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s/slide29.xml" ContentType="application/vnd.openxmlformats-officedocument.presentationml.slide+xml"/>
  <Override PartName="/ppt/slides/slide38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s/slide27.xml" ContentType="application/vnd.openxmlformats-officedocument.presentationml.slide+xml"/>
  <Override PartName="/ppt/slides/slide36.xml" ContentType="application/vnd.openxmlformats-officedocument.presentationml.slide+xml"/>
  <Override PartName="/ppt/slides/slide45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slides/slide25.xml" ContentType="application/vnd.openxmlformats-officedocument.presentationml.slide+xml"/>
  <Override PartName="/ppt/slides/slide34.xml" ContentType="application/vnd.openxmlformats-officedocument.presentationml.slide+xml"/>
  <Override PartName="/ppt/slides/slide43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slides/slide14.xml" ContentType="application/vnd.openxmlformats-officedocument.presentationml.slide+xml"/>
  <Override PartName="/ppt/slides/slide23.xml" ContentType="application/vnd.openxmlformats-officedocument.presentationml.slide+xml"/>
  <Override PartName="/ppt/slides/slide32.xml" ContentType="application/vnd.openxmlformats-officedocument.presentationml.slide+xml"/>
  <Override PartName="/ppt/slides/slide41.xml" ContentType="application/vnd.openxmlformats-officedocument.presentationml.slide+xml"/>
  <Override PartName="/ppt/notesMasters/notesMaster1.xml" ContentType="application/vnd.openxmlformats-officedocument.presentationml.notesMaster+xml"/>
  <Override PartName="/ppt/slides/slide10.xml" ContentType="application/vnd.openxmlformats-officedocument.presentationml.slide+xml"/>
  <Override PartName="/ppt/slides/slide12.xml" ContentType="application/vnd.openxmlformats-officedocument.presentationml.slide+xml"/>
  <Override PartName="/ppt/slides/slide21.xml" ContentType="application/vnd.openxmlformats-officedocument.presentationml.slide+xml"/>
  <Override PartName="/ppt/slides/slide3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s/slide28.xml" ContentType="application/vnd.openxmlformats-officedocument.presentationml.slide+xml"/>
  <Override PartName="/ppt/slides/slide39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slides/slide26.xml" ContentType="application/vnd.openxmlformats-officedocument.presentationml.slide+xml"/>
  <Override PartName="/ppt/slides/slide37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15.xml" ContentType="application/vnd.openxmlformats-officedocument.presentationml.slide+xml"/>
  <Override PartName="/ppt/slides/slide24.xml" ContentType="application/vnd.openxmlformats-officedocument.presentationml.slide+xml"/>
  <Override PartName="/ppt/slides/slide33.xml" ContentType="application/vnd.openxmlformats-officedocument.presentationml.slide+xml"/>
  <Override PartName="/ppt/slides/slide35.xml" ContentType="application/vnd.openxmlformats-officedocument.presentationml.slide+xml"/>
  <Override PartName="/ppt/slides/slide44.xml" ContentType="application/vnd.openxmlformats-officedocument.presentationml.slide+xml"/>
  <Default Extension="jpeg" ContentType="image/jpeg"/>
  <Override PartName="/ppt/slideLayouts/slideLayout3.xml" ContentType="application/vnd.openxmlformats-officedocument.presentationml.slideLayout+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22.xml" ContentType="application/vnd.openxmlformats-officedocument.presentationml.slide+xml"/>
  <Override PartName="/ppt/slides/slide31.xml" ContentType="application/vnd.openxmlformats-officedocument.presentationml.slide+xml"/>
  <Override PartName="/ppt/slides/slide42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1.xml" ContentType="application/vnd.openxmlformats-officedocument.presentationml.slide+xml"/>
  <Override PartName="/ppt/slides/slide20.xml" ContentType="application/vnd.openxmlformats-officedocument.presentationml.slide+xml"/>
  <Override PartName="/ppt/slides/slide40.xml" ContentType="application/vnd.openxmlformats-officedocument.presentationml.slid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00" r:id="rId1"/>
  </p:sldMasterIdLst>
  <p:notesMasterIdLst>
    <p:notesMasterId r:id="rId47"/>
  </p:notesMasterIdLst>
  <p:sldIdLst>
    <p:sldId id="256" r:id="rId2"/>
    <p:sldId id="505" r:id="rId3"/>
    <p:sldId id="506" r:id="rId4"/>
    <p:sldId id="507" r:id="rId5"/>
    <p:sldId id="509" r:id="rId6"/>
    <p:sldId id="508" r:id="rId7"/>
    <p:sldId id="502" r:id="rId8"/>
    <p:sldId id="503" r:id="rId9"/>
    <p:sldId id="504" r:id="rId10"/>
    <p:sldId id="497" r:id="rId11"/>
    <p:sldId id="434" r:id="rId12"/>
    <p:sldId id="412" r:id="rId13"/>
    <p:sldId id="414" r:id="rId14"/>
    <p:sldId id="413" r:id="rId15"/>
    <p:sldId id="500" r:id="rId16"/>
    <p:sldId id="415" r:id="rId17"/>
    <p:sldId id="416" r:id="rId18"/>
    <p:sldId id="417" r:id="rId19"/>
    <p:sldId id="439" r:id="rId20"/>
    <p:sldId id="442" r:id="rId21"/>
    <p:sldId id="443" r:id="rId22"/>
    <p:sldId id="441" r:id="rId23"/>
    <p:sldId id="428" r:id="rId24"/>
    <p:sldId id="440" r:id="rId25"/>
    <p:sldId id="456" r:id="rId26"/>
    <p:sldId id="458" r:id="rId27"/>
    <p:sldId id="457" r:id="rId28"/>
    <p:sldId id="499" r:id="rId29"/>
    <p:sldId id="501" r:id="rId30"/>
    <p:sldId id="459" r:id="rId31"/>
    <p:sldId id="460" r:id="rId32"/>
    <p:sldId id="461" r:id="rId33"/>
    <p:sldId id="490" r:id="rId34"/>
    <p:sldId id="473" r:id="rId35"/>
    <p:sldId id="472" r:id="rId36"/>
    <p:sldId id="474" r:id="rId37"/>
    <p:sldId id="475" r:id="rId38"/>
    <p:sldId id="463" r:id="rId39"/>
    <p:sldId id="494" r:id="rId40"/>
    <p:sldId id="476" r:id="rId41"/>
    <p:sldId id="465" r:id="rId42"/>
    <p:sldId id="466" r:id="rId43"/>
    <p:sldId id="469" r:id="rId44"/>
    <p:sldId id="495" r:id="rId45"/>
    <p:sldId id="498" r:id="rId46"/>
  </p:sldIdLst>
  <p:sldSz cx="9144000" cy="6858000" type="screen4x3"/>
  <p:notesSz cx="6867525" cy="99949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=""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  <p:ext uri="{FD5EFAAD-0ECE-453E-9831-46B23BE46B34}">
      <p15:chartTrackingRefBased xmlns=""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15" autoAdjust="0"/>
    <p:restoredTop sz="94660"/>
  </p:normalViewPr>
  <p:slideViewPr>
    <p:cSldViewPr>
      <p:cViewPr varScale="1">
        <p:scale>
          <a:sx n="86" d="100"/>
          <a:sy n="86" d="100"/>
        </p:scale>
        <p:origin x="-1122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8028800" cy="780288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notesMaster" Target="notesMasters/notesMaster1.xml"/><Relationship Id="rId50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slide" Target="slides/slide40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presProps" Target="presProps.xml"/><Relationship Id="rId8" Type="http://schemas.openxmlformats.org/officeDocument/2006/relationships/slide" Target="slides/slide7.xml"/><Relationship Id="rId51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5928" cy="499745"/>
          </a:xfrm>
          <a:prstGeom prst="rect">
            <a:avLst/>
          </a:prstGeom>
        </p:spPr>
        <p:txBody>
          <a:bodyPr vert="horz" lIns="96350" tIns="48175" rIns="96350" bIns="48175" rtlCol="0"/>
          <a:lstStyle>
            <a:lvl1pPr algn="l">
              <a:defRPr sz="13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90008" y="0"/>
            <a:ext cx="2975928" cy="499745"/>
          </a:xfrm>
          <a:prstGeom prst="rect">
            <a:avLst/>
          </a:prstGeom>
        </p:spPr>
        <p:txBody>
          <a:bodyPr vert="horz" lIns="96350" tIns="48175" rIns="96350" bIns="48175" rtlCol="0"/>
          <a:lstStyle>
            <a:lvl1pPr algn="r">
              <a:defRPr sz="1300"/>
            </a:lvl1pPr>
          </a:lstStyle>
          <a:p>
            <a:fld id="{EC774A8C-59F6-4FA1-B59E-9A741D59D7DA}" type="datetimeFigureOut">
              <a:rPr lang="en-US" smtClean="0"/>
              <a:pPr/>
              <a:t>11/11/2018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935038" y="749300"/>
            <a:ext cx="4997450" cy="3748088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6350" tIns="48175" rIns="96350" bIns="48175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6753" y="4747578"/>
            <a:ext cx="5494020" cy="4497705"/>
          </a:xfrm>
          <a:prstGeom prst="rect">
            <a:avLst/>
          </a:prstGeom>
        </p:spPr>
        <p:txBody>
          <a:bodyPr vert="horz" lIns="96350" tIns="48175" rIns="96350" bIns="48175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93420"/>
            <a:ext cx="2975928" cy="499745"/>
          </a:xfrm>
          <a:prstGeom prst="rect">
            <a:avLst/>
          </a:prstGeom>
        </p:spPr>
        <p:txBody>
          <a:bodyPr vert="horz" lIns="96350" tIns="48175" rIns="96350" bIns="48175" rtlCol="0" anchor="b"/>
          <a:lstStyle>
            <a:lvl1pPr algn="l">
              <a:defRPr sz="13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90008" y="9493420"/>
            <a:ext cx="2975928" cy="499745"/>
          </a:xfrm>
          <a:prstGeom prst="rect">
            <a:avLst/>
          </a:prstGeom>
        </p:spPr>
        <p:txBody>
          <a:bodyPr vert="horz" lIns="96350" tIns="48175" rIns="96350" bIns="48175" rtlCol="0" anchor="b"/>
          <a:lstStyle>
            <a:lvl1pPr algn="r">
              <a:defRPr sz="1300"/>
            </a:lvl1pPr>
          </a:lstStyle>
          <a:p>
            <a:fld id="{E4B0EC4C-335D-4C9E-AF37-C4668AE71776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="" xmlns:p14="http://schemas.microsoft.com/office/powerpoint/2010/main" val="357363764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::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4B0EC4C-335D-4C9E-AF37-C4668AE71776}" type="slidenum">
              <a:rPr lang="en-US" smtClean="0"/>
              <a:pPr/>
              <a:t>2</a:t>
            </a:fld>
            <a:endParaRPr lang="en-US"/>
          </a:p>
        </p:txBody>
      </p:sp>
    </p:spTree>
    <p:extLst>
      <p:ext uri="{BB962C8B-B14F-4D97-AF65-F5344CB8AC3E}">
        <p14:creationId xmlns="" xmlns:p14="http://schemas.microsoft.com/office/powerpoint/2010/main" val="42567164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40963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en-US" smtClean="0"/>
          </a:p>
        </p:txBody>
      </p:sp>
      <p:sp>
        <p:nvSpPr>
          <p:cNvPr id="40964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ED0F4111-996C-454D-B61E-73799B0FC3E2}" type="slidenum">
              <a:rPr lang="en-US"/>
              <a:pPr fontAlgn="base">
                <a:spcBef>
                  <a:spcPct val="0"/>
                </a:spcBef>
                <a:spcAft>
                  <a:spcPct val="0"/>
                </a:spcAft>
              </a:pPr>
              <a:t>25</a:t>
            </a:fld>
            <a:endParaRPr lang="en-US"/>
          </a:p>
        </p:txBody>
      </p:sp>
    </p:spTree>
    <p:extLst>
      <p:ext uri="{BB962C8B-B14F-4D97-AF65-F5344CB8AC3E}">
        <p14:creationId xmlns="" xmlns:p14="http://schemas.microsoft.com/office/powerpoint/2010/main" val="368119189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ight Triangle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grpSp>
        <p:nvGrpSpPr>
          <p:cNvPr id="2" name="Group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Freeform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8" name="Freeform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11" name="Freeform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 cstate="print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Straight Connector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C149F1C3-7DF1-4302-9204-1A68E0205327}" type="datetimeFigureOut">
              <a:rPr lang="en-US" smtClean="0"/>
              <a:pPr/>
              <a:t>11/11/2018</a:t>
            </a:fld>
            <a:endParaRPr lang="en-US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en-US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961A04F9-1CBE-4B55-9DEE-F32823DDEA0F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149F1C3-7DF1-4302-9204-1A68E0205327}" type="datetimeFigureOut">
              <a:rPr lang="en-US" smtClean="0"/>
              <a:pPr/>
              <a:t>11/11/2018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61A04F9-1CBE-4B55-9DEE-F32823DDEA0F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149F1C3-7DF1-4302-9204-1A68E0205327}" type="datetimeFigureOut">
              <a:rPr lang="en-US" smtClean="0"/>
              <a:pPr/>
              <a:t>11/11/2018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61A04F9-1CBE-4B55-9DEE-F32823DDEA0F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7" name="Chevron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8" name="Chevron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149F1C3-7DF1-4302-9204-1A68E0205327}" type="datetimeFigureOut">
              <a:rPr lang="en-US" smtClean="0"/>
              <a:pPr/>
              <a:t>11/11/2018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61A04F9-1CBE-4B55-9DEE-F32823DDEA0F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Comparison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149F1C3-7DF1-4302-9204-1A68E0205327}" type="datetimeFigureOut">
              <a:rPr lang="en-US" smtClean="0"/>
              <a:pPr/>
              <a:t>11/11/2018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61A04F9-1CBE-4B55-9DEE-F32823DDEA0F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149F1C3-7DF1-4302-9204-1A68E0205327}" type="datetimeFigureOut">
              <a:rPr lang="en-US" smtClean="0"/>
              <a:pPr/>
              <a:t>11/11/2018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61A04F9-1CBE-4B55-9DEE-F32823DDEA0F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149F1C3-7DF1-4302-9204-1A68E0205327}" type="datetimeFigureOut">
              <a:rPr lang="en-US" smtClean="0"/>
              <a:pPr/>
              <a:t>11/11/2018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61A04F9-1CBE-4B55-9DEE-F32823DDEA0F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C149F1C3-7DF1-4302-9204-1A68E0205327}" type="datetimeFigureOut">
              <a:rPr lang="en-US" smtClean="0"/>
              <a:pPr/>
              <a:t>11/11/2018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61A04F9-1CBE-4B55-9DEE-F32823DDEA0F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en-US" smtClean="0"/>
              <a:t>Click icon to add picture</a:t>
            </a:r>
            <a:endParaRPr kumimoji="0"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C149F1C3-7DF1-4302-9204-1A68E0205327}" type="datetimeFigureOut">
              <a:rPr lang="en-US" smtClean="0"/>
              <a:pPr/>
              <a:t>11/11/2018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961A04F9-1CBE-4B55-9DEE-F32823DDEA0F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9" name="Freeform 8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0" name="Right Triangle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1" name="Straight Connector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Chevron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13" name="Chevron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149F1C3-7DF1-4302-9204-1A68E0205327}" type="datetimeFigureOut">
              <a:rPr lang="en-US" smtClean="0"/>
              <a:pPr/>
              <a:t>11/11/2018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61A04F9-1CBE-4B55-9DEE-F32823DDEA0F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149F1C3-7DF1-4302-9204-1A68E0205327}" type="datetimeFigureOut">
              <a:rPr lang="en-US" smtClean="0"/>
              <a:pPr/>
              <a:t>11/11/2018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61A04F9-1CBE-4B55-9DEE-F32823DDEA0F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Freeform 12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Freeform 11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4" name="Right Triangle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C149F1C3-7DF1-4302-9204-1A68E0205327}" type="datetimeFigureOut">
              <a:rPr lang="en-US" smtClean="0"/>
              <a:pPr/>
              <a:t>11/11/2018</a:t>
            </a:fld>
            <a:endParaRPr lang="en-US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en-US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961A04F9-1CBE-4B55-9DEE-F32823DDEA0F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01" r:id="rId1"/>
    <p:sldLayoutId id="2147483902" r:id="rId2"/>
    <p:sldLayoutId id="2147483903" r:id="rId3"/>
    <p:sldLayoutId id="2147483904" r:id="rId4"/>
    <p:sldLayoutId id="2147483905" r:id="rId5"/>
    <p:sldLayoutId id="2147483906" r:id="rId6"/>
    <p:sldLayoutId id="2147483907" r:id="rId7"/>
    <p:sldLayoutId id="2147483908" r:id="rId8"/>
    <p:sldLayoutId id="2147483909" r:id="rId9"/>
    <p:sldLayoutId id="2147483910" r:id="rId10"/>
    <p:sldLayoutId id="2147483911" r:id="rId11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hyperlink" Target="https://www.google.com/url?sa=i&amp;rct=j&amp;q=&amp;esrc=s&amp;source=images&amp;cd=&amp;cad=rja&amp;uact=8&amp;ved=2ahUKEwiUi6uV6pLeAhUHHxoKHRzhBlUQjRx6BAgBEAU&amp;url=https://sikaconcrete.co.uk/technical-information/concrete-curing/&amp;psig=AOvVaw0Yc4zpLrw0lwiRPO1n1gSN&amp;ust=1540049631166745" TargetMode="Externa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oogle.com/url?sa=i&amp;rct=j&amp;q=&amp;esrc=s&amp;source=images&amp;cd=&amp;cad=rja&amp;uact=8&amp;ved=2ahUKEwiOleir65LeAhVGRBoKHQw4B8cQjRx6BAgBEAU&amp;url=https://www.cement.org/Learn/concrete-technology/durability/freeze-thaw-resistance&amp;psig=AOvVaw1GNpFIwVFIZLzwJJAGtEv2&amp;ust=1540049948543948" TargetMode="External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oogle.com/url?sa=i&amp;rct=j&amp;q=&amp;esrc=s&amp;source=images&amp;cd=&amp;cad=rja&amp;uact=8&amp;ved=2ahUKEwiiy5-q7ZLeAhVKURoKHbgSBKUQjRx6BAgBEAU&amp;url=https://degradationandsurfaceengineeringnikitha.wordpress.com/&amp;psig=AOvVaw3DMnbIMvf_bca5XAhtEX-e&amp;ust=1540050381265098" TargetMode="External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7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hyperlink" Target="https://www.alamy.com/stock-photo/burnt-cement-wall.html" TargetMode="Externa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gi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1.jpe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5.jpeg"/><Relationship Id="rId4" Type="http://schemas.openxmlformats.org/officeDocument/2006/relationships/image" Target="../media/image14.jpeg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3.jpeg"/><Relationship Id="rId4" Type="http://schemas.openxmlformats.org/officeDocument/2006/relationships/image" Target="../media/image22.jpeg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jpeg"/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7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jpeg"/><Relationship Id="rId2" Type="http://schemas.openxmlformats.org/officeDocument/2006/relationships/image" Target="../media/image28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31.jpeg"/><Relationship Id="rId4" Type="http://schemas.openxmlformats.org/officeDocument/2006/relationships/image" Target="../media/image30.jpeg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jpeg"/><Relationship Id="rId1" Type="http://schemas.openxmlformats.org/officeDocument/2006/relationships/slideLayout" Target="../slideLayouts/slideLayout7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jpeg"/><Relationship Id="rId2" Type="http://schemas.openxmlformats.org/officeDocument/2006/relationships/image" Target="../media/image33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36.jpeg"/><Relationship Id="rId4" Type="http://schemas.openxmlformats.org/officeDocument/2006/relationships/image" Target="../media/image35.jpeg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jpeg"/><Relationship Id="rId2" Type="http://schemas.openxmlformats.org/officeDocument/2006/relationships/image" Target="../media/image37.jpeg"/><Relationship Id="rId1" Type="http://schemas.openxmlformats.org/officeDocument/2006/relationships/slideLayout" Target="../slideLayouts/slideLayout7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jpeg"/><Relationship Id="rId2" Type="http://schemas.openxmlformats.org/officeDocument/2006/relationships/image" Target="../media/image39.jpeg"/><Relationship Id="rId1" Type="http://schemas.openxmlformats.org/officeDocument/2006/relationships/slideLayout" Target="../slideLayouts/slideLayout7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jpeg"/><Relationship Id="rId2" Type="http://schemas.openxmlformats.org/officeDocument/2006/relationships/hyperlink" Target="http://3.bp.blogspot.com/_z4X8eE7aKcs/S20kG5VAsHI/AAAAAAAAAUE/NunM3--UJCE/s1600-h/carbonation.JPG" TargetMode="External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.png"/><Relationship Id="rId2" Type="http://schemas.openxmlformats.org/officeDocument/2006/relationships/image" Target="../media/image42.jpeg"/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4.jpeg"/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6.jpeg"/><Relationship Id="rId2" Type="http://schemas.openxmlformats.org/officeDocument/2006/relationships/image" Target="../media/image45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7.jpeg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hyperlink" Target="http://www.youtube.com/watch?v=pjwrXLWhISE" TargetMode="External"/><Relationship Id="rId1" Type="http://schemas.openxmlformats.org/officeDocument/2006/relationships/slideLayout" Target="../slideLayouts/slideLayout7.xml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9.jpeg"/><Relationship Id="rId2" Type="http://schemas.openxmlformats.org/officeDocument/2006/relationships/image" Target="../media/image48.jpeg"/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0.jpeg"/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1.jpeg"/><Relationship Id="rId1" Type="http://schemas.openxmlformats.org/officeDocument/2006/relationships/slideLayout" Target="../slideLayouts/slideLayout2.xml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3.jpeg"/><Relationship Id="rId2" Type="http://schemas.openxmlformats.org/officeDocument/2006/relationships/image" Target="../media/image52.jpeg"/><Relationship Id="rId1" Type="http://schemas.openxmlformats.org/officeDocument/2006/relationships/slideLayout" Target="../slideLayouts/slideLayout2.xml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7JsuNg5r4Is" TargetMode="External"/><Relationship Id="rId2" Type="http://schemas.openxmlformats.org/officeDocument/2006/relationships/hyperlink" Target="http://www.youtube.com/watch?v=rNJGaiGYzAc" TargetMode="External"/><Relationship Id="rId1" Type="http://schemas.openxmlformats.org/officeDocument/2006/relationships/slideLayout" Target="../slideLayouts/slideLayout7.xml"/></Relationships>
</file>

<file path=ppt/slides/_rels/slide4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Subtitle 2"/>
          <p:cNvSpPr>
            <a:spLocks noGrp="1"/>
          </p:cNvSpPr>
          <p:nvPr>
            <p:ph type="ctrTitle"/>
          </p:nvPr>
        </p:nvSpPr>
        <p:spPr>
          <a:xfrm>
            <a:off x="533400" y="914400"/>
            <a:ext cx="8229600" cy="2514600"/>
          </a:xfrm>
        </p:spPr>
        <p:txBody>
          <a:bodyPr>
            <a:noAutofit/>
          </a:bodyPr>
          <a:lstStyle/>
          <a:p>
            <a:r>
              <a:rPr lang="en-US" sz="3200" b="1" dirty="0" smtClean="0">
                <a:solidFill>
                  <a:schemeClr val="tx1"/>
                </a:solidFill>
              </a:rPr>
              <a:t/>
            </a:r>
            <a:br>
              <a:rPr lang="en-US" sz="3200" b="1" dirty="0" smtClean="0">
                <a:solidFill>
                  <a:schemeClr val="tx1"/>
                </a:solidFill>
              </a:rPr>
            </a:br>
            <a:r>
              <a:rPr lang="en-US" sz="3200" dirty="0" smtClean="0">
                <a:solidFill>
                  <a:schemeClr val="tx1"/>
                </a:solidFill>
              </a:rPr>
              <a:t/>
            </a:r>
            <a:br>
              <a:rPr lang="en-US" sz="3200" dirty="0" smtClean="0">
                <a:solidFill>
                  <a:schemeClr val="tx1"/>
                </a:solidFill>
              </a:rPr>
            </a:br>
            <a:r>
              <a:rPr lang="en-US" sz="3200" dirty="0" smtClean="0">
                <a:solidFill>
                  <a:schemeClr val="tx1"/>
                </a:solidFill>
              </a:rPr>
              <a:t/>
            </a:r>
            <a:br>
              <a:rPr lang="en-US" sz="3200" dirty="0" smtClean="0">
                <a:solidFill>
                  <a:schemeClr val="tx1"/>
                </a:solidFill>
              </a:rPr>
            </a:br>
            <a:r>
              <a:rPr lang="en-US" sz="3200" dirty="0" smtClean="0">
                <a:solidFill>
                  <a:schemeClr val="tx1"/>
                </a:solidFill>
              </a:rPr>
              <a:t/>
            </a:r>
            <a:br>
              <a:rPr lang="en-US" sz="3200" dirty="0" smtClean="0">
                <a:solidFill>
                  <a:schemeClr val="tx1"/>
                </a:solidFill>
              </a:rPr>
            </a:br>
            <a:r>
              <a:rPr lang="en-US" sz="3200" dirty="0" smtClean="0">
                <a:solidFill>
                  <a:schemeClr val="tx1"/>
                </a:solidFill>
              </a:rPr>
              <a:t/>
            </a:r>
            <a:br>
              <a:rPr lang="en-US" sz="3200" dirty="0" smtClean="0">
                <a:solidFill>
                  <a:schemeClr val="tx1"/>
                </a:solidFill>
              </a:rPr>
            </a:br>
            <a:r>
              <a:rPr lang="en-US" sz="3200" dirty="0" smtClean="0">
                <a:solidFill>
                  <a:schemeClr val="tx1"/>
                </a:solidFill>
              </a:rPr>
              <a:t/>
            </a:r>
            <a:br>
              <a:rPr lang="en-US" sz="3200" dirty="0" smtClean="0">
                <a:solidFill>
                  <a:schemeClr val="tx1"/>
                </a:solidFill>
              </a:rPr>
            </a:br>
            <a:r>
              <a:rPr lang="en-US" sz="3200" dirty="0" smtClean="0">
                <a:solidFill>
                  <a:schemeClr val="tx1"/>
                </a:solidFill>
              </a:rPr>
              <a:t/>
            </a:r>
            <a:br>
              <a:rPr lang="en-US" sz="3200" dirty="0" smtClean="0">
                <a:solidFill>
                  <a:schemeClr val="tx1"/>
                </a:solidFill>
              </a:rPr>
            </a:br>
            <a:r>
              <a:rPr lang="en-US" sz="3200" dirty="0" smtClean="0">
                <a:solidFill>
                  <a:schemeClr val="tx1"/>
                </a:solidFill>
              </a:rPr>
              <a:t/>
            </a:r>
            <a:br>
              <a:rPr lang="en-US" sz="3200" dirty="0" smtClean="0">
                <a:solidFill>
                  <a:schemeClr val="tx1"/>
                </a:solidFill>
              </a:rPr>
            </a:br>
            <a:r>
              <a:rPr lang="en-US" sz="3200" dirty="0" smtClean="0">
                <a:solidFill>
                  <a:schemeClr val="tx1"/>
                </a:solidFill>
              </a:rPr>
              <a:t/>
            </a:r>
            <a:br>
              <a:rPr lang="en-US" sz="3200" dirty="0" smtClean="0">
                <a:solidFill>
                  <a:schemeClr val="tx1"/>
                </a:solidFill>
              </a:rPr>
            </a:br>
            <a:r>
              <a:rPr lang="en-US" sz="3200" dirty="0" smtClean="0">
                <a:solidFill>
                  <a:schemeClr val="tx1"/>
                </a:solidFill>
              </a:rPr>
              <a:t/>
            </a:r>
            <a:br>
              <a:rPr lang="en-US" sz="3200" dirty="0" smtClean="0">
                <a:solidFill>
                  <a:schemeClr val="tx1"/>
                </a:solidFill>
              </a:rPr>
            </a:br>
            <a:r>
              <a:rPr lang="en-US" sz="3200" dirty="0" smtClean="0">
                <a:solidFill>
                  <a:schemeClr val="tx1"/>
                </a:solidFill>
              </a:rPr>
              <a:t/>
            </a:r>
            <a:br>
              <a:rPr lang="en-US" sz="3200" dirty="0" smtClean="0">
                <a:solidFill>
                  <a:schemeClr val="tx1"/>
                </a:solidFill>
              </a:rPr>
            </a:br>
            <a:r>
              <a:rPr lang="en-US" sz="3200" dirty="0" smtClean="0">
                <a:solidFill>
                  <a:schemeClr val="tx1"/>
                </a:solidFill>
              </a:rPr>
              <a:t/>
            </a:r>
            <a:br>
              <a:rPr lang="en-US" sz="3200" dirty="0" smtClean="0">
                <a:solidFill>
                  <a:schemeClr val="tx1"/>
                </a:solidFill>
              </a:rPr>
            </a:br>
            <a:r>
              <a:rPr lang="en-US" sz="4000" dirty="0" smtClean="0">
                <a:solidFill>
                  <a:schemeClr val="bg2">
                    <a:lumMod val="50000"/>
                  </a:schemeClr>
                </a:solidFill>
              </a:rPr>
              <a:t>CONCRETE IN CONSTRUCTION 2</a:t>
            </a:r>
            <a:r>
              <a:rPr lang="en-US" sz="3200" dirty="0" smtClean="0">
                <a:solidFill>
                  <a:schemeClr val="tx1"/>
                </a:solidFill>
              </a:rPr>
              <a:t/>
            </a:r>
            <a:br>
              <a:rPr lang="en-US" sz="3200" dirty="0" smtClean="0">
                <a:solidFill>
                  <a:schemeClr val="tx1"/>
                </a:solidFill>
              </a:rPr>
            </a:br>
            <a:r>
              <a:rPr lang="en-US" sz="2400" b="1" dirty="0" smtClean="0">
                <a:solidFill>
                  <a:schemeClr val="tx1"/>
                </a:solidFill>
              </a:rPr>
              <a:t>Faculty of Architecture, Computing and Engineering</a:t>
            </a:r>
          </a:p>
          <a:p>
            <a:r>
              <a:rPr lang="en-US" sz="2400" b="1" dirty="0" smtClean="0">
                <a:solidFill>
                  <a:schemeClr val="tx1"/>
                </a:solidFill>
              </a:rPr>
              <a:t>School of The Built and Natural Environments</a:t>
            </a:r>
          </a:p>
        </p:txBody>
      </p:sp>
      <p:sp>
        <p:nvSpPr>
          <p:cNvPr id="5" name="Subtitle 4"/>
          <p:cNvSpPr>
            <a:spLocks noGrp="1"/>
          </p:cNvSpPr>
          <p:nvPr>
            <p:ph type="subTitle" idx="1"/>
          </p:nvPr>
        </p:nvSpPr>
        <p:spPr>
          <a:xfrm>
            <a:off x="762000" y="3962400"/>
            <a:ext cx="7772400" cy="1199704"/>
          </a:xfrm>
        </p:spPr>
        <p:txBody>
          <a:bodyPr>
            <a:normAutofit/>
          </a:bodyPr>
          <a:lstStyle/>
          <a:p>
            <a:r>
              <a:rPr lang="en-US" sz="2800" b="1" dirty="0" smtClean="0">
                <a:solidFill>
                  <a:schemeClr val="tx1"/>
                </a:solidFill>
              </a:rPr>
              <a:t>Allan Nantel</a:t>
            </a:r>
          </a:p>
          <a:p>
            <a:r>
              <a:rPr lang="en-US" sz="2800" b="1" dirty="0" smtClean="0">
                <a:solidFill>
                  <a:schemeClr val="tx1"/>
                </a:solidFill>
              </a:rPr>
              <a:t>October 2018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/>
          <p:cNvSpPr txBox="1"/>
          <p:nvPr/>
        </p:nvSpPr>
        <p:spPr>
          <a:xfrm>
            <a:off x="304800" y="762000"/>
            <a:ext cx="8153400" cy="54476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GB" sz="2400" b="1" dirty="0" smtClean="0">
                <a:solidFill>
                  <a:srgbClr val="0070C0"/>
                </a:solidFill>
              </a:rPr>
              <a:t>In cold weather: </a:t>
            </a:r>
            <a:r>
              <a:rPr lang="en-GB" sz="1600" b="1" dirty="0" smtClean="0">
                <a:solidFill>
                  <a:srgbClr val="0070C0"/>
                </a:solidFill>
              </a:rPr>
              <a:t>Low temps retard the hardening process</a:t>
            </a:r>
            <a:r>
              <a:rPr lang="en-GB" sz="1600" dirty="0" smtClean="0"/>
              <a:t>. Hydration ceases at 0 degree.</a:t>
            </a:r>
          </a:p>
          <a:p>
            <a:pPr>
              <a:lnSpc>
                <a:spcPct val="150000"/>
              </a:lnSpc>
            </a:pPr>
            <a:r>
              <a:rPr lang="en-GB" sz="1600" dirty="0" smtClean="0"/>
              <a:t>A mix poured in frost risk area or time must be protected. </a:t>
            </a:r>
          </a:p>
          <a:p>
            <a:pPr>
              <a:lnSpc>
                <a:spcPct val="150000"/>
              </a:lnSpc>
            </a:pPr>
            <a:r>
              <a:rPr lang="en-GB" sz="1600" dirty="0" smtClean="0"/>
              <a:t>1. Heated water </a:t>
            </a:r>
          </a:p>
          <a:p>
            <a:pPr>
              <a:lnSpc>
                <a:spcPct val="150000"/>
              </a:lnSpc>
            </a:pPr>
            <a:r>
              <a:rPr lang="en-GB" sz="1600" dirty="0" smtClean="0"/>
              <a:t>2. Heated aggregate </a:t>
            </a:r>
          </a:p>
          <a:p>
            <a:pPr>
              <a:lnSpc>
                <a:spcPct val="150000"/>
              </a:lnSpc>
            </a:pPr>
            <a:r>
              <a:rPr lang="en-GB" sz="1600" dirty="0" smtClean="0"/>
              <a:t>3. Insulation over and around the pour.</a:t>
            </a:r>
          </a:p>
          <a:p>
            <a:pPr>
              <a:lnSpc>
                <a:spcPct val="150000"/>
              </a:lnSpc>
            </a:pPr>
            <a:r>
              <a:rPr lang="en-GB" sz="1600" dirty="0" smtClean="0"/>
              <a:t>4. Mineral wool or foam mats</a:t>
            </a:r>
          </a:p>
          <a:p>
            <a:pPr>
              <a:lnSpc>
                <a:spcPct val="150000"/>
              </a:lnSpc>
            </a:pPr>
            <a:endParaRPr lang="en-GB" sz="1600" dirty="0" smtClean="0"/>
          </a:p>
          <a:p>
            <a:pPr>
              <a:lnSpc>
                <a:spcPct val="150000"/>
              </a:lnSpc>
            </a:pPr>
            <a:endParaRPr lang="en-GB" sz="1600" dirty="0" smtClean="0"/>
          </a:p>
          <a:p>
            <a:pPr>
              <a:lnSpc>
                <a:spcPct val="150000"/>
              </a:lnSpc>
            </a:pPr>
            <a:endParaRPr lang="en-GB" sz="1600" dirty="0" smtClean="0"/>
          </a:p>
          <a:p>
            <a:pPr>
              <a:lnSpc>
                <a:spcPct val="150000"/>
              </a:lnSpc>
            </a:pPr>
            <a:endParaRPr lang="en-GB" sz="1600" dirty="0" smtClean="0"/>
          </a:p>
          <a:p>
            <a:pPr>
              <a:lnSpc>
                <a:spcPct val="150000"/>
              </a:lnSpc>
            </a:pPr>
            <a:endParaRPr lang="en-GB" sz="1600" dirty="0" smtClean="0"/>
          </a:p>
          <a:p>
            <a:pPr>
              <a:lnSpc>
                <a:spcPct val="150000"/>
              </a:lnSpc>
            </a:pPr>
            <a:endParaRPr lang="en-GB" sz="1600" dirty="0" smtClean="0"/>
          </a:p>
          <a:p>
            <a:pPr>
              <a:lnSpc>
                <a:spcPct val="150000"/>
              </a:lnSpc>
            </a:pPr>
            <a:endParaRPr lang="en-GB" sz="1600" dirty="0"/>
          </a:p>
        </p:txBody>
      </p:sp>
      <p:sp>
        <p:nvSpPr>
          <p:cNvPr id="6" name="TextBox 5"/>
          <p:cNvSpPr txBox="1"/>
          <p:nvPr/>
        </p:nvSpPr>
        <p:spPr>
          <a:xfrm>
            <a:off x="381000" y="3657600"/>
            <a:ext cx="8458200" cy="276998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 smtClean="0">
                <a:solidFill>
                  <a:srgbClr val="0070C0"/>
                </a:solidFill>
              </a:rPr>
              <a:t>In hot weather:</a:t>
            </a:r>
          </a:p>
          <a:p>
            <a:endParaRPr lang="en-GB" sz="2000" b="1" dirty="0" smtClean="0"/>
          </a:p>
          <a:p>
            <a:r>
              <a:rPr lang="en-GB" sz="1600" b="1" dirty="0" smtClean="0">
                <a:solidFill>
                  <a:srgbClr val="0070C0"/>
                </a:solidFill>
              </a:rPr>
              <a:t>Increased temperature increases the rate of hydration.</a:t>
            </a:r>
          </a:p>
          <a:p>
            <a:endParaRPr lang="en-GB" sz="1600" dirty="0" smtClean="0"/>
          </a:p>
          <a:p>
            <a:r>
              <a:rPr lang="en-GB" sz="1600" dirty="0" smtClean="0"/>
              <a:t>Also increases water evaporation from the surfaces after placing and compacting, this causes multiple surface cracks.</a:t>
            </a:r>
          </a:p>
          <a:p>
            <a:endParaRPr lang="en-GB" sz="1600" dirty="0" smtClean="0"/>
          </a:p>
          <a:p>
            <a:r>
              <a:rPr lang="en-GB" sz="1600" dirty="0" smtClean="0"/>
              <a:t>Aggregate and water should be cooled by shading before the mix.                       				Hessian covering helps.</a:t>
            </a:r>
          </a:p>
          <a:p>
            <a:endParaRPr lang="en-GB" dirty="0"/>
          </a:p>
        </p:txBody>
      </p:sp>
      <p:sp>
        <p:nvSpPr>
          <p:cNvPr id="7" name="Title 2"/>
          <p:cNvSpPr txBox="1">
            <a:spLocks/>
          </p:cNvSpPr>
          <p:nvPr/>
        </p:nvSpPr>
        <p:spPr>
          <a:xfrm>
            <a:off x="228600" y="152400"/>
            <a:ext cx="8229600" cy="1143000"/>
          </a:xfrm>
          <a:prstGeom prst="rect">
            <a:avLst/>
          </a:prstGeom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4100" b="1" dirty="0" smtClean="0">
                <a:solidFill>
                  <a:schemeClr val="bg2">
                    <a:lumMod val="50000"/>
                  </a:schemeClr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+mj-cs"/>
              </a:rPr>
              <a:t>Concrete Curing</a:t>
            </a:r>
            <a:endParaRPr kumimoji="0" lang="en-US" sz="4100" b="1" i="0" u="none" strike="noStrike" kern="1200" cap="none" spc="0" normalizeH="0" baseline="0" noProof="0" dirty="0">
              <a:ln>
                <a:noFill/>
              </a:ln>
              <a:solidFill>
                <a:schemeClr val="bg2">
                  <a:lumMod val="50000"/>
                </a:schemeClr>
              </a:solidFill>
              <a:effectLst>
                <a:outerShdw blurRad="31750" dist="25400" dir="5400000" algn="tl" rotWithShape="0">
                  <a:srgbClr val="000000">
                    <a:alpha val="25000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pic>
        <p:nvPicPr>
          <p:cNvPr id="47106" name="Picture 2" descr="Cold Finishing&#10;Site&#10;NAHB Building Systems Council&#10;, 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096000" y="2209800"/>
            <a:ext cx="2718487" cy="1676400"/>
          </a:xfrm>
          <a:prstGeom prst="rect">
            <a:avLst/>
          </a:prstGeom>
          <a:noFill/>
          <a:ln w="38100">
            <a:solidFill>
              <a:schemeClr val="tx1"/>
            </a:solidFill>
          </a:ln>
        </p:spPr>
      </p:pic>
    </p:spTree>
    <p:extLst>
      <p:ext uri="{BB962C8B-B14F-4D97-AF65-F5344CB8AC3E}">
        <p14:creationId xmlns="" xmlns:p14="http://schemas.microsoft.com/office/powerpoint/2010/main" val="797812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419" name="Rectangle 1027"/>
          <p:cNvSpPr>
            <a:spLocks noGrp="1" noChangeArrowheads="1"/>
          </p:cNvSpPr>
          <p:nvPr>
            <p:ph idx="1"/>
          </p:nvPr>
        </p:nvSpPr>
        <p:spPr>
          <a:xfrm>
            <a:off x="304800" y="1143000"/>
            <a:ext cx="8153400" cy="4953000"/>
          </a:xfrm>
        </p:spPr>
        <p:txBody>
          <a:bodyPr>
            <a:normAutofit fontScale="85000" lnSpcReduction="20000"/>
          </a:bodyPr>
          <a:lstStyle/>
          <a:p>
            <a:pPr algn="just" eaLnBrk="1" hangingPunct="1">
              <a:buFont typeface="Wingdings" pitchFamily="2" charset="2"/>
              <a:buNone/>
              <a:defRPr/>
            </a:pPr>
            <a:r>
              <a:rPr lang="en-US" sz="2800" dirty="0" smtClean="0"/>
              <a:t>  </a:t>
            </a:r>
            <a:r>
              <a:rPr lang="en-US" sz="2400" b="1" dirty="0" smtClean="0">
                <a:solidFill>
                  <a:srgbClr val="0070C0"/>
                </a:solidFill>
                <a:effectLst/>
              </a:rPr>
              <a:t>Curing of concrete : </a:t>
            </a:r>
          </a:p>
          <a:p>
            <a:pPr algn="just" eaLnBrk="1" hangingPunct="1">
              <a:lnSpc>
                <a:spcPct val="120000"/>
              </a:lnSpc>
              <a:buFont typeface="Wingdings" pitchFamily="2" charset="2"/>
              <a:buNone/>
              <a:defRPr/>
            </a:pPr>
            <a:r>
              <a:rPr lang="en-US" sz="2000" b="1" dirty="0">
                <a:solidFill>
                  <a:schemeClr val="tx2"/>
                </a:solidFill>
              </a:rPr>
              <a:t> </a:t>
            </a:r>
            <a:r>
              <a:rPr lang="en-US" sz="2000" b="1" dirty="0" smtClean="0">
                <a:solidFill>
                  <a:schemeClr val="tx2"/>
                </a:solidFill>
              </a:rPr>
              <a:t>   </a:t>
            </a:r>
            <a:r>
              <a:rPr lang="en-US" sz="2000" dirty="0" smtClean="0">
                <a:solidFill>
                  <a:schemeClr val="tx2"/>
                </a:solidFill>
              </a:rPr>
              <a:t>Is the </a:t>
            </a:r>
            <a:r>
              <a:rPr lang="en-US" sz="2000" b="1" dirty="0" smtClean="0">
                <a:solidFill>
                  <a:srgbClr val="0070C0"/>
                </a:solidFill>
              </a:rPr>
              <a:t>p</a:t>
            </a:r>
            <a:r>
              <a:rPr lang="en-US" sz="2000" b="1" dirty="0" smtClean="0">
                <a:solidFill>
                  <a:srgbClr val="0070C0"/>
                </a:solidFill>
                <a:effectLst/>
              </a:rPr>
              <a:t>rocess of maintaining enough moisture in concrete to maintain the rate of hydration during its early stages – </a:t>
            </a:r>
          </a:p>
          <a:p>
            <a:pPr algn="just" eaLnBrk="1" hangingPunct="1">
              <a:lnSpc>
                <a:spcPct val="120000"/>
              </a:lnSpc>
              <a:buFont typeface="Wingdings" pitchFamily="2" charset="2"/>
              <a:buNone/>
              <a:defRPr/>
            </a:pPr>
            <a:r>
              <a:rPr lang="en-US" sz="2000" dirty="0" smtClean="0"/>
              <a:t>    </a:t>
            </a:r>
            <a:r>
              <a:rPr lang="en-US" sz="2000" dirty="0" smtClean="0">
                <a:effectLst/>
              </a:rPr>
              <a:t>The most important single step in developing concrete strength, after proper mix design – </a:t>
            </a:r>
          </a:p>
          <a:p>
            <a:pPr algn="just" eaLnBrk="1" hangingPunct="1">
              <a:lnSpc>
                <a:spcPct val="120000"/>
              </a:lnSpc>
              <a:buFont typeface="Wingdings" pitchFamily="2" charset="2"/>
              <a:buNone/>
              <a:defRPr/>
            </a:pPr>
            <a:r>
              <a:rPr lang="en-US" sz="2000" dirty="0" smtClean="0"/>
              <a:t>    </a:t>
            </a:r>
            <a:r>
              <a:rPr lang="en-US" sz="2000" dirty="0" smtClean="0">
                <a:effectLst/>
              </a:rPr>
              <a:t>If not properly carried out, affects its strength, water tightness and durability </a:t>
            </a:r>
            <a:r>
              <a:rPr lang="en-US" sz="2000" dirty="0" smtClean="0">
                <a:solidFill>
                  <a:schemeClr val="tx2"/>
                </a:solidFill>
              </a:rPr>
              <a:t>.</a:t>
            </a:r>
          </a:p>
          <a:p>
            <a:pPr algn="just" eaLnBrk="1" hangingPunct="1">
              <a:buFont typeface="Wingdings" pitchFamily="2" charset="2"/>
              <a:buNone/>
              <a:defRPr/>
            </a:pPr>
            <a:endParaRPr lang="en-US" sz="2000" dirty="0" smtClean="0">
              <a:solidFill>
                <a:schemeClr val="tx2"/>
              </a:solidFill>
            </a:endParaRPr>
          </a:p>
          <a:p>
            <a:pPr algn="just" eaLnBrk="1" hangingPunct="1">
              <a:buFont typeface="Wingdings" pitchFamily="2" charset="2"/>
              <a:buNone/>
              <a:defRPr/>
            </a:pPr>
            <a:r>
              <a:rPr lang="en-US" sz="1800" b="1" dirty="0" smtClean="0">
                <a:solidFill>
                  <a:schemeClr val="tx2"/>
                </a:solidFill>
                <a:effectLst/>
              </a:rPr>
              <a:t>    </a:t>
            </a:r>
            <a:r>
              <a:rPr lang="en-US" sz="2400" b="1" dirty="0" smtClean="0">
                <a:solidFill>
                  <a:srgbClr val="0070C0"/>
                </a:solidFill>
                <a:effectLst/>
              </a:rPr>
              <a:t>Methods of curing: </a:t>
            </a:r>
          </a:p>
          <a:p>
            <a:pPr algn="just" eaLnBrk="1" hangingPunct="1">
              <a:lnSpc>
                <a:spcPct val="150000"/>
              </a:lnSpc>
              <a:spcBef>
                <a:spcPts val="0"/>
              </a:spcBef>
              <a:buFont typeface="Wingdings" pitchFamily="2" charset="2"/>
              <a:buNone/>
              <a:defRPr/>
            </a:pPr>
            <a:r>
              <a:rPr lang="en-US" sz="2600" dirty="0" smtClean="0">
                <a:solidFill>
                  <a:schemeClr val="tx2"/>
                </a:solidFill>
                <a:effectLst/>
              </a:rPr>
              <a:t>    1. </a:t>
            </a:r>
            <a:r>
              <a:rPr lang="en-US" sz="2600" dirty="0" smtClean="0">
                <a:effectLst/>
              </a:rPr>
              <a:t>Ponding or immersion </a:t>
            </a:r>
            <a:r>
              <a:rPr lang="en-US" sz="2600" dirty="0" smtClean="0"/>
              <a:t>  </a:t>
            </a:r>
          </a:p>
          <a:p>
            <a:pPr algn="just" eaLnBrk="1" hangingPunct="1">
              <a:lnSpc>
                <a:spcPct val="150000"/>
              </a:lnSpc>
              <a:spcBef>
                <a:spcPts val="0"/>
              </a:spcBef>
              <a:buFont typeface="Wingdings" pitchFamily="2" charset="2"/>
              <a:buNone/>
              <a:defRPr/>
            </a:pPr>
            <a:r>
              <a:rPr lang="en-US" sz="2600" dirty="0" smtClean="0">
                <a:effectLst/>
              </a:rPr>
              <a:t>    2. </a:t>
            </a:r>
            <a:r>
              <a:rPr lang="en-US" sz="2600" dirty="0" smtClean="0"/>
              <a:t>S</a:t>
            </a:r>
            <a:r>
              <a:rPr lang="en-US" sz="2600" dirty="0" smtClean="0">
                <a:effectLst/>
              </a:rPr>
              <a:t>praying </a:t>
            </a:r>
          </a:p>
          <a:p>
            <a:pPr algn="just" eaLnBrk="1" hangingPunct="1">
              <a:lnSpc>
                <a:spcPct val="150000"/>
              </a:lnSpc>
              <a:spcBef>
                <a:spcPts val="0"/>
              </a:spcBef>
              <a:buFont typeface="Wingdings" pitchFamily="2" charset="2"/>
              <a:buNone/>
              <a:defRPr/>
            </a:pPr>
            <a:r>
              <a:rPr lang="en-US" sz="2600" dirty="0" smtClean="0"/>
              <a:t>    3. W</a:t>
            </a:r>
            <a:r>
              <a:rPr lang="en-US" sz="2600" dirty="0" smtClean="0">
                <a:effectLst/>
              </a:rPr>
              <a:t>et coverings (hessian, sand) </a:t>
            </a:r>
          </a:p>
          <a:p>
            <a:pPr algn="just" eaLnBrk="1" hangingPunct="1">
              <a:lnSpc>
                <a:spcPct val="150000"/>
              </a:lnSpc>
              <a:spcBef>
                <a:spcPts val="0"/>
              </a:spcBef>
              <a:buFont typeface="Wingdings" pitchFamily="2" charset="2"/>
              <a:buNone/>
              <a:defRPr/>
            </a:pPr>
            <a:r>
              <a:rPr lang="en-US" sz="2600" dirty="0" smtClean="0"/>
              <a:t>    4. </a:t>
            </a:r>
            <a:r>
              <a:rPr lang="en-US" sz="2600" dirty="0" smtClean="0">
                <a:effectLst/>
              </a:rPr>
              <a:t>Plastic sheets (Polyethyelene films 0.10 mm thick) </a:t>
            </a:r>
          </a:p>
          <a:p>
            <a:pPr algn="just" eaLnBrk="1" hangingPunct="1">
              <a:lnSpc>
                <a:spcPct val="150000"/>
              </a:lnSpc>
              <a:spcBef>
                <a:spcPts val="0"/>
              </a:spcBef>
              <a:buFont typeface="Wingdings" pitchFamily="2" charset="2"/>
              <a:buNone/>
              <a:defRPr/>
            </a:pPr>
            <a:r>
              <a:rPr lang="en-US" sz="2600" dirty="0" smtClean="0"/>
              <a:t>    5. </a:t>
            </a:r>
            <a:r>
              <a:rPr lang="en-US" sz="2600" dirty="0" smtClean="0">
                <a:effectLst/>
              </a:rPr>
              <a:t>Steam curing</a:t>
            </a:r>
          </a:p>
          <a:p>
            <a:pPr algn="just" eaLnBrk="1" hangingPunct="1">
              <a:spcBef>
                <a:spcPts val="0"/>
              </a:spcBef>
              <a:buFont typeface="Wingdings" pitchFamily="2" charset="2"/>
              <a:buNone/>
              <a:defRPr/>
            </a:pPr>
            <a:endParaRPr lang="en-US" sz="2000" dirty="0" smtClean="0">
              <a:effectLst/>
            </a:endParaRPr>
          </a:p>
        </p:txBody>
      </p:sp>
      <p:sp>
        <p:nvSpPr>
          <p:cNvPr id="5" name="Title 2"/>
          <p:cNvSpPr txBox="1">
            <a:spLocks/>
          </p:cNvSpPr>
          <p:nvPr/>
        </p:nvSpPr>
        <p:spPr>
          <a:xfrm>
            <a:off x="228600" y="304800"/>
            <a:ext cx="8229600" cy="1143000"/>
          </a:xfrm>
          <a:prstGeom prst="rect">
            <a:avLst/>
          </a:prstGeom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4100" b="1" dirty="0" smtClean="0">
                <a:solidFill>
                  <a:schemeClr val="bg2">
                    <a:lumMod val="50000"/>
                  </a:schemeClr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+mj-cs"/>
              </a:rPr>
              <a:t>Making &amp; Testing of Concrete</a:t>
            </a:r>
            <a:endParaRPr kumimoji="0" lang="en-US" sz="4100" b="1" i="0" u="none" strike="noStrike" kern="1200" cap="none" spc="0" normalizeH="0" baseline="0" noProof="0" dirty="0">
              <a:ln>
                <a:noFill/>
              </a:ln>
              <a:solidFill>
                <a:schemeClr val="bg2">
                  <a:lumMod val="50000"/>
                </a:schemeClr>
              </a:solidFill>
              <a:effectLst>
                <a:outerShdw blurRad="31750" dist="25400" dir="5400000" algn="tl" rotWithShape="0">
                  <a:srgbClr val="000000">
                    <a:alpha val="25000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pic>
        <p:nvPicPr>
          <p:cNvPr id="45058" name="Picture 2" descr="Image result for concrete curin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791200" y="3124200"/>
            <a:ext cx="3039481" cy="1838326"/>
          </a:xfrm>
          <a:prstGeom prst="rect">
            <a:avLst/>
          </a:prstGeom>
          <a:noFill/>
          <a:ln w="28575">
            <a:solidFill>
              <a:schemeClr val="tx1"/>
            </a:solidFill>
          </a:ln>
        </p:spPr>
      </p:pic>
    </p:spTree>
    <p:extLst>
      <p:ext uri="{BB962C8B-B14F-4D97-AF65-F5344CB8AC3E}">
        <p14:creationId xmlns="" xmlns:p14="http://schemas.microsoft.com/office/powerpoint/2010/main" val="33856722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2"/>
          <p:cNvSpPr txBox="1">
            <a:spLocks/>
          </p:cNvSpPr>
          <p:nvPr/>
        </p:nvSpPr>
        <p:spPr>
          <a:xfrm>
            <a:off x="457200" y="2590800"/>
            <a:ext cx="8229600" cy="1143000"/>
          </a:xfrm>
          <a:prstGeom prst="rect">
            <a:avLst/>
          </a:prstGeom>
        </p:spPr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4100" b="1" i="0" strike="noStrike" kern="1200" cap="none" spc="0" normalizeH="0" baseline="0" noProof="0" dirty="0">
              <a:ln>
                <a:noFill/>
              </a:ln>
              <a:solidFill>
                <a:schemeClr val="bg2">
                  <a:lumMod val="50000"/>
                </a:schemeClr>
              </a:solidFill>
              <a:effectLst>
                <a:outerShdw blurRad="31750" dist="25400" dir="5400000" algn="tl" rotWithShape="0">
                  <a:srgbClr val="000000">
                    <a:alpha val="25000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304800" y="609600"/>
            <a:ext cx="8305800" cy="517064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sz="2400" b="1" dirty="0" smtClean="0">
              <a:solidFill>
                <a:srgbClr val="0070C0"/>
              </a:solidFill>
            </a:endParaRPr>
          </a:p>
          <a:p>
            <a:r>
              <a:rPr lang="en-GB" sz="2400" b="1" dirty="0" smtClean="0">
                <a:solidFill>
                  <a:srgbClr val="0070C0"/>
                </a:solidFill>
              </a:rPr>
              <a:t>Sulphate attack</a:t>
            </a:r>
            <a:r>
              <a:rPr lang="en-GB" sz="2400" dirty="0" smtClean="0">
                <a:solidFill>
                  <a:srgbClr val="0070C0"/>
                </a:solidFill>
              </a:rPr>
              <a:t>:</a:t>
            </a:r>
          </a:p>
          <a:p>
            <a:endParaRPr lang="en-GB" sz="2400" dirty="0" smtClean="0">
              <a:solidFill>
                <a:srgbClr val="0070C0"/>
              </a:solidFill>
            </a:endParaRPr>
          </a:p>
          <a:p>
            <a:r>
              <a:rPr lang="en-GB" dirty="0" smtClean="0"/>
              <a:t>Sulphates in the soil and sea-water attack the Tri-Calcium Aluminate content to form calcium sulpho-aluminates. </a:t>
            </a:r>
          </a:p>
          <a:p>
            <a:r>
              <a:rPr lang="en-GB" dirty="0" smtClean="0"/>
              <a:t>This compound expands to occupy greater</a:t>
            </a:r>
          </a:p>
          <a:p>
            <a:r>
              <a:rPr lang="en-GB" dirty="0" smtClean="0"/>
              <a:t>volume. </a:t>
            </a:r>
          </a:p>
          <a:p>
            <a:r>
              <a:rPr lang="en-GB" dirty="0" smtClean="0"/>
              <a:t>Causes cracking and spalling on the surface.</a:t>
            </a:r>
          </a:p>
          <a:p>
            <a:endParaRPr lang="en-US" dirty="0" smtClean="0"/>
          </a:p>
          <a:p>
            <a:endParaRPr lang="en-US" dirty="0" smtClean="0"/>
          </a:p>
          <a:p>
            <a:endParaRPr lang="en-US" dirty="0" smtClean="0"/>
          </a:p>
          <a:p>
            <a:endParaRPr lang="en-US" dirty="0" smtClean="0"/>
          </a:p>
          <a:p>
            <a:r>
              <a:rPr lang="en-GB" sz="2400" b="1" dirty="0" smtClean="0">
                <a:solidFill>
                  <a:srgbClr val="0070C0"/>
                </a:solidFill>
              </a:rPr>
              <a:t>Frost Attack</a:t>
            </a:r>
            <a:r>
              <a:rPr lang="en-GB" sz="2400" dirty="0" smtClean="0">
                <a:solidFill>
                  <a:srgbClr val="0070C0"/>
                </a:solidFill>
              </a:rPr>
              <a:t>:</a:t>
            </a:r>
          </a:p>
          <a:p>
            <a:r>
              <a:rPr lang="en-GB" dirty="0" smtClean="0"/>
              <a:t>Any porous concrete is likely to be frost attacked as water expands on freezing causing damage (cracking, spalling). </a:t>
            </a:r>
          </a:p>
          <a:p>
            <a:r>
              <a:rPr lang="en-GB" dirty="0" smtClean="0"/>
              <a:t>Risk lessened by waterproofing agent.</a:t>
            </a:r>
          </a:p>
          <a:p>
            <a:endParaRPr lang="en-GB" dirty="0"/>
          </a:p>
        </p:txBody>
      </p:sp>
      <p:sp>
        <p:nvSpPr>
          <p:cNvPr id="5" name="Title 2"/>
          <p:cNvSpPr txBox="1">
            <a:spLocks/>
          </p:cNvSpPr>
          <p:nvPr/>
        </p:nvSpPr>
        <p:spPr>
          <a:xfrm>
            <a:off x="304800" y="152400"/>
            <a:ext cx="8229600" cy="1143000"/>
          </a:xfrm>
          <a:prstGeom prst="rect">
            <a:avLst/>
          </a:prstGeom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4100" b="1" dirty="0" smtClean="0">
                <a:solidFill>
                  <a:schemeClr val="bg2">
                    <a:lumMod val="50000"/>
                  </a:schemeClr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+mj-cs"/>
              </a:rPr>
              <a:t>Defects of Concrete</a:t>
            </a:r>
            <a:endParaRPr kumimoji="0" lang="en-US" sz="4100" b="1" i="0" u="none" strike="noStrike" kern="1200" cap="none" spc="0" normalizeH="0" baseline="0" noProof="0" dirty="0">
              <a:ln>
                <a:noFill/>
              </a:ln>
              <a:solidFill>
                <a:schemeClr val="bg2">
                  <a:lumMod val="50000"/>
                </a:schemeClr>
              </a:solidFill>
              <a:effectLst>
                <a:outerShdw blurRad="31750" dist="25400" dir="5400000" algn="tl" rotWithShape="0">
                  <a:srgbClr val="000000">
                    <a:alpha val="25000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pic>
        <p:nvPicPr>
          <p:cNvPr id="44034" name="Picture 2" descr="2ndary_efflorescence_09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867400" y="2133600"/>
            <a:ext cx="2857500" cy="1905000"/>
          </a:xfrm>
          <a:prstGeom prst="rect">
            <a:avLst/>
          </a:prstGeom>
          <a:noFill/>
          <a:ln w="28575">
            <a:solidFill>
              <a:schemeClr val="tx1"/>
            </a:solidFill>
          </a:ln>
        </p:spPr>
      </p:pic>
      <p:sp>
        <p:nvSpPr>
          <p:cNvPr id="44036" name="AutoShape 4" descr="Image result for concrete frost attack">
            <a:hlinkClick r:id="rId3"/>
          </p:cNvPr>
          <p:cNvSpPr>
            <a:spLocks noChangeAspect="1" noChangeArrowheads="1"/>
          </p:cNvSpPr>
          <p:nvPr/>
        </p:nvSpPr>
        <p:spPr bwMode="auto">
          <a:xfrm>
            <a:off x="50800" y="-601663"/>
            <a:ext cx="1905000" cy="12573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44037" name="Picture 5" descr="C:\Users\Guest.Allan_PC\Desktop\untitled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791200" y="4849083"/>
            <a:ext cx="2884487" cy="1780317"/>
          </a:xfrm>
          <a:prstGeom prst="rect">
            <a:avLst/>
          </a:prstGeom>
          <a:noFill/>
          <a:ln w="38100">
            <a:solidFill>
              <a:schemeClr val="tx1"/>
            </a:solidFill>
          </a:ln>
        </p:spPr>
      </p:pic>
    </p:spTree>
    <p:extLst>
      <p:ext uri="{BB962C8B-B14F-4D97-AF65-F5344CB8AC3E}">
        <p14:creationId xmlns="" xmlns:p14="http://schemas.microsoft.com/office/powerpoint/2010/main" val="1352291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533400" y="1219200"/>
            <a:ext cx="6248400" cy="421653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2200" b="1" dirty="0" smtClean="0">
                <a:solidFill>
                  <a:srgbClr val="0070C0"/>
                </a:solidFill>
              </a:rPr>
              <a:t>Dry Shrinkage</a:t>
            </a:r>
            <a:r>
              <a:rPr lang="en-GB" sz="2200" dirty="0" smtClean="0">
                <a:solidFill>
                  <a:srgbClr val="0070C0"/>
                </a:solidFill>
              </a:rPr>
              <a:t>:</a:t>
            </a:r>
          </a:p>
          <a:p>
            <a:endParaRPr lang="en-GB" sz="2200" dirty="0" smtClean="0">
              <a:solidFill>
                <a:srgbClr val="0070C0"/>
              </a:solidFill>
            </a:endParaRPr>
          </a:p>
          <a:p>
            <a:r>
              <a:rPr lang="en-GB" dirty="0" smtClean="0"/>
              <a:t>Concrete shrinks on setting and hardening. </a:t>
            </a:r>
          </a:p>
          <a:p>
            <a:r>
              <a:rPr lang="en-GB" dirty="0" smtClean="0"/>
              <a:t>If drying too quickly, cracking occurs. </a:t>
            </a:r>
          </a:p>
          <a:p>
            <a:r>
              <a:rPr lang="en-GB" dirty="0" smtClean="0"/>
              <a:t>Avoided by proper curing.</a:t>
            </a:r>
          </a:p>
          <a:p>
            <a:endParaRPr lang="en-US" dirty="0" smtClean="0"/>
          </a:p>
          <a:p>
            <a:endParaRPr lang="en-GB" dirty="0" smtClean="0"/>
          </a:p>
          <a:p>
            <a:endParaRPr lang="en-GB" dirty="0" smtClean="0"/>
          </a:p>
          <a:p>
            <a:r>
              <a:rPr lang="en-GB" sz="2200" b="1" dirty="0" smtClean="0">
                <a:solidFill>
                  <a:srgbClr val="0070C0"/>
                </a:solidFill>
              </a:rPr>
              <a:t>Corrosion of steel:</a:t>
            </a:r>
          </a:p>
          <a:p>
            <a:endParaRPr lang="en-GB" sz="2200" b="1" dirty="0" smtClean="0">
              <a:solidFill>
                <a:srgbClr val="0070C0"/>
              </a:solidFill>
            </a:endParaRPr>
          </a:p>
          <a:p>
            <a:r>
              <a:rPr lang="en-GB" dirty="0" smtClean="0"/>
              <a:t>Concrete must be impermeable to water to stop corrosion and free of the substances causing attack....sulphates and chlorides.</a:t>
            </a:r>
          </a:p>
          <a:p>
            <a:endParaRPr lang="en-GB" dirty="0"/>
          </a:p>
        </p:txBody>
      </p:sp>
      <p:sp>
        <p:nvSpPr>
          <p:cNvPr id="3" name="Title 2"/>
          <p:cNvSpPr txBox="1">
            <a:spLocks/>
          </p:cNvSpPr>
          <p:nvPr/>
        </p:nvSpPr>
        <p:spPr>
          <a:xfrm>
            <a:off x="304800" y="152400"/>
            <a:ext cx="8229600" cy="1143000"/>
          </a:xfrm>
          <a:prstGeom prst="rect">
            <a:avLst/>
          </a:prstGeom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4100" b="1" dirty="0" smtClean="0">
                <a:solidFill>
                  <a:schemeClr val="bg2">
                    <a:lumMod val="50000"/>
                  </a:schemeClr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+mj-cs"/>
              </a:rPr>
              <a:t>Defects of Concrete</a:t>
            </a:r>
            <a:endParaRPr kumimoji="0" lang="en-US" sz="4100" b="1" i="0" u="none" strike="noStrike" kern="1200" cap="none" spc="0" normalizeH="0" baseline="0" noProof="0" dirty="0">
              <a:ln>
                <a:noFill/>
              </a:ln>
              <a:solidFill>
                <a:schemeClr val="bg2">
                  <a:lumMod val="50000"/>
                </a:schemeClr>
              </a:solidFill>
              <a:effectLst>
                <a:outerShdw blurRad="31750" dist="25400" dir="5400000" algn="tl" rotWithShape="0">
                  <a:srgbClr val="000000">
                    <a:alpha val="25000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pic>
        <p:nvPicPr>
          <p:cNvPr id="62466" name="Picture 2" descr="Image result for concrete dry shrinkage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096000" y="1295400"/>
            <a:ext cx="2619375" cy="1743076"/>
          </a:xfrm>
          <a:prstGeom prst="rect">
            <a:avLst/>
          </a:prstGeom>
          <a:noFill/>
          <a:ln w="38100">
            <a:solidFill>
              <a:schemeClr val="tx1"/>
            </a:solidFill>
          </a:ln>
        </p:spPr>
      </p:pic>
      <p:pic>
        <p:nvPicPr>
          <p:cNvPr id="62468" name="Picture 4" descr="Image result for concrete steel corrosion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096000" y="3886200"/>
            <a:ext cx="2895600" cy="2266951"/>
          </a:xfrm>
          <a:prstGeom prst="rect">
            <a:avLst/>
          </a:prstGeom>
          <a:noFill/>
          <a:ln w="57150">
            <a:solidFill>
              <a:schemeClr val="tx1"/>
            </a:solidFill>
          </a:ln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2"/>
          <p:cNvSpPr txBox="1">
            <a:spLocks/>
          </p:cNvSpPr>
          <p:nvPr/>
        </p:nvSpPr>
        <p:spPr>
          <a:xfrm>
            <a:off x="304800" y="304800"/>
            <a:ext cx="8229600" cy="1143000"/>
          </a:xfrm>
          <a:prstGeom prst="rect">
            <a:avLst/>
          </a:prstGeom>
        </p:spPr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4100" dirty="0" smtClean="0">
                <a:latin typeface="Lucida Console" pitchFamily="49" charset="0"/>
                <a:ea typeface="+mj-ea"/>
                <a:cs typeface="+mj-cs"/>
              </a:rPr>
              <a:t>  </a:t>
            </a:r>
            <a:endParaRPr kumimoji="0" lang="en-US" sz="4100" i="0" strike="noStrike" kern="1200" cap="none" spc="0" normalizeH="0" baseline="0" noProof="0" dirty="0">
              <a:ln>
                <a:noFill/>
              </a:ln>
              <a:uLnTx/>
              <a:uFillTx/>
              <a:latin typeface="Lucida Console" pitchFamily="49" charset="0"/>
              <a:ea typeface="+mj-ea"/>
              <a:cs typeface="+mj-cs"/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381000" y="838200"/>
            <a:ext cx="59436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smtClean="0"/>
              <a:t>Fire Resistance</a:t>
            </a:r>
            <a:endParaRPr lang="en-GB" sz="2400" dirty="0"/>
          </a:p>
        </p:txBody>
      </p:sp>
      <p:sp>
        <p:nvSpPr>
          <p:cNvPr id="4" name="TextBox 3"/>
          <p:cNvSpPr txBox="1"/>
          <p:nvPr/>
        </p:nvSpPr>
        <p:spPr>
          <a:xfrm>
            <a:off x="381000" y="1524000"/>
            <a:ext cx="8229600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Concrete is fire resistant up to 250 degrees C </a:t>
            </a:r>
          </a:p>
          <a:p>
            <a:r>
              <a:rPr lang="en-GB" dirty="0" smtClean="0"/>
              <a:t>and shows no marked loss in strength. </a:t>
            </a:r>
          </a:p>
          <a:p>
            <a:endParaRPr lang="en-GB" dirty="0" smtClean="0"/>
          </a:p>
          <a:p>
            <a:r>
              <a:rPr lang="en-GB" dirty="0" smtClean="0"/>
              <a:t>By 450 degrees C, strength is reduced by half and by 650 no strength remains.</a:t>
            </a:r>
          </a:p>
          <a:p>
            <a:endParaRPr lang="en-GB" dirty="0" smtClean="0"/>
          </a:p>
          <a:p>
            <a:r>
              <a:rPr lang="en-GB" dirty="0" smtClean="0"/>
              <a:t>Concrete is a good insulator though. </a:t>
            </a:r>
          </a:p>
          <a:p>
            <a:endParaRPr lang="en-GB" dirty="0" smtClean="0"/>
          </a:p>
          <a:p>
            <a:r>
              <a:rPr lang="en-GB" dirty="0" smtClean="0"/>
              <a:t>It may take  up to 4 hours under fire attack to raise the temperature to 650 C at a depth of 50mm internally.  </a:t>
            </a:r>
          </a:p>
          <a:p>
            <a:endParaRPr lang="en-GB" dirty="0" smtClean="0"/>
          </a:p>
          <a:p>
            <a:r>
              <a:rPr lang="en-GB" dirty="0" smtClean="0"/>
              <a:t>Colour changes under heat from Off white to Pink to Grey.</a:t>
            </a:r>
          </a:p>
          <a:p>
            <a:endParaRPr lang="en-GB" dirty="0" smtClean="0"/>
          </a:p>
          <a:p>
            <a:r>
              <a:rPr lang="en-GB" dirty="0" smtClean="0"/>
              <a:t>Aggregates have a significant effect, with Limestone varieties having better performance than granites or flints that internally stress and shatter due to differential expansion. </a:t>
            </a:r>
            <a:endParaRPr lang="en-GB" dirty="0"/>
          </a:p>
        </p:txBody>
      </p:sp>
      <p:sp>
        <p:nvSpPr>
          <p:cNvPr id="5" name="Title 2"/>
          <p:cNvSpPr txBox="1">
            <a:spLocks/>
          </p:cNvSpPr>
          <p:nvPr/>
        </p:nvSpPr>
        <p:spPr>
          <a:xfrm>
            <a:off x="381000" y="152400"/>
            <a:ext cx="8229600" cy="1143000"/>
          </a:xfrm>
          <a:prstGeom prst="rect">
            <a:avLst/>
          </a:prstGeom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4100" b="1" dirty="0" smtClean="0">
                <a:solidFill>
                  <a:schemeClr val="bg2">
                    <a:lumMod val="50000"/>
                  </a:schemeClr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+mj-cs"/>
              </a:rPr>
              <a:t>Defects of Concrete</a:t>
            </a:r>
            <a:endParaRPr kumimoji="0" lang="en-US" sz="4100" b="1" i="0" u="none" strike="noStrike" kern="1200" cap="none" spc="0" normalizeH="0" baseline="0" noProof="0" dirty="0">
              <a:ln>
                <a:noFill/>
              </a:ln>
              <a:solidFill>
                <a:schemeClr val="bg2">
                  <a:lumMod val="50000"/>
                </a:schemeClr>
              </a:solidFill>
              <a:effectLst>
                <a:outerShdw blurRad="31750" dist="25400" dir="5400000" algn="tl" rotWithShape="0">
                  <a:srgbClr val="000000">
                    <a:alpha val="25000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pic>
        <p:nvPicPr>
          <p:cNvPr id="43010" name="Picture 2" descr="Image result for burnt concrete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172200" y="0"/>
            <a:ext cx="2971800" cy="2185765"/>
          </a:xfrm>
          <a:prstGeom prst="rect">
            <a:avLst/>
          </a:prstGeom>
          <a:noFill/>
          <a:ln w="38100">
            <a:solidFill>
              <a:schemeClr val="tx1"/>
            </a:solidFill>
          </a:ln>
        </p:spPr>
      </p:pic>
    </p:spTree>
    <p:extLst>
      <p:ext uri="{BB962C8B-B14F-4D97-AF65-F5344CB8AC3E}">
        <p14:creationId xmlns="" xmlns:p14="http://schemas.microsoft.com/office/powerpoint/2010/main" val="42291056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2"/>
          <p:cNvSpPr txBox="1">
            <a:spLocks/>
          </p:cNvSpPr>
          <p:nvPr/>
        </p:nvSpPr>
        <p:spPr>
          <a:xfrm>
            <a:off x="457200" y="2590800"/>
            <a:ext cx="8229600" cy="1143000"/>
          </a:xfrm>
          <a:prstGeom prst="rect">
            <a:avLst/>
          </a:prstGeom>
        </p:spPr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4100" b="1" i="0" strike="noStrike" kern="1200" cap="none" spc="0" normalizeH="0" baseline="0" noProof="0" dirty="0">
              <a:ln>
                <a:noFill/>
              </a:ln>
              <a:solidFill>
                <a:schemeClr val="bg2">
                  <a:lumMod val="50000"/>
                </a:schemeClr>
              </a:solidFill>
              <a:effectLst>
                <a:outerShdw blurRad="31750" dist="25400" dir="5400000" algn="tl" rotWithShape="0">
                  <a:srgbClr val="000000">
                    <a:alpha val="25000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685800" y="381000"/>
            <a:ext cx="7772400" cy="66479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smtClean="0"/>
              <a:t>Exercise:</a:t>
            </a:r>
          </a:p>
          <a:p>
            <a:endParaRPr lang="en-GB" sz="2400" dirty="0" smtClean="0"/>
          </a:p>
          <a:p>
            <a:pPr marL="342900" indent="-342900">
              <a:buAutoNum type="arabicPeriod"/>
            </a:pPr>
            <a:r>
              <a:rPr lang="en-GB" dirty="0" smtClean="0"/>
              <a:t>List the four major component compounds of OPC.</a:t>
            </a:r>
          </a:p>
          <a:p>
            <a:pPr marL="342900" indent="-342900">
              <a:buAutoNum type="arabicPeriod"/>
            </a:pPr>
            <a:endParaRPr lang="en-GB" dirty="0" smtClean="0"/>
          </a:p>
          <a:p>
            <a:pPr marL="342900" indent="-342900">
              <a:buFontTx/>
              <a:buAutoNum type="arabicPeriod"/>
            </a:pPr>
            <a:r>
              <a:rPr lang="en-GB" dirty="0" smtClean="0"/>
              <a:t>What is the ‘heat of hydration’ and in what units is it measured? What factors affect the rate of heat generation?</a:t>
            </a:r>
          </a:p>
          <a:p>
            <a:pPr marL="342900" indent="-342900">
              <a:buFontTx/>
              <a:buAutoNum type="arabicPeriod"/>
            </a:pPr>
            <a:endParaRPr lang="en-GB" dirty="0" smtClean="0"/>
          </a:p>
          <a:p>
            <a:pPr marL="342900" indent="-342900">
              <a:buFontTx/>
              <a:buAutoNum type="arabicPeriod"/>
            </a:pPr>
            <a:r>
              <a:rPr lang="en-GB" dirty="0" smtClean="0"/>
              <a:t>Distinguish between Setting and Hardening of cement.</a:t>
            </a:r>
          </a:p>
          <a:p>
            <a:pPr marL="342900" indent="-342900">
              <a:buAutoNum type="arabicPeriod"/>
            </a:pPr>
            <a:endParaRPr lang="en-GB" dirty="0" smtClean="0"/>
          </a:p>
          <a:p>
            <a:pPr marL="342900" indent="-342900">
              <a:buAutoNum type="arabicPeriod"/>
            </a:pPr>
            <a:r>
              <a:rPr lang="en-GB" dirty="0" smtClean="0"/>
              <a:t>What is added as a retarder to setting, what can be added as an accelerator?</a:t>
            </a:r>
          </a:p>
          <a:p>
            <a:pPr marL="342900" indent="-342900">
              <a:buAutoNum type="arabicPeriod"/>
            </a:pPr>
            <a:endParaRPr lang="en-GB" dirty="0" smtClean="0"/>
          </a:p>
          <a:p>
            <a:pPr marL="342900" indent="-342900">
              <a:buAutoNum type="arabicPeriod"/>
            </a:pPr>
            <a:r>
              <a:rPr lang="en-GB" dirty="0" smtClean="0"/>
              <a:t>List the major steps in the manufacture of OPC from raw material collection to finished product.</a:t>
            </a:r>
          </a:p>
          <a:p>
            <a:pPr marL="342900" indent="-342900">
              <a:buAutoNum type="arabicPeriod"/>
            </a:pPr>
            <a:endParaRPr lang="en-GB" dirty="0" smtClean="0"/>
          </a:p>
          <a:p>
            <a:pPr marL="342900" indent="-342900">
              <a:buAutoNum type="arabicPeriod"/>
            </a:pPr>
            <a:r>
              <a:rPr lang="en-GB" dirty="0" smtClean="0"/>
              <a:t>What factors are important during hot and cold weather concrete placement?</a:t>
            </a:r>
          </a:p>
          <a:p>
            <a:pPr marL="342900" indent="-342900">
              <a:buAutoNum type="arabicPeriod"/>
            </a:pPr>
            <a:endParaRPr lang="en-GB" dirty="0" smtClean="0"/>
          </a:p>
          <a:p>
            <a:pPr marL="342900" indent="-342900">
              <a:buAutoNum type="arabicPeriod"/>
            </a:pPr>
            <a:r>
              <a:rPr lang="en-GB" dirty="0" smtClean="0"/>
              <a:t>What are admixtures and what are they used for?</a:t>
            </a:r>
          </a:p>
          <a:p>
            <a:pPr marL="342900" indent="-342900">
              <a:buAutoNum type="arabicPeriod"/>
            </a:pPr>
            <a:endParaRPr lang="en-GB" dirty="0" smtClean="0"/>
          </a:p>
          <a:p>
            <a:pPr marL="342900" indent="-342900">
              <a:buAutoNum type="arabicPeriod"/>
            </a:pPr>
            <a:endParaRPr lang="en-GB" dirty="0" smtClean="0"/>
          </a:p>
          <a:p>
            <a:pPr marL="342900" indent="-342900">
              <a:buAutoNum type="arabicPeriod"/>
            </a:pPr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="" xmlns:p14="http://schemas.microsoft.com/office/powerpoint/2010/main" val="25355567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2"/>
          <p:cNvSpPr txBox="1">
            <a:spLocks/>
          </p:cNvSpPr>
          <p:nvPr/>
        </p:nvSpPr>
        <p:spPr>
          <a:xfrm>
            <a:off x="457200" y="2590800"/>
            <a:ext cx="8229600" cy="1143000"/>
          </a:xfrm>
          <a:prstGeom prst="rect">
            <a:avLst/>
          </a:prstGeom>
        </p:spPr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4100" b="1" i="0" strike="noStrike" kern="1200" cap="none" spc="0" normalizeH="0" baseline="0" noProof="0" dirty="0">
              <a:ln>
                <a:noFill/>
              </a:ln>
              <a:solidFill>
                <a:schemeClr val="bg2">
                  <a:lumMod val="50000"/>
                </a:schemeClr>
              </a:solidFill>
              <a:effectLst>
                <a:outerShdw blurRad="31750" dist="25400" dir="5400000" algn="tl" rotWithShape="0">
                  <a:srgbClr val="000000">
                    <a:alpha val="25000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685800" y="381000"/>
            <a:ext cx="7772400" cy="609397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smtClean="0"/>
              <a:t>Exercise:</a:t>
            </a:r>
          </a:p>
          <a:p>
            <a:endParaRPr lang="en-GB" sz="2400" dirty="0" smtClean="0"/>
          </a:p>
          <a:p>
            <a:pPr marL="342900" indent="-342900">
              <a:buAutoNum type="arabicPeriod"/>
            </a:pPr>
            <a:r>
              <a:rPr lang="en-GB" dirty="0" smtClean="0"/>
              <a:t>List the four major component oxide compounds of OPC.</a:t>
            </a:r>
          </a:p>
          <a:p>
            <a:pPr marL="342900" indent="-342900"/>
            <a:r>
              <a:rPr lang="en-GB" sz="1600" dirty="0" smtClean="0">
                <a:solidFill>
                  <a:srgbClr val="0070C0"/>
                </a:solidFill>
              </a:rPr>
              <a:t>	Di-calcium silicate, Tri-calcium Silicate, Tri-calcium Aluminate, </a:t>
            </a:r>
          </a:p>
          <a:p>
            <a:pPr marL="342900" indent="-342900"/>
            <a:r>
              <a:rPr lang="en-GB" sz="1600" dirty="0" smtClean="0">
                <a:solidFill>
                  <a:srgbClr val="0070C0"/>
                </a:solidFill>
              </a:rPr>
              <a:t>	Tetra calcium Alumino Ferrite.</a:t>
            </a:r>
          </a:p>
          <a:p>
            <a:pPr marL="342900" indent="-342900"/>
            <a:endParaRPr lang="en-GB" sz="1600" dirty="0" smtClean="0">
              <a:solidFill>
                <a:srgbClr val="0070C0"/>
              </a:solidFill>
            </a:endParaRPr>
          </a:p>
          <a:p>
            <a:pPr marL="342900" indent="-342900"/>
            <a:endParaRPr lang="en-GB" sz="1600" dirty="0" smtClean="0">
              <a:solidFill>
                <a:srgbClr val="0070C0"/>
              </a:solidFill>
            </a:endParaRPr>
          </a:p>
          <a:p>
            <a:pPr marL="342900" indent="-342900"/>
            <a:r>
              <a:rPr lang="en-GB" dirty="0" smtClean="0"/>
              <a:t>2. What is the ‘heat of hydration’ and in what units is it measured? What factors affect the rate of heat generation?</a:t>
            </a:r>
          </a:p>
          <a:p>
            <a:pPr marL="342900" indent="-342900"/>
            <a:r>
              <a:rPr lang="en-GB" sz="1600" dirty="0" smtClean="0">
                <a:solidFill>
                  <a:srgbClr val="0070C0"/>
                </a:solidFill>
              </a:rPr>
              <a:t>	Quantity of heat produced by unit mass of cement in hardening.</a:t>
            </a:r>
          </a:p>
          <a:p>
            <a:pPr marL="342900" indent="-342900"/>
            <a:r>
              <a:rPr lang="en-GB" sz="1600" dirty="0" smtClean="0">
                <a:solidFill>
                  <a:srgbClr val="0070C0"/>
                </a:solidFill>
              </a:rPr>
              <a:t>	Measured in Joules / gram.</a:t>
            </a:r>
          </a:p>
          <a:p>
            <a:pPr marL="342900" indent="-342900"/>
            <a:r>
              <a:rPr lang="en-GB" sz="1600" dirty="0" smtClean="0">
                <a:solidFill>
                  <a:srgbClr val="0070C0"/>
                </a:solidFill>
              </a:rPr>
              <a:t>	Accelerators and the relative proportion of Tri and Di-calcium silicates....</a:t>
            </a:r>
          </a:p>
          <a:p>
            <a:pPr marL="342900" indent="-342900"/>
            <a:r>
              <a:rPr lang="en-GB" sz="1600" dirty="0" smtClean="0">
                <a:solidFill>
                  <a:srgbClr val="0070C0"/>
                </a:solidFill>
              </a:rPr>
              <a:t>	</a:t>
            </a:r>
          </a:p>
          <a:p>
            <a:pPr marL="342900" indent="-342900">
              <a:buFontTx/>
              <a:buAutoNum type="arabicPeriod"/>
            </a:pPr>
            <a:endParaRPr lang="en-GB" dirty="0" smtClean="0"/>
          </a:p>
          <a:p>
            <a:pPr marL="342900" indent="-342900"/>
            <a:endParaRPr lang="en-GB" dirty="0" smtClean="0"/>
          </a:p>
          <a:p>
            <a:pPr marL="342900" indent="-342900"/>
            <a:r>
              <a:rPr lang="en-GB" dirty="0" smtClean="0"/>
              <a:t>3. Distinguish between Setting and Hardening of cement.</a:t>
            </a:r>
          </a:p>
          <a:p>
            <a:pPr marL="342900" indent="-342900"/>
            <a:r>
              <a:rPr lang="en-GB" dirty="0" smtClean="0"/>
              <a:t>	</a:t>
            </a:r>
            <a:r>
              <a:rPr lang="en-GB" sz="1600" dirty="0" smtClean="0">
                <a:solidFill>
                  <a:srgbClr val="0070C0"/>
                </a:solidFill>
              </a:rPr>
              <a:t>Setting is the gradual stiffening.</a:t>
            </a:r>
          </a:p>
          <a:p>
            <a:pPr marL="342900" indent="-342900"/>
            <a:r>
              <a:rPr lang="en-GB" sz="1600" dirty="0" smtClean="0">
                <a:solidFill>
                  <a:srgbClr val="0070C0"/>
                </a:solidFill>
              </a:rPr>
              <a:t>	Hardening is the progressive increase in strength with time.</a:t>
            </a:r>
          </a:p>
          <a:p>
            <a:pPr marL="342900" indent="-342900">
              <a:buAutoNum type="arabicPeriod"/>
            </a:pPr>
            <a:endParaRPr lang="en-GB" dirty="0" smtClean="0"/>
          </a:p>
          <a:p>
            <a:pPr marL="342900" indent="-342900">
              <a:buAutoNum type="arabicPeriod"/>
            </a:pPr>
            <a:endParaRPr lang="en-GB" dirty="0" smtClean="0"/>
          </a:p>
          <a:p>
            <a:pPr marL="342900" indent="-342900">
              <a:buAutoNum type="arabicPeriod"/>
            </a:pPr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="" xmlns:p14="http://schemas.microsoft.com/office/powerpoint/2010/main" val="24710909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2"/>
          <p:cNvSpPr txBox="1">
            <a:spLocks/>
          </p:cNvSpPr>
          <p:nvPr/>
        </p:nvSpPr>
        <p:spPr>
          <a:xfrm>
            <a:off x="457200" y="2590800"/>
            <a:ext cx="8229600" cy="1143000"/>
          </a:xfrm>
          <a:prstGeom prst="rect">
            <a:avLst/>
          </a:prstGeom>
        </p:spPr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4100" b="1" i="0" strike="noStrike" kern="1200" cap="none" spc="0" normalizeH="0" baseline="0" noProof="0" dirty="0">
              <a:ln>
                <a:noFill/>
              </a:ln>
              <a:solidFill>
                <a:schemeClr val="bg2">
                  <a:lumMod val="50000"/>
                </a:schemeClr>
              </a:solidFill>
              <a:effectLst>
                <a:outerShdw blurRad="31750" dist="25400" dir="5400000" algn="tl" rotWithShape="0">
                  <a:srgbClr val="000000">
                    <a:alpha val="25000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3" name="Rectangle 2"/>
          <p:cNvSpPr/>
          <p:nvPr/>
        </p:nvSpPr>
        <p:spPr>
          <a:xfrm>
            <a:off x="457200" y="1166843"/>
            <a:ext cx="8305800" cy="529375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/>
            <a:r>
              <a:rPr lang="en-GB" dirty="0" smtClean="0"/>
              <a:t>4. What is added as a retarder to setting, what can be added as an accelerator?</a:t>
            </a:r>
          </a:p>
          <a:p>
            <a:pPr marL="342900" indent="-342900"/>
            <a:r>
              <a:rPr lang="en-GB" dirty="0" smtClean="0"/>
              <a:t>	</a:t>
            </a:r>
            <a:r>
              <a:rPr lang="en-GB" sz="1600" dirty="0" smtClean="0">
                <a:solidFill>
                  <a:srgbClr val="0070C0"/>
                </a:solidFill>
              </a:rPr>
              <a:t>Gypsum is added as a retarder, Calcium chloride as an accelerator.</a:t>
            </a:r>
          </a:p>
          <a:p>
            <a:pPr marL="342900" indent="-342900"/>
            <a:endParaRPr lang="en-GB" dirty="0" smtClean="0"/>
          </a:p>
          <a:p>
            <a:pPr marL="342900" indent="-342900"/>
            <a:r>
              <a:rPr lang="en-GB" dirty="0" smtClean="0"/>
              <a:t>5. List the major steps in the manufacture of OPC from raw material collection to finished product.</a:t>
            </a:r>
          </a:p>
          <a:p>
            <a:pPr marL="342900" indent="-342900"/>
            <a:r>
              <a:rPr lang="en-GB" dirty="0" smtClean="0"/>
              <a:t>	</a:t>
            </a:r>
            <a:r>
              <a:rPr lang="en-GB" sz="1600" dirty="0" smtClean="0">
                <a:solidFill>
                  <a:srgbClr val="0070C0"/>
                </a:solidFill>
              </a:rPr>
              <a:t>Limestone Quarry, Crushing, Rotary Kiln, Quick Lime, CO2 burnt off, </a:t>
            </a:r>
          </a:p>
          <a:p>
            <a:pPr marL="342900" indent="-342900"/>
            <a:r>
              <a:rPr lang="en-GB" sz="1600" dirty="0" smtClean="0">
                <a:solidFill>
                  <a:srgbClr val="0070C0"/>
                </a:solidFill>
              </a:rPr>
              <a:t>	Reaction with additives (silica, alumina, iron), clinker, cooled and stock-piled, ground with Gypsum to form OPC.</a:t>
            </a:r>
          </a:p>
          <a:p>
            <a:pPr marL="342900" indent="-342900">
              <a:buAutoNum type="arabicPeriod"/>
            </a:pPr>
            <a:endParaRPr lang="en-GB" dirty="0" smtClean="0"/>
          </a:p>
          <a:p>
            <a:pPr marL="342900" indent="-342900"/>
            <a:r>
              <a:rPr lang="en-GB" dirty="0" smtClean="0"/>
              <a:t>6. What factors are important during hot and cold weather concrete placement?</a:t>
            </a:r>
          </a:p>
          <a:p>
            <a:pPr marL="342900" indent="-342900"/>
            <a:r>
              <a:rPr lang="en-GB" dirty="0" smtClean="0"/>
              <a:t>	</a:t>
            </a:r>
            <a:r>
              <a:rPr lang="en-GB" sz="1600" dirty="0" smtClean="0">
                <a:solidFill>
                  <a:srgbClr val="0070C0"/>
                </a:solidFill>
              </a:rPr>
              <a:t>Protection, Insulation, Use of heated mix, Curing process, aggregates and water cooled / heated.</a:t>
            </a:r>
          </a:p>
          <a:p>
            <a:pPr marL="342900" indent="-342900"/>
            <a:endParaRPr lang="en-GB" dirty="0" smtClean="0"/>
          </a:p>
          <a:p>
            <a:pPr marL="342900" indent="-342900"/>
            <a:r>
              <a:rPr lang="en-GB" dirty="0" smtClean="0"/>
              <a:t>7. What are admixtures and what are they used for?</a:t>
            </a:r>
          </a:p>
          <a:p>
            <a:pPr marL="342900" indent="-342900"/>
            <a:r>
              <a:rPr lang="en-GB" dirty="0" smtClean="0"/>
              <a:t>	</a:t>
            </a:r>
            <a:r>
              <a:rPr lang="en-GB" sz="1600" dirty="0" smtClean="0">
                <a:solidFill>
                  <a:srgbClr val="0070C0"/>
                </a:solidFill>
              </a:rPr>
              <a:t>Any addition to the mix other than base materials. Increase workability, durability, retard or accelerate setting, impart colour, resist freezing.</a:t>
            </a:r>
          </a:p>
          <a:p>
            <a:pPr marL="342900" indent="-342900">
              <a:buAutoNum type="arabicPeriod"/>
            </a:pPr>
            <a:endParaRPr lang="en-GB" dirty="0" smtClean="0"/>
          </a:p>
        </p:txBody>
      </p:sp>
    </p:spTree>
    <p:extLst>
      <p:ext uri="{BB962C8B-B14F-4D97-AF65-F5344CB8AC3E}">
        <p14:creationId xmlns="" xmlns:p14="http://schemas.microsoft.com/office/powerpoint/2010/main" val="26857656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1115616" y="404664"/>
            <a:ext cx="505658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u="sng" dirty="0" smtClean="0"/>
              <a:t>Assignment 1</a:t>
            </a:r>
            <a:endParaRPr lang="en-GB" sz="3200" u="sng" dirty="0"/>
          </a:p>
        </p:txBody>
      </p:sp>
      <p:sp>
        <p:nvSpPr>
          <p:cNvPr id="3" name="TextBox 2"/>
          <p:cNvSpPr txBox="1"/>
          <p:nvPr/>
        </p:nvSpPr>
        <p:spPr>
          <a:xfrm>
            <a:off x="1066800" y="1143001"/>
            <a:ext cx="7086600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 smtClean="0"/>
              <a:t>1.    </a:t>
            </a:r>
            <a:r>
              <a:rPr lang="en-GB" sz="1600" dirty="0" smtClean="0"/>
              <a:t>Note the assessment criteria.</a:t>
            </a:r>
          </a:p>
          <a:p>
            <a:pPr marL="342900" indent="-342900">
              <a:buAutoNum type="arabicPeriod"/>
            </a:pPr>
            <a:endParaRPr lang="en-GB" sz="1600" dirty="0" smtClean="0"/>
          </a:p>
          <a:p>
            <a:pPr marL="342900" indent="-342900" algn="just"/>
            <a:r>
              <a:rPr lang="en-GB" sz="1600" dirty="0" smtClean="0"/>
              <a:t> 	Demonstrate your own research and understanding </a:t>
            </a:r>
          </a:p>
          <a:p>
            <a:pPr marL="342900" indent="-342900" algn="just"/>
            <a:r>
              <a:rPr lang="en-GB" sz="1600" dirty="0"/>
              <a:t> </a:t>
            </a:r>
            <a:r>
              <a:rPr lang="en-GB" sz="1600" dirty="0" smtClean="0"/>
              <a:t>    (with referencing where possible).</a:t>
            </a:r>
          </a:p>
          <a:p>
            <a:pPr marL="342900" indent="-342900" algn="just"/>
            <a:endParaRPr lang="en-GB" sz="1600" dirty="0" smtClean="0"/>
          </a:p>
          <a:p>
            <a:pPr marL="342900" indent="-342900" algn="just"/>
            <a:r>
              <a:rPr lang="en-GB" sz="1600" dirty="0"/>
              <a:t> </a:t>
            </a:r>
            <a:r>
              <a:rPr lang="en-GB" sz="1600" dirty="0" smtClean="0"/>
              <a:t>    Please supply a Title page and Contents page.</a:t>
            </a:r>
          </a:p>
          <a:p>
            <a:pPr marL="342900" indent="-342900" algn="just"/>
            <a:endParaRPr lang="en-GB" sz="1600" dirty="0" smtClean="0"/>
          </a:p>
          <a:p>
            <a:pPr marL="342900" indent="-342900" algn="just"/>
            <a:r>
              <a:rPr lang="en-GB" sz="1600" dirty="0"/>
              <a:t> </a:t>
            </a:r>
            <a:r>
              <a:rPr lang="en-GB" sz="1600" dirty="0" smtClean="0"/>
              <a:t>    Reference within the text and supply a summary reference list on the last page.</a:t>
            </a:r>
          </a:p>
          <a:p>
            <a:pPr marL="342900" indent="-342900"/>
            <a:endParaRPr lang="en-GB" sz="1600" dirty="0" smtClean="0"/>
          </a:p>
          <a:p>
            <a:pPr marL="342900" indent="-342900"/>
            <a:r>
              <a:rPr lang="en-GB" sz="1600" dirty="0" smtClean="0"/>
              <a:t>	Written presentation and visual presentation important. </a:t>
            </a:r>
          </a:p>
          <a:p>
            <a:pPr marL="342900" indent="-342900"/>
            <a:endParaRPr lang="en-GB" sz="1600" dirty="0" smtClean="0"/>
          </a:p>
          <a:p>
            <a:pPr marL="342900" indent="-342900"/>
            <a:r>
              <a:rPr lang="en-GB" sz="1600" dirty="0" smtClean="0"/>
              <a:t>	</a:t>
            </a:r>
            <a:r>
              <a:rPr lang="en-GB" sz="1600" b="1" dirty="0" smtClean="0"/>
              <a:t>Read the question</a:t>
            </a:r>
            <a:r>
              <a:rPr lang="en-GB" sz="1600" dirty="0" smtClean="0"/>
              <a:t>...to understand what is expected by way of an answer.</a:t>
            </a:r>
          </a:p>
          <a:p>
            <a:pPr marL="342900" indent="-342900">
              <a:buAutoNum type="arabicPeriod" startAt="2"/>
            </a:pPr>
            <a:endParaRPr lang="en-GB" sz="1600" dirty="0" smtClean="0"/>
          </a:p>
          <a:p>
            <a:pPr marL="342900" indent="-342900">
              <a:buAutoNum type="arabicPeriod" startAt="2"/>
            </a:pPr>
            <a:r>
              <a:rPr lang="en-GB" sz="1600" dirty="0" smtClean="0"/>
              <a:t>Final submission by 8th January 2019</a:t>
            </a:r>
          </a:p>
          <a:p>
            <a:pPr marL="342900" indent="-342900"/>
            <a:r>
              <a:rPr lang="en-GB" sz="1600" dirty="0" smtClean="0"/>
              <a:t>	(</a:t>
            </a:r>
            <a:r>
              <a:rPr lang="en-GB" sz="1400" dirty="0" smtClean="0"/>
              <a:t>no problem if you want to submit before that – but don’t rush it </a:t>
            </a:r>
            <a:r>
              <a:rPr lang="en-GB" sz="1600" dirty="0" smtClean="0"/>
              <a:t>!)</a:t>
            </a:r>
          </a:p>
          <a:p>
            <a:pPr marL="342900" indent="-342900">
              <a:buAutoNum type="arabicPeriod" startAt="2"/>
            </a:pPr>
            <a:endParaRPr lang="en-GB" sz="1600" dirty="0" smtClean="0"/>
          </a:p>
          <a:p>
            <a:pPr marL="342900" indent="-342900"/>
            <a:r>
              <a:rPr lang="en-GB" sz="1600" dirty="0"/>
              <a:t>3</a:t>
            </a:r>
            <a:r>
              <a:rPr lang="en-GB" sz="1600" dirty="0" smtClean="0"/>
              <a:t>.	</a:t>
            </a:r>
            <a:r>
              <a:rPr lang="en-GB" sz="1600" b="1" dirty="0" smtClean="0"/>
              <a:t>Quality !</a:t>
            </a:r>
          </a:p>
          <a:p>
            <a:pPr marL="342900" indent="-342900">
              <a:buAutoNum type="arabicPeriod" startAt="2"/>
            </a:pPr>
            <a:endParaRPr lang="en-GB" sz="1600" dirty="0" smtClean="0"/>
          </a:p>
          <a:p>
            <a:pPr marL="342900" indent="-342900">
              <a:buAutoNum type="arabicPeriod" startAt="2"/>
            </a:pPr>
            <a:endParaRPr lang="en-GB" sz="1600" dirty="0"/>
          </a:p>
        </p:txBody>
      </p:sp>
    </p:spTree>
    <p:extLst>
      <p:ext uri="{BB962C8B-B14F-4D97-AF65-F5344CB8AC3E}">
        <p14:creationId xmlns="" xmlns:p14="http://schemas.microsoft.com/office/powerpoint/2010/main" val="2676360527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2"/>
          <p:cNvSpPr txBox="1">
            <a:spLocks/>
          </p:cNvSpPr>
          <p:nvPr/>
        </p:nvSpPr>
        <p:spPr>
          <a:xfrm>
            <a:off x="457200" y="2590800"/>
            <a:ext cx="8229600" cy="1143000"/>
          </a:xfrm>
          <a:prstGeom prst="rect">
            <a:avLst/>
          </a:prstGeom>
        </p:spPr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4100" b="1" dirty="0" smtClean="0">
                <a:solidFill>
                  <a:schemeClr val="bg2">
                    <a:lumMod val="50000"/>
                  </a:schemeClr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+mj-cs"/>
              </a:rPr>
              <a:t>Testing the Mix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4100" b="1" dirty="0" smtClean="0">
                <a:solidFill>
                  <a:schemeClr val="bg2">
                    <a:lumMod val="50000"/>
                  </a:schemeClr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+mj-cs"/>
              </a:rPr>
              <a:t>Workability   </a:t>
            </a:r>
            <a:endParaRPr kumimoji="0" lang="en-US" sz="4100" b="1" i="0" strike="noStrike" kern="1200" cap="none" spc="0" normalizeH="0" baseline="0" noProof="0" dirty="0">
              <a:ln>
                <a:noFill/>
              </a:ln>
              <a:solidFill>
                <a:schemeClr val="bg2">
                  <a:lumMod val="50000"/>
                </a:schemeClr>
              </a:solidFill>
              <a:effectLst>
                <a:outerShdw blurRad="31750" dist="25400" dir="5400000" algn="tl" rotWithShape="0">
                  <a:srgbClr val="000000">
                    <a:alpha val="25000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2"/>
          <p:cNvSpPr txBox="1">
            <a:spLocks/>
          </p:cNvSpPr>
          <p:nvPr/>
        </p:nvSpPr>
        <p:spPr>
          <a:xfrm>
            <a:off x="457200" y="2590800"/>
            <a:ext cx="8229600" cy="1143000"/>
          </a:xfrm>
          <a:prstGeom prst="rect">
            <a:avLst/>
          </a:prstGeom>
        </p:spPr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4100" b="1" dirty="0" smtClean="0">
                <a:solidFill>
                  <a:schemeClr val="bg2">
                    <a:lumMod val="50000"/>
                  </a:schemeClr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+mj-cs"/>
              </a:rPr>
              <a:t>  </a:t>
            </a:r>
            <a:endParaRPr kumimoji="0" lang="en-US" sz="4100" b="1" i="0" strike="noStrike" kern="1200" cap="none" spc="0" normalizeH="0" baseline="0" noProof="0" dirty="0">
              <a:ln>
                <a:noFill/>
              </a:ln>
              <a:solidFill>
                <a:schemeClr val="bg2">
                  <a:lumMod val="50000"/>
                </a:schemeClr>
              </a:solidFill>
              <a:effectLst>
                <a:outerShdw blurRad="31750" dist="25400" dir="5400000" algn="tl" rotWithShape="0">
                  <a:srgbClr val="000000">
                    <a:alpha val="25000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5" name="Rectangle 4"/>
          <p:cNvSpPr/>
          <p:nvPr/>
        </p:nvSpPr>
        <p:spPr>
          <a:xfrm>
            <a:off x="381000" y="1371600"/>
            <a:ext cx="8153400" cy="430271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95000"/>
              </a:lnSpc>
              <a:spcBef>
                <a:spcPct val="0"/>
              </a:spcBef>
              <a:buClr>
                <a:schemeClr val="accent1"/>
              </a:buClr>
              <a:buFont typeface="Arial" pitchFamily="34" charset="0"/>
              <a:buChar char="•"/>
            </a:pPr>
            <a:r>
              <a:rPr lang="en-US" dirty="0" smtClean="0">
                <a:solidFill>
                  <a:srgbClr val="000000"/>
                </a:solidFill>
                <a:latin typeface="Arial" charset="0"/>
              </a:rPr>
              <a:t> Slump test is carried out on the freshly mixed concrete.</a:t>
            </a:r>
          </a:p>
          <a:p>
            <a:pPr>
              <a:lnSpc>
                <a:spcPct val="95000"/>
              </a:lnSpc>
              <a:spcBef>
                <a:spcPct val="0"/>
              </a:spcBef>
            </a:pPr>
            <a:endParaRPr lang="en-US" dirty="0" smtClean="0">
              <a:solidFill>
                <a:srgbClr val="000000"/>
              </a:solidFill>
              <a:latin typeface="Arial" charset="0"/>
            </a:endParaRPr>
          </a:p>
          <a:p>
            <a:pPr marL="342900" indent="-342900">
              <a:lnSpc>
                <a:spcPct val="95000"/>
              </a:lnSpc>
              <a:spcBef>
                <a:spcPct val="0"/>
              </a:spcBef>
              <a:buAutoNum type="arabicPeriod"/>
            </a:pPr>
            <a:r>
              <a:rPr lang="en-US" dirty="0" smtClean="0">
                <a:solidFill>
                  <a:srgbClr val="000000"/>
                </a:solidFill>
                <a:latin typeface="Arial" charset="0"/>
              </a:rPr>
              <a:t>The cone is filled with an ‘in flow’ sample in four separate layers.</a:t>
            </a:r>
          </a:p>
          <a:p>
            <a:pPr marL="342900" indent="-342900">
              <a:lnSpc>
                <a:spcPct val="95000"/>
              </a:lnSpc>
              <a:spcBef>
                <a:spcPct val="0"/>
              </a:spcBef>
              <a:buAutoNum type="arabicPeriod"/>
            </a:pPr>
            <a:endParaRPr lang="en-US" dirty="0" smtClean="0">
              <a:solidFill>
                <a:srgbClr val="000000"/>
              </a:solidFill>
              <a:latin typeface="Arial" charset="0"/>
            </a:endParaRPr>
          </a:p>
          <a:p>
            <a:pPr marL="342900" indent="-342900">
              <a:lnSpc>
                <a:spcPct val="95000"/>
              </a:lnSpc>
              <a:spcBef>
                <a:spcPct val="0"/>
              </a:spcBef>
              <a:buAutoNum type="arabicPeriod"/>
            </a:pPr>
            <a:r>
              <a:rPr lang="en-US" dirty="0" smtClean="0">
                <a:solidFill>
                  <a:srgbClr val="000000"/>
                </a:solidFill>
                <a:latin typeface="Arial" charset="0"/>
              </a:rPr>
              <a:t>Each layer is tamped with a metal rod 25 times, for compaction.</a:t>
            </a:r>
          </a:p>
          <a:p>
            <a:pPr marL="342900" indent="-342900">
              <a:lnSpc>
                <a:spcPct val="95000"/>
              </a:lnSpc>
              <a:spcBef>
                <a:spcPct val="0"/>
              </a:spcBef>
              <a:buAutoNum type="arabicPeriod"/>
            </a:pPr>
            <a:endParaRPr lang="en-US" dirty="0" smtClean="0">
              <a:solidFill>
                <a:srgbClr val="000000"/>
              </a:solidFill>
              <a:latin typeface="Arial" charset="0"/>
            </a:endParaRPr>
          </a:p>
          <a:p>
            <a:pPr marL="342900" indent="-342900">
              <a:lnSpc>
                <a:spcPct val="95000"/>
              </a:lnSpc>
              <a:spcBef>
                <a:spcPct val="0"/>
              </a:spcBef>
              <a:buAutoNum type="arabicPeriod"/>
            </a:pPr>
            <a:r>
              <a:rPr lang="en-US" dirty="0" smtClean="0">
                <a:solidFill>
                  <a:srgbClr val="000000"/>
                </a:solidFill>
                <a:latin typeface="Arial" charset="0"/>
              </a:rPr>
              <a:t>The top of the cone is levelled off with the rod.</a:t>
            </a:r>
          </a:p>
          <a:p>
            <a:pPr marL="342900" indent="-342900">
              <a:lnSpc>
                <a:spcPct val="95000"/>
              </a:lnSpc>
              <a:spcBef>
                <a:spcPct val="0"/>
              </a:spcBef>
              <a:buAutoNum type="arabicPeriod"/>
            </a:pPr>
            <a:endParaRPr lang="en-US" dirty="0" smtClean="0">
              <a:solidFill>
                <a:srgbClr val="000000"/>
              </a:solidFill>
              <a:latin typeface="Arial" charset="0"/>
            </a:endParaRPr>
          </a:p>
          <a:p>
            <a:pPr marL="342900" indent="-342900">
              <a:lnSpc>
                <a:spcPct val="95000"/>
              </a:lnSpc>
              <a:spcBef>
                <a:spcPct val="0"/>
              </a:spcBef>
              <a:buAutoNum type="arabicPeriod"/>
            </a:pPr>
            <a:r>
              <a:rPr lang="en-US" dirty="0" smtClean="0">
                <a:solidFill>
                  <a:srgbClr val="000000"/>
                </a:solidFill>
                <a:latin typeface="Arial" charset="0"/>
              </a:rPr>
              <a:t>The cone is carefully removed  and the concrete is allowed to  ‘SLUMP’.</a:t>
            </a:r>
          </a:p>
          <a:p>
            <a:pPr marL="342900" indent="-342900">
              <a:lnSpc>
                <a:spcPct val="95000"/>
              </a:lnSpc>
              <a:spcBef>
                <a:spcPct val="0"/>
              </a:spcBef>
              <a:buAutoNum type="arabicPeriod"/>
            </a:pPr>
            <a:endParaRPr lang="en-US" dirty="0" smtClean="0">
              <a:solidFill>
                <a:srgbClr val="000000"/>
              </a:solidFill>
              <a:latin typeface="Arial" charset="0"/>
            </a:endParaRPr>
          </a:p>
          <a:p>
            <a:pPr marL="342900" indent="-342900">
              <a:lnSpc>
                <a:spcPct val="95000"/>
              </a:lnSpc>
              <a:spcBef>
                <a:spcPct val="0"/>
              </a:spcBef>
              <a:buAutoNum type="arabicPeriod"/>
            </a:pPr>
            <a:r>
              <a:rPr lang="en-US" dirty="0" smtClean="0">
                <a:solidFill>
                  <a:srgbClr val="000000"/>
                </a:solidFill>
                <a:latin typeface="Arial" charset="0"/>
              </a:rPr>
              <a:t>The drop in level when measured against the upturned cone is recorded.</a:t>
            </a:r>
          </a:p>
          <a:p>
            <a:pPr marL="342900" indent="-342900">
              <a:lnSpc>
                <a:spcPct val="95000"/>
              </a:lnSpc>
              <a:spcBef>
                <a:spcPct val="0"/>
              </a:spcBef>
              <a:buAutoNum type="arabicPeriod"/>
            </a:pPr>
            <a:endParaRPr lang="en-US" dirty="0" smtClean="0">
              <a:solidFill>
                <a:srgbClr val="000000"/>
              </a:solidFill>
              <a:latin typeface="Arial" charset="0"/>
            </a:endParaRPr>
          </a:p>
          <a:p>
            <a:pPr marL="342900" indent="-342900">
              <a:lnSpc>
                <a:spcPct val="95000"/>
              </a:lnSpc>
              <a:spcBef>
                <a:spcPct val="0"/>
              </a:spcBef>
              <a:buClr>
                <a:schemeClr val="accent1"/>
              </a:buClr>
            </a:pPr>
            <a:r>
              <a:rPr lang="en-US" dirty="0" smtClean="0">
                <a:solidFill>
                  <a:srgbClr val="000000"/>
                </a:solidFill>
                <a:latin typeface="Arial" charset="0"/>
              </a:rPr>
              <a:t>	If a shear or collapse slump occurs, the test is repeated. </a:t>
            </a:r>
          </a:p>
          <a:p>
            <a:pPr marL="342900" indent="-342900">
              <a:lnSpc>
                <a:spcPct val="95000"/>
              </a:lnSpc>
              <a:spcBef>
                <a:spcPct val="0"/>
              </a:spcBef>
              <a:buClr>
                <a:schemeClr val="accent1"/>
              </a:buClr>
            </a:pPr>
            <a:r>
              <a:rPr lang="en-US" dirty="0" smtClean="0">
                <a:solidFill>
                  <a:srgbClr val="000000"/>
                </a:solidFill>
                <a:latin typeface="Arial" charset="0"/>
              </a:rPr>
              <a:t>	The mix may be inconsistent. </a:t>
            </a:r>
          </a:p>
          <a:p>
            <a:pPr marL="342900" indent="-342900">
              <a:lnSpc>
                <a:spcPct val="95000"/>
              </a:lnSpc>
              <a:spcBef>
                <a:spcPct val="0"/>
              </a:spcBef>
              <a:buClr>
                <a:schemeClr val="accent1"/>
              </a:buClr>
            </a:pPr>
            <a:endParaRPr lang="en-US" dirty="0" smtClean="0">
              <a:solidFill>
                <a:srgbClr val="000000"/>
              </a:solidFill>
              <a:latin typeface="Arial" charset="0"/>
            </a:endParaRPr>
          </a:p>
          <a:p>
            <a:pPr marL="342900" indent="-342900">
              <a:lnSpc>
                <a:spcPct val="95000"/>
              </a:lnSpc>
              <a:spcBef>
                <a:spcPct val="0"/>
              </a:spcBef>
              <a:buClr>
                <a:schemeClr val="accent1"/>
              </a:buClr>
            </a:pPr>
            <a:r>
              <a:rPr lang="en-US" dirty="0" smtClean="0">
                <a:solidFill>
                  <a:srgbClr val="000000"/>
                </a:solidFill>
                <a:latin typeface="Arial" charset="0"/>
              </a:rPr>
              <a:t>	</a:t>
            </a:r>
            <a:endParaRPr lang="en-US" dirty="0" smtClean="0"/>
          </a:p>
        </p:txBody>
      </p:sp>
      <p:sp>
        <p:nvSpPr>
          <p:cNvPr id="4" name="Title 2"/>
          <p:cNvSpPr txBox="1">
            <a:spLocks/>
          </p:cNvSpPr>
          <p:nvPr/>
        </p:nvSpPr>
        <p:spPr>
          <a:xfrm>
            <a:off x="304800" y="304800"/>
            <a:ext cx="8229600" cy="1143000"/>
          </a:xfrm>
          <a:prstGeom prst="rect">
            <a:avLst/>
          </a:prstGeom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4100" b="1" noProof="0" dirty="0" smtClean="0">
                <a:solidFill>
                  <a:schemeClr val="bg2">
                    <a:lumMod val="50000"/>
                  </a:schemeClr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+mj-cs"/>
              </a:rPr>
              <a:t>1. Slump Test</a:t>
            </a:r>
            <a:endParaRPr kumimoji="0" lang="en-US" sz="4100" b="1" i="0" u="none" strike="noStrike" kern="1200" cap="none" spc="0" normalizeH="0" baseline="0" noProof="0" dirty="0">
              <a:ln>
                <a:noFill/>
              </a:ln>
              <a:solidFill>
                <a:schemeClr val="bg2">
                  <a:lumMod val="50000"/>
                </a:schemeClr>
              </a:solidFill>
              <a:effectLst>
                <a:outerShdw blurRad="31750" dist="25400" dir="5400000" algn="tl" rotWithShape="0">
                  <a:srgbClr val="000000">
                    <a:alpha val="25000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2"/>
          <p:cNvSpPr txBox="1">
            <a:spLocks/>
          </p:cNvSpPr>
          <p:nvPr/>
        </p:nvSpPr>
        <p:spPr>
          <a:xfrm>
            <a:off x="457200" y="2590800"/>
            <a:ext cx="8229600" cy="1143000"/>
          </a:xfrm>
          <a:prstGeom prst="rect">
            <a:avLst/>
          </a:prstGeom>
        </p:spPr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4100" b="1" dirty="0" smtClean="0">
                <a:solidFill>
                  <a:schemeClr val="bg2">
                    <a:lumMod val="50000"/>
                  </a:schemeClr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+mj-cs"/>
              </a:rPr>
              <a:t>  </a:t>
            </a:r>
            <a:endParaRPr kumimoji="0" lang="en-US" sz="4100" b="1" i="0" strike="noStrike" kern="1200" cap="none" spc="0" normalizeH="0" baseline="0" noProof="0" dirty="0">
              <a:ln>
                <a:noFill/>
              </a:ln>
              <a:solidFill>
                <a:schemeClr val="bg2">
                  <a:lumMod val="50000"/>
                </a:schemeClr>
              </a:solidFill>
              <a:effectLst>
                <a:outerShdw blurRad="31750" dist="25400" dir="5400000" algn="tl" rotWithShape="0">
                  <a:srgbClr val="000000">
                    <a:alpha val="25000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pic>
        <p:nvPicPr>
          <p:cNvPr id="4" name="Picture 3" descr="slump-test picture 1.gif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5257799" cy="6858000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0" y="228600"/>
            <a:ext cx="1219200" cy="369332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txBody>
          <a:bodyPr wrap="square" rtlCol="0">
            <a:spAutoFit/>
          </a:bodyPr>
          <a:lstStyle/>
          <a:p>
            <a:endParaRPr lang="en-GB" dirty="0">
              <a:solidFill>
                <a:schemeClr val="bg1"/>
              </a:solidFill>
            </a:endParaRPr>
          </a:p>
        </p:txBody>
      </p:sp>
      <p:pic>
        <p:nvPicPr>
          <p:cNvPr id="8" name="Picture 20" descr="slump cone2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726430" y="2670810"/>
            <a:ext cx="2960370" cy="2217420"/>
          </a:xfrm>
          <a:prstGeom prst="rect">
            <a:avLst/>
          </a:prstGeom>
          <a:noFill/>
          <a:ln w="38100">
            <a:solidFill>
              <a:schemeClr val="tx1"/>
            </a:solidFill>
            <a:miter lim="800000"/>
            <a:headEnd/>
            <a:tailEnd/>
          </a:ln>
        </p:spPr>
      </p:pic>
      <p:pic>
        <p:nvPicPr>
          <p:cNvPr id="9" name="Picture 22" descr="cone3"/>
          <p:cNvPicPr>
            <a:picLocks noChangeAspect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715000" y="0"/>
            <a:ext cx="2960370" cy="22174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1746" name="Picture 2" descr="C:\WINDOWS\Desktop\Jacks Pictures\Slump Test &amp; Cylinders\Slump Test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4648200" cy="3486150"/>
          </a:xfrm>
          <a:prstGeom prst="rect">
            <a:avLst/>
          </a:prstGeom>
          <a:noFill/>
          <a:ln w="38100">
            <a:solidFill>
              <a:srgbClr val="FC1A02"/>
            </a:solidFill>
            <a:miter lim="800000"/>
            <a:headEnd/>
            <a:tailEnd/>
          </a:ln>
        </p:spPr>
      </p:pic>
      <p:pic>
        <p:nvPicPr>
          <p:cNvPr id="31747" name="Picture 3" descr="C:\WINDOWS\Desktop\Jacks Pictures\Slump Test &amp; Cylinders\Slump Test 02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495800" y="0"/>
            <a:ext cx="4648200" cy="3486150"/>
          </a:xfrm>
          <a:prstGeom prst="rect">
            <a:avLst/>
          </a:prstGeom>
          <a:noFill/>
          <a:ln w="38100">
            <a:solidFill>
              <a:srgbClr val="FC1A02"/>
            </a:solidFill>
            <a:miter lim="800000"/>
            <a:headEnd/>
            <a:tailEnd/>
          </a:ln>
        </p:spPr>
      </p:pic>
      <p:pic>
        <p:nvPicPr>
          <p:cNvPr id="31748" name="Picture 4" descr="C:\WINDOWS\Desktop\Jacks Pictures\Slump Test &amp; Cylinders\Slump Test 03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0" y="3486150"/>
            <a:ext cx="4495800" cy="3371850"/>
          </a:xfrm>
          <a:prstGeom prst="rect">
            <a:avLst/>
          </a:prstGeom>
          <a:noFill/>
          <a:ln w="38100">
            <a:solidFill>
              <a:srgbClr val="FC1A02"/>
            </a:solidFill>
            <a:miter lim="800000"/>
            <a:headEnd/>
            <a:tailEnd/>
          </a:ln>
        </p:spPr>
      </p:pic>
      <p:pic>
        <p:nvPicPr>
          <p:cNvPr id="31749" name="Picture 5" descr="C:\WINDOWS\Desktop\Jacks Pictures\Slump Test &amp; Cylinders\Slump Test &amp; Cylinders 03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495800" y="3486150"/>
            <a:ext cx="4648200" cy="3371850"/>
          </a:xfrm>
          <a:prstGeom prst="rect">
            <a:avLst/>
          </a:prstGeom>
          <a:noFill/>
          <a:ln w="38100">
            <a:solidFill>
              <a:srgbClr val="FC1A02"/>
            </a:solidFill>
            <a:miter lim="800000"/>
            <a:headEnd/>
            <a:tailEnd/>
          </a:ln>
        </p:spPr>
      </p:pic>
      <p:sp>
        <p:nvSpPr>
          <p:cNvPr id="31750" name="Text Box 6"/>
          <p:cNvSpPr txBox="1">
            <a:spLocks noChangeArrowheads="1"/>
          </p:cNvSpPr>
          <p:nvPr/>
        </p:nvSpPr>
        <p:spPr bwMode="auto">
          <a:xfrm>
            <a:off x="304800" y="2827338"/>
            <a:ext cx="2270125" cy="457200"/>
          </a:xfrm>
          <a:prstGeom prst="rect">
            <a:avLst/>
          </a:prstGeom>
          <a:noFill/>
          <a:ln w="12700" cap="sq">
            <a:noFill/>
            <a:miter lim="800000"/>
            <a:headEnd type="none" w="sm" len="sm"/>
            <a:tailEnd type="none" w="sm" len="sm"/>
          </a:ln>
        </p:spPr>
        <p:txBody>
          <a:bodyPr wrap="none">
            <a:spAutoFit/>
          </a:bodyPr>
          <a:lstStyle/>
          <a:p>
            <a:r>
              <a:rPr lang="en-US" dirty="0">
                <a:solidFill>
                  <a:schemeClr val="bg1"/>
                </a:solidFill>
              </a:rPr>
              <a:t>Sample collected</a:t>
            </a:r>
          </a:p>
        </p:txBody>
      </p:sp>
      <p:sp>
        <p:nvSpPr>
          <p:cNvPr id="31751" name="Text Box 7"/>
          <p:cNvSpPr txBox="1">
            <a:spLocks noChangeArrowheads="1"/>
          </p:cNvSpPr>
          <p:nvPr/>
        </p:nvSpPr>
        <p:spPr bwMode="auto">
          <a:xfrm>
            <a:off x="4648200" y="6400800"/>
            <a:ext cx="2257425" cy="457200"/>
          </a:xfrm>
          <a:prstGeom prst="rect">
            <a:avLst/>
          </a:prstGeom>
          <a:noFill/>
          <a:ln w="12700" cap="sq">
            <a:noFill/>
            <a:miter lim="800000"/>
            <a:headEnd type="none" w="sm" len="sm"/>
            <a:tailEnd type="none" w="sm" len="sm"/>
          </a:ln>
        </p:spPr>
        <p:txBody>
          <a:bodyPr wrap="none">
            <a:spAutoFit/>
          </a:bodyPr>
          <a:lstStyle/>
          <a:p>
            <a:r>
              <a:rPr lang="en-US" dirty="0">
                <a:solidFill>
                  <a:schemeClr val="bg1"/>
                </a:solidFill>
              </a:rPr>
              <a:t>Slump Measured</a:t>
            </a:r>
          </a:p>
        </p:txBody>
      </p:sp>
      <p:sp>
        <p:nvSpPr>
          <p:cNvPr id="31752" name="Text Box 8"/>
          <p:cNvSpPr txBox="1">
            <a:spLocks noChangeArrowheads="1"/>
          </p:cNvSpPr>
          <p:nvPr/>
        </p:nvSpPr>
        <p:spPr bwMode="auto">
          <a:xfrm>
            <a:off x="0" y="6035675"/>
            <a:ext cx="3836988" cy="822325"/>
          </a:xfrm>
          <a:prstGeom prst="rect">
            <a:avLst/>
          </a:prstGeom>
          <a:noFill/>
          <a:ln w="12700" cap="sq">
            <a:noFill/>
            <a:miter lim="800000"/>
            <a:headEnd type="none" w="sm" len="sm"/>
            <a:tailEnd type="none" w="sm" len="sm"/>
          </a:ln>
        </p:spPr>
        <p:txBody>
          <a:bodyPr wrap="none">
            <a:spAutoFit/>
          </a:bodyPr>
          <a:lstStyle/>
          <a:p>
            <a:r>
              <a:rPr lang="en-US" dirty="0">
                <a:solidFill>
                  <a:schemeClr val="bg1"/>
                </a:solidFill>
              </a:rPr>
              <a:t>Cone Removed and Concrete </a:t>
            </a:r>
          </a:p>
          <a:p>
            <a:r>
              <a:rPr lang="en-US" dirty="0">
                <a:solidFill>
                  <a:schemeClr val="bg1"/>
                </a:solidFill>
              </a:rPr>
              <a:t>Allowed to ‘Slump’</a:t>
            </a:r>
          </a:p>
        </p:txBody>
      </p:sp>
      <p:sp>
        <p:nvSpPr>
          <p:cNvPr id="31753" name="Text Box 9"/>
          <p:cNvSpPr txBox="1">
            <a:spLocks noChangeArrowheads="1"/>
          </p:cNvSpPr>
          <p:nvPr/>
        </p:nvSpPr>
        <p:spPr bwMode="auto">
          <a:xfrm>
            <a:off x="4648200" y="2819400"/>
            <a:ext cx="2484438" cy="457200"/>
          </a:xfrm>
          <a:prstGeom prst="rect">
            <a:avLst/>
          </a:prstGeom>
          <a:noFill/>
          <a:ln w="12700" cap="sq">
            <a:noFill/>
            <a:miter lim="800000"/>
            <a:headEnd type="none" w="sm" len="sm"/>
            <a:tailEnd type="none" w="sm" len="sm"/>
          </a:ln>
        </p:spPr>
        <p:txBody>
          <a:bodyPr wrap="none">
            <a:spAutoFit/>
          </a:bodyPr>
          <a:lstStyle/>
          <a:p>
            <a:r>
              <a:rPr lang="en-US" dirty="0">
                <a:solidFill>
                  <a:schemeClr val="bg1"/>
                </a:solidFill>
              </a:rPr>
              <a:t>Slump Cone Filled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295701" y="1981200"/>
            <a:ext cx="8686800" cy="155427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>
              <a:lnSpc>
                <a:spcPct val="95000"/>
              </a:lnSpc>
              <a:spcBef>
                <a:spcPct val="0"/>
              </a:spcBef>
              <a:buClr>
                <a:schemeClr val="accent1"/>
              </a:buClr>
            </a:pPr>
            <a:r>
              <a:rPr lang="en-US" sz="2000" b="1" dirty="0">
                <a:solidFill>
                  <a:srgbClr val="0070C0"/>
                </a:solidFill>
                <a:latin typeface="Arial" charset="0"/>
              </a:rPr>
              <a:t>A mix of low workability </a:t>
            </a:r>
            <a:r>
              <a:rPr lang="en-US" sz="2000" dirty="0">
                <a:solidFill>
                  <a:srgbClr val="000000"/>
                </a:solidFill>
                <a:latin typeface="Arial" charset="0"/>
              </a:rPr>
              <a:t>has a small slump value of </a:t>
            </a:r>
            <a:r>
              <a:rPr lang="en-US" sz="2000" dirty="0" smtClean="0">
                <a:solidFill>
                  <a:srgbClr val="000000"/>
                </a:solidFill>
                <a:latin typeface="Arial" charset="0"/>
              </a:rPr>
              <a:t>0- 25mm</a:t>
            </a:r>
          </a:p>
          <a:p>
            <a:pPr marL="342900" indent="-342900">
              <a:lnSpc>
                <a:spcPct val="95000"/>
              </a:lnSpc>
              <a:spcBef>
                <a:spcPct val="0"/>
              </a:spcBef>
              <a:buClr>
                <a:schemeClr val="accent1"/>
              </a:buClr>
            </a:pPr>
            <a:endParaRPr lang="en-US" sz="2000" dirty="0">
              <a:solidFill>
                <a:srgbClr val="000000"/>
              </a:solidFill>
              <a:latin typeface="Arial" charset="0"/>
            </a:endParaRPr>
          </a:p>
          <a:p>
            <a:pPr marL="342900" indent="-342900">
              <a:lnSpc>
                <a:spcPct val="95000"/>
              </a:lnSpc>
              <a:spcBef>
                <a:spcPct val="0"/>
              </a:spcBef>
              <a:buClr>
                <a:schemeClr val="accent1"/>
              </a:buClr>
            </a:pPr>
            <a:r>
              <a:rPr lang="en-US" sz="2000" b="1" dirty="0" smtClean="0">
                <a:solidFill>
                  <a:srgbClr val="0070C0"/>
                </a:solidFill>
                <a:latin typeface="Arial" charset="0"/>
              </a:rPr>
              <a:t>A  </a:t>
            </a:r>
            <a:r>
              <a:rPr lang="en-US" sz="2000" b="1" dirty="0">
                <a:solidFill>
                  <a:srgbClr val="0070C0"/>
                </a:solidFill>
                <a:latin typeface="Arial" charset="0"/>
              </a:rPr>
              <a:t>good workable/strong mix </a:t>
            </a:r>
            <a:r>
              <a:rPr lang="en-US" sz="2000" dirty="0">
                <a:solidFill>
                  <a:srgbClr val="000000"/>
                </a:solidFill>
                <a:latin typeface="Arial" charset="0"/>
              </a:rPr>
              <a:t>will have a high slump value of </a:t>
            </a:r>
            <a:r>
              <a:rPr lang="en-US" sz="2000" dirty="0" smtClean="0">
                <a:solidFill>
                  <a:srgbClr val="000000"/>
                </a:solidFill>
                <a:latin typeface="Arial" charset="0"/>
              </a:rPr>
              <a:t>25-75mm.</a:t>
            </a:r>
          </a:p>
          <a:p>
            <a:pPr marL="342900" indent="-342900">
              <a:lnSpc>
                <a:spcPct val="95000"/>
              </a:lnSpc>
              <a:spcBef>
                <a:spcPct val="0"/>
              </a:spcBef>
              <a:buClr>
                <a:schemeClr val="accent1"/>
              </a:buClr>
            </a:pPr>
            <a:endParaRPr lang="en-US" sz="2000" dirty="0">
              <a:solidFill>
                <a:srgbClr val="000000"/>
              </a:solidFill>
              <a:latin typeface="Arial" charset="0"/>
            </a:endParaRPr>
          </a:p>
          <a:p>
            <a:pPr marL="342900" indent="-342900">
              <a:lnSpc>
                <a:spcPct val="95000"/>
              </a:lnSpc>
              <a:spcBef>
                <a:spcPct val="0"/>
              </a:spcBef>
              <a:buClr>
                <a:schemeClr val="accent1"/>
              </a:buClr>
            </a:pPr>
            <a:r>
              <a:rPr lang="en-US" sz="2000" b="1" dirty="0" smtClean="0">
                <a:solidFill>
                  <a:srgbClr val="0070C0"/>
                </a:solidFill>
                <a:latin typeface="Arial" charset="0"/>
              </a:rPr>
              <a:t>A </a:t>
            </a:r>
            <a:r>
              <a:rPr lang="en-US" sz="2000" b="1" dirty="0">
                <a:solidFill>
                  <a:srgbClr val="0070C0"/>
                </a:solidFill>
                <a:latin typeface="Arial" charset="0"/>
              </a:rPr>
              <a:t>weak mix will slump 75-120mm </a:t>
            </a:r>
            <a:r>
              <a:rPr lang="en-US" sz="2000" dirty="0">
                <a:solidFill>
                  <a:srgbClr val="000000"/>
                </a:solidFill>
                <a:latin typeface="Arial" charset="0"/>
              </a:rPr>
              <a:t>and should not be used.</a:t>
            </a:r>
          </a:p>
        </p:txBody>
      </p:sp>
      <p:sp>
        <p:nvSpPr>
          <p:cNvPr id="3" name="Rectangle 2"/>
          <p:cNvSpPr/>
          <p:nvPr/>
        </p:nvSpPr>
        <p:spPr>
          <a:xfrm>
            <a:off x="295701" y="609600"/>
            <a:ext cx="3608680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>
              <a:spcBef>
                <a:spcPct val="0"/>
              </a:spcBef>
              <a:defRPr/>
            </a:pPr>
            <a:r>
              <a:rPr lang="en-US" sz="4000" b="1" dirty="0">
                <a:solidFill>
                  <a:schemeClr val="bg2">
                    <a:lumMod val="50000"/>
                  </a:schemeClr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rPr>
              <a:t>1. Slump Test</a:t>
            </a:r>
          </a:p>
        </p:txBody>
      </p:sp>
    </p:spTree>
    <p:extLst>
      <p:ext uri="{BB962C8B-B14F-4D97-AF65-F5344CB8AC3E}">
        <p14:creationId xmlns="" xmlns:p14="http://schemas.microsoft.com/office/powerpoint/2010/main" val="17668930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2"/>
          <p:cNvSpPr txBox="1">
            <a:spLocks/>
          </p:cNvSpPr>
          <p:nvPr/>
        </p:nvSpPr>
        <p:spPr>
          <a:xfrm>
            <a:off x="457200" y="2590800"/>
            <a:ext cx="8229600" cy="1143000"/>
          </a:xfrm>
          <a:prstGeom prst="rect">
            <a:avLst/>
          </a:prstGeom>
        </p:spPr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4100" b="1" i="0" strike="noStrike" kern="1200" cap="none" spc="0" normalizeH="0" baseline="0" noProof="0" dirty="0">
              <a:ln>
                <a:noFill/>
              </a:ln>
              <a:solidFill>
                <a:schemeClr val="bg2">
                  <a:lumMod val="50000"/>
                </a:schemeClr>
              </a:solidFill>
              <a:effectLst>
                <a:outerShdw blurRad="31750" dist="25400" dir="5400000" algn="tl" rotWithShape="0">
                  <a:srgbClr val="000000">
                    <a:alpha val="25000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3" name="Rectangle 2"/>
          <p:cNvSpPr/>
          <p:nvPr/>
        </p:nvSpPr>
        <p:spPr>
          <a:xfrm>
            <a:off x="228600" y="838200"/>
            <a:ext cx="8763000" cy="675877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95000"/>
              </a:lnSpc>
              <a:spcBef>
                <a:spcPct val="0"/>
              </a:spcBef>
            </a:pPr>
            <a:r>
              <a:rPr lang="en-US" dirty="0" smtClean="0">
                <a:solidFill>
                  <a:srgbClr val="000000"/>
                </a:solidFill>
                <a:latin typeface="Arial" charset="0"/>
              </a:rPr>
              <a:t>This test is more accurate.</a:t>
            </a:r>
          </a:p>
          <a:p>
            <a:pPr>
              <a:lnSpc>
                <a:spcPct val="95000"/>
              </a:lnSpc>
              <a:spcBef>
                <a:spcPct val="0"/>
              </a:spcBef>
            </a:pPr>
            <a:endParaRPr lang="en-US" dirty="0" smtClean="0">
              <a:solidFill>
                <a:srgbClr val="000000"/>
              </a:solidFill>
              <a:latin typeface="Arial" charset="0"/>
            </a:endParaRPr>
          </a:p>
          <a:p>
            <a:pPr marL="342900" indent="-342900">
              <a:lnSpc>
                <a:spcPct val="95000"/>
              </a:lnSpc>
              <a:spcBef>
                <a:spcPct val="0"/>
              </a:spcBef>
              <a:buAutoNum type="arabicPeriod"/>
            </a:pPr>
            <a:r>
              <a:rPr lang="en-US" sz="1600" dirty="0" smtClean="0">
                <a:solidFill>
                  <a:srgbClr val="000000"/>
                </a:solidFill>
                <a:latin typeface="Arial" charset="0"/>
              </a:rPr>
              <a:t>The first hopper is filled with an ‘in-flow’ sample. The bottom</a:t>
            </a:r>
          </a:p>
          <a:p>
            <a:pPr marL="342900" indent="-342900">
              <a:lnSpc>
                <a:spcPct val="95000"/>
              </a:lnSpc>
              <a:spcBef>
                <a:spcPct val="0"/>
              </a:spcBef>
            </a:pPr>
            <a:r>
              <a:rPr lang="en-US" sz="1600" dirty="0" smtClean="0">
                <a:solidFill>
                  <a:srgbClr val="000000"/>
                </a:solidFill>
                <a:latin typeface="Arial" charset="0"/>
              </a:rPr>
              <a:t>      Cylinder is weighed empty.</a:t>
            </a:r>
          </a:p>
          <a:p>
            <a:pPr marL="342900" indent="-342900">
              <a:lnSpc>
                <a:spcPct val="95000"/>
              </a:lnSpc>
              <a:spcBef>
                <a:spcPct val="0"/>
              </a:spcBef>
              <a:buAutoNum type="arabicPeriod"/>
            </a:pPr>
            <a:endParaRPr lang="en-US" sz="1600" dirty="0" smtClean="0">
              <a:solidFill>
                <a:srgbClr val="000000"/>
              </a:solidFill>
              <a:latin typeface="Arial" charset="0"/>
            </a:endParaRPr>
          </a:p>
          <a:p>
            <a:pPr marL="342900" indent="-342900">
              <a:lnSpc>
                <a:spcPct val="95000"/>
              </a:lnSpc>
              <a:spcBef>
                <a:spcPct val="0"/>
              </a:spcBef>
            </a:pPr>
            <a:r>
              <a:rPr lang="en-US" sz="1600" dirty="0" smtClean="0">
                <a:solidFill>
                  <a:srgbClr val="000000"/>
                </a:solidFill>
                <a:latin typeface="Arial" charset="0"/>
              </a:rPr>
              <a:t>2.   The flap at the bottom is opened and the concrete </a:t>
            </a:r>
          </a:p>
          <a:p>
            <a:pPr marL="342900" indent="-342900">
              <a:lnSpc>
                <a:spcPct val="95000"/>
              </a:lnSpc>
              <a:spcBef>
                <a:spcPct val="0"/>
              </a:spcBef>
            </a:pPr>
            <a:r>
              <a:rPr lang="en-US" sz="1600" dirty="0" smtClean="0">
                <a:solidFill>
                  <a:srgbClr val="000000"/>
                </a:solidFill>
                <a:latin typeface="Arial" charset="0"/>
              </a:rPr>
              <a:t>	drops to the second hopper.</a:t>
            </a:r>
          </a:p>
          <a:p>
            <a:pPr marL="342900" indent="-342900">
              <a:lnSpc>
                <a:spcPct val="95000"/>
              </a:lnSpc>
              <a:spcBef>
                <a:spcPct val="0"/>
              </a:spcBef>
            </a:pPr>
            <a:endParaRPr lang="en-US" sz="1600" dirty="0" smtClean="0">
              <a:solidFill>
                <a:srgbClr val="000000"/>
              </a:solidFill>
              <a:latin typeface="Arial" charset="0"/>
            </a:endParaRPr>
          </a:p>
          <a:p>
            <a:pPr marL="342900" indent="-342900">
              <a:lnSpc>
                <a:spcPct val="95000"/>
              </a:lnSpc>
              <a:spcBef>
                <a:spcPct val="0"/>
              </a:spcBef>
              <a:buAutoNum type="arabicPeriod" startAt="3"/>
            </a:pPr>
            <a:r>
              <a:rPr lang="en-US" sz="1600" dirty="0" smtClean="0">
                <a:solidFill>
                  <a:srgbClr val="000000"/>
                </a:solidFill>
                <a:latin typeface="Arial" charset="0"/>
              </a:rPr>
              <a:t>The concrete is allowed to drop into the compacting cylinder.</a:t>
            </a:r>
          </a:p>
          <a:p>
            <a:pPr marL="342900" indent="-342900">
              <a:lnSpc>
                <a:spcPct val="95000"/>
              </a:lnSpc>
              <a:spcBef>
                <a:spcPct val="0"/>
              </a:spcBef>
            </a:pPr>
            <a:r>
              <a:rPr lang="en-US" sz="1600" dirty="0" smtClean="0">
                <a:solidFill>
                  <a:srgbClr val="000000"/>
                </a:solidFill>
                <a:latin typeface="Arial" charset="0"/>
              </a:rPr>
              <a:t>	and any excess removed from the top.</a:t>
            </a:r>
          </a:p>
          <a:p>
            <a:pPr marL="342900" indent="-342900">
              <a:lnSpc>
                <a:spcPct val="95000"/>
              </a:lnSpc>
              <a:spcBef>
                <a:spcPct val="0"/>
              </a:spcBef>
            </a:pPr>
            <a:endParaRPr lang="en-US" sz="1600" dirty="0" smtClean="0">
              <a:solidFill>
                <a:srgbClr val="000000"/>
              </a:solidFill>
              <a:latin typeface="Arial" charset="0"/>
            </a:endParaRPr>
          </a:p>
          <a:p>
            <a:pPr marL="342900" indent="-342900">
              <a:lnSpc>
                <a:spcPct val="95000"/>
              </a:lnSpc>
              <a:spcBef>
                <a:spcPct val="0"/>
              </a:spcBef>
              <a:buAutoNum type="arabicPeriod" startAt="4"/>
            </a:pPr>
            <a:r>
              <a:rPr lang="en-US" sz="1600" dirty="0" smtClean="0">
                <a:solidFill>
                  <a:srgbClr val="000000"/>
                </a:solidFill>
                <a:latin typeface="Arial" charset="0"/>
              </a:rPr>
              <a:t>The concrete is only partially compacted now and contains </a:t>
            </a:r>
          </a:p>
          <a:p>
            <a:pPr marL="342900" indent="-342900">
              <a:lnSpc>
                <a:spcPct val="95000"/>
              </a:lnSpc>
              <a:spcBef>
                <a:spcPct val="0"/>
              </a:spcBef>
            </a:pPr>
            <a:r>
              <a:rPr lang="en-US" sz="1600" dirty="0" smtClean="0">
                <a:solidFill>
                  <a:srgbClr val="000000"/>
                </a:solidFill>
                <a:latin typeface="Arial" charset="0"/>
              </a:rPr>
              <a:t> 	air voids. The weight of the concrete is calculated.</a:t>
            </a:r>
          </a:p>
          <a:p>
            <a:pPr marL="342900" indent="-342900">
              <a:lnSpc>
                <a:spcPct val="95000"/>
              </a:lnSpc>
              <a:spcBef>
                <a:spcPct val="0"/>
              </a:spcBef>
            </a:pPr>
            <a:endParaRPr lang="en-US" sz="1600" dirty="0" smtClean="0">
              <a:solidFill>
                <a:srgbClr val="000000"/>
              </a:solidFill>
              <a:latin typeface="Arial" charset="0"/>
            </a:endParaRPr>
          </a:p>
          <a:p>
            <a:pPr marL="342900" indent="-342900">
              <a:lnSpc>
                <a:spcPct val="95000"/>
              </a:lnSpc>
              <a:spcBef>
                <a:spcPct val="0"/>
              </a:spcBef>
              <a:buAutoNum type="arabicPeriod" startAt="5"/>
            </a:pPr>
            <a:r>
              <a:rPr lang="en-US" sz="1600" dirty="0" smtClean="0">
                <a:solidFill>
                  <a:srgbClr val="000000"/>
                </a:solidFill>
                <a:latin typeface="Arial" charset="0"/>
              </a:rPr>
              <a:t>The cylinder is then refilled, and more concrete added </a:t>
            </a:r>
          </a:p>
          <a:p>
            <a:pPr marL="342900" indent="-342900">
              <a:lnSpc>
                <a:spcPct val="95000"/>
              </a:lnSpc>
              <a:spcBef>
                <a:spcPct val="0"/>
              </a:spcBef>
            </a:pPr>
            <a:r>
              <a:rPr lang="en-US" sz="1600" dirty="0" smtClean="0">
                <a:solidFill>
                  <a:srgbClr val="000000"/>
                </a:solidFill>
                <a:latin typeface="Arial" charset="0"/>
              </a:rPr>
              <a:t>	in layers and tamped until the cylinder is full and compacted.</a:t>
            </a:r>
          </a:p>
          <a:p>
            <a:pPr marL="342900" indent="-342900">
              <a:lnSpc>
                <a:spcPct val="95000"/>
              </a:lnSpc>
              <a:spcBef>
                <a:spcPct val="0"/>
              </a:spcBef>
            </a:pPr>
            <a:r>
              <a:rPr lang="en-US" sz="1600" dirty="0" smtClean="0">
                <a:solidFill>
                  <a:srgbClr val="000000"/>
                </a:solidFill>
                <a:latin typeface="Arial" charset="0"/>
              </a:rPr>
              <a:t>	The mass of the fully compacted sample is calculated. </a:t>
            </a:r>
          </a:p>
          <a:p>
            <a:pPr marL="342900" indent="-342900">
              <a:lnSpc>
                <a:spcPct val="95000"/>
              </a:lnSpc>
              <a:spcBef>
                <a:spcPct val="0"/>
              </a:spcBef>
            </a:pPr>
            <a:r>
              <a:rPr lang="en-US" sz="1400" dirty="0" smtClean="0">
                <a:solidFill>
                  <a:srgbClr val="000000"/>
                </a:solidFill>
                <a:latin typeface="Arial" charset="0"/>
              </a:rPr>
              <a:t> </a:t>
            </a:r>
          </a:p>
          <a:p>
            <a:pPr marL="342900" indent="-342900">
              <a:lnSpc>
                <a:spcPct val="95000"/>
              </a:lnSpc>
              <a:spcBef>
                <a:spcPct val="0"/>
              </a:spcBef>
            </a:pPr>
            <a:r>
              <a:rPr lang="en-US" sz="1400" dirty="0" smtClean="0">
                <a:solidFill>
                  <a:srgbClr val="000000"/>
                </a:solidFill>
                <a:latin typeface="Arial" charset="0"/>
              </a:rPr>
              <a:t>COMPACTING FACTOR = Weight of Partially Compacted Concrete</a:t>
            </a:r>
          </a:p>
          <a:p>
            <a:pPr marL="342900" indent="-342900">
              <a:lnSpc>
                <a:spcPct val="95000"/>
              </a:lnSpc>
              <a:spcBef>
                <a:spcPct val="0"/>
              </a:spcBef>
            </a:pPr>
            <a:r>
              <a:rPr lang="en-US" sz="1400" dirty="0" smtClean="0">
                <a:solidFill>
                  <a:srgbClr val="000000"/>
                </a:solidFill>
                <a:latin typeface="Arial" charset="0"/>
              </a:rPr>
              <a:t>			       -----------------------------------------------------</a:t>
            </a:r>
          </a:p>
          <a:p>
            <a:pPr marL="342900" indent="-342900">
              <a:lnSpc>
                <a:spcPct val="95000"/>
              </a:lnSpc>
              <a:spcBef>
                <a:spcPct val="0"/>
              </a:spcBef>
            </a:pPr>
            <a:r>
              <a:rPr lang="en-US" sz="1400" dirty="0" smtClean="0">
                <a:solidFill>
                  <a:srgbClr val="000000"/>
                </a:solidFill>
                <a:latin typeface="Arial" charset="0"/>
              </a:rPr>
              <a:t>			        Weight of Fully Compacted Concrete</a:t>
            </a:r>
          </a:p>
          <a:p>
            <a:pPr marL="342900" indent="-342900">
              <a:lnSpc>
                <a:spcPct val="95000"/>
              </a:lnSpc>
              <a:spcBef>
                <a:spcPct val="0"/>
              </a:spcBef>
            </a:pPr>
            <a:endParaRPr lang="en-US" dirty="0" smtClean="0">
              <a:solidFill>
                <a:srgbClr val="000000"/>
              </a:solidFill>
              <a:latin typeface="Arial" charset="0"/>
            </a:endParaRPr>
          </a:p>
          <a:p>
            <a:pPr marL="342900" indent="-342900">
              <a:lnSpc>
                <a:spcPct val="95000"/>
              </a:lnSpc>
              <a:spcBef>
                <a:spcPct val="0"/>
              </a:spcBef>
            </a:pPr>
            <a:r>
              <a:rPr lang="en-US" dirty="0" smtClean="0">
                <a:solidFill>
                  <a:srgbClr val="000000"/>
                </a:solidFill>
                <a:latin typeface="Arial" charset="0"/>
              </a:rPr>
              <a:t>                                                    A result of </a:t>
            </a:r>
            <a:r>
              <a:rPr lang="en-US" b="1" dirty="0" smtClean="0">
                <a:solidFill>
                  <a:srgbClr val="000000"/>
                </a:solidFill>
                <a:latin typeface="Arial" charset="0"/>
              </a:rPr>
              <a:t>.95 </a:t>
            </a:r>
            <a:r>
              <a:rPr lang="en-US" dirty="0" smtClean="0">
                <a:solidFill>
                  <a:srgbClr val="000000"/>
                </a:solidFill>
                <a:latin typeface="Arial" charset="0"/>
              </a:rPr>
              <a:t>indicates high workability, </a:t>
            </a:r>
          </a:p>
          <a:p>
            <a:pPr marL="342900" indent="-342900">
              <a:lnSpc>
                <a:spcPct val="95000"/>
              </a:lnSpc>
              <a:spcBef>
                <a:spcPct val="0"/>
              </a:spcBef>
            </a:pPr>
            <a:r>
              <a:rPr lang="en-US" dirty="0" smtClean="0">
                <a:solidFill>
                  <a:srgbClr val="000000"/>
                </a:solidFill>
                <a:latin typeface="Arial" charset="0"/>
              </a:rPr>
              <a:t>                                                    a result of less than </a:t>
            </a:r>
            <a:r>
              <a:rPr lang="en-US" b="1" dirty="0" smtClean="0">
                <a:solidFill>
                  <a:srgbClr val="000000"/>
                </a:solidFill>
                <a:latin typeface="Arial" charset="0"/>
              </a:rPr>
              <a:t>.85, i</a:t>
            </a:r>
            <a:r>
              <a:rPr lang="en-US" dirty="0" smtClean="0">
                <a:solidFill>
                  <a:srgbClr val="000000"/>
                </a:solidFill>
                <a:latin typeface="Arial" charset="0"/>
              </a:rPr>
              <a:t>ndicates low workability, </a:t>
            </a:r>
          </a:p>
          <a:p>
            <a:pPr marL="342900" indent="-342900">
              <a:lnSpc>
                <a:spcPct val="95000"/>
              </a:lnSpc>
              <a:spcBef>
                <a:spcPct val="0"/>
              </a:spcBef>
            </a:pPr>
            <a:r>
              <a:rPr lang="en-US" dirty="0" smtClean="0">
                <a:solidFill>
                  <a:srgbClr val="000000"/>
                </a:solidFill>
                <a:latin typeface="Arial" charset="0"/>
              </a:rPr>
              <a:t>                                                                                                           a stiff mix.</a:t>
            </a:r>
          </a:p>
          <a:p>
            <a:pPr>
              <a:lnSpc>
                <a:spcPct val="95000"/>
              </a:lnSpc>
              <a:spcBef>
                <a:spcPct val="0"/>
              </a:spcBef>
            </a:pPr>
            <a:endParaRPr lang="en-US" sz="3200" b="1" dirty="0" smtClean="0">
              <a:solidFill>
                <a:srgbClr val="000000"/>
              </a:solidFill>
              <a:latin typeface="Arial" charset="0"/>
            </a:endParaRPr>
          </a:p>
          <a:p>
            <a:pPr>
              <a:lnSpc>
                <a:spcPct val="95000"/>
              </a:lnSpc>
              <a:spcBef>
                <a:spcPct val="0"/>
              </a:spcBef>
            </a:pPr>
            <a:endParaRPr lang="en-US" sz="2000" b="1" dirty="0" smtClean="0"/>
          </a:p>
        </p:txBody>
      </p:sp>
      <p:pic>
        <p:nvPicPr>
          <p:cNvPr id="4" name="Picture 3" descr="consistometer 1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6477000" y="835925"/>
            <a:ext cx="2502877" cy="4648200"/>
          </a:xfrm>
          <a:prstGeom prst="rect">
            <a:avLst/>
          </a:prstGeom>
        </p:spPr>
      </p:pic>
      <p:sp>
        <p:nvSpPr>
          <p:cNvPr id="8" name="Title 2"/>
          <p:cNvSpPr txBox="1">
            <a:spLocks/>
          </p:cNvSpPr>
          <p:nvPr/>
        </p:nvSpPr>
        <p:spPr>
          <a:xfrm>
            <a:off x="0" y="0"/>
            <a:ext cx="8229600" cy="1143000"/>
          </a:xfrm>
          <a:prstGeom prst="rect">
            <a:avLst/>
          </a:prstGeom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4100" b="1" noProof="0" dirty="0" smtClean="0">
                <a:solidFill>
                  <a:schemeClr val="bg2">
                    <a:lumMod val="50000"/>
                  </a:schemeClr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+mj-cs"/>
              </a:rPr>
              <a:t>2. The Compacting Factor Test</a:t>
            </a:r>
            <a:endParaRPr kumimoji="0" lang="en-US" sz="4100" b="1" i="0" u="none" strike="noStrike" kern="1200" cap="none" spc="0" normalizeH="0" baseline="0" noProof="0" dirty="0">
              <a:ln>
                <a:noFill/>
              </a:ln>
              <a:solidFill>
                <a:schemeClr val="bg2">
                  <a:lumMod val="50000"/>
                </a:schemeClr>
              </a:solidFill>
              <a:effectLst>
                <a:outerShdw blurRad="31750" dist="25400" dir="5400000" algn="tl" rotWithShape="0">
                  <a:srgbClr val="000000">
                    <a:alpha val="25000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2"/>
          <p:cNvSpPr txBox="1">
            <a:spLocks/>
          </p:cNvSpPr>
          <p:nvPr/>
        </p:nvSpPr>
        <p:spPr>
          <a:xfrm>
            <a:off x="457200" y="2590800"/>
            <a:ext cx="8229600" cy="1143000"/>
          </a:xfrm>
          <a:prstGeom prst="rect">
            <a:avLst/>
          </a:prstGeom>
        </p:spPr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4100" b="1" i="0" strike="noStrike" kern="1200" cap="none" spc="0" normalizeH="0" baseline="0" noProof="0" dirty="0">
              <a:ln>
                <a:noFill/>
              </a:ln>
              <a:solidFill>
                <a:schemeClr val="bg2">
                  <a:lumMod val="50000"/>
                </a:schemeClr>
              </a:solidFill>
              <a:effectLst>
                <a:outerShdw blurRad="31750" dist="25400" dir="5400000" algn="tl" rotWithShape="0">
                  <a:srgbClr val="000000">
                    <a:alpha val="25000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3" name="Rectangle 2"/>
          <p:cNvSpPr/>
          <p:nvPr/>
        </p:nvSpPr>
        <p:spPr>
          <a:xfrm>
            <a:off x="304800" y="990600"/>
            <a:ext cx="6172200" cy="515064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57200" indent="-457200">
              <a:lnSpc>
                <a:spcPct val="95000"/>
              </a:lnSpc>
              <a:spcBef>
                <a:spcPct val="0"/>
              </a:spcBef>
            </a:pPr>
            <a:r>
              <a:rPr lang="en-US" sz="2000" dirty="0" smtClean="0">
                <a:solidFill>
                  <a:srgbClr val="000000"/>
                </a:solidFill>
                <a:latin typeface="Arial" charset="0"/>
              </a:rPr>
              <a:t>This uses the same cone as the Slump test.</a:t>
            </a:r>
          </a:p>
          <a:p>
            <a:pPr marL="457200" indent="-457200">
              <a:lnSpc>
                <a:spcPct val="95000"/>
              </a:lnSpc>
              <a:spcBef>
                <a:spcPct val="0"/>
              </a:spcBef>
            </a:pPr>
            <a:endParaRPr lang="en-US" sz="2000" dirty="0" smtClean="0">
              <a:solidFill>
                <a:srgbClr val="000000"/>
              </a:solidFill>
              <a:latin typeface="Arial" charset="0"/>
            </a:endParaRPr>
          </a:p>
          <a:p>
            <a:pPr marL="457200" indent="-457200">
              <a:lnSpc>
                <a:spcPct val="95000"/>
              </a:lnSpc>
              <a:spcBef>
                <a:spcPct val="0"/>
              </a:spcBef>
              <a:buAutoNum type="arabicPeriod"/>
            </a:pPr>
            <a:r>
              <a:rPr lang="en-US" dirty="0" smtClean="0">
                <a:solidFill>
                  <a:srgbClr val="000000"/>
                </a:solidFill>
                <a:latin typeface="Arial" charset="0"/>
              </a:rPr>
              <a:t>The cone is filled and compacted as in the slump </a:t>
            </a:r>
          </a:p>
          <a:p>
            <a:pPr>
              <a:lnSpc>
                <a:spcPct val="95000"/>
              </a:lnSpc>
              <a:spcBef>
                <a:spcPct val="0"/>
              </a:spcBef>
            </a:pPr>
            <a:r>
              <a:rPr lang="en-US" dirty="0">
                <a:solidFill>
                  <a:srgbClr val="000000"/>
                </a:solidFill>
                <a:latin typeface="Arial" charset="0"/>
              </a:rPr>
              <a:t> </a:t>
            </a:r>
            <a:r>
              <a:rPr lang="en-US" dirty="0" smtClean="0">
                <a:solidFill>
                  <a:srgbClr val="000000"/>
                </a:solidFill>
                <a:latin typeface="Arial" charset="0"/>
              </a:rPr>
              <a:t>       test while sitting in the bowl on a vibrating table.</a:t>
            </a:r>
          </a:p>
          <a:p>
            <a:pPr marL="457200" indent="-457200">
              <a:lnSpc>
                <a:spcPct val="95000"/>
              </a:lnSpc>
              <a:spcBef>
                <a:spcPct val="0"/>
              </a:spcBef>
            </a:pPr>
            <a:endParaRPr lang="en-US" dirty="0" smtClean="0">
              <a:solidFill>
                <a:srgbClr val="000000"/>
              </a:solidFill>
              <a:latin typeface="Arial" charset="0"/>
            </a:endParaRPr>
          </a:p>
          <a:p>
            <a:pPr marL="457200" indent="-457200">
              <a:lnSpc>
                <a:spcPct val="95000"/>
              </a:lnSpc>
              <a:spcBef>
                <a:spcPct val="0"/>
              </a:spcBef>
              <a:buAutoNum type="arabicPeriod" startAt="2"/>
            </a:pPr>
            <a:r>
              <a:rPr lang="en-US" dirty="0" smtClean="0">
                <a:solidFill>
                  <a:srgbClr val="000000"/>
                </a:solidFill>
                <a:latin typeface="Arial" charset="0"/>
              </a:rPr>
              <a:t>The cone is removed, and a transparent disk is adjusted carefully to  rest on the top of the </a:t>
            </a:r>
          </a:p>
          <a:p>
            <a:pPr>
              <a:lnSpc>
                <a:spcPct val="95000"/>
              </a:lnSpc>
              <a:spcBef>
                <a:spcPct val="0"/>
              </a:spcBef>
            </a:pPr>
            <a:r>
              <a:rPr lang="en-US" dirty="0">
                <a:solidFill>
                  <a:srgbClr val="000000"/>
                </a:solidFill>
                <a:latin typeface="Arial" charset="0"/>
              </a:rPr>
              <a:t> </a:t>
            </a:r>
            <a:r>
              <a:rPr lang="en-US" dirty="0" smtClean="0">
                <a:solidFill>
                  <a:srgbClr val="000000"/>
                </a:solidFill>
                <a:latin typeface="Arial" charset="0"/>
              </a:rPr>
              <a:t>      concrete surface. </a:t>
            </a:r>
          </a:p>
          <a:p>
            <a:pPr marL="457200" indent="-457200">
              <a:lnSpc>
                <a:spcPct val="95000"/>
              </a:lnSpc>
              <a:spcBef>
                <a:spcPct val="0"/>
              </a:spcBef>
              <a:buAutoNum type="arabicPeriod" startAt="2"/>
            </a:pPr>
            <a:endParaRPr lang="en-US" dirty="0" smtClean="0">
              <a:solidFill>
                <a:srgbClr val="000000"/>
              </a:solidFill>
              <a:latin typeface="Arial" charset="0"/>
            </a:endParaRPr>
          </a:p>
          <a:p>
            <a:pPr marL="457200" indent="-457200">
              <a:lnSpc>
                <a:spcPct val="95000"/>
              </a:lnSpc>
              <a:spcBef>
                <a:spcPct val="0"/>
              </a:spcBef>
              <a:buAutoNum type="arabicPeriod" startAt="2"/>
            </a:pPr>
            <a:r>
              <a:rPr lang="en-US" dirty="0" smtClean="0">
                <a:solidFill>
                  <a:srgbClr val="000000"/>
                </a:solidFill>
                <a:latin typeface="Arial" charset="0"/>
              </a:rPr>
              <a:t>The vibrating table and stop watch are </a:t>
            </a:r>
          </a:p>
          <a:p>
            <a:pPr marL="457200" indent="-457200">
              <a:lnSpc>
                <a:spcPct val="95000"/>
              </a:lnSpc>
              <a:spcBef>
                <a:spcPct val="0"/>
              </a:spcBef>
            </a:pPr>
            <a:r>
              <a:rPr lang="en-US" dirty="0" smtClean="0">
                <a:solidFill>
                  <a:srgbClr val="000000"/>
                </a:solidFill>
                <a:latin typeface="Arial" charset="0"/>
              </a:rPr>
              <a:t>	started at the same time.</a:t>
            </a:r>
          </a:p>
          <a:p>
            <a:pPr marL="457200" indent="-457200">
              <a:lnSpc>
                <a:spcPct val="95000"/>
              </a:lnSpc>
              <a:spcBef>
                <a:spcPct val="0"/>
              </a:spcBef>
              <a:buAutoNum type="arabicPeriod" startAt="2"/>
            </a:pPr>
            <a:endParaRPr lang="en-US" dirty="0" smtClean="0">
              <a:solidFill>
                <a:srgbClr val="000000"/>
              </a:solidFill>
              <a:latin typeface="Arial" charset="0"/>
            </a:endParaRPr>
          </a:p>
          <a:p>
            <a:pPr marL="457200" indent="-457200">
              <a:lnSpc>
                <a:spcPct val="95000"/>
              </a:lnSpc>
              <a:spcBef>
                <a:spcPct val="0"/>
              </a:spcBef>
              <a:buAutoNum type="arabicPeriod" startAt="4"/>
            </a:pPr>
            <a:r>
              <a:rPr lang="en-US" dirty="0" smtClean="0">
                <a:solidFill>
                  <a:srgbClr val="000000"/>
                </a:solidFill>
                <a:latin typeface="Arial" charset="0"/>
              </a:rPr>
              <a:t>When the concrete is fully compacted, the </a:t>
            </a:r>
          </a:p>
          <a:p>
            <a:pPr>
              <a:lnSpc>
                <a:spcPct val="95000"/>
              </a:lnSpc>
              <a:spcBef>
                <a:spcPct val="0"/>
              </a:spcBef>
            </a:pPr>
            <a:r>
              <a:rPr lang="en-US" dirty="0">
                <a:solidFill>
                  <a:srgbClr val="000000"/>
                </a:solidFill>
                <a:latin typeface="Arial" charset="0"/>
              </a:rPr>
              <a:t> </a:t>
            </a:r>
            <a:r>
              <a:rPr lang="en-US" dirty="0" smtClean="0">
                <a:solidFill>
                  <a:srgbClr val="000000"/>
                </a:solidFill>
                <a:latin typeface="Arial" charset="0"/>
              </a:rPr>
              <a:t>      transparent disk is completely coated in </a:t>
            </a:r>
          </a:p>
          <a:p>
            <a:pPr marL="457200" indent="-457200">
              <a:lnSpc>
                <a:spcPct val="95000"/>
              </a:lnSpc>
              <a:spcBef>
                <a:spcPct val="0"/>
              </a:spcBef>
            </a:pPr>
            <a:r>
              <a:rPr lang="en-US" dirty="0" smtClean="0">
                <a:solidFill>
                  <a:srgbClr val="000000"/>
                </a:solidFill>
                <a:latin typeface="Arial" charset="0"/>
              </a:rPr>
              <a:t>	concrete. </a:t>
            </a:r>
          </a:p>
          <a:p>
            <a:pPr marL="457200" indent="-457200">
              <a:lnSpc>
                <a:spcPct val="95000"/>
              </a:lnSpc>
              <a:spcBef>
                <a:spcPct val="0"/>
              </a:spcBef>
              <a:buAutoNum type="arabicPeriod" startAt="2"/>
            </a:pPr>
            <a:endParaRPr lang="en-US" dirty="0" smtClean="0">
              <a:solidFill>
                <a:srgbClr val="000000"/>
              </a:solidFill>
              <a:latin typeface="Arial" charset="0"/>
            </a:endParaRPr>
          </a:p>
          <a:p>
            <a:pPr marL="457200" indent="-457200">
              <a:lnSpc>
                <a:spcPct val="95000"/>
              </a:lnSpc>
              <a:spcBef>
                <a:spcPct val="0"/>
              </a:spcBef>
              <a:buAutoNum type="arabicPeriod" startAt="5"/>
            </a:pPr>
            <a:r>
              <a:rPr lang="en-US" dirty="0" smtClean="0">
                <a:solidFill>
                  <a:srgbClr val="000000"/>
                </a:solidFill>
                <a:latin typeface="Arial" charset="0"/>
              </a:rPr>
              <a:t>The vibration is stopped and the time taken </a:t>
            </a:r>
          </a:p>
          <a:p>
            <a:pPr>
              <a:lnSpc>
                <a:spcPct val="95000"/>
              </a:lnSpc>
              <a:spcBef>
                <a:spcPct val="0"/>
              </a:spcBef>
            </a:pPr>
            <a:r>
              <a:rPr lang="en-US" dirty="0">
                <a:solidFill>
                  <a:srgbClr val="000000"/>
                </a:solidFill>
                <a:latin typeface="Arial" charset="0"/>
              </a:rPr>
              <a:t> </a:t>
            </a:r>
            <a:r>
              <a:rPr lang="en-US" dirty="0" smtClean="0">
                <a:solidFill>
                  <a:srgbClr val="000000"/>
                </a:solidFill>
                <a:latin typeface="Arial" charset="0"/>
              </a:rPr>
              <a:t>      for compaction noted.</a:t>
            </a:r>
          </a:p>
          <a:p>
            <a:pPr marL="457200" indent="-457200">
              <a:lnSpc>
                <a:spcPct val="95000"/>
              </a:lnSpc>
              <a:spcBef>
                <a:spcPct val="0"/>
              </a:spcBef>
              <a:buAutoNum type="arabicPeriod"/>
            </a:pPr>
            <a:endParaRPr lang="en-US" dirty="0" smtClean="0">
              <a:solidFill>
                <a:srgbClr val="000000"/>
              </a:solidFill>
              <a:latin typeface="Arial" charset="0"/>
            </a:endParaRPr>
          </a:p>
        </p:txBody>
      </p:sp>
      <p:pic>
        <p:nvPicPr>
          <p:cNvPr id="4098" name="Picture 2" descr="http://www.hiwtc.com/photo/products/7/06/50/65004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486400" y="2899161"/>
            <a:ext cx="3553626" cy="3832839"/>
          </a:xfrm>
          <a:prstGeom prst="rect">
            <a:avLst/>
          </a:prstGeom>
          <a:noFill/>
        </p:spPr>
      </p:pic>
      <p:sp>
        <p:nvSpPr>
          <p:cNvPr id="5" name="Title 2"/>
          <p:cNvSpPr txBox="1">
            <a:spLocks/>
          </p:cNvSpPr>
          <p:nvPr/>
        </p:nvSpPr>
        <p:spPr>
          <a:xfrm>
            <a:off x="304800" y="152400"/>
            <a:ext cx="8229600" cy="1143000"/>
          </a:xfrm>
          <a:prstGeom prst="rect">
            <a:avLst/>
          </a:prstGeom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4100" b="1" noProof="0" dirty="0" smtClean="0">
                <a:solidFill>
                  <a:schemeClr val="bg2">
                    <a:lumMod val="50000"/>
                  </a:schemeClr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+mj-cs"/>
              </a:rPr>
              <a:t>3. The V-B Consistometer</a:t>
            </a:r>
            <a:endParaRPr kumimoji="0" lang="en-US" sz="4100" b="1" i="0" u="none" strike="noStrike" kern="1200" cap="none" spc="0" normalizeH="0" baseline="0" noProof="0" dirty="0">
              <a:ln>
                <a:noFill/>
              </a:ln>
              <a:solidFill>
                <a:schemeClr val="bg2">
                  <a:lumMod val="50000"/>
                </a:schemeClr>
              </a:solidFill>
              <a:effectLst>
                <a:outerShdw blurRad="31750" dist="25400" dir="5400000" algn="tl" rotWithShape="0">
                  <a:srgbClr val="000000">
                    <a:alpha val="25000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2"/>
          <p:cNvSpPr txBox="1">
            <a:spLocks/>
          </p:cNvSpPr>
          <p:nvPr/>
        </p:nvSpPr>
        <p:spPr>
          <a:xfrm>
            <a:off x="457200" y="2590800"/>
            <a:ext cx="8229600" cy="1143000"/>
          </a:xfrm>
          <a:prstGeom prst="rect">
            <a:avLst/>
          </a:prstGeom>
        </p:spPr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4100" b="1" i="0" strike="noStrike" kern="1200" cap="none" spc="0" normalizeH="0" baseline="0" noProof="0" dirty="0">
              <a:ln>
                <a:noFill/>
              </a:ln>
              <a:solidFill>
                <a:schemeClr val="bg2">
                  <a:lumMod val="50000"/>
                </a:schemeClr>
              </a:solidFill>
              <a:effectLst>
                <a:outerShdw blurRad="31750" dist="25400" dir="5400000" algn="tl" rotWithShape="0">
                  <a:srgbClr val="000000">
                    <a:alpha val="25000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762000" y="1600200"/>
            <a:ext cx="6172200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The time taken for compaction is expressed in V-B seconds.</a:t>
            </a:r>
          </a:p>
          <a:p>
            <a:endParaRPr lang="en-GB" dirty="0" smtClean="0"/>
          </a:p>
          <a:p>
            <a:r>
              <a:rPr lang="en-GB" dirty="0" smtClean="0"/>
              <a:t>0-1 seconds			High workability</a:t>
            </a:r>
          </a:p>
          <a:p>
            <a:endParaRPr lang="en-GB" dirty="0" smtClean="0"/>
          </a:p>
          <a:p>
            <a:r>
              <a:rPr lang="en-GB" dirty="0" smtClean="0"/>
              <a:t>1-25 seconds			Medium workability</a:t>
            </a:r>
          </a:p>
          <a:p>
            <a:endParaRPr lang="en-GB" dirty="0" smtClean="0"/>
          </a:p>
          <a:p>
            <a:r>
              <a:rPr lang="en-GB" dirty="0" smtClean="0"/>
              <a:t>Over 25 seconds		Low workability</a:t>
            </a:r>
            <a:endParaRPr lang="en-GB" dirty="0"/>
          </a:p>
        </p:txBody>
      </p:sp>
      <p:sp>
        <p:nvSpPr>
          <p:cNvPr id="5" name="Title 2"/>
          <p:cNvSpPr txBox="1">
            <a:spLocks/>
          </p:cNvSpPr>
          <p:nvPr/>
        </p:nvSpPr>
        <p:spPr>
          <a:xfrm>
            <a:off x="533400" y="228600"/>
            <a:ext cx="8229600" cy="1143000"/>
          </a:xfrm>
          <a:prstGeom prst="rect">
            <a:avLst/>
          </a:prstGeom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4100" b="1" noProof="0" dirty="0" smtClean="0">
                <a:solidFill>
                  <a:schemeClr val="bg2">
                    <a:lumMod val="50000"/>
                  </a:schemeClr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+mj-cs"/>
              </a:rPr>
              <a:t>The V-B Consistometer</a:t>
            </a:r>
            <a:endParaRPr kumimoji="0" lang="en-US" sz="4100" b="1" i="0" u="none" strike="noStrike" kern="1200" cap="none" spc="0" normalizeH="0" baseline="0" noProof="0" dirty="0">
              <a:ln>
                <a:noFill/>
              </a:ln>
              <a:solidFill>
                <a:schemeClr val="bg2">
                  <a:lumMod val="50000"/>
                </a:schemeClr>
              </a:solidFill>
              <a:effectLst>
                <a:outerShdw blurRad="31750" dist="25400" dir="5400000" algn="tl" rotWithShape="0">
                  <a:srgbClr val="000000">
                    <a:alpha val="25000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2"/>
          <p:cNvSpPr txBox="1">
            <a:spLocks/>
          </p:cNvSpPr>
          <p:nvPr/>
        </p:nvSpPr>
        <p:spPr>
          <a:xfrm>
            <a:off x="457200" y="2590800"/>
            <a:ext cx="8229600" cy="1143000"/>
          </a:xfrm>
          <a:prstGeom prst="rect">
            <a:avLst/>
          </a:prstGeom>
        </p:spPr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4100" b="1" dirty="0" smtClean="0">
                <a:solidFill>
                  <a:schemeClr val="bg2">
                    <a:lumMod val="50000"/>
                  </a:schemeClr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+mj-cs"/>
              </a:rPr>
              <a:t>Reinforced Concrete</a:t>
            </a:r>
            <a:endParaRPr kumimoji="0" lang="en-US" sz="4100" b="1" i="0" strike="noStrike" kern="1200" cap="none" spc="0" normalizeH="0" baseline="0" noProof="0" dirty="0">
              <a:ln>
                <a:noFill/>
              </a:ln>
              <a:solidFill>
                <a:schemeClr val="bg2">
                  <a:lumMod val="50000"/>
                </a:schemeClr>
              </a:solidFill>
              <a:effectLst>
                <a:outerShdw blurRad="31750" dist="25400" dir="5400000" algn="tl" rotWithShape="0">
                  <a:srgbClr val="000000">
                    <a:alpha val="25000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3"/>
          <p:cNvSpPr txBox="1">
            <a:spLocks noChangeArrowheads="1"/>
          </p:cNvSpPr>
          <p:nvPr/>
        </p:nvSpPr>
        <p:spPr>
          <a:xfrm>
            <a:off x="304800" y="1066800"/>
            <a:ext cx="8458200" cy="5410200"/>
          </a:xfrm>
          <a:prstGeom prst="rect">
            <a:avLst/>
          </a:prstGeom>
          <a:noFill/>
        </p:spPr>
        <p:txBody>
          <a:bodyPr vert="horz">
            <a:noAutofit/>
          </a:bodyPr>
          <a:lstStyle/>
          <a:p>
            <a:pPr marL="365760" indent="-256032">
              <a:spcBef>
                <a:spcPts val="400"/>
              </a:spcBef>
              <a:buClr>
                <a:schemeClr val="accent1"/>
              </a:buClr>
              <a:buSzPct val="68000"/>
              <a:buFont typeface="Wingdings 3"/>
              <a:buChar char=""/>
              <a:defRPr/>
            </a:pPr>
            <a:r>
              <a:rPr lang="en-US" sz="2000" b="1" dirty="0" smtClean="0">
                <a:solidFill>
                  <a:srgbClr val="0070C0"/>
                </a:solidFill>
              </a:rPr>
              <a:t>Steel reinforcement </a:t>
            </a:r>
            <a:r>
              <a:rPr lang="en-US" sz="2000" dirty="0" smtClean="0"/>
              <a:t>is manufactured into round, ribbed, indented, ribbed and twisted bars</a:t>
            </a:r>
          </a:p>
          <a:p>
            <a:pPr marL="822960" lvl="1" indent="-256032">
              <a:spcBef>
                <a:spcPts val="400"/>
              </a:spcBef>
              <a:buClr>
                <a:schemeClr val="accent1"/>
              </a:buClr>
              <a:buSzPct val="68000"/>
              <a:defRPr/>
            </a:pPr>
            <a:r>
              <a:rPr lang="en-US" sz="2000" b="1" dirty="0" smtClean="0">
                <a:solidFill>
                  <a:srgbClr val="0070C0"/>
                </a:solidFill>
              </a:rPr>
              <a:t>1. Mild steel is used for plain bars </a:t>
            </a:r>
            <a:r>
              <a:rPr lang="en-US" sz="2000" dirty="0" smtClean="0"/>
              <a:t>to form bent links /stirrups</a:t>
            </a:r>
          </a:p>
          <a:p>
            <a:pPr marL="822960" lvl="1" indent="-256032">
              <a:spcBef>
                <a:spcPts val="400"/>
              </a:spcBef>
              <a:buClr>
                <a:schemeClr val="accent1"/>
              </a:buClr>
              <a:buSzPct val="68000"/>
              <a:defRPr/>
            </a:pPr>
            <a:r>
              <a:rPr lang="en-US" sz="2000" b="1" dirty="0" smtClean="0">
                <a:solidFill>
                  <a:srgbClr val="0070C0"/>
                </a:solidFill>
              </a:rPr>
              <a:t>2. Hot rolled high yield steel </a:t>
            </a:r>
            <a:r>
              <a:rPr lang="en-US" sz="2000" dirty="0" smtClean="0"/>
              <a:t>is used for ribbed and indented bars</a:t>
            </a:r>
          </a:p>
          <a:p>
            <a:pPr marL="822960" lvl="1" indent="-256032">
              <a:spcBef>
                <a:spcPts val="400"/>
              </a:spcBef>
              <a:buClr>
                <a:schemeClr val="accent1"/>
              </a:buClr>
              <a:buSzPct val="68000"/>
              <a:defRPr/>
            </a:pPr>
            <a:r>
              <a:rPr lang="en-US" sz="2000" b="1" dirty="0" smtClean="0">
                <a:solidFill>
                  <a:srgbClr val="0070C0"/>
                </a:solidFill>
              </a:rPr>
              <a:t>3. Welded steel mesh reinforcement </a:t>
            </a:r>
          </a:p>
          <a:p>
            <a:pPr marL="822960" lvl="1" indent="-256032">
              <a:spcBef>
                <a:spcPts val="400"/>
              </a:spcBef>
              <a:buClr>
                <a:schemeClr val="accent1"/>
              </a:buClr>
              <a:buSzPct val="68000"/>
              <a:buFont typeface="Wingdings 3"/>
              <a:buChar char=""/>
              <a:defRPr/>
            </a:pPr>
            <a:endParaRPr lang="en-US" sz="2000" b="1" dirty="0">
              <a:solidFill>
                <a:srgbClr val="0070C0"/>
              </a:solidFill>
            </a:endParaRPr>
          </a:p>
          <a:p>
            <a:pPr marL="822960" lvl="1" indent="-256032">
              <a:spcBef>
                <a:spcPts val="400"/>
              </a:spcBef>
              <a:buClr>
                <a:schemeClr val="accent1"/>
              </a:buClr>
              <a:buSzPct val="68000"/>
              <a:buFont typeface="Wingdings 3"/>
              <a:buChar char=""/>
              <a:defRPr/>
            </a:pPr>
            <a:endParaRPr lang="en-US" sz="2000" b="1" dirty="0" smtClean="0">
              <a:solidFill>
                <a:srgbClr val="0070C0"/>
              </a:solidFill>
            </a:endParaRPr>
          </a:p>
          <a:p>
            <a:pPr marL="822960" lvl="1" indent="-256032">
              <a:spcBef>
                <a:spcPts val="400"/>
              </a:spcBef>
              <a:buClr>
                <a:schemeClr val="accent1"/>
              </a:buClr>
              <a:buSzPct val="68000"/>
              <a:buFont typeface="Wingdings 3"/>
              <a:buChar char=""/>
              <a:defRPr/>
            </a:pPr>
            <a:r>
              <a:rPr lang="en-US" sz="2000" b="1" dirty="0" smtClean="0">
                <a:solidFill>
                  <a:srgbClr val="0070C0"/>
                </a:solidFill>
              </a:rPr>
              <a:t>Stainless steels may be used where failure due to corrosion is a potential risk </a:t>
            </a:r>
            <a:r>
              <a:rPr lang="en-US" sz="2000" dirty="0" smtClean="0"/>
              <a:t>eg. Due to chloride attack from sea water or road salts</a:t>
            </a:r>
          </a:p>
          <a:p>
            <a:pPr marL="822960" lvl="1" indent="-256032">
              <a:spcBef>
                <a:spcPts val="400"/>
              </a:spcBef>
              <a:buClr>
                <a:schemeClr val="accent1"/>
              </a:buClr>
              <a:buSzPct val="68000"/>
              <a:buFont typeface="Wingdings 3"/>
              <a:buChar char=""/>
              <a:defRPr/>
            </a:pPr>
            <a:r>
              <a:rPr lang="en-US" sz="2000" dirty="0" smtClean="0"/>
              <a:t>However, </a:t>
            </a:r>
            <a:r>
              <a:rPr lang="en-US" sz="2000" b="1" dirty="0" smtClean="0">
                <a:solidFill>
                  <a:srgbClr val="0070C0"/>
                </a:solidFill>
              </a:rPr>
              <a:t>stainless steel initial cost is approximately 8 times higher than standard steel. </a:t>
            </a:r>
            <a:r>
              <a:rPr lang="en-US" sz="2000" dirty="0" smtClean="0"/>
              <a:t>But the overall life cycle costs may be reduced where high cost maintenance is required for standard steel.</a:t>
            </a:r>
          </a:p>
          <a:p>
            <a:pPr marL="822960" lvl="1" indent="-256032">
              <a:spcBef>
                <a:spcPts val="400"/>
              </a:spcBef>
              <a:buClr>
                <a:schemeClr val="accent1"/>
              </a:buClr>
              <a:buSzPct val="68000"/>
              <a:defRPr/>
            </a:pPr>
            <a:endParaRPr lang="en-US" sz="2000" dirty="0" smtClean="0"/>
          </a:p>
          <a:p>
            <a:pPr marL="822960" lvl="1" indent="-256032">
              <a:spcBef>
                <a:spcPts val="400"/>
              </a:spcBef>
              <a:buClr>
                <a:schemeClr val="accent1"/>
              </a:buClr>
              <a:buSzPct val="68000"/>
              <a:buFont typeface="Wingdings 3"/>
              <a:buChar char=""/>
              <a:defRPr/>
            </a:pPr>
            <a:endParaRPr lang="en-US" sz="2000" dirty="0" smtClean="0"/>
          </a:p>
          <a:p>
            <a:pPr marL="365760" indent="-256032">
              <a:spcBef>
                <a:spcPts val="400"/>
              </a:spcBef>
              <a:buClr>
                <a:schemeClr val="accent1"/>
              </a:buClr>
              <a:buSzPct val="68000"/>
              <a:defRPr/>
            </a:pPr>
            <a:endParaRPr lang="en-US" sz="2000" dirty="0" smtClean="0"/>
          </a:p>
          <a:p>
            <a:pPr marL="365760" indent="-256032">
              <a:spcBef>
                <a:spcPts val="400"/>
              </a:spcBef>
              <a:buClr>
                <a:schemeClr val="accent1"/>
              </a:buClr>
              <a:buSzPct val="68000"/>
              <a:defRPr/>
            </a:pPr>
            <a:endParaRPr lang="en-US" sz="2000" dirty="0" smtClean="0"/>
          </a:p>
          <a:p>
            <a:pPr marL="822960" lvl="1" indent="-256032" algn="ctr">
              <a:spcBef>
                <a:spcPts val="400"/>
              </a:spcBef>
              <a:buClr>
                <a:schemeClr val="accent1"/>
              </a:buClr>
              <a:buSzPct val="68000"/>
              <a:defRPr/>
            </a:pPr>
            <a:endParaRPr lang="en-US" sz="2400" dirty="0" smtClean="0"/>
          </a:p>
          <a:p>
            <a:pPr marL="365760" indent="-256032">
              <a:spcBef>
                <a:spcPts val="400"/>
              </a:spcBef>
              <a:buClr>
                <a:schemeClr val="accent1"/>
              </a:buClr>
              <a:buSzPct val="68000"/>
              <a:defRPr/>
            </a:pPr>
            <a:endParaRPr lang="en-US" sz="2400" dirty="0" smtClean="0"/>
          </a:p>
          <a:p>
            <a:pPr marL="822960" lvl="1" indent="-256032">
              <a:spcBef>
                <a:spcPts val="400"/>
              </a:spcBef>
              <a:buClr>
                <a:schemeClr val="accent1"/>
              </a:buClr>
              <a:buSzPct val="68000"/>
              <a:defRPr/>
            </a:pPr>
            <a:r>
              <a:rPr lang="en-US" sz="2400" noProof="0" dirty="0" smtClean="0"/>
              <a:t>				</a:t>
            </a:r>
          </a:p>
          <a:p>
            <a:pPr marL="822960" lvl="1" indent="-256032">
              <a:spcBef>
                <a:spcPts val="400"/>
              </a:spcBef>
              <a:buClr>
                <a:schemeClr val="accent1"/>
              </a:buClr>
              <a:buSzPct val="68000"/>
              <a:defRPr/>
            </a:pPr>
            <a:endParaRPr lang="en-US" sz="2400" noProof="0" dirty="0" smtClean="0"/>
          </a:p>
          <a:p>
            <a:pPr marL="822960" lvl="1" indent="-256032">
              <a:spcBef>
                <a:spcPts val="400"/>
              </a:spcBef>
              <a:buClr>
                <a:schemeClr val="accent1"/>
              </a:buClr>
              <a:buSzPct val="68000"/>
              <a:defRPr/>
            </a:pPr>
            <a:endParaRPr lang="en-US" sz="2400" noProof="0" dirty="0" smtClean="0"/>
          </a:p>
          <a:p>
            <a:pPr marL="365760" marR="0" lvl="0" indent="-256032" algn="l" defTabSz="914400" rtl="0" eaLnBrk="1" fontAlgn="auto" latinLnBrk="0" hangingPunct="1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tabLst/>
              <a:defRPr/>
            </a:pPr>
            <a:endParaRPr kumimoji="0" lang="en-US" sz="24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5" name="Title 2"/>
          <p:cNvSpPr txBox="1">
            <a:spLocks/>
          </p:cNvSpPr>
          <p:nvPr/>
        </p:nvSpPr>
        <p:spPr>
          <a:xfrm>
            <a:off x="457200" y="228600"/>
            <a:ext cx="8229600" cy="1143000"/>
          </a:xfrm>
          <a:prstGeom prst="rect">
            <a:avLst/>
          </a:prstGeom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4100" b="1" noProof="0" dirty="0" smtClean="0">
                <a:solidFill>
                  <a:schemeClr val="bg2">
                    <a:lumMod val="50000"/>
                  </a:schemeClr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+mj-cs"/>
              </a:rPr>
              <a:t>1. Steel reinforcement (rebar)</a:t>
            </a:r>
            <a:endParaRPr kumimoji="0" lang="en-US" sz="4100" b="1" i="0" u="none" strike="noStrike" kern="1200" cap="none" spc="0" normalizeH="0" baseline="0" noProof="0" dirty="0">
              <a:ln>
                <a:noFill/>
              </a:ln>
              <a:solidFill>
                <a:schemeClr val="bg2">
                  <a:lumMod val="50000"/>
                </a:schemeClr>
              </a:solidFill>
              <a:effectLst>
                <a:outerShdw blurRad="31750" dist="25400" dir="5400000" algn="tl" rotWithShape="0">
                  <a:srgbClr val="000000">
                    <a:alpha val="25000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pic>
        <p:nvPicPr>
          <p:cNvPr id="28674" name="Picture 2" descr="http://t2.gstatic.com/images?q=tbn:ANd9GcSo3VJnCIuI9lTZT9fTtPCdAQ6mNYk4QC9WY-F_yDF1R1pv6h3aWVCfWK8ci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934200" y="2514600"/>
            <a:ext cx="2002073" cy="14097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3"/>
          <p:cNvSpPr txBox="1">
            <a:spLocks noChangeArrowheads="1"/>
          </p:cNvSpPr>
          <p:nvPr/>
        </p:nvSpPr>
        <p:spPr>
          <a:xfrm>
            <a:off x="304800" y="914400"/>
            <a:ext cx="8458200" cy="5410200"/>
          </a:xfrm>
          <a:prstGeom prst="rect">
            <a:avLst/>
          </a:prstGeom>
          <a:noFill/>
        </p:spPr>
        <p:txBody>
          <a:bodyPr vert="horz">
            <a:noAutofit/>
          </a:bodyPr>
          <a:lstStyle/>
          <a:p>
            <a:pPr marL="365760" indent="-256032">
              <a:spcBef>
                <a:spcPts val="400"/>
              </a:spcBef>
              <a:buClr>
                <a:schemeClr val="accent1"/>
              </a:buClr>
              <a:buSzPct val="68000"/>
              <a:buFont typeface="Wingdings 3"/>
              <a:buChar char=""/>
              <a:defRPr/>
            </a:pPr>
            <a:r>
              <a:rPr lang="en-US" sz="2000" b="1" dirty="0" smtClean="0">
                <a:solidFill>
                  <a:srgbClr val="0070C0"/>
                </a:solidFill>
              </a:rPr>
              <a:t>Bond between steel &amp; concrete is everything…</a:t>
            </a:r>
          </a:p>
          <a:p>
            <a:pPr marL="822960" lvl="1" indent="-256032" algn="just">
              <a:spcBef>
                <a:spcPts val="400"/>
              </a:spcBef>
              <a:buClr>
                <a:schemeClr val="accent1"/>
              </a:buClr>
              <a:buSzPct val="68000"/>
              <a:buFont typeface="Wingdings 3"/>
              <a:buChar char=""/>
              <a:defRPr/>
            </a:pPr>
            <a:r>
              <a:rPr lang="en-US" sz="2000" dirty="0" smtClean="0"/>
              <a:t>For reinforced concrete to act efficiently as a composite material, </a:t>
            </a:r>
            <a:r>
              <a:rPr lang="en-US" sz="2000" b="1" dirty="0" smtClean="0">
                <a:solidFill>
                  <a:srgbClr val="0070C0"/>
                </a:solidFill>
              </a:rPr>
              <a:t>the bond between concrete and steel must be secure.</a:t>
            </a:r>
          </a:p>
          <a:p>
            <a:pPr marL="822960" lvl="1" indent="-256032" algn="just">
              <a:spcBef>
                <a:spcPts val="400"/>
              </a:spcBef>
              <a:buClr>
                <a:schemeClr val="accent1"/>
              </a:buClr>
              <a:buSzPct val="68000"/>
              <a:buFont typeface="Wingdings 3"/>
              <a:buChar char=""/>
              <a:defRPr/>
            </a:pPr>
            <a:endParaRPr lang="en-US" sz="2000" dirty="0" smtClean="0"/>
          </a:p>
          <a:p>
            <a:pPr marL="822960" lvl="1" indent="-256032" algn="just">
              <a:spcBef>
                <a:spcPts val="400"/>
              </a:spcBef>
              <a:buClr>
                <a:schemeClr val="accent1"/>
              </a:buClr>
              <a:buSzPct val="68000"/>
              <a:buFont typeface="Wingdings 3"/>
              <a:buChar char=""/>
              <a:defRPr/>
            </a:pPr>
            <a:r>
              <a:rPr lang="en-US" sz="2000" dirty="0" smtClean="0"/>
              <a:t>Bond strength is affected by shape and surface condition. Therefore, </a:t>
            </a:r>
            <a:r>
              <a:rPr lang="en-US" sz="2000" b="1" dirty="0" smtClean="0">
                <a:solidFill>
                  <a:srgbClr val="0070C0"/>
                </a:solidFill>
              </a:rPr>
              <a:t>the surface of steel should be free of flaky rust, loose scale and grease. </a:t>
            </a:r>
          </a:p>
          <a:p>
            <a:pPr marL="822960" lvl="1" indent="-256032" algn="just">
              <a:spcBef>
                <a:spcPts val="400"/>
              </a:spcBef>
              <a:buClr>
                <a:schemeClr val="accent1"/>
              </a:buClr>
              <a:buSzPct val="68000"/>
              <a:buFont typeface="Wingdings 3"/>
              <a:buChar char=""/>
              <a:defRPr/>
            </a:pPr>
            <a:endParaRPr lang="en-US" sz="2000" dirty="0" smtClean="0"/>
          </a:p>
          <a:p>
            <a:pPr marL="822960" lvl="1" indent="-256032" algn="just">
              <a:spcBef>
                <a:spcPts val="400"/>
              </a:spcBef>
              <a:buClr>
                <a:schemeClr val="accent1"/>
              </a:buClr>
              <a:buSzPct val="68000"/>
              <a:buFont typeface="Wingdings 3"/>
              <a:buChar char=""/>
              <a:defRPr/>
            </a:pPr>
            <a:r>
              <a:rPr lang="en-US" sz="2000" dirty="0" smtClean="0"/>
              <a:t>Use of hooked ends in round bars reduces risk of steel being pulled out under load.</a:t>
            </a:r>
          </a:p>
          <a:p>
            <a:pPr marL="822960" lvl="1" indent="-256032" algn="just">
              <a:spcBef>
                <a:spcPts val="400"/>
              </a:spcBef>
              <a:buClr>
                <a:schemeClr val="accent1"/>
              </a:buClr>
              <a:buSzPct val="68000"/>
              <a:buFont typeface="Wingdings 3"/>
              <a:buChar char=""/>
              <a:defRPr/>
            </a:pPr>
            <a:endParaRPr lang="en-US" sz="2000" dirty="0" smtClean="0"/>
          </a:p>
          <a:p>
            <a:pPr marL="822960" lvl="1" indent="-256032">
              <a:spcBef>
                <a:spcPts val="400"/>
              </a:spcBef>
              <a:buClr>
                <a:schemeClr val="accent1"/>
              </a:buClr>
              <a:buSzPct val="68000"/>
              <a:buFont typeface="Wingdings 3"/>
              <a:buChar char=""/>
              <a:defRPr/>
            </a:pPr>
            <a:r>
              <a:rPr lang="en-US" sz="2000" b="1" dirty="0" smtClean="0">
                <a:solidFill>
                  <a:srgbClr val="0070C0"/>
                </a:solidFill>
              </a:rPr>
              <a:t>High bond strength is achieved with </a:t>
            </a:r>
          </a:p>
          <a:p>
            <a:pPr marL="822960" lvl="1" indent="-256032">
              <a:spcBef>
                <a:spcPts val="400"/>
              </a:spcBef>
              <a:buClr>
                <a:schemeClr val="accent1"/>
              </a:buClr>
              <a:buSzPct val="68000"/>
              <a:defRPr/>
            </a:pPr>
            <a:r>
              <a:rPr lang="en-US" sz="2000" b="1" dirty="0" smtClean="0">
                <a:solidFill>
                  <a:srgbClr val="0070C0"/>
                </a:solidFill>
              </a:rPr>
              <a:t>   ribbed or indented bars </a:t>
            </a:r>
            <a:r>
              <a:rPr lang="en-US" sz="2000" dirty="0" smtClean="0"/>
              <a:t>which ensure </a:t>
            </a:r>
          </a:p>
          <a:p>
            <a:pPr marL="822960" lvl="1" indent="-256032">
              <a:spcBef>
                <a:spcPts val="400"/>
              </a:spcBef>
              <a:buClr>
                <a:schemeClr val="accent1"/>
              </a:buClr>
              <a:buSzPct val="68000"/>
              <a:defRPr/>
            </a:pPr>
            <a:r>
              <a:rPr lang="en-US" sz="2000" dirty="0" smtClean="0"/>
              <a:t>   good bond along the full length </a:t>
            </a:r>
          </a:p>
          <a:p>
            <a:pPr marL="822960" lvl="1" indent="-256032">
              <a:spcBef>
                <a:spcPts val="400"/>
              </a:spcBef>
              <a:buClr>
                <a:schemeClr val="accent1"/>
              </a:buClr>
              <a:buSzPct val="68000"/>
              <a:defRPr/>
            </a:pPr>
            <a:r>
              <a:rPr lang="en-US" sz="2000" dirty="0" smtClean="0"/>
              <a:t>                             of steel.</a:t>
            </a:r>
          </a:p>
          <a:p>
            <a:pPr marL="365760" indent="-256032" algn="just">
              <a:spcBef>
                <a:spcPts val="400"/>
              </a:spcBef>
              <a:buClr>
                <a:schemeClr val="accent1"/>
              </a:buClr>
              <a:buSzPct val="68000"/>
              <a:defRPr/>
            </a:pPr>
            <a:endParaRPr lang="en-US" sz="2000" dirty="0" smtClean="0"/>
          </a:p>
          <a:p>
            <a:pPr marL="365760" indent="-256032">
              <a:spcBef>
                <a:spcPts val="400"/>
              </a:spcBef>
              <a:buClr>
                <a:schemeClr val="accent1"/>
              </a:buClr>
              <a:buSzPct val="68000"/>
              <a:defRPr/>
            </a:pPr>
            <a:endParaRPr lang="en-US" sz="2000" dirty="0" smtClean="0"/>
          </a:p>
          <a:p>
            <a:pPr marL="822960" lvl="1" indent="-256032" algn="ctr">
              <a:spcBef>
                <a:spcPts val="400"/>
              </a:spcBef>
              <a:buClr>
                <a:schemeClr val="accent1"/>
              </a:buClr>
              <a:buSzPct val="68000"/>
              <a:defRPr/>
            </a:pPr>
            <a:endParaRPr lang="en-US" sz="2400" dirty="0" smtClean="0"/>
          </a:p>
          <a:p>
            <a:pPr marL="365760" indent="-256032">
              <a:spcBef>
                <a:spcPts val="400"/>
              </a:spcBef>
              <a:buClr>
                <a:schemeClr val="accent1"/>
              </a:buClr>
              <a:buSzPct val="68000"/>
              <a:defRPr/>
            </a:pPr>
            <a:endParaRPr lang="en-US" sz="2400" dirty="0" smtClean="0"/>
          </a:p>
          <a:p>
            <a:pPr marL="822960" lvl="1" indent="-256032">
              <a:spcBef>
                <a:spcPts val="400"/>
              </a:spcBef>
              <a:buClr>
                <a:schemeClr val="accent1"/>
              </a:buClr>
              <a:buSzPct val="68000"/>
              <a:defRPr/>
            </a:pPr>
            <a:r>
              <a:rPr lang="en-US" sz="2400" noProof="0" dirty="0" smtClean="0"/>
              <a:t>				</a:t>
            </a:r>
          </a:p>
          <a:p>
            <a:pPr marL="822960" lvl="1" indent="-256032">
              <a:spcBef>
                <a:spcPts val="400"/>
              </a:spcBef>
              <a:buClr>
                <a:schemeClr val="accent1"/>
              </a:buClr>
              <a:buSzPct val="68000"/>
              <a:defRPr/>
            </a:pPr>
            <a:endParaRPr lang="en-US" sz="2400" noProof="0" dirty="0" smtClean="0"/>
          </a:p>
          <a:p>
            <a:pPr marL="822960" lvl="1" indent="-256032">
              <a:spcBef>
                <a:spcPts val="400"/>
              </a:spcBef>
              <a:buClr>
                <a:schemeClr val="accent1"/>
              </a:buClr>
              <a:buSzPct val="68000"/>
              <a:defRPr/>
            </a:pPr>
            <a:endParaRPr lang="en-US" sz="2400" noProof="0" dirty="0" smtClean="0"/>
          </a:p>
          <a:p>
            <a:pPr marL="365760" marR="0" lvl="0" indent="-256032" algn="l" defTabSz="914400" rtl="0" eaLnBrk="1" fontAlgn="auto" latinLnBrk="0" hangingPunct="1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tabLst/>
              <a:defRPr/>
            </a:pPr>
            <a:endParaRPr kumimoji="0" lang="en-US" sz="24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5" name="Title 2"/>
          <p:cNvSpPr txBox="1">
            <a:spLocks/>
          </p:cNvSpPr>
          <p:nvPr/>
        </p:nvSpPr>
        <p:spPr>
          <a:xfrm>
            <a:off x="457200" y="228600"/>
            <a:ext cx="8229600" cy="1143000"/>
          </a:xfrm>
          <a:prstGeom prst="rect">
            <a:avLst/>
          </a:prstGeom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4100" b="1" noProof="0" dirty="0" smtClean="0">
                <a:solidFill>
                  <a:schemeClr val="bg2">
                    <a:lumMod val="50000"/>
                  </a:schemeClr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+mj-cs"/>
              </a:rPr>
              <a:t>Steel reinforcement (rebar)</a:t>
            </a:r>
            <a:endParaRPr kumimoji="0" lang="en-US" sz="4100" b="1" i="0" u="none" strike="noStrike" kern="1200" cap="none" spc="0" normalizeH="0" baseline="0" noProof="0" dirty="0">
              <a:ln>
                <a:noFill/>
              </a:ln>
              <a:solidFill>
                <a:schemeClr val="bg2">
                  <a:lumMod val="50000"/>
                </a:schemeClr>
              </a:solidFill>
              <a:effectLst>
                <a:outerShdw blurRad="31750" dist="25400" dir="5400000" algn="tl" rotWithShape="0">
                  <a:srgbClr val="000000">
                    <a:alpha val="25000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pic>
        <p:nvPicPr>
          <p:cNvPr id="26626" name="Picture 2" descr="http://www.stainless-reinforcement.co.uk/images/rebar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381750" y="4572000"/>
            <a:ext cx="2381250" cy="1905000"/>
          </a:xfrm>
          <a:prstGeom prst="rect">
            <a:avLst/>
          </a:prstGeom>
          <a:noFill/>
        </p:spPr>
      </p:pic>
      <p:sp>
        <p:nvSpPr>
          <p:cNvPr id="3" name="TextBox 2"/>
          <p:cNvSpPr txBox="1"/>
          <p:nvPr/>
        </p:nvSpPr>
        <p:spPr>
          <a:xfrm>
            <a:off x="6381750" y="6477000"/>
            <a:ext cx="238125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200" dirty="0" smtClean="0"/>
              <a:t>Stainless Steel</a:t>
            </a:r>
            <a:endParaRPr lang="en-US" sz="12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 txBox="1">
            <a:spLocks/>
          </p:cNvSpPr>
          <p:nvPr/>
        </p:nvSpPr>
        <p:spPr>
          <a:xfrm>
            <a:off x="457200" y="228600"/>
            <a:ext cx="8229600" cy="1143000"/>
          </a:xfrm>
          <a:prstGeom prst="rect">
            <a:avLst/>
          </a:prstGeom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4100" b="1" noProof="0" dirty="0" smtClean="0">
                <a:solidFill>
                  <a:schemeClr val="bg2">
                    <a:lumMod val="50000"/>
                  </a:schemeClr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+mj-cs"/>
              </a:rPr>
              <a:t>Steel reinforcement (rebar)</a:t>
            </a:r>
            <a:endParaRPr kumimoji="0" lang="en-US" sz="4100" b="1" i="0" u="none" strike="noStrike" kern="1200" cap="none" spc="0" normalizeH="0" baseline="0" noProof="0" dirty="0">
              <a:ln>
                <a:noFill/>
              </a:ln>
              <a:solidFill>
                <a:schemeClr val="bg2">
                  <a:lumMod val="50000"/>
                </a:schemeClr>
              </a:solidFill>
              <a:effectLst>
                <a:outerShdw blurRad="31750" dist="25400" dir="5400000" algn="tl" rotWithShape="0">
                  <a:srgbClr val="000000">
                    <a:alpha val="25000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pic>
        <p:nvPicPr>
          <p:cNvPr id="3076" name="Picture 4" descr="http://mingfong.com.my/6steel-reinforcing-bars-250x250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990600" y="2895600"/>
            <a:ext cx="2057400" cy="2057400"/>
          </a:xfrm>
          <a:prstGeom prst="rect">
            <a:avLst/>
          </a:prstGeom>
          <a:noFill/>
        </p:spPr>
      </p:pic>
      <p:pic>
        <p:nvPicPr>
          <p:cNvPr id="3080" name="Picture 8" descr="http://www.celsauk.com/img/products/celsamax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990600" y="4800600"/>
            <a:ext cx="2057400" cy="2057400"/>
          </a:xfrm>
          <a:prstGeom prst="rect">
            <a:avLst/>
          </a:prstGeom>
          <a:noFill/>
        </p:spPr>
      </p:pic>
      <p:pic>
        <p:nvPicPr>
          <p:cNvPr id="1026" name="Picture 2" descr="http://image.made-in-china.com/2f0j00YewEaMVWZBpJ/PC-Bar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990600" y="1066800"/>
            <a:ext cx="2068778" cy="1828800"/>
          </a:xfrm>
          <a:prstGeom prst="rect">
            <a:avLst/>
          </a:prstGeom>
          <a:noFill/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581400" y="838200"/>
            <a:ext cx="4955369" cy="5867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7" name="TextBox 6"/>
          <p:cNvSpPr txBox="1"/>
          <p:nvPr/>
        </p:nvSpPr>
        <p:spPr>
          <a:xfrm>
            <a:off x="7924800" y="3505200"/>
            <a:ext cx="1066800" cy="830997"/>
          </a:xfrm>
          <a:prstGeom prst="rect">
            <a:avLst/>
          </a:prstGeom>
          <a:solidFill>
            <a:schemeClr val="bg1">
              <a:lumMod val="95000"/>
            </a:schemeClr>
          </a:solidFill>
          <a:ln w="190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600" dirty="0" smtClean="0"/>
              <a:t>Links</a:t>
            </a:r>
          </a:p>
          <a:p>
            <a:r>
              <a:rPr lang="en-GB" sz="1600" dirty="0" smtClean="0"/>
              <a:t> and stirrups</a:t>
            </a:r>
            <a:endParaRPr lang="en-GB" sz="16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3"/>
          <p:cNvSpPr txBox="1">
            <a:spLocks noChangeArrowheads="1"/>
          </p:cNvSpPr>
          <p:nvPr/>
        </p:nvSpPr>
        <p:spPr>
          <a:xfrm>
            <a:off x="457200" y="1066800"/>
            <a:ext cx="4648200" cy="5410200"/>
          </a:xfrm>
          <a:prstGeom prst="rect">
            <a:avLst/>
          </a:prstGeom>
          <a:noFill/>
        </p:spPr>
        <p:txBody>
          <a:bodyPr vert="horz">
            <a:noAutofit/>
          </a:bodyPr>
          <a:lstStyle/>
          <a:p>
            <a:pPr marL="365760" indent="-256032">
              <a:spcBef>
                <a:spcPts val="400"/>
              </a:spcBef>
              <a:buClr>
                <a:schemeClr val="accent1"/>
              </a:buClr>
              <a:buSzPct val="68000"/>
              <a:buFont typeface="Wingdings 3"/>
              <a:buChar char=""/>
              <a:defRPr/>
            </a:pPr>
            <a:r>
              <a:rPr lang="en-US" sz="2000" dirty="0" smtClean="0"/>
              <a:t>Concrete is strong in compression but </a:t>
            </a:r>
            <a:r>
              <a:rPr lang="en-US" sz="2000" b="1" dirty="0" smtClean="0">
                <a:solidFill>
                  <a:srgbClr val="0070C0"/>
                </a:solidFill>
              </a:rPr>
              <a:t>weak in tension</a:t>
            </a:r>
          </a:p>
          <a:p>
            <a:pPr marL="365760" indent="-256032">
              <a:spcBef>
                <a:spcPts val="400"/>
              </a:spcBef>
              <a:buClr>
                <a:schemeClr val="accent1"/>
              </a:buClr>
              <a:buSzPct val="68000"/>
              <a:buFont typeface="Wingdings 3"/>
              <a:buChar char=""/>
              <a:defRPr/>
            </a:pPr>
            <a:r>
              <a:rPr lang="en-US" sz="2000" b="1" dirty="0" smtClean="0">
                <a:solidFill>
                  <a:srgbClr val="0070C0"/>
                </a:solidFill>
              </a:rPr>
              <a:t>Tensile strength of concrete is usually 10% of the compressive strength</a:t>
            </a:r>
          </a:p>
          <a:p>
            <a:pPr marL="365760" indent="-256032">
              <a:spcBef>
                <a:spcPts val="400"/>
              </a:spcBef>
              <a:buClr>
                <a:schemeClr val="accent1"/>
              </a:buClr>
              <a:buSzPct val="68000"/>
              <a:buFont typeface="Wingdings 3"/>
              <a:buChar char=""/>
              <a:defRPr/>
            </a:pPr>
            <a:r>
              <a:rPr lang="en-US" sz="2000" dirty="0" smtClean="0"/>
              <a:t>Steel is therefore incorporated in concrete as reinforcing material as </a:t>
            </a:r>
            <a:r>
              <a:rPr lang="en-US" sz="2000" b="1" dirty="0" smtClean="0">
                <a:solidFill>
                  <a:srgbClr val="0070C0"/>
                </a:solidFill>
              </a:rPr>
              <a:t>steel is strong in tension</a:t>
            </a:r>
            <a:r>
              <a:rPr lang="en-US" sz="2000" dirty="0" smtClean="0"/>
              <a:t>, forms a good bond and </a:t>
            </a:r>
            <a:r>
              <a:rPr lang="en-US" sz="2000" b="1" dirty="0" smtClean="0">
                <a:solidFill>
                  <a:srgbClr val="0070C0"/>
                </a:solidFill>
              </a:rPr>
              <a:t>has a similar coefficient of thermal expansion to concrete</a:t>
            </a:r>
          </a:p>
          <a:p>
            <a:pPr marL="365760" indent="-256032">
              <a:spcBef>
                <a:spcPts val="400"/>
              </a:spcBef>
              <a:buClr>
                <a:schemeClr val="accent1"/>
              </a:buClr>
              <a:buSzPct val="68000"/>
              <a:buFont typeface="Wingdings 3"/>
              <a:buChar char=""/>
              <a:defRPr/>
            </a:pPr>
            <a:r>
              <a:rPr lang="en-US" sz="2000" b="1" dirty="0" smtClean="0">
                <a:solidFill>
                  <a:srgbClr val="0070C0"/>
                </a:solidFill>
              </a:rPr>
              <a:t>Location</a:t>
            </a:r>
            <a:r>
              <a:rPr lang="en-US" sz="2000" dirty="0" smtClean="0">
                <a:solidFill>
                  <a:srgbClr val="FF0000"/>
                </a:solidFill>
              </a:rPr>
              <a:t> </a:t>
            </a:r>
            <a:r>
              <a:rPr lang="en-US" sz="2000" dirty="0" smtClean="0"/>
              <a:t>of steel is important to ensure that the tensile and shear forces are transferred to the steel.</a:t>
            </a:r>
          </a:p>
          <a:p>
            <a:pPr marL="365760" indent="-256032">
              <a:spcBef>
                <a:spcPts val="400"/>
              </a:spcBef>
              <a:buClr>
                <a:schemeClr val="accent1"/>
              </a:buClr>
              <a:buSzPct val="68000"/>
              <a:buFont typeface="Wingdings 3"/>
              <a:buChar char=""/>
              <a:defRPr/>
            </a:pPr>
            <a:endParaRPr lang="en-US" sz="2000" dirty="0" smtClean="0"/>
          </a:p>
          <a:p>
            <a:pPr marL="365760" indent="-256032">
              <a:spcBef>
                <a:spcPts val="400"/>
              </a:spcBef>
              <a:buClr>
                <a:schemeClr val="accent1"/>
              </a:buClr>
              <a:buSzPct val="68000"/>
              <a:defRPr/>
            </a:pPr>
            <a:endParaRPr lang="en-US" sz="2000" dirty="0" smtClean="0"/>
          </a:p>
          <a:p>
            <a:pPr marL="822960" lvl="1" indent="-256032" algn="ctr">
              <a:spcBef>
                <a:spcPts val="400"/>
              </a:spcBef>
              <a:buClr>
                <a:schemeClr val="accent1"/>
              </a:buClr>
              <a:buSzPct val="68000"/>
              <a:defRPr/>
            </a:pPr>
            <a:endParaRPr lang="en-US" sz="2400" dirty="0" smtClean="0"/>
          </a:p>
          <a:p>
            <a:pPr marL="365760" indent="-256032">
              <a:spcBef>
                <a:spcPts val="400"/>
              </a:spcBef>
              <a:buClr>
                <a:schemeClr val="accent1"/>
              </a:buClr>
              <a:buSzPct val="68000"/>
              <a:defRPr/>
            </a:pPr>
            <a:endParaRPr lang="en-US" sz="2400" dirty="0" smtClean="0"/>
          </a:p>
          <a:p>
            <a:pPr marL="822960" lvl="1" indent="-256032">
              <a:spcBef>
                <a:spcPts val="400"/>
              </a:spcBef>
              <a:buClr>
                <a:schemeClr val="accent1"/>
              </a:buClr>
              <a:buSzPct val="68000"/>
              <a:defRPr/>
            </a:pPr>
            <a:r>
              <a:rPr lang="en-US" sz="2400" noProof="0" dirty="0" smtClean="0"/>
              <a:t>				</a:t>
            </a:r>
          </a:p>
          <a:p>
            <a:pPr marL="822960" lvl="1" indent="-256032">
              <a:spcBef>
                <a:spcPts val="400"/>
              </a:spcBef>
              <a:buClr>
                <a:schemeClr val="accent1"/>
              </a:buClr>
              <a:buSzPct val="68000"/>
              <a:defRPr/>
            </a:pPr>
            <a:endParaRPr lang="en-US" sz="2400" noProof="0" dirty="0" smtClean="0"/>
          </a:p>
          <a:p>
            <a:pPr marL="822960" lvl="1" indent="-256032">
              <a:spcBef>
                <a:spcPts val="400"/>
              </a:spcBef>
              <a:buClr>
                <a:schemeClr val="accent1"/>
              </a:buClr>
              <a:buSzPct val="68000"/>
              <a:defRPr/>
            </a:pPr>
            <a:endParaRPr lang="en-US" sz="2400" noProof="0" dirty="0" smtClean="0"/>
          </a:p>
          <a:p>
            <a:pPr marL="365760" marR="0" lvl="0" indent="-256032" algn="l" defTabSz="914400" rtl="0" eaLnBrk="1" fontAlgn="auto" latinLnBrk="0" hangingPunct="1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tabLst/>
              <a:defRPr/>
            </a:pPr>
            <a:endParaRPr kumimoji="0" lang="en-US" sz="24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3" name="Title 2"/>
          <p:cNvSpPr txBox="1">
            <a:spLocks/>
          </p:cNvSpPr>
          <p:nvPr/>
        </p:nvSpPr>
        <p:spPr>
          <a:xfrm>
            <a:off x="457200" y="228600"/>
            <a:ext cx="8229600" cy="1143000"/>
          </a:xfrm>
          <a:prstGeom prst="rect">
            <a:avLst/>
          </a:prstGeom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4100" b="1" noProof="0" dirty="0" smtClean="0">
                <a:solidFill>
                  <a:schemeClr val="bg2">
                    <a:lumMod val="50000"/>
                  </a:schemeClr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+mj-cs"/>
              </a:rPr>
              <a:t>Reinforced Concrete</a:t>
            </a:r>
            <a:endParaRPr kumimoji="0" lang="en-US" sz="4100" b="1" i="0" u="none" strike="noStrike" kern="1200" cap="none" spc="0" normalizeH="0" baseline="0" noProof="0" dirty="0">
              <a:ln>
                <a:noFill/>
              </a:ln>
              <a:solidFill>
                <a:schemeClr val="bg2">
                  <a:lumMod val="50000"/>
                </a:schemeClr>
              </a:solidFill>
              <a:effectLst>
                <a:outerShdw blurRad="31750" dist="25400" dir="5400000" algn="tl" rotWithShape="0">
                  <a:srgbClr val="000000">
                    <a:alpha val="25000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098136" y="916866"/>
            <a:ext cx="4045864" cy="558401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4" name="TextBox 3"/>
          <p:cNvSpPr txBox="1"/>
          <p:nvPr/>
        </p:nvSpPr>
        <p:spPr>
          <a:xfrm>
            <a:off x="8305800" y="1828800"/>
            <a:ext cx="838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000" dirty="0" smtClean="0"/>
              <a:t>Simply</a:t>
            </a:r>
          </a:p>
          <a:p>
            <a:pPr algn="ctr"/>
            <a:r>
              <a:rPr lang="en-GB" sz="1000" dirty="0" smtClean="0"/>
              <a:t>Supported</a:t>
            </a:r>
            <a:endParaRPr lang="en-US" sz="1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3"/>
          <p:cNvSpPr txBox="1">
            <a:spLocks noChangeArrowheads="1"/>
          </p:cNvSpPr>
          <p:nvPr/>
        </p:nvSpPr>
        <p:spPr>
          <a:xfrm>
            <a:off x="304800" y="1066800"/>
            <a:ext cx="4648200" cy="5410200"/>
          </a:xfrm>
          <a:prstGeom prst="rect">
            <a:avLst/>
          </a:prstGeom>
          <a:noFill/>
        </p:spPr>
        <p:txBody>
          <a:bodyPr vert="horz">
            <a:noAutofit/>
          </a:bodyPr>
          <a:lstStyle/>
          <a:p>
            <a:pPr marL="365760" indent="-256032">
              <a:spcBef>
                <a:spcPts val="400"/>
              </a:spcBef>
              <a:buClr>
                <a:schemeClr val="accent1"/>
              </a:buClr>
              <a:buSzPct val="68000"/>
              <a:buFont typeface="Wingdings 3"/>
              <a:buChar char=""/>
              <a:defRPr/>
            </a:pPr>
            <a:r>
              <a:rPr lang="en-US" sz="2000" b="1" dirty="0" smtClean="0">
                <a:solidFill>
                  <a:srgbClr val="0070C0"/>
                </a:solidFill>
              </a:rPr>
              <a:t>Longitudinal bars carry tensile forces </a:t>
            </a:r>
          </a:p>
          <a:p>
            <a:pPr marL="365760" indent="-256032">
              <a:spcBef>
                <a:spcPts val="400"/>
              </a:spcBef>
              <a:buClr>
                <a:schemeClr val="accent1"/>
              </a:buClr>
              <a:buSzPct val="68000"/>
              <a:buFont typeface="Wingdings 3"/>
              <a:buChar char=""/>
              <a:defRPr/>
            </a:pPr>
            <a:endParaRPr lang="en-US" sz="2000" dirty="0" smtClean="0"/>
          </a:p>
          <a:p>
            <a:pPr marL="365760" indent="-256032">
              <a:spcBef>
                <a:spcPts val="400"/>
              </a:spcBef>
              <a:buClr>
                <a:schemeClr val="accent1"/>
              </a:buClr>
              <a:buSzPct val="68000"/>
              <a:buFont typeface="Wingdings 3"/>
              <a:buChar char=""/>
              <a:defRPr/>
            </a:pPr>
            <a:r>
              <a:rPr lang="en-US" sz="2000" b="1" dirty="0" smtClean="0">
                <a:solidFill>
                  <a:srgbClr val="0070C0"/>
                </a:solidFill>
              </a:rPr>
              <a:t>Links and stirrups combat shear forces &amp; locate steel during pouring (reinforcement cage)</a:t>
            </a:r>
          </a:p>
          <a:p>
            <a:pPr marL="365760" indent="-256032">
              <a:spcBef>
                <a:spcPts val="400"/>
              </a:spcBef>
              <a:buClr>
                <a:schemeClr val="accent1"/>
              </a:buClr>
              <a:buSzPct val="68000"/>
              <a:buFont typeface="Wingdings 3"/>
              <a:buChar char=""/>
              <a:defRPr/>
            </a:pPr>
            <a:endParaRPr lang="en-US" sz="2000" dirty="0" smtClean="0"/>
          </a:p>
          <a:p>
            <a:pPr marL="365760" indent="-256032">
              <a:spcBef>
                <a:spcPts val="400"/>
              </a:spcBef>
              <a:buClr>
                <a:schemeClr val="accent1"/>
              </a:buClr>
              <a:buSzPct val="68000"/>
              <a:buFont typeface="Wingdings 3"/>
              <a:buChar char=""/>
              <a:defRPr/>
            </a:pPr>
            <a:r>
              <a:rPr lang="en-US" sz="2000" b="1" dirty="0" smtClean="0">
                <a:solidFill>
                  <a:srgbClr val="0070C0"/>
                </a:solidFill>
              </a:rPr>
              <a:t>Thinner steel bars may be incorporated to take a proportion of compressive loads in order to minimise beam dimensions</a:t>
            </a:r>
          </a:p>
          <a:p>
            <a:pPr marL="365760" indent="-256032">
              <a:spcBef>
                <a:spcPts val="400"/>
              </a:spcBef>
              <a:buClr>
                <a:schemeClr val="accent1"/>
              </a:buClr>
              <a:buSzPct val="68000"/>
              <a:defRPr/>
            </a:pPr>
            <a:endParaRPr lang="en-US" sz="2000" dirty="0" smtClean="0"/>
          </a:p>
          <a:p>
            <a:pPr marL="822960" lvl="1" indent="-256032" algn="ctr">
              <a:spcBef>
                <a:spcPts val="400"/>
              </a:spcBef>
              <a:buClr>
                <a:schemeClr val="accent1"/>
              </a:buClr>
              <a:buSzPct val="68000"/>
              <a:defRPr/>
            </a:pPr>
            <a:endParaRPr lang="en-US" sz="2400" dirty="0" smtClean="0"/>
          </a:p>
          <a:p>
            <a:pPr marL="365760" indent="-256032">
              <a:spcBef>
                <a:spcPts val="400"/>
              </a:spcBef>
              <a:buClr>
                <a:schemeClr val="accent1"/>
              </a:buClr>
              <a:buSzPct val="68000"/>
              <a:defRPr/>
            </a:pPr>
            <a:endParaRPr lang="en-US" sz="2400" dirty="0" smtClean="0"/>
          </a:p>
          <a:p>
            <a:pPr marL="822960" lvl="1" indent="-256032">
              <a:spcBef>
                <a:spcPts val="400"/>
              </a:spcBef>
              <a:buClr>
                <a:schemeClr val="accent1"/>
              </a:buClr>
              <a:buSzPct val="68000"/>
              <a:defRPr/>
            </a:pPr>
            <a:r>
              <a:rPr lang="en-US" sz="2400" noProof="0" dirty="0" smtClean="0"/>
              <a:t>				</a:t>
            </a:r>
          </a:p>
          <a:p>
            <a:pPr marL="822960" lvl="1" indent="-256032">
              <a:spcBef>
                <a:spcPts val="400"/>
              </a:spcBef>
              <a:buClr>
                <a:schemeClr val="accent1"/>
              </a:buClr>
              <a:buSzPct val="68000"/>
              <a:defRPr/>
            </a:pPr>
            <a:endParaRPr lang="en-US" sz="2400" noProof="0" dirty="0" smtClean="0"/>
          </a:p>
          <a:p>
            <a:pPr marL="822960" lvl="1" indent="-256032">
              <a:spcBef>
                <a:spcPts val="400"/>
              </a:spcBef>
              <a:buClr>
                <a:schemeClr val="accent1"/>
              </a:buClr>
              <a:buSzPct val="68000"/>
              <a:defRPr/>
            </a:pPr>
            <a:endParaRPr lang="en-US" sz="2400" noProof="0" dirty="0" smtClean="0"/>
          </a:p>
          <a:p>
            <a:pPr marL="365760" marR="0" lvl="0" indent="-256032" algn="l" defTabSz="914400" rtl="0" eaLnBrk="1" fontAlgn="auto" latinLnBrk="0" hangingPunct="1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tabLst/>
              <a:defRPr/>
            </a:pPr>
            <a:endParaRPr kumimoji="0" lang="en-US" sz="24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3" name="Title 2"/>
          <p:cNvSpPr txBox="1">
            <a:spLocks/>
          </p:cNvSpPr>
          <p:nvPr/>
        </p:nvSpPr>
        <p:spPr>
          <a:xfrm>
            <a:off x="457200" y="228600"/>
            <a:ext cx="8229600" cy="1143000"/>
          </a:xfrm>
          <a:prstGeom prst="rect">
            <a:avLst/>
          </a:prstGeom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4100" b="1" noProof="0" dirty="0" smtClean="0">
                <a:solidFill>
                  <a:schemeClr val="bg2">
                    <a:lumMod val="50000"/>
                  </a:schemeClr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+mj-cs"/>
              </a:rPr>
              <a:t>Reinforced Concrete</a:t>
            </a:r>
            <a:endParaRPr kumimoji="0" lang="en-US" sz="4100" b="1" i="0" u="none" strike="noStrike" kern="1200" cap="none" spc="0" normalizeH="0" baseline="0" noProof="0" dirty="0">
              <a:ln>
                <a:noFill/>
              </a:ln>
              <a:solidFill>
                <a:schemeClr val="bg2">
                  <a:lumMod val="50000"/>
                </a:schemeClr>
              </a:solidFill>
              <a:effectLst>
                <a:outerShdw blurRad="31750" dist="25400" dir="5400000" algn="tl" rotWithShape="0">
                  <a:srgbClr val="000000">
                    <a:alpha val="25000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876800" y="1066800"/>
            <a:ext cx="4267200" cy="488005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cxnSp>
        <p:nvCxnSpPr>
          <p:cNvPr id="6" name="Straight Arrow Connector 5"/>
          <p:cNvCxnSpPr/>
          <p:nvPr/>
        </p:nvCxnSpPr>
        <p:spPr>
          <a:xfrm>
            <a:off x="2362200" y="4800600"/>
            <a:ext cx="4572000" cy="252000"/>
          </a:xfrm>
          <a:prstGeom prst="straightConnector1">
            <a:avLst/>
          </a:prstGeom>
          <a:ln w="28575">
            <a:solidFill>
              <a:srgbClr val="0070C0"/>
            </a:solidFill>
            <a:tailEnd type="arrow"/>
          </a:ln>
        </p:spPr>
        <p:style>
          <a:lnRef idx="1">
            <a:schemeClr val="accent5"/>
          </a:lnRef>
          <a:fillRef idx="0">
            <a:schemeClr val="accent5"/>
          </a:fillRef>
          <a:effectRef idx="0">
            <a:schemeClr val="accent5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9" name="Content Placeholder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625"/>
          </a:xfrm>
        </p:spPr>
        <p:txBody>
          <a:bodyPr>
            <a:normAutofit/>
          </a:bodyPr>
          <a:lstStyle/>
          <a:p>
            <a:endParaRPr lang="en-US" dirty="0" smtClean="0"/>
          </a:p>
          <a:p>
            <a:endParaRPr lang="en-US" dirty="0" smtClean="0"/>
          </a:p>
          <a:p>
            <a:pPr>
              <a:buFont typeface="Wingdings" pitchFamily="2" charset="2"/>
              <a:buNone/>
            </a:pPr>
            <a:r>
              <a:rPr lang="en-US" dirty="0" smtClean="0"/>
              <a:t>                        </a:t>
            </a:r>
            <a:r>
              <a:rPr lang="en-US" sz="1100" dirty="0" smtClean="0"/>
              <a:t>COMPRESSION                                                                   </a:t>
            </a:r>
            <a:r>
              <a:rPr lang="en-US" sz="1200" dirty="0" smtClean="0"/>
              <a:t>b</a:t>
            </a:r>
            <a:endParaRPr lang="en-US" sz="1100" dirty="0" smtClean="0"/>
          </a:p>
          <a:p>
            <a:pPr>
              <a:buFont typeface="Wingdings" pitchFamily="2" charset="2"/>
              <a:buNone/>
            </a:pPr>
            <a:endParaRPr lang="en-US" dirty="0" smtClean="0"/>
          </a:p>
          <a:p>
            <a:pPr>
              <a:buFont typeface="Wingdings" pitchFamily="2" charset="2"/>
              <a:buNone/>
            </a:pPr>
            <a:r>
              <a:rPr lang="en-US" dirty="0" smtClean="0"/>
              <a:t>                       </a:t>
            </a:r>
            <a:r>
              <a:rPr lang="en-US" sz="1100" dirty="0" smtClean="0"/>
              <a:t>STEEL</a:t>
            </a:r>
            <a:r>
              <a:rPr lang="en-US" sz="1600" dirty="0" smtClean="0"/>
              <a:t> </a:t>
            </a:r>
            <a:r>
              <a:rPr lang="en-US" sz="1100" dirty="0" smtClean="0"/>
              <a:t>REINFORCEMENT                                D                                   </a:t>
            </a:r>
            <a:r>
              <a:rPr lang="en-US" sz="1200" dirty="0" err="1" smtClean="0"/>
              <a:t>d</a:t>
            </a:r>
            <a:endParaRPr lang="en-US" sz="1200" dirty="0" smtClean="0"/>
          </a:p>
          <a:p>
            <a:pPr>
              <a:buFont typeface="Wingdings" pitchFamily="2" charset="2"/>
              <a:buNone/>
            </a:pPr>
            <a:endParaRPr lang="en-US" sz="1100" dirty="0" smtClean="0"/>
          </a:p>
          <a:p>
            <a:pPr>
              <a:buFont typeface="Wingdings" pitchFamily="2" charset="2"/>
              <a:buNone/>
            </a:pPr>
            <a:endParaRPr lang="en-US" sz="1100" dirty="0" smtClean="0"/>
          </a:p>
          <a:p>
            <a:pPr>
              <a:buFont typeface="Wingdings" pitchFamily="2" charset="2"/>
              <a:buNone/>
            </a:pPr>
            <a:r>
              <a:rPr lang="en-US" sz="1100" dirty="0" smtClean="0"/>
              <a:t>                                                   TENSION</a:t>
            </a:r>
          </a:p>
          <a:p>
            <a:pPr>
              <a:buFont typeface="Wingdings" pitchFamily="2" charset="2"/>
              <a:buNone/>
            </a:pPr>
            <a:r>
              <a:rPr lang="en-US" sz="1100" dirty="0" smtClean="0"/>
              <a:t>                                                                                SUPPORT                     SECTION A - A</a:t>
            </a:r>
          </a:p>
          <a:p>
            <a:pPr>
              <a:buFont typeface="Wingdings" pitchFamily="2" charset="2"/>
              <a:buNone/>
            </a:pPr>
            <a:endParaRPr lang="en-US" sz="1100" dirty="0" smtClean="0"/>
          </a:p>
          <a:p>
            <a:pPr>
              <a:buFont typeface="Wingdings" pitchFamily="2" charset="2"/>
              <a:buNone/>
            </a:pPr>
            <a:r>
              <a:rPr lang="en-US" sz="1100" dirty="0" smtClean="0"/>
              <a:t>                                       </a:t>
            </a:r>
            <a:r>
              <a:rPr lang="en-US" sz="1200" dirty="0" smtClean="0"/>
              <a:t>CLEAR  SPAN</a:t>
            </a:r>
            <a:endParaRPr lang="en-US" sz="1100" dirty="0" smtClean="0"/>
          </a:p>
          <a:p>
            <a:pPr>
              <a:buFont typeface="Wingdings" pitchFamily="2" charset="2"/>
              <a:buNone/>
            </a:pPr>
            <a:endParaRPr lang="en-US" sz="1100" dirty="0" smtClean="0"/>
          </a:p>
          <a:p>
            <a:pPr>
              <a:buFont typeface="Wingdings" pitchFamily="2" charset="2"/>
              <a:buNone/>
            </a:pPr>
            <a:endParaRPr lang="en-US" sz="1100" dirty="0" smtClean="0"/>
          </a:p>
          <a:p>
            <a:pPr>
              <a:buFont typeface="Wingdings" pitchFamily="2" charset="2"/>
              <a:buNone/>
            </a:pPr>
            <a:r>
              <a:rPr lang="en-US" sz="1100" dirty="0" smtClean="0"/>
              <a:t>                                                         </a:t>
            </a:r>
          </a:p>
          <a:p>
            <a:pPr>
              <a:buFont typeface="Wingdings" pitchFamily="2" charset="2"/>
              <a:buNone/>
            </a:pPr>
            <a:r>
              <a:rPr lang="en-US" sz="1100" dirty="0" smtClean="0"/>
              <a:t>                                                  </a:t>
            </a:r>
          </a:p>
        </p:txBody>
      </p:sp>
      <p:cxnSp>
        <p:nvCxnSpPr>
          <p:cNvPr id="5" name="Straight Connector 4"/>
          <p:cNvCxnSpPr/>
          <p:nvPr/>
        </p:nvCxnSpPr>
        <p:spPr>
          <a:xfrm>
            <a:off x="990600" y="2971800"/>
            <a:ext cx="3810000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Straight Connector 6"/>
          <p:cNvCxnSpPr/>
          <p:nvPr/>
        </p:nvCxnSpPr>
        <p:spPr>
          <a:xfrm>
            <a:off x="992188" y="2971801"/>
            <a:ext cx="0" cy="1296987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/>
          <p:cNvCxnSpPr/>
          <p:nvPr/>
        </p:nvCxnSpPr>
        <p:spPr>
          <a:xfrm>
            <a:off x="990600" y="4267200"/>
            <a:ext cx="3810000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/>
          <p:cNvCxnSpPr/>
          <p:nvPr/>
        </p:nvCxnSpPr>
        <p:spPr>
          <a:xfrm rot="5400000">
            <a:off x="4152901" y="3619500"/>
            <a:ext cx="1295400" cy="3175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Straight Connector 24"/>
          <p:cNvCxnSpPr/>
          <p:nvPr/>
        </p:nvCxnSpPr>
        <p:spPr>
          <a:xfrm rot="5400000">
            <a:off x="4457701" y="4610100"/>
            <a:ext cx="685800" cy="3175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Straight Connector 26"/>
          <p:cNvCxnSpPr/>
          <p:nvPr/>
        </p:nvCxnSpPr>
        <p:spPr>
          <a:xfrm rot="5400000">
            <a:off x="3848101" y="4610100"/>
            <a:ext cx="685800" cy="3175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Straight Connector 28"/>
          <p:cNvCxnSpPr/>
          <p:nvPr/>
        </p:nvCxnSpPr>
        <p:spPr>
          <a:xfrm>
            <a:off x="4191000" y="4953000"/>
            <a:ext cx="609600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Straight Connector 32"/>
          <p:cNvCxnSpPr/>
          <p:nvPr/>
        </p:nvCxnSpPr>
        <p:spPr>
          <a:xfrm>
            <a:off x="1447800" y="3962400"/>
            <a:ext cx="2971800" cy="1588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39" name="Straight Connector 38"/>
          <p:cNvCxnSpPr/>
          <p:nvPr/>
        </p:nvCxnSpPr>
        <p:spPr>
          <a:xfrm rot="5400000" flipH="1" flipV="1">
            <a:off x="1181101" y="3771900"/>
            <a:ext cx="228600" cy="3175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40" name="Straight Connector 39"/>
          <p:cNvCxnSpPr/>
          <p:nvPr/>
        </p:nvCxnSpPr>
        <p:spPr>
          <a:xfrm rot="5400000" flipH="1" flipV="1">
            <a:off x="4458494" y="3771106"/>
            <a:ext cx="228600" cy="1588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sp>
        <p:nvSpPr>
          <p:cNvPr id="44" name="Freeform 43"/>
          <p:cNvSpPr/>
          <p:nvPr/>
        </p:nvSpPr>
        <p:spPr>
          <a:xfrm>
            <a:off x="1296988" y="3887788"/>
            <a:ext cx="152400" cy="76200"/>
          </a:xfrm>
          <a:custGeom>
            <a:avLst/>
            <a:gdLst>
              <a:gd name="connsiteX0" fmla="*/ 153007 w 153007"/>
              <a:gd name="connsiteY0" fmla="*/ 76503 h 76503"/>
              <a:gd name="connsiteX1" fmla="*/ 94719 w 153007"/>
              <a:gd name="connsiteY1" fmla="*/ 72860 h 76503"/>
              <a:gd name="connsiteX2" fmla="*/ 54645 w 153007"/>
              <a:gd name="connsiteY2" fmla="*/ 61931 h 76503"/>
              <a:gd name="connsiteX3" fmla="*/ 43716 w 153007"/>
              <a:gd name="connsiteY3" fmla="*/ 51002 h 76503"/>
              <a:gd name="connsiteX4" fmla="*/ 32787 w 153007"/>
              <a:gd name="connsiteY4" fmla="*/ 47359 h 76503"/>
              <a:gd name="connsiteX5" fmla="*/ 25501 w 153007"/>
              <a:gd name="connsiteY5" fmla="*/ 36430 h 76503"/>
              <a:gd name="connsiteX6" fmla="*/ 14572 w 153007"/>
              <a:gd name="connsiteY6" fmla="*/ 29144 h 76503"/>
              <a:gd name="connsiteX7" fmla="*/ 10929 w 153007"/>
              <a:gd name="connsiteY7" fmla="*/ 18215 h 76503"/>
              <a:gd name="connsiteX8" fmla="*/ 3643 w 153007"/>
              <a:gd name="connsiteY8" fmla="*/ 7286 h 76503"/>
              <a:gd name="connsiteX9" fmla="*/ 0 w 153007"/>
              <a:gd name="connsiteY9" fmla="*/ 0 h 7650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53007" h="76503">
                <a:moveTo>
                  <a:pt x="153007" y="76503"/>
                </a:moveTo>
                <a:cubicBezTo>
                  <a:pt x="133578" y="75289"/>
                  <a:pt x="114036" y="75275"/>
                  <a:pt x="94719" y="72860"/>
                </a:cubicBezTo>
                <a:cubicBezTo>
                  <a:pt x="81570" y="71216"/>
                  <a:pt x="67512" y="66220"/>
                  <a:pt x="54645" y="61931"/>
                </a:cubicBezTo>
                <a:cubicBezTo>
                  <a:pt x="51002" y="58288"/>
                  <a:pt x="48003" y="53860"/>
                  <a:pt x="43716" y="51002"/>
                </a:cubicBezTo>
                <a:cubicBezTo>
                  <a:pt x="40521" y="48872"/>
                  <a:pt x="35786" y="49758"/>
                  <a:pt x="32787" y="47359"/>
                </a:cubicBezTo>
                <a:cubicBezTo>
                  <a:pt x="29368" y="44624"/>
                  <a:pt x="28597" y="39526"/>
                  <a:pt x="25501" y="36430"/>
                </a:cubicBezTo>
                <a:cubicBezTo>
                  <a:pt x="22405" y="33334"/>
                  <a:pt x="18215" y="31573"/>
                  <a:pt x="14572" y="29144"/>
                </a:cubicBezTo>
                <a:cubicBezTo>
                  <a:pt x="13358" y="25501"/>
                  <a:pt x="12646" y="21650"/>
                  <a:pt x="10929" y="18215"/>
                </a:cubicBezTo>
                <a:cubicBezTo>
                  <a:pt x="8971" y="14299"/>
                  <a:pt x="5896" y="11040"/>
                  <a:pt x="3643" y="7286"/>
                </a:cubicBezTo>
                <a:cubicBezTo>
                  <a:pt x="2246" y="4958"/>
                  <a:pt x="1214" y="2429"/>
                  <a:pt x="0" y="0"/>
                </a:cubicBezTo>
              </a:path>
            </a:pathLst>
          </a:cu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48" name="Freeform 47"/>
          <p:cNvSpPr/>
          <p:nvPr/>
        </p:nvSpPr>
        <p:spPr>
          <a:xfrm>
            <a:off x="4419600" y="3883025"/>
            <a:ext cx="153988" cy="80963"/>
          </a:xfrm>
          <a:custGeom>
            <a:avLst/>
            <a:gdLst>
              <a:gd name="connsiteX0" fmla="*/ 0 w 154588"/>
              <a:gd name="connsiteY0" fmla="*/ 80146 h 80146"/>
              <a:gd name="connsiteX1" fmla="*/ 83789 w 154588"/>
              <a:gd name="connsiteY1" fmla="*/ 76503 h 80146"/>
              <a:gd name="connsiteX2" fmla="*/ 116577 w 154588"/>
              <a:gd name="connsiteY2" fmla="*/ 61931 h 80146"/>
              <a:gd name="connsiteX3" fmla="*/ 138435 w 154588"/>
              <a:gd name="connsiteY3" fmla="*/ 54645 h 80146"/>
              <a:gd name="connsiteX4" fmla="*/ 145721 w 154588"/>
              <a:gd name="connsiteY4" fmla="*/ 32787 h 80146"/>
              <a:gd name="connsiteX5" fmla="*/ 153007 w 154588"/>
              <a:gd name="connsiteY5" fmla="*/ 21858 h 80146"/>
              <a:gd name="connsiteX6" fmla="*/ 153007 w 154588"/>
              <a:gd name="connsiteY6" fmla="*/ 0 h 8014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54588" h="80146">
                <a:moveTo>
                  <a:pt x="0" y="80146"/>
                </a:moveTo>
                <a:cubicBezTo>
                  <a:pt x="27930" y="78932"/>
                  <a:pt x="55981" y="79380"/>
                  <a:pt x="83789" y="76503"/>
                </a:cubicBezTo>
                <a:cubicBezTo>
                  <a:pt x="112065" y="73578"/>
                  <a:pt x="97967" y="70202"/>
                  <a:pt x="116577" y="61931"/>
                </a:cubicBezTo>
                <a:cubicBezTo>
                  <a:pt x="123595" y="58812"/>
                  <a:pt x="138435" y="54645"/>
                  <a:pt x="138435" y="54645"/>
                </a:cubicBezTo>
                <a:cubicBezTo>
                  <a:pt x="140864" y="47359"/>
                  <a:pt x="141461" y="39177"/>
                  <a:pt x="145721" y="32787"/>
                </a:cubicBezTo>
                <a:cubicBezTo>
                  <a:pt x="148150" y="29144"/>
                  <a:pt x="152057" y="26132"/>
                  <a:pt x="153007" y="21858"/>
                </a:cubicBezTo>
                <a:cubicBezTo>
                  <a:pt x="154588" y="14746"/>
                  <a:pt x="153007" y="7286"/>
                  <a:pt x="153007" y="0"/>
                </a:cubicBezTo>
              </a:path>
            </a:pathLst>
          </a:cu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cxnSp>
        <p:nvCxnSpPr>
          <p:cNvPr id="50" name="Straight Arrow Connector 49"/>
          <p:cNvCxnSpPr/>
          <p:nvPr/>
        </p:nvCxnSpPr>
        <p:spPr>
          <a:xfrm rot="5400000">
            <a:off x="2247900" y="3771900"/>
            <a:ext cx="228600" cy="152400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3"/>
          </a:lnRef>
          <a:fillRef idx="0">
            <a:schemeClr val="accent3"/>
          </a:fillRef>
          <a:effectRef idx="1">
            <a:schemeClr val="accent3"/>
          </a:effectRef>
          <a:fontRef idx="minor">
            <a:schemeClr val="tx1"/>
          </a:fontRef>
        </p:style>
      </p:cxnSp>
      <p:cxnSp>
        <p:nvCxnSpPr>
          <p:cNvPr id="52" name="Straight Arrow Connector 51"/>
          <p:cNvCxnSpPr/>
          <p:nvPr/>
        </p:nvCxnSpPr>
        <p:spPr>
          <a:xfrm rot="5400000">
            <a:off x="2362200" y="2819400"/>
            <a:ext cx="152400" cy="152400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3"/>
          </a:lnRef>
          <a:fillRef idx="0">
            <a:schemeClr val="accent3"/>
          </a:fillRef>
          <a:effectRef idx="1">
            <a:schemeClr val="accent3"/>
          </a:effectRef>
          <a:fontRef idx="minor">
            <a:schemeClr val="tx1"/>
          </a:fontRef>
        </p:style>
      </p:cxnSp>
      <p:cxnSp>
        <p:nvCxnSpPr>
          <p:cNvPr id="53" name="Straight Connector 52"/>
          <p:cNvCxnSpPr/>
          <p:nvPr/>
        </p:nvCxnSpPr>
        <p:spPr>
          <a:xfrm rot="5400000">
            <a:off x="648494" y="4609306"/>
            <a:ext cx="685800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4" name="Straight Connector 53"/>
          <p:cNvCxnSpPr/>
          <p:nvPr/>
        </p:nvCxnSpPr>
        <p:spPr>
          <a:xfrm rot="5400000">
            <a:off x="1258094" y="4609306"/>
            <a:ext cx="685800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5" name="Straight Connector 54"/>
          <p:cNvCxnSpPr/>
          <p:nvPr/>
        </p:nvCxnSpPr>
        <p:spPr>
          <a:xfrm>
            <a:off x="990600" y="4953000"/>
            <a:ext cx="609600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7" name="Straight Arrow Connector 56"/>
          <p:cNvCxnSpPr/>
          <p:nvPr/>
        </p:nvCxnSpPr>
        <p:spPr>
          <a:xfrm rot="16200000" flipV="1">
            <a:off x="2286000" y="4267200"/>
            <a:ext cx="152400" cy="152400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3"/>
          </a:lnRef>
          <a:fillRef idx="0">
            <a:schemeClr val="accent3"/>
          </a:fillRef>
          <a:effectRef idx="1">
            <a:schemeClr val="accent3"/>
          </a:effectRef>
          <a:fontRef idx="minor">
            <a:schemeClr val="tx1"/>
          </a:fontRef>
        </p:style>
      </p:cxnSp>
      <p:cxnSp>
        <p:nvCxnSpPr>
          <p:cNvPr id="59" name="Straight Connector 58"/>
          <p:cNvCxnSpPr/>
          <p:nvPr/>
        </p:nvCxnSpPr>
        <p:spPr>
          <a:xfrm>
            <a:off x="2438400" y="4419600"/>
            <a:ext cx="76200" cy="1588"/>
          </a:xfrm>
          <a:prstGeom prst="line">
            <a:avLst/>
          </a:prstGeom>
        </p:spPr>
        <p:style>
          <a:lnRef idx="2">
            <a:schemeClr val="accent3"/>
          </a:lnRef>
          <a:fillRef idx="0">
            <a:schemeClr val="accent3"/>
          </a:fillRef>
          <a:effectRef idx="1">
            <a:schemeClr val="accent3"/>
          </a:effectRef>
          <a:fontRef idx="minor">
            <a:schemeClr val="tx1"/>
          </a:fontRef>
        </p:style>
      </p:cxnSp>
      <p:cxnSp>
        <p:nvCxnSpPr>
          <p:cNvPr id="61" name="Straight Connector 60"/>
          <p:cNvCxnSpPr/>
          <p:nvPr/>
        </p:nvCxnSpPr>
        <p:spPr>
          <a:xfrm rot="5400000" flipH="1" flipV="1">
            <a:off x="990600" y="4267200"/>
            <a:ext cx="304800" cy="30480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66" name="Straight Connector 65"/>
          <p:cNvCxnSpPr/>
          <p:nvPr/>
        </p:nvCxnSpPr>
        <p:spPr>
          <a:xfrm rot="5400000" flipH="1" flipV="1">
            <a:off x="990600" y="4267200"/>
            <a:ext cx="457200" cy="45720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68" name="Straight Connector 67"/>
          <p:cNvCxnSpPr/>
          <p:nvPr/>
        </p:nvCxnSpPr>
        <p:spPr>
          <a:xfrm rot="5400000" flipH="1" flipV="1">
            <a:off x="1219200" y="4572000"/>
            <a:ext cx="381000" cy="38100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70" name="Straight Connector 69"/>
          <p:cNvCxnSpPr/>
          <p:nvPr/>
        </p:nvCxnSpPr>
        <p:spPr>
          <a:xfrm rot="5400000" flipH="1" flipV="1">
            <a:off x="1371600" y="4724400"/>
            <a:ext cx="228600" cy="22860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71" name="Straight Connector 70"/>
          <p:cNvCxnSpPr/>
          <p:nvPr/>
        </p:nvCxnSpPr>
        <p:spPr>
          <a:xfrm rot="5400000" flipH="1" flipV="1">
            <a:off x="4191000" y="4267200"/>
            <a:ext cx="304800" cy="30480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72" name="Straight Connector 71"/>
          <p:cNvCxnSpPr/>
          <p:nvPr/>
        </p:nvCxnSpPr>
        <p:spPr>
          <a:xfrm rot="5400000" flipH="1" flipV="1">
            <a:off x="4191000" y="4267200"/>
            <a:ext cx="457200" cy="45720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73" name="Straight Connector 72"/>
          <p:cNvCxnSpPr/>
          <p:nvPr/>
        </p:nvCxnSpPr>
        <p:spPr>
          <a:xfrm rot="5400000" flipH="1" flipV="1">
            <a:off x="4419600" y="4572000"/>
            <a:ext cx="381000" cy="38100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74" name="Straight Connector 73"/>
          <p:cNvCxnSpPr/>
          <p:nvPr/>
        </p:nvCxnSpPr>
        <p:spPr>
          <a:xfrm rot="5400000" flipH="1" flipV="1">
            <a:off x="4572000" y="4724400"/>
            <a:ext cx="228600" cy="22860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76" name="Straight Connector 75"/>
          <p:cNvCxnSpPr/>
          <p:nvPr/>
        </p:nvCxnSpPr>
        <p:spPr>
          <a:xfrm rot="5400000">
            <a:off x="1485901" y="5141912"/>
            <a:ext cx="228600" cy="3175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77" name="Straight Connector 76"/>
          <p:cNvCxnSpPr/>
          <p:nvPr/>
        </p:nvCxnSpPr>
        <p:spPr>
          <a:xfrm rot="5400000">
            <a:off x="4077494" y="5142706"/>
            <a:ext cx="228600" cy="1588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79" name="Straight Arrow Connector 78"/>
          <p:cNvCxnSpPr/>
          <p:nvPr/>
        </p:nvCxnSpPr>
        <p:spPr>
          <a:xfrm rot="10800000">
            <a:off x="1600200" y="5181600"/>
            <a:ext cx="609600" cy="1588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3"/>
          </a:lnRef>
          <a:fillRef idx="0">
            <a:schemeClr val="accent3"/>
          </a:fillRef>
          <a:effectRef idx="1">
            <a:schemeClr val="accent3"/>
          </a:effectRef>
          <a:fontRef idx="minor">
            <a:schemeClr val="tx1"/>
          </a:fontRef>
        </p:style>
      </p:cxnSp>
      <p:cxnSp>
        <p:nvCxnSpPr>
          <p:cNvPr id="81" name="Straight Arrow Connector 80"/>
          <p:cNvCxnSpPr/>
          <p:nvPr/>
        </p:nvCxnSpPr>
        <p:spPr>
          <a:xfrm>
            <a:off x="3429000" y="5181600"/>
            <a:ext cx="762000" cy="1588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3"/>
          </a:lnRef>
          <a:fillRef idx="0">
            <a:schemeClr val="accent3"/>
          </a:fillRef>
          <a:effectRef idx="1">
            <a:schemeClr val="accent3"/>
          </a:effectRef>
          <a:fontRef idx="minor">
            <a:schemeClr val="tx1"/>
          </a:fontRef>
        </p:style>
      </p:cxnSp>
      <p:cxnSp>
        <p:nvCxnSpPr>
          <p:cNvPr id="83" name="Straight Arrow Connector 82"/>
          <p:cNvCxnSpPr/>
          <p:nvPr/>
        </p:nvCxnSpPr>
        <p:spPr>
          <a:xfrm flipV="1">
            <a:off x="3695700" y="4265613"/>
            <a:ext cx="114300" cy="193675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3"/>
          </a:lnRef>
          <a:fillRef idx="0">
            <a:schemeClr val="accent3"/>
          </a:fillRef>
          <a:effectRef idx="1">
            <a:schemeClr val="accent3"/>
          </a:effectRef>
          <a:fontRef idx="minor">
            <a:schemeClr val="tx1"/>
          </a:fontRef>
        </p:style>
      </p:cxnSp>
      <p:cxnSp>
        <p:nvCxnSpPr>
          <p:cNvPr id="88" name="Straight Connector 87"/>
          <p:cNvCxnSpPr/>
          <p:nvPr/>
        </p:nvCxnSpPr>
        <p:spPr>
          <a:xfrm rot="5400000">
            <a:off x="5068094" y="3618706"/>
            <a:ext cx="1295400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9" name="Straight Connector 88"/>
          <p:cNvCxnSpPr/>
          <p:nvPr/>
        </p:nvCxnSpPr>
        <p:spPr>
          <a:xfrm rot="5400000">
            <a:off x="6211094" y="3618706"/>
            <a:ext cx="1295400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1" name="Straight Connector 90"/>
          <p:cNvCxnSpPr/>
          <p:nvPr/>
        </p:nvCxnSpPr>
        <p:spPr>
          <a:xfrm>
            <a:off x="5715000" y="2971800"/>
            <a:ext cx="1143000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3" name="Straight Connector 92"/>
          <p:cNvCxnSpPr/>
          <p:nvPr/>
        </p:nvCxnSpPr>
        <p:spPr>
          <a:xfrm>
            <a:off x="5715000" y="4267200"/>
            <a:ext cx="1143000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4" name="Oval 93"/>
          <p:cNvSpPr/>
          <p:nvPr/>
        </p:nvSpPr>
        <p:spPr>
          <a:xfrm>
            <a:off x="5943600" y="3886200"/>
            <a:ext cx="152400" cy="152400"/>
          </a:xfrm>
          <a:prstGeom prst="ellipse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95" name="Oval 94"/>
          <p:cNvSpPr/>
          <p:nvPr/>
        </p:nvSpPr>
        <p:spPr>
          <a:xfrm>
            <a:off x="6477000" y="3886200"/>
            <a:ext cx="152400" cy="152400"/>
          </a:xfrm>
          <a:prstGeom prst="ellipse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cxnSp>
        <p:nvCxnSpPr>
          <p:cNvPr id="103" name="Straight Connector 102"/>
          <p:cNvCxnSpPr/>
          <p:nvPr/>
        </p:nvCxnSpPr>
        <p:spPr>
          <a:xfrm>
            <a:off x="6934200" y="3962400"/>
            <a:ext cx="228600" cy="1588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10" name="Straight Connector 109"/>
          <p:cNvCxnSpPr/>
          <p:nvPr/>
        </p:nvCxnSpPr>
        <p:spPr>
          <a:xfrm>
            <a:off x="6934200" y="2971800"/>
            <a:ext cx="228600" cy="1588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11" name="Straight Connector 110"/>
          <p:cNvCxnSpPr/>
          <p:nvPr/>
        </p:nvCxnSpPr>
        <p:spPr>
          <a:xfrm>
            <a:off x="5410200" y="2971800"/>
            <a:ext cx="228600" cy="1588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12" name="Straight Connector 111"/>
          <p:cNvCxnSpPr/>
          <p:nvPr/>
        </p:nvCxnSpPr>
        <p:spPr>
          <a:xfrm>
            <a:off x="5410200" y="4265613"/>
            <a:ext cx="228600" cy="1587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14" name="Straight Connector 113"/>
          <p:cNvCxnSpPr/>
          <p:nvPr/>
        </p:nvCxnSpPr>
        <p:spPr>
          <a:xfrm rot="5400000" flipH="1" flipV="1">
            <a:off x="6781801" y="2819400"/>
            <a:ext cx="152400" cy="3175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15" name="Straight Connector 114"/>
          <p:cNvCxnSpPr/>
          <p:nvPr/>
        </p:nvCxnSpPr>
        <p:spPr>
          <a:xfrm rot="5400000" flipH="1" flipV="1">
            <a:off x="5638800" y="2819400"/>
            <a:ext cx="153988" cy="1588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24" name="Straight Arrow Connector 123"/>
          <p:cNvCxnSpPr/>
          <p:nvPr/>
        </p:nvCxnSpPr>
        <p:spPr>
          <a:xfrm>
            <a:off x="6324600" y="2817813"/>
            <a:ext cx="533400" cy="1587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3"/>
          </a:lnRef>
          <a:fillRef idx="0">
            <a:schemeClr val="accent3"/>
          </a:fillRef>
          <a:effectRef idx="1">
            <a:schemeClr val="accent3"/>
          </a:effectRef>
          <a:fontRef idx="minor">
            <a:schemeClr val="tx1"/>
          </a:fontRef>
        </p:style>
      </p:cxnSp>
      <p:cxnSp>
        <p:nvCxnSpPr>
          <p:cNvPr id="126" name="Straight Arrow Connector 125"/>
          <p:cNvCxnSpPr/>
          <p:nvPr/>
        </p:nvCxnSpPr>
        <p:spPr>
          <a:xfrm rot="10800000">
            <a:off x="5715000" y="2819400"/>
            <a:ext cx="457200" cy="1588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3"/>
          </a:lnRef>
          <a:fillRef idx="0">
            <a:schemeClr val="accent3"/>
          </a:fillRef>
          <a:effectRef idx="1">
            <a:schemeClr val="accent3"/>
          </a:effectRef>
          <a:fontRef idx="minor">
            <a:schemeClr val="tx1"/>
          </a:fontRef>
        </p:style>
      </p:cxnSp>
      <p:cxnSp>
        <p:nvCxnSpPr>
          <p:cNvPr id="128" name="Straight Arrow Connector 127"/>
          <p:cNvCxnSpPr/>
          <p:nvPr/>
        </p:nvCxnSpPr>
        <p:spPr>
          <a:xfrm rot="5400000" flipH="1" flipV="1">
            <a:off x="6742113" y="3238500"/>
            <a:ext cx="534988" cy="1587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3"/>
          </a:lnRef>
          <a:fillRef idx="0">
            <a:schemeClr val="accent3"/>
          </a:fillRef>
          <a:effectRef idx="1">
            <a:schemeClr val="accent3"/>
          </a:effectRef>
          <a:fontRef idx="minor">
            <a:schemeClr val="tx1"/>
          </a:fontRef>
        </p:style>
      </p:cxnSp>
      <p:cxnSp>
        <p:nvCxnSpPr>
          <p:cNvPr id="142" name="Straight Arrow Connector 141"/>
          <p:cNvCxnSpPr/>
          <p:nvPr/>
        </p:nvCxnSpPr>
        <p:spPr>
          <a:xfrm rot="5400000">
            <a:off x="6895307" y="3847306"/>
            <a:ext cx="228600" cy="1587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3"/>
          </a:lnRef>
          <a:fillRef idx="0">
            <a:schemeClr val="accent3"/>
          </a:fillRef>
          <a:effectRef idx="1">
            <a:schemeClr val="accent3"/>
          </a:effectRef>
          <a:fontRef idx="minor">
            <a:schemeClr val="tx1"/>
          </a:fontRef>
        </p:style>
      </p:cxnSp>
      <p:cxnSp>
        <p:nvCxnSpPr>
          <p:cNvPr id="144" name="Straight Arrow Connector 143"/>
          <p:cNvCxnSpPr/>
          <p:nvPr/>
        </p:nvCxnSpPr>
        <p:spPr>
          <a:xfrm rot="5400000" flipH="1" flipV="1">
            <a:off x="5294313" y="3238500"/>
            <a:ext cx="534988" cy="1587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3"/>
          </a:lnRef>
          <a:fillRef idx="0">
            <a:schemeClr val="accent3"/>
          </a:fillRef>
          <a:effectRef idx="1">
            <a:schemeClr val="accent3"/>
          </a:effectRef>
          <a:fontRef idx="minor">
            <a:schemeClr val="tx1"/>
          </a:fontRef>
        </p:style>
      </p:cxnSp>
      <p:cxnSp>
        <p:nvCxnSpPr>
          <p:cNvPr id="147" name="Straight Arrow Connector 146"/>
          <p:cNvCxnSpPr/>
          <p:nvPr/>
        </p:nvCxnSpPr>
        <p:spPr>
          <a:xfrm rot="5400000">
            <a:off x="5334001" y="4038600"/>
            <a:ext cx="457200" cy="3175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3"/>
          </a:lnRef>
          <a:fillRef idx="0">
            <a:schemeClr val="accent3"/>
          </a:fillRef>
          <a:effectRef idx="1">
            <a:schemeClr val="accent3"/>
          </a:effectRef>
          <a:fontRef idx="minor">
            <a:schemeClr val="tx1"/>
          </a:fontRef>
        </p:style>
      </p:cxnSp>
      <p:sp>
        <p:nvSpPr>
          <p:cNvPr id="56" name="Rectangle 55"/>
          <p:cNvSpPr/>
          <p:nvPr/>
        </p:nvSpPr>
        <p:spPr>
          <a:xfrm>
            <a:off x="1143000" y="609600"/>
            <a:ext cx="4572000" cy="954107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US" sz="2800" dirty="0" smtClean="0"/>
              <a:t>Reinforcement in simply supported beam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450" name="Rectangle 2"/>
          <p:cNvSpPr>
            <a:spLocks noChangeArrowheads="1"/>
          </p:cNvSpPr>
          <p:nvPr/>
        </p:nvSpPr>
        <p:spPr bwMode="auto">
          <a:xfrm>
            <a:off x="-257886" y="174489"/>
            <a:ext cx="5544972" cy="70902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anchor="b"/>
          <a:lstStyle/>
          <a:p>
            <a:pPr algn="ctr">
              <a:defRPr/>
            </a:pPr>
            <a:r>
              <a:rPr lang="en-US" sz="3600" dirty="0">
                <a:solidFill>
                  <a:schemeClr val="tx2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Reinforcing Stirrups</a:t>
            </a:r>
          </a:p>
        </p:txBody>
      </p:sp>
      <p:sp>
        <p:nvSpPr>
          <p:cNvPr id="104451" name="Rectangle 3" descr="Rectangle: Click to edit Master text styles&#10;Second level&#10;Third level&#10;Fourth level&#10;Fifth level"/>
          <p:cNvSpPr>
            <a:spLocks noChangeArrowheads="1"/>
          </p:cNvSpPr>
          <p:nvPr/>
        </p:nvSpPr>
        <p:spPr bwMode="auto">
          <a:xfrm>
            <a:off x="609600" y="1090026"/>
            <a:ext cx="3810000" cy="66445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/>
          <a:lstStyle/>
          <a:p>
            <a:pPr marL="342900" indent="-342900">
              <a:spcBef>
                <a:spcPct val="20000"/>
              </a:spcBef>
              <a:buClr>
                <a:schemeClr val="tx2"/>
              </a:buClr>
              <a:buSzPct val="75000"/>
              <a:buFont typeface="Wingdings" pitchFamily="2" charset="2"/>
              <a:buChar char="n"/>
              <a:defRPr/>
            </a:pPr>
            <a:r>
              <a:rPr lang="en-US" dirty="0" smtClean="0"/>
              <a:t>Resist </a:t>
            </a:r>
            <a:r>
              <a:rPr lang="en-US" dirty="0"/>
              <a:t>Diagonal Forces / Resist Cracking</a:t>
            </a:r>
            <a:endParaRPr lang="en-US" sz="3200" dirty="0">
              <a:solidFill>
                <a:schemeClr val="tx1"/>
              </a:solidFill>
            </a:endParaRPr>
          </a:p>
        </p:txBody>
      </p:sp>
      <p:pic>
        <p:nvPicPr>
          <p:cNvPr id="45060" name="Picture 4" descr="C:\WINDOWS\Desktop\beam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62000" y="2391616"/>
            <a:ext cx="7848600" cy="29273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</p:spPr>
      </p:pic>
      <p:sp>
        <p:nvSpPr>
          <p:cNvPr id="5" name="TextBox 4"/>
          <p:cNvSpPr txBox="1"/>
          <p:nvPr/>
        </p:nvSpPr>
        <p:spPr>
          <a:xfrm>
            <a:off x="4191000" y="5713552"/>
            <a:ext cx="510540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 smtClean="0">
                <a:solidFill>
                  <a:srgbClr val="0070C0"/>
                </a:solidFill>
              </a:rPr>
              <a:t>What is the reinforcement position on a cantilever beam?</a:t>
            </a:r>
            <a:endParaRPr lang="en-GB" sz="2400" b="1" dirty="0">
              <a:solidFill>
                <a:srgbClr val="0070C0"/>
              </a:solidFill>
            </a:endParaRP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97372" y="175626"/>
            <a:ext cx="3294228" cy="2009479"/>
          </a:xfrm>
          <a:prstGeom prst="rect">
            <a:avLst/>
          </a:prstGeom>
          <a:ln w="28575">
            <a:solidFill>
              <a:schemeClr val="tx1"/>
            </a:solidFill>
          </a:ln>
        </p:spPr>
      </p:pic>
      <p:sp>
        <p:nvSpPr>
          <p:cNvPr id="4" name="TextBox 3"/>
          <p:cNvSpPr txBox="1"/>
          <p:nvPr/>
        </p:nvSpPr>
        <p:spPr>
          <a:xfrm>
            <a:off x="6858000" y="165727"/>
            <a:ext cx="2133600" cy="307777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sz="1400" dirty="0" smtClean="0"/>
              <a:t>Shear Failure to beam</a:t>
            </a:r>
            <a:endParaRPr lang="en-US" sz="1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3" name="Content Placeholder 2"/>
          <p:cNvSpPr>
            <a:spLocks noGrp="1"/>
          </p:cNvSpPr>
          <p:nvPr>
            <p:ph sz="quarter" idx="1"/>
          </p:nvPr>
        </p:nvSpPr>
        <p:spPr>
          <a:xfrm>
            <a:off x="228600" y="1219200"/>
            <a:ext cx="7772400" cy="4873625"/>
          </a:xfrm>
        </p:spPr>
        <p:txBody>
          <a:bodyPr/>
          <a:lstStyle/>
          <a:p>
            <a:pPr>
              <a:buNone/>
            </a:pPr>
            <a:endParaRPr lang="en-US" dirty="0" smtClean="0"/>
          </a:p>
          <a:p>
            <a:pPr>
              <a:buNone/>
            </a:pPr>
            <a:endParaRPr lang="en-US" dirty="0" smtClean="0"/>
          </a:p>
          <a:p>
            <a:pPr>
              <a:buNone/>
            </a:pPr>
            <a:endParaRPr lang="en-US" dirty="0" smtClean="0"/>
          </a:p>
          <a:p>
            <a:pPr>
              <a:buNone/>
            </a:pPr>
            <a:endParaRPr lang="en-US" dirty="0" smtClean="0"/>
          </a:p>
          <a:p>
            <a:pPr>
              <a:buFont typeface="Wingdings" pitchFamily="2" charset="2"/>
              <a:buNone/>
            </a:pPr>
            <a:r>
              <a:rPr lang="en-US" dirty="0" smtClean="0"/>
              <a:t>                          </a:t>
            </a:r>
            <a:r>
              <a:rPr lang="en-US" sz="1200" dirty="0" smtClean="0"/>
              <a:t>A</a:t>
            </a:r>
            <a:endParaRPr lang="en-US" dirty="0" smtClean="0"/>
          </a:p>
          <a:p>
            <a:pPr>
              <a:buFont typeface="Wingdings" pitchFamily="2" charset="2"/>
              <a:buNone/>
            </a:pPr>
            <a:r>
              <a:rPr lang="en-US" dirty="0" smtClean="0"/>
              <a:t>                                 </a:t>
            </a:r>
            <a:r>
              <a:rPr lang="en-US" sz="1200" dirty="0" smtClean="0"/>
              <a:t>TENSION</a:t>
            </a:r>
          </a:p>
          <a:p>
            <a:pPr>
              <a:buFont typeface="Wingdings" pitchFamily="2" charset="2"/>
              <a:buNone/>
            </a:pPr>
            <a:endParaRPr lang="en-US" sz="1200" dirty="0" smtClean="0"/>
          </a:p>
          <a:p>
            <a:pPr>
              <a:buFont typeface="Wingdings" pitchFamily="2" charset="2"/>
              <a:buNone/>
            </a:pPr>
            <a:r>
              <a:rPr lang="en-US" sz="1200" dirty="0" smtClean="0"/>
              <a:t>                                                                                                                       D                                                   </a:t>
            </a:r>
          </a:p>
          <a:p>
            <a:pPr>
              <a:buFont typeface="Wingdings" pitchFamily="2" charset="2"/>
              <a:buNone/>
            </a:pPr>
            <a:r>
              <a:rPr lang="en-US" sz="1200" dirty="0" smtClean="0"/>
              <a:t>                                                                                                                                                                 d     </a:t>
            </a:r>
          </a:p>
          <a:p>
            <a:pPr>
              <a:buFont typeface="Wingdings" pitchFamily="2" charset="2"/>
              <a:buNone/>
            </a:pPr>
            <a:endParaRPr lang="en-US" sz="1200" dirty="0" smtClean="0"/>
          </a:p>
          <a:p>
            <a:pPr>
              <a:buFont typeface="Wingdings" pitchFamily="2" charset="2"/>
              <a:buNone/>
            </a:pPr>
            <a:r>
              <a:rPr lang="en-US" sz="1200" dirty="0" smtClean="0"/>
              <a:t>                                                                   COMPRESSION                                         SECTION A - A</a:t>
            </a:r>
          </a:p>
          <a:p>
            <a:pPr>
              <a:buFont typeface="Wingdings" pitchFamily="2" charset="2"/>
              <a:buNone/>
            </a:pPr>
            <a:r>
              <a:rPr lang="en-US" sz="1200" dirty="0" smtClean="0"/>
              <a:t>                                                    A</a:t>
            </a:r>
          </a:p>
          <a:p>
            <a:pPr>
              <a:buFont typeface="Wingdings" pitchFamily="2" charset="2"/>
              <a:buNone/>
            </a:pPr>
            <a:r>
              <a:rPr lang="en-US" sz="1200" dirty="0" smtClean="0"/>
              <a:t>                                                           CLEAR COVER</a:t>
            </a:r>
          </a:p>
        </p:txBody>
      </p:sp>
      <p:cxnSp>
        <p:nvCxnSpPr>
          <p:cNvPr id="5" name="Straight Connector 4"/>
          <p:cNvCxnSpPr/>
          <p:nvPr/>
        </p:nvCxnSpPr>
        <p:spPr>
          <a:xfrm>
            <a:off x="1905000" y="3886200"/>
            <a:ext cx="3581400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Straight Connector 5"/>
          <p:cNvCxnSpPr/>
          <p:nvPr/>
        </p:nvCxnSpPr>
        <p:spPr>
          <a:xfrm>
            <a:off x="1905000" y="4800600"/>
            <a:ext cx="3581400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Connector 7"/>
          <p:cNvCxnSpPr/>
          <p:nvPr/>
        </p:nvCxnSpPr>
        <p:spPr>
          <a:xfrm rot="5400000">
            <a:off x="5027613" y="4343400"/>
            <a:ext cx="915988" cy="1587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/>
          <p:cNvCxnSpPr/>
          <p:nvPr/>
        </p:nvCxnSpPr>
        <p:spPr>
          <a:xfrm rot="5400000" flipH="1" flipV="1">
            <a:off x="1598613" y="3581400"/>
            <a:ext cx="611188" cy="1587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/>
          <p:cNvCxnSpPr/>
          <p:nvPr/>
        </p:nvCxnSpPr>
        <p:spPr>
          <a:xfrm rot="5400000">
            <a:off x="1524001" y="5181600"/>
            <a:ext cx="762000" cy="3175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Straight Connector 18"/>
          <p:cNvCxnSpPr/>
          <p:nvPr/>
        </p:nvCxnSpPr>
        <p:spPr>
          <a:xfrm rot="10800000">
            <a:off x="1066800" y="3276600"/>
            <a:ext cx="838200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Straight Connector 20"/>
          <p:cNvCxnSpPr/>
          <p:nvPr/>
        </p:nvCxnSpPr>
        <p:spPr>
          <a:xfrm rot="5400000">
            <a:off x="-76199" y="4419600"/>
            <a:ext cx="2286000" cy="3175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Straight Connector 22"/>
          <p:cNvCxnSpPr/>
          <p:nvPr/>
        </p:nvCxnSpPr>
        <p:spPr>
          <a:xfrm>
            <a:off x="1066800" y="5562600"/>
            <a:ext cx="838200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4" name="Freeform 23"/>
          <p:cNvSpPr/>
          <p:nvPr/>
        </p:nvSpPr>
        <p:spPr>
          <a:xfrm>
            <a:off x="1365250" y="3144838"/>
            <a:ext cx="258763" cy="314325"/>
          </a:xfrm>
          <a:custGeom>
            <a:avLst/>
            <a:gdLst>
              <a:gd name="connsiteX0" fmla="*/ 0 w 257860"/>
              <a:gd name="connsiteY0" fmla="*/ 121868 h 314072"/>
              <a:gd name="connsiteX1" fmla="*/ 24384 w 257860"/>
              <a:gd name="connsiteY1" fmla="*/ 73100 h 314072"/>
              <a:gd name="connsiteX2" fmla="*/ 48768 w 257860"/>
              <a:gd name="connsiteY2" fmla="*/ 12140 h 314072"/>
              <a:gd name="connsiteX3" fmla="*/ 60960 w 257860"/>
              <a:gd name="connsiteY3" fmla="*/ 97484 h 314072"/>
              <a:gd name="connsiteX4" fmla="*/ 73152 w 257860"/>
              <a:gd name="connsiteY4" fmla="*/ 292556 h 314072"/>
              <a:gd name="connsiteX5" fmla="*/ 134112 w 257860"/>
              <a:gd name="connsiteY5" fmla="*/ 255980 h 314072"/>
              <a:gd name="connsiteX6" fmla="*/ 195072 w 257860"/>
              <a:gd name="connsiteY6" fmla="*/ 182828 h 314072"/>
              <a:gd name="connsiteX7" fmla="*/ 207264 w 257860"/>
              <a:gd name="connsiteY7" fmla="*/ 146252 h 31407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57860" h="314072">
                <a:moveTo>
                  <a:pt x="0" y="121868"/>
                </a:moveTo>
                <a:cubicBezTo>
                  <a:pt x="8128" y="105612"/>
                  <a:pt x="17003" y="89708"/>
                  <a:pt x="24384" y="73100"/>
                </a:cubicBezTo>
                <a:cubicBezTo>
                  <a:pt x="33272" y="53101"/>
                  <a:pt x="30558" y="0"/>
                  <a:pt x="48768" y="12140"/>
                </a:cubicBezTo>
                <a:cubicBezTo>
                  <a:pt x="72678" y="28080"/>
                  <a:pt x="56896" y="69036"/>
                  <a:pt x="60960" y="97484"/>
                </a:cubicBezTo>
                <a:cubicBezTo>
                  <a:pt x="65024" y="162508"/>
                  <a:pt x="45850" y="233402"/>
                  <a:pt x="73152" y="292556"/>
                </a:cubicBezTo>
                <a:cubicBezTo>
                  <a:pt x="83082" y="314072"/>
                  <a:pt x="117356" y="272736"/>
                  <a:pt x="134112" y="255980"/>
                </a:cubicBezTo>
                <a:cubicBezTo>
                  <a:pt x="257860" y="132232"/>
                  <a:pt x="68547" y="267178"/>
                  <a:pt x="195072" y="182828"/>
                </a:cubicBezTo>
                <a:lnTo>
                  <a:pt x="207264" y="146252"/>
                </a:lnTo>
              </a:path>
            </a:pathLst>
          </a:cu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5" name="Freeform 24"/>
          <p:cNvSpPr/>
          <p:nvPr/>
        </p:nvSpPr>
        <p:spPr>
          <a:xfrm>
            <a:off x="1390650" y="5546725"/>
            <a:ext cx="0" cy="0"/>
          </a:xfrm>
          <a:custGeom>
            <a:avLst/>
            <a:gdLst>
              <a:gd name="connsiteX0" fmla="*/ 0 w 0"/>
              <a:gd name="connsiteY0" fmla="*/ 0 h 0"/>
              <a:gd name="connsiteX1" fmla="*/ 0 w 0"/>
              <a:gd name="connsiteY1" fmla="*/ 0 h 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>
                <a:moveTo>
                  <a:pt x="0" y="0"/>
                </a:moveTo>
                <a:lnTo>
                  <a:pt x="0" y="0"/>
                </a:lnTo>
              </a:path>
            </a:pathLst>
          </a:cu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6" name="Freeform 25"/>
          <p:cNvSpPr/>
          <p:nvPr/>
        </p:nvSpPr>
        <p:spPr>
          <a:xfrm>
            <a:off x="1377950" y="5438775"/>
            <a:ext cx="176213" cy="266700"/>
          </a:xfrm>
          <a:custGeom>
            <a:avLst/>
            <a:gdLst>
              <a:gd name="connsiteX0" fmla="*/ 0 w 177092"/>
              <a:gd name="connsiteY0" fmla="*/ 121223 h 267527"/>
              <a:gd name="connsiteX1" fmla="*/ 48768 w 177092"/>
              <a:gd name="connsiteY1" fmla="*/ 11495 h 267527"/>
              <a:gd name="connsiteX2" fmla="*/ 73152 w 177092"/>
              <a:gd name="connsiteY2" fmla="*/ 84647 h 267527"/>
              <a:gd name="connsiteX3" fmla="*/ 85344 w 177092"/>
              <a:gd name="connsiteY3" fmla="*/ 267527 h 267527"/>
              <a:gd name="connsiteX4" fmla="*/ 134112 w 177092"/>
              <a:gd name="connsiteY4" fmla="*/ 206567 h 267527"/>
              <a:gd name="connsiteX5" fmla="*/ 170688 w 177092"/>
              <a:gd name="connsiteY5" fmla="*/ 169991 h 267527"/>
              <a:gd name="connsiteX6" fmla="*/ 170688 w 177092"/>
              <a:gd name="connsiteY6" fmla="*/ 121223 h 26752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77092" h="267527">
                <a:moveTo>
                  <a:pt x="0" y="121223"/>
                </a:moveTo>
                <a:cubicBezTo>
                  <a:pt x="16256" y="84647"/>
                  <a:pt x="12968" y="29395"/>
                  <a:pt x="48768" y="11495"/>
                </a:cubicBezTo>
                <a:cubicBezTo>
                  <a:pt x="71757" y="0"/>
                  <a:pt x="69517" y="59202"/>
                  <a:pt x="73152" y="84647"/>
                </a:cubicBezTo>
                <a:cubicBezTo>
                  <a:pt x="81792" y="145128"/>
                  <a:pt x="81280" y="206567"/>
                  <a:pt x="85344" y="267527"/>
                </a:cubicBezTo>
                <a:cubicBezTo>
                  <a:pt x="101600" y="247207"/>
                  <a:pt x="116976" y="226151"/>
                  <a:pt x="134112" y="206567"/>
                </a:cubicBezTo>
                <a:cubicBezTo>
                  <a:pt x="145466" y="193591"/>
                  <a:pt x="163896" y="185839"/>
                  <a:pt x="170688" y="169991"/>
                </a:cubicBezTo>
                <a:cubicBezTo>
                  <a:pt x="177092" y="155049"/>
                  <a:pt x="170688" y="137479"/>
                  <a:pt x="170688" y="121223"/>
                </a:cubicBezTo>
              </a:path>
            </a:pathLst>
          </a:cu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cxnSp>
        <p:nvCxnSpPr>
          <p:cNvPr id="28" name="Straight Connector 27"/>
          <p:cNvCxnSpPr/>
          <p:nvPr/>
        </p:nvCxnSpPr>
        <p:spPr>
          <a:xfrm rot="10800000">
            <a:off x="1371600" y="4038600"/>
            <a:ext cx="3733800" cy="1588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30" name="Straight Connector 29"/>
          <p:cNvCxnSpPr/>
          <p:nvPr/>
        </p:nvCxnSpPr>
        <p:spPr>
          <a:xfrm rot="5400000">
            <a:off x="646907" y="4763294"/>
            <a:ext cx="1143000" cy="1587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sp>
        <p:nvSpPr>
          <p:cNvPr id="33" name="Freeform 32"/>
          <p:cNvSpPr/>
          <p:nvPr/>
        </p:nvSpPr>
        <p:spPr>
          <a:xfrm>
            <a:off x="1223963" y="4038600"/>
            <a:ext cx="163512" cy="136525"/>
          </a:xfrm>
          <a:custGeom>
            <a:avLst/>
            <a:gdLst>
              <a:gd name="connsiteX0" fmla="*/ 0 w 163592"/>
              <a:gd name="connsiteY0" fmla="*/ 135749 h 135749"/>
              <a:gd name="connsiteX1" fmla="*/ 19318 w 163592"/>
              <a:gd name="connsiteY1" fmla="*/ 58476 h 135749"/>
              <a:gd name="connsiteX2" fmla="*/ 38637 w 163592"/>
              <a:gd name="connsiteY2" fmla="*/ 45597 h 135749"/>
              <a:gd name="connsiteX3" fmla="*/ 51515 w 163592"/>
              <a:gd name="connsiteY3" fmla="*/ 26279 h 135749"/>
              <a:gd name="connsiteX4" fmla="*/ 128789 w 163592"/>
              <a:gd name="connsiteY4" fmla="*/ 6961 h 135749"/>
              <a:gd name="connsiteX5" fmla="*/ 160986 w 163592"/>
              <a:gd name="connsiteY5" fmla="*/ 521 h 13574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63592" h="135749">
                <a:moveTo>
                  <a:pt x="0" y="135749"/>
                </a:moveTo>
                <a:cubicBezTo>
                  <a:pt x="1515" y="126659"/>
                  <a:pt x="9751" y="64854"/>
                  <a:pt x="19318" y="58476"/>
                </a:cubicBezTo>
                <a:lnTo>
                  <a:pt x="38637" y="45597"/>
                </a:lnTo>
                <a:cubicBezTo>
                  <a:pt x="42930" y="39158"/>
                  <a:pt x="44952" y="30381"/>
                  <a:pt x="51515" y="26279"/>
                </a:cubicBezTo>
                <a:cubicBezTo>
                  <a:pt x="71767" y="13621"/>
                  <a:pt x="106356" y="11448"/>
                  <a:pt x="128789" y="6961"/>
                </a:cubicBezTo>
                <a:cubicBezTo>
                  <a:pt x="163592" y="0"/>
                  <a:pt x="144007" y="521"/>
                  <a:pt x="160986" y="521"/>
                </a:cubicBezTo>
              </a:path>
            </a:pathLst>
          </a:cu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cxnSp>
        <p:nvCxnSpPr>
          <p:cNvPr id="35" name="Straight Connector 34"/>
          <p:cNvCxnSpPr/>
          <p:nvPr/>
        </p:nvCxnSpPr>
        <p:spPr>
          <a:xfrm rot="5400000" flipH="1" flipV="1">
            <a:off x="1181101" y="4151312"/>
            <a:ext cx="76200" cy="3175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39" name="Straight Connector 38"/>
          <p:cNvCxnSpPr/>
          <p:nvPr/>
        </p:nvCxnSpPr>
        <p:spPr>
          <a:xfrm rot="5400000">
            <a:off x="5105401" y="4191000"/>
            <a:ext cx="152400" cy="3175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sp>
        <p:nvSpPr>
          <p:cNvPr id="40" name="Freeform 39"/>
          <p:cNvSpPr/>
          <p:nvPr/>
        </p:nvSpPr>
        <p:spPr>
          <a:xfrm>
            <a:off x="5106988" y="4049713"/>
            <a:ext cx="76200" cy="77787"/>
          </a:xfrm>
          <a:custGeom>
            <a:avLst/>
            <a:gdLst>
              <a:gd name="connsiteX0" fmla="*/ 77273 w 77273"/>
              <a:gd name="connsiteY0" fmla="*/ 77273 h 77273"/>
              <a:gd name="connsiteX1" fmla="*/ 64395 w 77273"/>
              <a:gd name="connsiteY1" fmla="*/ 57955 h 77273"/>
              <a:gd name="connsiteX2" fmla="*/ 57955 w 77273"/>
              <a:gd name="connsiteY2" fmla="*/ 38636 h 77273"/>
              <a:gd name="connsiteX3" fmla="*/ 19319 w 77273"/>
              <a:gd name="connsiteY3" fmla="*/ 12879 h 77273"/>
              <a:gd name="connsiteX4" fmla="*/ 0 w 77273"/>
              <a:gd name="connsiteY4" fmla="*/ 0 h 7727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7273" h="77273">
                <a:moveTo>
                  <a:pt x="77273" y="77273"/>
                </a:moveTo>
                <a:cubicBezTo>
                  <a:pt x="72980" y="70834"/>
                  <a:pt x="67856" y="64877"/>
                  <a:pt x="64395" y="57955"/>
                </a:cubicBezTo>
                <a:cubicBezTo>
                  <a:pt x="61359" y="51884"/>
                  <a:pt x="62755" y="43436"/>
                  <a:pt x="57955" y="38636"/>
                </a:cubicBezTo>
                <a:cubicBezTo>
                  <a:pt x="47010" y="27691"/>
                  <a:pt x="32198" y="21465"/>
                  <a:pt x="19319" y="12879"/>
                </a:cubicBezTo>
                <a:lnTo>
                  <a:pt x="0" y="0"/>
                </a:lnTo>
              </a:path>
            </a:pathLst>
          </a:cu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41" name="Freeform 40"/>
          <p:cNvSpPr/>
          <p:nvPr/>
        </p:nvSpPr>
        <p:spPr>
          <a:xfrm>
            <a:off x="1219200" y="5345113"/>
            <a:ext cx="50800" cy="26987"/>
          </a:xfrm>
          <a:custGeom>
            <a:avLst/>
            <a:gdLst>
              <a:gd name="connsiteX0" fmla="*/ 51515 w 51515"/>
              <a:gd name="connsiteY0" fmla="*/ 25758 h 26856"/>
              <a:gd name="connsiteX1" fmla="*/ 0 w 51515"/>
              <a:gd name="connsiteY1" fmla="*/ 0 h 2685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51515" h="26856">
                <a:moveTo>
                  <a:pt x="51515" y="25758"/>
                </a:moveTo>
                <a:cubicBezTo>
                  <a:pt x="1824" y="11560"/>
                  <a:pt x="13427" y="26856"/>
                  <a:pt x="0" y="0"/>
                </a:cubicBezTo>
              </a:path>
            </a:pathLst>
          </a:cu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42" name="Freeform 41"/>
          <p:cNvSpPr/>
          <p:nvPr/>
        </p:nvSpPr>
        <p:spPr>
          <a:xfrm>
            <a:off x="1214438" y="5319713"/>
            <a:ext cx="15875" cy="39687"/>
          </a:xfrm>
          <a:custGeom>
            <a:avLst/>
            <a:gdLst>
              <a:gd name="connsiteX0" fmla="*/ 15755 w 15755"/>
              <a:gd name="connsiteY0" fmla="*/ 40256 h 40256"/>
              <a:gd name="connsiteX1" fmla="*/ 4253 w 15755"/>
              <a:gd name="connsiteY1" fmla="*/ 0 h 4025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15755" h="40256">
                <a:moveTo>
                  <a:pt x="15755" y="40256"/>
                </a:moveTo>
                <a:cubicBezTo>
                  <a:pt x="0" y="16623"/>
                  <a:pt x="4253" y="29915"/>
                  <a:pt x="4253" y="0"/>
                </a:cubicBezTo>
              </a:path>
            </a:pathLst>
          </a:cu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cxnSp>
        <p:nvCxnSpPr>
          <p:cNvPr id="44" name="Straight Arrow Connector 43"/>
          <p:cNvCxnSpPr/>
          <p:nvPr/>
        </p:nvCxnSpPr>
        <p:spPr>
          <a:xfrm rot="16200000" flipV="1">
            <a:off x="3200400" y="4800600"/>
            <a:ext cx="152400" cy="152400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3"/>
          </a:lnRef>
          <a:fillRef idx="0">
            <a:schemeClr val="accent3"/>
          </a:fillRef>
          <a:effectRef idx="1">
            <a:schemeClr val="accent3"/>
          </a:effectRef>
          <a:fontRef idx="minor">
            <a:schemeClr val="tx1"/>
          </a:fontRef>
        </p:style>
      </p:cxnSp>
      <p:cxnSp>
        <p:nvCxnSpPr>
          <p:cNvPr id="46" name="Straight Arrow Connector 45"/>
          <p:cNvCxnSpPr/>
          <p:nvPr/>
        </p:nvCxnSpPr>
        <p:spPr>
          <a:xfrm rot="5400000">
            <a:off x="3086100" y="3695700"/>
            <a:ext cx="228600" cy="152400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3"/>
          </a:lnRef>
          <a:fillRef idx="0">
            <a:schemeClr val="accent3"/>
          </a:fillRef>
          <a:effectRef idx="1">
            <a:schemeClr val="accent3"/>
          </a:effectRef>
          <a:fontRef idx="minor">
            <a:schemeClr val="tx1"/>
          </a:fontRef>
        </p:style>
      </p:cxnSp>
      <p:cxnSp>
        <p:nvCxnSpPr>
          <p:cNvPr id="50" name="Straight Arrow Connector 49"/>
          <p:cNvCxnSpPr/>
          <p:nvPr/>
        </p:nvCxnSpPr>
        <p:spPr>
          <a:xfrm>
            <a:off x="2362200" y="3200400"/>
            <a:ext cx="304800" cy="1588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3"/>
          </a:lnRef>
          <a:fillRef idx="0">
            <a:schemeClr val="accent3"/>
          </a:fillRef>
          <a:effectRef idx="1">
            <a:schemeClr val="accent3"/>
          </a:effectRef>
          <a:fontRef idx="minor">
            <a:schemeClr val="tx1"/>
          </a:fontRef>
        </p:style>
      </p:cxnSp>
      <p:cxnSp>
        <p:nvCxnSpPr>
          <p:cNvPr id="51" name="Straight Arrow Connector 50"/>
          <p:cNvCxnSpPr/>
          <p:nvPr/>
        </p:nvCxnSpPr>
        <p:spPr>
          <a:xfrm>
            <a:off x="2438400" y="5257800"/>
            <a:ext cx="304800" cy="1588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3"/>
          </a:lnRef>
          <a:fillRef idx="0">
            <a:schemeClr val="accent3"/>
          </a:fillRef>
          <a:effectRef idx="1">
            <a:schemeClr val="accent3"/>
          </a:effectRef>
          <a:fontRef idx="minor">
            <a:schemeClr val="tx1"/>
          </a:fontRef>
        </p:style>
      </p:cxnSp>
      <p:cxnSp>
        <p:nvCxnSpPr>
          <p:cNvPr id="53" name="Straight Connector 52"/>
          <p:cNvCxnSpPr/>
          <p:nvPr/>
        </p:nvCxnSpPr>
        <p:spPr>
          <a:xfrm rot="5400000">
            <a:off x="2247901" y="3314700"/>
            <a:ext cx="228600" cy="3175"/>
          </a:xfrm>
          <a:prstGeom prst="line">
            <a:avLst/>
          </a:prstGeom>
        </p:spPr>
        <p:style>
          <a:lnRef idx="2">
            <a:schemeClr val="accent3"/>
          </a:lnRef>
          <a:fillRef idx="0">
            <a:schemeClr val="accent3"/>
          </a:fillRef>
          <a:effectRef idx="1">
            <a:schemeClr val="accent3"/>
          </a:effectRef>
          <a:fontRef idx="minor">
            <a:schemeClr val="tx1"/>
          </a:fontRef>
        </p:style>
      </p:cxnSp>
      <p:cxnSp>
        <p:nvCxnSpPr>
          <p:cNvPr id="54" name="Straight Connector 53"/>
          <p:cNvCxnSpPr/>
          <p:nvPr/>
        </p:nvCxnSpPr>
        <p:spPr>
          <a:xfrm rot="5400000">
            <a:off x="2324894" y="5142706"/>
            <a:ext cx="228600" cy="1588"/>
          </a:xfrm>
          <a:prstGeom prst="line">
            <a:avLst/>
          </a:prstGeom>
        </p:spPr>
        <p:style>
          <a:lnRef idx="2">
            <a:schemeClr val="accent3"/>
          </a:lnRef>
          <a:fillRef idx="0">
            <a:schemeClr val="accent3"/>
          </a:fillRef>
          <a:effectRef idx="1">
            <a:schemeClr val="accent3"/>
          </a:effectRef>
          <a:fontRef idx="minor">
            <a:schemeClr val="tx1"/>
          </a:fontRef>
        </p:style>
      </p:cxnSp>
      <p:cxnSp>
        <p:nvCxnSpPr>
          <p:cNvPr id="56" name="Straight Arrow Connector 55"/>
          <p:cNvCxnSpPr/>
          <p:nvPr/>
        </p:nvCxnSpPr>
        <p:spPr>
          <a:xfrm rot="10800000">
            <a:off x="1905000" y="5486400"/>
            <a:ext cx="1066800" cy="1588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3"/>
          </a:lnRef>
          <a:fillRef idx="0">
            <a:schemeClr val="accent3"/>
          </a:fillRef>
          <a:effectRef idx="1">
            <a:schemeClr val="accent3"/>
          </a:effectRef>
          <a:fontRef idx="minor">
            <a:schemeClr val="tx1"/>
          </a:fontRef>
        </p:style>
      </p:cxnSp>
      <p:cxnSp>
        <p:nvCxnSpPr>
          <p:cNvPr id="60" name="Straight Connector 59"/>
          <p:cNvCxnSpPr/>
          <p:nvPr/>
        </p:nvCxnSpPr>
        <p:spPr>
          <a:xfrm rot="5400000" flipH="1" flipV="1">
            <a:off x="5370513" y="5448300"/>
            <a:ext cx="230188" cy="1587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63" name="Straight Arrow Connector 62"/>
          <p:cNvCxnSpPr/>
          <p:nvPr/>
        </p:nvCxnSpPr>
        <p:spPr>
          <a:xfrm>
            <a:off x="4267200" y="5484813"/>
            <a:ext cx="1219200" cy="1587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3"/>
          </a:lnRef>
          <a:fillRef idx="0">
            <a:schemeClr val="accent3"/>
          </a:fillRef>
          <a:effectRef idx="1">
            <a:schemeClr val="accent3"/>
          </a:effectRef>
          <a:fontRef idx="minor">
            <a:schemeClr val="tx1"/>
          </a:fontRef>
        </p:style>
      </p:cxnSp>
      <p:cxnSp>
        <p:nvCxnSpPr>
          <p:cNvPr id="65" name="Straight Connector 64"/>
          <p:cNvCxnSpPr/>
          <p:nvPr/>
        </p:nvCxnSpPr>
        <p:spPr>
          <a:xfrm>
            <a:off x="5562600" y="3886200"/>
            <a:ext cx="228600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6" name="Straight Connector 65"/>
          <p:cNvCxnSpPr/>
          <p:nvPr/>
        </p:nvCxnSpPr>
        <p:spPr>
          <a:xfrm>
            <a:off x="5638800" y="4799013"/>
            <a:ext cx="228600" cy="1587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0" name="Straight Arrow Connector 69"/>
          <p:cNvCxnSpPr/>
          <p:nvPr/>
        </p:nvCxnSpPr>
        <p:spPr>
          <a:xfrm rot="5400000" flipH="1" flipV="1">
            <a:off x="5600701" y="4000500"/>
            <a:ext cx="228600" cy="3175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3"/>
          </a:lnRef>
          <a:fillRef idx="0">
            <a:schemeClr val="accent3"/>
          </a:fillRef>
          <a:effectRef idx="1">
            <a:schemeClr val="accent3"/>
          </a:effectRef>
          <a:fontRef idx="minor">
            <a:schemeClr val="tx1"/>
          </a:fontRef>
        </p:style>
      </p:cxnSp>
      <p:cxnSp>
        <p:nvCxnSpPr>
          <p:cNvPr id="72" name="Straight Arrow Connector 71"/>
          <p:cNvCxnSpPr/>
          <p:nvPr/>
        </p:nvCxnSpPr>
        <p:spPr>
          <a:xfrm rot="5400000">
            <a:off x="5486401" y="4572000"/>
            <a:ext cx="457200" cy="3175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3"/>
          </a:lnRef>
          <a:fillRef idx="0">
            <a:schemeClr val="accent3"/>
          </a:fillRef>
          <a:effectRef idx="1">
            <a:schemeClr val="accent3"/>
          </a:effectRef>
          <a:fontRef idx="minor">
            <a:schemeClr val="tx1"/>
          </a:fontRef>
        </p:style>
      </p:cxnSp>
      <p:cxnSp>
        <p:nvCxnSpPr>
          <p:cNvPr id="73" name="Straight Connector 72"/>
          <p:cNvCxnSpPr/>
          <p:nvPr/>
        </p:nvCxnSpPr>
        <p:spPr>
          <a:xfrm rot="5400000">
            <a:off x="6019800" y="4343400"/>
            <a:ext cx="915988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4" name="Straight Connector 73"/>
          <p:cNvCxnSpPr/>
          <p:nvPr/>
        </p:nvCxnSpPr>
        <p:spPr>
          <a:xfrm rot="5400000">
            <a:off x="6858000" y="4343400"/>
            <a:ext cx="915988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6" name="Straight Connector 75"/>
          <p:cNvCxnSpPr/>
          <p:nvPr/>
        </p:nvCxnSpPr>
        <p:spPr>
          <a:xfrm>
            <a:off x="6477000" y="3886200"/>
            <a:ext cx="838200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7" name="Straight Connector 76"/>
          <p:cNvCxnSpPr/>
          <p:nvPr/>
        </p:nvCxnSpPr>
        <p:spPr>
          <a:xfrm>
            <a:off x="6477000" y="4800600"/>
            <a:ext cx="838200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8" name="Oval 77"/>
          <p:cNvSpPr/>
          <p:nvPr/>
        </p:nvSpPr>
        <p:spPr>
          <a:xfrm>
            <a:off x="6705600" y="4038600"/>
            <a:ext cx="76200" cy="76200"/>
          </a:xfrm>
          <a:prstGeom prst="ellipse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79" name="Oval 78"/>
          <p:cNvSpPr/>
          <p:nvPr/>
        </p:nvSpPr>
        <p:spPr>
          <a:xfrm>
            <a:off x="7010400" y="4038600"/>
            <a:ext cx="76200" cy="76200"/>
          </a:xfrm>
          <a:prstGeom prst="ellipse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cxnSp>
        <p:nvCxnSpPr>
          <p:cNvPr id="82" name="Straight Connector 81"/>
          <p:cNvCxnSpPr/>
          <p:nvPr/>
        </p:nvCxnSpPr>
        <p:spPr>
          <a:xfrm>
            <a:off x="7391400" y="4037013"/>
            <a:ext cx="228600" cy="1587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3" name="Straight Connector 82"/>
          <p:cNvCxnSpPr/>
          <p:nvPr/>
        </p:nvCxnSpPr>
        <p:spPr>
          <a:xfrm>
            <a:off x="7391400" y="4800600"/>
            <a:ext cx="228600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6" name="Straight Arrow Connector 85"/>
          <p:cNvCxnSpPr/>
          <p:nvPr/>
        </p:nvCxnSpPr>
        <p:spPr>
          <a:xfrm rot="5400000" flipH="1" flipV="1">
            <a:off x="7315994" y="4190206"/>
            <a:ext cx="304800" cy="1588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3"/>
          </a:lnRef>
          <a:fillRef idx="0">
            <a:schemeClr val="accent3"/>
          </a:fillRef>
          <a:effectRef idx="1">
            <a:schemeClr val="accent3"/>
          </a:effectRef>
          <a:fontRef idx="minor">
            <a:schemeClr val="tx1"/>
          </a:fontRef>
        </p:style>
      </p:cxnSp>
      <p:cxnSp>
        <p:nvCxnSpPr>
          <p:cNvPr id="89" name="Straight Arrow Connector 88"/>
          <p:cNvCxnSpPr/>
          <p:nvPr/>
        </p:nvCxnSpPr>
        <p:spPr>
          <a:xfrm rot="5400000">
            <a:off x="7353301" y="4686300"/>
            <a:ext cx="228600" cy="3175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3"/>
          </a:lnRef>
          <a:fillRef idx="0">
            <a:schemeClr val="accent3"/>
          </a:fillRef>
          <a:effectRef idx="1">
            <a:schemeClr val="accent3"/>
          </a:effectRef>
          <a:fontRef idx="minor">
            <a:schemeClr val="tx1"/>
          </a:fontRef>
        </p:style>
      </p:cxnSp>
      <p:sp>
        <p:nvSpPr>
          <p:cNvPr id="47" name="Rectangle 46"/>
          <p:cNvSpPr/>
          <p:nvPr/>
        </p:nvSpPr>
        <p:spPr>
          <a:xfrm>
            <a:off x="533400" y="838200"/>
            <a:ext cx="6341801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2800" dirty="0" smtClean="0"/>
              <a:t>Reinforcement in a cantilever beam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2209800" y="2209800"/>
            <a:ext cx="480060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dirty="0" smtClean="0"/>
              <a:t>CONCRETE FRAMED BUILDING REINFORCEMENT POSITION</a:t>
            </a:r>
            <a:endParaRPr lang="en-GB" sz="2400" dirty="0"/>
          </a:p>
        </p:txBody>
      </p:sp>
      <p:sp>
        <p:nvSpPr>
          <p:cNvPr id="3" name="TextBox 2"/>
          <p:cNvSpPr txBox="1"/>
          <p:nvPr/>
        </p:nvSpPr>
        <p:spPr>
          <a:xfrm>
            <a:off x="1066800" y="990600"/>
            <a:ext cx="32766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dirty="0" smtClean="0"/>
              <a:t>Exercise:</a:t>
            </a:r>
            <a:endParaRPr lang="en-US" sz="3600" dirty="0"/>
          </a:p>
        </p:txBody>
      </p:sp>
    </p:spTree>
    <p:extLst>
      <p:ext uri="{BB962C8B-B14F-4D97-AF65-F5344CB8AC3E}">
        <p14:creationId xmlns="" xmlns:p14="http://schemas.microsoft.com/office/powerpoint/2010/main" val="28342874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4000" y="521732"/>
            <a:ext cx="5791200" cy="3984346"/>
          </a:xfrm>
          <a:prstGeom prst="rect">
            <a:avLst/>
          </a:prstGeom>
          <a:ln w="28575">
            <a:solidFill>
              <a:schemeClr val="tx1"/>
            </a:solidFill>
          </a:ln>
        </p:spPr>
      </p:pic>
      <p:sp>
        <p:nvSpPr>
          <p:cNvPr id="3" name="Rectangle 2"/>
          <p:cNvSpPr/>
          <p:nvPr/>
        </p:nvSpPr>
        <p:spPr>
          <a:xfrm>
            <a:off x="1088973" y="152400"/>
            <a:ext cx="6836689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GB" dirty="0"/>
              <a:t>CONCRETE FRAMED BUILDING REINFORCEMENT POSITION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4400" y="4648200"/>
            <a:ext cx="3381744" cy="2055212"/>
          </a:xfrm>
          <a:prstGeom prst="rect">
            <a:avLst/>
          </a:prstGeom>
          <a:ln w="28575">
            <a:solidFill>
              <a:schemeClr val="tx1"/>
            </a:solidFill>
          </a:ln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76800" y="4648200"/>
            <a:ext cx="3171825" cy="2055212"/>
          </a:xfrm>
          <a:prstGeom prst="rect">
            <a:avLst/>
          </a:prstGeom>
          <a:ln w="28575">
            <a:solidFill>
              <a:schemeClr val="tx1"/>
            </a:solidFill>
          </a:ln>
        </p:spPr>
      </p:pic>
      <p:sp>
        <p:nvSpPr>
          <p:cNvPr id="7" name="TextBox 6"/>
          <p:cNvSpPr txBox="1"/>
          <p:nvPr/>
        </p:nvSpPr>
        <p:spPr>
          <a:xfrm>
            <a:off x="0" y="4648200"/>
            <a:ext cx="8382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400" b="1" dirty="0" smtClean="0"/>
              <a:t>In Situ</a:t>
            </a:r>
          </a:p>
          <a:p>
            <a:pPr algn="ctr"/>
            <a:r>
              <a:rPr lang="en-GB" sz="1400" b="1" dirty="0" smtClean="0"/>
              <a:t>Casting</a:t>
            </a:r>
            <a:endParaRPr lang="en-US" sz="1400" b="1" dirty="0"/>
          </a:p>
        </p:txBody>
      </p:sp>
      <p:sp>
        <p:nvSpPr>
          <p:cNvPr id="8" name="TextBox 7"/>
          <p:cNvSpPr txBox="1"/>
          <p:nvPr/>
        </p:nvSpPr>
        <p:spPr>
          <a:xfrm>
            <a:off x="8058860" y="4628866"/>
            <a:ext cx="100893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400" b="1" dirty="0" smtClean="0"/>
              <a:t>Pre</a:t>
            </a:r>
          </a:p>
          <a:p>
            <a:pPr algn="ctr"/>
            <a:r>
              <a:rPr lang="en-GB" sz="1400" b="1" dirty="0" smtClean="0"/>
              <a:t>Casting</a:t>
            </a:r>
            <a:endParaRPr lang="en-US" sz="1400" b="1" dirty="0"/>
          </a:p>
        </p:txBody>
      </p:sp>
      <p:pic>
        <p:nvPicPr>
          <p:cNvPr id="9" name="Picture 8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86027" y="5562600"/>
            <a:ext cx="1681773" cy="1257300"/>
          </a:xfrm>
          <a:prstGeom prst="rect">
            <a:avLst/>
          </a:prstGeom>
          <a:ln w="28575">
            <a:solidFill>
              <a:schemeClr val="tx1"/>
            </a:solidFill>
          </a:ln>
        </p:spPr>
      </p:pic>
    </p:spTree>
    <p:extLst>
      <p:ext uri="{BB962C8B-B14F-4D97-AF65-F5344CB8AC3E}">
        <p14:creationId xmlns="" xmlns:p14="http://schemas.microsoft.com/office/powerpoint/2010/main" val="41044028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7522" name="Rectangle 2"/>
          <p:cNvSpPr>
            <a:spLocks noChangeArrowheads="1"/>
          </p:cNvSpPr>
          <p:nvPr/>
        </p:nvSpPr>
        <p:spPr bwMode="auto">
          <a:xfrm>
            <a:off x="304800" y="685800"/>
            <a:ext cx="8229600" cy="762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anchor="b"/>
          <a:lstStyle/>
          <a:p>
            <a:pPr algn="ctr">
              <a:defRPr/>
            </a:pPr>
            <a:endParaRPr lang="en-US" sz="3600" dirty="0" smtClean="0">
              <a:solidFill>
                <a:schemeClr val="tx2"/>
              </a:solidFill>
              <a:effectLst>
                <a:outerShdw blurRad="38100" dist="38100" dir="2700000" algn="tl">
                  <a:srgbClr val="C0C0C0"/>
                </a:outerShdw>
              </a:effectLst>
            </a:endParaRPr>
          </a:p>
          <a:p>
            <a:pPr algn="ctr">
              <a:defRPr/>
            </a:pPr>
            <a:endParaRPr lang="en-US" sz="3600" dirty="0" smtClean="0">
              <a:solidFill>
                <a:schemeClr val="tx2"/>
              </a:solidFill>
              <a:effectLst>
                <a:outerShdw blurRad="38100" dist="38100" dir="2700000" algn="tl">
                  <a:srgbClr val="C0C0C0"/>
                </a:outerShdw>
              </a:effectLst>
            </a:endParaRPr>
          </a:p>
          <a:p>
            <a:pPr algn="ctr">
              <a:defRPr/>
            </a:pPr>
            <a:r>
              <a:rPr lang="en-US" sz="3600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Reinforcing </a:t>
            </a:r>
            <a:r>
              <a:rPr lang="en-US" sz="3600" dirty="0">
                <a:solidFill>
                  <a:schemeClr val="tx2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a Continuous Concrete Beam</a:t>
            </a:r>
          </a:p>
        </p:txBody>
      </p:sp>
      <p:sp>
        <p:nvSpPr>
          <p:cNvPr id="107523" name="Rectangle 3" descr="Rectangle: Click to edit Master text styles&#10;Second level&#10;Third level&#10;Fourth level&#10;Fifth level"/>
          <p:cNvSpPr>
            <a:spLocks noChangeArrowheads="1"/>
          </p:cNvSpPr>
          <p:nvPr/>
        </p:nvSpPr>
        <p:spPr bwMode="auto">
          <a:xfrm>
            <a:off x="1981200" y="1600200"/>
            <a:ext cx="7772400" cy="4572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>
              <a:spcBef>
                <a:spcPct val="20000"/>
              </a:spcBef>
              <a:buClr>
                <a:schemeClr val="tx2"/>
              </a:buClr>
              <a:buSzPct val="75000"/>
              <a:buFont typeface="Wingdings" pitchFamily="2" charset="2"/>
              <a:buChar char="n"/>
            </a:pPr>
            <a:r>
              <a:rPr lang="en-US" sz="2000" b="1" dirty="0"/>
              <a:t>Most Beams are not simple span beams</a:t>
            </a:r>
          </a:p>
          <a:p>
            <a:pPr marL="342900" indent="-342900">
              <a:spcBef>
                <a:spcPct val="20000"/>
              </a:spcBef>
              <a:buClr>
                <a:schemeClr val="tx2"/>
              </a:buClr>
              <a:buSzPct val="75000"/>
              <a:buFont typeface="Wingdings" pitchFamily="2" charset="2"/>
              <a:buChar char="n"/>
            </a:pPr>
            <a:r>
              <a:rPr lang="en-US" sz="2000" b="1" dirty="0"/>
              <a:t>Location of Tension Forces </a:t>
            </a:r>
            <a:r>
              <a:rPr lang="en-US" sz="2000" b="1" dirty="0" smtClean="0"/>
              <a:t>Change</a:t>
            </a:r>
            <a:endParaRPr lang="en-US" sz="2000" b="1" dirty="0"/>
          </a:p>
          <a:p>
            <a:pPr marL="342900" indent="-342900">
              <a:spcBef>
                <a:spcPct val="20000"/>
              </a:spcBef>
              <a:buClr>
                <a:schemeClr val="tx2"/>
              </a:buClr>
              <a:buSzPct val="75000"/>
              <a:buFont typeface="Wingdings" pitchFamily="2" charset="2"/>
              <a:buChar char="n"/>
            </a:pPr>
            <a:r>
              <a:rPr lang="en-US" sz="2000" b="1" dirty="0" smtClean="0"/>
              <a:t>Mid-span </a:t>
            </a:r>
            <a:r>
              <a:rPr lang="en-US" sz="2000" b="1" dirty="0"/>
              <a:t>- Bottom in Tension</a:t>
            </a:r>
          </a:p>
          <a:p>
            <a:pPr marL="342900" indent="-342900">
              <a:spcBef>
                <a:spcPct val="20000"/>
              </a:spcBef>
              <a:buClr>
                <a:schemeClr val="tx2"/>
              </a:buClr>
              <a:buSzPct val="75000"/>
              <a:buFont typeface="Wingdings" pitchFamily="2" charset="2"/>
              <a:buChar char="n"/>
            </a:pPr>
            <a:r>
              <a:rPr lang="en-US" sz="2000" b="1" dirty="0"/>
              <a:t>At Beam Supports - Top in Tension</a:t>
            </a:r>
            <a:endParaRPr lang="en-US" b="1" dirty="0"/>
          </a:p>
        </p:txBody>
      </p:sp>
      <p:pic>
        <p:nvPicPr>
          <p:cNvPr id="46084" name="Picture 4" descr="M:\Allen jpg conversions\13.28_10546.jpg"/>
          <p:cNvPicPr>
            <a:picLocks noChangeAspect="1" noChangeArrowheads="1"/>
          </p:cNvPicPr>
          <p:nvPr/>
        </p:nvPicPr>
        <p:blipFill>
          <a:blip r:embed="rId2" cstate="print"/>
          <a:srcRect t="39436"/>
          <a:stretch>
            <a:fillRect/>
          </a:stretch>
        </p:blipFill>
        <p:spPr bwMode="auto">
          <a:xfrm>
            <a:off x="609600" y="3470275"/>
            <a:ext cx="8077200" cy="28289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37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75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7" dur="500"/>
                                        <p:tgtEl>
                                          <p:spTgt spid="1075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37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752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2" dur="500"/>
                                        <p:tgtEl>
                                          <p:spTgt spid="10752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37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752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7" dur="500"/>
                                        <p:tgtEl>
                                          <p:spTgt spid="10752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37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752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22" dur="500"/>
                                        <p:tgtEl>
                                          <p:spTgt spid="10752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7523" grpId="0" build="p" autoUpdateAnimBg="0"/>
    </p:bld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8546" name="Rectangle 2"/>
          <p:cNvSpPr>
            <a:spLocks noChangeArrowheads="1"/>
          </p:cNvSpPr>
          <p:nvPr/>
        </p:nvSpPr>
        <p:spPr bwMode="auto">
          <a:xfrm>
            <a:off x="-13648" y="-129344"/>
            <a:ext cx="7772400" cy="914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anchor="b"/>
          <a:lstStyle/>
          <a:p>
            <a:pPr algn="ctr">
              <a:defRPr/>
            </a:pPr>
            <a:r>
              <a:rPr lang="en-US" sz="3600" dirty="0">
                <a:solidFill>
                  <a:schemeClr val="tx2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Reinforcing Concrete Columns</a:t>
            </a:r>
          </a:p>
        </p:txBody>
      </p:sp>
      <p:sp>
        <p:nvSpPr>
          <p:cNvPr id="108547" name="Rectangle 3" descr="Rectangle: Click to edit Master text styles&#10;Second level&#10;Third level&#10;Fourth level&#10;Fifth level"/>
          <p:cNvSpPr>
            <a:spLocks noChangeArrowheads="1"/>
          </p:cNvSpPr>
          <p:nvPr/>
        </p:nvSpPr>
        <p:spPr bwMode="auto">
          <a:xfrm>
            <a:off x="381000" y="1221270"/>
            <a:ext cx="8229600" cy="4876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>
              <a:spcBef>
                <a:spcPct val="20000"/>
              </a:spcBef>
              <a:buClr>
                <a:schemeClr val="tx2"/>
              </a:buClr>
              <a:buSzPct val="75000"/>
              <a:buFont typeface="Wingdings" pitchFamily="2" charset="2"/>
              <a:buChar char="n"/>
            </a:pPr>
            <a:r>
              <a:rPr lang="en-US" sz="2000" b="1" dirty="0"/>
              <a:t>Vertical Bars</a:t>
            </a:r>
          </a:p>
          <a:p>
            <a:pPr marL="742950" lvl="1" indent="-285750">
              <a:spcBef>
                <a:spcPct val="20000"/>
              </a:spcBef>
              <a:buClr>
                <a:schemeClr val="tx1"/>
              </a:buClr>
              <a:buFontTx/>
              <a:buChar char="–"/>
            </a:pPr>
            <a:r>
              <a:rPr lang="en-US" sz="2000" b="1" dirty="0"/>
              <a:t>Carry Compressive &amp;</a:t>
            </a:r>
          </a:p>
          <a:p>
            <a:pPr marL="742950" lvl="1" indent="-285750">
              <a:spcBef>
                <a:spcPct val="20000"/>
              </a:spcBef>
              <a:buClr>
                <a:schemeClr val="tx1"/>
              </a:buClr>
            </a:pPr>
            <a:r>
              <a:rPr lang="en-US" sz="2000" b="1" dirty="0"/>
              <a:t> </a:t>
            </a:r>
            <a:r>
              <a:rPr lang="en-US" sz="2000" b="1" dirty="0" smtClean="0"/>
              <a:t>   Tension Loads (buckling)</a:t>
            </a:r>
            <a:endParaRPr lang="en-US" sz="2000" b="1" dirty="0"/>
          </a:p>
          <a:p>
            <a:pPr marL="742950" lvl="1" indent="-285750">
              <a:spcBef>
                <a:spcPct val="20000"/>
              </a:spcBef>
              <a:buClr>
                <a:schemeClr val="tx1"/>
              </a:buClr>
              <a:buFontTx/>
              <a:buChar char="–"/>
            </a:pPr>
            <a:r>
              <a:rPr lang="en-US" sz="2000" b="1" dirty="0" smtClean="0"/>
              <a:t>Can be Multi-storey </a:t>
            </a:r>
          </a:p>
          <a:p>
            <a:pPr marL="742950" lvl="1" indent="-285750">
              <a:spcBef>
                <a:spcPct val="20000"/>
              </a:spcBef>
              <a:buClr>
                <a:schemeClr val="tx1"/>
              </a:buClr>
              <a:buFontTx/>
              <a:buChar char="–"/>
            </a:pPr>
            <a:endParaRPr lang="en-US" sz="2000" b="1" dirty="0"/>
          </a:p>
          <a:p>
            <a:pPr marL="342900" indent="-342900">
              <a:spcBef>
                <a:spcPct val="20000"/>
              </a:spcBef>
              <a:buClr>
                <a:schemeClr val="tx2"/>
              </a:buClr>
              <a:buSzPct val="75000"/>
              <a:buFont typeface="Wingdings" pitchFamily="2" charset="2"/>
              <a:buChar char="n"/>
            </a:pPr>
            <a:r>
              <a:rPr lang="en-US" sz="2000" b="1" dirty="0"/>
              <a:t>Ties - Small </a:t>
            </a:r>
            <a:r>
              <a:rPr lang="en-US" sz="2000" b="1" dirty="0" smtClean="0"/>
              <a:t>Tie bars or spirals</a:t>
            </a:r>
            <a:endParaRPr lang="en-US" b="1" dirty="0"/>
          </a:p>
          <a:p>
            <a:pPr marL="342900" indent="-342900">
              <a:spcBef>
                <a:spcPct val="20000"/>
              </a:spcBef>
              <a:buClr>
                <a:schemeClr val="tx2"/>
              </a:buClr>
              <a:buSzPct val="75000"/>
            </a:pPr>
            <a:r>
              <a:rPr lang="en-US" sz="2000" b="1" dirty="0" smtClean="0"/>
              <a:t>       - </a:t>
            </a:r>
            <a:r>
              <a:rPr lang="en-US" sz="2000" b="1" dirty="0"/>
              <a:t>Wrapped around the vertical bars </a:t>
            </a:r>
          </a:p>
          <a:p>
            <a:pPr marL="742950" lvl="1" indent="-285750">
              <a:spcBef>
                <a:spcPct val="20000"/>
              </a:spcBef>
              <a:buClr>
                <a:schemeClr val="tx1"/>
              </a:buClr>
            </a:pPr>
            <a:r>
              <a:rPr lang="en-US" sz="2000" b="1" dirty="0" smtClean="0"/>
              <a:t> - Helps </a:t>
            </a:r>
            <a:r>
              <a:rPr lang="en-US" sz="2000" b="1" dirty="0"/>
              <a:t>prevent </a:t>
            </a:r>
            <a:endParaRPr lang="en-US" sz="2000" b="1" dirty="0" smtClean="0"/>
          </a:p>
          <a:p>
            <a:pPr marL="742950" lvl="1" indent="-285750">
              <a:spcBef>
                <a:spcPct val="20000"/>
              </a:spcBef>
              <a:buClr>
                <a:schemeClr val="tx1"/>
              </a:buClr>
            </a:pPr>
            <a:r>
              <a:rPr lang="en-US" sz="2000" b="1" dirty="0"/>
              <a:t> </a:t>
            </a:r>
            <a:r>
              <a:rPr lang="en-US" sz="2000" b="1" dirty="0" smtClean="0"/>
              <a:t>   buckling</a:t>
            </a:r>
          </a:p>
          <a:p>
            <a:pPr marL="742950" lvl="1" indent="-285750">
              <a:spcBef>
                <a:spcPct val="20000"/>
              </a:spcBef>
              <a:buClr>
                <a:schemeClr val="tx1"/>
              </a:buClr>
              <a:buFontTx/>
              <a:buChar char="–"/>
            </a:pPr>
            <a:endParaRPr lang="en-US" sz="2000" b="1" dirty="0"/>
          </a:p>
          <a:p>
            <a:pPr marL="742950" lvl="1" indent="-285750">
              <a:spcBef>
                <a:spcPct val="20000"/>
              </a:spcBef>
              <a:buClr>
                <a:schemeClr val="tx1"/>
              </a:buClr>
            </a:pPr>
            <a:r>
              <a:rPr lang="en-US" sz="2000" b="1" dirty="0" smtClean="0"/>
              <a:t> </a:t>
            </a:r>
            <a:endParaRPr lang="en-US" sz="2000" b="1" dirty="0"/>
          </a:p>
        </p:txBody>
      </p:sp>
      <p:pic>
        <p:nvPicPr>
          <p:cNvPr id="48132" name="Picture 4" descr="C:\WINDOWS\Desktop\column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685446" y="2137739"/>
            <a:ext cx="3124200" cy="2676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Rectangle 1"/>
          <p:cNvSpPr/>
          <p:nvPr/>
        </p:nvSpPr>
        <p:spPr>
          <a:xfrm>
            <a:off x="5433034" y="1645762"/>
            <a:ext cx="3512500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742950" lvl="1" indent="-285750">
              <a:spcBef>
                <a:spcPct val="20000"/>
              </a:spcBef>
              <a:buClr>
                <a:schemeClr val="tx1"/>
              </a:buClr>
            </a:pPr>
            <a:r>
              <a:rPr lang="en-US" sz="2000" b="1" dirty="0" smtClean="0"/>
              <a:t>Rectangular or Circular</a:t>
            </a:r>
            <a:endParaRPr lang="en-US" sz="2000" b="1" dirty="0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77080" y="817036"/>
            <a:ext cx="3346677" cy="3997227"/>
          </a:xfrm>
          <a:prstGeom prst="rect">
            <a:avLst/>
          </a:prstGeom>
          <a:ln w="28575">
            <a:solidFill>
              <a:schemeClr val="tx1"/>
            </a:solidFill>
          </a:ln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20804" y="4267200"/>
            <a:ext cx="2123196" cy="2590800"/>
          </a:xfrm>
          <a:prstGeom prst="rect">
            <a:avLst/>
          </a:prstGeom>
          <a:ln w="28575">
            <a:solidFill>
              <a:schemeClr val="tx1"/>
            </a:solidFill>
          </a:ln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053" y="4724400"/>
            <a:ext cx="1706096" cy="2060797"/>
          </a:xfrm>
          <a:prstGeom prst="rect">
            <a:avLst/>
          </a:prstGeom>
          <a:ln w="28575">
            <a:solidFill>
              <a:schemeClr val="tx1"/>
            </a:solidFill>
          </a:ln>
        </p:spPr>
      </p:pic>
      <p:sp>
        <p:nvSpPr>
          <p:cNvPr id="7" name="TextBox 6"/>
          <p:cNvSpPr txBox="1"/>
          <p:nvPr/>
        </p:nvSpPr>
        <p:spPr>
          <a:xfrm>
            <a:off x="1784414" y="4740322"/>
            <a:ext cx="19812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 smtClean="0"/>
              <a:t>Shear Failure in Column</a:t>
            </a:r>
            <a:endParaRPr lang="en-US" sz="1400" dirty="0"/>
          </a:p>
        </p:txBody>
      </p:sp>
      <p:sp>
        <p:nvSpPr>
          <p:cNvPr id="9" name="Rectangle 8"/>
          <p:cNvSpPr/>
          <p:nvPr/>
        </p:nvSpPr>
        <p:spPr>
          <a:xfrm>
            <a:off x="1826942" y="5263542"/>
            <a:ext cx="2668858" cy="73866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1400" dirty="0" smtClean="0"/>
              <a:t>Shear </a:t>
            </a:r>
            <a:r>
              <a:rPr lang="en-US" sz="1400" dirty="0"/>
              <a:t>stress is a maximum at 45 degrees to the loading </a:t>
            </a:r>
            <a:r>
              <a:rPr lang="en-US" sz="1400" dirty="0" smtClean="0"/>
              <a:t>axis (Mohr’s Circles)</a:t>
            </a:r>
            <a:endParaRPr lang="en-US" sz="1400" dirty="0"/>
          </a:p>
        </p:txBody>
      </p:sp>
    </p:spTree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426" name="Rectangle 2"/>
          <p:cNvSpPr>
            <a:spLocks noChangeArrowheads="1"/>
          </p:cNvSpPr>
          <p:nvPr/>
        </p:nvSpPr>
        <p:spPr bwMode="auto">
          <a:xfrm>
            <a:off x="533400" y="304800"/>
            <a:ext cx="7772400" cy="914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anchor="b"/>
          <a:lstStyle/>
          <a:p>
            <a:pPr algn="ctr">
              <a:defRPr/>
            </a:pPr>
            <a:r>
              <a:rPr lang="en-US" sz="4000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2. Welded </a:t>
            </a:r>
            <a:r>
              <a:rPr lang="en-US" sz="4000" dirty="0">
                <a:solidFill>
                  <a:schemeClr val="tx2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Wire Fabric (WWF)</a:t>
            </a:r>
          </a:p>
        </p:txBody>
      </p:sp>
      <p:sp>
        <p:nvSpPr>
          <p:cNvPr id="103427" name="Rectangle 3" descr="Rectangle: Click to edit Master text styles&#10;Second level&#10;Third level&#10;Fourth level&#10;Fifth level"/>
          <p:cNvSpPr>
            <a:spLocks noChangeArrowheads="1"/>
          </p:cNvSpPr>
          <p:nvPr/>
        </p:nvSpPr>
        <p:spPr bwMode="auto">
          <a:xfrm>
            <a:off x="762000" y="1371600"/>
            <a:ext cx="7772400" cy="4724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/>
          <a:lstStyle/>
          <a:p>
            <a:pPr marL="342900" indent="-342900">
              <a:spcBef>
                <a:spcPct val="20000"/>
              </a:spcBef>
              <a:buClr>
                <a:schemeClr val="tx2"/>
              </a:buClr>
              <a:buSzPct val="75000"/>
              <a:buFont typeface="Wingdings" pitchFamily="2" charset="2"/>
              <a:buChar char="n"/>
              <a:defRPr/>
            </a:pPr>
            <a:r>
              <a:rPr lang="en-US" sz="2000" dirty="0" smtClean="0"/>
              <a:t>Grid </a:t>
            </a:r>
            <a:r>
              <a:rPr lang="en-US" sz="2000" dirty="0"/>
              <a:t>of “wires” spaced 2-12 inches apart</a:t>
            </a:r>
          </a:p>
          <a:p>
            <a:pPr marL="342900" indent="-342900">
              <a:spcBef>
                <a:spcPct val="20000"/>
              </a:spcBef>
              <a:buClr>
                <a:schemeClr val="tx2"/>
              </a:buClr>
              <a:buSzPct val="75000"/>
              <a:buFont typeface="Wingdings" pitchFamily="2" charset="2"/>
              <a:buChar char="n"/>
              <a:defRPr/>
            </a:pPr>
            <a:r>
              <a:rPr lang="en-US" sz="2000" dirty="0"/>
              <a:t>Specified by wire gauge and spacing</a:t>
            </a:r>
          </a:p>
          <a:p>
            <a:pPr marL="342900" indent="-342900">
              <a:spcBef>
                <a:spcPct val="20000"/>
              </a:spcBef>
              <a:buClr>
                <a:schemeClr val="tx2"/>
              </a:buClr>
              <a:buSzPct val="75000"/>
              <a:buFont typeface="Wingdings" pitchFamily="2" charset="2"/>
              <a:buChar char="n"/>
              <a:defRPr/>
            </a:pPr>
            <a:r>
              <a:rPr lang="en-US" sz="2000" dirty="0" smtClean="0"/>
              <a:t>Various Uses</a:t>
            </a:r>
            <a:endParaRPr lang="en-US" sz="2000" dirty="0"/>
          </a:p>
          <a:p>
            <a:pPr marL="342900" indent="-342900">
              <a:spcBef>
                <a:spcPct val="20000"/>
              </a:spcBef>
              <a:buClr>
                <a:schemeClr val="tx2"/>
              </a:buClr>
              <a:buSzPct val="75000"/>
              <a:buFont typeface="Wingdings" pitchFamily="2" charset="2"/>
              <a:buChar char="n"/>
              <a:defRPr/>
            </a:pPr>
            <a:r>
              <a:rPr lang="en-US" sz="2000" dirty="0"/>
              <a:t>Comes in Mats or Rolls</a:t>
            </a:r>
          </a:p>
          <a:p>
            <a:pPr marL="342900" indent="-342900">
              <a:spcBef>
                <a:spcPct val="20000"/>
              </a:spcBef>
              <a:buClr>
                <a:schemeClr val="tx2"/>
              </a:buClr>
              <a:buSzPct val="75000"/>
              <a:buFont typeface="Wingdings" pitchFamily="2" charset="2"/>
              <a:buChar char="n"/>
              <a:defRPr/>
            </a:pPr>
            <a:r>
              <a:rPr lang="en-US" sz="2000" dirty="0"/>
              <a:t>Advantage - </a:t>
            </a:r>
            <a:r>
              <a:rPr lang="en-US" sz="2000" dirty="0" smtClean="0"/>
              <a:t>Labour </a:t>
            </a:r>
            <a:r>
              <a:rPr lang="en-US" sz="2000" dirty="0"/>
              <a:t>Savings</a:t>
            </a:r>
            <a:endParaRPr lang="en-US" sz="2000" dirty="0">
              <a:effectLst>
                <a:outerShdw blurRad="38100" dist="38100" dir="2700000" algn="tl">
                  <a:srgbClr val="C0C0C0"/>
                </a:outerShdw>
              </a:effectLst>
            </a:endParaRPr>
          </a:p>
        </p:txBody>
      </p:sp>
      <p:pic>
        <p:nvPicPr>
          <p:cNvPr id="29698" name="Picture 2" descr="http://web.tradekorea.com/upload_file2/sell/65/S00026565/wire_mesh_reinforcement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219200" y="3523488"/>
            <a:ext cx="3467100" cy="2496313"/>
          </a:xfrm>
          <a:prstGeom prst="rect">
            <a:avLst/>
          </a:prstGeom>
          <a:noFill/>
        </p:spPr>
      </p:pic>
      <p:pic>
        <p:nvPicPr>
          <p:cNvPr id="29700" name="Picture 4" descr="http://img.diytrade.com/cdimg/1959176/28439146/0/1346399150/rebar_welded_wire_mesh_low_price_high_quality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334000" y="2971800"/>
            <a:ext cx="3429000" cy="3429000"/>
          </a:xfrm>
          <a:prstGeom prst="rect">
            <a:avLst/>
          </a:prstGeom>
          <a:noFill/>
        </p:spPr>
      </p:pic>
      <p:sp>
        <p:nvSpPr>
          <p:cNvPr id="2" name="TextBox 1"/>
          <p:cNvSpPr txBox="1"/>
          <p:nvPr/>
        </p:nvSpPr>
        <p:spPr>
          <a:xfrm>
            <a:off x="6883637" y="1283540"/>
            <a:ext cx="22860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 smtClean="0">
                <a:solidFill>
                  <a:srgbClr val="0070C0"/>
                </a:solidFill>
              </a:rPr>
              <a:t>Uses?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6854083" y="1740932"/>
            <a:ext cx="14859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Slab Floor</a:t>
            </a:r>
            <a:endParaRPr lang="en-GB" dirty="0"/>
          </a:p>
        </p:txBody>
      </p:sp>
      <p:sp>
        <p:nvSpPr>
          <p:cNvPr id="4" name="TextBox 3"/>
          <p:cNvSpPr txBox="1"/>
          <p:nvPr/>
        </p:nvSpPr>
        <p:spPr>
          <a:xfrm>
            <a:off x="6867970" y="2110264"/>
            <a:ext cx="189503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Vertical Spray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4514" name="Picture 2" descr="http://www.cssconstruct.co.uk/images/sprayconcrete2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724400" y="228600"/>
            <a:ext cx="3924300" cy="2982469"/>
          </a:xfrm>
          <a:prstGeom prst="rect">
            <a:avLst/>
          </a:prstGeom>
          <a:noFill/>
        </p:spPr>
      </p:pic>
      <p:pic>
        <p:nvPicPr>
          <p:cNvPr id="64518" name="Picture 6" descr="https://asc.llnl.gov/tsf/tsf_scrapbook/images/nov02_10_large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819400" y="3429000"/>
            <a:ext cx="5829300" cy="3162301"/>
          </a:xfrm>
          <a:prstGeom prst="rect">
            <a:avLst/>
          </a:prstGeom>
          <a:noFill/>
        </p:spPr>
      </p:pic>
      <p:sp>
        <p:nvSpPr>
          <p:cNvPr id="5" name="Rectangle 4"/>
          <p:cNvSpPr/>
          <p:nvPr/>
        </p:nvSpPr>
        <p:spPr>
          <a:xfrm>
            <a:off x="762000" y="457200"/>
            <a:ext cx="2924198" cy="120032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defRPr/>
            </a:pPr>
            <a:r>
              <a:rPr lang="en-US" sz="3600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Welded Wire</a:t>
            </a:r>
          </a:p>
          <a:p>
            <a:pPr>
              <a:defRPr/>
            </a:pPr>
            <a:r>
              <a:rPr lang="en-US" sz="3600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Fabric </a:t>
            </a:r>
            <a:endParaRPr lang="en-US" sz="3600" dirty="0">
              <a:solidFill>
                <a:schemeClr val="tx2"/>
              </a:solidFill>
              <a:effectLst>
                <a:outerShdw blurRad="38100" dist="38100" dir="2700000" algn="tl">
                  <a:srgbClr val="C0C0C0"/>
                </a:outerShdw>
              </a:effectLst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1752600" y="2209800"/>
            <a:ext cx="32766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Vertical spray concrete (shotcrete) support.</a:t>
            </a:r>
            <a:endParaRPr lang="en-GB" dirty="0"/>
          </a:p>
        </p:txBody>
      </p:sp>
      <p:sp>
        <p:nvSpPr>
          <p:cNvPr id="7" name="TextBox 6"/>
          <p:cNvSpPr txBox="1"/>
          <p:nvPr/>
        </p:nvSpPr>
        <p:spPr>
          <a:xfrm>
            <a:off x="152400" y="4419600"/>
            <a:ext cx="31242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Horizontal floor slab reinforcement.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>
                <a:solidFill>
                  <a:schemeClr val="bg2">
                    <a:lumMod val="50000"/>
                  </a:schemeClr>
                </a:solidFill>
              </a:rPr>
              <a:t>Corrosion of reinforcement</a:t>
            </a:r>
            <a:endParaRPr lang="en-US" dirty="0">
              <a:solidFill>
                <a:schemeClr val="bg2">
                  <a:lumMod val="50000"/>
                </a:schemeClr>
              </a:solidFill>
            </a:endParaRPr>
          </a:p>
        </p:txBody>
      </p:sp>
      <p:sp>
        <p:nvSpPr>
          <p:cNvPr id="6" name="Rectangle 3"/>
          <p:cNvSpPr txBox="1">
            <a:spLocks noChangeArrowheads="1"/>
          </p:cNvSpPr>
          <p:nvPr/>
        </p:nvSpPr>
        <p:spPr>
          <a:xfrm>
            <a:off x="533400" y="1295400"/>
            <a:ext cx="8077200" cy="5181600"/>
          </a:xfrm>
          <a:prstGeom prst="rect">
            <a:avLst/>
          </a:prstGeom>
          <a:noFill/>
        </p:spPr>
        <p:txBody>
          <a:bodyPr vert="horz">
            <a:noAutofit/>
          </a:bodyPr>
          <a:lstStyle/>
          <a:p>
            <a:pPr marL="365760" marR="0" lvl="0" indent="-256032" algn="l" defTabSz="914400" rtl="0" eaLnBrk="1" fontAlgn="auto" latinLnBrk="0" hangingPunct="1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buFont typeface="Wingdings 3"/>
              <a:buChar char=""/>
              <a:tabLst/>
              <a:defRPr/>
            </a:pPr>
            <a:endParaRPr kumimoji="0" lang="en-US" sz="24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8" name="Rectangle 3"/>
          <p:cNvSpPr txBox="1">
            <a:spLocks noChangeArrowheads="1"/>
          </p:cNvSpPr>
          <p:nvPr/>
        </p:nvSpPr>
        <p:spPr>
          <a:xfrm>
            <a:off x="838200" y="1981200"/>
            <a:ext cx="7924800" cy="4572000"/>
          </a:xfrm>
          <a:prstGeom prst="rect">
            <a:avLst/>
          </a:prstGeom>
          <a:noFill/>
        </p:spPr>
        <p:txBody>
          <a:bodyPr vert="horz">
            <a:noAutofit/>
          </a:bodyPr>
          <a:lstStyle/>
          <a:p>
            <a:pPr marL="365760" indent="-256032">
              <a:spcBef>
                <a:spcPts val="400"/>
              </a:spcBef>
              <a:buClr>
                <a:schemeClr val="accent1"/>
              </a:buClr>
              <a:buSzPct val="68000"/>
              <a:defRPr/>
            </a:pPr>
            <a:endParaRPr lang="en-US" sz="2400" dirty="0" smtClean="0"/>
          </a:p>
          <a:p>
            <a:pPr marL="365760" indent="-256032">
              <a:spcBef>
                <a:spcPts val="400"/>
              </a:spcBef>
              <a:buClr>
                <a:schemeClr val="accent1"/>
              </a:buClr>
              <a:buSzPct val="68000"/>
              <a:buFont typeface="Wingdings 3"/>
              <a:buChar char=""/>
              <a:defRPr/>
            </a:pPr>
            <a:endParaRPr lang="en-US" sz="2400" dirty="0" smtClean="0"/>
          </a:p>
          <a:p>
            <a:pPr marL="822960" lvl="1" indent="-256032" algn="ctr">
              <a:spcBef>
                <a:spcPts val="400"/>
              </a:spcBef>
              <a:buClr>
                <a:schemeClr val="accent1"/>
              </a:buClr>
              <a:buSzPct val="68000"/>
              <a:defRPr/>
            </a:pPr>
            <a:r>
              <a:rPr lang="en-US" sz="2400" dirty="0" smtClean="0"/>
              <a:t> </a:t>
            </a:r>
          </a:p>
          <a:p>
            <a:pPr marL="822960" lvl="1" indent="-256032">
              <a:spcBef>
                <a:spcPts val="400"/>
              </a:spcBef>
              <a:buClr>
                <a:schemeClr val="accent1"/>
              </a:buClr>
              <a:buSzPct val="68000"/>
              <a:buFont typeface="Wingdings 3"/>
              <a:buChar char=""/>
              <a:defRPr/>
            </a:pPr>
            <a:endParaRPr lang="en-US" sz="2400" dirty="0" smtClean="0"/>
          </a:p>
          <a:p>
            <a:pPr marL="822960" lvl="1" indent="-256032">
              <a:spcBef>
                <a:spcPts val="400"/>
              </a:spcBef>
              <a:buClr>
                <a:schemeClr val="accent1"/>
              </a:buClr>
              <a:buSzPct val="68000"/>
              <a:buFont typeface="Wingdings 3"/>
              <a:buChar char=""/>
              <a:defRPr/>
            </a:pPr>
            <a:endParaRPr lang="en-US" sz="2400" dirty="0" smtClean="0"/>
          </a:p>
          <a:p>
            <a:pPr marL="822960" lvl="1" indent="-256032">
              <a:spcBef>
                <a:spcPts val="400"/>
              </a:spcBef>
              <a:buClr>
                <a:schemeClr val="accent1"/>
              </a:buClr>
              <a:buSzPct val="68000"/>
              <a:buFont typeface="Wingdings 3"/>
              <a:buChar char=""/>
              <a:defRPr/>
            </a:pPr>
            <a:endParaRPr lang="en-US" sz="2400" dirty="0" smtClean="0"/>
          </a:p>
          <a:p>
            <a:pPr marL="365760" indent="-256032">
              <a:spcBef>
                <a:spcPts val="400"/>
              </a:spcBef>
              <a:buClr>
                <a:schemeClr val="accent1"/>
              </a:buClr>
              <a:buSzPct val="68000"/>
              <a:buFont typeface="Wingdings 3"/>
              <a:buChar char=""/>
              <a:defRPr/>
            </a:pPr>
            <a:endParaRPr lang="en-US" sz="2400" dirty="0" smtClean="0"/>
          </a:p>
          <a:p>
            <a:endParaRPr lang="en-US" sz="2400" dirty="0" smtClean="0"/>
          </a:p>
          <a:p>
            <a:pPr marL="365760" indent="-256032">
              <a:spcBef>
                <a:spcPts val="400"/>
              </a:spcBef>
              <a:buClr>
                <a:schemeClr val="accent1"/>
              </a:buClr>
              <a:buSzPct val="68000"/>
              <a:defRPr/>
            </a:pPr>
            <a:endParaRPr lang="en-US" sz="2400" dirty="0" smtClean="0"/>
          </a:p>
          <a:p>
            <a:pPr marL="822960" lvl="1" indent="-256032">
              <a:spcBef>
                <a:spcPts val="400"/>
              </a:spcBef>
              <a:buClr>
                <a:schemeClr val="accent1"/>
              </a:buClr>
              <a:buSzPct val="68000"/>
              <a:defRPr/>
            </a:pPr>
            <a:r>
              <a:rPr lang="en-US" sz="2400" noProof="0" dirty="0" smtClean="0"/>
              <a:t>				</a:t>
            </a:r>
          </a:p>
          <a:p>
            <a:pPr marL="822960" lvl="1" indent="-256032">
              <a:spcBef>
                <a:spcPts val="400"/>
              </a:spcBef>
              <a:buClr>
                <a:schemeClr val="accent1"/>
              </a:buClr>
              <a:buSzPct val="68000"/>
              <a:defRPr/>
            </a:pPr>
            <a:endParaRPr lang="en-US" sz="2400" noProof="0" dirty="0" smtClean="0"/>
          </a:p>
          <a:p>
            <a:pPr marL="822960" lvl="1" indent="-256032">
              <a:spcBef>
                <a:spcPts val="400"/>
              </a:spcBef>
              <a:buClr>
                <a:schemeClr val="accent1"/>
              </a:buClr>
              <a:buSzPct val="68000"/>
              <a:defRPr/>
            </a:pPr>
            <a:endParaRPr lang="en-US" sz="2400" noProof="0" dirty="0" smtClean="0"/>
          </a:p>
          <a:p>
            <a:pPr marL="365760" marR="0" lvl="0" indent="-256032" algn="l" defTabSz="914400" rtl="0" eaLnBrk="1" fontAlgn="auto" latinLnBrk="0" hangingPunct="1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tabLst/>
              <a:defRPr/>
            </a:pPr>
            <a:endParaRPr kumimoji="0" lang="en-US" sz="24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5" name="Rectangle 3"/>
          <p:cNvSpPr txBox="1">
            <a:spLocks noChangeArrowheads="1"/>
          </p:cNvSpPr>
          <p:nvPr/>
        </p:nvSpPr>
        <p:spPr>
          <a:xfrm>
            <a:off x="152400" y="1295400"/>
            <a:ext cx="4648200" cy="5181600"/>
          </a:xfrm>
          <a:prstGeom prst="rect">
            <a:avLst/>
          </a:prstGeom>
          <a:noFill/>
        </p:spPr>
        <p:txBody>
          <a:bodyPr vert="horz">
            <a:noAutofit/>
          </a:bodyPr>
          <a:lstStyle/>
          <a:p>
            <a:pPr marL="365760" indent="-256032" algn="just">
              <a:spcBef>
                <a:spcPts val="400"/>
              </a:spcBef>
              <a:buClr>
                <a:schemeClr val="accent1"/>
              </a:buClr>
              <a:buSzPct val="68000"/>
              <a:buFont typeface="Wingdings 3"/>
              <a:buChar char=""/>
              <a:defRPr/>
            </a:pPr>
            <a:r>
              <a:rPr lang="en-US" b="1" dirty="0" smtClean="0">
                <a:solidFill>
                  <a:srgbClr val="0070C0"/>
                </a:solidFill>
              </a:rPr>
              <a:t>Carbon dioxide from air can react with the calcium hydroxide</a:t>
            </a:r>
            <a:r>
              <a:rPr lang="en-US" dirty="0" smtClean="0"/>
              <a:t> in concrete to form calcium carbonate. This process is called </a:t>
            </a:r>
            <a:r>
              <a:rPr lang="en-US" b="1" dirty="0" smtClean="0">
                <a:solidFill>
                  <a:srgbClr val="0070C0"/>
                </a:solidFill>
              </a:rPr>
              <a:t>carbonation</a:t>
            </a:r>
          </a:p>
          <a:p>
            <a:pPr marL="365760" indent="-256032" algn="just">
              <a:spcBef>
                <a:spcPts val="400"/>
              </a:spcBef>
              <a:buClr>
                <a:schemeClr val="accent1"/>
              </a:buClr>
              <a:buSzPct val="68000"/>
              <a:defRPr/>
            </a:pPr>
            <a:r>
              <a:rPr lang="en-US" b="1" dirty="0" smtClean="0">
                <a:solidFill>
                  <a:srgbClr val="0070C0"/>
                </a:solidFill>
              </a:rPr>
              <a:t>   (the reversal of the chemical process of calcination of lime taking place in a cement kiln). </a:t>
            </a:r>
          </a:p>
          <a:p>
            <a:pPr marL="365760" indent="-256032">
              <a:spcBef>
                <a:spcPts val="400"/>
              </a:spcBef>
              <a:buClr>
                <a:schemeClr val="accent1"/>
              </a:buClr>
              <a:buSzPct val="68000"/>
              <a:defRPr/>
            </a:pPr>
            <a:endParaRPr lang="en-US" dirty="0" smtClean="0"/>
          </a:p>
          <a:p>
            <a:pPr marL="365760" indent="-256032" algn="just">
              <a:spcBef>
                <a:spcPts val="400"/>
              </a:spcBef>
              <a:buClr>
                <a:schemeClr val="accent1"/>
              </a:buClr>
              <a:buSzPct val="68000"/>
              <a:buFont typeface="Wingdings 3"/>
              <a:buChar char=""/>
              <a:defRPr/>
            </a:pPr>
            <a:r>
              <a:rPr lang="en-US" b="1" dirty="0" smtClean="0">
                <a:solidFill>
                  <a:srgbClr val="0070C0"/>
                </a:solidFill>
              </a:rPr>
              <a:t>In the presence of moisture, carbonate changes into diluted carbonic acid </a:t>
            </a:r>
            <a:r>
              <a:rPr lang="en-US" dirty="0" smtClean="0"/>
              <a:t>and decreases alkalinity of concrete which is essential for corrosion prevention of the reinforcement.</a:t>
            </a:r>
          </a:p>
          <a:p>
            <a:pPr marL="822960" lvl="1" indent="-256032" algn="just">
              <a:spcBef>
                <a:spcPts val="400"/>
              </a:spcBef>
              <a:buClr>
                <a:schemeClr val="accent1"/>
              </a:buClr>
              <a:buSzPct val="68000"/>
              <a:buFont typeface="Wingdings 3"/>
              <a:buChar char=""/>
              <a:defRPr/>
            </a:pPr>
            <a:endParaRPr lang="en-US" sz="2000" dirty="0" smtClean="0"/>
          </a:p>
          <a:p>
            <a:pPr marL="365760" indent="-256032">
              <a:spcBef>
                <a:spcPts val="400"/>
              </a:spcBef>
              <a:buClr>
                <a:schemeClr val="accent1"/>
              </a:buClr>
              <a:buSzPct val="68000"/>
              <a:defRPr/>
            </a:pPr>
            <a:endParaRPr lang="en-US" sz="2400" dirty="0" smtClean="0"/>
          </a:p>
          <a:p>
            <a:pPr marL="365760" indent="-256032">
              <a:spcBef>
                <a:spcPts val="400"/>
              </a:spcBef>
              <a:buClr>
                <a:schemeClr val="accent1"/>
              </a:buClr>
              <a:buSzPct val="68000"/>
              <a:buFont typeface="Wingdings 3"/>
              <a:buChar char=""/>
              <a:defRPr/>
            </a:pPr>
            <a:endParaRPr lang="en-US" sz="2400" dirty="0" smtClean="0"/>
          </a:p>
          <a:p>
            <a:pPr marL="365760" indent="-256032">
              <a:spcBef>
                <a:spcPts val="400"/>
              </a:spcBef>
              <a:buClr>
                <a:schemeClr val="accent1"/>
              </a:buClr>
              <a:buSzPct val="68000"/>
              <a:buFont typeface="Wingdings 3"/>
              <a:buChar char=""/>
              <a:defRPr/>
            </a:pPr>
            <a:endParaRPr lang="en-US" sz="2400" dirty="0" smtClean="0"/>
          </a:p>
          <a:p>
            <a:pPr marL="822960" lvl="1" indent="-256032" algn="ctr">
              <a:spcBef>
                <a:spcPts val="400"/>
              </a:spcBef>
              <a:buClr>
                <a:schemeClr val="accent1"/>
              </a:buClr>
              <a:buSzPct val="68000"/>
              <a:defRPr/>
            </a:pPr>
            <a:r>
              <a:rPr lang="en-US" sz="2400" dirty="0" smtClean="0"/>
              <a:t> </a:t>
            </a:r>
          </a:p>
          <a:p>
            <a:pPr marL="822960" lvl="1" indent="-256032">
              <a:spcBef>
                <a:spcPts val="400"/>
              </a:spcBef>
              <a:buClr>
                <a:schemeClr val="accent1"/>
              </a:buClr>
              <a:buSzPct val="68000"/>
              <a:buFont typeface="Wingdings 3"/>
              <a:buChar char=""/>
              <a:defRPr/>
            </a:pPr>
            <a:endParaRPr lang="en-US" sz="2400" dirty="0" smtClean="0"/>
          </a:p>
          <a:p>
            <a:pPr marL="822960" lvl="1" indent="-256032">
              <a:spcBef>
                <a:spcPts val="400"/>
              </a:spcBef>
              <a:buClr>
                <a:schemeClr val="accent1"/>
              </a:buClr>
              <a:buSzPct val="68000"/>
              <a:buFont typeface="Wingdings 3"/>
              <a:buChar char=""/>
              <a:defRPr/>
            </a:pPr>
            <a:endParaRPr lang="en-US" sz="2400" dirty="0" smtClean="0"/>
          </a:p>
          <a:p>
            <a:pPr marL="822960" lvl="1" indent="-256032">
              <a:spcBef>
                <a:spcPts val="400"/>
              </a:spcBef>
              <a:buClr>
                <a:schemeClr val="accent1"/>
              </a:buClr>
              <a:buSzPct val="68000"/>
              <a:buFont typeface="Wingdings 3"/>
              <a:buChar char=""/>
              <a:defRPr/>
            </a:pPr>
            <a:endParaRPr lang="en-US" sz="2400" dirty="0" smtClean="0"/>
          </a:p>
          <a:p>
            <a:pPr marL="365760" indent="-256032">
              <a:spcBef>
                <a:spcPts val="400"/>
              </a:spcBef>
              <a:buClr>
                <a:schemeClr val="accent1"/>
              </a:buClr>
              <a:buSzPct val="68000"/>
              <a:buFont typeface="Wingdings 3"/>
              <a:buChar char=""/>
              <a:defRPr/>
            </a:pPr>
            <a:endParaRPr lang="en-US" sz="2400" dirty="0" smtClean="0"/>
          </a:p>
          <a:p>
            <a:r>
              <a:rPr lang="en-US" sz="2400" dirty="0" smtClean="0"/>
              <a:t> </a:t>
            </a:r>
          </a:p>
          <a:p>
            <a:pPr marL="365760" indent="-256032">
              <a:spcBef>
                <a:spcPts val="400"/>
              </a:spcBef>
              <a:buClr>
                <a:schemeClr val="accent1"/>
              </a:buClr>
              <a:buSzPct val="68000"/>
              <a:defRPr/>
            </a:pPr>
            <a:endParaRPr lang="en-US" sz="2400" dirty="0" smtClean="0"/>
          </a:p>
          <a:p>
            <a:pPr marL="822960" lvl="1" indent="-256032">
              <a:spcBef>
                <a:spcPts val="400"/>
              </a:spcBef>
              <a:buClr>
                <a:schemeClr val="accent1"/>
              </a:buClr>
              <a:buSzPct val="68000"/>
              <a:defRPr/>
            </a:pPr>
            <a:r>
              <a:rPr lang="en-US" sz="2400" noProof="0" dirty="0" smtClean="0"/>
              <a:t>				</a:t>
            </a:r>
          </a:p>
          <a:p>
            <a:pPr marL="822960" lvl="1" indent="-256032">
              <a:spcBef>
                <a:spcPts val="400"/>
              </a:spcBef>
              <a:buClr>
                <a:schemeClr val="accent1"/>
              </a:buClr>
              <a:buSzPct val="68000"/>
              <a:defRPr/>
            </a:pPr>
            <a:endParaRPr lang="en-US" sz="2400" noProof="0" dirty="0" smtClean="0"/>
          </a:p>
          <a:p>
            <a:pPr marL="822960" lvl="1" indent="-256032">
              <a:spcBef>
                <a:spcPts val="400"/>
              </a:spcBef>
              <a:buClr>
                <a:schemeClr val="accent1"/>
              </a:buClr>
              <a:buSzPct val="68000"/>
              <a:defRPr/>
            </a:pPr>
            <a:endParaRPr lang="en-US" sz="2400" noProof="0" dirty="0" smtClean="0"/>
          </a:p>
          <a:p>
            <a:pPr marL="365760" marR="0" lvl="0" indent="-256032" algn="l" defTabSz="914400" rtl="0" eaLnBrk="1" fontAlgn="auto" latinLnBrk="0" hangingPunct="1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tabLst/>
              <a:defRPr/>
            </a:pPr>
            <a:endParaRPr kumimoji="0" lang="en-US" sz="24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pic>
        <p:nvPicPr>
          <p:cNvPr id="7" name="BLOGGER_PHOTO_ID_5435040026192818290" descr="http://3.bp.blogspot.com/_z4X8eE7aKcs/S20kG5VAsHI/AAAAAAAAAUE/NunM3--UJCE/s320/carbonation.JPG">
            <a:hlinkClick r:id="rId2"/>
          </p:cNvPr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029200" y="2743200"/>
            <a:ext cx="3886200" cy="3657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9" name="TextBox 8"/>
          <p:cNvSpPr txBox="1"/>
          <p:nvPr/>
        </p:nvSpPr>
        <p:spPr>
          <a:xfrm>
            <a:off x="5562600" y="1143000"/>
            <a:ext cx="3048000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en-GB" sz="1400" b="1" dirty="0" smtClean="0">
                <a:solidFill>
                  <a:srgbClr val="0070C0"/>
                </a:solidFill>
              </a:rPr>
              <a:t>Sufficient depth of cover is required to keep the reinforcement away from potential zones of Carbonation. Depth will vary according to concrete type</a:t>
            </a:r>
            <a:endParaRPr lang="en-GB" sz="1400" b="1" dirty="0">
              <a:solidFill>
                <a:srgbClr val="0070C0"/>
              </a:solidFill>
            </a:endParaRPr>
          </a:p>
        </p:txBody>
      </p:sp>
      <p:cxnSp>
        <p:nvCxnSpPr>
          <p:cNvPr id="11" name="Straight Arrow Connector 10"/>
          <p:cNvCxnSpPr/>
          <p:nvPr/>
        </p:nvCxnSpPr>
        <p:spPr>
          <a:xfrm>
            <a:off x="8153400" y="2362200"/>
            <a:ext cx="0" cy="609600"/>
          </a:xfrm>
          <a:prstGeom prst="straightConnector1">
            <a:avLst/>
          </a:prstGeom>
          <a:ln w="28575">
            <a:tailEnd type="arrow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14" name="TextBox 13"/>
          <p:cNvSpPr txBox="1"/>
          <p:nvPr/>
        </p:nvSpPr>
        <p:spPr>
          <a:xfrm>
            <a:off x="5029200" y="5791200"/>
            <a:ext cx="3886200" cy="584775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sz="1600" dirty="0" smtClean="0"/>
              <a:t>Concrete is under continuous attack by aggressive environmental agents. </a:t>
            </a:r>
            <a:endParaRPr lang="en-GB" sz="16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304800" y="533400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en-US" dirty="0" smtClean="0">
                <a:solidFill>
                  <a:schemeClr val="bg2">
                    <a:lumMod val="50000"/>
                  </a:schemeClr>
                </a:solidFill>
              </a:rPr>
              <a:t>Corrosion of </a:t>
            </a:r>
            <a:br>
              <a:rPr lang="en-US" dirty="0" smtClean="0">
                <a:solidFill>
                  <a:schemeClr val="bg2">
                    <a:lumMod val="50000"/>
                  </a:schemeClr>
                </a:solidFill>
              </a:rPr>
            </a:br>
            <a:r>
              <a:rPr lang="en-US" dirty="0" smtClean="0">
                <a:solidFill>
                  <a:schemeClr val="bg2">
                    <a:lumMod val="50000"/>
                  </a:schemeClr>
                </a:solidFill>
              </a:rPr>
              <a:t>reinforcement</a:t>
            </a:r>
            <a:endParaRPr lang="en-US" dirty="0">
              <a:solidFill>
                <a:schemeClr val="bg2">
                  <a:lumMod val="50000"/>
                </a:schemeClr>
              </a:solidFill>
            </a:endParaRPr>
          </a:p>
        </p:txBody>
      </p:sp>
      <p:sp>
        <p:nvSpPr>
          <p:cNvPr id="6" name="Rectangle 3"/>
          <p:cNvSpPr txBox="1">
            <a:spLocks noChangeArrowheads="1"/>
          </p:cNvSpPr>
          <p:nvPr/>
        </p:nvSpPr>
        <p:spPr>
          <a:xfrm>
            <a:off x="533400" y="1295400"/>
            <a:ext cx="8077200" cy="5181600"/>
          </a:xfrm>
          <a:prstGeom prst="rect">
            <a:avLst/>
          </a:prstGeom>
          <a:noFill/>
        </p:spPr>
        <p:txBody>
          <a:bodyPr vert="horz">
            <a:noAutofit/>
          </a:bodyPr>
          <a:lstStyle/>
          <a:p>
            <a:pPr marL="365760" marR="0" lvl="0" indent="-256032" algn="l" defTabSz="914400" rtl="0" eaLnBrk="1" fontAlgn="auto" latinLnBrk="0" hangingPunct="1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buFont typeface="Wingdings 3"/>
              <a:buChar char=""/>
              <a:tabLst/>
              <a:defRPr/>
            </a:pPr>
            <a:endParaRPr kumimoji="0" lang="en-US" sz="24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8" name="Rectangle 3"/>
          <p:cNvSpPr txBox="1">
            <a:spLocks noChangeArrowheads="1"/>
          </p:cNvSpPr>
          <p:nvPr/>
        </p:nvSpPr>
        <p:spPr>
          <a:xfrm>
            <a:off x="838200" y="1981200"/>
            <a:ext cx="7924800" cy="4572000"/>
          </a:xfrm>
          <a:prstGeom prst="rect">
            <a:avLst/>
          </a:prstGeom>
          <a:noFill/>
        </p:spPr>
        <p:txBody>
          <a:bodyPr vert="horz">
            <a:noAutofit/>
          </a:bodyPr>
          <a:lstStyle/>
          <a:p>
            <a:pPr marL="365760" indent="-256032">
              <a:spcBef>
                <a:spcPts val="400"/>
              </a:spcBef>
              <a:buClr>
                <a:schemeClr val="accent1"/>
              </a:buClr>
              <a:buSzPct val="68000"/>
              <a:defRPr/>
            </a:pPr>
            <a:endParaRPr lang="en-US" sz="2400" dirty="0" smtClean="0"/>
          </a:p>
          <a:p>
            <a:pPr marL="365760" indent="-256032">
              <a:spcBef>
                <a:spcPts val="400"/>
              </a:spcBef>
              <a:buClr>
                <a:schemeClr val="accent1"/>
              </a:buClr>
              <a:buSzPct val="68000"/>
              <a:buFont typeface="Wingdings 3"/>
              <a:buChar char=""/>
              <a:defRPr/>
            </a:pPr>
            <a:endParaRPr lang="en-US" sz="2400" dirty="0" smtClean="0"/>
          </a:p>
          <a:p>
            <a:pPr marL="822960" lvl="1" indent="-256032" algn="ctr">
              <a:spcBef>
                <a:spcPts val="400"/>
              </a:spcBef>
              <a:buClr>
                <a:schemeClr val="accent1"/>
              </a:buClr>
              <a:buSzPct val="68000"/>
              <a:defRPr/>
            </a:pPr>
            <a:r>
              <a:rPr lang="en-US" sz="2400" dirty="0" smtClean="0"/>
              <a:t> </a:t>
            </a:r>
          </a:p>
          <a:p>
            <a:pPr marL="822960" lvl="1" indent="-256032">
              <a:spcBef>
                <a:spcPts val="400"/>
              </a:spcBef>
              <a:buClr>
                <a:schemeClr val="accent1"/>
              </a:buClr>
              <a:buSzPct val="68000"/>
              <a:buFont typeface="Wingdings 3"/>
              <a:buChar char=""/>
              <a:defRPr/>
            </a:pPr>
            <a:endParaRPr lang="en-US" sz="2400" dirty="0" smtClean="0"/>
          </a:p>
          <a:p>
            <a:pPr marL="822960" lvl="1" indent="-256032">
              <a:spcBef>
                <a:spcPts val="400"/>
              </a:spcBef>
              <a:buClr>
                <a:schemeClr val="accent1"/>
              </a:buClr>
              <a:buSzPct val="68000"/>
              <a:buFont typeface="Wingdings 3"/>
              <a:buChar char=""/>
              <a:defRPr/>
            </a:pPr>
            <a:endParaRPr lang="en-US" sz="2400" dirty="0" smtClean="0"/>
          </a:p>
          <a:p>
            <a:pPr marL="822960" lvl="1" indent="-256032">
              <a:spcBef>
                <a:spcPts val="400"/>
              </a:spcBef>
              <a:buClr>
                <a:schemeClr val="accent1"/>
              </a:buClr>
              <a:buSzPct val="68000"/>
              <a:buFont typeface="Wingdings 3"/>
              <a:buChar char=""/>
              <a:defRPr/>
            </a:pPr>
            <a:endParaRPr lang="en-US" sz="2400" dirty="0" smtClean="0"/>
          </a:p>
          <a:p>
            <a:pPr marL="365760" indent="-256032">
              <a:spcBef>
                <a:spcPts val="400"/>
              </a:spcBef>
              <a:buClr>
                <a:schemeClr val="accent1"/>
              </a:buClr>
              <a:buSzPct val="68000"/>
              <a:buFont typeface="Wingdings 3"/>
              <a:buChar char=""/>
              <a:defRPr/>
            </a:pPr>
            <a:endParaRPr lang="en-US" sz="2400" dirty="0" smtClean="0"/>
          </a:p>
          <a:p>
            <a:endParaRPr lang="en-US" sz="2400" dirty="0" smtClean="0"/>
          </a:p>
          <a:p>
            <a:pPr marL="365760" indent="-256032">
              <a:spcBef>
                <a:spcPts val="400"/>
              </a:spcBef>
              <a:buClr>
                <a:schemeClr val="accent1"/>
              </a:buClr>
              <a:buSzPct val="68000"/>
              <a:defRPr/>
            </a:pPr>
            <a:endParaRPr lang="en-US" sz="2400" dirty="0" smtClean="0"/>
          </a:p>
          <a:p>
            <a:pPr marL="822960" lvl="1" indent="-256032">
              <a:spcBef>
                <a:spcPts val="400"/>
              </a:spcBef>
              <a:buClr>
                <a:schemeClr val="accent1"/>
              </a:buClr>
              <a:buSzPct val="68000"/>
              <a:defRPr/>
            </a:pPr>
            <a:r>
              <a:rPr lang="en-US" sz="2400" noProof="0" dirty="0" smtClean="0"/>
              <a:t>				</a:t>
            </a:r>
          </a:p>
          <a:p>
            <a:pPr marL="822960" lvl="1" indent="-256032">
              <a:spcBef>
                <a:spcPts val="400"/>
              </a:spcBef>
              <a:buClr>
                <a:schemeClr val="accent1"/>
              </a:buClr>
              <a:buSzPct val="68000"/>
              <a:defRPr/>
            </a:pPr>
            <a:endParaRPr lang="en-US" sz="2400" noProof="0" dirty="0" smtClean="0"/>
          </a:p>
          <a:p>
            <a:pPr marL="822960" lvl="1" indent="-256032">
              <a:spcBef>
                <a:spcPts val="400"/>
              </a:spcBef>
              <a:buClr>
                <a:schemeClr val="accent1"/>
              </a:buClr>
              <a:buSzPct val="68000"/>
              <a:defRPr/>
            </a:pPr>
            <a:endParaRPr lang="en-US" sz="2400" noProof="0" dirty="0" smtClean="0"/>
          </a:p>
          <a:p>
            <a:pPr marL="365760" marR="0" lvl="0" indent="-256032" algn="l" defTabSz="914400" rtl="0" eaLnBrk="1" fontAlgn="auto" latinLnBrk="0" hangingPunct="1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tabLst/>
              <a:defRPr/>
            </a:pPr>
            <a:endParaRPr kumimoji="0" lang="en-US" sz="24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5" name="Rectangle 3"/>
          <p:cNvSpPr txBox="1">
            <a:spLocks noChangeArrowheads="1"/>
          </p:cNvSpPr>
          <p:nvPr/>
        </p:nvSpPr>
        <p:spPr>
          <a:xfrm>
            <a:off x="457200" y="2057400"/>
            <a:ext cx="4648200" cy="5181600"/>
          </a:xfrm>
          <a:prstGeom prst="rect">
            <a:avLst/>
          </a:prstGeom>
          <a:noFill/>
        </p:spPr>
        <p:txBody>
          <a:bodyPr vert="horz">
            <a:noAutofit/>
          </a:bodyPr>
          <a:lstStyle/>
          <a:p>
            <a:pPr marL="365760" indent="-256032" algn="just">
              <a:spcBef>
                <a:spcPts val="400"/>
              </a:spcBef>
              <a:buClr>
                <a:schemeClr val="accent1"/>
              </a:buClr>
              <a:buSzPct val="68000"/>
              <a:buFont typeface="Wingdings 3"/>
              <a:buChar char=""/>
              <a:defRPr/>
            </a:pPr>
            <a:r>
              <a:rPr lang="en-US" sz="2000" dirty="0" smtClean="0"/>
              <a:t>Steel is protected from corrosion if it has adequate cover of good quality, well compacted and cured concrete</a:t>
            </a:r>
          </a:p>
          <a:p>
            <a:pPr marL="365760" indent="-256032" algn="just">
              <a:spcBef>
                <a:spcPts val="400"/>
              </a:spcBef>
              <a:buClr>
                <a:schemeClr val="accent1"/>
              </a:buClr>
              <a:buSzPct val="68000"/>
              <a:defRPr/>
            </a:pPr>
            <a:endParaRPr lang="en-US" sz="2000" dirty="0" smtClean="0"/>
          </a:p>
          <a:p>
            <a:pPr marL="365760" indent="-256032" algn="just">
              <a:spcBef>
                <a:spcPts val="400"/>
              </a:spcBef>
              <a:buClr>
                <a:schemeClr val="accent1"/>
              </a:buClr>
              <a:buSzPct val="68000"/>
              <a:buFont typeface="Wingdings 3"/>
              <a:buChar char=""/>
              <a:defRPr/>
            </a:pPr>
            <a:r>
              <a:rPr lang="en-US" sz="2000" b="1" dirty="0" smtClean="0">
                <a:solidFill>
                  <a:srgbClr val="0070C0"/>
                </a:solidFill>
              </a:rPr>
              <a:t>Insufficient cover caused by incorrect fixing of steel reinforcement or formwork can allow steel to corrode. Corrosion will ‘blow off’ facing cover.</a:t>
            </a:r>
            <a:endParaRPr lang="en-US" sz="2400" b="1" dirty="0" smtClean="0">
              <a:solidFill>
                <a:srgbClr val="0070C0"/>
              </a:solidFill>
            </a:endParaRPr>
          </a:p>
          <a:p>
            <a:pPr algn="just"/>
            <a:r>
              <a:rPr lang="en-US" sz="2400" b="1" dirty="0" smtClean="0">
                <a:solidFill>
                  <a:srgbClr val="0070C0"/>
                </a:solidFill>
              </a:rPr>
              <a:t> </a:t>
            </a:r>
          </a:p>
          <a:p>
            <a:pPr marL="365760" indent="-256032" algn="just">
              <a:spcBef>
                <a:spcPts val="400"/>
              </a:spcBef>
              <a:buClr>
                <a:schemeClr val="accent1"/>
              </a:buClr>
              <a:buSzPct val="68000"/>
              <a:defRPr/>
            </a:pPr>
            <a:endParaRPr lang="en-US" sz="2400" dirty="0" smtClean="0"/>
          </a:p>
          <a:p>
            <a:pPr marL="822960" lvl="1" indent="-256032" algn="just">
              <a:spcBef>
                <a:spcPts val="400"/>
              </a:spcBef>
              <a:buClr>
                <a:schemeClr val="accent1"/>
              </a:buClr>
              <a:buSzPct val="68000"/>
              <a:defRPr/>
            </a:pPr>
            <a:r>
              <a:rPr lang="en-US" sz="2400" noProof="0" dirty="0" smtClean="0"/>
              <a:t>				</a:t>
            </a:r>
          </a:p>
          <a:p>
            <a:pPr marL="822960" lvl="1" indent="-256032">
              <a:spcBef>
                <a:spcPts val="400"/>
              </a:spcBef>
              <a:buClr>
                <a:schemeClr val="accent1"/>
              </a:buClr>
              <a:buSzPct val="68000"/>
              <a:defRPr/>
            </a:pPr>
            <a:endParaRPr lang="en-US" sz="2400" noProof="0" dirty="0" smtClean="0"/>
          </a:p>
          <a:p>
            <a:pPr marL="822960" lvl="1" indent="-256032">
              <a:spcBef>
                <a:spcPts val="400"/>
              </a:spcBef>
              <a:buClr>
                <a:schemeClr val="accent1"/>
              </a:buClr>
              <a:buSzPct val="68000"/>
              <a:defRPr/>
            </a:pPr>
            <a:endParaRPr lang="en-US" sz="2400" noProof="0" dirty="0" smtClean="0"/>
          </a:p>
          <a:p>
            <a:pPr marL="365760" marR="0" lvl="0" indent="-256032" algn="l" defTabSz="914400" rtl="0" eaLnBrk="1" fontAlgn="auto" latinLnBrk="0" hangingPunct="1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tabLst/>
              <a:defRPr/>
            </a:pPr>
            <a:endParaRPr kumimoji="0" lang="en-US" sz="24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pic>
        <p:nvPicPr>
          <p:cNvPr id="1027" name="Picture 3" descr="C:\Users\Vista\Desktop\al's lecture\concrete\concrete_spalling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486400" y="1066800"/>
            <a:ext cx="3657600" cy="2208319"/>
          </a:xfrm>
          <a:prstGeom prst="rect">
            <a:avLst/>
          </a:prstGeom>
          <a:noFill/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486400" y="3581400"/>
            <a:ext cx="3657600" cy="2743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381000" y="0"/>
            <a:ext cx="8229600" cy="1143000"/>
          </a:xfrm>
        </p:spPr>
        <p:txBody>
          <a:bodyPr/>
          <a:lstStyle/>
          <a:p>
            <a:r>
              <a:rPr lang="en-US" dirty="0" smtClean="0">
                <a:solidFill>
                  <a:schemeClr val="bg2">
                    <a:lumMod val="50000"/>
                  </a:schemeClr>
                </a:solidFill>
              </a:rPr>
              <a:t>Corrosion of reinforcement</a:t>
            </a:r>
            <a:endParaRPr lang="en-US" dirty="0">
              <a:solidFill>
                <a:schemeClr val="bg2">
                  <a:lumMod val="50000"/>
                </a:schemeClr>
              </a:solidFill>
            </a:endParaRPr>
          </a:p>
        </p:txBody>
      </p:sp>
      <p:sp>
        <p:nvSpPr>
          <p:cNvPr id="6" name="Rectangle 3"/>
          <p:cNvSpPr txBox="1">
            <a:spLocks noChangeArrowheads="1"/>
          </p:cNvSpPr>
          <p:nvPr/>
        </p:nvSpPr>
        <p:spPr>
          <a:xfrm>
            <a:off x="533400" y="1295400"/>
            <a:ext cx="8077200" cy="5181600"/>
          </a:xfrm>
          <a:prstGeom prst="rect">
            <a:avLst/>
          </a:prstGeom>
          <a:noFill/>
        </p:spPr>
        <p:txBody>
          <a:bodyPr vert="horz">
            <a:noAutofit/>
          </a:bodyPr>
          <a:lstStyle/>
          <a:p>
            <a:pPr marL="365760" marR="0" lvl="0" indent="-256032" algn="l" defTabSz="914400" rtl="0" eaLnBrk="1" fontAlgn="auto" latinLnBrk="0" hangingPunct="1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buFont typeface="Wingdings 3"/>
              <a:buChar char=""/>
              <a:tabLst/>
              <a:defRPr/>
            </a:pPr>
            <a:endParaRPr kumimoji="0" lang="en-US" sz="24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8" name="Rectangle 3"/>
          <p:cNvSpPr txBox="1">
            <a:spLocks noChangeArrowheads="1"/>
          </p:cNvSpPr>
          <p:nvPr/>
        </p:nvSpPr>
        <p:spPr>
          <a:xfrm>
            <a:off x="762000" y="1905000"/>
            <a:ext cx="7924800" cy="4572000"/>
          </a:xfrm>
          <a:prstGeom prst="rect">
            <a:avLst/>
          </a:prstGeom>
          <a:noFill/>
        </p:spPr>
        <p:txBody>
          <a:bodyPr vert="horz">
            <a:noAutofit/>
          </a:bodyPr>
          <a:lstStyle/>
          <a:p>
            <a:pPr marL="365760" indent="-256032">
              <a:spcBef>
                <a:spcPts val="400"/>
              </a:spcBef>
              <a:buClr>
                <a:schemeClr val="accent1"/>
              </a:buClr>
              <a:buSzPct val="68000"/>
              <a:defRPr/>
            </a:pPr>
            <a:endParaRPr lang="en-US" sz="2400" dirty="0" smtClean="0"/>
          </a:p>
          <a:p>
            <a:pPr marL="365760" indent="-256032">
              <a:spcBef>
                <a:spcPts val="400"/>
              </a:spcBef>
              <a:buClr>
                <a:schemeClr val="accent1"/>
              </a:buClr>
              <a:buSzPct val="68000"/>
              <a:buFont typeface="Wingdings 3"/>
              <a:buChar char=""/>
              <a:defRPr/>
            </a:pPr>
            <a:endParaRPr lang="en-US" sz="2400" dirty="0" smtClean="0"/>
          </a:p>
          <a:p>
            <a:pPr marL="822960" lvl="1" indent="-256032" algn="ctr">
              <a:spcBef>
                <a:spcPts val="400"/>
              </a:spcBef>
              <a:buClr>
                <a:schemeClr val="accent1"/>
              </a:buClr>
              <a:buSzPct val="68000"/>
              <a:defRPr/>
            </a:pPr>
            <a:r>
              <a:rPr lang="en-US" sz="2400" dirty="0" smtClean="0"/>
              <a:t> </a:t>
            </a:r>
          </a:p>
          <a:p>
            <a:pPr marL="822960" lvl="1" indent="-256032">
              <a:spcBef>
                <a:spcPts val="400"/>
              </a:spcBef>
              <a:buClr>
                <a:schemeClr val="accent1"/>
              </a:buClr>
              <a:buSzPct val="68000"/>
              <a:buFont typeface="Wingdings 3"/>
              <a:buChar char=""/>
              <a:defRPr/>
            </a:pPr>
            <a:endParaRPr lang="en-US" sz="2400" dirty="0" smtClean="0"/>
          </a:p>
          <a:p>
            <a:pPr marL="822960" lvl="1" indent="-256032">
              <a:spcBef>
                <a:spcPts val="400"/>
              </a:spcBef>
              <a:buClr>
                <a:schemeClr val="accent1"/>
              </a:buClr>
              <a:buSzPct val="68000"/>
              <a:buFont typeface="Wingdings 3"/>
              <a:buChar char=""/>
              <a:defRPr/>
            </a:pPr>
            <a:endParaRPr lang="en-US" sz="2400" dirty="0" smtClean="0"/>
          </a:p>
          <a:p>
            <a:pPr marL="822960" lvl="1" indent="-256032">
              <a:spcBef>
                <a:spcPts val="400"/>
              </a:spcBef>
              <a:buClr>
                <a:schemeClr val="accent1"/>
              </a:buClr>
              <a:buSzPct val="68000"/>
              <a:buFont typeface="Wingdings 3"/>
              <a:buChar char=""/>
              <a:defRPr/>
            </a:pPr>
            <a:endParaRPr lang="en-US" sz="2400" dirty="0" smtClean="0"/>
          </a:p>
          <a:p>
            <a:pPr marL="365760" indent="-256032">
              <a:spcBef>
                <a:spcPts val="400"/>
              </a:spcBef>
              <a:buClr>
                <a:schemeClr val="accent1"/>
              </a:buClr>
              <a:buSzPct val="68000"/>
              <a:buFont typeface="Wingdings 3"/>
              <a:buChar char=""/>
              <a:defRPr/>
            </a:pPr>
            <a:endParaRPr lang="en-US" sz="2400" dirty="0" smtClean="0"/>
          </a:p>
          <a:p>
            <a:endParaRPr lang="en-US" sz="2400" dirty="0" smtClean="0"/>
          </a:p>
          <a:p>
            <a:pPr marL="365760" indent="-256032">
              <a:spcBef>
                <a:spcPts val="400"/>
              </a:spcBef>
              <a:buClr>
                <a:schemeClr val="accent1"/>
              </a:buClr>
              <a:buSzPct val="68000"/>
              <a:defRPr/>
            </a:pPr>
            <a:endParaRPr lang="en-US" sz="2400" dirty="0" smtClean="0"/>
          </a:p>
          <a:p>
            <a:pPr marL="822960" lvl="1" indent="-256032">
              <a:spcBef>
                <a:spcPts val="400"/>
              </a:spcBef>
              <a:buClr>
                <a:schemeClr val="accent1"/>
              </a:buClr>
              <a:buSzPct val="68000"/>
              <a:defRPr/>
            </a:pPr>
            <a:r>
              <a:rPr lang="en-US" sz="2400" noProof="0" dirty="0" smtClean="0"/>
              <a:t>				</a:t>
            </a:r>
          </a:p>
          <a:p>
            <a:pPr marL="822960" lvl="1" indent="-256032">
              <a:spcBef>
                <a:spcPts val="400"/>
              </a:spcBef>
              <a:buClr>
                <a:schemeClr val="accent1"/>
              </a:buClr>
              <a:buSzPct val="68000"/>
              <a:defRPr/>
            </a:pPr>
            <a:endParaRPr lang="en-US" sz="2400" noProof="0" dirty="0" smtClean="0"/>
          </a:p>
          <a:p>
            <a:pPr marL="822960" lvl="1" indent="-256032">
              <a:spcBef>
                <a:spcPts val="400"/>
              </a:spcBef>
              <a:buClr>
                <a:schemeClr val="accent1"/>
              </a:buClr>
              <a:buSzPct val="68000"/>
              <a:defRPr/>
            </a:pPr>
            <a:endParaRPr lang="en-US" sz="2400" noProof="0" dirty="0" smtClean="0"/>
          </a:p>
          <a:p>
            <a:pPr marL="365760" marR="0" lvl="0" indent="-256032" algn="l" defTabSz="914400" rtl="0" eaLnBrk="1" fontAlgn="auto" latinLnBrk="0" hangingPunct="1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tabLst/>
              <a:defRPr/>
            </a:pPr>
            <a:endParaRPr kumimoji="0" lang="en-US" sz="24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5" name="Rectangle 3"/>
          <p:cNvSpPr txBox="1">
            <a:spLocks noChangeArrowheads="1"/>
          </p:cNvSpPr>
          <p:nvPr/>
        </p:nvSpPr>
        <p:spPr>
          <a:xfrm>
            <a:off x="228600" y="838200"/>
            <a:ext cx="7772400" cy="5181600"/>
          </a:xfrm>
          <a:prstGeom prst="rect">
            <a:avLst/>
          </a:prstGeom>
          <a:noFill/>
        </p:spPr>
        <p:txBody>
          <a:bodyPr vert="horz">
            <a:noAutofit/>
          </a:bodyPr>
          <a:lstStyle/>
          <a:p>
            <a:pPr marL="365760" indent="-256032">
              <a:spcBef>
                <a:spcPts val="400"/>
              </a:spcBef>
              <a:buClr>
                <a:schemeClr val="accent1"/>
              </a:buClr>
              <a:buSzPct val="68000"/>
              <a:buFont typeface="Wingdings 3"/>
              <a:buChar char=""/>
              <a:defRPr/>
            </a:pPr>
            <a:r>
              <a:rPr lang="en-US" sz="2000" b="1" dirty="0" smtClean="0"/>
              <a:t>Rate of Carbonation:</a:t>
            </a:r>
            <a:r>
              <a:rPr lang="en-US" sz="2000" dirty="0" smtClean="0"/>
              <a:t/>
            </a:r>
            <a:br>
              <a:rPr lang="en-US" sz="2000" dirty="0" smtClean="0"/>
            </a:br>
            <a:r>
              <a:rPr lang="en-US" sz="2000" dirty="0" smtClean="0"/>
              <a:t/>
            </a:r>
            <a:br>
              <a:rPr lang="en-US" sz="2000" dirty="0" smtClean="0"/>
            </a:br>
            <a:r>
              <a:rPr lang="en-US" sz="2000" dirty="0" smtClean="0"/>
              <a:t>The rate of carbonation depends on :-</a:t>
            </a:r>
            <a:br>
              <a:rPr lang="en-US" sz="2000" dirty="0" smtClean="0"/>
            </a:br>
            <a:r>
              <a:rPr lang="en-US" sz="2000" b="1" dirty="0" smtClean="0">
                <a:solidFill>
                  <a:srgbClr val="0070C0"/>
                </a:solidFill>
              </a:rPr>
              <a:t/>
            </a:r>
            <a:br>
              <a:rPr lang="en-US" sz="2000" b="1" dirty="0" smtClean="0">
                <a:solidFill>
                  <a:srgbClr val="0070C0"/>
                </a:solidFill>
              </a:rPr>
            </a:br>
            <a:r>
              <a:rPr lang="en-US" sz="2000" b="1" dirty="0" smtClean="0">
                <a:solidFill>
                  <a:srgbClr val="0070C0"/>
                </a:solidFill>
              </a:rPr>
              <a:t>1. The level of pore water (increased by humidity )</a:t>
            </a:r>
          </a:p>
          <a:p>
            <a:pPr marL="365760" indent="-256032">
              <a:spcBef>
                <a:spcPts val="400"/>
              </a:spcBef>
              <a:buClr>
                <a:schemeClr val="accent1"/>
              </a:buClr>
              <a:buSzPct val="68000"/>
              <a:buFont typeface="Wingdings 3"/>
              <a:buChar char=""/>
              <a:defRPr/>
            </a:pPr>
            <a:r>
              <a:rPr lang="en-US" sz="2000" b="1" dirty="0" smtClean="0">
                <a:solidFill>
                  <a:srgbClr val="0070C0"/>
                </a:solidFill>
              </a:rPr>
              <a:t/>
            </a:r>
            <a:br>
              <a:rPr lang="en-US" sz="2000" b="1" dirty="0" smtClean="0">
                <a:solidFill>
                  <a:srgbClr val="0070C0"/>
                </a:solidFill>
              </a:rPr>
            </a:br>
            <a:r>
              <a:rPr lang="en-US" sz="2000" b="1" dirty="0" smtClean="0">
                <a:solidFill>
                  <a:srgbClr val="0070C0"/>
                </a:solidFill>
              </a:rPr>
              <a:t>2. Grade of concrete (Strength and Density)</a:t>
            </a:r>
          </a:p>
          <a:p>
            <a:pPr marL="365760" indent="-256032">
              <a:spcBef>
                <a:spcPts val="400"/>
              </a:spcBef>
              <a:buClr>
                <a:schemeClr val="accent1"/>
              </a:buClr>
              <a:buSzPct val="68000"/>
              <a:buFont typeface="Wingdings 3"/>
              <a:buChar char=""/>
              <a:defRPr/>
            </a:pPr>
            <a:r>
              <a:rPr lang="en-US" sz="2000" b="1" dirty="0" smtClean="0">
                <a:solidFill>
                  <a:srgbClr val="0070C0"/>
                </a:solidFill>
              </a:rPr>
              <a:t/>
            </a:r>
            <a:br>
              <a:rPr lang="en-US" sz="2000" b="1" dirty="0" smtClean="0">
                <a:solidFill>
                  <a:srgbClr val="0070C0"/>
                </a:solidFill>
              </a:rPr>
            </a:br>
            <a:r>
              <a:rPr lang="en-US" sz="2000" b="1" dirty="0" smtClean="0">
                <a:solidFill>
                  <a:srgbClr val="0070C0"/>
                </a:solidFill>
              </a:rPr>
              <a:t>3. Permeability of concrete</a:t>
            </a:r>
          </a:p>
          <a:p>
            <a:pPr marL="365760" indent="-256032">
              <a:spcBef>
                <a:spcPts val="400"/>
              </a:spcBef>
              <a:buClr>
                <a:schemeClr val="accent1"/>
              </a:buClr>
              <a:buSzPct val="68000"/>
              <a:buFont typeface="Wingdings 3"/>
              <a:buChar char=""/>
              <a:defRPr/>
            </a:pPr>
            <a:r>
              <a:rPr lang="en-US" sz="2000" b="1" dirty="0" smtClean="0">
                <a:solidFill>
                  <a:srgbClr val="0070C0"/>
                </a:solidFill>
              </a:rPr>
              <a:t/>
            </a:r>
            <a:br>
              <a:rPr lang="en-US" sz="2000" b="1" dirty="0" smtClean="0">
                <a:solidFill>
                  <a:srgbClr val="0070C0"/>
                </a:solidFill>
              </a:rPr>
            </a:br>
            <a:r>
              <a:rPr lang="en-US" sz="2000" b="1" dirty="0" smtClean="0">
                <a:solidFill>
                  <a:srgbClr val="0070C0"/>
                </a:solidFill>
              </a:rPr>
              <a:t>4. Whether the concrete is ‘protected’ or not</a:t>
            </a:r>
          </a:p>
          <a:p>
            <a:pPr marL="365760" indent="-256032">
              <a:spcBef>
                <a:spcPts val="400"/>
              </a:spcBef>
              <a:buClr>
                <a:schemeClr val="accent1"/>
              </a:buClr>
              <a:buSzPct val="68000"/>
              <a:buFont typeface="Wingdings 3"/>
              <a:buChar char=""/>
              <a:defRPr/>
            </a:pPr>
            <a:r>
              <a:rPr lang="en-US" sz="2000" b="1" dirty="0" smtClean="0">
                <a:solidFill>
                  <a:srgbClr val="0070C0"/>
                </a:solidFill>
              </a:rPr>
              <a:t/>
            </a:r>
            <a:br>
              <a:rPr lang="en-US" sz="2000" b="1" dirty="0" smtClean="0">
                <a:solidFill>
                  <a:srgbClr val="0070C0"/>
                </a:solidFill>
              </a:rPr>
            </a:br>
            <a:r>
              <a:rPr lang="en-US" sz="2000" b="1" dirty="0" smtClean="0">
                <a:solidFill>
                  <a:srgbClr val="0070C0"/>
                </a:solidFill>
              </a:rPr>
              <a:t>5. Depth of cover over the reinforcement</a:t>
            </a:r>
          </a:p>
          <a:p>
            <a:pPr marL="365760" indent="-256032">
              <a:spcBef>
                <a:spcPts val="400"/>
              </a:spcBef>
              <a:buClr>
                <a:schemeClr val="accent1"/>
              </a:buClr>
              <a:buSzPct val="68000"/>
              <a:buFont typeface="Wingdings 3"/>
              <a:buChar char=""/>
              <a:defRPr/>
            </a:pPr>
            <a:r>
              <a:rPr lang="en-US" sz="2000" b="1" dirty="0" smtClean="0">
                <a:solidFill>
                  <a:srgbClr val="0070C0"/>
                </a:solidFill>
              </a:rPr>
              <a:t/>
            </a:r>
            <a:br>
              <a:rPr lang="en-US" sz="2000" b="1" dirty="0" smtClean="0">
                <a:solidFill>
                  <a:srgbClr val="0070C0"/>
                </a:solidFill>
              </a:rPr>
            </a:br>
            <a:r>
              <a:rPr lang="en-US" sz="2000" b="1" dirty="0" smtClean="0">
                <a:solidFill>
                  <a:srgbClr val="0070C0"/>
                </a:solidFill>
              </a:rPr>
              <a:t>6. Time</a:t>
            </a:r>
            <a:r>
              <a:rPr lang="en-US" sz="2000" dirty="0" smtClean="0"/>
              <a:t/>
            </a:r>
            <a:br>
              <a:rPr lang="en-US" sz="2000" dirty="0" smtClean="0"/>
            </a:br>
            <a:endParaRPr lang="en-US" sz="2000" dirty="0" smtClean="0"/>
          </a:p>
          <a:p>
            <a:pPr marL="365760" indent="-256032">
              <a:spcBef>
                <a:spcPts val="400"/>
              </a:spcBef>
              <a:buClr>
                <a:schemeClr val="accent1"/>
              </a:buClr>
              <a:buSzPct val="68000"/>
              <a:defRPr/>
            </a:pPr>
            <a:endParaRPr lang="en-US" sz="2000" dirty="0" smtClean="0"/>
          </a:p>
          <a:p>
            <a:pPr marL="365760" indent="-256032">
              <a:spcBef>
                <a:spcPts val="400"/>
              </a:spcBef>
              <a:buClr>
                <a:schemeClr val="accent1"/>
              </a:buClr>
              <a:buSzPct val="68000"/>
              <a:buFont typeface="Wingdings 3"/>
              <a:buChar char=""/>
              <a:defRPr/>
            </a:pPr>
            <a:endParaRPr lang="en-US" sz="2000" dirty="0" smtClean="0"/>
          </a:p>
          <a:p>
            <a:pPr marL="365760" indent="-256032">
              <a:spcBef>
                <a:spcPts val="400"/>
              </a:spcBef>
              <a:buClr>
                <a:schemeClr val="accent1"/>
              </a:buClr>
              <a:buSzPct val="68000"/>
              <a:buFont typeface="Wingdings 3"/>
              <a:buChar char=""/>
              <a:defRPr/>
            </a:pPr>
            <a:endParaRPr lang="en-US" sz="2000" dirty="0" smtClean="0"/>
          </a:p>
          <a:p>
            <a:pPr marL="822960" lvl="1" indent="-256032" algn="ctr">
              <a:spcBef>
                <a:spcPts val="400"/>
              </a:spcBef>
              <a:buClr>
                <a:schemeClr val="accent1"/>
              </a:buClr>
              <a:buSzPct val="68000"/>
              <a:defRPr/>
            </a:pPr>
            <a:r>
              <a:rPr lang="en-US" sz="2000" dirty="0" smtClean="0"/>
              <a:t> </a:t>
            </a:r>
          </a:p>
          <a:p>
            <a:pPr marL="822960" lvl="1" indent="-256032">
              <a:spcBef>
                <a:spcPts val="400"/>
              </a:spcBef>
              <a:buClr>
                <a:schemeClr val="accent1"/>
              </a:buClr>
              <a:buSzPct val="68000"/>
              <a:buFont typeface="Wingdings 3"/>
              <a:buChar char=""/>
              <a:defRPr/>
            </a:pPr>
            <a:endParaRPr lang="en-US" sz="2000" dirty="0" smtClean="0"/>
          </a:p>
          <a:p>
            <a:pPr marL="822960" lvl="1" indent="-256032">
              <a:spcBef>
                <a:spcPts val="400"/>
              </a:spcBef>
              <a:buClr>
                <a:schemeClr val="accent1"/>
              </a:buClr>
              <a:buSzPct val="68000"/>
              <a:buFont typeface="Wingdings 3"/>
              <a:buChar char=""/>
              <a:defRPr/>
            </a:pPr>
            <a:endParaRPr lang="en-US" sz="2000" dirty="0" smtClean="0"/>
          </a:p>
          <a:p>
            <a:pPr marL="822960" lvl="1" indent="-256032">
              <a:spcBef>
                <a:spcPts val="400"/>
              </a:spcBef>
              <a:buClr>
                <a:schemeClr val="accent1"/>
              </a:buClr>
              <a:buSzPct val="68000"/>
              <a:buFont typeface="Wingdings 3"/>
              <a:buChar char=""/>
              <a:defRPr/>
            </a:pPr>
            <a:endParaRPr lang="en-US" sz="2000" dirty="0" smtClean="0"/>
          </a:p>
          <a:p>
            <a:pPr marL="365760" indent="-256032">
              <a:spcBef>
                <a:spcPts val="400"/>
              </a:spcBef>
              <a:buClr>
                <a:schemeClr val="accent1"/>
              </a:buClr>
              <a:buSzPct val="68000"/>
              <a:buFont typeface="Wingdings 3"/>
              <a:buChar char=""/>
              <a:defRPr/>
            </a:pPr>
            <a:endParaRPr lang="en-US" sz="2000" dirty="0" smtClean="0"/>
          </a:p>
          <a:p>
            <a:r>
              <a:rPr lang="en-US" sz="2000" dirty="0" smtClean="0"/>
              <a:t> </a:t>
            </a:r>
          </a:p>
          <a:p>
            <a:pPr marL="365760" indent="-256032">
              <a:spcBef>
                <a:spcPts val="400"/>
              </a:spcBef>
              <a:buClr>
                <a:schemeClr val="accent1"/>
              </a:buClr>
              <a:buSzPct val="68000"/>
              <a:defRPr/>
            </a:pPr>
            <a:endParaRPr lang="en-US" sz="2000" dirty="0" smtClean="0"/>
          </a:p>
          <a:p>
            <a:pPr marL="822960" lvl="1" indent="-256032">
              <a:spcBef>
                <a:spcPts val="400"/>
              </a:spcBef>
              <a:buClr>
                <a:schemeClr val="accent1"/>
              </a:buClr>
              <a:buSzPct val="68000"/>
              <a:defRPr/>
            </a:pPr>
            <a:r>
              <a:rPr lang="en-US" sz="2000" noProof="0" dirty="0" smtClean="0"/>
              <a:t>				</a:t>
            </a:r>
          </a:p>
          <a:p>
            <a:pPr marL="822960" lvl="1" indent="-256032">
              <a:spcBef>
                <a:spcPts val="400"/>
              </a:spcBef>
              <a:buClr>
                <a:schemeClr val="accent1"/>
              </a:buClr>
              <a:buSzPct val="68000"/>
              <a:defRPr/>
            </a:pPr>
            <a:endParaRPr lang="en-US" sz="2000" noProof="0" dirty="0" smtClean="0"/>
          </a:p>
          <a:p>
            <a:pPr marL="822960" lvl="1" indent="-256032">
              <a:spcBef>
                <a:spcPts val="400"/>
              </a:spcBef>
              <a:buClr>
                <a:schemeClr val="accent1"/>
              </a:buClr>
              <a:buSzPct val="68000"/>
              <a:defRPr/>
            </a:pPr>
            <a:endParaRPr lang="en-US" sz="2000" noProof="0" dirty="0" smtClean="0"/>
          </a:p>
          <a:p>
            <a:pPr marL="365760" marR="0" lvl="0" indent="-256032" algn="l" defTabSz="914400" rtl="0" eaLnBrk="1" fontAlgn="auto" latinLnBrk="0" hangingPunct="1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tabLst/>
              <a:defRPr/>
            </a:pPr>
            <a:endParaRPr kumimoji="0" lang="en-US" sz="20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6324600" y="6019800"/>
            <a:ext cx="31242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 smtClean="0">
                <a:solidFill>
                  <a:srgbClr val="0070C0"/>
                </a:solidFill>
              </a:rPr>
              <a:t>COPY DOWN</a:t>
            </a:r>
            <a:endParaRPr lang="en-GB" b="1" dirty="0">
              <a:solidFill>
                <a:srgbClr val="0070C0"/>
              </a:solidFill>
            </a:endParaRPr>
          </a:p>
        </p:txBody>
      </p:sp>
    </p:spTree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228600" y="38100"/>
            <a:ext cx="8229600" cy="1143000"/>
          </a:xfrm>
        </p:spPr>
        <p:txBody>
          <a:bodyPr/>
          <a:lstStyle/>
          <a:p>
            <a:r>
              <a:rPr lang="en-US" dirty="0" smtClean="0">
                <a:solidFill>
                  <a:schemeClr val="bg2">
                    <a:lumMod val="50000"/>
                  </a:schemeClr>
                </a:solidFill>
              </a:rPr>
              <a:t>Protection of reinforcement</a:t>
            </a:r>
            <a:endParaRPr lang="en-US" dirty="0">
              <a:solidFill>
                <a:schemeClr val="bg2">
                  <a:lumMod val="50000"/>
                </a:schemeClr>
              </a:solidFill>
            </a:endParaRPr>
          </a:p>
        </p:txBody>
      </p:sp>
      <p:sp>
        <p:nvSpPr>
          <p:cNvPr id="6" name="Rectangle 3"/>
          <p:cNvSpPr txBox="1">
            <a:spLocks noChangeArrowheads="1"/>
          </p:cNvSpPr>
          <p:nvPr/>
        </p:nvSpPr>
        <p:spPr>
          <a:xfrm>
            <a:off x="533400" y="1295400"/>
            <a:ext cx="8077200" cy="5181600"/>
          </a:xfrm>
          <a:prstGeom prst="rect">
            <a:avLst/>
          </a:prstGeom>
          <a:noFill/>
        </p:spPr>
        <p:txBody>
          <a:bodyPr vert="horz">
            <a:noAutofit/>
          </a:bodyPr>
          <a:lstStyle/>
          <a:p>
            <a:pPr marL="365760" marR="0" lvl="0" indent="-256032" algn="l" defTabSz="914400" rtl="0" eaLnBrk="1" fontAlgn="auto" latinLnBrk="0" hangingPunct="1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buFont typeface="Wingdings 3"/>
              <a:buChar char=""/>
              <a:tabLst/>
              <a:defRPr/>
            </a:pPr>
            <a:endParaRPr kumimoji="0" lang="en-US" sz="24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8" name="Rectangle 3"/>
          <p:cNvSpPr txBox="1">
            <a:spLocks noChangeArrowheads="1"/>
          </p:cNvSpPr>
          <p:nvPr/>
        </p:nvSpPr>
        <p:spPr>
          <a:xfrm>
            <a:off x="838200" y="1981200"/>
            <a:ext cx="7924800" cy="4572000"/>
          </a:xfrm>
          <a:prstGeom prst="rect">
            <a:avLst/>
          </a:prstGeom>
          <a:noFill/>
        </p:spPr>
        <p:txBody>
          <a:bodyPr vert="horz">
            <a:noAutofit/>
          </a:bodyPr>
          <a:lstStyle/>
          <a:p>
            <a:pPr marL="365760" indent="-256032">
              <a:spcBef>
                <a:spcPts val="400"/>
              </a:spcBef>
              <a:buClr>
                <a:schemeClr val="accent1"/>
              </a:buClr>
              <a:buSzPct val="68000"/>
              <a:defRPr/>
            </a:pPr>
            <a:endParaRPr lang="en-US" sz="2400" dirty="0" smtClean="0"/>
          </a:p>
          <a:p>
            <a:pPr marL="365760" indent="-256032">
              <a:spcBef>
                <a:spcPts val="400"/>
              </a:spcBef>
              <a:buClr>
                <a:schemeClr val="accent1"/>
              </a:buClr>
              <a:buSzPct val="68000"/>
              <a:buFont typeface="Wingdings 3"/>
              <a:buChar char=""/>
              <a:defRPr/>
            </a:pPr>
            <a:endParaRPr lang="en-US" sz="2400" dirty="0" smtClean="0"/>
          </a:p>
          <a:p>
            <a:pPr marL="822960" lvl="1" indent="-256032" algn="ctr">
              <a:spcBef>
                <a:spcPts val="400"/>
              </a:spcBef>
              <a:buClr>
                <a:schemeClr val="accent1"/>
              </a:buClr>
              <a:buSzPct val="68000"/>
              <a:defRPr/>
            </a:pPr>
            <a:r>
              <a:rPr lang="en-US" sz="2400" dirty="0" smtClean="0"/>
              <a:t> </a:t>
            </a:r>
          </a:p>
          <a:p>
            <a:pPr marL="822960" lvl="1" indent="-256032">
              <a:spcBef>
                <a:spcPts val="400"/>
              </a:spcBef>
              <a:buClr>
                <a:schemeClr val="accent1"/>
              </a:buClr>
              <a:buSzPct val="68000"/>
              <a:buFont typeface="Wingdings 3"/>
              <a:buChar char=""/>
              <a:defRPr/>
            </a:pPr>
            <a:endParaRPr lang="en-US" sz="2400" dirty="0" smtClean="0"/>
          </a:p>
          <a:p>
            <a:pPr marL="822960" lvl="1" indent="-256032">
              <a:spcBef>
                <a:spcPts val="400"/>
              </a:spcBef>
              <a:buClr>
                <a:schemeClr val="accent1"/>
              </a:buClr>
              <a:buSzPct val="68000"/>
              <a:buFont typeface="Wingdings 3"/>
              <a:buChar char=""/>
              <a:defRPr/>
            </a:pPr>
            <a:endParaRPr lang="en-US" sz="2400" dirty="0" smtClean="0"/>
          </a:p>
          <a:p>
            <a:pPr marL="822960" lvl="1" indent="-256032">
              <a:spcBef>
                <a:spcPts val="400"/>
              </a:spcBef>
              <a:buClr>
                <a:schemeClr val="accent1"/>
              </a:buClr>
              <a:buSzPct val="68000"/>
              <a:buFont typeface="Wingdings 3"/>
              <a:buChar char=""/>
              <a:defRPr/>
            </a:pPr>
            <a:endParaRPr lang="en-US" sz="2400" dirty="0" smtClean="0"/>
          </a:p>
          <a:p>
            <a:pPr marL="365760" indent="-256032">
              <a:spcBef>
                <a:spcPts val="400"/>
              </a:spcBef>
              <a:buClr>
                <a:schemeClr val="accent1"/>
              </a:buClr>
              <a:buSzPct val="68000"/>
              <a:buFont typeface="Wingdings 3"/>
              <a:buChar char=""/>
              <a:defRPr/>
            </a:pPr>
            <a:endParaRPr lang="en-US" sz="2400" dirty="0" smtClean="0"/>
          </a:p>
          <a:p>
            <a:endParaRPr lang="en-US" sz="2400" dirty="0" smtClean="0"/>
          </a:p>
          <a:p>
            <a:pPr marL="365760" indent="-256032">
              <a:spcBef>
                <a:spcPts val="400"/>
              </a:spcBef>
              <a:buClr>
                <a:schemeClr val="accent1"/>
              </a:buClr>
              <a:buSzPct val="68000"/>
              <a:defRPr/>
            </a:pPr>
            <a:endParaRPr lang="en-US" sz="2400" dirty="0" smtClean="0"/>
          </a:p>
          <a:p>
            <a:pPr marL="822960" lvl="1" indent="-256032">
              <a:spcBef>
                <a:spcPts val="400"/>
              </a:spcBef>
              <a:buClr>
                <a:schemeClr val="accent1"/>
              </a:buClr>
              <a:buSzPct val="68000"/>
              <a:defRPr/>
            </a:pPr>
            <a:r>
              <a:rPr lang="en-US" sz="2400" noProof="0" dirty="0" smtClean="0"/>
              <a:t>				</a:t>
            </a:r>
          </a:p>
          <a:p>
            <a:pPr marL="822960" lvl="1" indent="-256032">
              <a:spcBef>
                <a:spcPts val="400"/>
              </a:spcBef>
              <a:buClr>
                <a:schemeClr val="accent1"/>
              </a:buClr>
              <a:buSzPct val="68000"/>
              <a:defRPr/>
            </a:pPr>
            <a:endParaRPr lang="en-US" sz="2400" noProof="0" dirty="0" smtClean="0"/>
          </a:p>
          <a:p>
            <a:pPr marL="822960" lvl="1" indent="-256032">
              <a:spcBef>
                <a:spcPts val="400"/>
              </a:spcBef>
              <a:buClr>
                <a:schemeClr val="accent1"/>
              </a:buClr>
              <a:buSzPct val="68000"/>
              <a:defRPr/>
            </a:pPr>
            <a:endParaRPr lang="en-US" sz="2400" noProof="0" dirty="0" smtClean="0"/>
          </a:p>
          <a:p>
            <a:pPr marL="365760" marR="0" lvl="0" indent="-256032" algn="l" defTabSz="914400" rtl="0" eaLnBrk="1" fontAlgn="auto" latinLnBrk="0" hangingPunct="1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tabLst/>
              <a:defRPr/>
            </a:pPr>
            <a:endParaRPr kumimoji="0" lang="en-US" sz="24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5" name="Rectangle 3"/>
          <p:cNvSpPr txBox="1">
            <a:spLocks noChangeArrowheads="1"/>
          </p:cNvSpPr>
          <p:nvPr/>
        </p:nvSpPr>
        <p:spPr>
          <a:xfrm>
            <a:off x="1752600" y="4949227"/>
            <a:ext cx="5181600" cy="762000"/>
          </a:xfrm>
          <a:prstGeom prst="rect">
            <a:avLst/>
          </a:prstGeom>
          <a:noFill/>
        </p:spPr>
        <p:txBody>
          <a:bodyPr vert="horz">
            <a:noAutofit/>
          </a:bodyPr>
          <a:lstStyle/>
          <a:p>
            <a:pPr marL="109728">
              <a:spcBef>
                <a:spcPts val="400"/>
              </a:spcBef>
              <a:buClr>
                <a:schemeClr val="accent1"/>
              </a:buClr>
              <a:buSzPct val="68000"/>
              <a:defRPr/>
            </a:pPr>
            <a:r>
              <a:rPr lang="en-US" sz="2000" dirty="0" smtClean="0"/>
              <a:t>Additional protection of steel </a:t>
            </a:r>
          </a:p>
          <a:p>
            <a:pPr marL="109728">
              <a:spcBef>
                <a:spcPts val="400"/>
              </a:spcBef>
              <a:buClr>
                <a:schemeClr val="accent1"/>
              </a:buClr>
              <a:buSzPct val="68000"/>
              <a:defRPr/>
            </a:pPr>
            <a:r>
              <a:rPr lang="en-US" sz="2000" dirty="0" smtClean="0"/>
              <a:t>can be achieved by the use of galvanised, </a:t>
            </a:r>
            <a:r>
              <a:rPr lang="en-US" sz="2000" b="1" dirty="0" smtClean="0">
                <a:solidFill>
                  <a:srgbClr val="0070C0"/>
                </a:solidFill>
              </a:rPr>
              <a:t>epoxy coated </a:t>
            </a:r>
            <a:r>
              <a:rPr lang="en-US" sz="2000" dirty="0" smtClean="0"/>
              <a:t>or </a:t>
            </a:r>
          </a:p>
          <a:p>
            <a:pPr marL="109728">
              <a:spcBef>
                <a:spcPts val="400"/>
              </a:spcBef>
              <a:buClr>
                <a:schemeClr val="accent1"/>
              </a:buClr>
              <a:buSzPct val="68000"/>
              <a:defRPr/>
            </a:pPr>
            <a:r>
              <a:rPr lang="en-US" sz="2000" b="1" dirty="0" smtClean="0">
                <a:solidFill>
                  <a:srgbClr val="0070C0"/>
                </a:solidFill>
              </a:rPr>
              <a:t>stainless steel </a:t>
            </a:r>
            <a:r>
              <a:rPr lang="en-US" sz="2000" dirty="0" smtClean="0"/>
              <a:t>reinforcement.</a:t>
            </a:r>
          </a:p>
          <a:p>
            <a:pPr marL="822960" lvl="1" indent="-256032" algn="ctr">
              <a:spcBef>
                <a:spcPts val="400"/>
              </a:spcBef>
              <a:buClr>
                <a:schemeClr val="accent1"/>
              </a:buClr>
              <a:buSzPct val="68000"/>
              <a:defRPr/>
            </a:pPr>
            <a:endParaRPr lang="en-US" sz="2000" dirty="0" smtClean="0"/>
          </a:p>
          <a:p>
            <a:pPr marL="822960" lvl="1" indent="-256032" algn="ctr">
              <a:spcBef>
                <a:spcPts val="400"/>
              </a:spcBef>
              <a:buClr>
                <a:schemeClr val="accent1"/>
              </a:buClr>
              <a:buSzPct val="68000"/>
              <a:defRPr/>
            </a:pPr>
            <a:endParaRPr lang="en-US" sz="2000" dirty="0" smtClean="0"/>
          </a:p>
          <a:p>
            <a:pPr marL="365760" indent="-256032">
              <a:spcBef>
                <a:spcPts val="400"/>
              </a:spcBef>
              <a:buClr>
                <a:schemeClr val="accent1"/>
              </a:buClr>
              <a:buSzPct val="68000"/>
              <a:defRPr/>
            </a:pPr>
            <a:endParaRPr lang="en-US" sz="2400" dirty="0" smtClean="0"/>
          </a:p>
          <a:p>
            <a:pPr marL="822960" lvl="1" indent="-256032">
              <a:spcBef>
                <a:spcPts val="400"/>
              </a:spcBef>
              <a:buClr>
                <a:schemeClr val="accent1"/>
              </a:buClr>
              <a:buSzPct val="68000"/>
              <a:buFont typeface="Wingdings 3"/>
              <a:buChar char=""/>
              <a:defRPr/>
            </a:pPr>
            <a:endParaRPr lang="en-US" sz="2400" dirty="0" smtClean="0"/>
          </a:p>
          <a:p>
            <a:pPr marL="822960" lvl="1" indent="-256032">
              <a:spcBef>
                <a:spcPts val="400"/>
              </a:spcBef>
              <a:buClr>
                <a:schemeClr val="accent1"/>
              </a:buClr>
              <a:buSzPct val="68000"/>
              <a:defRPr/>
            </a:pPr>
            <a:endParaRPr lang="en-US" sz="2400" dirty="0" smtClean="0"/>
          </a:p>
          <a:p>
            <a:pPr marL="822960" lvl="1" indent="-256032">
              <a:spcBef>
                <a:spcPts val="400"/>
              </a:spcBef>
              <a:buClr>
                <a:schemeClr val="accent1"/>
              </a:buClr>
              <a:buSzPct val="68000"/>
              <a:buFont typeface="Wingdings 3"/>
              <a:buChar char=""/>
              <a:defRPr/>
            </a:pPr>
            <a:endParaRPr lang="en-US" sz="2400" dirty="0" smtClean="0"/>
          </a:p>
          <a:p>
            <a:pPr marL="365760" indent="-256032">
              <a:spcBef>
                <a:spcPts val="400"/>
              </a:spcBef>
              <a:buClr>
                <a:schemeClr val="accent1"/>
              </a:buClr>
              <a:buSzPct val="68000"/>
              <a:buFont typeface="Wingdings 3"/>
              <a:buChar char=""/>
              <a:defRPr/>
            </a:pPr>
            <a:endParaRPr lang="en-US" sz="2400" dirty="0" smtClean="0"/>
          </a:p>
          <a:p>
            <a:r>
              <a:rPr lang="en-US" sz="2400" dirty="0" smtClean="0"/>
              <a:t> </a:t>
            </a:r>
          </a:p>
          <a:p>
            <a:pPr marL="365760" indent="-256032">
              <a:spcBef>
                <a:spcPts val="400"/>
              </a:spcBef>
              <a:buClr>
                <a:schemeClr val="accent1"/>
              </a:buClr>
              <a:buSzPct val="68000"/>
              <a:defRPr/>
            </a:pPr>
            <a:endParaRPr lang="en-US" sz="2400" dirty="0" smtClean="0"/>
          </a:p>
          <a:p>
            <a:pPr marL="822960" lvl="1" indent="-256032">
              <a:spcBef>
                <a:spcPts val="400"/>
              </a:spcBef>
              <a:buClr>
                <a:schemeClr val="accent1"/>
              </a:buClr>
              <a:buSzPct val="68000"/>
              <a:defRPr/>
            </a:pPr>
            <a:r>
              <a:rPr lang="en-US" sz="2400" noProof="0" dirty="0" smtClean="0"/>
              <a:t>				</a:t>
            </a:r>
          </a:p>
          <a:p>
            <a:pPr marL="822960" lvl="1" indent="-256032">
              <a:spcBef>
                <a:spcPts val="400"/>
              </a:spcBef>
              <a:buClr>
                <a:schemeClr val="accent1"/>
              </a:buClr>
              <a:buSzPct val="68000"/>
              <a:defRPr/>
            </a:pPr>
            <a:endParaRPr lang="en-US" sz="2400" noProof="0" dirty="0" smtClean="0"/>
          </a:p>
          <a:p>
            <a:pPr marL="822960" lvl="1" indent="-256032">
              <a:spcBef>
                <a:spcPts val="400"/>
              </a:spcBef>
              <a:buClr>
                <a:schemeClr val="accent1"/>
              </a:buClr>
              <a:buSzPct val="68000"/>
              <a:defRPr/>
            </a:pPr>
            <a:endParaRPr lang="en-US" sz="2400" noProof="0" dirty="0" smtClean="0"/>
          </a:p>
          <a:p>
            <a:pPr marL="365760" marR="0" lvl="0" indent="-256032" algn="l" defTabSz="914400" rtl="0" eaLnBrk="1" fontAlgn="auto" latinLnBrk="0" hangingPunct="1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tabLst/>
              <a:defRPr/>
            </a:pPr>
            <a:endParaRPr kumimoji="0" lang="en-US" sz="24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pic>
        <p:nvPicPr>
          <p:cNvPr id="7" name="Picture 4" descr="MVC-121X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867400" y="3352800"/>
            <a:ext cx="3067050" cy="3055815"/>
          </a:xfrm>
          <a:prstGeom prst="rect">
            <a:avLst/>
          </a:prstGeom>
          <a:noFill/>
          <a:ln w="28575">
            <a:solidFill>
              <a:schemeClr val="tx1"/>
            </a:solidFill>
            <a:miter lim="800000"/>
            <a:headEnd/>
            <a:tailEnd/>
          </a:ln>
        </p:spPr>
      </p:pic>
      <p:sp>
        <p:nvSpPr>
          <p:cNvPr id="9" name="TextBox 8"/>
          <p:cNvSpPr txBox="1"/>
          <p:nvPr/>
        </p:nvSpPr>
        <p:spPr>
          <a:xfrm>
            <a:off x="5867400" y="3505200"/>
            <a:ext cx="12192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 smtClean="0"/>
              <a:t>Epoxy resin coat</a:t>
            </a:r>
            <a:endParaRPr lang="en-GB" sz="1200" dirty="0"/>
          </a:p>
        </p:txBody>
      </p:sp>
      <p:sp>
        <p:nvSpPr>
          <p:cNvPr id="12" name="Rectangle 11"/>
          <p:cNvSpPr/>
          <p:nvPr/>
        </p:nvSpPr>
        <p:spPr>
          <a:xfrm>
            <a:off x="381000" y="959908"/>
            <a:ext cx="6324600" cy="34778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65760" indent="-256032">
              <a:spcBef>
                <a:spcPts val="400"/>
              </a:spcBef>
              <a:buClr>
                <a:schemeClr val="accent1"/>
              </a:buClr>
              <a:buSzPct val="68000"/>
              <a:buFont typeface="Wingdings 3"/>
              <a:buChar char=""/>
              <a:defRPr/>
            </a:pPr>
            <a:r>
              <a:rPr lang="en-US" sz="2000" b="1" dirty="0" smtClean="0">
                <a:solidFill>
                  <a:srgbClr val="0070C0"/>
                </a:solidFill>
              </a:rPr>
              <a:t>Nominal cover for reinforcement is measured from three factors…</a:t>
            </a:r>
            <a:r>
              <a:rPr lang="en-US" sz="2000" dirty="0" smtClean="0"/>
              <a:t> </a:t>
            </a:r>
          </a:p>
          <a:p>
            <a:pPr marL="365760" indent="-256032">
              <a:spcBef>
                <a:spcPts val="400"/>
              </a:spcBef>
              <a:buClr>
                <a:schemeClr val="accent1"/>
              </a:buClr>
              <a:buSzPct val="68000"/>
              <a:buFont typeface="Wingdings 3"/>
              <a:buChar char=""/>
              <a:defRPr/>
            </a:pPr>
            <a:endParaRPr lang="en-US" sz="2000" dirty="0" smtClean="0"/>
          </a:p>
          <a:p>
            <a:pPr marL="822960" lvl="1" indent="-256032">
              <a:spcBef>
                <a:spcPts val="400"/>
              </a:spcBef>
              <a:buClr>
                <a:schemeClr val="accent1"/>
              </a:buClr>
              <a:buSzPct val="68000"/>
              <a:defRPr/>
            </a:pPr>
            <a:r>
              <a:rPr lang="en-US" sz="2000" dirty="0" smtClean="0">
                <a:solidFill>
                  <a:srgbClr val="0070C0"/>
                </a:solidFill>
              </a:rPr>
              <a:t>1.</a:t>
            </a:r>
            <a:r>
              <a:rPr lang="en-US" sz="2000" b="1" dirty="0" smtClean="0">
                <a:solidFill>
                  <a:srgbClr val="0070C0"/>
                </a:solidFill>
              </a:rPr>
              <a:t> Anticipated degree of environmental exposure that is anticipated for the application</a:t>
            </a:r>
          </a:p>
          <a:p>
            <a:pPr marL="822960" lvl="1" indent="-256032">
              <a:spcBef>
                <a:spcPts val="400"/>
              </a:spcBef>
              <a:buClr>
                <a:schemeClr val="accent1"/>
              </a:buClr>
              <a:buSzPct val="68000"/>
              <a:defRPr/>
            </a:pPr>
            <a:r>
              <a:rPr lang="en-US" sz="2000" b="1" dirty="0" smtClean="0">
                <a:solidFill>
                  <a:srgbClr val="0070C0"/>
                </a:solidFill>
              </a:rPr>
              <a:t>2. Concrete strength class, relating </a:t>
            </a:r>
          </a:p>
          <a:p>
            <a:pPr marL="822960" lvl="1" indent="-256032">
              <a:spcBef>
                <a:spcPts val="400"/>
              </a:spcBef>
              <a:buClr>
                <a:schemeClr val="accent1"/>
              </a:buClr>
              <a:buSzPct val="68000"/>
              <a:defRPr/>
            </a:pPr>
            <a:r>
              <a:rPr lang="en-US" sz="2000" b="1" dirty="0" smtClean="0">
                <a:solidFill>
                  <a:srgbClr val="0070C0"/>
                </a:solidFill>
              </a:rPr>
              <a:t>    to the density and durability of </a:t>
            </a:r>
          </a:p>
          <a:p>
            <a:pPr marL="822960" lvl="1" indent="-256032">
              <a:spcBef>
                <a:spcPts val="400"/>
              </a:spcBef>
              <a:buClr>
                <a:schemeClr val="accent1"/>
              </a:buClr>
              <a:buSzPct val="68000"/>
              <a:defRPr/>
            </a:pPr>
            <a:r>
              <a:rPr lang="en-US" sz="2000" b="1" dirty="0" smtClean="0">
                <a:solidFill>
                  <a:srgbClr val="0070C0"/>
                </a:solidFill>
              </a:rPr>
              <a:t>    the mix chosen for the </a:t>
            </a:r>
          </a:p>
          <a:p>
            <a:pPr marL="822960" lvl="1" indent="-256032">
              <a:spcBef>
                <a:spcPts val="400"/>
              </a:spcBef>
              <a:buClr>
                <a:schemeClr val="accent1"/>
              </a:buClr>
              <a:buSzPct val="68000"/>
              <a:defRPr/>
            </a:pPr>
            <a:r>
              <a:rPr lang="en-US" sz="2000" b="1" dirty="0" smtClean="0">
                <a:solidFill>
                  <a:srgbClr val="0070C0"/>
                </a:solidFill>
              </a:rPr>
              <a:t>    application.</a:t>
            </a:r>
            <a:r>
              <a:rPr lang="en-US" sz="2000" dirty="0" smtClean="0"/>
              <a:t> </a:t>
            </a:r>
          </a:p>
        </p:txBody>
      </p:sp>
      <p:sp>
        <p:nvSpPr>
          <p:cNvPr id="2" name="Rectangle 1"/>
          <p:cNvSpPr/>
          <p:nvPr/>
        </p:nvSpPr>
        <p:spPr>
          <a:xfrm>
            <a:off x="381000" y="4352028"/>
            <a:ext cx="3849452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822960" lvl="1" indent="-256032">
              <a:spcBef>
                <a:spcPts val="400"/>
              </a:spcBef>
              <a:buClr>
                <a:schemeClr val="accent1"/>
              </a:buClr>
              <a:buSzPct val="68000"/>
              <a:defRPr/>
            </a:pPr>
            <a:r>
              <a:rPr lang="en-GB" sz="2000" b="1" dirty="0">
                <a:solidFill>
                  <a:srgbClr val="0070C0"/>
                </a:solidFill>
              </a:rPr>
              <a:t>3. Dimensions of casting</a:t>
            </a:r>
            <a:endParaRPr lang="en-US" sz="2000" b="1" dirty="0">
              <a:solidFill>
                <a:srgbClr val="0070C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1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1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1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3" name="Rectangle 5"/>
          <p:cNvSpPr>
            <a:spLocks noChangeArrowheads="1"/>
          </p:cNvSpPr>
          <p:nvPr/>
        </p:nvSpPr>
        <p:spPr bwMode="auto">
          <a:xfrm>
            <a:off x="1543228" y="304800"/>
            <a:ext cx="6629400" cy="609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anchor="b"/>
          <a:lstStyle/>
          <a:p>
            <a:pPr>
              <a:defRPr/>
            </a:pPr>
            <a:r>
              <a:rPr lang="en-US" sz="3200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Prestressing the concrete</a:t>
            </a:r>
            <a:endParaRPr lang="en-US" sz="4400" dirty="0">
              <a:solidFill>
                <a:srgbClr val="0070C0"/>
              </a:solidFill>
              <a:effectLst>
                <a:outerShdw blurRad="38100" dist="38100" dir="2700000" algn="tl">
                  <a:srgbClr val="C0C0C0"/>
                </a:outerShdw>
              </a:effectLst>
            </a:endParaRPr>
          </a:p>
        </p:txBody>
      </p:sp>
      <p:sp>
        <p:nvSpPr>
          <p:cNvPr id="109574" name="Rectangle 6" descr="Rectangle: Click to edit Master text styles&#10;Second level&#10;Third level&#10;Fourth level&#10;Fifth level"/>
          <p:cNvSpPr>
            <a:spLocks noChangeArrowheads="1"/>
          </p:cNvSpPr>
          <p:nvPr/>
        </p:nvSpPr>
        <p:spPr bwMode="auto">
          <a:xfrm>
            <a:off x="304800" y="762000"/>
            <a:ext cx="8605838" cy="5181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/>
          <a:lstStyle/>
          <a:p>
            <a:pPr marL="342900" indent="-342900">
              <a:spcBef>
                <a:spcPct val="20000"/>
              </a:spcBef>
              <a:buClr>
                <a:schemeClr val="tx2"/>
              </a:buClr>
              <a:buSzPct val="75000"/>
              <a:buFont typeface="Wingdings" pitchFamily="2" charset="2"/>
              <a:buNone/>
              <a:defRPr/>
            </a:pPr>
            <a:r>
              <a:rPr lang="en-US" sz="1600" b="1" dirty="0" smtClean="0">
                <a:effectLst>
                  <a:outerShdw blurRad="38100" dist="38100" dir="2700000" algn="tl">
                    <a:srgbClr val="C0C0C0"/>
                  </a:outerShdw>
                </a:effectLst>
              </a:rPr>
              <a:t>    </a:t>
            </a:r>
          </a:p>
          <a:p>
            <a:pPr marL="342900" indent="-342900">
              <a:spcBef>
                <a:spcPct val="20000"/>
              </a:spcBef>
              <a:buClr>
                <a:schemeClr val="tx2"/>
              </a:buClr>
              <a:buSzPct val="75000"/>
              <a:buFont typeface="Wingdings" pitchFamily="2" charset="2"/>
              <a:buNone/>
              <a:defRPr/>
            </a:pPr>
            <a:r>
              <a:rPr lang="en-US" sz="1600" dirty="0" smtClean="0"/>
              <a:t>1. Steel tendons are placed in position and tensioned at each end. </a:t>
            </a:r>
          </a:p>
          <a:p>
            <a:pPr marL="342900" indent="-342900">
              <a:spcBef>
                <a:spcPct val="20000"/>
              </a:spcBef>
              <a:buClr>
                <a:schemeClr val="tx2"/>
              </a:buClr>
              <a:buSzPct val="75000"/>
              <a:buFont typeface="Wingdings" pitchFamily="2" charset="2"/>
              <a:buNone/>
              <a:defRPr/>
            </a:pPr>
            <a:r>
              <a:rPr lang="en-US" sz="1600" dirty="0" smtClean="0"/>
              <a:t>2. The concrete is poured, vibrated and cured. </a:t>
            </a:r>
          </a:p>
          <a:p>
            <a:pPr marL="342900" indent="-342900">
              <a:spcBef>
                <a:spcPct val="20000"/>
              </a:spcBef>
              <a:buClr>
                <a:schemeClr val="tx2"/>
              </a:buClr>
              <a:buSzPct val="75000"/>
              <a:buFont typeface="Wingdings" pitchFamily="2" charset="2"/>
              <a:buNone/>
              <a:defRPr/>
            </a:pPr>
            <a:r>
              <a:rPr lang="en-US" sz="1600" dirty="0" smtClean="0"/>
              <a:t>3. The tendons are released when the concrete is hardened and this pulls the</a:t>
            </a:r>
          </a:p>
          <a:p>
            <a:pPr marL="342900" indent="-342900">
              <a:spcBef>
                <a:spcPct val="20000"/>
              </a:spcBef>
              <a:buClr>
                <a:schemeClr val="tx2"/>
              </a:buClr>
              <a:buSzPct val="75000"/>
              <a:buFont typeface="Wingdings" pitchFamily="2" charset="2"/>
              <a:buNone/>
              <a:defRPr/>
            </a:pPr>
            <a:r>
              <a:rPr lang="en-US" sz="1600" dirty="0" smtClean="0"/>
              <a:t>     concrete into compression.</a:t>
            </a:r>
          </a:p>
          <a:p>
            <a:pPr marL="342900" indent="-342900">
              <a:spcBef>
                <a:spcPct val="20000"/>
              </a:spcBef>
              <a:buClr>
                <a:schemeClr val="tx2"/>
              </a:buClr>
              <a:buSzPct val="75000"/>
              <a:buFont typeface="Wingdings" pitchFamily="2" charset="2"/>
              <a:buNone/>
              <a:defRPr/>
            </a:pPr>
            <a:endParaRPr lang="en-US" sz="1600" dirty="0" smtClean="0"/>
          </a:p>
          <a:p>
            <a:pPr marL="342900" indent="-342900">
              <a:spcBef>
                <a:spcPct val="20000"/>
              </a:spcBef>
              <a:buClr>
                <a:schemeClr val="tx2"/>
              </a:buClr>
              <a:buSzPct val="75000"/>
              <a:buFont typeface="Wingdings" pitchFamily="2" charset="2"/>
              <a:buNone/>
              <a:defRPr/>
            </a:pPr>
            <a:r>
              <a:rPr lang="en-US" sz="1600" dirty="0" smtClean="0"/>
              <a:t>Advantages</a:t>
            </a:r>
            <a:r>
              <a:rPr lang="en-US" sz="1600" dirty="0"/>
              <a:t>:</a:t>
            </a:r>
            <a:endParaRPr lang="en-US" sz="1600" dirty="0">
              <a:solidFill>
                <a:srgbClr val="0000CC"/>
              </a:solidFill>
            </a:endParaRPr>
          </a:p>
          <a:p>
            <a:pPr marL="342900" indent="-342900">
              <a:spcBef>
                <a:spcPct val="20000"/>
              </a:spcBef>
              <a:buClr>
                <a:schemeClr val="tx2"/>
              </a:buClr>
              <a:buSzPct val="75000"/>
              <a:buFont typeface="Wingdings" pitchFamily="2" charset="2"/>
              <a:buNone/>
              <a:defRPr/>
            </a:pPr>
            <a:r>
              <a:rPr lang="en-US" sz="1600" dirty="0"/>
              <a:t>	</a:t>
            </a:r>
            <a:r>
              <a:rPr lang="en-US" sz="1600" dirty="0">
                <a:solidFill>
                  <a:srgbClr val="0000CC"/>
                </a:solidFill>
              </a:rPr>
              <a:t>- </a:t>
            </a:r>
            <a:r>
              <a:rPr lang="en-US" sz="1600" dirty="0"/>
              <a:t>Increase the load carrying </a:t>
            </a:r>
            <a:endParaRPr lang="en-US" sz="1600" dirty="0" smtClean="0"/>
          </a:p>
          <a:p>
            <a:pPr marL="342900" indent="-342900">
              <a:spcBef>
                <a:spcPct val="20000"/>
              </a:spcBef>
              <a:buClr>
                <a:schemeClr val="tx2"/>
              </a:buClr>
              <a:buSzPct val="75000"/>
              <a:buFont typeface="Wingdings" pitchFamily="2" charset="2"/>
              <a:buNone/>
              <a:defRPr/>
            </a:pPr>
            <a:r>
              <a:rPr lang="en-US" sz="1600" dirty="0" smtClean="0"/>
              <a:t>	   capacity. </a:t>
            </a:r>
          </a:p>
          <a:p>
            <a:pPr marL="342900" indent="-342900">
              <a:spcBef>
                <a:spcPct val="20000"/>
              </a:spcBef>
              <a:buClr>
                <a:schemeClr val="tx2"/>
              </a:buClr>
              <a:buSzPct val="75000"/>
              <a:buFont typeface="Wingdings" pitchFamily="2" charset="2"/>
              <a:buNone/>
              <a:defRPr/>
            </a:pPr>
            <a:r>
              <a:rPr lang="en-US" sz="1600" dirty="0"/>
              <a:t>	- Increase span </a:t>
            </a:r>
            <a:r>
              <a:rPr lang="en-US" sz="1600" dirty="0" smtClean="0"/>
              <a:t>length.</a:t>
            </a:r>
            <a:endParaRPr lang="en-US" sz="1600" dirty="0"/>
          </a:p>
          <a:p>
            <a:pPr marL="342900" indent="-342900">
              <a:spcBef>
                <a:spcPct val="20000"/>
              </a:spcBef>
              <a:buClr>
                <a:schemeClr val="tx2"/>
              </a:buClr>
              <a:buSzPct val="75000"/>
              <a:buFont typeface="Wingdings" pitchFamily="2" charset="2"/>
              <a:buNone/>
              <a:defRPr/>
            </a:pPr>
            <a:r>
              <a:rPr lang="en-US" sz="1600" dirty="0"/>
              <a:t>	- Reduce the </a:t>
            </a:r>
            <a:r>
              <a:rPr lang="en-US" sz="1600" dirty="0" smtClean="0"/>
              <a:t>dimension size.</a:t>
            </a:r>
            <a:endParaRPr lang="en-US" sz="1600" dirty="0"/>
          </a:p>
        </p:txBody>
      </p:sp>
      <p:pic>
        <p:nvPicPr>
          <p:cNvPr id="51204" name="Picture 7" descr="C:\WINDOWS\Desktop\beam PT 01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391168" y="2133600"/>
            <a:ext cx="4202113" cy="312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1205" name="Picture 8" descr="C:\WINDOWS\Desktop\beam PT 02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8572" y="4525600"/>
            <a:ext cx="4352596" cy="217629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" name="Picture 4" descr="A:\MVC-016X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705600" y="5029200"/>
            <a:ext cx="2438400" cy="182880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</p:spPr>
      </p:pic>
      <p:sp>
        <p:nvSpPr>
          <p:cNvPr id="7" name="TextBox 6"/>
          <p:cNvSpPr txBox="1"/>
          <p:nvPr/>
        </p:nvSpPr>
        <p:spPr>
          <a:xfrm>
            <a:off x="3079335" y="4657635"/>
            <a:ext cx="1295400" cy="1200329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US" dirty="0" smtClean="0">
                <a:solidFill>
                  <a:schemeClr val="bg1"/>
                </a:solidFill>
              </a:rPr>
              <a:t>A</a:t>
            </a:r>
          </a:p>
          <a:p>
            <a:endParaRPr lang="en-US" dirty="0" smtClean="0"/>
          </a:p>
          <a:p>
            <a:endParaRPr lang="en-US" dirty="0" smtClean="0"/>
          </a:p>
          <a:p>
            <a:endParaRPr lang="en-US" dirty="0"/>
          </a:p>
        </p:txBody>
      </p:sp>
      <p:sp>
        <p:nvSpPr>
          <p:cNvPr id="2" name="TextBox 1"/>
          <p:cNvSpPr txBox="1"/>
          <p:nvPr/>
        </p:nvSpPr>
        <p:spPr>
          <a:xfrm>
            <a:off x="4391168" y="4048547"/>
            <a:ext cx="4521745" cy="954107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just"/>
            <a:r>
              <a:rPr lang="en-GB" sz="1400" dirty="0" smtClean="0"/>
              <a:t>When a concrete beam is pre-stressed, All the concrete acts in compression. The off-centre location of the pre-stressed steel </a:t>
            </a:r>
            <a:r>
              <a:rPr lang="en-GB" sz="1400" b="1" dirty="0" smtClean="0">
                <a:solidFill>
                  <a:srgbClr val="0070C0"/>
                </a:solidFill>
              </a:rPr>
              <a:t>causes a camber in the beam.</a:t>
            </a:r>
            <a:endParaRPr lang="en-US" sz="1400" b="1" dirty="0">
              <a:solidFill>
                <a:srgbClr val="0070C0"/>
              </a:solidFill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38572" y="6019800"/>
            <a:ext cx="5410200" cy="738664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GB" sz="1400" dirty="0" smtClean="0"/>
              <a:t>Under loading, the pre-stressed beam becomes flatter, but all the concrete still acts in compression, and no cracks appear. </a:t>
            </a:r>
            <a:endParaRPr lang="en-US" sz="1400" dirty="0"/>
          </a:p>
        </p:txBody>
      </p:sp>
      <p:sp>
        <p:nvSpPr>
          <p:cNvPr id="4" name="TextBox 3"/>
          <p:cNvSpPr txBox="1"/>
          <p:nvPr/>
        </p:nvSpPr>
        <p:spPr>
          <a:xfrm>
            <a:off x="6724828" y="5081067"/>
            <a:ext cx="144780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 smtClean="0"/>
              <a:t>Steel Tendons</a:t>
            </a:r>
            <a:endParaRPr lang="en-GB" sz="12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2209800" y="1981200"/>
            <a:ext cx="4594528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defRPr/>
            </a:pPr>
            <a:r>
              <a:rPr lang="en-US" sz="2800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Prestressing the concrete</a:t>
            </a:r>
            <a:endParaRPr lang="en-US" sz="2800" dirty="0">
              <a:solidFill>
                <a:srgbClr val="0070C0"/>
              </a:solidFill>
              <a:effectLst>
                <a:outerShdw blurRad="38100" dist="38100" dir="2700000" algn="tl">
                  <a:srgbClr val="C0C0C0"/>
                </a:outerShdw>
              </a:effectLst>
            </a:endParaRPr>
          </a:p>
        </p:txBody>
      </p:sp>
      <p:sp>
        <p:nvSpPr>
          <p:cNvPr id="3" name="Rectangle 2"/>
          <p:cNvSpPr/>
          <p:nvPr/>
        </p:nvSpPr>
        <p:spPr>
          <a:xfrm>
            <a:off x="1600200" y="3124200"/>
            <a:ext cx="617220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u="sng" dirty="0" smtClean="0">
                <a:hlinkClick r:id="rId2"/>
              </a:rPr>
              <a:t>http://www.youtube.com/watch?v=pjwrXLWhISE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51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dirty="0" smtClean="0"/>
              <a:t>Post-tensioning the concrete</a:t>
            </a:r>
          </a:p>
        </p:txBody>
      </p:sp>
      <p:sp>
        <p:nvSpPr>
          <p:cNvPr id="38297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304800" y="1600200"/>
            <a:ext cx="8610600" cy="4495800"/>
          </a:xfrm>
        </p:spPr>
        <p:txBody>
          <a:bodyPr/>
          <a:lstStyle/>
          <a:p>
            <a:pPr lvl="1" eaLnBrk="1" hangingPunct="1">
              <a:buNone/>
            </a:pPr>
            <a:r>
              <a:rPr lang="en-US" sz="1800" dirty="0" smtClean="0"/>
              <a:t>1. Cables positioned prior to concrete placement in plastic sheath </a:t>
            </a:r>
          </a:p>
          <a:p>
            <a:pPr lvl="1" eaLnBrk="1" hangingPunct="1">
              <a:buNone/>
            </a:pPr>
            <a:r>
              <a:rPr lang="en-US" sz="1800" dirty="0" smtClean="0"/>
              <a:t>2. Stressed by jacks after concrete placement (&amp; curing)</a:t>
            </a:r>
          </a:p>
          <a:p>
            <a:pPr lvl="1" eaLnBrk="1" hangingPunct="1">
              <a:buNone/>
            </a:pPr>
            <a:r>
              <a:rPr lang="en-US" sz="1800" dirty="0" smtClean="0"/>
              <a:t>3. Generally performed at the jobsite</a:t>
            </a:r>
          </a:p>
        </p:txBody>
      </p:sp>
      <p:pic>
        <p:nvPicPr>
          <p:cNvPr id="64516" name="Picture 4" descr="pt 01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572000" y="2590800"/>
            <a:ext cx="4495800" cy="1452563"/>
          </a:xfrm>
          <a:prstGeom prst="rect">
            <a:avLst/>
          </a:prstGeom>
          <a:noFill/>
          <a:ln w="28575">
            <a:solidFill>
              <a:schemeClr val="tx1"/>
            </a:solidFill>
            <a:miter lim="800000"/>
            <a:headEnd/>
            <a:tailEnd/>
          </a:ln>
        </p:spPr>
      </p:pic>
      <p:pic>
        <p:nvPicPr>
          <p:cNvPr id="64517" name="Picture 5" descr="pt 0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219200" y="4089796"/>
            <a:ext cx="6248400" cy="2615804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</p:spPr>
      </p:pic>
      <p:sp>
        <p:nvSpPr>
          <p:cNvPr id="2" name="TextBox 1"/>
          <p:cNvSpPr txBox="1"/>
          <p:nvPr/>
        </p:nvSpPr>
        <p:spPr>
          <a:xfrm>
            <a:off x="4991100" y="3276600"/>
            <a:ext cx="3810000" cy="738664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GB" sz="1400" dirty="0" smtClean="0"/>
              <a:t>1. In post tensioning, the concrete is not allowed to bond to the steel strands during curing. </a:t>
            </a:r>
            <a:endParaRPr lang="en-US" sz="1400" dirty="0"/>
          </a:p>
        </p:txBody>
      </p:sp>
      <p:sp>
        <p:nvSpPr>
          <p:cNvPr id="3" name="TextBox 2"/>
          <p:cNvSpPr txBox="1"/>
          <p:nvPr/>
        </p:nvSpPr>
        <p:spPr>
          <a:xfrm>
            <a:off x="1409700" y="5383649"/>
            <a:ext cx="5867400" cy="1169551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GB" sz="1400" dirty="0" smtClean="0"/>
              <a:t>2. After the concrete has cured, the strands are tensioned with a hydraulic jack and anchored to the beam ends. The strands are draped loosely to provide higher structural efficiency.</a:t>
            </a:r>
          </a:p>
          <a:p>
            <a:endParaRPr lang="en-GB" sz="1400" dirty="0"/>
          </a:p>
          <a:p>
            <a:endParaRPr lang="en-US" sz="1400" dirty="0"/>
          </a:p>
        </p:txBody>
      </p:sp>
    </p:spTree>
  </p:cSld>
  <p:clrMapOvr>
    <a:masterClrMapping/>
  </p:clrMapOvr>
  <p:transition>
    <p:zoom/>
  </p:transition>
  <p:timing>
    <p:tnLst>
      <p:par>
        <p:cTn id="1" dur="indefinite" restart="never" nodeType="tmRoot"/>
      </p:par>
    </p:tn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56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endParaRPr lang="en-US" smtClean="0"/>
          </a:p>
        </p:txBody>
      </p:sp>
      <p:sp>
        <p:nvSpPr>
          <p:cNvPr id="6656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endParaRPr lang="en-US" smtClean="0"/>
          </a:p>
        </p:txBody>
      </p:sp>
      <p:pic>
        <p:nvPicPr>
          <p:cNvPr id="66564" name="Picture 4" descr="MVC-012X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6565" name="Text Box 5"/>
          <p:cNvSpPr txBox="1">
            <a:spLocks noChangeArrowheads="1"/>
          </p:cNvSpPr>
          <p:nvPr/>
        </p:nvSpPr>
        <p:spPr bwMode="auto">
          <a:xfrm>
            <a:off x="-33845" y="5595937"/>
            <a:ext cx="7075976" cy="892552"/>
          </a:xfrm>
          <a:prstGeom prst="rect">
            <a:avLst/>
          </a:prstGeom>
          <a:noFill/>
          <a:ln w="12700" cap="sq">
            <a:noFill/>
            <a:miter lim="800000"/>
            <a:headEnd type="none" w="sm" len="sm"/>
            <a:tailEnd type="none" w="sm" len="sm"/>
          </a:ln>
        </p:spPr>
        <p:txBody>
          <a:bodyPr wrap="none">
            <a:spAutoFit/>
          </a:bodyPr>
          <a:lstStyle/>
          <a:p>
            <a:pPr algn="ctr"/>
            <a:r>
              <a:rPr lang="en-US" sz="2800" dirty="0">
                <a:solidFill>
                  <a:schemeClr val="bg1"/>
                </a:solidFill>
                <a:latin typeface="Times New Roman" pitchFamily="18" charset="0"/>
              </a:rPr>
              <a:t>Plastic-sheathed to prevent bonding to concrete </a:t>
            </a:r>
          </a:p>
          <a:p>
            <a:pPr algn="ctr"/>
            <a:r>
              <a:rPr lang="en-US" sz="2400" dirty="0">
                <a:solidFill>
                  <a:schemeClr val="bg1"/>
                </a:solidFill>
                <a:latin typeface="Times New Roman" pitchFamily="18" charset="0"/>
              </a:rPr>
              <a:t>(note the cable is lubricated)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58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endParaRPr lang="en-US" smtClean="0"/>
          </a:p>
        </p:txBody>
      </p:sp>
      <p:sp>
        <p:nvSpPr>
          <p:cNvPr id="6758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endParaRPr lang="en-US" smtClean="0"/>
          </a:p>
        </p:txBody>
      </p:sp>
      <p:pic>
        <p:nvPicPr>
          <p:cNvPr id="67588" name="Picture 4" descr="Post Tension Cables-Draped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7589" name="Text Box 5"/>
          <p:cNvSpPr txBox="1">
            <a:spLocks noChangeArrowheads="1"/>
          </p:cNvSpPr>
          <p:nvPr/>
        </p:nvSpPr>
        <p:spPr bwMode="auto">
          <a:xfrm>
            <a:off x="0" y="5886450"/>
            <a:ext cx="7360285" cy="523220"/>
          </a:xfrm>
          <a:prstGeom prst="rect">
            <a:avLst/>
          </a:prstGeom>
          <a:solidFill>
            <a:schemeClr val="tx1"/>
          </a:solidFill>
          <a:ln w="12700" cap="sq">
            <a:noFill/>
            <a:miter lim="800000"/>
            <a:headEnd type="none" w="sm" len="sm"/>
            <a:tailEnd type="none" w="sm" len="sm"/>
          </a:ln>
        </p:spPr>
        <p:txBody>
          <a:bodyPr wrap="none">
            <a:spAutoFit/>
          </a:bodyPr>
          <a:lstStyle/>
          <a:p>
            <a:pPr eaLnBrk="0" hangingPunct="0"/>
            <a:r>
              <a:rPr lang="en-US" sz="2800" dirty="0" smtClean="0">
                <a:solidFill>
                  <a:schemeClr val="bg1"/>
                </a:solidFill>
                <a:latin typeface="Times New Roman" pitchFamily="18" charset="0"/>
              </a:rPr>
              <a:t> Draped </a:t>
            </a:r>
            <a:r>
              <a:rPr lang="en-US" sz="2800" dirty="0">
                <a:solidFill>
                  <a:schemeClr val="bg1"/>
                </a:solidFill>
                <a:latin typeface="Times New Roman" pitchFamily="18" charset="0"/>
              </a:rPr>
              <a:t>to be positioned in “Tension” area of slab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68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endParaRPr lang="en-US" smtClean="0"/>
          </a:p>
        </p:txBody>
      </p:sp>
      <p:sp>
        <p:nvSpPr>
          <p:cNvPr id="7168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endParaRPr lang="en-US" smtClean="0"/>
          </a:p>
        </p:txBody>
      </p:sp>
      <p:pic>
        <p:nvPicPr>
          <p:cNvPr id="71684" name="Picture 4" descr="Jacking Machine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solidFill>
            <a:schemeClr val="tx1"/>
          </a:solidFill>
          <a:ln w="9525">
            <a:noFill/>
            <a:miter lim="800000"/>
            <a:headEnd/>
            <a:tailEnd/>
          </a:ln>
        </p:spPr>
      </p:pic>
      <p:sp>
        <p:nvSpPr>
          <p:cNvPr id="71685" name="Text Box 5"/>
          <p:cNvSpPr txBox="1">
            <a:spLocks noChangeArrowheads="1"/>
          </p:cNvSpPr>
          <p:nvPr/>
        </p:nvSpPr>
        <p:spPr bwMode="auto">
          <a:xfrm>
            <a:off x="3276600" y="533400"/>
            <a:ext cx="5625258" cy="461665"/>
          </a:xfrm>
          <a:prstGeom prst="rect">
            <a:avLst/>
          </a:prstGeom>
          <a:solidFill>
            <a:schemeClr val="tx1"/>
          </a:solidFill>
          <a:ln w="12700" cap="sq">
            <a:noFill/>
            <a:miter lim="800000"/>
            <a:headEnd type="none" w="sm" len="sm"/>
            <a:tailEnd type="none" w="sm" len="sm"/>
          </a:ln>
        </p:spPr>
        <p:txBody>
          <a:bodyPr wrap="none">
            <a:spAutoFit/>
          </a:bodyPr>
          <a:lstStyle/>
          <a:p>
            <a:pPr eaLnBrk="0" hangingPunct="0"/>
            <a:r>
              <a:rPr lang="en-US" sz="2400" dirty="0">
                <a:solidFill>
                  <a:schemeClr val="bg1"/>
                </a:solidFill>
                <a:latin typeface="Times New Roman" pitchFamily="18" charset="0"/>
              </a:rPr>
              <a:t>Hydraulic Jacking Machine to Stress Cables</a:t>
            </a:r>
          </a:p>
        </p:txBody>
      </p:sp>
      <p:pic>
        <p:nvPicPr>
          <p:cNvPr id="9" name="Picture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96000" y="4572000"/>
            <a:ext cx="3030677" cy="2273008"/>
          </a:xfrm>
          <a:prstGeom prst="rect">
            <a:avLst/>
          </a:prstGeom>
          <a:ln w="28575">
            <a:solidFill>
              <a:schemeClr val="tx1"/>
            </a:solidFill>
          </a:ln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1371600" y="4419600"/>
            <a:ext cx="7772400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2400" u="sng" dirty="0" smtClean="0">
                <a:latin typeface="Calibri" pitchFamily="34" charset="0"/>
                <a:hlinkClick r:id="rId2"/>
              </a:rPr>
              <a:t>http://www.youtube.com/watch?v=rNJGaiGYzAc</a:t>
            </a:r>
            <a:endParaRPr lang="en-GB" sz="2400" dirty="0">
              <a:latin typeface="Calibri" pitchFamily="34" charset="0"/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1600200" y="3810000"/>
            <a:ext cx="66294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 smtClean="0">
                <a:solidFill>
                  <a:srgbClr val="0070C0"/>
                </a:solidFill>
                <a:latin typeface="+mj-lt"/>
              </a:rPr>
              <a:t>JACKING THE CABLES INTO TENSION</a:t>
            </a:r>
            <a:endParaRPr lang="en-GB" sz="2400" b="1" dirty="0">
              <a:solidFill>
                <a:srgbClr val="0070C0"/>
              </a:solidFill>
              <a:latin typeface="+mj-lt"/>
            </a:endParaRPr>
          </a:p>
        </p:txBody>
      </p:sp>
      <p:sp>
        <p:nvSpPr>
          <p:cNvPr id="4" name="Rectangle 3"/>
          <p:cNvSpPr/>
          <p:nvPr/>
        </p:nvSpPr>
        <p:spPr>
          <a:xfrm>
            <a:off x="1828800" y="2057400"/>
            <a:ext cx="5251759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2800" b="1" dirty="0" smtClean="0">
                <a:solidFill>
                  <a:srgbClr val="0070C0"/>
                </a:solidFill>
                <a:latin typeface="+mj-lt"/>
              </a:rPr>
              <a:t>Post-tensioning the concrete</a:t>
            </a:r>
            <a:endParaRPr lang="en-GB" sz="2800" b="1" dirty="0">
              <a:solidFill>
                <a:srgbClr val="0070C0"/>
              </a:solidFill>
              <a:latin typeface="+mj-lt"/>
            </a:endParaRPr>
          </a:p>
        </p:txBody>
      </p:sp>
      <p:sp>
        <p:nvSpPr>
          <p:cNvPr id="1025" name="Rectangle 1"/>
          <p:cNvSpPr>
            <a:spLocks noChangeArrowheads="1"/>
          </p:cNvSpPr>
          <p:nvPr/>
        </p:nvSpPr>
        <p:spPr bwMode="auto">
          <a:xfrm>
            <a:off x="1447800" y="2590800"/>
            <a:ext cx="6183680" cy="46166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2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  <a:hlinkClick r:id="rId3"/>
              </a:rPr>
              <a:t>http://www.youtube.com/watch?v=7JsuNg5r4Is</a:t>
            </a:r>
            <a:endParaRPr kumimoji="0" lang="en-GB" sz="2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109728" indent="0" algn="ctr">
              <a:buNone/>
            </a:pPr>
            <a:r>
              <a:rPr lang="en-GB" sz="4000" dirty="0" smtClean="0"/>
              <a:t>CONCRETE</a:t>
            </a:r>
          </a:p>
          <a:p>
            <a:pPr marL="109728" indent="0" algn="ctr">
              <a:buNone/>
            </a:pPr>
            <a:endParaRPr lang="en-GB" dirty="0"/>
          </a:p>
          <a:p>
            <a:pPr marL="109728" indent="0" algn="ctr">
              <a:buNone/>
            </a:pPr>
            <a:r>
              <a:rPr lang="en-GB" sz="4000" dirty="0" smtClean="0"/>
              <a:t>Q.E.D.</a:t>
            </a:r>
            <a:endParaRPr lang="en-GB" sz="4000" dirty="0"/>
          </a:p>
        </p:txBody>
      </p:sp>
    </p:spTree>
    <p:extLst>
      <p:ext uri="{BB962C8B-B14F-4D97-AF65-F5344CB8AC3E}">
        <p14:creationId xmlns="" xmlns:p14="http://schemas.microsoft.com/office/powerpoint/2010/main" val="10442659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oncourse">
  <a:themeElements>
    <a:clrScheme name="Concourse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Concourse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inorFont>
    </a:fontScheme>
    <a:fmtScheme name="Concourse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65000" b="98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6485</TotalTime>
  <Words>1929</Words>
  <Application>Microsoft Office PowerPoint</Application>
  <PresentationFormat>On-screen Show (4:3)</PresentationFormat>
  <Paragraphs>522</Paragraphs>
  <Slides>45</Slides>
  <Notes>2</Notes>
  <HiddenSlides>2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45</vt:i4>
      </vt:variant>
    </vt:vector>
  </HeadingPairs>
  <TitlesOfParts>
    <vt:vector size="46" baseType="lpstr">
      <vt:lpstr>Concourse</vt:lpstr>
      <vt:lpstr>            CONCRETE IN CONSTRUCTION 2 Faculty of Architecture, Computing and Engineering School of The Built and Natural Environments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  <vt:lpstr>Slide 21</vt:lpstr>
      <vt:lpstr>Slide 22</vt:lpstr>
      <vt:lpstr>Slide 23</vt:lpstr>
      <vt:lpstr>Slide 24</vt:lpstr>
      <vt:lpstr>Slide 25</vt:lpstr>
      <vt:lpstr>Slide 26</vt:lpstr>
      <vt:lpstr>Slide 27</vt:lpstr>
      <vt:lpstr>Slide 28</vt:lpstr>
      <vt:lpstr>Slide 29</vt:lpstr>
      <vt:lpstr>Slide 30</vt:lpstr>
      <vt:lpstr>Slide 31</vt:lpstr>
      <vt:lpstr>Slide 32</vt:lpstr>
      <vt:lpstr>Slide 33</vt:lpstr>
      <vt:lpstr>Corrosion of reinforcement</vt:lpstr>
      <vt:lpstr>Corrosion of  reinforcement</vt:lpstr>
      <vt:lpstr>Corrosion of reinforcement</vt:lpstr>
      <vt:lpstr>Protection of reinforcement</vt:lpstr>
      <vt:lpstr>Slide 38</vt:lpstr>
      <vt:lpstr>Slide 39</vt:lpstr>
      <vt:lpstr>Post-tensioning the concrete</vt:lpstr>
      <vt:lpstr>Slide 41</vt:lpstr>
      <vt:lpstr>Slide 42</vt:lpstr>
      <vt:lpstr>Slide 43</vt:lpstr>
      <vt:lpstr>Slide 44</vt:lpstr>
      <vt:lpstr>Slide 45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CONCRETE IN CONSTRUCTION Faculty of Applied Design and Engineering School of The Built and Natural Environment</dc:title>
  <dc:creator>Vista</dc:creator>
  <cp:lastModifiedBy>Guest</cp:lastModifiedBy>
  <cp:revision>461</cp:revision>
  <dcterms:created xsi:type="dcterms:W3CDTF">2011-10-21T09:00:41Z</dcterms:created>
  <dcterms:modified xsi:type="dcterms:W3CDTF">2018-11-11T18:07:44Z</dcterms:modified>
</cp:coreProperties>
</file>