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4"/>
  </p:sldMasterIdLst>
  <p:notesMasterIdLst>
    <p:notesMasterId r:id="rId16"/>
  </p:notesMasterIdLst>
  <p:sldIdLst>
    <p:sldId id="256" r:id="rId5"/>
    <p:sldId id="257" r:id="rId6"/>
    <p:sldId id="258" r:id="rId7"/>
    <p:sldId id="259" r:id="rId8"/>
    <p:sldId id="260" r:id="rId9"/>
    <p:sldId id="262" r:id="rId10"/>
    <p:sldId id="267" r:id="rId11"/>
    <p:sldId id="268" r:id="rId12"/>
    <p:sldId id="264" r:id="rId13"/>
    <p:sldId id="265"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D51DC3-7708-4ED0-8120-F6F9E4F13656}" v="1163" dt="2026-07-17T08:54:11.9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 Dumitru (2441685)" userId="56074912-b646-4f42-b702-ecfb8c60a075" providerId="ADAL" clId="{9436BCC6-D2B2-46E0-8487-14ECF64250F5}"/>
    <pc:docChg chg="undo custSel modSld">
      <pc:chgData name="Sara Dumitru (2441685)" userId="56074912-b646-4f42-b702-ecfb8c60a075" providerId="ADAL" clId="{9436BCC6-D2B2-46E0-8487-14ECF64250F5}" dt="2026-07-17T09:19:32.064" v="4492" actId="5793"/>
      <pc:docMkLst>
        <pc:docMk/>
      </pc:docMkLst>
      <pc:sldChg chg="modSp mod">
        <pc:chgData name="Sara Dumitru (2441685)" userId="56074912-b646-4f42-b702-ecfb8c60a075" providerId="ADAL" clId="{9436BCC6-D2B2-46E0-8487-14ECF64250F5}" dt="2026-07-16T23:38:34.959" v="507" actId="20577"/>
        <pc:sldMkLst>
          <pc:docMk/>
          <pc:sldMk cId="1424087263" sldId="260"/>
        </pc:sldMkLst>
        <pc:spChg chg="mod">
          <ac:chgData name="Sara Dumitru (2441685)" userId="56074912-b646-4f42-b702-ecfb8c60a075" providerId="ADAL" clId="{9436BCC6-D2B2-46E0-8487-14ECF64250F5}" dt="2026-07-16T23:38:34.959" v="507" actId="20577"/>
          <ac:spMkLst>
            <pc:docMk/>
            <pc:sldMk cId="1424087263" sldId="260"/>
            <ac:spMk id="3" creationId="{E73EC453-8E6E-AAA5-639A-7F2EB8FCDBC5}"/>
          </ac:spMkLst>
        </pc:spChg>
      </pc:sldChg>
      <pc:sldChg chg="modSp mod">
        <pc:chgData name="Sara Dumitru (2441685)" userId="56074912-b646-4f42-b702-ecfb8c60a075" providerId="ADAL" clId="{9436BCC6-D2B2-46E0-8487-14ECF64250F5}" dt="2026-07-17T08:21:17.596" v="1445" actId="20577"/>
        <pc:sldMkLst>
          <pc:docMk/>
          <pc:sldMk cId="1382716628" sldId="262"/>
        </pc:sldMkLst>
        <pc:spChg chg="mod">
          <ac:chgData name="Sara Dumitru (2441685)" userId="56074912-b646-4f42-b702-ecfb8c60a075" providerId="ADAL" clId="{9436BCC6-D2B2-46E0-8487-14ECF64250F5}" dt="2026-07-17T08:21:17.596" v="1445" actId="20577"/>
          <ac:spMkLst>
            <pc:docMk/>
            <pc:sldMk cId="1382716628" sldId="262"/>
            <ac:spMk id="3" creationId="{87B96C4E-C633-AD44-2B5D-616D8D99EE4D}"/>
          </ac:spMkLst>
        </pc:spChg>
      </pc:sldChg>
      <pc:sldChg chg="modSp mod">
        <pc:chgData name="Sara Dumitru (2441685)" userId="56074912-b646-4f42-b702-ecfb8c60a075" providerId="ADAL" clId="{9436BCC6-D2B2-46E0-8487-14ECF64250F5}" dt="2026-07-17T09:19:32.064" v="4492" actId="5793"/>
        <pc:sldMkLst>
          <pc:docMk/>
          <pc:sldMk cId="3970473306" sldId="264"/>
        </pc:sldMkLst>
        <pc:spChg chg="mod">
          <ac:chgData name="Sara Dumitru (2441685)" userId="56074912-b646-4f42-b702-ecfb8c60a075" providerId="ADAL" clId="{9436BCC6-D2B2-46E0-8487-14ECF64250F5}" dt="2026-07-17T09:19:32.064" v="4492" actId="5793"/>
          <ac:spMkLst>
            <pc:docMk/>
            <pc:sldMk cId="3970473306" sldId="264"/>
            <ac:spMk id="3" creationId="{4A53051C-8483-F6FD-7AB5-FC885653EC99}"/>
          </ac:spMkLst>
        </pc:spChg>
      </pc:sldChg>
      <pc:sldChg chg="modSp mod">
        <pc:chgData name="Sara Dumitru (2441685)" userId="56074912-b646-4f42-b702-ecfb8c60a075" providerId="ADAL" clId="{9436BCC6-D2B2-46E0-8487-14ECF64250F5}" dt="2026-07-17T08:34:57.055" v="2478" actId="20577"/>
        <pc:sldMkLst>
          <pc:docMk/>
          <pc:sldMk cId="1917974163" sldId="267"/>
        </pc:sldMkLst>
        <pc:spChg chg="mod">
          <ac:chgData name="Sara Dumitru (2441685)" userId="56074912-b646-4f42-b702-ecfb8c60a075" providerId="ADAL" clId="{9436BCC6-D2B2-46E0-8487-14ECF64250F5}" dt="2026-07-17T08:34:57.055" v="2478" actId="20577"/>
          <ac:spMkLst>
            <pc:docMk/>
            <pc:sldMk cId="1917974163" sldId="267"/>
            <ac:spMk id="3" creationId="{C71705AF-A114-46D3-808C-4A69D3AE5A69}"/>
          </ac:spMkLst>
        </pc:spChg>
      </pc:sldChg>
      <pc:sldChg chg="addSp modSp mod">
        <pc:chgData name="Sara Dumitru (2441685)" userId="56074912-b646-4f42-b702-ecfb8c60a075" providerId="ADAL" clId="{9436BCC6-D2B2-46E0-8487-14ECF64250F5}" dt="2026-07-17T08:56:04.065" v="3325" actId="1076"/>
        <pc:sldMkLst>
          <pc:docMk/>
          <pc:sldMk cId="3645478630" sldId="268"/>
        </pc:sldMkLst>
        <pc:spChg chg="add mod">
          <ac:chgData name="Sara Dumitru (2441685)" userId="56074912-b646-4f42-b702-ecfb8c60a075" providerId="ADAL" clId="{9436BCC6-D2B2-46E0-8487-14ECF64250F5}" dt="2026-07-17T08:39:59.616" v="2509" actId="20577"/>
          <ac:spMkLst>
            <pc:docMk/>
            <pc:sldMk cId="3645478630" sldId="268"/>
            <ac:spMk id="4" creationId="{B6798A04-50B1-B96D-24A4-BE1B006AB663}"/>
          </ac:spMkLst>
        </pc:spChg>
        <pc:spChg chg="add mod">
          <ac:chgData name="Sara Dumitru (2441685)" userId="56074912-b646-4f42-b702-ecfb8c60a075" providerId="ADAL" clId="{9436BCC6-D2B2-46E0-8487-14ECF64250F5}" dt="2026-07-17T08:44:24.269" v="2675" actId="1076"/>
          <ac:spMkLst>
            <pc:docMk/>
            <pc:sldMk cId="3645478630" sldId="268"/>
            <ac:spMk id="21" creationId="{BCA8FADC-BB71-BEED-97F1-0BC1AB44D136}"/>
          </ac:spMkLst>
        </pc:spChg>
        <pc:spChg chg="add mod">
          <ac:chgData name="Sara Dumitru (2441685)" userId="56074912-b646-4f42-b702-ecfb8c60a075" providerId="ADAL" clId="{9436BCC6-D2B2-46E0-8487-14ECF64250F5}" dt="2026-07-17T08:46:57.389" v="2800" actId="1076"/>
          <ac:spMkLst>
            <pc:docMk/>
            <pc:sldMk cId="3645478630" sldId="268"/>
            <ac:spMk id="22" creationId="{EE72315F-8D94-91CF-EC20-70DA3E6C543E}"/>
          </ac:spMkLst>
        </pc:spChg>
        <pc:spChg chg="add mod">
          <ac:chgData name="Sara Dumitru (2441685)" userId="56074912-b646-4f42-b702-ecfb8c60a075" providerId="ADAL" clId="{9436BCC6-D2B2-46E0-8487-14ECF64250F5}" dt="2026-07-17T08:49:12.304" v="2969" actId="1076"/>
          <ac:spMkLst>
            <pc:docMk/>
            <pc:sldMk cId="3645478630" sldId="268"/>
            <ac:spMk id="23" creationId="{BEDC13FF-AFCC-B35B-ED57-03C35EE28C80}"/>
          </ac:spMkLst>
        </pc:spChg>
        <pc:spChg chg="add mod">
          <ac:chgData name="Sara Dumitru (2441685)" userId="56074912-b646-4f42-b702-ecfb8c60a075" providerId="ADAL" clId="{9436BCC6-D2B2-46E0-8487-14ECF64250F5}" dt="2026-07-17T08:51:04.799" v="3076" actId="1076"/>
          <ac:spMkLst>
            <pc:docMk/>
            <pc:sldMk cId="3645478630" sldId="268"/>
            <ac:spMk id="24" creationId="{B7EBB854-0508-74ED-50EB-549BF7FB6D72}"/>
          </ac:spMkLst>
        </pc:spChg>
        <pc:spChg chg="add mod">
          <ac:chgData name="Sara Dumitru (2441685)" userId="56074912-b646-4f42-b702-ecfb8c60a075" providerId="ADAL" clId="{9436BCC6-D2B2-46E0-8487-14ECF64250F5}" dt="2026-07-17T08:54:02.825" v="3192" actId="1076"/>
          <ac:spMkLst>
            <pc:docMk/>
            <pc:sldMk cId="3645478630" sldId="268"/>
            <ac:spMk id="25" creationId="{AB912516-8CFF-77BB-AEFA-F2086C481020}"/>
          </ac:spMkLst>
        </pc:spChg>
        <pc:spChg chg="add mod">
          <ac:chgData name="Sara Dumitru (2441685)" userId="56074912-b646-4f42-b702-ecfb8c60a075" providerId="ADAL" clId="{9436BCC6-D2B2-46E0-8487-14ECF64250F5}" dt="2026-07-17T08:56:04.065" v="3325" actId="1076"/>
          <ac:spMkLst>
            <pc:docMk/>
            <pc:sldMk cId="3645478630" sldId="268"/>
            <ac:spMk id="26" creationId="{E710AD0C-2FF3-B43F-F12E-8B371418F84E}"/>
          </ac:spMkLst>
        </pc:spChg>
        <pc:cxnChg chg="add">
          <ac:chgData name="Sara Dumitru (2441685)" userId="56074912-b646-4f42-b702-ecfb8c60a075" providerId="ADAL" clId="{9436BCC6-D2B2-46E0-8487-14ECF64250F5}" dt="2026-07-17T08:37:57.833" v="2481" actId="11529"/>
          <ac:cxnSpMkLst>
            <pc:docMk/>
            <pc:sldMk cId="3645478630" sldId="268"/>
            <ac:cxnSpMk id="6" creationId="{8F432DB3-4044-4529-979D-7344B4A5E1BB}"/>
          </ac:cxnSpMkLst>
        </pc:cxnChg>
        <pc:cxnChg chg="add mod">
          <ac:chgData name="Sara Dumitru (2441685)" userId="56074912-b646-4f42-b702-ecfb8c60a075" providerId="ADAL" clId="{9436BCC6-D2B2-46E0-8487-14ECF64250F5}" dt="2026-07-17T08:38:37.933" v="2485" actId="1076"/>
          <ac:cxnSpMkLst>
            <pc:docMk/>
            <pc:sldMk cId="3645478630" sldId="268"/>
            <ac:cxnSpMk id="8" creationId="{0EB7ED63-8D6B-AA2F-4D3D-A42E339DED78}"/>
          </ac:cxnSpMkLst>
        </pc:cxnChg>
        <pc:cxnChg chg="add mod">
          <ac:chgData name="Sara Dumitru (2441685)" userId="56074912-b646-4f42-b702-ecfb8c60a075" providerId="ADAL" clId="{9436BCC6-D2B2-46E0-8487-14ECF64250F5}" dt="2026-07-17T08:38:31.617" v="2484" actId="14100"/>
          <ac:cxnSpMkLst>
            <pc:docMk/>
            <pc:sldMk cId="3645478630" sldId="268"/>
            <ac:cxnSpMk id="10" creationId="{3575C7A2-DEB7-8F67-0F91-1949350A5340}"/>
          </ac:cxnSpMkLst>
        </pc:cxnChg>
        <pc:cxnChg chg="add">
          <ac:chgData name="Sara Dumitru (2441685)" userId="56074912-b646-4f42-b702-ecfb8c60a075" providerId="ADAL" clId="{9436BCC6-D2B2-46E0-8487-14ECF64250F5}" dt="2026-07-17T08:38:48.614" v="2486" actId="11529"/>
          <ac:cxnSpMkLst>
            <pc:docMk/>
            <pc:sldMk cId="3645478630" sldId="268"/>
            <ac:cxnSpMk id="13" creationId="{E9255694-C035-265F-3FB7-1E545C11C457}"/>
          </ac:cxnSpMkLst>
        </pc:cxnChg>
        <pc:cxnChg chg="add mod">
          <ac:chgData name="Sara Dumitru (2441685)" userId="56074912-b646-4f42-b702-ecfb8c60a075" providerId="ADAL" clId="{9436BCC6-D2B2-46E0-8487-14ECF64250F5}" dt="2026-07-17T08:39:06.409" v="2489" actId="14100"/>
          <ac:cxnSpMkLst>
            <pc:docMk/>
            <pc:sldMk cId="3645478630" sldId="268"/>
            <ac:cxnSpMk id="15" creationId="{27335B76-6035-60F6-5FD2-AAA370DEFA69}"/>
          </ac:cxnSpMkLst>
        </pc:cxnChg>
        <pc:cxnChg chg="add">
          <ac:chgData name="Sara Dumitru (2441685)" userId="56074912-b646-4f42-b702-ecfb8c60a075" providerId="ADAL" clId="{9436BCC6-D2B2-46E0-8487-14ECF64250F5}" dt="2026-07-17T08:39:27.072" v="2490" actId="11529"/>
          <ac:cxnSpMkLst>
            <pc:docMk/>
            <pc:sldMk cId="3645478630" sldId="268"/>
            <ac:cxnSpMk id="18" creationId="{7065138A-059A-82C7-60CC-B1872AE6B673}"/>
          </ac:cxnSpMkLst>
        </pc:cxnChg>
        <pc:cxnChg chg="add">
          <ac:chgData name="Sara Dumitru (2441685)" userId="56074912-b646-4f42-b702-ecfb8c60a075" providerId="ADAL" clId="{9436BCC6-D2B2-46E0-8487-14ECF64250F5}" dt="2026-07-17T08:39:36.731" v="2491" actId="11529"/>
          <ac:cxnSpMkLst>
            <pc:docMk/>
            <pc:sldMk cId="3645478630" sldId="268"/>
            <ac:cxnSpMk id="20" creationId="{7C88EB15-6AFC-6839-7349-C81107879197}"/>
          </ac:cxnSpMkLst>
        </pc:cxnChg>
      </pc:sldChg>
    </pc:docChg>
  </pc:docChgLst>
  <pc:docChgLst>
    <pc:chgData name="Sara Dumitru (2441685)" userId="56074912-b646-4f42-b702-ecfb8c60a075" providerId="ADAL" clId="{6CEA0F73-2B7A-4844-B094-A5031053F3BA}"/>
    <pc:docChg chg="undo custSel modSld">
      <pc:chgData name="Sara Dumitru (2441685)" userId="56074912-b646-4f42-b702-ecfb8c60a075" providerId="ADAL" clId="{6CEA0F73-2B7A-4844-B094-A5031053F3BA}" dt="2026-07-16T23:26:16.240" v="1069" actId="14100"/>
      <pc:docMkLst>
        <pc:docMk/>
      </pc:docMkLst>
      <pc:sldChg chg="modSp mod">
        <pc:chgData name="Sara Dumitru (2441685)" userId="56074912-b646-4f42-b702-ecfb8c60a075" providerId="ADAL" clId="{6CEA0F73-2B7A-4844-B094-A5031053F3BA}" dt="2026-07-16T23:17:28.626" v="603" actId="20577"/>
        <pc:sldMkLst>
          <pc:docMk/>
          <pc:sldMk cId="1748499028" sldId="259"/>
        </pc:sldMkLst>
        <pc:spChg chg="mod">
          <ac:chgData name="Sara Dumitru (2441685)" userId="56074912-b646-4f42-b702-ecfb8c60a075" providerId="ADAL" clId="{6CEA0F73-2B7A-4844-B094-A5031053F3BA}" dt="2026-07-16T23:17:28.626" v="603" actId="20577"/>
          <ac:spMkLst>
            <pc:docMk/>
            <pc:sldMk cId="1748499028" sldId="259"/>
            <ac:spMk id="3" creationId="{F9C1CCB3-874D-5E4A-629C-E7AA4A8AB46C}"/>
          </ac:spMkLst>
        </pc:spChg>
      </pc:sldChg>
      <pc:sldChg chg="modSp mod">
        <pc:chgData name="Sara Dumitru (2441685)" userId="56074912-b646-4f42-b702-ecfb8c60a075" providerId="ADAL" clId="{6CEA0F73-2B7A-4844-B094-A5031053F3BA}" dt="2026-07-16T23:26:16.240" v="1069" actId="14100"/>
        <pc:sldMkLst>
          <pc:docMk/>
          <pc:sldMk cId="1424087263" sldId="260"/>
        </pc:sldMkLst>
        <pc:spChg chg="mod">
          <ac:chgData name="Sara Dumitru (2441685)" userId="56074912-b646-4f42-b702-ecfb8c60a075" providerId="ADAL" clId="{6CEA0F73-2B7A-4844-B094-A5031053F3BA}" dt="2026-07-16T23:26:16.240" v="1069" actId="14100"/>
          <ac:spMkLst>
            <pc:docMk/>
            <pc:sldMk cId="1424087263" sldId="260"/>
            <ac:spMk id="3" creationId="{E73EC453-8E6E-AAA5-639A-7F2EB8FCDBC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17/07/2026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8C18859-9320-47B1-B84A-5AD18E8F8F05}"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0584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C18859-9320-47B1-B84A-5AD18E8F8F05}"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6112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70201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8C18859-9320-47B1-B84A-5AD18E8F8F05}"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2105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8C18859-9320-47B1-B84A-5AD18E8F8F05}" type="datetimeFigureOut">
              <a:rPr lang="en-GB" smtClean="0"/>
              <a:t>17/07/2026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1099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8C18859-9320-47B1-B84A-5AD18E8F8F05}" type="datetimeFigureOut">
              <a:rPr lang="en-GB" smtClean="0"/>
              <a:t>17/07/2026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8080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17/07/2026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9532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5380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3448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368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82700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61789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588426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33991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C18859-9320-47B1-B84A-5AD18E8F8F05}"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93155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C18859-9320-47B1-B84A-5AD18E8F8F05}"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793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17/07/2026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3695827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a:latin typeface="A"/>
              </a:rPr>
              <a:t>Problem solving and Decision making </a:t>
            </a:r>
            <a:br>
              <a:rPr lang="en-GB" sz="3200">
                <a:latin typeface="A"/>
              </a:rPr>
            </a:br>
            <a:r>
              <a:rPr lang="en-GB" sz="3200">
                <a:latin typeface="A"/>
              </a:rPr>
              <a:t>Sara Dumitru  </a:t>
            </a:r>
            <a:br>
              <a:rPr lang="en-GB" sz="3200">
                <a:latin typeface="A"/>
              </a:rPr>
            </a:br>
            <a:r>
              <a:rPr lang="en-GB" sz="3200">
                <a:latin typeface="A"/>
              </a:rPr>
              <a:t>2441685</a:t>
            </a:r>
            <a:br>
              <a:rPr lang="en-GB" sz="3200">
                <a:latin typeface="A"/>
              </a:rPr>
            </a:br>
            <a:r>
              <a:rPr lang="en-GB" sz="3200">
                <a:latin typeface="A"/>
              </a:rPr>
              <a:t>Mubashir Qurashi</a:t>
            </a:r>
            <a:br>
              <a:rPr lang="en-GB" sz="3200">
                <a:latin typeface="A"/>
              </a:rPr>
            </a:br>
            <a:r>
              <a:rPr lang="en-GB" sz="320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a:t>Introduction </a:t>
            </a:r>
          </a:p>
          <a:p>
            <a:r>
              <a:rPr lang="en-GB" sz="2400" b="1"/>
              <a:t>Company background</a:t>
            </a:r>
          </a:p>
          <a:p>
            <a:r>
              <a:rPr lang="en-GB" sz="2400" b="1"/>
              <a:t>Problem: nature and scope</a:t>
            </a:r>
          </a:p>
          <a:p>
            <a:r>
              <a:rPr lang="en-GB" sz="2400" b="1"/>
              <a:t>PESTLE ANALYSIS: Basil’s Bakery</a:t>
            </a:r>
          </a:p>
          <a:p>
            <a:r>
              <a:rPr lang="en-GB" sz="2400" b="1"/>
              <a:t>Cause and effect analysis: Fishbone diagram</a:t>
            </a:r>
          </a:p>
          <a:p>
            <a:r>
              <a:rPr lang="en-GB" sz="2400" b="1"/>
              <a:t>Conclusion</a:t>
            </a:r>
          </a:p>
          <a:p>
            <a:r>
              <a:rPr lang="en-GB" sz="2400" b="1"/>
              <a:t>References</a:t>
            </a:r>
          </a:p>
          <a:p>
            <a:endParaRPr lang="en-GB" sz="240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normAutofit/>
          </a:bodyPr>
          <a:lstStyle/>
          <a:p>
            <a:r>
              <a:rPr lang="en-US" b="1">
                <a:solidFill>
                  <a:schemeClr val="tx1"/>
                </a:solidFill>
                <a:latin typeface="Arial" panose="020B0604020202020204" pitchFamily="34" charset="0"/>
                <a:ea typeface="Roboto"/>
                <a:cs typeface="Arial" panose="020B0604020202020204" pitchFamily="34" charset="0"/>
              </a:rPr>
              <a:t>In this presentation, I will provide an overview of basil’s Bakery and examine a key business problem affecting the company I will begin with the company background before explaining the nature and scope of the problem I will then use Pestel analysis to explore the external factors influencing the business, followed by a fishbone (cause and effect) diagram to identify the root that causes the issue finally I will then </a:t>
            </a:r>
            <a:r>
              <a:rPr lang="en-US" b="1" err="1">
                <a:solidFill>
                  <a:schemeClr val="tx1"/>
                </a:solidFill>
                <a:latin typeface="Arial" panose="020B0604020202020204" pitchFamily="34" charset="0"/>
                <a:ea typeface="Roboto"/>
                <a:cs typeface="Arial" panose="020B0604020202020204" pitchFamily="34" charset="0"/>
              </a:rPr>
              <a:t>summarise</a:t>
            </a:r>
            <a:r>
              <a:rPr lang="en-US" b="1">
                <a:solidFill>
                  <a:schemeClr val="tx1"/>
                </a:solidFill>
                <a:latin typeface="Arial" panose="020B0604020202020204" pitchFamily="34" charset="0"/>
                <a:ea typeface="Roboto"/>
                <a:cs typeface="Arial" panose="020B0604020202020204" pitchFamily="34" charset="0"/>
              </a:rPr>
              <a:t> everything and make a conclusion.</a:t>
            </a:r>
            <a:endParaRPr lang="en-GB" b="1">
              <a:solidFill>
                <a:schemeClr val="tx1"/>
              </a:solidFill>
              <a:latin typeface="Arial" panose="020B0604020202020204" pitchFamily="34" charset="0"/>
              <a:ea typeface="Roboto"/>
              <a:cs typeface="Arial" panose="020B0604020202020204" pitchFamily="34" charset="0"/>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normAutofit/>
          </a:bodyPr>
          <a:lstStyle/>
          <a:p>
            <a:r>
              <a:rPr lang="en-GB" sz="2400" b="1">
                <a:latin typeface="Arial" panose="020B0604020202020204" pitchFamily="34" charset="0"/>
                <a:cs typeface="Arial" panose="020B0604020202020204" pitchFamily="34" charset="0"/>
              </a:rPr>
              <a:t>Basil’s Bakery</a:t>
            </a:r>
            <a:endParaRPr lang="en-GB" sz="2400" b="1">
              <a:solidFill>
                <a:srgbClr val="000000"/>
              </a:solidFill>
              <a:latin typeface="Arial" panose="020B0604020202020204" pitchFamily="34" charset="0"/>
              <a:cs typeface="Arial" panose="020B0604020202020204" pitchFamily="34" charset="0"/>
            </a:endParaRPr>
          </a:p>
          <a:p>
            <a:pPr marL="342900" indent="-342900">
              <a:buFont typeface="Arial" charset="2"/>
              <a:buChar char="•"/>
            </a:pPr>
            <a:r>
              <a:rPr lang="en-GB" b="1">
                <a:latin typeface="Arial" panose="020B0604020202020204" pitchFamily="34" charset="0"/>
                <a:cs typeface="Arial" panose="020B0604020202020204" pitchFamily="34" charset="0"/>
              </a:rPr>
              <a:t>Founded in:2015</a:t>
            </a:r>
          </a:p>
          <a:p>
            <a:pPr marL="342900" indent="-342900">
              <a:buFont typeface="Arial" charset="2"/>
              <a:buChar char="•"/>
            </a:pPr>
            <a:r>
              <a:rPr lang="en-GB" b="1">
                <a:latin typeface="Arial" panose="020B0604020202020204" pitchFamily="34" charset="0"/>
                <a:cs typeface="Arial" panose="020B0604020202020204" pitchFamily="34" charset="0"/>
              </a:rPr>
              <a:t>Owners: basil</a:t>
            </a:r>
          </a:p>
          <a:p>
            <a:pPr marL="342900" indent="-342900">
              <a:buFont typeface="Arial" charset="2"/>
              <a:buChar char="•"/>
            </a:pPr>
            <a:r>
              <a:rPr lang="en-GB" b="1">
                <a:latin typeface="Arial" panose="020B0604020202020204" pitchFamily="34" charset="0"/>
                <a:cs typeface="Arial" panose="020B0604020202020204" pitchFamily="34" charset="0"/>
              </a:rPr>
              <a:t>Sells: pastries,  artisan breads, high quality organic ingredients</a:t>
            </a:r>
          </a:p>
          <a:p>
            <a:pPr marL="342900" indent="-342900">
              <a:buFont typeface="Arial" charset="2"/>
              <a:buChar char="•"/>
            </a:pPr>
            <a:r>
              <a:rPr lang="en-GB" b="1">
                <a:solidFill>
                  <a:schemeClr val="tx1"/>
                </a:solidFill>
                <a:latin typeface="Arial" panose="020B0604020202020204" pitchFamily="34" charset="0"/>
                <a:cs typeface="Arial" panose="020B0604020202020204" pitchFamily="34" charset="0"/>
              </a:rPr>
              <a:t>Target </a:t>
            </a:r>
            <a:r>
              <a:rPr lang="en-GB" b="1" dirty="0" err="1">
                <a:solidFill>
                  <a:schemeClr val="tx1"/>
                </a:solidFill>
                <a:latin typeface="Arial" panose="020B0604020202020204" pitchFamily="34" charset="0"/>
                <a:cs typeface="Arial" panose="020B0604020202020204" pitchFamily="34" charset="0"/>
              </a:rPr>
              <a:t>customers:local</a:t>
            </a:r>
            <a:r>
              <a:rPr lang="en-GB" b="1">
                <a:solidFill>
                  <a:schemeClr val="tx1"/>
                </a:solidFill>
                <a:latin typeface="Arial" panose="020B0604020202020204" pitchFamily="34" charset="0"/>
                <a:cs typeface="Arial" panose="020B0604020202020204" pitchFamily="34" charset="0"/>
              </a:rPr>
              <a:t> shoppers, retail workers, office workers, warehouse workers from the nearby industrial estate.</a:t>
            </a:r>
          </a:p>
          <a:p>
            <a:pPr marL="342900" indent="-342900">
              <a:buFont typeface="Arial" charset="2"/>
              <a:buChar char="•"/>
            </a:pPr>
            <a:r>
              <a:rPr lang="en-GB" b="1">
                <a:solidFill>
                  <a:schemeClr val="tx1"/>
                </a:solidFill>
                <a:latin typeface="Arial" panose="020B0604020202020204" pitchFamily="34" charset="0"/>
                <a:cs typeface="Arial" panose="020B0604020202020204" pitchFamily="34" charset="0"/>
              </a:rPr>
              <a:t>Unique selling points: fresh, handmade bakery products made premium ingredients, convenient location within a busy retail park.</a:t>
            </a:r>
            <a:endParaRPr lang="en-GB"/>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182414" y="744070"/>
            <a:ext cx="9818727" cy="5724657"/>
          </a:xfrm>
        </p:spPr>
        <p:txBody>
          <a:bodyPr>
            <a:normAutofit/>
          </a:bodyPr>
          <a:lstStyle/>
          <a:p>
            <a:r>
              <a:rPr lang="en-GB" sz="2800" b="1">
                <a:solidFill>
                  <a:srgbClr val="FF0000"/>
                </a:solidFill>
              </a:rPr>
              <a:t>5W2H</a:t>
            </a:r>
          </a:p>
          <a:p>
            <a:r>
              <a:rPr lang="en-GB">
                <a:solidFill>
                  <a:schemeClr val="tx1"/>
                </a:solidFill>
                <a:latin typeface="Arial" panose="020B0604020202020204" pitchFamily="34" charset="0"/>
                <a:cs typeface="Arial" panose="020B0604020202020204" pitchFamily="34" charset="0"/>
              </a:rPr>
              <a:t>What: sales have stagnated and remain 25% below 2019 level ,customer numbers are decreasing while business cost are increasing.</a:t>
            </a:r>
          </a:p>
          <a:p>
            <a:r>
              <a:rPr lang="en-GB">
                <a:solidFill>
                  <a:schemeClr val="tx1"/>
                </a:solidFill>
                <a:latin typeface="Arial" panose="020B0604020202020204" pitchFamily="34" charset="0"/>
                <a:cs typeface="Arial" panose="020B0604020202020204" pitchFamily="34" charset="0"/>
              </a:rPr>
              <a:t>Who: Basil(the owner) and basil bakery </a:t>
            </a:r>
          </a:p>
          <a:p>
            <a:r>
              <a:rPr lang="en-GB">
                <a:solidFill>
                  <a:schemeClr val="tx1"/>
                </a:solidFill>
                <a:latin typeface="Arial" panose="020B0604020202020204" pitchFamily="34" charset="0"/>
                <a:cs typeface="Arial" panose="020B0604020202020204" pitchFamily="34" charset="0"/>
              </a:rPr>
              <a:t>Where: Basil bakery, located  in in a shopping retail park </a:t>
            </a:r>
            <a:r>
              <a:rPr lang="en-GB" err="1">
                <a:solidFill>
                  <a:schemeClr val="tx1"/>
                </a:solidFill>
                <a:latin typeface="Arial" panose="020B0604020202020204" pitchFamily="34" charset="0"/>
                <a:cs typeface="Arial" panose="020B0604020202020204" pitchFamily="34" charset="0"/>
              </a:rPr>
              <a:t>conventry</a:t>
            </a:r>
            <a:r>
              <a:rPr lang="en-GB">
                <a:solidFill>
                  <a:schemeClr val="tx1"/>
                </a:solidFill>
                <a:latin typeface="Arial" panose="020B0604020202020204" pitchFamily="34" charset="0"/>
                <a:cs typeface="Arial" panose="020B0604020202020204" pitchFamily="34" charset="0"/>
              </a:rPr>
              <a:t> , </a:t>
            </a:r>
            <a:r>
              <a:rPr lang="en-GB" err="1">
                <a:solidFill>
                  <a:schemeClr val="tx1"/>
                </a:solidFill>
                <a:latin typeface="Arial" panose="020B0604020202020204" pitchFamily="34" charset="0"/>
                <a:cs typeface="Arial" panose="020B0604020202020204" pitchFamily="34" charset="0"/>
              </a:rPr>
              <a:t>uk</a:t>
            </a:r>
            <a:r>
              <a:rPr lang="en-GB">
                <a:solidFill>
                  <a:schemeClr val="tx1"/>
                </a:solidFill>
                <a:latin typeface="Arial" panose="020B0604020202020204" pitchFamily="34" charset="0"/>
                <a:cs typeface="Arial" panose="020B0604020202020204" pitchFamily="34" charset="0"/>
              </a:rPr>
              <a:t>.</a:t>
            </a:r>
          </a:p>
          <a:p>
            <a:r>
              <a:rPr lang="en-GB" err="1">
                <a:solidFill>
                  <a:schemeClr val="tx1"/>
                </a:solidFill>
                <a:latin typeface="Arial" panose="020B0604020202020204" pitchFamily="34" charset="0"/>
                <a:cs typeface="Arial" panose="020B0604020202020204" pitchFamily="34" charset="0"/>
              </a:rPr>
              <a:t>When:sales</a:t>
            </a:r>
            <a:r>
              <a:rPr lang="en-GB">
                <a:solidFill>
                  <a:schemeClr val="tx1"/>
                </a:solidFill>
                <a:latin typeface="Arial" panose="020B0604020202020204" pitchFamily="34" charset="0"/>
                <a:cs typeface="Arial" panose="020B0604020202020204" pitchFamily="34" charset="0"/>
              </a:rPr>
              <a:t> fell in 2020 during the lockdown </a:t>
            </a:r>
          </a:p>
          <a:p>
            <a:r>
              <a:rPr lang="en-GB">
                <a:solidFill>
                  <a:schemeClr val="tx1"/>
                </a:solidFill>
                <a:latin typeface="Arial" panose="020B0604020202020204" pitchFamily="34" charset="0"/>
                <a:cs typeface="Arial" panose="020B0604020202020204" pitchFamily="34" charset="0"/>
              </a:rPr>
              <a:t>From 2023-2025, sales have been remained around 25% below 2019 level.</a:t>
            </a:r>
          </a:p>
          <a:p>
            <a:r>
              <a:rPr lang="en-GB">
                <a:solidFill>
                  <a:schemeClr val="tx1"/>
                </a:solidFill>
                <a:latin typeface="Arial" panose="020B0604020202020204" pitchFamily="34" charset="0"/>
                <a:cs typeface="Arial" panose="020B0604020202020204" pitchFamily="34" charset="0"/>
              </a:rPr>
              <a:t>Why: fewer people visit retail park, shops in the retail park have closed, some customers have lost their jobs, more office workers work from home, no delivery service, difficulty taking pre-orders because Basil cannot always answer the phone.</a:t>
            </a:r>
          </a:p>
          <a:p>
            <a:r>
              <a:rPr lang="en-GB">
                <a:solidFill>
                  <a:schemeClr val="tx1"/>
                </a:solidFill>
                <a:latin typeface="Arial" panose="020B0604020202020204" pitchFamily="34" charset="0"/>
                <a:cs typeface="Arial" panose="020B0604020202020204" pitchFamily="34" charset="0"/>
              </a:rPr>
              <a:t>How: reduced customer footfall has lowered sales, higher operation costs have reduced profitability.</a:t>
            </a:r>
          </a:p>
          <a:p>
            <a:r>
              <a:rPr lang="en-GB">
                <a:solidFill>
                  <a:schemeClr val="tx1"/>
                </a:solidFill>
                <a:latin typeface="Arial" panose="020B0604020202020204" pitchFamily="34" charset="0"/>
                <a:cs typeface="Arial" panose="020B0604020202020204" pitchFamily="34" charset="0"/>
              </a:rPr>
              <a:t>How much: sales are approximately 25% below 2019 levels (2023-2025).</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a:t>PESTLE ANALYSIS: Basil’s Bakery</a:t>
            </a:r>
            <a:br>
              <a:rPr lang="en-GB">
                <a:solidFill>
                  <a:srgbClr val="000000"/>
                </a:solidFill>
              </a:rPr>
            </a:br>
            <a:endParaRPr lang="en-GB" b="1"/>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normAutofit fontScale="85000" lnSpcReduction="20000"/>
          </a:bodyPr>
          <a:lstStyle/>
          <a:p>
            <a:r>
              <a:rPr lang="en-GB" b="1"/>
              <a:t>POLITICAL</a:t>
            </a:r>
          </a:p>
          <a:p>
            <a:r>
              <a:rPr lang="en-GB" b="1" dirty="0">
                <a:solidFill>
                  <a:schemeClr val="tx1">
                    <a:lumMod val="95000"/>
                    <a:lumOff val="5000"/>
                  </a:schemeClr>
                </a:solidFill>
                <a:latin typeface="Arial" panose="020B0604020202020204" pitchFamily="34" charset="0"/>
                <a:cs typeface="Arial" panose="020B0604020202020204" pitchFamily="34" charset="0"/>
              </a:rPr>
              <a:t>Increase in business rates and taxes- higher business rates increase Basil’s operating costs and reduce profitability.</a:t>
            </a:r>
          </a:p>
          <a:p>
            <a:r>
              <a:rPr lang="en-GB" b="1" dirty="0">
                <a:solidFill>
                  <a:schemeClr val="tx1">
                    <a:lumMod val="95000"/>
                    <a:lumOff val="5000"/>
                  </a:schemeClr>
                </a:solidFill>
                <a:latin typeface="Arial" panose="020B0604020202020204" pitchFamily="34" charset="0"/>
                <a:cs typeface="Arial" panose="020B0604020202020204" pitchFamily="34" charset="0"/>
              </a:rPr>
              <a:t>Government employment policies- changes in employment laws (</a:t>
            </a:r>
            <a:r>
              <a:rPr lang="en-GB" b="1" dirty="0" err="1">
                <a:solidFill>
                  <a:schemeClr val="tx1">
                    <a:lumMod val="95000"/>
                    <a:lumOff val="5000"/>
                  </a:schemeClr>
                </a:solidFill>
                <a:latin typeface="Arial" panose="020B0604020202020204" pitchFamily="34" charset="0"/>
                <a:cs typeface="Arial" panose="020B0604020202020204" pitchFamily="34" charset="0"/>
              </a:rPr>
              <a:t>e.g.,minimum</a:t>
            </a:r>
            <a:r>
              <a:rPr lang="en-GB" b="1" dirty="0">
                <a:solidFill>
                  <a:schemeClr val="tx1">
                    <a:lumMod val="95000"/>
                    <a:lumOff val="5000"/>
                  </a:schemeClr>
                </a:solidFill>
                <a:latin typeface="Arial" panose="020B0604020202020204" pitchFamily="34" charset="0"/>
                <a:cs typeface="Arial" panose="020B0604020202020204" pitchFamily="34" charset="0"/>
              </a:rPr>
              <a:t> wage increases) could increase staff costs for the bakery.</a:t>
            </a:r>
            <a:endParaRPr lang="en-GB" b="1"/>
          </a:p>
          <a:p>
            <a:r>
              <a:rPr lang="en-GB" b="1"/>
              <a:t>ECONOMIC</a:t>
            </a:r>
          </a:p>
          <a:p>
            <a:r>
              <a:rPr lang="en-GB" b="1" dirty="0">
                <a:latin typeface="Arial" panose="020B0604020202020204" pitchFamily="34" charset="0"/>
                <a:cs typeface="Arial" panose="020B0604020202020204" pitchFamily="34" charset="0"/>
              </a:rPr>
              <a:t>Rising inflation and overhead costs-utility bills, rent ,insurance and ingredient costs have all increased, making it harder to make profit. </a:t>
            </a:r>
          </a:p>
          <a:p>
            <a:r>
              <a:rPr lang="en-GB" b="1" dirty="0">
                <a:latin typeface="Arial" panose="020B0604020202020204" pitchFamily="34" charset="0"/>
                <a:cs typeface="Arial" panose="020B0604020202020204" pitchFamily="34" charset="0"/>
              </a:rPr>
              <a:t>Reduced consumer spending – customers have less disposable income due to the cost-of-living crisis, leading to lower bakery sales.</a:t>
            </a:r>
          </a:p>
          <a:p>
            <a:endParaRPr lang="en-GB" b="1"/>
          </a:p>
          <a:p>
            <a:r>
              <a:rPr lang="en-GB" b="1"/>
              <a:t>SOCIAL</a:t>
            </a:r>
            <a:endParaRPr lang="en-GB" b="1" dirty="0"/>
          </a:p>
          <a:p>
            <a:r>
              <a:rPr lang="en-GB" b="1" dirty="0"/>
              <a:t>More people working from home- office workers visit the retail park less often, reducing lunchtime and impulse purchases.</a:t>
            </a:r>
          </a:p>
          <a:p>
            <a:r>
              <a:rPr lang="en-GB" b="1" dirty="0"/>
              <a:t>Changing customers expectations – customers now expect services such as delivery and online pre-ordering, which basil currently cannot provide. </a:t>
            </a:r>
            <a:endParaRPr lang="en-GB" b="1"/>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a:t>PESTLE ANALYSIS: Basil’s Bakery</a:t>
            </a:r>
            <a:br>
              <a:rPr lang="en-GB">
                <a:solidFill>
                  <a:srgbClr val="000000"/>
                </a:solidFill>
              </a:rPr>
            </a:br>
            <a:endParaRPr lang="en-GB"/>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583218" y="1135117"/>
            <a:ext cx="9837791" cy="5596759"/>
          </a:xfrm>
        </p:spPr>
        <p:txBody>
          <a:bodyPr>
            <a:normAutofit/>
          </a:bodyPr>
          <a:lstStyle/>
          <a:p>
            <a:r>
              <a:rPr lang="en-GB" b="1"/>
              <a:t>TECHNOLOGICAL</a:t>
            </a:r>
          </a:p>
          <a:p>
            <a:pPr marL="0" indent="0">
              <a:buNone/>
            </a:pPr>
            <a:r>
              <a:rPr lang="en-GB" b="1" dirty="0"/>
              <a:t>Online ordering and pre-ordering systems- implementing an ap or website could reduce waiting times and improve customers convenience.</a:t>
            </a:r>
          </a:p>
          <a:p>
            <a:pPr marL="0" indent="0">
              <a:buNone/>
            </a:pPr>
            <a:r>
              <a:rPr lang="en-GB" b="1" dirty="0"/>
              <a:t>Delivery platforms- partnering with uber eats, Deliveroo or just eat could help Basil reach customers who could no longer visit the retail park. </a:t>
            </a:r>
          </a:p>
          <a:p>
            <a:endParaRPr lang="en-GB" b="1" dirty="0"/>
          </a:p>
          <a:p>
            <a:r>
              <a:rPr lang="en-GB" b="1"/>
              <a:t>LEGAL</a:t>
            </a:r>
          </a:p>
          <a:p>
            <a:pPr marL="0" indent="0">
              <a:buNone/>
            </a:pPr>
            <a:r>
              <a:rPr lang="en-GB" b="1" dirty="0"/>
              <a:t>Food hygiene regulations – Basil must comply with UK food safety laws to maintain customers trust and avoid penalties.</a:t>
            </a:r>
            <a:endParaRPr lang="en-GB" sz="2000" b="1" dirty="0">
              <a:latin typeface="Arial" panose="020B0604020202020204" pitchFamily="34" charset="0"/>
              <a:cs typeface="Arial" panose="020B0604020202020204" pitchFamily="34" charset="0"/>
            </a:endParaRPr>
          </a:p>
          <a:p>
            <a:pPr marL="0" indent="0">
              <a:buNone/>
            </a:pPr>
            <a:r>
              <a:rPr lang="en-GB" b="1" dirty="0"/>
              <a:t>Health and safety legislation- The Bakery must ensure a safe workplace for employees and customers.</a:t>
            </a:r>
          </a:p>
          <a:p>
            <a:pPr marL="0" indent="0">
              <a:buNone/>
            </a:pPr>
            <a:endParaRPr lang="en-GB" b="1" dirty="0"/>
          </a:p>
          <a:p>
            <a:pPr marL="0" indent="0">
              <a:buNone/>
            </a:pPr>
            <a:r>
              <a:rPr lang="en-GB" b="1" dirty="0"/>
              <a:t>ENVIROMENTAL</a:t>
            </a:r>
          </a:p>
          <a:p>
            <a:pPr marL="0" indent="0">
              <a:buNone/>
            </a:pPr>
            <a:r>
              <a:rPr lang="en-GB" b="1" dirty="0"/>
              <a:t>Organic ingredients affected by cop failures- climate change makes organic produce more expensive and unpredictable, increasing costs.</a:t>
            </a:r>
          </a:p>
          <a:p>
            <a:pPr marL="0" indent="0">
              <a:buNone/>
            </a:pPr>
            <a:endParaRPr lang="en-GB" b="1" dirty="0"/>
          </a:p>
          <a:p>
            <a:pPr marL="0" indent="0">
              <a:buNone/>
            </a:pPr>
            <a:endParaRPr lang="en-GB" b="1" dirty="0"/>
          </a:p>
          <a:p>
            <a:endParaRPr lang="en-GB" b="1"/>
          </a:p>
          <a:p>
            <a:pPr marL="0" indent="0">
              <a:buNone/>
            </a:pPr>
            <a:endParaRPr lang="en-GB" b="1" dirty="0"/>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a:t>Cause and effect analysis (Fishbone diagram)</a:t>
            </a:r>
            <a:endParaRPr lang="en-US" sz="3200">
              <a:solidFill>
                <a:srgbClr val="000000"/>
              </a:solidFill>
            </a:endParaRPr>
          </a:p>
          <a:p>
            <a:endParaRPr lang="en-US"/>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00744" y="1173792"/>
            <a:ext cx="11003868" cy="4717290"/>
          </a:xfrm>
        </p:spPr>
        <p:txBody>
          <a:bodyPr/>
          <a:lstStyle/>
          <a:p>
            <a:endParaRPr lang="en-US"/>
          </a:p>
        </p:txBody>
      </p:sp>
      <p:sp>
        <p:nvSpPr>
          <p:cNvPr id="4" name="Oval 3">
            <a:extLst>
              <a:ext uri="{FF2B5EF4-FFF2-40B4-BE49-F238E27FC236}">
                <a16:creationId xmlns:a16="http://schemas.microsoft.com/office/drawing/2014/main" id="{B6798A04-50B1-B96D-24A4-BE1B006AB663}"/>
              </a:ext>
            </a:extLst>
          </p:cNvPr>
          <p:cNvSpPr/>
          <p:nvPr/>
        </p:nvSpPr>
        <p:spPr>
          <a:xfrm>
            <a:off x="8749862" y="2601311"/>
            <a:ext cx="1907628" cy="117453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Sales have fallen</a:t>
            </a:r>
            <a:endParaRPr lang="en-GB" dirty="0"/>
          </a:p>
        </p:txBody>
      </p:sp>
      <p:cxnSp>
        <p:nvCxnSpPr>
          <p:cNvPr id="6" name="Straight Connector 5">
            <a:extLst>
              <a:ext uri="{FF2B5EF4-FFF2-40B4-BE49-F238E27FC236}">
                <a16:creationId xmlns:a16="http://schemas.microsoft.com/office/drawing/2014/main" id="{8F432DB3-4044-4529-979D-7344B4A5E1BB}"/>
              </a:ext>
            </a:extLst>
          </p:cNvPr>
          <p:cNvCxnSpPr/>
          <p:nvPr/>
        </p:nvCxnSpPr>
        <p:spPr>
          <a:xfrm flipH="1">
            <a:off x="4256690" y="3188576"/>
            <a:ext cx="449317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EB7ED63-8D6B-AA2F-4D3D-A42E339DED78}"/>
              </a:ext>
            </a:extLst>
          </p:cNvPr>
          <p:cNvCxnSpPr/>
          <p:nvPr/>
        </p:nvCxnSpPr>
        <p:spPr>
          <a:xfrm flipH="1">
            <a:off x="6794937" y="3188576"/>
            <a:ext cx="1198179" cy="1525314"/>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575C7A2-DEB7-8F67-0F91-1949350A5340}"/>
              </a:ext>
            </a:extLst>
          </p:cNvPr>
          <p:cNvCxnSpPr>
            <a:cxnSpLocks/>
          </p:cNvCxnSpPr>
          <p:nvPr/>
        </p:nvCxnSpPr>
        <p:spPr>
          <a:xfrm flipH="1" flipV="1">
            <a:off x="6794938" y="1753264"/>
            <a:ext cx="1198179" cy="1435312"/>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9255694-C035-265F-3FB7-1E545C11C457}"/>
              </a:ext>
            </a:extLst>
          </p:cNvPr>
          <p:cNvCxnSpPr/>
          <p:nvPr/>
        </p:nvCxnSpPr>
        <p:spPr>
          <a:xfrm flipH="1" flipV="1">
            <a:off x="5376041" y="2128345"/>
            <a:ext cx="1084716" cy="1060231"/>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7335B76-6035-60F6-5FD2-AAA370DEFA69}"/>
              </a:ext>
            </a:extLst>
          </p:cNvPr>
          <p:cNvCxnSpPr>
            <a:cxnSpLocks/>
          </p:cNvCxnSpPr>
          <p:nvPr/>
        </p:nvCxnSpPr>
        <p:spPr>
          <a:xfrm flipH="1">
            <a:off x="5041860" y="3188576"/>
            <a:ext cx="1379764" cy="1320362"/>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065138A-059A-82C7-60CC-B1872AE6B673}"/>
              </a:ext>
            </a:extLst>
          </p:cNvPr>
          <p:cNvCxnSpPr/>
          <p:nvPr/>
        </p:nvCxnSpPr>
        <p:spPr>
          <a:xfrm flipH="1">
            <a:off x="3310759" y="3188576"/>
            <a:ext cx="1403131" cy="1320362"/>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C88EB15-6AFC-6839-7349-C81107879197}"/>
              </a:ext>
            </a:extLst>
          </p:cNvPr>
          <p:cNvCxnSpPr/>
          <p:nvPr/>
        </p:nvCxnSpPr>
        <p:spPr>
          <a:xfrm flipH="1" flipV="1">
            <a:off x="3563007" y="1753264"/>
            <a:ext cx="1135117" cy="1435312"/>
          </a:xfrm>
          <a:prstGeom prst="line">
            <a:avLst/>
          </a:prstGeom>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BCA8FADC-BB71-BEED-97F1-0BC1AB44D136}"/>
              </a:ext>
            </a:extLst>
          </p:cNvPr>
          <p:cNvSpPr txBox="1"/>
          <p:nvPr/>
        </p:nvSpPr>
        <p:spPr>
          <a:xfrm rot="170518">
            <a:off x="7436012" y="1132884"/>
            <a:ext cx="2445522" cy="1754326"/>
          </a:xfrm>
          <a:prstGeom prst="rect">
            <a:avLst/>
          </a:prstGeom>
          <a:noFill/>
        </p:spPr>
        <p:txBody>
          <a:bodyPr wrap="square" rtlCol="0">
            <a:spAutoFit/>
          </a:bodyPr>
          <a:lstStyle/>
          <a:p>
            <a:r>
              <a:rPr lang="en-US" dirty="0"/>
              <a:t>Customers:</a:t>
            </a:r>
          </a:p>
          <a:p>
            <a:r>
              <a:rPr lang="en-US" dirty="0"/>
              <a:t>Fewer retail park visitors, customer want delivery service ,Redundant retail workers.</a:t>
            </a:r>
            <a:endParaRPr lang="en-GB" dirty="0"/>
          </a:p>
        </p:txBody>
      </p:sp>
      <p:sp>
        <p:nvSpPr>
          <p:cNvPr id="22" name="TextBox 21">
            <a:extLst>
              <a:ext uri="{FF2B5EF4-FFF2-40B4-BE49-F238E27FC236}">
                <a16:creationId xmlns:a16="http://schemas.microsoft.com/office/drawing/2014/main" id="{EE72315F-8D94-91CF-EC20-70DA3E6C543E}"/>
              </a:ext>
            </a:extLst>
          </p:cNvPr>
          <p:cNvSpPr txBox="1"/>
          <p:nvPr/>
        </p:nvSpPr>
        <p:spPr>
          <a:xfrm>
            <a:off x="4765406" y="1389680"/>
            <a:ext cx="3137334" cy="1477328"/>
          </a:xfrm>
          <a:prstGeom prst="rect">
            <a:avLst/>
          </a:prstGeom>
          <a:noFill/>
        </p:spPr>
        <p:txBody>
          <a:bodyPr wrap="square" rtlCol="0">
            <a:spAutoFit/>
          </a:bodyPr>
          <a:lstStyle/>
          <a:p>
            <a:r>
              <a:rPr lang="en-US" dirty="0"/>
              <a:t>Location: retail park is quieter than in 2019,empty shop units reduce footfall, less passing trade.</a:t>
            </a:r>
            <a:endParaRPr lang="en-GB" dirty="0"/>
          </a:p>
        </p:txBody>
      </p:sp>
      <p:sp>
        <p:nvSpPr>
          <p:cNvPr id="23" name="TextBox 22">
            <a:extLst>
              <a:ext uri="{FF2B5EF4-FFF2-40B4-BE49-F238E27FC236}">
                <a16:creationId xmlns:a16="http://schemas.microsoft.com/office/drawing/2014/main" id="{BEDC13FF-AFCC-B35B-ED57-03C35EE28C80}"/>
              </a:ext>
            </a:extLst>
          </p:cNvPr>
          <p:cNvSpPr txBox="1"/>
          <p:nvPr/>
        </p:nvSpPr>
        <p:spPr>
          <a:xfrm>
            <a:off x="7555436" y="3775842"/>
            <a:ext cx="2995448" cy="1754326"/>
          </a:xfrm>
          <a:prstGeom prst="rect">
            <a:avLst/>
          </a:prstGeom>
          <a:noFill/>
        </p:spPr>
        <p:txBody>
          <a:bodyPr wrap="square" rtlCol="0">
            <a:spAutoFit/>
          </a:bodyPr>
          <a:lstStyle/>
          <a:p>
            <a:r>
              <a:rPr lang="en-US" dirty="0"/>
              <a:t>Operations: long waiting  times during busy periods, Basil cannot always answer the phone, basil must remain onsite to bake products </a:t>
            </a:r>
            <a:endParaRPr lang="en-GB" dirty="0"/>
          </a:p>
        </p:txBody>
      </p:sp>
      <p:sp>
        <p:nvSpPr>
          <p:cNvPr id="24" name="TextBox 23">
            <a:extLst>
              <a:ext uri="{FF2B5EF4-FFF2-40B4-BE49-F238E27FC236}">
                <a16:creationId xmlns:a16="http://schemas.microsoft.com/office/drawing/2014/main" id="{B7EBB854-0508-74ED-50EB-549BF7FB6D72}"/>
              </a:ext>
            </a:extLst>
          </p:cNvPr>
          <p:cNvSpPr txBox="1"/>
          <p:nvPr/>
        </p:nvSpPr>
        <p:spPr>
          <a:xfrm>
            <a:off x="5157964" y="3264056"/>
            <a:ext cx="2742691" cy="1477328"/>
          </a:xfrm>
          <a:prstGeom prst="rect">
            <a:avLst/>
          </a:prstGeom>
          <a:noFill/>
        </p:spPr>
        <p:txBody>
          <a:bodyPr wrap="square" rtlCol="0">
            <a:spAutoFit/>
          </a:bodyPr>
          <a:lstStyle/>
          <a:p>
            <a:r>
              <a:rPr lang="en-US" dirty="0"/>
              <a:t>Finance costs: utility bills have increased, rent has increased, business rates has increased </a:t>
            </a:r>
            <a:endParaRPr lang="en-GB" dirty="0"/>
          </a:p>
        </p:txBody>
      </p:sp>
      <p:sp>
        <p:nvSpPr>
          <p:cNvPr id="25" name="TextBox 24">
            <a:extLst>
              <a:ext uri="{FF2B5EF4-FFF2-40B4-BE49-F238E27FC236}">
                <a16:creationId xmlns:a16="http://schemas.microsoft.com/office/drawing/2014/main" id="{AB912516-8CFF-77BB-AEFA-F2086C481020}"/>
              </a:ext>
            </a:extLst>
          </p:cNvPr>
          <p:cNvSpPr txBox="1"/>
          <p:nvPr/>
        </p:nvSpPr>
        <p:spPr>
          <a:xfrm>
            <a:off x="2094323" y="3082896"/>
            <a:ext cx="2889485" cy="1477328"/>
          </a:xfrm>
          <a:prstGeom prst="rect">
            <a:avLst/>
          </a:prstGeom>
          <a:noFill/>
        </p:spPr>
        <p:txBody>
          <a:bodyPr wrap="square" rtlCol="0">
            <a:spAutoFit/>
          </a:bodyPr>
          <a:lstStyle/>
          <a:p>
            <a:r>
              <a:rPr lang="en-US" dirty="0"/>
              <a:t>Competition market: customers have more convenient alternatives, growth of delivery- based food business </a:t>
            </a:r>
            <a:endParaRPr lang="en-GB" dirty="0"/>
          </a:p>
        </p:txBody>
      </p:sp>
      <p:sp>
        <p:nvSpPr>
          <p:cNvPr id="26" name="TextBox 25">
            <a:extLst>
              <a:ext uri="{FF2B5EF4-FFF2-40B4-BE49-F238E27FC236}">
                <a16:creationId xmlns:a16="http://schemas.microsoft.com/office/drawing/2014/main" id="{E710AD0C-2FF3-B43F-F12E-8B371418F84E}"/>
              </a:ext>
            </a:extLst>
          </p:cNvPr>
          <p:cNvSpPr txBox="1"/>
          <p:nvPr/>
        </p:nvSpPr>
        <p:spPr>
          <a:xfrm>
            <a:off x="1265939" y="1458405"/>
            <a:ext cx="3009489" cy="1477328"/>
          </a:xfrm>
          <a:prstGeom prst="rect">
            <a:avLst/>
          </a:prstGeom>
          <a:noFill/>
        </p:spPr>
        <p:txBody>
          <a:bodyPr wrap="square" rtlCol="0">
            <a:spAutoFit/>
          </a:bodyPr>
          <a:lstStyle/>
          <a:p>
            <a:pPr algn="r"/>
            <a:r>
              <a:rPr lang="en-US" dirty="0"/>
              <a:t>Suppliers:</a:t>
            </a:r>
            <a:r>
              <a:rPr lang="en-GB" dirty="0"/>
              <a:t>only uses organic ingredients, organic crops vulnerable to failure, difficult budgeting to stock. </a:t>
            </a:r>
            <a:endParaRPr lang="en-US" dirty="0"/>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normAutofit lnSpcReduction="10000"/>
          </a:bodyPr>
          <a:lstStyle/>
          <a:p>
            <a:r>
              <a:rPr lang="en-US" dirty="0"/>
              <a:t>In conclusion, Basil Bakery is experiencing declining  sales due to a combination of external and internal factors. Reduced footfall, more people working from home, rising costs, and changing customers expectations have all affected the business. However, the bakery still has strengths, including its reputation for high-quality organic products and loyal customer base. To improve performance, Basil should introduce online pre-ordering and delivery service, strengthen his digital marketing, and build partnerships with local businesses. These changes would increase convenience for customers ,attract new markets, and help the bakery adapt to the changing business  environment while maintaining its competitive advantage. </a:t>
            </a:r>
          </a:p>
          <a:p>
            <a:r>
              <a:rPr lang="en-US" dirty="0"/>
              <a:t>By embracing technology and responding to changing consumer behavior, Basil’s Bakery can increase sales, improve customer satisfaction, and achieve </a:t>
            </a:r>
            <a:r>
              <a:rPr lang="en-US"/>
              <a:t>long-term sustainability.</a:t>
            </a:r>
            <a:endParaRPr lang="en-GB"/>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lstStyle/>
          <a:p>
            <a:r>
              <a:rPr lang="en-GB" b="1">
                <a:solidFill>
                  <a:srgbClr val="FF0000"/>
                </a:solidFill>
                <a:latin typeface="Arial"/>
                <a:ea typeface="Roboto"/>
                <a:cs typeface="Roboto"/>
              </a:rPr>
              <a:t>5 sources</a:t>
            </a:r>
            <a:br>
              <a:rPr lang="en-GB" b="1">
                <a:latin typeface="Arial"/>
                <a:ea typeface="Roboto"/>
                <a:cs typeface="Roboto"/>
              </a:rPr>
            </a:br>
            <a:endParaRPr lang="en-GB" sz="1800" b="1">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a:t>				</a:t>
            </a:r>
            <a:r>
              <a:rPr lang="en-US" sz="5400" b="1"/>
              <a:t>Questions</a:t>
            </a:r>
            <a:r>
              <a:rPr lang="en-US" sz="540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5" ma:contentTypeDescription="Create a new document." ma:contentTypeScope="" ma:versionID="c93e9509c81046adbb6aa6b34d7a33af">
  <xsd:schema xmlns:xsd="http://www.w3.org/2001/XMLSchema" xmlns:xs="http://www.w3.org/2001/XMLSchema" xmlns:p="http://schemas.microsoft.com/office/2006/metadata/properties" xmlns:ns3="04d956d8-1ffd-4dba-87ce-03f615e16f58" targetNamespace="http://schemas.microsoft.com/office/2006/metadata/properties" ma:root="true" ma:fieldsID="69735f4e42f39e4af90cc9db1fa511a4"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Props1.xml><?xml version="1.0" encoding="utf-8"?>
<ds:datastoreItem xmlns:ds="http://schemas.openxmlformats.org/officeDocument/2006/customXml" ds:itemID="{0A886FB3-984B-42CA-95E9-802729C3A36F}">
  <ds:schemaRefs>
    <ds:schemaRef ds:uri="http://schemas.microsoft.com/sharepoint/v3/contenttype/forms"/>
  </ds:schemaRefs>
</ds:datastoreItem>
</file>

<file path=customXml/itemProps2.xml><?xml version="1.0" encoding="utf-8"?>
<ds:datastoreItem xmlns:ds="http://schemas.openxmlformats.org/officeDocument/2006/customXml" ds:itemID="{07505EE8-02AC-46A3-A422-DAE32E812FEE}">
  <ds:schemaRefs>
    <ds:schemaRef ds:uri="http://schemas.microsoft.com/office/2006/metadata/contentType"/>
    <ds:schemaRef ds:uri="http://schemas.microsoft.com/office/2006/metadata/properties/metaAttributes"/>
    <ds:schemaRef ds:uri="http://www.w3.org/2000/xmlns/"/>
    <ds:schemaRef ds:uri="http://www.w3.org/2001/XMLSchema"/>
    <ds:schemaRef ds:uri="04d956d8-1ffd-4dba-87ce-03f615e16f58"/>
  </ds:schemaRefs>
</ds:datastoreItem>
</file>

<file path=customXml/itemProps3.xml><?xml version="1.0" encoding="utf-8"?>
<ds:datastoreItem xmlns:ds="http://schemas.openxmlformats.org/officeDocument/2006/customXml" ds:itemID="{75C2EBD5-26C8-4BD2-A518-73E9C3421F88}">
  <ds:schemaRefs>
    <ds:schemaRef ds:uri="http://schemas.microsoft.com/office/2006/metadata/properties"/>
    <ds:schemaRef ds:uri="http://www.w3.org/2000/xmlns/"/>
    <ds:schemaRef ds:uri="04d956d8-1ffd-4dba-87ce-03f615e16f58"/>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Wisp</Template>
  <Application>Microsoft Office PowerPoint</Application>
  <PresentationFormat>Widescreen</PresentationFormat>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Wisp</vt:lpstr>
      <vt:lpstr>Problem solving and Decision making  Sara Dumitru   2441685 Mubashir Qurashi Assignment 1: Presentation</vt:lpstr>
      <vt:lpstr>OVERVIEW</vt:lpstr>
      <vt:lpstr>Introduction</vt:lpstr>
      <vt:lpstr>Company background</vt:lpstr>
      <vt:lpstr>Problem: nature and scope</vt:lpstr>
      <vt:lpstr>PESTLE ANALYSIS: Basil’s Bakery </vt:lpstr>
      <vt:lpstr>PESTLE ANALYSIS: Basil’s Bakery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Sara Dumitru   2441685 Mubashir Qurashi Assignment 1: Presentation</dc:title>
  <dc:creator>Anita Nan</dc:creator>
  <cp:lastModifiedBy>Sara Dumitru (2441685)</cp:lastModifiedBy>
  <cp:revision>1</cp:revision>
  <dcterms:created xsi:type="dcterms:W3CDTF">2024-10-08T15:58:04Z</dcterms:created>
  <dcterms:modified xsi:type="dcterms:W3CDTF">2026-07-17T10:28:42Z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