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72" r:id="rId3"/>
  </p:sldMasterIdLst>
  <p:notesMasterIdLst>
    <p:notesMasterId r:id="rId20"/>
  </p:notesMasterIdLst>
  <p:sldIdLst>
    <p:sldId id="270" r:id="rId4"/>
    <p:sldId id="269" r:id="rId5"/>
    <p:sldId id="268" r:id="rId6"/>
    <p:sldId id="267" r:id="rId7"/>
    <p:sldId id="266" r:id="rId8"/>
    <p:sldId id="265" r:id="rId9"/>
    <p:sldId id="259" r:id="rId10"/>
    <p:sldId id="260" r:id="rId11"/>
    <p:sldId id="271" r:id="rId12"/>
    <p:sldId id="272" r:id="rId13"/>
    <p:sldId id="273" r:id="rId14"/>
    <p:sldId id="261" r:id="rId15"/>
    <p:sldId id="258" r:id="rId16"/>
    <p:sldId id="262" r:id="rId17"/>
    <p:sldId id="263" r:id="rId18"/>
    <p:sldId id="26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8848" autoAdjust="0"/>
  </p:normalViewPr>
  <p:slideViewPr>
    <p:cSldViewPr snapToGrid="0">
      <p:cViewPr varScale="1">
        <p:scale>
          <a:sx n="90" d="100"/>
          <a:sy n="90" d="100"/>
        </p:scale>
        <p:origin x="110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02BDC8-A321-4E78-A153-972FD6CF2311}" type="datetimeFigureOut">
              <a:rPr lang="en-GB" smtClean="0"/>
              <a:t>29/01/2021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92C8C9-868B-44C8-812B-56852FDCC3DE}" type="slidenum">
              <a:rPr lang="en-GB" smtClean="0"/>
              <a:t>‹#›</a:t>
            </a:fld>
            <a:endParaRPr lang="en-GB"/>
          </a:p>
        </p:txBody>
      </p:sp>
    </p:spTree>
    <p:extLst>
      <p:ext uri="{BB962C8B-B14F-4D97-AF65-F5344CB8AC3E}">
        <p14:creationId xmlns:p14="http://schemas.microsoft.com/office/powerpoint/2010/main" val="3029892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Re-centre </a:t>
            </a:r>
            <a:r>
              <a:rPr lang="en-GB" dirty="0"/>
              <a:t>focus on Augustine</a:t>
            </a:r>
          </a:p>
          <a:p>
            <a:endParaRPr lang="en-GB" dirty="0"/>
          </a:p>
          <a:p>
            <a:r>
              <a:rPr lang="en-GB" dirty="0"/>
              <a:t>Re-centre semi-Pelagianism issue around Pelagian controversy in Augustine’s time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FA6884-1B59-41A7-A602-49EAD9C8A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7504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Semi-Pelagianism: a heresy that taught that human will is sufficient to seek God’s Grace independently, rather than recognize the necessity of divine agency in all aspects of human salvation</a:t>
            </a:r>
          </a:p>
          <a:p>
            <a:endParaRPr lang="en-GB" dirty="0"/>
          </a:p>
          <a:p>
            <a:r>
              <a:rPr lang="en-GB" dirty="0"/>
              <a:t>Discussion in the chapter centres on article 5, specifically.</a:t>
            </a:r>
          </a:p>
          <a:p>
            <a:endParaRPr lang="en-GB" dirty="0"/>
          </a:p>
          <a:p>
            <a:r>
              <a:rPr lang="en-GB" dirty="0"/>
              <a:t>Barrett: </a:t>
            </a:r>
            <a:r>
              <a:rPr lang="en-GB" sz="1200" dirty="0"/>
              <a:t>a fellow of Gonville and Caius College</a:t>
            </a:r>
            <a:endParaRPr lang="en-GB" dirty="0"/>
          </a:p>
          <a:p>
            <a:endParaRPr lang="en-GB" dirty="0"/>
          </a:p>
          <a:p>
            <a:r>
              <a:rPr lang="en-GB" dirty="0"/>
              <a:t>Acceptance of Calvinist theology, but did not identify as Calvinist(?)</a:t>
            </a:r>
          </a:p>
          <a:p>
            <a:endParaRPr lang="en-GB" dirty="0"/>
          </a:p>
          <a:p>
            <a:r>
              <a:rPr lang="en-GB" dirty="0"/>
              <a:t>Augustine cited as a source, authoritative but not infallible according to Hutton.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FA6884-1B59-41A7-A602-49EAD9C8A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1075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Whitgift had often consulted Hutton.</a:t>
            </a:r>
          </a:p>
          <a:p>
            <a:endParaRPr lang="en-GB" dirty="0"/>
          </a:p>
          <a:p>
            <a:r>
              <a:rPr lang="en-GB" dirty="0"/>
              <a:t>Saravia was a translator on the 1611 Authorized Version of the Bible.</a:t>
            </a:r>
          </a:p>
          <a:p>
            <a:endParaRPr lang="en-GB" dirty="0"/>
          </a:p>
          <a:p>
            <a:r>
              <a:rPr lang="en-GB" dirty="0"/>
              <a:t>Overall was a student at Cambridge during Barrett affair.</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FA6884-1B59-41A7-A602-49EAD9C8A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4254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09A66-DF99-41C0-9DB0-409B0343B6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5F6238-1B37-4E17-8917-B320FA0510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CEB607-D63A-4C21-8AE1-D40359FA6350}"/>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6098A3E1-F5A2-4DA5-AC90-80A589666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64A6C6-1FCA-4D5B-8155-ADEB95144404}"/>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98627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4A022-C187-4575-8CCD-DE433D634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B85C29-9BC3-4347-9954-CB8827BDF0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7B932-4740-44BB-B276-AEFA5F8922EE}"/>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15213599-2D77-4E45-8841-5C8E3F409E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D8B42-5DDF-4A8E-9630-5CE7FD706EA8}"/>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943331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F1145-DA78-4A34-973D-F690FD6D48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034F3B-9A5C-48AD-BED5-0A09104032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64D01C-2D9F-4936-B5AB-E0E22F229418}"/>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458BECAD-B1DA-4D26-BC74-EEEA29926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18456-DE76-4748-A5A1-C2364B010B85}"/>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20307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A51DC-4CC8-4C65-8F8A-000AEA6822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5C7DED-E1D0-4594-B2AC-645FD0CAE4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283C15-11A8-41E2-93A3-EB4E458D2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79711E-FFD0-46C4-A6BF-F547B52E324E}"/>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6" name="Footer Placeholder 5">
            <a:extLst>
              <a:ext uri="{FF2B5EF4-FFF2-40B4-BE49-F238E27FC236}">
                <a16:creationId xmlns:a16="http://schemas.microsoft.com/office/drawing/2014/main" id="{61D21E0F-94E3-4E31-831D-58F96FA40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765489-8B6E-4016-85D3-D94E3EF56180}"/>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960405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4DD9-708D-4016-94BA-C87AD375B2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CCD126-4B07-4B97-A00B-E44031CCD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71E3AD-893F-44DE-A865-D5DFCB1FB5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86C19D-A161-486A-B32F-D427D974C9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B5B828-CF3D-40D7-AE61-1744E14AFF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265D8B-6DAD-460D-9929-FC8A2ECFF1CB}"/>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8" name="Footer Placeholder 7">
            <a:extLst>
              <a:ext uri="{FF2B5EF4-FFF2-40B4-BE49-F238E27FC236}">
                <a16:creationId xmlns:a16="http://schemas.microsoft.com/office/drawing/2014/main" id="{E3157747-DB28-45E1-ADC5-79EBFF6A92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21640E-9662-4156-82B5-E1110A8F371D}"/>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011942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93FF-97F9-4EB5-89CC-BFD1480998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EFE4D3-E39A-4BD6-B106-97358649D677}"/>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4" name="Footer Placeholder 3">
            <a:extLst>
              <a:ext uri="{FF2B5EF4-FFF2-40B4-BE49-F238E27FC236}">
                <a16:creationId xmlns:a16="http://schemas.microsoft.com/office/drawing/2014/main" id="{FC8E1692-B156-4E49-A79D-5A13591AC3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12A131-78C9-4D64-81DF-9FAB6ECF7597}"/>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6564529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49605-13AA-4CCC-B69B-F4CAA7DDED68}"/>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3" name="Footer Placeholder 2">
            <a:extLst>
              <a:ext uri="{FF2B5EF4-FFF2-40B4-BE49-F238E27FC236}">
                <a16:creationId xmlns:a16="http://schemas.microsoft.com/office/drawing/2014/main" id="{79F9B27A-49C6-4F07-A7E6-A99D9F9CD1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7E59C2-2E84-43BF-8124-B33F0050B8B5}"/>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851068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A0D44-7D21-4D79-9959-F4FC33686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2D9D4D-1A19-4DAC-A421-E087D7FC76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95827B-24F1-41D3-93E0-CBD8B1BA32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7E3191-8356-439E-9169-B02C17E5C90B}"/>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6" name="Footer Placeholder 5">
            <a:extLst>
              <a:ext uri="{FF2B5EF4-FFF2-40B4-BE49-F238E27FC236}">
                <a16:creationId xmlns:a16="http://schemas.microsoft.com/office/drawing/2014/main" id="{9E3D916E-578F-429E-8CEF-3A75BAE90C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942D7-60BA-4C77-B774-7EBCBD6519D1}"/>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23767979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38B16-E7CC-4841-AEF1-895FC5C2C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B42A22-B20E-4AB9-AB24-B6D62C32E2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95AD36-BCE2-4133-A9CA-41EC8ED93C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B2205B-4126-41D6-8D1C-4DDAF6CB1B6C}"/>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6" name="Footer Placeholder 5">
            <a:extLst>
              <a:ext uri="{FF2B5EF4-FFF2-40B4-BE49-F238E27FC236}">
                <a16:creationId xmlns:a16="http://schemas.microsoft.com/office/drawing/2014/main" id="{75E085E4-6A5E-472F-8C49-344AFBDA0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BF2C3-1919-420E-BFFE-E6B410D9823E}"/>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15753493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8CC1C-71D9-438D-B01F-63F8336F8A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903D4-A2B6-461B-9B7B-A45EEBD609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77E0E-93CA-4AB9-A8CF-8DF233C34E2D}"/>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5ECCC678-74AD-43E9-8729-62739D2390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681AC-60EC-4A5F-814E-6D154D49F8F3}"/>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10170674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A0ED83-43E6-4A4D-9857-070FEBF6D4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F387D8-394E-4A6A-B4CA-82CEEC2988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77FE4-7D56-4AA5-AD14-66FCC6D1F23F}"/>
              </a:ext>
            </a:extLst>
          </p:cNvPr>
          <p:cNvSpPr>
            <a:spLocks noGrp="1"/>
          </p:cNvSpPr>
          <p:nvPr>
            <p:ph type="dt" sz="half" idx="10"/>
          </p:nvPr>
        </p:nvSpPr>
        <p:spPr/>
        <p:txBody>
          <a:body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542E9D0D-7590-4442-BEF5-C37BAA1099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3B0D9-F09A-4A16-8D81-4D04918ECF4B}"/>
              </a:ext>
            </a:extLst>
          </p:cNvPr>
          <p:cNvSpPr>
            <a:spLocks noGrp="1"/>
          </p:cNvSpPr>
          <p:nvPr>
            <p:ph type="sldNum" sz="quarter" idx="12"/>
          </p:nvPr>
        </p:nvSpPr>
        <p:spPr/>
        <p:txBody>
          <a:bodyPr/>
          <a:lstStyle/>
          <a:p>
            <a:fld id="{D3EC6321-4E2B-4470-8A6E-72E2E2F98649}" type="slidenum">
              <a:rPr lang="en-GB" smtClean="0"/>
              <a:t>‹#›</a:t>
            </a:fld>
            <a:endParaRPr lang="en-GB"/>
          </a:p>
        </p:txBody>
      </p:sp>
    </p:spTree>
    <p:extLst>
      <p:ext uri="{BB962C8B-B14F-4D97-AF65-F5344CB8AC3E}">
        <p14:creationId xmlns:p14="http://schemas.microsoft.com/office/powerpoint/2010/main" val="31722566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1393363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20447442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37430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15003818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264837-6DC3-480E-B626-6355B6B7A6A9}" type="datetimeFigureOut">
              <a:rPr lang="en-GB" smtClean="0"/>
              <a:t>29/01/2021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17116563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264837-6DC3-480E-B626-6355B6B7A6A9}" type="datetimeFigureOut">
              <a:rPr lang="en-GB" smtClean="0"/>
              <a:t>29/01/2021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1249583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264837-6DC3-480E-B626-6355B6B7A6A9}" type="datetimeFigureOut">
              <a:rPr lang="en-GB" smtClean="0"/>
              <a:t>29/01/2021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26023935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14954898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24980138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33312584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BA629B0-1237-4D41-BEF5-4F356CC5A55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356771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33894698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A629B0-1237-4D41-BEF5-4F356CC5A55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695234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264837-6DC3-480E-B626-6355B6B7A6A9}" type="datetimeFigureOut">
              <a:rPr lang="en-GB" smtClean="0"/>
              <a:t>29/01/2021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842417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3925607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264837-6DC3-480E-B626-6355B6B7A6A9}" type="datetimeFigureOut">
              <a:rPr lang="en-GB" smtClean="0"/>
              <a:t>29/01/2021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BA629B0-1237-4D41-BEF5-4F356CC5A556}" type="slidenum">
              <a:rPr lang="en-GB" smtClean="0"/>
              <a:t>‹#›</a:t>
            </a:fld>
            <a:endParaRPr lang="en-GB"/>
          </a:p>
        </p:txBody>
      </p:sp>
    </p:spTree>
    <p:extLst>
      <p:ext uri="{BB962C8B-B14F-4D97-AF65-F5344CB8AC3E}">
        <p14:creationId xmlns:p14="http://schemas.microsoft.com/office/powerpoint/2010/main" val="435318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48A63-B628-48B1-A350-980AD47BFA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1D5EB-CA0C-46BF-AE82-BEDDB2A922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919FF-D91B-4D4C-B286-7A8EAB04D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D4720-A2BD-4D94-A5E6-49AD623F6444}" type="datetimeFigureOut">
              <a:rPr lang="en-GB" smtClean="0"/>
              <a:t>29/01/2021</a:t>
            </a:fld>
            <a:endParaRPr lang="en-GB"/>
          </a:p>
        </p:txBody>
      </p:sp>
      <p:sp>
        <p:nvSpPr>
          <p:cNvPr id="5" name="Footer Placeholder 4">
            <a:extLst>
              <a:ext uri="{FF2B5EF4-FFF2-40B4-BE49-F238E27FC236}">
                <a16:creationId xmlns:a16="http://schemas.microsoft.com/office/drawing/2014/main" id="{E4D70665-0AD3-4C3F-841E-2DB90B81C1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ED6C27-3309-4843-8C0B-E0CC62B1EC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EC6321-4E2B-4470-8A6E-72E2E2F98649}" type="slidenum">
              <a:rPr lang="en-GB" smtClean="0"/>
              <a:t>‹#›</a:t>
            </a:fld>
            <a:endParaRPr lang="en-GB"/>
          </a:p>
        </p:txBody>
      </p:sp>
    </p:spTree>
    <p:extLst>
      <p:ext uri="{BB962C8B-B14F-4D97-AF65-F5344CB8AC3E}">
        <p14:creationId xmlns:p14="http://schemas.microsoft.com/office/powerpoint/2010/main" val="1846893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B264837-6DC3-480E-B626-6355B6B7A6A9}" type="datetimeFigureOut">
              <a:rPr lang="en-GB" smtClean="0"/>
              <a:t>29/01/2021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BA629B0-1237-4D41-BEF5-4F356CC5A556}" type="slidenum">
              <a:rPr lang="en-GB" smtClean="0"/>
              <a:t>‹#›</a:t>
            </a:fld>
            <a:endParaRPr lang="en-GB"/>
          </a:p>
        </p:txBody>
      </p:sp>
    </p:spTree>
    <p:extLst>
      <p:ext uri="{BB962C8B-B14F-4D97-AF65-F5344CB8AC3E}">
        <p14:creationId xmlns:p14="http://schemas.microsoft.com/office/powerpoint/2010/main" val="23843433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2CFB-31E0-4B91-B800-1B03E4C0EC3F}"/>
              </a:ext>
            </a:extLst>
          </p:cNvPr>
          <p:cNvSpPr>
            <a:spLocks noGrp="1"/>
          </p:cNvSpPr>
          <p:nvPr>
            <p:ph type="ctrTitle"/>
          </p:nvPr>
        </p:nvSpPr>
        <p:spPr>
          <a:xfrm>
            <a:off x="0" y="0"/>
            <a:ext cx="12192000" cy="993913"/>
          </a:xfrm>
        </p:spPr>
        <p:style>
          <a:lnRef idx="2">
            <a:schemeClr val="dk1"/>
          </a:lnRef>
          <a:fillRef idx="1">
            <a:schemeClr val="lt1"/>
          </a:fillRef>
          <a:effectRef idx="0">
            <a:schemeClr val="dk1"/>
          </a:effectRef>
          <a:fontRef idx="minor">
            <a:schemeClr val="dk1"/>
          </a:fontRef>
        </p:style>
        <p:txBody>
          <a:bodyPr>
            <a:normAutofit/>
          </a:bodyPr>
          <a:lstStyle/>
          <a:p>
            <a:r>
              <a:rPr lang="en-GB" sz="4000" b="1" u="sng" dirty="0">
                <a:latin typeface="Times New Roman" panose="02020603050405020304" pitchFamily="18" charset="0"/>
                <a:cs typeface="Times New Roman" panose="02020603050405020304" pitchFamily="18" charset="0"/>
              </a:rPr>
              <a:t>On Augustinianism In Christianity</a:t>
            </a:r>
            <a:br>
              <a:rPr lang="en-GB" sz="4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In The Early Middle-Ages, High Middle-Ages, And The Modern Day</a:t>
            </a:r>
            <a:endParaRPr lang="en-GB" sz="40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006F309-3CC6-46AB-8841-7FE9171B7FF7}"/>
              </a:ext>
            </a:extLst>
          </p:cNvPr>
          <p:cNvSpPr>
            <a:spLocks noGrp="1"/>
          </p:cNvSpPr>
          <p:nvPr>
            <p:ph type="subTitle" idx="1"/>
          </p:nvPr>
        </p:nvSpPr>
        <p:spPr>
          <a:xfrm>
            <a:off x="0" y="6506817"/>
            <a:ext cx="12191999" cy="351183"/>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lnSpcReduction="10000"/>
          </a:bodyPr>
          <a:lstStyle/>
          <a:p>
            <a:r>
              <a:rPr lang="en-GB" sz="2000" dirty="0">
                <a:latin typeface="Times New Roman"/>
                <a:cs typeface="Times New Roman"/>
              </a:rPr>
              <a:t>By Paul Joshua Blackham, Jonathan Connor Goddard, and Samuel John Lawrence</a:t>
            </a:r>
          </a:p>
        </p:txBody>
      </p:sp>
      <p:grpSp>
        <p:nvGrpSpPr>
          <p:cNvPr id="7" name="Group 6">
            <a:extLst>
              <a:ext uri="{FF2B5EF4-FFF2-40B4-BE49-F238E27FC236}">
                <a16:creationId xmlns:a16="http://schemas.microsoft.com/office/drawing/2014/main" id="{FD93DDA1-C8D5-438B-9A69-64F11FAC3AB8}"/>
              </a:ext>
            </a:extLst>
          </p:cNvPr>
          <p:cNvGrpSpPr/>
          <p:nvPr/>
        </p:nvGrpSpPr>
        <p:grpSpPr>
          <a:xfrm>
            <a:off x="3196394" y="1070731"/>
            <a:ext cx="4468651" cy="5359267"/>
            <a:chOff x="4629877" y="993913"/>
            <a:chExt cx="2292626" cy="3488426"/>
          </a:xfrm>
        </p:grpSpPr>
        <p:pic>
          <p:nvPicPr>
            <p:cNvPr id="5" name="Picture 4" descr="A picture containing text, decorated, painting&#10;&#10;Description automatically generated">
              <a:extLst>
                <a:ext uri="{FF2B5EF4-FFF2-40B4-BE49-F238E27FC236}">
                  <a16:creationId xmlns:a16="http://schemas.microsoft.com/office/drawing/2014/main" id="{6022CFE2-1CC5-4AF2-862E-9AF443C44B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7997" y="993913"/>
              <a:ext cx="2256386" cy="3288089"/>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7A925112-74E9-4104-98D8-7F6F61DEAA35}"/>
                </a:ext>
              </a:extLst>
            </p:cNvPr>
            <p:cNvSpPr txBox="1"/>
            <p:nvPr/>
          </p:nvSpPr>
          <p:spPr>
            <a:xfrm>
              <a:off x="4629877" y="4282002"/>
              <a:ext cx="2292626" cy="20033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1 (</a:t>
              </a:r>
              <a:r>
                <a:rPr lang="en-GB" sz="1400" i="1" dirty="0">
                  <a:latin typeface="Times New Roman" panose="02020603050405020304" pitchFamily="18" charset="0"/>
                  <a:cs typeface="Times New Roman" panose="02020603050405020304" pitchFamily="18" charset="0"/>
                </a:rPr>
                <a:t>Rudy, 2017, P.86</a:t>
              </a:r>
              <a:r>
                <a:rPr lang="en-GB" sz="1400" dirty="0">
                  <a:latin typeface="Times New Roman" panose="02020603050405020304" pitchFamily="18" charset="0"/>
                  <a:cs typeface="Times New Roman" panose="02020603050405020304" pitchFamily="18" charset="0"/>
                </a:rPr>
                <a:t>)</a:t>
              </a:r>
            </a:p>
          </p:txBody>
        </p:sp>
      </p:grpSp>
      <p:grpSp>
        <p:nvGrpSpPr>
          <p:cNvPr id="10" name="Group 9">
            <a:extLst>
              <a:ext uri="{FF2B5EF4-FFF2-40B4-BE49-F238E27FC236}">
                <a16:creationId xmlns:a16="http://schemas.microsoft.com/office/drawing/2014/main" id="{00DC4A06-7AFC-41F5-AF52-21FFAE71EAD5}"/>
              </a:ext>
            </a:extLst>
          </p:cNvPr>
          <p:cNvGrpSpPr/>
          <p:nvPr/>
        </p:nvGrpSpPr>
        <p:grpSpPr>
          <a:xfrm>
            <a:off x="8282666" y="1009805"/>
            <a:ext cx="3526919" cy="3331217"/>
            <a:chOff x="7464763" y="1050595"/>
            <a:chExt cx="4265147" cy="3654319"/>
          </a:xfrm>
        </p:grpSpPr>
        <p:pic>
          <p:nvPicPr>
            <p:cNvPr id="8" name="Picture 7">
              <a:extLst>
                <a:ext uri="{FF2B5EF4-FFF2-40B4-BE49-F238E27FC236}">
                  <a16:creationId xmlns:a16="http://schemas.microsoft.com/office/drawing/2014/main" id="{06CE868D-9830-4931-9A20-F36F5D1D9099}"/>
                </a:ext>
              </a:extLst>
            </p:cNvPr>
            <p:cNvPicPr>
              <a:picLocks noChangeAspect="1"/>
            </p:cNvPicPr>
            <p:nvPr/>
          </p:nvPicPr>
          <p:blipFill>
            <a:blip r:embed="rId3"/>
            <a:stretch>
              <a:fillRect/>
            </a:stretch>
          </p:blipFill>
          <p:spPr>
            <a:xfrm>
              <a:off x="7464763" y="1050595"/>
              <a:ext cx="4265146" cy="3344772"/>
            </a:xfrm>
            <a:prstGeom prst="rect">
              <a:avLst/>
            </a:prstGeom>
          </p:spPr>
          <p:style>
            <a:lnRef idx="2">
              <a:schemeClr val="dk1"/>
            </a:lnRef>
            <a:fillRef idx="1">
              <a:schemeClr val="lt1"/>
            </a:fillRef>
            <a:effectRef idx="0">
              <a:schemeClr val="dk1"/>
            </a:effectRef>
            <a:fontRef idx="minor">
              <a:schemeClr val="dk1"/>
            </a:fontRef>
          </p:style>
        </p:pic>
        <p:sp>
          <p:nvSpPr>
            <p:cNvPr id="9" name="TextBox 8">
              <a:extLst>
                <a:ext uri="{FF2B5EF4-FFF2-40B4-BE49-F238E27FC236}">
                  <a16:creationId xmlns:a16="http://schemas.microsoft.com/office/drawing/2014/main" id="{4549D27A-5FCD-4D58-820C-B1B4F9C068A7}"/>
                </a:ext>
              </a:extLst>
            </p:cNvPr>
            <p:cNvSpPr txBox="1"/>
            <p:nvPr/>
          </p:nvSpPr>
          <p:spPr>
            <a:xfrm>
              <a:off x="7465327" y="4367285"/>
              <a:ext cx="4264583" cy="3376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2 (</a:t>
              </a:r>
              <a:r>
                <a:rPr lang="en-GB" sz="1400" i="1" dirty="0">
                  <a:latin typeface="Times New Roman" panose="02020603050405020304" pitchFamily="18" charset="0"/>
                  <a:cs typeface="Times New Roman" panose="02020603050405020304" pitchFamily="18" charset="0"/>
                </a:rPr>
                <a:t>Hanson, 2014</a:t>
              </a:r>
              <a:r>
                <a:rPr lang="en-GB" sz="1400" dirty="0">
                  <a:latin typeface="Times New Roman" panose="02020603050405020304" pitchFamily="18" charset="0"/>
                  <a:cs typeface="Times New Roman" panose="02020603050405020304" pitchFamily="18" charset="0"/>
                </a:rPr>
                <a:t>)</a:t>
              </a:r>
            </a:p>
          </p:txBody>
        </p:sp>
      </p:grpSp>
      <p:grpSp>
        <p:nvGrpSpPr>
          <p:cNvPr id="14" name="Group 13">
            <a:extLst>
              <a:ext uri="{FF2B5EF4-FFF2-40B4-BE49-F238E27FC236}">
                <a16:creationId xmlns:a16="http://schemas.microsoft.com/office/drawing/2014/main" id="{63C01241-3F1E-4A62-9EF9-44207238C8C7}"/>
              </a:ext>
            </a:extLst>
          </p:cNvPr>
          <p:cNvGrpSpPr/>
          <p:nvPr/>
        </p:nvGrpSpPr>
        <p:grpSpPr>
          <a:xfrm>
            <a:off x="7765309" y="4365060"/>
            <a:ext cx="4326427" cy="2144947"/>
            <a:chOff x="505521" y="3621231"/>
            <a:chExt cx="3910264" cy="2565722"/>
          </a:xfrm>
        </p:grpSpPr>
        <p:pic>
          <p:nvPicPr>
            <p:cNvPr id="12" name="Picture 11">
              <a:extLst>
                <a:ext uri="{FF2B5EF4-FFF2-40B4-BE49-F238E27FC236}">
                  <a16:creationId xmlns:a16="http://schemas.microsoft.com/office/drawing/2014/main" id="{BBF75F36-5F2D-4F46-B976-4F2C8C3A69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5522" y="3621231"/>
              <a:ext cx="3910263" cy="2197567"/>
            </a:xfrm>
            <a:prstGeom prst="rect">
              <a:avLst/>
            </a:prstGeom>
          </p:spPr>
          <p:style>
            <a:lnRef idx="2">
              <a:schemeClr val="dk1"/>
            </a:lnRef>
            <a:fillRef idx="1">
              <a:schemeClr val="lt1"/>
            </a:fillRef>
            <a:effectRef idx="0">
              <a:schemeClr val="dk1"/>
            </a:effectRef>
            <a:fontRef idx="minor">
              <a:schemeClr val="dk1"/>
            </a:fontRef>
          </p:style>
        </p:pic>
        <p:sp>
          <p:nvSpPr>
            <p:cNvPr id="13" name="TextBox 12">
              <a:extLst>
                <a:ext uri="{FF2B5EF4-FFF2-40B4-BE49-F238E27FC236}">
                  <a16:creationId xmlns:a16="http://schemas.microsoft.com/office/drawing/2014/main" id="{040A9730-C3EE-4968-B072-1143287B6C8B}"/>
                </a:ext>
              </a:extLst>
            </p:cNvPr>
            <p:cNvSpPr txBox="1"/>
            <p:nvPr/>
          </p:nvSpPr>
          <p:spPr>
            <a:xfrm>
              <a:off x="505521" y="5818799"/>
              <a:ext cx="3910263" cy="36815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3 (</a:t>
              </a:r>
              <a:r>
                <a:rPr lang="en-GB" sz="1400" i="1" dirty="0">
                  <a:latin typeface="Times New Roman" panose="02020603050405020304" pitchFamily="18" charset="0"/>
                  <a:cs typeface="Times New Roman" panose="02020603050405020304" pitchFamily="18" charset="0"/>
                </a:rPr>
                <a:t>The Augustinians, 2020</a:t>
              </a:r>
              <a:r>
                <a:rPr lang="en-GB" sz="1400" dirty="0">
                  <a:latin typeface="Times New Roman" panose="02020603050405020304" pitchFamily="18" charset="0"/>
                  <a:cs typeface="Times New Roman" panose="02020603050405020304" pitchFamily="18" charset="0"/>
                </a:rPr>
                <a:t>)</a:t>
              </a:r>
            </a:p>
          </p:txBody>
        </p:sp>
      </p:grpSp>
      <p:grpSp>
        <p:nvGrpSpPr>
          <p:cNvPr id="17" name="Group 16">
            <a:extLst>
              <a:ext uri="{FF2B5EF4-FFF2-40B4-BE49-F238E27FC236}">
                <a16:creationId xmlns:a16="http://schemas.microsoft.com/office/drawing/2014/main" id="{4AF711BD-D9DA-4B98-976F-F006BCB55008}"/>
              </a:ext>
            </a:extLst>
          </p:cNvPr>
          <p:cNvGrpSpPr/>
          <p:nvPr/>
        </p:nvGrpSpPr>
        <p:grpSpPr>
          <a:xfrm>
            <a:off x="222197" y="1201312"/>
            <a:ext cx="2743199" cy="4832667"/>
            <a:chOff x="252663" y="1203253"/>
            <a:chExt cx="2743199" cy="4832667"/>
          </a:xfrm>
        </p:grpSpPr>
        <p:pic>
          <p:nvPicPr>
            <p:cNvPr id="15" name="Picture 14">
              <a:extLst>
                <a:ext uri="{FF2B5EF4-FFF2-40B4-BE49-F238E27FC236}">
                  <a16:creationId xmlns:a16="http://schemas.microsoft.com/office/drawing/2014/main" id="{B56D60C6-2806-4E79-9A71-4E9FBB2C09A3}"/>
                </a:ext>
              </a:extLst>
            </p:cNvPr>
            <p:cNvPicPr>
              <a:picLocks noChangeAspect="1"/>
            </p:cNvPicPr>
            <p:nvPr/>
          </p:nvPicPr>
          <p:blipFill>
            <a:blip r:embed="rId5"/>
            <a:stretch>
              <a:fillRect/>
            </a:stretch>
          </p:blipFill>
          <p:spPr>
            <a:xfrm>
              <a:off x="276725" y="1203253"/>
              <a:ext cx="2719137" cy="4531895"/>
            </a:xfrm>
            <a:prstGeom prst="rect">
              <a:avLst/>
            </a:prstGeom>
          </p:spPr>
          <p:style>
            <a:lnRef idx="2">
              <a:schemeClr val="dk1"/>
            </a:lnRef>
            <a:fillRef idx="1">
              <a:schemeClr val="lt1"/>
            </a:fillRef>
            <a:effectRef idx="0">
              <a:schemeClr val="dk1"/>
            </a:effectRef>
            <a:fontRef idx="minor">
              <a:schemeClr val="dk1"/>
            </a:fontRef>
          </p:style>
        </p:pic>
        <p:sp>
          <p:nvSpPr>
            <p:cNvPr id="16" name="TextBox 15">
              <a:extLst>
                <a:ext uri="{FF2B5EF4-FFF2-40B4-BE49-F238E27FC236}">
                  <a16:creationId xmlns:a16="http://schemas.microsoft.com/office/drawing/2014/main" id="{FC87EBEC-05FF-4FA8-8313-E16E47C5240A}"/>
                </a:ext>
              </a:extLst>
            </p:cNvPr>
            <p:cNvSpPr txBox="1"/>
            <p:nvPr/>
          </p:nvSpPr>
          <p:spPr>
            <a:xfrm>
              <a:off x="252663" y="5728143"/>
              <a:ext cx="2731169"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4 (</a:t>
              </a:r>
              <a:r>
                <a:rPr lang="en-GB" sz="1400" i="1" dirty="0">
                  <a:latin typeface="Times New Roman" panose="02020603050405020304" pitchFamily="18" charset="0"/>
                  <a:cs typeface="Times New Roman" panose="02020603050405020304" pitchFamily="18" charset="0"/>
                </a:rPr>
                <a:t>Robinson, 2012</a:t>
              </a:r>
              <a:r>
                <a:rPr lang="en-GB" sz="1400" dirty="0">
                  <a:latin typeface="Times New Roman" panose="02020603050405020304" pitchFamily="18" charset="0"/>
                  <a:cs typeface="Times New Roman" panose="02020603050405020304" pitchFamily="18" charset="0"/>
                </a:rPr>
                <a:t>)</a:t>
              </a:r>
            </a:p>
          </p:txBody>
        </p:sp>
      </p:grpSp>
    </p:spTree>
    <p:extLst>
      <p:ext uri="{BB962C8B-B14F-4D97-AF65-F5344CB8AC3E}">
        <p14:creationId xmlns:p14="http://schemas.microsoft.com/office/powerpoint/2010/main" val="44779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8CD2-3B3C-40C7-B9F9-93D930A5BB56}"/>
              </a:ext>
            </a:extLst>
          </p:cNvPr>
          <p:cNvSpPr>
            <a:spLocks noGrp="1"/>
          </p:cNvSpPr>
          <p:nvPr>
            <p:ph type="title"/>
          </p:nvPr>
        </p:nvSpPr>
        <p:spPr>
          <a:xfrm>
            <a:off x="0" y="0"/>
            <a:ext cx="12192000" cy="675861"/>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St. Augustine And Early Monasticism</a:t>
            </a:r>
          </a:p>
        </p:txBody>
      </p:sp>
      <p:sp>
        <p:nvSpPr>
          <p:cNvPr id="3" name="Content Placeholder 2">
            <a:extLst>
              <a:ext uri="{FF2B5EF4-FFF2-40B4-BE49-F238E27FC236}">
                <a16:creationId xmlns:a16="http://schemas.microsoft.com/office/drawing/2014/main" id="{DD8626A4-3102-4E57-9160-E6CF5C04E791}"/>
              </a:ext>
            </a:extLst>
          </p:cNvPr>
          <p:cNvSpPr>
            <a:spLocks noGrp="1"/>
          </p:cNvSpPr>
          <p:nvPr>
            <p:ph idx="1"/>
          </p:nvPr>
        </p:nvSpPr>
        <p:spPr>
          <a:xfrm>
            <a:off x="0" y="675861"/>
            <a:ext cx="4850296" cy="6182139"/>
          </a:xfrm>
        </p:spPr>
        <p:style>
          <a:lnRef idx="2">
            <a:schemeClr val="dk1"/>
          </a:lnRef>
          <a:fillRef idx="1">
            <a:schemeClr val="lt1"/>
          </a:fillRef>
          <a:effectRef idx="0">
            <a:schemeClr val="dk1"/>
          </a:effectRef>
          <a:fontRef idx="minor">
            <a:schemeClr val="dk1"/>
          </a:fontRef>
        </p:style>
        <p:txBody>
          <a:bodyPr>
            <a:noAutofit/>
          </a:bodyPr>
          <a:lstStyle/>
          <a:p>
            <a:r>
              <a:rPr lang="en-GB" sz="2000" dirty="0">
                <a:latin typeface="Times New Roman" panose="02020603050405020304" pitchFamily="18" charset="0"/>
                <a:cs typeface="Times New Roman" panose="02020603050405020304" pitchFamily="18" charset="0"/>
              </a:rPr>
              <a:t>Christian monks, and by extension monasticism, predate St. Augustine by quite some way. The earliest reference to them comes from the writings of Aurelius Isidorus, a Roman-Egyptian, in 324AD. </a:t>
            </a:r>
            <a:r>
              <a:rPr lang="en-GB" sz="1200" i="1" dirty="0">
                <a:latin typeface="Times New Roman" panose="02020603050405020304" pitchFamily="18" charset="0"/>
                <a:cs typeface="Times New Roman" panose="02020603050405020304" pitchFamily="18" charset="0"/>
              </a:rPr>
              <a:t>Dunn, 2003, P.1</a:t>
            </a:r>
          </a:p>
          <a:p>
            <a:pPr lvl="1"/>
            <a:r>
              <a:rPr lang="en-GB" sz="1600" dirty="0">
                <a:latin typeface="Times New Roman" panose="02020603050405020304" pitchFamily="18" charset="0"/>
                <a:cs typeface="Times New Roman" panose="02020603050405020304" pitchFamily="18" charset="0"/>
              </a:rPr>
              <a:t>A key figure in pre-Augustinian monasticism was St. Anthony, who’s legacy inspired St. Augustine, as well as many early monastic compounds. </a:t>
            </a:r>
            <a:r>
              <a:rPr lang="en-GB" sz="1200" i="1" dirty="0">
                <a:latin typeface="Times New Roman" panose="02020603050405020304" pitchFamily="18" charset="0"/>
                <a:cs typeface="Times New Roman" panose="02020603050405020304" pitchFamily="18" charset="0"/>
              </a:rPr>
              <a:t>Dunn, 2003, Pp.2-3, Fahey, 2013, &amp; Aug. Conf. VIII, vi, (15-16).</a:t>
            </a:r>
          </a:p>
          <a:p>
            <a:r>
              <a:rPr lang="en-GB" sz="2000" dirty="0">
                <a:latin typeface="Times New Roman" panose="02020603050405020304" pitchFamily="18" charset="0"/>
                <a:cs typeface="Times New Roman" panose="02020603050405020304" pitchFamily="18" charset="0"/>
              </a:rPr>
              <a:t>Though not a founder of monasticism. and not – himself – a monk, St. Augustine was still a major figure in early Monasticism. Setting up a monastic, if not Monastic, community in Hippo, and writing the earliest known western, monastic rule.</a:t>
            </a:r>
            <a:r>
              <a:rPr lang="en-GB" sz="16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Alexakis, et al, 2015, P.287.</a:t>
            </a:r>
          </a:p>
          <a:p>
            <a:pPr lvl="1"/>
            <a:r>
              <a:rPr lang="en-GB" sz="1600" dirty="0">
                <a:latin typeface="Times New Roman" panose="02020603050405020304" pitchFamily="18" charset="0"/>
                <a:cs typeface="Times New Roman" panose="02020603050405020304" pitchFamily="18" charset="0"/>
              </a:rPr>
              <a:t>Though not technically monks, St. Augustine’s community was certainly monastic – in the sense that it was monk-like – with rules on living in common, and strict chastity, additionally that rule would go on to inspire truly Monastic groups. </a:t>
            </a:r>
            <a:r>
              <a:rPr lang="en-GB" sz="1200" i="1" dirty="0">
                <a:latin typeface="Times New Roman" panose="02020603050405020304" pitchFamily="18" charset="0"/>
                <a:cs typeface="Times New Roman" panose="02020603050405020304" pitchFamily="18" charset="0"/>
              </a:rPr>
              <a:t>Alexakis, et al, 2015, P.106, &amp; Aug. Rules, 1,1-8 &amp; 4,4-11</a:t>
            </a:r>
            <a:endParaRPr lang="en-GB" sz="1600" dirty="0">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143B60B2-004A-40D5-8269-C3F5FAC9D22C}"/>
              </a:ext>
            </a:extLst>
          </p:cNvPr>
          <p:cNvGrpSpPr/>
          <p:nvPr/>
        </p:nvGrpSpPr>
        <p:grpSpPr>
          <a:xfrm>
            <a:off x="4850296" y="1033670"/>
            <a:ext cx="7341704" cy="5238891"/>
            <a:chOff x="4996070" y="1067835"/>
            <a:chExt cx="7195930" cy="5030106"/>
          </a:xfrm>
        </p:grpSpPr>
        <p:pic>
          <p:nvPicPr>
            <p:cNvPr id="4" name="Picture 3">
              <a:extLst>
                <a:ext uri="{FF2B5EF4-FFF2-40B4-BE49-F238E27FC236}">
                  <a16:creationId xmlns:a16="http://schemas.microsoft.com/office/drawing/2014/main" id="{5E6C0397-8616-4F2F-9D38-DE0CF611F6E5}"/>
                </a:ext>
              </a:extLst>
            </p:cNvPr>
            <p:cNvPicPr>
              <a:picLocks noChangeAspect="1"/>
            </p:cNvPicPr>
            <p:nvPr/>
          </p:nvPicPr>
          <p:blipFill>
            <a:blip r:embed="rId2"/>
            <a:stretch>
              <a:fillRect/>
            </a:stretch>
          </p:blipFill>
          <p:spPr>
            <a:xfrm>
              <a:off x="4996070" y="1067835"/>
              <a:ext cx="7195930" cy="4722329"/>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23741A0F-A271-46F0-8557-C54A9320DA8B}"/>
                </a:ext>
              </a:extLst>
            </p:cNvPr>
            <p:cNvSpPr txBox="1"/>
            <p:nvPr/>
          </p:nvSpPr>
          <p:spPr>
            <a:xfrm>
              <a:off x="4996070" y="5790164"/>
              <a:ext cx="7195930"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5 (</a:t>
              </a:r>
              <a:r>
                <a:rPr lang="en-GB" sz="1400" i="1" dirty="0">
                  <a:latin typeface="Times New Roman" panose="02020603050405020304" pitchFamily="18" charset="0"/>
                  <a:cs typeface="Times New Roman" panose="02020603050405020304" pitchFamily="18" charset="0"/>
                </a:rPr>
                <a:t>Lendering, 2020</a:t>
              </a:r>
              <a:r>
                <a:rPr lang="en-GB" sz="1400" dirty="0">
                  <a:latin typeface="Times New Roman" panose="02020603050405020304" pitchFamily="18" charset="0"/>
                  <a:cs typeface="Times New Roman" panose="02020603050405020304" pitchFamily="18" charset="0"/>
                </a:rPr>
                <a:t>) </a:t>
              </a:r>
            </a:p>
          </p:txBody>
        </p:sp>
      </p:grpSp>
    </p:spTree>
    <p:extLst>
      <p:ext uri="{BB962C8B-B14F-4D97-AF65-F5344CB8AC3E}">
        <p14:creationId xmlns:p14="http://schemas.microsoft.com/office/powerpoint/2010/main" val="1265784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6B314-098A-4121-B085-8CA6086001A2}"/>
              </a:ext>
            </a:extLst>
          </p:cNvPr>
          <p:cNvSpPr>
            <a:spLocks noGrp="1"/>
          </p:cNvSpPr>
          <p:nvPr>
            <p:ph type="title"/>
          </p:nvPr>
        </p:nvSpPr>
        <p:spPr>
          <a:xfrm>
            <a:off x="-7086" y="0"/>
            <a:ext cx="12199086" cy="681037"/>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Augustinianism Overshadowed </a:t>
            </a:r>
          </a:p>
        </p:txBody>
      </p:sp>
      <p:sp>
        <p:nvSpPr>
          <p:cNvPr id="3" name="Content Placeholder 2">
            <a:extLst>
              <a:ext uri="{FF2B5EF4-FFF2-40B4-BE49-F238E27FC236}">
                <a16:creationId xmlns:a16="http://schemas.microsoft.com/office/drawing/2014/main" id="{F7F69382-D11D-495E-B786-18232E9D321B}"/>
              </a:ext>
            </a:extLst>
          </p:cNvPr>
          <p:cNvSpPr>
            <a:spLocks noGrp="1"/>
          </p:cNvSpPr>
          <p:nvPr>
            <p:ph idx="1"/>
          </p:nvPr>
        </p:nvSpPr>
        <p:spPr>
          <a:xfrm>
            <a:off x="-7086" y="681037"/>
            <a:ext cx="8925799" cy="6176963"/>
          </a:xfrm>
        </p:spPr>
        <p:style>
          <a:lnRef idx="2">
            <a:schemeClr val="dk1"/>
          </a:lnRef>
          <a:fillRef idx="1">
            <a:schemeClr val="lt1"/>
          </a:fillRef>
          <a:effectRef idx="0">
            <a:schemeClr val="dk1"/>
          </a:effectRef>
          <a:fontRef idx="minor">
            <a:schemeClr val="dk1"/>
          </a:fontRef>
        </p:style>
        <p:txBody>
          <a:bodyPr>
            <a:normAutofit/>
          </a:bodyPr>
          <a:lstStyle/>
          <a:p>
            <a:r>
              <a:rPr lang="en-GB" sz="2000" dirty="0">
                <a:latin typeface="Times New Roman" panose="02020603050405020304" pitchFamily="18" charset="0"/>
                <a:cs typeface="Times New Roman" panose="02020603050405020304" pitchFamily="18" charset="0"/>
              </a:rPr>
              <a:t>Following the death of St. Augustine, monasticism – though it was influenced by St. Augustine’s rule, with certain notions such as living in common being near universal to western monasteries – did not follow it alone. </a:t>
            </a:r>
            <a:r>
              <a:rPr lang="en-GB" sz="1200" i="1" dirty="0">
                <a:latin typeface="Times New Roman" panose="02020603050405020304" pitchFamily="18" charset="0"/>
                <a:cs typeface="Times New Roman" panose="02020603050405020304" pitchFamily="18" charset="0"/>
              </a:rPr>
              <a:t>Dunn, 2003, P.65.</a:t>
            </a:r>
            <a:endParaRPr lang="en-GB" sz="2000" dirty="0">
              <a:latin typeface="Times New Roman" panose="02020603050405020304" pitchFamily="18" charset="0"/>
              <a:cs typeface="Times New Roman" panose="02020603050405020304" pitchFamily="18" charset="0"/>
            </a:endParaRPr>
          </a:p>
          <a:p>
            <a:pPr lvl="1"/>
            <a:r>
              <a:rPr lang="en-GB" sz="1600" dirty="0">
                <a:latin typeface="Times New Roman" panose="02020603050405020304" pitchFamily="18" charset="0"/>
                <a:cs typeface="Times New Roman" panose="02020603050405020304" pitchFamily="18" charset="0"/>
              </a:rPr>
              <a:t>Instead it was influenced by many other monastic rules as well, such as ‘The Rule of St. Basil’, or ‘The Rule of the Fathers’. </a:t>
            </a:r>
            <a:r>
              <a:rPr lang="en-GB" sz="1200" i="1" dirty="0">
                <a:latin typeface="Times New Roman" panose="02020603050405020304" pitchFamily="18" charset="0"/>
                <a:cs typeface="Times New Roman" panose="02020603050405020304" pitchFamily="18" charset="0"/>
              </a:rPr>
              <a:t>Dunn, 2003, P.85.</a:t>
            </a:r>
            <a:endParaRPr lang="en-GB" sz="12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the background of this monasticism, which relied on a mixture of rules, of varying quality, such as the rather poor rules of Caesarius of Arles, one St. Benedict of Nursia composed his own rule, which would prove far more influential, at least in a more immediate context, than St. Augustine’s. </a:t>
            </a:r>
            <a:r>
              <a:rPr lang="en-GB" sz="1200" i="1" dirty="0">
                <a:latin typeface="Times New Roman" panose="02020603050405020304" pitchFamily="18" charset="0"/>
                <a:cs typeface="Times New Roman" panose="02020603050405020304" pitchFamily="18" charset="0"/>
              </a:rPr>
              <a:t>Lawrence, 2001, Pp.22-23, &amp; Gregory, St. Benedict, XLVI.</a:t>
            </a:r>
          </a:p>
          <a:p>
            <a:pPr lvl="1"/>
            <a:r>
              <a:rPr lang="en-GB" sz="1600" dirty="0">
                <a:latin typeface="Times New Roman" panose="02020603050405020304" pitchFamily="18" charset="0"/>
                <a:cs typeface="Times New Roman" panose="02020603050405020304" pitchFamily="18" charset="0"/>
              </a:rPr>
              <a:t>Augustine influence, as well as the influences of a number of other rules, which – in turn – were influenced by Augustine, is evident in St. Benedict’s rule. As Dunn discusses the phrase in Fig. 6 is echoed in St. Benedict’s rule. </a:t>
            </a:r>
            <a:r>
              <a:rPr lang="en-GB" sz="1200" i="1" dirty="0">
                <a:latin typeface="Times New Roman" panose="02020603050405020304" pitchFamily="18" charset="0"/>
                <a:cs typeface="Times New Roman" panose="02020603050405020304" pitchFamily="18" charset="0"/>
              </a:rPr>
              <a:t>Lawrence, 2001, Pp.22-23, Dunn, 2003, Pp.65-66, &amp; Fortin, 2006, P.227.</a:t>
            </a:r>
          </a:p>
          <a:p>
            <a:r>
              <a:rPr lang="en-GB" sz="2000" dirty="0">
                <a:latin typeface="Times New Roman" panose="02020603050405020304" pitchFamily="18" charset="0"/>
                <a:cs typeface="Times New Roman" panose="02020603050405020304" pitchFamily="18" charset="0"/>
              </a:rPr>
              <a:t>The influence of St. Benedict’s rule spread, within St. Benedict’s own life time his missionary St. Augustine of Canterbury, spread the rule to the British Isles. The rule continued to spread long after St. Benedict’s death, and by the 9</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encouraged Abbot Benedict of Aniane, it began to be used exclusively. </a:t>
            </a:r>
            <a:r>
              <a:rPr lang="en-GB" sz="1200" i="1" dirty="0">
                <a:latin typeface="Times New Roman" panose="02020603050405020304" pitchFamily="18" charset="0"/>
                <a:cs typeface="Times New Roman" panose="02020603050405020304" pitchFamily="18" charset="0"/>
              </a:rPr>
              <a:t>Alexakis, et al, 2015, Pp.287-288.</a:t>
            </a:r>
          </a:p>
          <a:p>
            <a:pPr lvl="1"/>
            <a:r>
              <a:rPr lang="en-GB" sz="1600" dirty="0">
                <a:latin typeface="Times New Roman" panose="02020603050405020304" pitchFamily="18" charset="0"/>
                <a:cs typeface="Times New Roman" panose="02020603050405020304" pitchFamily="18" charset="0"/>
              </a:rPr>
              <a:t>Indeed at the Synods of Aachen between 816, and 819, the Rule of St. Benedict came to be enforced uniformly across the Carolingian Empire, and the rest of Christendom. </a:t>
            </a:r>
            <a:r>
              <a:rPr lang="en-GB" sz="1200" i="1" dirty="0">
                <a:latin typeface="Times New Roman" panose="02020603050405020304" pitchFamily="18" charset="0"/>
                <a:cs typeface="Times New Roman" panose="02020603050405020304" pitchFamily="18" charset="0"/>
              </a:rPr>
              <a:t>Greco, 2020, P.9 &amp; P.29.</a:t>
            </a:r>
          </a:p>
          <a:p>
            <a:pPr lvl="1"/>
            <a:r>
              <a:rPr lang="en-GB" sz="1600" dirty="0">
                <a:latin typeface="Times New Roman" panose="02020603050405020304" pitchFamily="18" charset="0"/>
                <a:cs typeface="Times New Roman" panose="02020603050405020304" pitchFamily="18" charset="0"/>
              </a:rPr>
              <a:t>In fact submission to St. Benedict’s rule became a vital aspect of monasticism, with any communities following other rules transitioning into canonical schools. </a:t>
            </a:r>
            <a:r>
              <a:rPr lang="en-GB" sz="1200" i="1" dirty="0">
                <a:latin typeface="Times New Roman" panose="02020603050405020304" pitchFamily="18" charset="0"/>
                <a:cs typeface="Times New Roman" panose="02020603050405020304" pitchFamily="18" charset="0"/>
              </a:rPr>
              <a:t>Greco, 2020, P.36.</a:t>
            </a:r>
            <a:endParaRPr lang="en-GB" sz="1600" dirty="0">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E94DFC5D-039E-4EE4-90CA-D941EBB20ADF}"/>
              </a:ext>
            </a:extLst>
          </p:cNvPr>
          <p:cNvGrpSpPr/>
          <p:nvPr/>
        </p:nvGrpSpPr>
        <p:grpSpPr>
          <a:xfrm>
            <a:off x="8927450" y="1092754"/>
            <a:ext cx="3273287" cy="1346546"/>
            <a:chOff x="6654018" y="5090962"/>
            <a:chExt cx="5503778" cy="1393779"/>
          </a:xfrm>
        </p:grpSpPr>
        <p:pic>
          <p:nvPicPr>
            <p:cNvPr id="5" name="Picture 4" descr="Text&#10;&#10;Description automatically generated">
              <a:extLst>
                <a:ext uri="{FF2B5EF4-FFF2-40B4-BE49-F238E27FC236}">
                  <a16:creationId xmlns:a16="http://schemas.microsoft.com/office/drawing/2014/main" id="{69581775-6A96-48F4-8BDD-29F7EC04B8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1104" y="5090962"/>
              <a:ext cx="5496692" cy="1086002"/>
            </a:xfrm>
            <a:prstGeom prst="rect">
              <a:avLst/>
            </a:prstGeom>
          </p:spPr>
          <p:style>
            <a:lnRef idx="2">
              <a:schemeClr val="dk1"/>
            </a:lnRef>
            <a:fillRef idx="1">
              <a:schemeClr val="lt1"/>
            </a:fillRef>
            <a:effectRef idx="0">
              <a:schemeClr val="dk1"/>
            </a:effectRef>
            <a:fontRef idx="minor">
              <a:schemeClr val="dk1"/>
            </a:fontRef>
          </p:style>
        </p:pic>
        <p:sp>
          <p:nvSpPr>
            <p:cNvPr id="6" name="TextBox 5">
              <a:extLst>
                <a:ext uri="{FF2B5EF4-FFF2-40B4-BE49-F238E27FC236}">
                  <a16:creationId xmlns:a16="http://schemas.microsoft.com/office/drawing/2014/main" id="{6FBA7DE1-1B23-4D94-AC50-4F714B4AFFBB}"/>
                </a:ext>
              </a:extLst>
            </p:cNvPr>
            <p:cNvSpPr txBox="1"/>
            <p:nvPr/>
          </p:nvSpPr>
          <p:spPr>
            <a:xfrm>
              <a:off x="6654018" y="6176964"/>
              <a:ext cx="5496692" cy="3077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6 (</a:t>
              </a:r>
              <a:r>
                <a:rPr lang="en-GB" sz="1400" i="1" dirty="0">
                  <a:latin typeface="Times New Roman" panose="02020603050405020304" pitchFamily="18" charset="0"/>
                  <a:cs typeface="Times New Roman" panose="02020603050405020304" pitchFamily="18" charset="0"/>
                </a:rPr>
                <a:t>Dunn, 2003, P.65</a:t>
              </a:r>
              <a:r>
                <a:rPr lang="en-GB" sz="1400" dirty="0">
                  <a:latin typeface="Times New Roman" panose="02020603050405020304" pitchFamily="18" charset="0"/>
                  <a:cs typeface="Times New Roman" panose="02020603050405020304" pitchFamily="18" charset="0"/>
                </a:rPr>
                <a:t>)</a:t>
              </a:r>
            </a:p>
          </p:txBody>
        </p:sp>
      </p:grpSp>
      <p:grpSp>
        <p:nvGrpSpPr>
          <p:cNvPr id="12" name="Group 11">
            <a:extLst>
              <a:ext uri="{FF2B5EF4-FFF2-40B4-BE49-F238E27FC236}">
                <a16:creationId xmlns:a16="http://schemas.microsoft.com/office/drawing/2014/main" id="{AFCA84E4-F173-4F9F-B17E-465E4D45BD2B}"/>
              </a:ext>
            </a:extLst>
          </p:cNvPr>
          <p:cNvGrpSpPr/>
          <p:nvPr/>
        </p:nvGrpSpPr>
        <p:grpSpPr>
          <a:xfrm>
            <a:off x="8918713" y="3453091"/>
            <a:ext cx="3282024" cy="2874343"/>
            <a:chOff x="8914499" y="2035346"/>
            <a:chExt cx="3282024" cy="2874343"/>
          </a:xfrm>
        </p:grpSpPr>
        <p:pic>
          <p:nvPicPr>
            <p:cNvPr id="10" name="Picture 9">
              <a:extLst>
                <a:ext uri="{FF2B5EF4-FFF2-40B4-BE49-F238E27FC236}">
                  <a16:creationId xmlns:a16="http://schemas.microsoft.com/office/drawing/2014/main" id="{ED87B385-1B25-4069-ABD1-BC44A632CE2A}"/>
                </a:ext>
              </a:extLst>
            </p:cNvPr>
            <p:cNvPicPr>
              <a:picLocks noChangeAspect="1"/>
            </p:cNvPicPr>
            <p:nvPr/>
          </p:nvPicPr>
          <p:blipFill>
            <a:blip r:embed="rId3"/>
            <a:stretch>
              <a:fillRect/>
            </a:stretch>
          </p:blipFill>
          <p:spPr>
            <a:xfrm>
              <a:off x="8914499" y="2035346"/>
              <a:ext cx="3282024" cy="2351123"/>
            </a:xfrm>
            <a:prstGeom prst="rect">
              <a:avLst/>
            </a:prstGeom>
          </p:spPr>
          <p:style>
            <a:lnRef idx="2">
              <a:schemeClr val="dk1"/>
            </a:lnRef>
            <a:fillRef idx="1">
              <a:schemeClr val="lt1"/>
            </a:fillRef>
            <a:effectRef idx="0">
              <a:schemeClr val="dk1"/>
            </a:effectRef>
            <a:fontRef idx="minor">
              <a:schemeClr val="dk1"/>
            </a:fontRef>
          </p:style>
        </p:pic>
        <p:sp>
          <p:nvSpPr>
            <p:cNvPr id="11" name="TextBox 10">
              <a:extLst>
                <a:ext uri="{FF2B5EF4-FFF2-40B4-BE49-F238E27FC236}">
                  <a16:creationId xmlns:a16="http://schemas.microsoft.com/office/drawing/2014/main" id="{61BB0C22-9AA7-46BC-8497-B4D864585272}"/>
                </a:ext>
              </a:extLst>
            </p:cNvPr>
            <p:cNvSpPr txBox="1"/>
            <p:nvPr/>
          </p:nvSpPr>
          <p:spPr>
            <a:xfrm>
              <a:off x="8918713" y="4386469"/>
              <a:ext cx="3269073"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 7. (</a:t>
              </a:r>
              <a:r>
                <a:rPr lang="en-GB" sz="1400" i="1" dirty="0">
                  <a:latin typeface="Times New Roman" panose="02020603050405020304" pitchFamily="18" charset="0"/>
                  <a:cs typeface="Times New Roman" panose="02020603050405020304" pitchFamily="18" charset="0"/>
                </a:rPr>
                <a:t>Editors of the Encyclopaedia Britannica, 2020)</a:t>
              </a:r>
              <a:endParaRPr lang="en-GB" sz="1400" dirty="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77860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C6045-D7A3-432B-9148-F98070FDF49A}"/>
              </a:ext>
            </a:extLst>
          </p:cNvPr>
          <p:cNvSpPr>
            <a:spLocks noGrp="1"/>
          </p:cNvSpPr>
          <p:nvPr>
            <p:ph type="title"/>
          </p:nvPr>
        </p:nvSpPr>
        <p:spPr>
          <a:xfrm>
            <a:off x="0" y="0"/>
            <a:ext cx="12192000" cy="509517"/>
          </a:xfrm>
        </p:spPr>
        <p:style>
          <a:lnRef idx="2">
            <a:schemeClr val="dk1"/>
          </a:lnRef>
          <a:fillRef idx="1">
            <a:schemeClr val="lt1"/>
          </a:fillRef>
          <a:effectRef idx="0">
            <a:schemeClr val="dk1"/>
          </a:effectRef>
          <a:fontRef idx="minor">
            <a:schemeClr val="dk1"/>
          </a:fontRef>
        </p:style>
        <p:txBody>
          <a:bodyPr>
            <a:normAutofit/>
          </a:bodyPr>
          <a:lstStyle/>
          <a:p>
            <a:pPr algn="ctr"/>
            <a:r>
              <a:rPr lang="en-GB" sz="2400" b="1" dirty="0">
                <a:latin typeface="Times New Roman" panose="02020603050405020304" pitchFamily="18" charset="0"/>
                <a:cs typeface="Times New Roman" panose="02020603050405020304" pitchFamily="18" charset="0"/>
              </a:rPr>
              <a:t>The Augustinian Canons Regular</a:t>
            </a:r>
          </a:p>
        </p:txBody>
      </p:sp>
      <p:sp>
        <p:nvSpPr>
          <p:cNvPr id="3" name="Content Placeholder 2">
            <a:extLst>
              <a:ext uri="{FF2B5EF4-FFF2-40B4-BE49-F238E27FC236}">
                <a16:creationId xmlns:a16="http://schemas.microsoft.com/office/drawing/2014/main" id="{F0C4E63D-7522-4859-9578-1E89BCB7E29E}"/>
              </a:ext>
            </a:extLst>
          </p:cNvPr>
          <p:cNvSpPr>
            <a:spLocks noGrp="1"/>
          </p:cNvSpPr>
          <p:nvPr>
            <p:ph idx="1"/>
          </p:nvPr>
        </p:nvSpPr>
        <p:spPr>
          <a:xfrm>
            <a:off x="-1" y="509517"/>
            <a:ext cx="12191999" cy="6348484"/>
          </a:xfrm>
        </p:spPr>
        <p:style>
          <a:lnRef idx="2">
            <a:schemeClr val="dk1"/>
          </a:lnRef>
          <a:fillRef idx="1">
            <a:schemeClr val="lt1"/>
          </a:fillRef>
          <a:effectRef idx="0">
            <a:schemeClr val="dk1"/>
          </a:effectRef>
          <a:fontRef idx="minor">
            <a:schemeClr val="dk1"/>
          </a:fontRef>
        </p:style>
        <p:txBody>
          <a:bodyPr>
            <a:noAutofit/>
          </a:bodyPr>
          <a:lstStyle/>
          <a:p>
            <a:r>
              <a:rPr lang="en-GB" sz="2000" dirty="0">
                <a:latin typeface="Times New Roman" panose="02020603050405020304" pitchFamily="18" charset="0"/>
                <a:cs typeface="Times New Roman" panose="02020603050405020304" pitchFamily="18" charset="0"/>
              </a:rPr>
              <a:t>Though St. Augustine’s rule’s legacy is evident in other monastic rules, including the Benedictine, the rule itself seems to have fallen into obscurity for much of the early middle-ages, being rediscovered in the late 11</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and spread over the course of the early 12</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t>
            </a:r>
            <a:r>
              <a:rPr lang="en-GB" sz="1200" i="1" dirty="0">
                <a:latin typeface="Times New Roman" panose="02020603050405020304" pitchFamily="18" charset="0"/>
                <a:cs typeface="Times New Roman" panose="02020603050405020304" pitchFamily="18" charset="0"/>
              </a:rPr>
              <a:t>Lawrence, 2001, P.162.</a:t>
            </a:r>
          </a:p>
          <a:p>
            <a:pPr lvl="1"/>
            <a:r>
              <a:rPr lang="en-GB" sz="1600" dirty="0">
                <a:latin typeface="Times New Roman" panose="02020603050405020304" pitchFamily="18" charset="0"/>
                <a:cs typeface="Times New Roman" panose="02020603050405020304" pitchFamily="18" charset="0"/>
              </a:rPr>
              <a:t>Whether, or not, can still be considered the early middle ages is disputed, many sources claim the period ended at the start of the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or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a:t>
            </a:r>
            <a:r>
              <a:rPr lang="en-GB" sz="1200" i="1" dirty="0">
                <a:latin typeface="Times New Roman" panose="02020603050405020304" pitchFamily="18" charset="0"/>
                <a:cs typeface="Times New Roman" panose="02020603050405020304" pitchFamily="18" charset="0"/>
              </a:rPr>
              <a:t>Stafford, 2012, P.4, McKitterick, 2008, P.vi, &amp; Lawrence, 2001, Pp.162-166.</a:t>
            </a:r>
          </a:p>
          <a:p>
            <a:pPr lvl="1"/>
            <a:r>
              <a:rPr lang="en-GB" sz="1600" dirty="0">
                <a:latin typeface="Times New Roman" panose="02020603050405020304" pitchFamily="18" charset="0"/>
                <a:cs typeface="Times New Roman" panose="02020603050405020304" pitchFamily="18" charset="0"/>
              </a:rPr>
              <a:t>Whether, or not, the re-discovered rule was actually written by St. Augustine is also disputed. </a:t>
            </a:r>
            <a:r>
              <a:rPr lang="en-GB" sz="1200" i="1" dirty="0">
                <a:latin typeface="Times New Roman" panose="02020603050405020304" pitchFamily="18" charset="0"/>
                <a:cs typeface="Times New Roman" panose="02020603050405020304" pitchFamily="18" charset="0"/>
              </a:rPr>
              <a:t>Lawrence, 2001, P.162.</a:t>
            </a:r>
          </a:p>
          <a:p>
            <a:r>
              <a:rPr lang="en-GB" sz="2000" dirty="0">
                <a:latin typeface="Times New Roman" panose="02020603050405020304" pitchFamily="18" charset="0"/>
                <a:cs typeface="Times New Roman" panose="02020603050405020304" pitchFamily="18" charset="0"/>
              </a:rPr>
              <a:t>Canons, essentially clerics living by a monastic rule, came to follow the Augustinian rule, considering it perfect guide to the apostolic life, as the Apostles, and the church-fathers had lived it. These were the Augustinian Canons Regular. </a:t>
            </a:r>
            <a:r>
              <a:rPr lang="en-GB" sz="1200" i="1" dirty="0">
                <a:latin typeface="Times New Roman" panose="02020603050405020304" pitchFamily="18" charset="0"/>
                <a:cs typeface="Times New Roman" panose="02020603050405020304" pitchFamily="18" charset="0"/>
              </a:rPr>
              <a:t>Lawrence, 2001, Pp.160-163.</a:t>
            </a:r>
          </a:p>
          <a:p>
            <a:pPr lvl="1"/>
            <a:r>
              <a:rPr lang="en-GB" sz="1600" dirty="0">
                <a:latin typeface="Times New Roman" panose="02020603050405020304" pitchFamily="18" charset="0"/>
                <a:cs typeface="Times New Roman" panose="02020603050405020304" pitchFamily="18" charset="0"/>
              </a:rPr>
              <a:t>There was very little, practical, difference between an Augustinian Canon, and Benedictine a monk, both – thanks to Augustine’s rule’s influence on the Benedictines in earlier times – lived in common, and going into the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many Benedictines became ordained as clerics, much like the Augustinians. </a:t>
            </a:r>
            <a:r>
              <a:rPr lang="en-GB" sz="1200" i="1" dirty="0">
                <a:latin typeface="Times New Roman" panose="02020603050405020304" pitchFamily="18" charset="0"/>
                <a:cs typeface="Times New Roman" panose="02020603050405020304" pitchFamily="18" charset="0"/>
              </a:rPr>
              <a:t>Lawrence, 2001, P.163.</a:t>
            </a:r>
            <a:endParaRPr lang="en-GB" sz="1200" dirty="0">
              <a:latin typeface="Times New Roman" panose="02020603050405020304" pitchFamily="18" charset="0"/>
              <a:cs typeface="Times New Roman" panose="02020603050405020304" pitchFamily="18" charset="0"/>
            </a:endParaRPr>
          </a:p>
          <a:p>
            <a:pPr lvl="1"/>
            <a:r>
              <a:rPr lang="en-GB" sz="1600" dirty="0">
                <a:latin typeface="Times New Roman" panose="02020603050405020304" pitchFamily="18" charset="0"/>
                <a:cs typeface="Times New Roman" panose="02020603050405020304" pitchFamily="18" charset="0"/>
              </a:rPr>
              <a:t>One possible difference is the fact that Augustinian rule interpretation was not as strict as the Benedictine interpretation, which had been rigidly enforced since the 816 Synod of Aachen, there is evidence of more strict interpretations of rules on seclusion in remote locations, and less strict interpretation in less remote places.</a:t>
            </a:r>
            <a:r>
              <a:rPr lang="en-GB" sz="1200" i="1" dirty="0">
                <a:solidFill>
                  <a:prstClr val="black"/>
                </a:solidFill>
                <a:latin typeface="Times New Roman" panose="02020603050405020304" pitchFamily="18" charset="0"/>
                <a:cs typeface="Times New Roman" panose="02020603050405020304" pitchFamily="18" charset="0"/>
              </a:rPr>
              <a:t> Greco, 2020, P.9 &amp; P.29, &amp; Lawrence, 2001, P.163.</a:t>
            </a:r>
            <a:r>
              <a:rPr lang="en-GB" sz="1600" dirty="0">
                <a:latin typeface="Times New Roman" panose="02020603050405020304" pitchFamily="18" charset="0"/>
                <a:cs typeface="Times New Roman" panose="02020603050405020304" pitchFamily="18" charset="0"/>
              </a:rPr>
              <a:t> </a:t>
            </a:r>
          </a:p>
          <a:p>
            <a:pPr lvl="1"/>
            <a:r>
              <a:rPr lang="en-GB" sz="1600" dirty="0">
                <a:latin typeface="Times New Roman" panose="02020603050405020304" pitchFamily="18" charset="0"/>
                <a:cs typeface="Times New Roman" panose="02020603050405020304" pitchFamily="18" charset="0"/>
              </a:rPr>
              <a:t>However, as the relatively short Augustinian rule offered a community little in the way of practical custom, many Augustinian houses came to follow some Benedictine traditions. </a:t>
            </a:r>
            <a:r>
              <a:rPr lang="en-GB" sz="1200" i="1" dirty="0">
                <a:latin typeface="Times New Roman" panose="02020603050405020304" pitchFamily="18" charset="0"/>
                <a:cs typeface="Times New Roman" panose="02020603050405020304" pitchFamily="18" charset="0"/>
              </a:rPr>
              <a:t>Lawrence, 2001, P.163.</a:t>
            </a:r>
          </a:p>
          <a:p>
            <a:r>
              <a:rPr lang="en-GB" sz="2000" dirty="0">
                <a:latin typeface="Times New Roman" panose="02020603050405020304" pitchFamily="18" charset="0"/>
                <a:cs typeface="Times New Roman" panose="02020603050405020304" pitchFamily="18" charset="0"/>
              </a:rPr>
              <a:t>Despite this similarity in custom, Augustinian’s view themselves very differently. As Fassler discusses, the pre-reform Augustinians – a reform which Jonathan will discuss – viewed themselves as teachers in a way that Benedictines did not. </a:t>
            </a:r>
            <a:r>
              <a:rPr lang="en-GB" sz="1200" i="1" dirty="0">
                <a:latin typeface="Times New Roman" panose="02020603050405020304" pitchFamily="18" charset="0"/>
                <a:cs typeface="Times New Roman" panose="02020603050405020304" pitchFamily="18" charset="0"/>
              </a:rPr>
              <a:t>Fassler, 1993, Pp.190-191</a:t>
            </a:r>
            <a:r>
              <a:rPr lang="en-GB" sz="12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2495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6EB6-3B56-42B4-A7C8-6CEB1B9C01E8}"/>
              </a:ext>
            </a:extLst>
          </p:cNvPr>
          <p:cNvSpPr>
            <a:spLocks noGrp="1"/>
          </p:cNvSpPr>
          <p:nvPr>
            <p:ph type="title"/>
          </p:nvPr>
        </p:nvSpPr>
        <p:spPr>
          <a:xfrm>
            <a:off x="0" y="1"/>
            <a:ext cx="12192000" cy="559558"/>
          </a:xfrm>
        </p:spPr>
        <p:style>
          <a:lnRef idx="2">
            <a:schemeClr val="dk1"/>
          </a:lnRef>
          <a:fillRef idx="1">
            <a:schemeClr val="lt1"/>
          </a:fillRef>
          <a:effectRef idx="0">
            <a:schemeClr val="dk1"/>
          </a:effectRef>
          <a:fontRef idx="minor">
            <a:schemeClr val="dk1"/>
          </a:fontRef>
        </p:style>
        <p:txBody>
          <a:bodyPr>
            <a:normAutofit/>
          </a:bodyPr>
          <a:lstStyle/>
          <a:p>
            <a:pPr algn="ctr"/>
            <a:r>
              <a:rPr lang="en-GB" sz="28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8660A611-640D-40CC-9195-D692C7511C5D}"/>
              </a:ext>
            </a:extLst>
          </p:cNvPr>
          <p:cNvSpPr>
            <a:spLocks noGrp="1"/>
          </p:cNvSpPr>
          <p:nvPr>
            <p:ph idx="1"/>
          </p:nvPr>
        </p:nvSpPr>
        <p:spPr>
          <a:xfrm>
            <a:off x="0" y="559558"/>
            <a:ext cx="12192000" cy="6298441"/>
          </a:xfrm>
        </p:spPr>
        <p:txBody>
          <a:bodyPr>
            <a:normAutofit/>
          </a:bodyPr>
          <a:lstStyle/>
          <a:p>
            <a:r>
              <a:rPr lang="en-GB" sz="2000" dirty="0">
                <a:latin typeface="Times New Roman" panose="02020603050405020304" pitchFamily="18" charset="0"/>
                <a:cs typeface="Times New Roman" panose="02020603050405020304" pitchFamily="18" charset="0"/>
              </a:rPr>
              <a:t>Over the course of this part of the presentation, I have looked at St. Augustine’s legacy in monasticism in the early middle-ages. Now I come to consider the extent of his legacy.</a:t>
            </a:r>
          </a:p>
          <a:p>
            <a:pPr lvl="1"/>
            <a:r>
              <a:rPr lang="en-GB" sz="1600" dirty="0">
                <a:latin typeface="Times New Roman" panose="02020603050405020304" pitchFamily="18" charset="0"/>
                <a:cs typeface="Times New Roman" panose="02020603050405020304" pitchFamily="18" charset="0"/>
              </a:rPr>
              <a:t>Augustine’s basic model of monasticism was a mainstay throughout this period, with many groups in the west living in common</a:t>
            </a:r>
          </a:p>
          <a:p>
            <a:pPr lvl="1"/>
            <a:r>
              <a:rPr lang="en-GB" sz="1600" dirty="0">
                <a:latin typeface="Times New Roman" panose="02020603050405020304" pitchFamily="18" charset="0"/>
                <a:cs typeface="Times New Roman" panose="02020603050405020304" pitchFamily="18" charset="0"/>
              </a:rPr>
              <a:t>And, certainly, Augustine’s form of monasticism did have an impact on various monastic rules, Benedict’s practically quoted from his.</a:t>
            </a:r>
          </a:p>
          <a:p>
            <a:pPr lvl="1"/>
            <a:r>
              <a:rPr lang="en-GB" sz="1600" dirty="0">
                <a:latin typeface="Times New Roman" panose="02020603050405020304" pitchFamily="18" charset="0"/>
                <a:cs typeface="Times New Roman" panose="02020603050405020304" pitchFamily="18" charset="0"/>
              </a:rPr>
              <a:t>Additionally, it is beyond doubt that Augustinianism survived through the early middle-ages, and would go on to flourish</a:t>
            </a:r>
          </a:p>
          <a:p>
            <a:r>
              <a:rPr lang="en-GB" sz="2000" dirty="0">
                <a:latin typeface="Times New Roman" panose="02020603050405020304" pitchFamily="18" charset="0"/>
                <a:cs typeface="Times New Roman" panose="02020603050405020304" pitchFamily="18" charset="0"/>
              </a:rPr>
              <a:t>However;</a:t>
            </a:r>
          </a:p>
          <a:p>
            <a:pPr lvl="1"/>
            <a:r>
              <a:rPr lang="en-GB" sz="1600" dirty="0">
                <a:latin typeface="Times New Roman" panose="02020603050405020304" pitchFamily="18" charset="0"/>
                <a:cs typeface="Times New Roman" panose="02020603050405020304" pitchFamily="18" charset="0"/>
              </a:rPr>
              <a:t>While Augustine’s rule impacted later rules, it – itself – fell into obscurity, and other rules, like St. Benedict’s, which were adaptations of adaptations of Augustine’s were primary. Though these rules had Augustinian elements, they were not entirely in line with Augustine’s rule.</a:t>
            </a:r>
          </a:p>
          <a:p>
            <a:pPr lvl="1"/>
            <a:r>
              <a:rPr lang="en-GB" sz="1600" dirty="0">
                <a:latin typeface="Times New Roman" panose="02020603050405020304" pitchFamily="18" charset="0"/>
                <a:cs typeface="Times New Roman" panose="02020603050405020304" pitchFamily="18" charset="0"/>
              </a:rPr>
              <a:t>The Augustinianism of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may, itself, have little to do with the Augustinianism of Augustine’s time, as discussed, we have no way to verify that the re-discovered rule was originally written by Augustine.</a:t>
            </a:r>
          </a:p>
          <a:p>
            <a:pPr lvl="1"/>
            <a:r>
              <a:rPr lang="en-GB" sz="1600" dirty="0">
                <a:latin typeface="Times New Roman" panose="02020603050405020304" pitchFamily="18" charset="0"/>
                <a:cs typeface="Times New Roman" panose="02020603050405020304" pitchFamily="18" charset="0"/>
              </a:rPr>
              <a:t>Also, the Augustinian’s of the 11</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century were not governed only by the Augustinian rule, they adapted many Benedictine traditions for their own use, to such an extent that they were barely distinguishable from Benedictines, and as a result cannot be said to be purely Augustinian.</a:t>
            </a:r>
          </a:p>
          <a:p>
            <a:r>
              <a:rPr lang="en-GB" sz="2000" dirty="0">
                <a:latin typeface="Times New Roman" panose="02020603050405020304" pitchFamily="18" charset="0"/>
                <a:cs typeface="Times New Roman" panose="02020603050405020304" pitchFamily="18" charset="0"/>
              </a:rPr>
              <a:t>Ultimately the extent of Augustine’s legacy in monasticism is far reaching, traces of his monasticism can be found in many monastic orders, but diluted, with much of the original corrupted, or lost.</a:t>
            </a:r>
          </a:p>
        </p:txBody>
      </p:sp>
    </p:spTree>
    <p:extLst>
      <p:ext uri="{BB962C8B-B14F-4D97-AF65-F5344CB8AC3E}">
        <p14:creationId xmlns:p14="http://schemas.microsoft.com/office/powerpoint/2010/main" val="1555237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8CF25-4B6D-47AF-A87E-E15D9342F529}"/>
              </a:ext>
            </a:extLst>
          </p:cNvPr>
          <p:cNvSpPr>
            <a:spLocks noGrp="1"/>
          </p:cNvSpPr>
          <p:nvPr>
            <p:ph idx="1"/>
          </p:nvPr>
        </p:nvSpPr>
        <p:spPr>
          <a:xfrm>
            <a:off x="0" y="44950"/>
            <a:ext cx="12192000" cy="6813049"/>
          </a:xfrm>
        </p:spPr>
        <p:txBody>
          <a:bodyPr>
            <a:normAutofit/>
          </a:bodyPr>
          <a:lstStyle/>
          <a:p>
            <a:pPr marL="0" indent="0" algn="ctr">
              <a:buNone/>
            </a:pPr>
            <a:r>
              <a:rPr lang="en-GB" sz="1400" b="1" dirty="0">
                <a:latin typeface="Times New Roman" panose="02020603050405020304" pitchFamily="18" charset="0"/>
                <a:cs typeface="Times New Roman" panose="02020603050405020304" pitchFamily="18" charset="0"/>
              </a:rPr>
              <a:t>Bibliography</a:t>
            </a:r>
          </a:p>
          <a:p>
            <a:pPr marL="0" indent="0">
              <a:buNone/>
            </a:pPr>
            <a:r>
              <a:rPr lang="en-GB" sz="1400" dirty="0">
                <a:latin typeface="Times New Roman" panose="02020603050405020304" pitchFamily="18" charset="0"/>
                <a:cs typeface="Times New Roman" panose="02020603050405020304" pitchFamily="18" charset="0"/>
              </a:rPr>
              <a:t>Alexakis, A., et al. 2015. </a:t>
            </a:r>
            <a:r>
              <a:rPr lang="en-GB" sz="1400" i="1" dirty="0">
                <a:latin typeface="Times New Roman" panose="02020603050405020304" pitchFamily="18" charset="0"/>
                <a:cs typeface="Times New Roman" panose="02020603050405020304" pitchFamily="18" charset="0"/>
              </a:rPr>
              <a:t>Encyclopedia of Monasticism, Volume 1 &amp; 2</a:t>
            </a:r>
            <a:r>
              <a:rPr lang="en-GB" sz="1400" dirty="0">
                <a:latin typeface="Times New Roman" panose="02020603050405020304" pitchFamily="18" charset="0"/>
                <a:cs typeface="Times New Roman" panose="02020603050405020304" pitchFamily="18" charset="0"/>
              </a:rPr>
              <a:t>, Johnstone, W. M. &amp; Kleinhenz, C.(ed.). London, Routledge.</a:t>
            </a:r>
          </a:p>
          <a:p>
            <a:pPr marL="0" indent="0">
              <a:buNone/>
            </a:pPr>
            <a:r>
              <a:rPr lang="en-GB" sz="1400" dirty="0">
                <a:latin typeface="Times New Roman" panose="02020603050405020304" pitchFamily="18" charset="0"/>
                <a:cs typeface="Times New Roman" panose="02020603050405020304" pitchFamily="18" charset="0"/>
              </a:rPr>
              <a:t>Aurelius Augustinus Hipponensis. 1991. </a:t>
            </a:r>
            <a:r>
              <a:rPr lang="en-GB" sz="1400" i="1" dirty="0">
                <a:latin typeface="Times New Roman" panose="02020603050405020304" pitchFamily="18" charset="0"/>
                <a:cs typeface="Times New Roman" panose="02020603050405020304" pitchFamily="18" charset="0"/>
              </a:rPr>
              <a:t>Confessions</a:t>
            </a:r>
            <a:r>
              <a:rPr lang="en-GB" sz="1400" dirty="0">
                <a:latin typeface="Times New Roman" panose="02020603050405020304" pitchFamily="18" charset="0"/>
                <a:cs typeface="Times New Roman" panose="02020603050405020304" pitchFamily="18" charset="0"/>
              </a:rPr>
              <a:t>, Chadwick, H.(trans.). Oxford, Oxford University Press.</a:t>
            </a:r>
          </a:p>
          <a:p>
            <a:pPr marL="0" indent="0">
              <a:buNone/>
            </a:pPr>
            <a:r>
              <a:rPr lang="en-GB" sz="1400" dirty="0">
                <a:latin typeface="Times New Roman" panose="02020603050405020304" pitchFamily="18" charset="0"/>
                <a:cs typeface="Times New Roman" panose="02020603050405020304" pitchFamily="18" charset="0"/>
              </a:rPr>
              <a:t>Aurelius Augustinus Hipponensis. 1986. </a:t>
            </a:r>
            <a:r>
              <a:rPr lang="en-GB" sz="1400" i="1" dirty="0">
                <a:latin typeface="Times New Roman" panose="02020603050405020304" pitchFamily="18" charset="0"/>
                <a:cs typeface="Times New Roman" panose="02020603050405020304" pitchFamily="18" charset="0"/>
              </a:rPr>
              <a:t>The Rule of Saint Benedict</a:t>
            </a:r>
            <a:r>
              <a:rPr lang="en-GB" sz="1400" dirty="0">
                <a:latin typeface="Times New Roman" panose="02020603050405020304" pitchFamily="18" charset="0"/>
                <a:cs typeface="Times New Roman" panose="02020603050405020304" pitchFamily="18" charset="0"/>
              </a:rPr>
              <a:t>, Canning, R.(trans.). New York, Image Books.</a:t>
            </a:r>
          </a:p>
          <a:p>
            <a:pPr marL="0" indent="0">
              <a:buNone/>
            </a:pPr>
            <a:r>
              <a:rPr lang="en-GB" sz="1400" dirty="0">
                <a:latin typeface="Times New Roman" panose="02020603050405020304" pitchFamily="18" charset="0"/>
                <a:cs typeface="Times New Roman" panose="02020603050405020304" pitchFamily="18" charset="0"/>
              </a:rPr>
              <a:t>Dunn, M. 2003. </a:t>
            </a:r>
            <a:r>
              <a:rPr lang="en-GB" sz="1400" i="1" dirty="0">
                <a:latin typeface="Times New Roman" panose="02020603050405020304" pitchFamily="18" charset="0"/>
                <a:cs typeface="Times New Roman" panose="02020603050405020304" pitchFamily="18" charset="0"/>
              </a:rPr>
              <a:t>The Emergence of Monasticism: From the Desert Fathers to the Early Middle Ages</a:t>
            </a:r>
            <a:r>
              <a:rPr lang="en-GB" sz="1400" dirty="0">
                <a:latin typeface="Times New Roman" panose="02020603050405020304" pitchFamily="18" charset="0"/>
                <a:cs typeface="Times New Roman" panose="02020603050405020304" pitchFamily="18" charset="0"/>
              </a:rPr>
              <a:t>. Oxford, Blackwell Publishing.</a:t>
            </a:r>
          </a:p>
          <a:p>
            <a:pPr marL="0" indent="0">
              <a:buNone/>
            </a:pPr>
            <a:r>
              <a:rPr lang="en-GB" sz="1400" dirty="0">
                <a:latin typeface="Times New Roman" panose="02020603050405020304" pitchFamily="18" charset="0"/>
                <a:cs typeface="Times New Roman" panose="02020603050405020304" pitchFamily="18" charset="0"/>
              </a:rPr>
              <a:t>Editors of the Encyclopaedia Britannica. 2020. Aachen, Germany. </a:t>
            </a:r>
            <a:r>
              <a:rPr lang="en-GB" sz="1400" i="1" dirty="0">
                <a:latin typeface="Times New Roman" panose="02020603050405020304" pitchFamily="18" charset="0"/>
                <a:cs typeface="Times New Roman" panose="02020603050405020304" pitchFamily="18" charset="0"/>
              </a:rPr>
              <a:t>Encyclopaedia Britannica</a:t>
            </a:r>
            <a:r>
              <a:rPr lang="en-GB" sz="1400" dirty="0">
                <a:latin typeface="Times New Roman" panose="02020603050405020304" pitchFamily="18" charset="0"/>
                <a:cs typeface="Times New Roman" panose="02020603050405020304" pitchFamily="18" charset="0"/>
              </a:rPr>
              <a:t>. Available from: https://www.britannica.com/place/Aachen. [Accessed on: 26/01/21].</a:t>
            </a:r>
          </a:p>
          <a:p>
            <a:pPr marL="0" indent="0">
              <a:buNone/>
            </a:pPr>
            <a:r>
              <a:rPr lang="en-GB" sz="1400" dirty="0">
                <a:latin typeface="Times New Roman" panose="02020603050405020304" pitchFamily="18" charset="0"/>
                <a:cs typeface="Times New Roman" panose="02020603050405020304" pitchFamily="18" charset="0"/>
              </a:rPr>
              <a:t>Fahey, W. 2013. </a:t>
            </a:r>
            <a:r>
              <a:rPr lang="en-GB" sz="1400" i="1" dirty="0">
                <a:latin typeface="Times New Roman" panose="02020603050405020304" pitchFamily="18" charset="0"/>
                <a:cs typeface="Times New Roman" panose="02020603050405020304" pitchFamily="18" charset="0"/>
              </a:rPr>
              <a:t>The Foundations of Western Monasticism</a:t>
            </a:r>
            <a:r>
              <a:rPr lang="en-GB" sz="1400" dirty="0">
                <a:latin typeface="Times New Roman" panose="02020603050405020304" pitchFamily="18" charset="0"/>
                <a:cs typeface="Times New Roman" panose="02020603050405020304" pitchFamily="18" charset="0"/>
              </a:rPr>
              <a:t>. Kindle Edition. North Carolina, TAN Books.</a:t>
            </a:r>
          </a:p>
          <a:p>
            <a:pPr marL="0" indent="0">
              <a:buNone/>
            </a:pPr>
            <a:r>
              <a:rPr lang="en-GB" sz="1400" dirty="0">
                <a:latin typeface="Times New Roman" panose="02020603050405020304" pitchFamily="18" charset="0"/>
                <a:cs typeface="Times New Roman" panose="02020603050405020304" pitchFamily="18" charset="0"/>
              </a:rPr>
              <a:t>Fassler, M. 1993. </a:t>
            </a:r>
            <a:r>
              <a:rPr lang="en-GB" sz="1400" i="1" dirty="0">
                <a:latin typeface="Times New Roman" panose="02020603050405020304" pitchFamily="18" charset="0"/>
                <a:cs typeface="Times New Roman" panose="02020603050405020304" pitchFamily="18" charset="0"/>
              </a:rPr>
              <a:t>Gothic Song: Victorine Sequences and Augustinian Reform in Twelfth-Century Paris</a:t>
            </a:r>
            <a:r>
              <a:rPr lang="en-GB" sz="1400" dirty="0">
                <a:latin typeface="Times New Roman" panose="02020603050405020304" pitchFamily="18" charset="0"/>
                <a:cs typeface="Times New Roman" panose="02020603050405020304" pitchFamily="18" charset="0"/>
              </a:rPr>
              <a:t>. Cambridge, Cambridge University Press.</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Fortin, J. R. 2006. Saint Augustine's Letter 211 in The Rule of the Master and The Rule of Saint Benedict. </a:t>
            </a:r>
            <a:r>
              <a:rPr lang="en-GB" sz="1400" i="1" dirty="0">
                <a:latin typeface="Times New Roman" panose="02020603050405020304" pitchFamily="18" charset="0"/>
                <a:cs typeface="Times New Roman" panose="02020603050405020304" pitchFamily="18" charset="0"/>
              </a:rPr>
              <a:t>Journal of Early Christian Studies</a:t>
            </a:r>
            <a:r>
              <a:rPr lang="en-GB" sz="1400" dirty="0">
                <a:latin typeface="Times New Roman" panose="02020603050405020304" pitchFamily="18" charset="0"/>
                <a:cs typeface="Times New Roman" panose="02020603050405020304" pitchFamily="18" charset="0"/>
              </a:rPr>
              <a:t>, Vol. 14, No. 2: 225-234.</a:t>
            </a:r>
          </a:p>
          <a:p>
            <a:pPr marL="0" indent="0">
              <a:buNone/>
            </a:pPr>
            <a:r>
              <a:rPr lang="en-GB" sz="1400" dirty="0">
                <a:latin typeface="Times New Roman" panose="02020603050405020304" pitchFamily="18" charset="0"/>
                <a:cs typeface="Times New Roman" panose="02020603050405020304" pitchFamily="18" charset="0"/>
              </a:rPr>
              <a:t>Greco, C. 2020. </a:t>
            </a:r>
            <a:r>
              <a:rPr lang="en-GB" sz="1400" i="1" dirty="0">
                <a:latin typeface="Times New Roman" panose="02020603050405020304" pitchFamily="18" charset="0"/>
                <a:cs typeface="Times New Roman" panose="02020603050405020304" pitchFamily="18" charset="0"/>
              </a:rPr>
              <a:t>Projecting Imperial Power: The Synods Of Aachen (816-819)</a:t>
            </a:r>
            <a:r>
              <a:rPr lang="en-GB" sz="1400" dirty="0">
                <a:latin typeface="Times New Roman" panose="02020603050405020304" pitchFamily="18" charset="0"/>
                <a:cs typeface="Times New Roman" panose="02020603050405020304" pitchFamily="18" charset="0"/>
              </a:rPr>
              <a:t>. Maine, University of Maine.</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Hanson, M. 2014. Mt. Calvary Missionary Baptist Church, Tucson, Arizona (1900- ). </a:t>
            </a:r>
            <a:r>
              <a:rPr lang="en-GB" sz="1400" i="1" dirty="0">
                <a:latin typeface="Times New Roman" panose="02020603050405020304" pitchFamily="18" charset="0"/>
                <a:cs typeface="Times New Roman" panose="02020603050405020304" pitchFamily="18" charset="0"/>
              </a:rPr>
              <a:t>Black Past</a:t>
            </a:r>
            <a:r>
              <a:rPr lang="en-GB" sz="1400" dirty="0">
                <a:latin typeface="Times New Roman" panose="02020603050405020304" pitchFamily="18" charset="0"/>
                <a:cs typeface="Times New Roman" panose="02020603050405020304" pitchFamily="18" charset="0"/>
              </a:rPr>
              <a:t>. Available from: https://www.blackpast.org/african-american-history/mt-calvary-missionary-baptist-church-tucson-arizona-1900/. [Accessed on: 21/01/21].</a:t>
            </a:r>
          </a:p>
          <a:p>
            <a:pPr marL="0" indent="0">
              <a:buNone/>
            </a:pPr>
            <a:r>
              <a:rPr lang="en-GB" sz="1400" dirty="0">
                <a:latin typeface="Times New Roman" panose="02020603050405020304" pitchFamily="18" charset="0"/>
                <a:cs typeface="Times New Roman" panose="02020603050405020304" pitchFamily="18" charset="0"/>
              </a:rPr>
              <a:t>Lawrence, C. H. 2001. </a:t>
            </a:r>
            <a:r>
              <a:rPr lang="en-GB" sz="1400" i="1" dirty="0">
                <a:latin typeface="Times New Roman" panose="02020603050405020304" pitchFamily="18" charset="0"/>
                <a:cs typeface="Times New Roman" panose="02020603050405020304" pitchFamily="18" charset="0"/>
              </a:rPr>
              <a:t>Medieval Monasticism</a:t>
            </a:r>
            <a:r>
              <a:rPr lang="en-GB" sz="1400" dirty="0">
                <a:latin typeface="Times New Roman" panose="02020603050405020304" pitchFamily="18" charset="0"/>
                <a:cs typeface="Times New Roman" panose="02020603050405020304" pitchFamily="18" charset="0"/>
              </a:rPr>
              <a:t>. Essex, Pearson Education Limited.</a:t>
            </a:r>
          </a:p>
          <a:p>
            <a:pPr marL="0" indent="0">
              <a:buNone/>
            </a:pPr>
            <a:r>
              <a:rPr lang="en-GB" sz="1400" dirty="0">
                <a:latin typeface="Times New Roman" panose="02020603050405020304" pitchFamily="18" charset="0"/>
                <a:cs typeface="Times New Roman" panose="02020603050405020304" pitchFamily="18" charset="0"/>
              </a:rPr>
              <a:t>Lendering, J. 2020. Hippo Regius. </a:t>
            </a:r>
            <a:r>
              <a:rPr lang="en-GB" sz="1400" i="1" dirty="0">
                <a:latin typeface="Times New Roman" panose="02020603050405020304" pitchFamily="18" charset="0"/>
                <a:cs typeface="Times New Roman" panose="02020603050405020304" pitchFamily="18" charset="0"/>
              </a:rPr>
              <a:t>Livius. Org</a:t>
            </a:r>
            <a:r>
              <a:rPr lang="en-GB" sz="1400" dirty="0">
                <a:latin typeface="Times New Roman" panose="02020603050405020304" pitchFamily="18" charset="0"/>
                <a:cs typeface="Times New Roman" panose="02020603050405020304" pitchFamily="18" charset="0"/>
              </a:rPr>
              <a:t>. Available from: https://www.livius.org/articles/place/hippo-regius/. [Accessed on: 23/01/21].</a:t>
            </a:r>
          </a:p>
          <a:p>
            <a:pPr marL="0" indent="0">
              <a:buNone/>
            </a:pPr>
            <a:r>
              <a:rPr lang="en-GB" sz="1400" dirty="0">
                <a:latin typeface="Times New Roman" panose="02020603050405020304" pitchFamily="18" charset="0"/>
                <a:cs typeface="Times New Roman" panose="02020603050405020304" pitchFamily="18" charset="0"/>
              </a:rPr>
              <a:t>McKitterick, R. 2008. Editor’s Preface, in McKitterick, R.(ed.) </a:t>
            </a:r>
            <a:r>
              <a:rPr lang="en-GB" sz="1400" i="1" dirty="0">
                <a:latin typeface="Times New Roman" panose="02020603050405020304" pitchFamily="18" charset="0"/>
                <a:cs typeface="Times New Roman" panose="02020603050405020304" pitchFamily="18" charset="0"/>
              </a:rPr>
              <a:t>The Early Middle Ages: Europe 400-1000. </a:t>
            </a:r>
            <a:r>
              <a:rPr lang="en-GB" sz="1400" dirty="0">
                <a:latin typeface="Times New Roman" panose="02020603050405020304" pitchFamily="18" charset="0"/>
                <a:cs typeface="Times New Roman" panose="02020603050405020304" pitchFamily="18" charset="0"/>
              </a:rPr>
              <a:t>vi-vii. Oxford, Oxford University Press.</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Robinson, D. M. 2012. The Augustinian Canons in England and Wales: Architecture, Archaeology and Liturgy 1100-1540. </a:t>
            </a:r>
            <a:r>
              <a:rPr lang="en-GB" sz="1400" i="1" dirty="0">
                <a:latin typeface="Times New Roman" panose="02020603050405020304" pitchFamily="18" charset="0"/>
                <a:cs typeface="Times New Roman" panose="02020603050405020304" pitchFamily="18" charset="0"/>
              </a:rPr>
              <a:t>Medievalists. Net</a:t>
            </a:r>
            <a:r>
              <a:rPr lang="en-GB" sz="1400" dirty="0">
                <a:latin typeface="Times New Roman" panose="02020603050405020304" pitchFamily="18" charset="0"/>
                <a:cs typeface="Times New Roman" panose="02020603050405020304" pitchFamily="18" charset="0"/>
              </a:rPr>
              <a:t>. Available from: https://www.medievalists.net/2014/04/augustinian-canons-england-wales-architecture-archaeology-liturgy-1100-1540/. [Accessed on: 21/01/21].</a:t>
            </a:r>
          </a:p>
          <a:p>
            <a:pPr marL="0" indent="0">
              <a:buNone/>
            </a:pPr>
            <a:r>
              <a:rPr lang="en-GB" sz="1400" dirty="0">
                <a:latin typeface="Times New Roman" panose="02020603050405020304" pitchFamily="18" charset="0"/>
                <a:cs typeface="Times New Roman" panose="02020603050405020304" pitchFamily="18" charset="0"/>
              </a:rPr>
              <a:t>Rudy, K. M. 2017. </a:t>
            </a:r>
            <a:r>
              <a:rPr lang="en-GB" sz="1400" i="1" dirty="0">
                <a:latin typeface="Times New Roman" panose="02020603050405020304" pitchFamily="18" charset="0"/>
                <a:cs typeface="Times New Roman" panose="02020603050405020304" pitchFamily="18" charset="0"/>
              </a:rPr>
              <a:t>Rubrics, Images and Indulgences in Late Medieval Netherlandish Manuscripts</a:t>
            </a:r>
            <a:r>
              <a:rPr lang="en-GB" sz="1400" dirty="0">
                <a:latin typeface="Times New Roman" panose="02020603050405020304" pitchFamily="18" charset="0"/>
                <a:cs typeface="Times New Roman" panose="02020603050405020304" pitchFamily="18" charset="0"/>
              </a:rPr>
              <a:t>. Leiden, Brill.</a:t>
            </a:r>
          </a:p>
          <a:p>
            <a:pPr marL="0" indent="0">
              <a:buNone/>
            </a:pPr>
            <a:r>
              <a:rPr lang="en-GB" sz="1400" dirty="0">
                <a:latin typeface="Times New Roman" panose="02020603050405020304" pitchFamily="18" charset="0"/>
                <a:cs typeface="Times New Roman" panose="02020603050405020304" pitchFamily="18" charset="0"/>
              </a:rPr>
              <a:t>Stafford, P. 2012. Introduction, in Stafford, P.(ed.) </a:t>
            </a:r>
            <a:r>
              <a:rPr lang="en-GB" sz="1400" i="1" dirty="0">
                <a:latin typeface="Times New Roman" panose="02020603050405020304" pitchFamily="18" charset="0"/>
                <a:cs typeface="Times New Roman" panose="02020603050405020304" pitchFamily="18" charset="0"/>
              </a:rPr>
              <a:t>A Companion to the Early Middle Ages - Britain and Ireland c.500-c.1100.</a:t>
            </a:r>
            <a:r>
              <a:rPr lang="en-GB" sz="1400" dirty="0">
                <a:latin typeface="Times New Roman" panose="02020603050405020304" pitchFamily="18" charset="0"/>
                <a:cs typeface="Times New Roman" panose="02020603050405020304" pitchFamily="18" charset="0"/>
              </a:rPr>
              <a:t> 3-8. New Jersey, Wiley-Blackwell.</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St. Gregory The Great. 1880. </a:t>
            </a:r>
            <a:r>
              <a:rPr lang="en-GB" sz="1400" i="1" dirty="0">
                <a:latin typeface="Times New Roman" panose="02020603050405020304" pitchFamily="18" charset="0"/>
                <a:cs typeface="Times New Roman" panose="02020603050405020304" pitchFamily="18" charset="0"/>
              </a:rPr>
              <a:t>The Life And Miracles Of St. Benedict</a:t>
            </a:r>
            <a:r>
              <a:rPr lang="en-GB" sz="1400" dirty="0">
                <a:latin typeface="Times New Roman" panose="02020603050405020304" pitchFamily="18" charset="0"/>
                <a:cs typeface="Times New Roman" panose="02020603050405020304" pitchFamily="18" charset="0"/>
              </a:rPr>
              <a:t>, Luck, E. J.(ed. &amp; trans.). London, Washbourne, R.</a:t>
            </a:r>
          </a:p>
          <a:p>
            <a:pPr marL="0" indent="0">
              <a:buNone/>
            </a:pPr>
            <a:r>
              <a:rPr lang="en-GB" sz="1400" dirty="0">
                <a:latin typeface="Times New Roman" panose="02020603050405020304" pitchFamily="18" charset="0"/>
                <a:cs typeface="Times New Roman" panose="02020603050405020304" pitchFamily="18" charset="0"/>
              </a:rPr>
              <a:t>The Augustinians. 2020. The Augustinian Order. </a:t>
            </a:r>
            <a:r>
              <a:rPr lang="en-GB" sz="1400" i="1" dirty="0">
                <a:latin typeface="Times New Roman" panose="02020603050405020304" pitchFamily="18" charset="0"/>
                <a:cs typeface="Times New Roman" panose="02020603050405020304" pitchFamily="18" charset="0"/>
              </a:rPr>
              <a:t>The Augustinians</a:t>
            </a:r>
            <a:r>
              <a:rPr lang="en-GB" sz="1400" dirty="0">
                <a:latin typeface="Times New Roman" panose="02020603050405020304" pitchFamily="18" charset="0"/>
                <a:cs typeface="Times New Roman" panose="02020603050405020304" pitchFamily="18" charset="0"/>
              </a:rPr>
              <a:t>. Available from: https://www.augustinian.org/order. [Accessed on: 21/01/21].</a:t>
            </a:r>
          </a:p>
        </p:txBody>
      </p:sp>
    </p:spTree>
    <p:extLst>
      <p:ext uri="{BB962C8B-B14F-4D97-AF65-F5344CB8AC3E}">
        <p14:creationId xmlns:p14="http://schemas.microsoft.com/office/powerpoint/2010/main" val="368015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B1925B5-624B-4029-AB41-1F888554DB3F}"/>
              </a:ext>
            </a:extLst>
          </p:cNvPr>
          <p:cNvSpPr>
            <a:spLocks noGrp="1"/>
          </p:cNvSpPr>
          <p:nvPr>
            <p:ph type="ctrTitle"/>
          </p:nvPr>
        </p:nvSpPr>
        <p:spPr>
          <a:xfrm>
            <a:off x="543658" y="981512"/>
            <a:ext cx="11104684" cy="2049028"/>
          </a:xfrm>
        </p:spPr>
        <p:txBody>
          <a:bodyPr>
            <a:normAutofit/>
          </a:bodyPr>
          <a:lstStyle/>
          <a:p>
            <a:r>
              <a:rPr lang="en-GB" sz="6600" dirty="0">
                <a:latin typeface="+mn-lt"/>
              </a:rPr>
              <a:t>St Augustine’s legacy:</a:t>
            </a:r>
            <a:br>
              <a:rPr lang="en-GB" sz="6600" dirty="0">
                <a:latin typeface="+mn-lt"/>
              </a:rPr>
            </a:br>
            <a:r>
              <a:rPr lang="en-GB" sz="4800" dirty="0"/>
              <a:t>The Lambeth Articles</a:t>
            </a:r>
            <a:br>
              <a:rPr lang="en-GB" sz="4800" dirty="0"/>
            </a:br>
            <a:r>
              <a:rPr lang="en-GB" sz="1400" dirty="0"/>
              <a:t>Jonathan Goddard (1601793)</a:t>
            </a:r>
            <a:endParaRPr lang="en-GB" sz="4800" dirty="0"/>
          </a:p>
        </p:txBody>
      </p:sp>
    </p:spTree>
    <p:extLst>
      <p:ext uri="{BB962C8B-B14F-4D97-AF65-F5344CB8AC3E}">
        <p14:creationId xmlns:p14="http://schemas.microsoft.com/office/powerpoint/2010/main" val="3157572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E33D8-1F0F-45F5-B738-82865A273A1B}"/>
              </a:ext>
            </a:extLst>
          </p:cNvPr>
          <p:cNvSpPr>
            <a:spLocks noGrp="1"/>
          </p:cNvSpPr>
          <p:nvPr>
            <p:ph type="title"/>
          </p:nvPr>
        </p:nvSpPr>
        <p:spPr/>
        <p:txBody>
          <a:bodyPr/>
          <a:lstStyle/>
          <a:p>
            <a:r>
              <a:rPr lang="en-GB" dirty="0"/>
              <a:t>Controversy in Cambridge</a:t>
            </a:r>
            <a:br>
              <a:rPr lang="en-GB" dirty="0"/>
            </a:br>
            <a:endParaRPr lang="en-GB" dirty="0"/>
          </a:p>
        </p:txBody>
      </p:sp>
      <p:sp>
        <p:nvSpPr>
          <p:cNvPr id="3" name="Content Placeholder 2">
            <a:extLst>
              <a:ext uri="{FF2B5EF4-FFF2-40B4-BE49-F238E27FC236}">
                <a16:creationId xmlns:a16="http://schemas.microsoft.com/office/drawing/2014/main" id="{07928612-74F0-4F69-A5BF-95EA25A6264C}"/>
              </a:ext>
            </a:extLst>
          </p:cNvPr>
          <p:cNvSpPr>
            <a:spLocks noGrp="1"/>
          </p:cNvSpPr>
          <p:nvPr>
            <p:ph idx="1"/>
          </p:nvPr>
        </p:nvSpPr>
        <p:spPr>
          <a:xfrm>
            <a:off x="838200" y="1330816"/>
            <a:ext cx="10515600" cy="4351338"/>
          </a:xfrm>
        </p:spPr>
        <p:txBody>
          <a:bodyPr>
            <a:normAutofit fontScale="92500" lnSpcReduction="10000"/>
          </a:bodyPr>
          <a:lstStyle/>
          <a:p>
            <a:r>
              <a:rPr lang="en-GB" sz="2000" dirty="0"/>
              <a:t>Controversy at Cambridge mainly concerning assurance and perseverance of faith.</a:t>
            </a:r>
          </a:p>
          <a:p>
            <a:r>
              <a:rPr lang="en-GB" sz="2000" dirty="0"/>
              <a:t>Conflicting lectures given by William Whitaker and Peter </a:t>
            </a:r>
            <a:r>
              <a:rPr lang="en-GB" sz="2000" dirty="0" err="1"/>
              <a:t>Baro</a:t>
            </a:r>
            <a:r>
              <a:rPr lang="en-GB" sz="2000" dirty="0"/>
              <a:t> at Cambridge University.</a:t>
            </a:r>
          </a:p>
          <a:p>
            <a:pPr lvl="1"/>
            <a:r>
              <a:rPr lang="en-GB" sz="1600" dirty="0"/>
              <a:t>1595, disruption in the University from the stand-off compelled the Vice Chancellor and college heads petition Archbishop John Whitgift for help.</a:t>
            </a:r>
          </a:p>
          <a:p>
            <a:r>
              <a:rPr lang="en-GB" sz="2000" dirty="0"/>
              <a:t>William Barrett gives a sermon to the clergy at St. Mary’s Church where he raised the issue of defectible faith.</a:t>
            </a:r>
          </a:p>
          <a:p>
            <a:r>
              <a:rPr lang="en-GB" sz="2000" dirty="0"/>
              <a:t>Barrett faces a consistory court and is instructed to publicly recant. He only gives lip service.</a:t>
            </a:r>
          </a:p>
          <a:p>
            <a:r>
              <a:rPr lang="en-GB" sz="2000" dirty="0"/>
              <a:t>Both sides correspond with Whitgift to secure his support, with Barrett accused of supporting Catholic views and doctrines.</a:t>
            </a:r>
          </a:p>
          <a:p>
            <a:r>
              <a:rPr lang="en-GB" sz="2000" dirty="0"/>
              <a:t>Lambeth Articles are drafted to try to resolve the matter, article 5 is amended based on readings of St Augustine.</a:t>
            </a:r>
          </a:p>
        </p:txBody>
      </p:sp>
    </p:spTree>
    <p:extLst>
      <p:ext uri="{BB962C8B-B14F-4D97-AF65-F5344CB8AC3E}">
        <p14:creationId xmlns:p14="http://schemas.microsoft.com/office/powerpoint/2010/main" val="2037511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BDCD-29A9-42F2-AACC-962B519139F0}"/>
              </a:ext>
            </a:extLst>
          </p:cNvPr>
          <p:cNvSpPr>
            <a:spLocks noGrp="1"/>
          </p:cNvSpPr>
          <p:nvPr>
            <p:ph type="title"/>
          </p:nvPr>
        </p:nvSpPr>
        <p:spPr>
          <a:xfrm>
            <a:off x="1640156" y="594293"/>
            <a:ext cx="8911687" cy="1280890"/>
          </a:xfrm>
        </p:spPr>
        <p:txBody>
          <a:bodyPr/>
          <a:lstStyle/>
          <a:p>
            <a:r>
              <a:rPr lang="en-GB" dirty="0"/>
              <a:t>Reading Augustine: consensus</a:t>
            </a:r>
          </a:p>
        </p:txBody>
      </p:sp>
      <p:sp>
        <p:nvSpPr>
          <p:cNvPr id="3" name="Content Placeholder 2">
            <a:extLst>
              <a:ext uri="{FF2B5EF4-FFF2-40B4-BE49-F238E27FC236}">
                <a16:creationId xmlns:a16="http://schemas.microsoft.com/office/drawing/2014/main" id="{2619CE84-C00D-45AD-ACD9-9A1249AA7BD4}"/>
              </a:ext>
            </a:extLst>
          </p:cNvPr>
          <p:cNvSpPr>
            <a:spLocks noGrp="1"/>
          </p:cNvSpPr>
          <p:nvPr>
            <p:ph idx="1"/>
          </p:nvPr>
        </p:nvSpPr>
        <p:spPr>
          <a:xfrm>
            <a:off x="1636443" y="2292626"/>
            <a:ext cx="8915400" cy="3777622"/>
          </a:xfrm>
        </p:spPr>
        <p:txBody>
          <a:bodyPr/>
          <a:lstStyle/>
          <a:p>
            <a:r>
              <a:rPr lang="en-GB" dirty="0"/>
              <a:t>Those who are chosen by God from before Creation are the elect.</a:t>
            </a:r>
          </a:p>
          <a:p>
            <a:r>
              <a:rPr lang="en-GB" dirty="0"/>
              <a:t>The elect were ordained for salvation from before Creation and those who fake it have </a:t>
            </a:r>
            <a:r>
              <a:rPr lang="en-GB"/>
              <a:t>not received it.</a:t>
            </a:r>
          </a:p>
          <a:p>
            <a:r>
              <a:rPr lang="en-GB" dirty="0"/>
              <a:t>Salvation cannot be lost by those who have received it for real.</a:t>
            </a:r>
          </a:p>
          <a:p>
            <a:r>
              <a:rPr lang="en-GB" dirty="0"/>
              <a:t>Those who ‘loose’ it never had it to begin with.</a:t>
            </a:r>
          </a:p>
          <a:p>
            <a:endParaRPr lang="en-GB" dirty="0"/>
          </a:p>
        </p:txBody>
      </p:sp>
    </p:spTree>
    <p:extLst>
      <p:ext uri="{BB962C8B-B14F-4D97-AF65-F5344CB8AC3E}">
        <p14:creationId xmlns:p14="http://schemas.microsoft.com/office/powerpoint/2010/main" val="1159205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BDCD-29A9-42F2-AACC-962B519139F0}"/>
              </a:ext>
            </a:extLst>
          </p:cNvPr>
          <p:cNvSpPr>
            <a:spLocks noGrp="1"/>
          </p:cNvSpPr>
          <p:nvPr>
            <p:ph type="title"/>
          </p:nvPr>
        </p:nvSpPr>
        <p:spPr>
          <a:xfrm>
            <a:off x="1640156" y="594293"/>
            <a:ext cx="8911687" cy="1280890"/>
          </a:xfrm>
        </p:spPr>
        <p:txBody>
          <a:bodyPr/>
          <a:lstStyle/>
          <a:p>
            <a:r>
              <a:rPr lang="en-GB" dirty="0"/>
              <a:t>Reading Augustine: concession</a:t>
            </a:r>
          </a:p>
        </p:txBody>
      </p:sp>
      <p:sp>
        <p:nvSpPr>
          <p:cNvPr id="3" name="Content Placeholder 2">
            <a:extLst>
              <a:ext uri="{FF2B5EF4-FFF2-40B4-BE49-F238E27FC236}">
                <a16:creationId xmlns:a16="http://schemas.microsoft.com/office/drawing/2014/main" id="{2619CE84-C00D-45AD-ACD9-9A1249AA7BD4}"/>
              </a:ext>
            </a:extLst>
          </p:cNvPr>
          <p:cNvSpPr>
            <a:spLocks noGrp="1"/>
          </p:cNvSpPr>
          <p:nvPr>
            <p:ph idx="1"/>
          </p:nvPr>
        </p:nvSpPr>
        <p:spPr>
          <a:xfrm>
            <a:off x="1640156" y="1396815"/>
            <a:ext cx="9834587" cy="4508919"/>
          </a:xfrm>
        </p:spPr>
        <p:txBody>
          <a:bodyPr>
            <a:normAutofit/>
          </a:bodyPr>
          <a:lstStyle/>
          <a:p>
            <a:r>
              <a:rPr lang="en-GB" dirty="0"/>
              <a:t>Matthew Hutton</a:t>
            </a:r>
          </a:p>
          <a:p>
            <a:pPr lvl="1"/>
            <a:r>
              <a:rPr lang="en-GB" dirty="0"/>
              <a:t>Cites Augustine’s </a:t>
            </a:r>
            <a:r>
              <a:rPr lang="en-GB" i="1" dirty="0"/>
              <a:t>On the Gift of Perseverance</a:t>
            </a:r>
            <a:r>
              <a:rPr lang="en-GB" dirty="0"/>
              <a:t>, but willing to be critical of him.</a:t>
            </a:r>
          </a:p>
          <a:p>
            <a:pPr lvl="1"/>
            <a:r>
              <a:rPr lang="en-GB" dirty="0"/>
              <a:t>‘Hutton’s reading of Augustine is that some reprobates may genuinely participate in some of the blessings of salvation but not persevere to the end. (Collier, </a:t>
            </a:r>
            <a:r>
              <a:rPr lang="en-GB" i="1" dirty="0"/>
              <a:t>Debating Perseverance</a:t>
            </a:r>
            <a:r>
              <a:rPr lang="en-GB" dirty="0"/>
              <a:t>, p. 44)’</a:t>
            </a:r>
          </a:p>
          <a:p>
            <a:r>
              <a:rPr lang="en-GB" dirty="0" err="1"/>
              <a:t>Adrianus</a:t>
            </a:r>
            <a:r>
              <a:rPr lang="en-GB" dirty="0"/>
              <a:t> Saravia</a:t>
            </a:r>
          </a:p>
          <a:p>
            <a:pPr lvl="1"/>
            <a:r>
              <a:rPr lang="en-GB" dirty="0"/>
              <a:t>Some reprobates have a temporary saving faith, different from the elect’s only by duration.</a:t>
            </a:r>
          </a:p>
          <a:p>
            <a:pPr lvl="1"/>
            <a:r>
              <a:rPr lang="en-GB" dirty="0"/>
              <a:t>God’s mercy only cause of election.</a:t>
            </a:r>
          </a:p>
          <a:p>
            <a:pPr lvl="1"/>
            <a:r>
              <a:rPr lang="en-GB" dirty="0"/>
              <a:t>Cited Bible passages, but also </a:t>
            </a:r>
            <a:r>
              <a:rPr lang="en-GB" i="1" dirty="0"/>
              <a:t>On the gift of Perseverance </a:t>
            </a:r>
            <a:r>
              <a:rPr lang="en-GB" dirty="0"/>
              <a:t>and</a:t>
            </a:r>
            <a:r>
              <a:rPr lang="en-GB" i="1" dirty="0"/>
              <a:t> On Rebuke and Grace.</a:t>
            </a:r>
          </a:p>
          <a:p>
            <a:r>
              <a:rPr lang="en-GB" dirty="0"/>
              <a:t>John Overall</a:t>
            </a:r>
          </a:p>
          <a:p>
            <a:pPr lvl="1"/>
            <a:r>
              <a:rPr lang="en-GB" dirty="0"/>
              <a:t>A living, active faith endures, but human weakness can lead believers astray.</a:t>
            </a:r>
          </a:p>
          <a:p>
            <a:pPr lvl="1"/>
            <a:r>
              <a:rPr lang="en-GB" dirty="0"/>
              <a:t>Opposed any view that contradicted Augustinian tradition in matters of perseverance.</a:t>
            </a:r>
          </a:p>
        </p:txBody>
      </p:sp>
    </p:spTree>
    <p:extLst>
      <p:ext uri="{BB962C8B-B14F-4D97-AF65-F5344CB8AC3E}">
        <p14:creationId xmlns:p14="http://schemas.microsoft.com/office/powerpoint/2010/main" val="2237490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F449D-6711-411C-9029-64199E942E45}"/>
              </a:ext>
            </a:extLst>
          </p:cNvPr>
          <p:cNvSpPr>
            <a:spLocks noGrp="1"/>
          </p:cNvSpPr>
          <p:nvPr>
            <p:ph type="title"/>
          </p:nvPr>
        </p:nvSpPr>
        <p:spPr>
          <a:xfrm>
            <a:off x="838200" y="0"/>
            <a:ext cx="10515600" cy="1325563"/>
          </a:xfrm>
        </p:spPr>
        <p:txBody>
          <a:bodyPr/>
          <a:lstStyle/>
          <a:p>
            <a:r>
              <a:rPr lang="en-GB" dirty="0"/>
              <a:t>Sources and further reading</a:t>
            </a:r>
          </a:p>
        </p:txBody>
      </p:sp>
      <p:sp>
        <p:nvSpPr>
          <p:cNvPr id="3" name="Content Placeholder 2">
            <a:extLst>
              <a:ext uri="{FF2B5EF4-FFF2-40B4-BE49-F238E27FC236}">
                <a16:creationId xmlns:a16="http://schemas.microsoft.com/office/drawing/2014/main" id="{85379594-96BF-44FA-9D11-DC7749C4FB92}"/>
              </a:ext>
            </a:extLst>
          </p:cNvPr>
          <p:cNvSpPr>
            <a:spLocks noGrp="1"/>
          </p:cNvSpPr>
          <p:nvPr>
            <p:ph idx="1"/>
          </p:nvPr>
        </p:nvSpPr>
        <p:spPr>
          <a:xfrm>
            <a:off x="838200" y="1253331"/>
            <a:ext cx="10515600" cy="4351338"/>
          </a:xfrm>
        </p:spPr>
        <p:txBody>
          <a:bodyPr>
            <a:normAutofit/>
          </a:bodyPr>
          <a:lstStyle/>
          <a:p>
            <a:r>
              <a:rPr lang="en-GB" dirty="0"/>
              <a:t>Creating Augustine: Interpreting Augustine and Augustinianism in the Later Middle Ages</a:t>
            </a:r>
          </a:p>
          <a:p>
            <a:pPr marL="457200" lvl="1" indent="0">
              <a:buNone/>
            </a:pPr>
            <a:r>
              <a:rPr lang="en-GB" dirty="0"/>
              <a:t>Eric Leland </a:t>
            </a:r>
            <a:r>
              <a:rPr lang="en-GB" dirty="0" err="1"/>
              <a:t>Saak</a:t>
            </a:r>
            <a:r>
              <a:rPr lang="en-GB" dirty="0"/>
              <a:t>, (Oxford Scholarship Online, September 2012)</a:t>
            </a:r>
          </a:p>
          <a:p>
            <a:r>
              <a:rPr lang="en-GB" dirty="0"/>
              <a:t>Debating Perseverance: the Augustinian Heritage in Post-Reformation England</a:t>
            </a:r>
          </a:p>
          <a:p>
            <a:pPr marL="457200" lvl="1" indent="0">
              <a:buNone/>
            </a:pPr>
            <a:r>
              <a:rPr lang="en-GB" dirty="0"/>
              <a:t>Jay T. Collier, (Oxford Scholarship Online, April 2018)</a:t>
            </a:r>
          </a:p>
          <a:p>
            <a:r>
              <a:rPr lang="en-GB" dirty="0"/>
              <a:t>Donne’s Augustine: Renaissance Cultures of Interpretation</a:t>
            </a:r>
          </a:p>
          <a:p>
            <a:pPr marL="457200" lvl="1" indent="0">
              <a:buNone/>
            </a:pPr>
            <a:r>
              <a:rPr lang="en-GB" dirty="0"/>
              <a:t>Katrin </a:t>
            </a:r>
            <a:r>
              <a:rPr lang="en-GB" dirty="0" err="1"/>
              <a:t>ettenhuber</a:t>
            </a:r>
            <a:r>
              <a:rPr lang="en-GB" dirty="0"/>
              <a:t>, (Oxford Scholarship Online, September 2011)</a:t>
            </a:r>
          </a:p>
          <a:p>
            <a:r>
              <a:rPr lang="en-GB" dirty="0"/>
              <a:t>Reading Augustine in the Reformation: The Flexibility of </a:t>
            </a:r>
            <a:r>
              <a:rPr lang="en-GB" dirty="0" err="1"/>
              <a:t>Intellectial</a:t>
            </a:r>
            <a:r>
              <a:rPr lang="en-GB" dirty="0"/>
              <a:t> Authority in Europe, 1500-1620</a:t>
            </a:r>
          </a:p>
          <a:p>
            <a:pPr marL="457200" lvl="1" indent="0">
              <a:buNone/>
            </a:pPr>
            <a:r>
              <a:rPr lang="en-GB" dirty="0" err="1"/>
              <a:t>Arnoud</a:t>
            </a:r>
            <a:r>
              <a:rPr lang="en-GB" dirty="0"/>
              <a:t> S. Q. Visser, (Oxford Scholarship Online, May 2011)</a:t>
            </a:r>
          </a:p>
          <a:p>
            <a:r>
              <a:rPr lang="en-GB" dirty="0"/>
              <a:t>The Church: Her Books and Sacraments</a:t>
            </a:r>
          </a:p>
          <a:p>
            <a:pPr marL="457200" lvl="1" indent="0">
              <a:buNone/>
            </a:pPr>
            <a:r>
              <a:rPr lang="en-GB" dirty="0"/>
              <a:t>E. E. Holmes, (London: Longmans, Green and Co., 2010 [1914])</a:t>
            </a:r>
          </a:p>
          <a:p>
            <a:pPr lvl="1"/>
            <a:endParaRPr lang="en-GB" dirty="0"/>
          </a:p>
          <a:p>
            <a:pPr lvl="1"/>
            <a:endParaRPr lang="en-GB" dirty="0"/>
          </a:p>
        </p:txBody>
      </p:sp>
    </p:spTree>
    <p:extLst>
      <p:ext uri="{BB962C8B-B14F-4D97-AF65-F5344CB8AC3E}">
        <p14:creationId xmlns:p14="http://schemas.microsoft.com/office/powerpoint/2010/main" val="2296205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A75791-ABD6-45E2-B58A-77112BD0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26E90AE-19B3-4519-A8AF-65968E633F33}"/>
              </a:ext>
            </a:extLst>
          </p:cNvPr>
          <p:cNvSpPr>
            <a:spLocks noGrp="1"/>
          </p:cNvSpPr>
          <p:nvPr>
            <p:ph type="title"/>
          </p:nvPr>
        </p:nvSpPr>
        <p:spPr>
          <a:xfrm>
            <a:off x="2938" y="469448"/>
            <a:ext cx="12191427" cy="5774908"/>
          </a:xfrm>
        </p:spPr>
        <p:txBody>
          <a:bodyPr vert="horz" lIns="91440" tIns="45720" rIns="91440" bIns="45720" rtlCol="0" anchor="ctr">
            <a:normAutofit/>
          </a:bodyPr>
          <a:lstStyle/>
          <a:p>
            <a:pPr algn="ctr"/>
            <a:r>
              <a:rPr lang="en-GB" sz="6600" b="1" u="sng" dirty="0">
                <a:ea typeface="+mj-lt"/>
                <a:cs typeface="+mj-lt"/>
              </a:rPr>
              <a:t>Augustine and Africanism</a:t>
            </a:r>
            <a:endParaRPr lang="en-US" dirty="0"/>
          </a:p>
        </p:txBody>
      </p:sp>
    </p:spTree>
    <p:extLst>
      <p:ext uri="{BB962C8B-B14F-4D97-AF65-F5344CB8AC3E}">
        <p14:creationId xmlns:p14="http://schemas.microsoft.com/office/powerpoint/2010/main" val="130638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A75791-ABD6-45E2-B58A-77112BD0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26E90AE-19B3-4519-A8AF-65968E633F33}"/>
              </a:ext>
            </a:extLst>
          </p:cNvPr>
          <p:cNvSpPr>
            <a:spLocks noGrp="1"/>
          </p:cNvSpPr>
          <p:nvPr>
            <p:ph type="title"/>
          </p:nvPr>
        </p:nvSpPr>
        <p:spPr>
          <a:xfrm>
            <a:off x="161089" y="-5005"/>
            <a:ext cx="7202485" cy="1087890"/>
          </a:xfrm>
        </p:spPr>
        <p:txBody>
          <a:bodyPr anchor="t">
            <a:normAutofit/>
          </a:bodyPr>
          <a:lstStyle/>
          <a:p>
            <a:r>
              <a:rPr lang="en-GB" sz="2200">
                <a:cs typeface="Calibri Light"/>
              </a:rPr>
              <a:t>Pre-Modern Background</a:t>
            </a:r>
            <a:endParaRPr lang="en-GB" sz="2200"/>
          </a:p>
        </p:txBody>
      </p:sp>
      <p:pic>
        <p:nvPicPr>
          <p:cNvPr id="4" name="Picture 4" descr="A picture containing indoor, table, sitting, room&#10;&#10;Description automatically generated">
            <a:extLst>
              <a:ext uri="{FF2B5EF4-FFF2-40B4-BE49-F238E27FC236}">
                <a16:creationId xmlns:a16="http://schemas.microsoft.com/office/drawing/2014/main" id="{C9ADC0D5-E11A-479A-9F00-27E2FCA13907}"/>
              </a:ext>
            </a:extLst>
          </p:cNvPr>
          <p:cNvPicPr>
            <a:picLocks noChangeAspect="1"/>
          </p:cNvPicPr>
          <p:nvPr/>
        </p:nvPicPr>
        <p:blipFill rotWithShape="1">
          <a:blip r:embed="rId2"/>
          <a:srcRect t="-225" r="-633" b="45189"/>
          <a:stretch/>
        </p:blipFill>
        <p:spPr>
          <a:xfrm>
            <a:off x="161092" y="533246"/>
            <a:ext cx="2697714" cy="5397079"/>
          </a:xfrm>
          <a:prstGeom prst="rect">
            <a:avLst/>
          </a:prstGeom>
          <a:effectLst>
            <a:outerShdw blurRad="508000" dist="101600" dir="5400000" algn="tl" rotWithShape="0">
              <a:prstClr val="black">
                <a:alpha val="10000"/>
              </a:prstClr>
            </a:outerShdw>
          </a:effectLst>
        </p:spPr>
      </p:pic>
      <p:sp>
        <p:nvSpPr>
          <p:cNvPr id="3" name="Content Placeholder 2">
            <a:extLst>
              <a:ext uri="{FF2B5EF4-FFF2-40B4-BE49-F238E27FC236}">
                <a16:creationId xmlns:a16="http://schemas.microsoft.com/office/drawing/2014/main" id="{29B5D82C-B985-4656-8CC2-F09CAB21A2FE}"/>
              </a:ext>
            </a:extLst>
          </p:cNvPr>
          <p:cNvSpPr>
            <a:spLocks noGrp="1"/>
          </p:cNvSpPr>
          <p:nvPr>
            <p:ph idx="1"/>
          </p:nvPr>
        </p:nvSpPr>
        <p:spPr>
          <a:xfrm>
            <a:off x="5899044" y="333918"/>
            <a:ext cx="6274849" cy="3092902"/>
          </a:xfrm>
        </p:spPr>
        <p:txBody>
          <a:bodyPr vert="horz" lIns="91440" tIns="45720" rIns="91440" bIns="45720" rtlCol="0" anchor="t">
            <a:normAutofit/>
          </a:bodyPr>
          <a:lstStyle/>
          <a:p>
            <a:pPr marL="0" indent="0">
              <a:buNone/>
            </a:pPr>
            <a:r>
              <a:rPr lang="en-GB" sz="4800" b="1" dirty="0">
                <a:solidFill>
                  <a:schemeClr val="tx1">
                    <a:alpha val="60000"/>
                  </a:schemeClr>
                </a:solidFill>
                <a:cs typeface="Calibri"/>
              </a:rPr>
              <a:t>Medieval Africanism [Hahn: 2001], p.11</a:t>
            </a:r>
            <a:endParaRPr lang="en-US" dirty="0">
              <a:solidFill>
                <a:schemeClr val="tx1">
                  <a:alpha val="60000"/>
                </a:schemeClr>
              </a:solidFill>
              <a:cs typeface="Calibri"/>
            </a:endParaRPr>
          </a:p>
          <a:p>
            <a:pPr marL="0" indent="0">
              <a:buNone/>
            </a:pPr>
            <a:r>
              <a:rPr lang="en-GB" sz="4800" u="sng" dirty="0">
                <a:solidFill>
                  <a:schemeClr val="tx1">
                    <a:alpha val="60000"/>
                  </a:schemeClr>
                </a:solidFill>
                <a:cs typeface="Calibri"/>
              </a:rPr>
              <a:t>City of St. Augustine </a:t>
            </a:r>
          </a:p>
          <a:p>
            <a:pPr marL="0" indent="0">
              <a:buNone/>
            </a:pPr>
            <a:r>
              <a:rPr lang="en-GB" sz="4800" dirty="0">
                <a:solidFill>
                  <a:schemeClr val="tx1">
                    <a:alpha val="60000"/>
                  </a:schemeClr>
                </a:solidFill>
                <a:cs typeface="Calibri"/>
              </a:rPr>
              <a:t>[</a:t>
            </a:r>
            <a:r>
              <a:rPr lang="en-GB" sz="4800" dirty="0">
                <a:ea typeface="+mn-lt"/>
                <a:cs typeface="+mn-lt"/>
              </a:rPr>
              <a:t>Dixon</a:t>
            </a:r>
            <a:r>
              <a:rPr lang="en-GB" sz="4800" dirty="0">
                <a:solidFill>
                  <a:srgbClr val="000000"/>
                </a:solidFill>
                <a:cs typeface="Calibri"/>
              </a:rPr>
              <a:t>: 2020</a:t>
            </a:r>
            <a:r>
              <a:rPr lang="en-GB" sz="4800" dirty="0">
                <a:solidFill>
                  <a:schemeClr val="tx1">
                    <a:alpha val="60000"/>
                  </a:schemeClr>
                </a:solidFill>
                <a:cs typeface="Calibri"/>
              </a:rPr>
              <a:t>], p.13</a:t>
            </a:r>
            <a:endParaRPr lang="en-GB">
              <a:solidFill>
                <a:schemeClr val="tx1">
                  <a:alpha val="60000"/>
                </a:schemeClr>
              </a:solidFill>
            </a:endParaRPr>
          </a:p>
        </p:txBody>
      </p:sp>
      <p:pic>
        <p:nvPicPr>
          <p:cNvPr id="5" name="Picture 5" descr="A picture containing old, sitting, person, table&#10;&#10;Description automatically generated">
            <a:extLst>
              <a:ext uri="{FF2B5EF4-FFF2-40B4-BE49-F238E27FC236}">
                <a16:creationId xmlns:a16="http://schemas.microsoft.com/office/drawing/2014/main" id="{290B1687-FA9D-4493-BA05-8D96DA7EF02B}"/>
              </a:ext>
            </a:extLst>
          </p:cNvPr>
          <p:cNvPicPr>
            <a:picLocks noChangeAspect="1"/>
          </p:cNvPicPr>
          <p:nvPr/>
        </p:nvPicPr>
        <p:blipFill rotWithShape="1">
          <a:blip r:embed="rId3"/>
          <a:srcRect l="7590" r="4181"/>
          <a:stretch/>
        </p:blipFill>
        <p:spPr>
          <a:xfrm>
            <a:off x="2966809" y="537714"/>
            <a:ext cx="2929380" cy="5380097"/>
          </a:xfrm>
          <a:prstGeom prst="rect">
            <a:avLst/>
          </a:prstGeom>
          <a:effectLst>
            <a:outerShdw blurRad="508000" dist="101600" dir="5400000" algn="tl" rotWithShape="0">
              <a:prstClr val="black">
                <a:alpha val="10000"/>
              </a:prstClr>
            </a:outerShdw>
          </a:effectLst>
        </p:spPr>
      </p:pic>
      <p:pic>
        <p:nvPicPr>
          <p:cNvPr id="6" name="Picture 6" descr="A group of people posing for the camera&#10;&#10;Description automatically generated">
            <a:extLst>
              <a:ext uri="{FF2B5EF4-FFF2-40B4-BE49-F238E27FC236}">
                <a16:creationId xmlns:a16="http://schemas.microsoft.com/office/drawing/2014/main" id="{DC61A982-4A32-4CB7-9955-814AE43AC228}"/>
              </a:ext>
            </a:extLst>
          </p:cNvPr>
          <p:cNvPicPr>
            <a:picLocks noChangeAspect="1"/>
          </p:cNvPicPr>
          <p:nvPr/>
        </p:nvPicPr>
        <p:blipFill rotWithShape="1">
          <a:blip r:embed="rId4"/>
          <a:srcRect l="746" t="18695" r="1866" b="53750"/>
          <a:stretch/>
        </p:blipFill>
        <p:spPr>
          <a:xfrm>
            <a:off x="6148025" y="3610674"/>
            <a:ext cx="6037905" cy="3068962"/>
          </a:xfrm>
          <a:prstGeom prst="rect">
            <a:avLst/>
          </a:prstGeom>
        </p:spPr>
      </p:pic>
      <p:sp>
        <p:nvSpPr>
          <p:cNvPr id="8" name="Title 1">
            <a:extLst>
              <a:ext uri="{FF2B5EF4-FFF2-40B4-BE49-F238E27FC236}">
                <a16:creationId xmlns:a16="http://schemas.microsoft.com/office/drawing/2014/main" id="{3C1AD9B3-51D3-40DB-A999-02AC430A97FF}"/>
              </a:ext>
            </a:extLst>
          </p:cNvPr>
          <p:cNvSpPr txBox="1">
            <a:spLocks/>
          </p:cNvSpPr>
          <p:nvPr/>
        </p:nvSpPr>
        <p:spPr>
          <a:xfrm>
            <a:off x="155337" y="6013358"/>
            <a:ext cx="5951655" cy="121728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200" dirty="0">
                <a:cs typeface="Calibri Light"/>
              </a:rPr>
              <a:t>Images: [</a:t>
            </a:r>
            <a:r>
              <a:rPr lang="en-GB" sz="2200" dirty="0">
                <a:ea typeface="+mj-lt"/>
                <a:cs typeface="+mj-lt"/>
              </a:rPr>
              <a:t>Crivelli: 1487}, [Crivelli: 1473], [Master of </a:t>
            </a:r>
            <a:r>
              <a:rPr lang="en-GB" sz="2200" dirty="0" err="1">
                <a:ea typeface="+mj-lt"/>
                <a:cs typeface="+mj-lt"/>
              </a:rPr>
              <a:t>Liesborn</a:t>
            </a:r>
            <a:r>
              <a:rPr lang="en-GB" sz="2200" dirty="0">
                <a:ea typeface="+mj-lt"/>
                <a:cs typeface="+mj-lt"/>
              </a:rPr>
              <a:t>: 1463-1492]</a:t>
            </a:r>
            <a:endParaRPr lang="en-GB" sz="2200" dirty="0">
              <a:cs typeface="Calibri Light"/>
            </a:endParaRPr>
          </a:p>
        </p:txBody>
      </p:sp>
    </p:spTree>
    <p:extLst>
      <p:ext uri="{BB962C8B-B14F-4D97-AF65-F5344CB8AC3E}">
        <p14:creationId xmlns:p14="http://schemas.microsoft.com/office/powerpoint/2010/main" val="3565984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A75791-ABD6-45E2-B58A-77112BD0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26E90AE-19B3-4519-A8AF-65968E633F33}"/>
              </a:ext>
            </a:extLst>
          </p:cNvPr>
          <p:cNvSpPr>
            <a:spLocks noGrp="1"/>
          </p:cNvSpPr>
          <p:nvPr>
            <p:ph type="title"/>
          </p:nvPr>
        </p:nvSpPr>
        <p:spPr>
          <a:xfrm>
            <a:off x="549277" y="469448"/>
            <a:ext cx="7202485" cy="1087890"/>
          </a:xfrm>
        </p:spPr>
        <p:txBody>
          <a:bodyPr anchor="t">
            <a:normAutofit/>
          </a:bodyPr>
          <a:lstStyle/>
          <a:p>
            <a:r>
              <a:rPr lang="en-GB" sz="2200" dirty="0">
                <a:cs typeface="Calibri Light"/>
              </a:rPr>
              <a:t>During Segregation</a:t>
            </a:r>
            <a:endParaRPr lang="en-US" dirty="0"/>
          </a:p>
        </p:txBody>
      </p:sp>
      <p:sp>
        <p:nvSpPr>
          <p:cNvPr id="3" name="Content Placeholder 2">
            <a:extLst>
              <a:ext uri="{FF2B5EF4-FFF2-40B4-BE49-F238E27FC236}">
                <a16:creationId xmlns:a16="http://schemas.microsoft.com/office/drawing/2014/main" id="{29B5D82C-B985-4656-8CC2-F09CAB21A2FE}"/>
              </a:ext>
            </a:extLst>
          </p:cNvPr>
          <p:cNvSpPr>
            <a:spLocks noGrp="1"/>
          </p:cNvSpPr>
          <p:nvPr>
            <p:ph idx="1"/>
          </p:nvPr>
        </p:nvSpPr>
        <p:spPr>
          <a:xfrm>
            <a:off x="5050779" y="1009654"/>
            <a:ext cx="6749302" cy="4746298"/>
          </a:xfrm>
        </p:spPr>
        <p:txBody>
          <a:bodyPr vert="horz" lIns="91440" tIns="45720" rIns="91440" bIns="45720" rtlCol="0" anchor="ctr">
            <a:normAutofit/>
          </a:bodyPr>
          <a:lstStyle/>
          <a:p>
            <a:pPr>
              <a:buNone/>
            </a:pPr>
            <a:r>
              <a:rPr lang="en-GB" sz="4800" u="sng" dirty="0">
                <a:ea typeface="+mn-lt"/>
                <a:cs typeface="+mn-lt"/>
              </a:rPr>
              <a:t>Integrated vs. segregated </a:t>
            </a:r>
            <a:r>
              <a:rPr lang="en-GB" sz="4800" dirty="0">
                <a:ea typeface="+mn-lt"/>
                <a:cs typeface="+mn-lt"/>
              </a:rPr>
              <a:t>[Johnson: 2018]</a:t>
            </a:r>
            <a:endParaRPr lang="en-GB" dirty="0">
              <a:cs typeface="Calibri"/>
            </a:endParaRPr>
          </a:p>
          <a:p>
            <a:pPr marL="0" indent="0">
              <a:buNone/>
            </a:pPr>
            <a:r>
              <a:rPr lang="en-GB" sz="4800" b="1" dirty="0">
                <a:cs typeface="Calibri"/>
              </a:rPr>
              <a:t>Popular Augustinianism [</a:t>
            </a:r>
            <a:r>
              <a:rPr lang="en-GB" sz="4800" b="1" dirty="0">
                <a:ea typeface="+mn-lt"/>
                <a:cs typeface="+mn-lt"/>
              </a:rPr>
              <a:t>Work</a:t>
            </a:r>
            <a:r>
              <a:rPr lang="en-GB" sz="4800" b="1" dirty="0">
                <a:cs typeface="Calibri"/>
              </a:rPr>
              <a:t>: </a:t>
            </a:r>
            <a:r>
              <a:rPr lang="en-GB" sz="4800" b="1" dirty="0">
                <a:ea typeface="+mn-lt"/>
                <a:cs typeface="+mn-lt"/>
              </a:rPr>
              <a:t>2001</a:t>
            </a:r>
            <a:r>
              <a:rPr lang="en-GB" sz="4800" b="1" dirty="0">
                <a:cs typeface="Calibri"/>
              </a:rPr>
              <a:t>], p.5</a:t>
            </a:r>
          </a:p>
        </p:txBody>
      </p:sp>
      <p:pic>
        <p:nvPicPr>
          <p:cNvPr id="7" name="Picture 7" descr="An old photo of a person&#10;&#10;Description automatically generated">
            <a:extLst>
              <a:ext uri="{FF2B5EF4-FFF2-40B4-BE49-F238E27FC236}">
                <a16:creationId xmlns:a16="http://schemas.microsoft.com/office/drawing/2014/main" id="{939D8E9E-A1C1-453A-BFAC-400FF0326CB1}"/>
              </a:ext>
            </a:extLst>
          </p:cNvPr>
          <p:cNvPicPr>
            <a:picLocks noChangeAspect="1"/>
          </p:cNvPicPr>
          <p:nvPr/>
        </p:nvPicPr>
        <p:blipFill>
          <a:blip r:embed="rId2"/>
          <a:stretch>
            <a:fillRect/>
          </a:stretch>
        </p:blipFill>
        <p:spPr>
          <a:xfrm>
            <a:off x="546789" y="1010459"/>
            <a:ext cx="4297931" cy="5282780"/>
          </a:xfrm>
          <a:prstGeom prst="rect">
            <a:avLst/>
          </a:prstGeom>
        </p:spPr>
      </p:pic>
      <p:sp>
        <p:nvSpPr>
          <p:cNvPr id="4" name="Title 1">
            <a:extLst>
              <a:ext uri="{FF2B5EF4-FFF2-40B4-BE49-F238E27FC236}">
                <a16:creationId xmlns:a16="http://schemas.microsoft.com/office/drawing/2014/main" id="{4E9F033C-D895-4C37-ADE5-3D9D5E03C680}"/>
              </a:ext>
            </a:extLst>
          </p:cNvPr>
          <p:cNvSpPr txBox="1">
            <a:spLocks/>
          </p:cNvSpPr>
          <p:nvPr/>
        </p:nvSpPr>
        <p:spPr>
          <a:xfrm>
            <a:off x="4827979" y="5754565"/>
            <a:ext cx="7202485" cy="108789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200" dirty="0">
                <a:cs typeface="Calibri Light"/>
              </a:rPr>
              <a:t>Images: [</a:t>
            </a:r>
            <a:r>
              <a:rPr lang="en-GB" sz="2200" dirty="0">
                <a:ea typeface="+mj-lt"/>
                <a:cs typeface="+mj-lt"/>
              </a:rPr>
              <a:t>Anonymous: 1897}</a:t>
            </a:r>
            <a:endParaRPr lang="en-GB" sz="2200" dirty="0">
              <a:cs typeface="Calibri Light"/>
            </a:endParaRPr>
          </a:p>
        </p:txBody>
      </p:sp>
    </p:spTree>
    <p:extLst>
      <p:ext uri="{BB962C8B-B14F-4D97-AF65-F5344CB8AC3E}">
        <p14:creationId xmlns:p14="http://schemas.microsoft.com/office/powerpoint/2010/main" val="2496202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A75791-ABD6-45E2-B58A-77112BD0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26E90AE-19B3-4519-A8AF-65968E633F33}"/>
              </a:ext>
            </a:extLst>
          </p:cNvPr>
          <p:cNvSpPr>
            <a:spLocks noGrp="1"/>
          </p:cNvSpPr>
          <p:nvPr>
            <p:ph type="title"/>
          </p:nvPr>
        </p:nvSpPr>
        <p:spPr>
          <a:xfrm>
            <a:off x="549277" y="469448"/>
            <a:ext cx="7202485" cy="1087890"/>
          </a:xfrm>
        </p:spPr>
        <p:txBody>
          <a:bodyPr anchor="t">
            <a:normAutofit/>
          </a:bodyPr>
          <a:lstStyle/>
          <a:p>
            <a:r>
              <a:rPr lang="en-GB" sz="2200" dirty="0">
                <a:cs typeface="Calibri Light"/>
              </a:rPr>
              <a:t>After Segregation</a:t>
            </a:r>
            <a:endParaRPr lang="en-US" dirty="0"/>
          </a:p>
        </p:txBody>
      </p:sp>
      <p:sp>
        <p:nvSpPr>
          <p:cNvPr id="3" name="Content Placeholder 2">
            <a:extLst>
              <a:ext uri="{FF2B5EF4-FFF2-40B4-BE49-F238E27FC236}">
                <a16:creationId xmlns:a16="http://schemas.microsoft.com/office/drawing/2014/main" id="{29B5D82C-B985-4656-8CC2-F09CAB21A2FE}"/>
              </a:ext>
            </a:extLst>
          </p:cNvPr>
          <p:cNvSpPr>
            <a:spLocks noGrp="1"/>
          </p:cNvSpPr>
          <p:nvPr>
            <p:ph idx="1"/>
          </p:nvPr>
        </p:nvSpPr>
        <p:spPr>
          <a:xfrm>
            <a:off x="550666" y="980898"/>
            <a:ext cx="5512850" cy="4329356"/>
          </a:xfrm>
        </p:spPr>
        <p:txBody>
          <a:bodyPr vert="horz" lIns="91440" tIns="45720" rIns="91440" bIns="45720" rtlCol="0" anchor="t">
            <a:normAutofit/>
          </a:bodyPr>
          <a:lstStyle/>
          <a:p>
            <a:pPr marL="0" indent="0">
              <a:buNone/>
            </a:pPr>
            <a:r>
              <a:rPr lang="en-GB" sz="4800" b="1" dirty="0">
                <a:ea typeface="+mn-lt"/>
                <a:cs typeface="+mn-lt"/>
              </a:rPr>
              <a:t>Depictions as Black/Mixed Race</a:t>
            </a:r>
            <a:endParaRPr lang="en-US" sz="4800" b="1">
              <a:ea typeface="+mn-lt"/>
              <a:cs typeface="+mn-lt"/>
            </a:endParaRPr>
          </a:p>
          <a:p>
            <a:pPr marL="0" indent="0">
              <a:buNone/>
            </a:pPr>
            <a:r>
              <a:rPr lang="en-GB" sz="4800" u="sng" dirty="0">
                <a:ea typeface="+mn-lt"/>
                <a:cs typeface="+mn-lt"/>
              </a:rPr>
              <a:t>Augustine's African </a:t>
            </a:r>
            <a:r>
              <a:rPr lang="en-GB" sz="4800" u="sng">
                <a:ea typeface="+mn-lt"/>
                <a:cs typeface="+mn-lt"/>
              </a:rPr>
              <a:t>context [Bertrand: 1913]</a:t>
            </a:r>
            <a:endParaRPr lang="en-GB" u="sng">
              <a:cs typeface="Calibri" panose="020F0502020204030204"/>
            </a:endParaRPr>
          </a:p>
        </p:txBody>
      </p:sp>
      <p:pic>
        <p:nvPicPr>
          <p:cNvPr id="5" name="Picture 5" descr="A picture containing window, building, mirror, horse&#10;&#10;Description automatically generated">
            <a:extLst>
              <a:ext uri="{FF2B5EF4-FFF2-40B4-BE49-F238E27FC236}">
                <a16:creationId xmlns:a16="http://schemas.microsoft.com/office/drawing/2014/main" id="{1235A793-F9E9-4586-A58F-3D7BF7DD8A2C}"/>
              </a:ext>
            </a:extLst>
          </p:cNvPr>
          <p:cNvPicPr>
            <a:picLocks noChangeAspect="1"/>
          </p:cNvPicPr>
          <p:nvPr/>
        </p:nvPicPr>
        <p:blipFill>
          <a:blip r:embed="rId2"/>
          <a:stretch>
            <a:fillRect/>
          </a:stretch>
        </p:blipFill>
        <p:spPr>
          <a:xfrm>
            <a:off x="6190891" y="-178"/>
            <a:ext cx="6006860" cy="4514846"/>
          </a:xfrm>
          <a:prstGeom prst="rect">
            <a:avLst/>
          </a:prstGeom>
        </p:spPr>
      </p:pic>
      <p:pic>
        <p:nvPicPr>
          <p:cNvPr id="6" name="Picture 7" descr="A large brick building with grass and trees&#10;&#10;Description automatically generated">
            <a:extLst>
              <a:ext uri="{FF2B5EF4-FFF2-40B4-BE49-F238E27FC236}">
                <a16:creationId xmlns:a16="http://schemas.microsoft.com/office/drawing/2014/main" id="{53BB0D73-7AE3-4347-B112-0B572B3A8ECF}"/>
              </a:ext>
            </a:extLst>
          </p:cNvPr>
          <p:cNvPicPr>
            <a:picLocks noChangeAspect="1"/>
          </p:cNvPicPr>
          <p:nvPr/>
        </p:nvPicPr>
        <p:blipFill rotWithShape="1">
          <a:blip r:embed="rId3"/>
          <a:srcRect l="-1047" t="17133" r="524" b="37762"/>
          <a:stretch/>
        </p:blipFill>
        <p:spPr>
          <a:xfrm>
            <a:off x="7446278" y="4520242"/>
            <a:ext cx="3496026" cy="2344811"/>
          </a:xfrm>
          <a:prstGeom prst="rect">
            <a:avLst/>
          </a:prstGeom>
        </p:spPr>
      </p:pic>
      <p:sp>
        <p:nvSpPr>
          <p:cNvPr id="8" name="Title 1">
            <a:extLst>
              <a:ext uri="{FF2B5EF4-FFF2-40B4-BE49-F238E27FC236}">
                <a16:creationId xmlns:a16="http://schemas.microsoft.com/office/drawing/2014/main" id="{3C9390EF-5F84-4C4E-BEA3-9711AC078E1F}"/>
              </a:ext>
            </a:extLst>
          </p:cNvPr>
          <p:cNvSpPr txBox="1">
            <a:spLocks/>
          </p:cNvSpPr>
          <p:nvPr/>
        </p:nvSpPr>
        <p:spPr>
          <a:xfrm>
            <a:off x="-2814" y="5596414"/>
            <a:ext cx="7202485" cy="108789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200" dirty="0">
                <a:cs typeface="Calibri Light"/>
              </a:rPr>
              <a:t>Images: [</a:t>
            </a:r>
            <a:r>
              <a:rPr lang="en-GB" sz="2200" dirty="0" err="1">
                <a:ea typeface="+mj-lt"/>
                <a:cs typeface="+mj-lt"/>
              </a:rPr>
              <a:t>Daderot</a:t>
            </a:r>
            <a:r>
              <a:rPr lang="en-GB" sz="2200" dirty="0">
                <a:ea typeface="+mj-lt"/>
                <a:cs typeface="+mj-lt"/>
              </a:rPr>
              <a:t>: 2005}, [</a:t>
            </a:r>
            <a:r>
              <a:rPr lang="en-GB" sz="2200" dirty="0" err="1">
                <a:ea typeface="+mj-lt"/>
                <a:cs typeface="+mj-lt"/>
              </a:rPr>
              <a:t>Alioueche</a:t>
            </a:r>
            <a:r>
              <a:rPr lang="en-GB" sz="2200" dirty="0">
                <a:ea typeface="+mj-lt"/>
                <a:cs typeface="+mj-lt"/>
              </a:rPr>
              <a:t> Mokhtar, 2015]</a:t>
            </a:r>
            <a:endParaRPr lang="en-US" dirty="0"/>
          </a:p>
        </p:txBody>
      </p:sp>
    </p:spTree>
    <p:extLst>
      <p:ext uri="{BB962C8B-B14F-4D97-AF65-F5344CB8AC3E}">
        <p14:creationId xmlns:p14="http://schemas.microsoft.com/office/powerpoint/2010/main" val="1878062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A75791-ABD6-45E2-B58A-77112BD0F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26E90AE-19B3-4519-A8AF-65968E633F33}"/>
              </a:ext>
            </a:extLst>
          </p:cNvPr>
          <p:cNvSpPr>
            <a:spLocks noGrp="1"/>
          </p:cNvSpPr>
          <p:nvPr>
            <p:ph type="title"/>
          </p:nvPr>
        </p:nvSpPr>
        <p:spPr>
          <a:xfrm>
            <a:off x="549277" y="469448"/>
            <a:ext cx="7202485" cy="412155"/>
          </a:xfrm>
        </p:spPr>
        <p:txBody>
          <a:bodyPr anchor="t">
            <a:normAutofit/>
          </a:bodyPr>
          <a:lstStyle/>
          <a:p>
            <a:r>
              <a:rPr lang="en-GB" sz="2200" dirty="0">
                <a:cs typeface="Calibri Light"/>
              </a:rPr>
              <a:t>Bibliography</a:t>
            </a:r>
            <a:endParaRPr lang="en-US" dirty="0"/>
          </a:p>
        </p:txBody>
      </p:sp>
      <p:sp>
        <p:nvSpPr>
          <p:cNvPr id="8" name="Title 1">
            <a:extLst>
              <a:ext uri="{FF2B5EF4-FFF2-40B4-BE49-F238E27FC236}">
                <a16:creationId xmlns:a16="http://schemas.microsoft.com/office/drawing/2014/main" id="{3C9390EF-5F84-4C4E-BEA3-9711AC078E1F}"/>
              </a:ext>
            </a:extLst>
          </p:cNvPr>
          <p:cNvSpPr txBox="1">
            <a:spLocks/>
          </p:cNvSpPr>
          <p:nvPr/>
        </p:nvSpPr>
        <p:spPr>
          <a:xfrm>
            <a:off x="543525" y="880641"/>
            <a:ext cx="11515693" cy="5602380"/>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200" dirty="0">
                <a:ea typeface="+mj-lt"/>
                <a:cs typeface="+mj-lt"/>
              </a:rPr>
              <a:t>Bartlett, Robert. "Medieval and modern concepts of race and ethnicity." </a:t>
            </a:r>
            <a:r>
              <a:rPr lang="en-GB" sz="2200" i="1" dirty="0">
                <a:ea typeface="+mj-lt"/>
                <a:cs typeface="+mj-lt"/>
              </a:rPr>
              <a:t>Journal of Medieval and Early Modern Studies</a:t>
            </a:r>
            <a:r>
              <a:rPr lang="en-GB" sz="2200" dirty="0">
                <a:ea typeface="+mj-lt"/>
                <a:cs typeface="+mj-lt"/>
              </a:rPr>
              <a:t> 31.1 (2001): 39-56.; Bertrand, Louis. </a:t>
            </a:r>
            <a:r>
              <a:rPr lang="en-GB" sz="2200" i="1" dirty="0">
                <a:ea typeface="+mj-lt"/>
                <a:cs typeface="+mj-lt"/>
              </a:rPr>
              <a:t>Saint Augustin</a:t>
            </a:r>
            <a:r>
              <a:rPr lang="en-GB" sz="2200" dirty="0">
                <a:ea typeface="+mj-lt"/>
                <a:cs typeface="+mj-lt"/>
              </a:rPr>
              <a:t>. Vol. 6. Mame, 1913.; Dixon, Anthony E. "Black Seminole Ethnogenesis." </a:t>
            </a:r>
            <a:r>
              <a:rPr lang="en-GB" sz="2200" i="1" dirty="0">
                <a:ea typeface="+mj-lt"/>
                <a:cs typeface="+mj-lt"/>
              </a:rPr>
              <a:t>Phylon (1960-)</a:t>
            </a:r>
            <a:r>
              <a:rPr lang="en-GB" sz="2200" dirty="0">
                <a:ea typeface="+mj-lt"/>
                <a:cs typeface="+mj-lt"/>
              </a:rPr>
              <a:t> 57.1 (2020): 8-24.; Frost, Maurice. "A note on the Berber background in the life of Augustine." </a:t>
            </a:r>
            <a:r>
              <a:rPr lang="en-GB" sz="2200" i="1" dirty="0">
                <a:ea typeface="+mj-lt"/>
                <a:cs typeface="+mj-lt"/>
              </a:rPr>
              <a:t>The Journal of Theological Studies</a:t>
            </a:r>
            <a:r>
              <a:rPr lang="en-GB" sz="2200" dirty="0">
                <a:ea typeface="+mj-lt"/>
                <a:cs typeface="+mj-lt"/>
              </a:rPr>
              <a:t> 43.171/172 (1942): 188-194.;  Hahn, Thomas. "The difference the Middle Ages makes: </a:t>
            </a:r>
            <a:r>
              <a:rPr lang="en-GB" sz="2200" dirty="0" err="1">
                <a:ea typeface="+mj-lt"/>
                <a:cs typeface="+mj-lt"/>
              </a:rPr>
              <a:t>color</a:t>
            </a:r>
            <a:r>
              <a:rPr lang="en-GB" sz="2200" dirty="0">
                <a:ea typeface="+mj-lt"/>
                <a:cs typeface="+mj-lt"/>
              </a:rPr>
              <a:t> and race before the modern world." </a:t>
            </a:r>
            <a:r>
              <a:rPr lang="en-GB" sz="2200" i="1" dirty="0">
                <a:ea typeface="+mj-lt"/>
                <a:cs typeface="+mj-lt"/>
              </a:rPr>
              <a:t>Journal of Medieval and Early Modern Studies</a:t>
            </a:r>
            <a:r>
              <a:rPr lang="en-GB" sz="2200" dirty="0">
                <a:ea typeface="+mj-lt"/>
                <a:cs typeface="+mj-lt"/>
              </a:rPr>
              <a:t> 31.1 (2001): 1-37.; Merdinger, Jane E. </a:t>
            </a:r>
            <a:r>
              <a:rPr lang="en-GB" sz="2200" i="1" dirty="0">
                <a:ea typeface="+mj-lt"/>
                <a:cs typeface="+mj-lt"/>
              </a:rPr>
              <a:t>Rome and the African Church in the Time of Augustine</a:t>
            </a:r>
            <a:r>
              <a:rPr lang="en-GB" sz="2200" dirty="0">
                <a:ea typeface="+mj-lt"/>
                <a:cs typeface="+mj-lt"/>
              </a:rPr>
              <a:t>. Yale University Press, 1997.;</a:t>
            </a:r>
            <a:r>
              <a:rPr lang="en-GB" sz="2200" dirty="0"/>
              <a:t>  </a:t>
            </a:r>
            <a:r>
              <a:rPr lang="en-GB" sz="1900" dirty="0"/>
              <a:t>Karen J. Johnson, "Beyond Parish Boundaries: Black Catholics and the Quest for Racial Justice.", </a:t>
            </a:r>
            <a:r>
              <a:rPr lang="en-GB" sz="1900" i="1" dirty="0"/>
              <a:t>Religion and American Culture</a:t>
            </a:r>
            <a:r>
              <a:rPr lang="en-GB" sz="1900" dirty="0"/>
              <a:t> 25.2 (Berkeley: University of California Press, 2015) 264-300; </a:t>
            </a:r>
            <a:r>
              <a:rPr lang="en-GB" sz="2200" dirty="0"/>
              <a:t>Johnson</a:t>
            </a:r>
            <a:r>
              <a:rPr lang="en-GB" sz="2200" dirty="0">
                <a:ea typeface="+mj-lt"/>
                <a:cs typeface="+mj-lt"/>
              </a:rPr>
              <a:t>, Karen J. </a:t>
            </a:r>
            <a:r>
              <a:rPr lang="en-GB" sz="2200" i="1" dirty="0">
                <a:ea typeface="+mj-lt"/>
                <a:cs typeface="+mj-lt"/>
              </a:rPr>
              <a:t>One in Christ: Chicago Catholics and the Quest for Interracial Justice</a:t>
            </a:r>
            <a:r>
              <a:rPr lang="en-GB" sz="2200" dirty="0">
                <a:ea typeface="+mj-lt"/>
                <a:cs typeface="+mj-lt"/>
              </a:rPr>
              <a:t>. Oxford University Press, 2018.; Rout, Leslie B. "The" Black Bishops" Mystery." </a:t>
            </a:r>
            <a:r>
              <a:rPr lang="en-GB" sz="2200" i="1" dirty="0" err="1">
                <a:ea typeface="+mj-lt"/>
                <a:cs typeface="+mj-lt"/>
              </a:rPr>
              <a:t>Luso</a:t>
            </a:r>
            <a:r>
              <a:rPr lang="en-GB" sz="2200" i="1" dirty="0">
                <a:ea typeface="+mj-lt"/>
                <a:cs typeface="+mj-lt"/>
              </a:rPr>
              <a:t>-Brazilian Review</a:t>
            </a:r>
            <a:r>
              <a:rPr lang="en-GB" sz="2200">
                <a:ea typeface="+mj-lt"/>
                <a:cs typeface="+mj-lt"/>
              </a:rPr>
              <a:t> 9.1 (1972): 86-92.; Work, Telford. "Songs of Zion: Eschaton and Blues in African-American Faith."; Wilhite, David E. "Augustine the African: Post-colonial, Postcolonial, and Post-Postcolonial Readings." </a:t>
            </a:r>
            <a:r>
              <a:rPr lang="en-GB" sz="2200" i="1">
                <a:ea typeface="+mj-lt"/>
                <a:cs typeface="+mj-lt"/>
              </a:rPr>
              <a:t>Journal of Postcolonial Theory and Theology</a:t>
            </a:r>
            <a:r>
              <a:rPr lang="en-GB" sz="2200">
                <a:ea typeface="+mj-lt"/>
                <a:cs typeface="+mj-lt"/>
              </a:rPr>
              <a:t> 5.1 (2014).</a:t>
            </a:r>
            <a:endParaRPr lang="en-GB">
              <a:ea typeface="+mj-lt"/>
              <a:cs typeface="+mj-lt"/>
            </a:endParaRPr>
          </a:p>
          <a:p>
            <a:r>
              <a:rPr lang="en-GB" sz="2200" b="1" u="sng" dirty="0">
                <a:ea typeface="+mj-lt"/>
                <a:cs typeface="+mj-lt"/>
              </a:rPr>
              <a:t>Images: </a:t>
            </a:r>
            <a:endParaRPr lang="en-GB" b="1" u="sng">
              <a:ea typeface="+mj-lt"/>
              <a:cs typeface="+mj-lt"/>
            </a:endParaRPr>
          </a:p>
          <a:p>
            <a:r>
              <a:rPr lang="en-GB" sz="2200" dirty="0" err="1">
                <a:ea typeface="+mj-lt"/>
                <a:cs typeface="+mj-lt"/>
              </a:rPr>
              <a:t>Alioueche</a:t>
            </a:r>
            <a:r>
              <a:rPr lang="en-GB" sz="2200" dirty="0">
                <a:ea typeface="+mj-lt"/>
                <a:cs typeface="+mj-lt"/>
              </a:rPr>
              <a:t> Mokhtar, 2012 </a:t>
            </a:r>
            <a:r>
              <a:rPr lang="en-GB" sz="2200" i="1" dirty="0">
                <a:ea typeface="+mj-lt"/>
                <a:cs typeface="+mj-lt"/>
              </a:rPr>
              <a:t>Saint Augustin Basilica, Annaba, Algeria</a:t>
            </a:r>
            <a:r>
              <a:rPr lang="en-GB" sz="2200" dirty="0">
                <a:ea typeface="+mj-lt"/>
                <a:cs typeface="+mj-lt"/>
              </a:rPr>
              <a:t> [online] Available at: &lt;https://commons.wikimedia.org/wiki/File:Basilique saint </a:t>
            </a:r>
            <a:r>
              <a:rPr lang="en-GB" sz="2200" dirty="0" err="1">
                <a:ea typeface="+mj-lt"/>
                <a:cs typeface="+mj-lt"/>
              </a:rPr>
              <a:t>augustin</a:t>
            </a:r>
            <a:r>
              <a:rPr lang="en-GB" sz="2200" dirty="0">
                <a:ea typeface="+mj-lt"/>
                <a:cs typeface="+mj-lt"/>
              </a:rPr>
              <a:t> </a:t>
            </a:r>
            <a:r>
              <a:rPr lang="en-GB" sz="2200" dirty="0" err="1">
                <a:ea typeface="+mj-lt"/>
                <a:cs typeface="+mj-lt"/>
              </a:rPr>
              <a:t>annaba</a:t>
            </a:r>
            <a:r>
              <a:rPr lang="en-GB" sz="2200" dirty="0">
                <a:ea typeface="+mj-lt"/>
                <a:cs typeface="+mj-lt"/>
              </a:rPr>
              <a:t> 4.jpg&gt; [Accessed 28 January 2020]</a:t>
            </a:r>
          </a:p>
          <a:p>
            <a:r>
              <a:rPr lang="en-GB" sz="2200" dirty="0">
                <a:ea typeface="+mj-lt"/>
                <a:cs typeface="+mj-lt"/>
              </a:rPr>
              <a:t>Anonymous, 2012 </a:t>
            </a:r>
            <a:r>
              <a:rPr lang="en-GB" sz="2200" i="1" dirty="0">
                <a:ea typeface="+mj-lt"/>
                <a:cs typeface="+mj-lt"/>
              </a:rPr>
              <a:t>AugustineTolton.jpg</a:t>
            </a:r>
            <a:r>
              <a:rPr lang="en-GB" sz="2200" dirty="0">
                <a:ea typeface="+mj-lt"/>
                <a:cs typeface="+mj-lt"/>
              </a:rPr>
              <a:t> [online] Available at: &lt;https://commons.wikimedia.org/wiki/File:AugustineTolton.jpg&gt; [Accessed 28 January 2020]</a:t>
            </a:r>
            <a:endParaRPr lang="en-GB" dirty="0">
              <a:ea typeface="+mj-lt"/>
              <a:cs typeface="+mj-lt"/>
            </a:endParaRPr>
          </a:p>
          <a:p>
            <a:r>
              <a:rPr lang="en-GB" sz="2200" dirty="0">
                <a:ea typeface="+mj-lt"/>
                <a:cs typeface="+mj-lt"/>
              </a:rPr>
              <a:t>Carlo Crivelli, 1487 </a:t>
            </a:r>
            <a:r>
              <a:rPr lang="en-GB" sz="2200" i="1" dirty="0">
                <a:ea typeface="+mj-lt"/>
                <a:cs typeface="+mj-lt"/>
              </a:rPr>
              <a:t>St. Augustine </a:t>
            </a:r>
            <a:r>
              <a:rPr lang="en-GB" sz="2200" dirty="0">
                <a:ea typeface="+mj-lt"/>
                <a:cs typeface="+mj-lt"/>
              </a:rPr>
              <a:t> [online] Available at: &lt;https://commons.wikimedia.org/wiki/File:Carlo Crivelli - St. Augustine - Google Art Project.jpg&gt; [Accessed 28 January 2020]</a:t>
            </a:r>
          </a:p>
          <a:p>
            <a:r>
              <a:rPr lang="en-GB" sz="2200" dirty="0">
                <a:ea typeface="+mj-lt"/>
                <a:cs typeface="+mj-lt"/>
              </a:rPr>
              <a:t>Carlo Crivelli, 1473 </a:t>
            </a:r>
            <a:r>
              <a:rPr lang="en-GB" sz="2200" i="1" dirty="0" err="1">
                <a:ea typeface="+mj-lt"/>
                <a:cs typeface="+mj-lt"/>
              </a:rPr>
              <a:t>Hauptaltar</a:t>
            </a:r>
            <a:r>
              <a:rPr lang="en-GB" sz="2200" i="1" dirty="0">
                <a:ea typeface="+mj-lt"/>
                <a:cs typeface="+mj-lt"/>
              </a:rPr>
              <a:t> des Domes von Ascoli, </a:t>
            </a:r>
            <a:r>
              <a:rPr lang="en-GB" sz="2200" i="1" dirty="0" err="1">
                <a:ea typeface="+mj-lt"/>
                <a:cs typeface="+mj-lt"/>
              </a:rPr>
              <a:t>Polyptychon</a:t>
            </a:r>
            <a:r>
              <a:rPr lang="en-GB" sz="2200" i="1" dirty="0">
                <a:ea typeface="+mj-lt"/>
                <a:cs typeface="+mj-lt"/>
              </a:rPr>
              <a:t>, </a:t>
            </a:r>
            <a:r>
              <a:rPr lang="en-GB" sz="2200" i="1" dirty="0" err="1">
                <a:ea typeface="+mj-lt"/>
                <a:cs typeface="+mj-lt"/>
              </a:rPr>
              <a:t>innere</a:t>
            </a:r>
            <a:r>
              <a:rPr lang="en-GB" sz="2200" i="1" dirty="0">
                <a:ea typeface="+mj-lt"/>
                <a:cs typeface="+mj-lt"/>
              </a:rPr>
              <a:t> </a:t>
            </a:r>
            <a:r>
              <a:rPr lang="en-GB" sz="2200" i="1" dirty="0" err="1">
                <a:ea typeface="+mj-lt"/>
                <a:cs typeface="+mj-lt"/>
              </a:rPr>
              <a:t>linke</a:t>
            </a:r>
            <a:r>
              <a:rPr lang="en-GB" sz="2200" i="1" dirty="0">
                <a:ea typeface="+mj-lt"/>
                <a:cs typeface="+mj-lt"/>
              </a:rPr>
              <a:t> </a:t>
            </a:r>
            <a:r>
              <a:rPr lang="en-GB" sz="2200" i="1" dirty="0" err="1">
                <a:ea typeface="+mj-lt"/>
                <a:cs typeface="+mj-lt"/>
              </a:rPr>
              <a:t>Aufsatztafel</a:t>
            </a:r>
            <a:r>
              <a:rPr lang="en-GB" sz="2200" i="1" dirty="0">
                <a:ea typeface="+mj-lt"/>
                <a:cs typeface="+mj-lt"/>
              </a:rPr>
              <a:t>: Hl. Hieronymus </a:t>
            </a:r>
            <a:r>
              <a:rPr lang="en-GB" sz="2200" dirty="0">
                <a:ea typeface="+mj-lt"/>
                <a:cs typeface="+mj-lt"/>
              </a:rPr>
              <a:t> [online] Available at: &lt;https://commons.wikimedia.org/wiki/File:Carlo Crivelli 043.jpg&gt; [Accessed 28 January 2020]</a:t>
            </a:r>
          </a:p>
          <a:p>
            <a:r>
              <a:rPr lang="en-GB" sz="2200" dirty="0" err="1">
                <a:ea typeface="+mj-lt"/>
                <a:cs typeface="+mj-lt"/>
              </a:rPr>
              <a:t>Daderot</a:t>
            </a:r>
            <a:r>
              <a:rPr lang="en-GB" sz="2200" dirty="0">
                <a:ea typeface="+mj-lt"/>
                <a:cs typeface="+mj-lt"/>
              </a:rPr>
              <a:t>, 2005 </a:t>
            </a:r>
            <a:r>
              <a:rPr lang="en-GB" sz="2200" i="1" dirty="0">
                <a:ea typeface="+mj-lt"/>
                <a:cs typeface="+mj-lt"/>
              </a:rPr>
              <a:t>Tiffany Window of St Augustine - Lightner Museum</a:t>
            </a:r>
            <a:r>
              <a:rPr lang="en-GB" sz="2200" dirty="0">
                <a:ea typeface="+mj-lt"/>
                <a:cs typeface="+mj-lt"/>
              </a:rPr>
              <a:t> [online] Available at: &lt;https://commons.wikimedia.org/wiki/File:Tiffany_Window_of_St_Augustine_-_Lightner_Museum.jpg&gt; [Accessed 28 January 2020]</a:t>
            </a:r>
          </a:p>
          <a:p>
            <a:r>
              <a:rPr lang="en-GB" sz="2200" dirty="0">
                <a:ea typeface="+mj-lt"/>
                <a:cs typeface="+mj-lt"/>
              </a:rPr>
              <a:t>Master of </a:t>
            </a:r>
            <a:r>
              <a:rPr lang="en-GB" sz="2200" dirty="0" err="1">
                <a:ea typeface="+mj-lt"/>
                <a:cs typeface="+mj-lt"/>
              </a:rPr>
              <a:t>Liesborn</a:t>
            </a:r>
            <a:r>
              <a:rPr lang="en-GB" sz="2200" dirty="0">
                <a:ea typeface="+mj-lt"/>
                <a:cs typeface="+mj-lt"/>
              </a:rPr>
              <a:t>, 1463-1492 </a:t>
            </a:r>
            <a:r>
              <a:rPr lang="en-GB" sz="2200" i="1" dirty="0">
                <a:ea typeface="+mj-lt"/>
                <a:cs typeface="+mj-lt"/>
              </a:rPr>
              <a:t>Saints Gregory, Maurice and Augustine</a:t>
            </a:r>
            <a:r>
              <a:rPr lang="en-GB" sz="2200" dirty="0">
                <a:ea typeface="+mj-lt"/>
                <a:cs typeface="+mj-lt"/>
              </a:rPr>
              <a:t> [online] Available at: &lt;https://commons.wikimedia.org/wiki/File:Master of </a:t>
            </a:r>
            <a:r>
              <a:rPr lang="en-GB" sz="2200" dirty="0" err="1">
                <a:ea typeface="+mj-lt"/>
                <a:cs typeface="+mj-lt"/>
              </a:rPr>
              <a:t>Liesborn</a:t>
            </a:r>
            <a:r>
              <a:rPr lang="en-GB" sz="2200" dirty="0">
                <a:ea typeface="+mj-lt"/>
                <a:cs typeface="+mj-lt"/>
              </a:rPr>
              <a:t> (active 1460-1490) (circle of) - Saints Gregory, Maurice and Augustine - NG255 - National Gallery.jpg&gt; [Accessed 28 January 2020]</a:t>
            </a:r>
            <a:endParaRPr lang="en-GB" dirty="0">
              <a:cs typeface="Calibri Light" panose="020F0302020204030204"/>
            </a:endParaRPr>
          </a:p>
        </p:txBody>
      </p:sp>
    </p:spTree>
    <p:extLst>
      <p:ext uri="{BB962C8B-B14F-4D97-AF65-F5344CB8AC3E}">
        <p14:creationId xmlns:p14="http://schemas.microsoft.com/office/powerpoint/2010/main" val="1117923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3228</Words>
  <Application>Microsoft Office PowerPoint</Application>
  <PresentationFormat>Widescreen</PresentationFormat>
  <Paragraphs>139</Paragraphs>
  <Slides>16</Slides>
  <Notes>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16</vt:i4>
      </vt:variant>
    </vt:vector>
  </HeadingPairs>
  <TitlesOfParts>
    <vt:vector size="25" baseType="lpstr">
      <vt:lpstr>Arial</vt:lpstr>
      <vt:lpstr>Calibri</vt:lpstr>
      <vt:lpstr>Calibri Light</vt:lpstr>
      <vt:lpstr>Century Gothic</vt:lpstr>
      <vt:lpstr>Times New Roman</vt:lpstr>
      <vt:lpstr>Wingdings 3</vt:lpstr>
      <vt:lpstr>office theme</vt:lpstr>
      <vt:lpstr>Office Theme</vt:lpstr>
      <vt:lpstr>Wisp</vt:lpstr>
      <vt:lpstr>On Augustinianism In Christianity In The Early Middle-Ages, High Middle-Ages, And The Modern Day</vt:lpstr>
      <vt:lpstr>St. Augustine And Early Monasticism</vt:lpstr>
      <vt:lpstr>Augustinianism Overshadowed </vt:lpstr>
      <vt:lpstr>The Augustinian Canons Regular</vt:lpstr>
      <vt:lpstr>Conclusion</vt:lpstr>
      <vt:lpstr>PowerPoint Presentation</vt:lpstr>
      <vt:lpstr>St Augustine’s legacy: The Lambeth Articles Jonathan Goddard (1601793)</vt:lpstr>
      <vt:lpstr>Controversy in Cambridge </vt:lpstr>
      <vt:lpstr>Reading Augustine: consensus</vt:lpstr>
      <vt:lpstr>Reading Augustine: concession</vt:lpstr>
      <vt:lpstr>Sources and further reading</vt:lpstr>
      <vt:lpstr>Augustine and Africanism</vt:lpstr>
      <vt:lpstr>Pre-Modern Background</vt:lpstr>
      <vt:lpstr>During Segregation</vt:lpstr>
      <vt:lpstr>After Segregation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Jonathan Goddard</cp:lastModifiedBy>
  <cp:revision>331</cp:revision>
  <dcterms:created xsi:type="dcterms:W3CDTF">2021-01-25T09:41:59Z</dcterms:created>
  <dcterms:modified xsi:type="dcterms:W3CDTF">2021-01-29T11:59:26Z</dcterms:modified>
</cp:coreProperties>
</file>