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37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61" dt="2026-10-11T15:36:56.221"/>
    <p1510:client id="{51137BED-2638-F3B8-C960-05A3DF84B57C}" v="700" dt="2026-10-11T15:34:25.046"/>
    <p1510:client id="{C4095E88-D4BC-82B7-1DC2-D3492A5AF9D0}" v="852" dt="2026-10-11T14:21:10.0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57"/>
  </p:normalViewPr>
  <p:slideViewPr>
    <p:cSldViewPr snapToGrid="0">
      <p:cViewPr varScale="1">
        <p:scale>
          <a:sx n="102" d="100"/>
          <a:sy n="102" d="100"/>
        </p:scale>
        <p:origin x="856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56109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61023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9697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5968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10/11/26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33887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10/11/26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45124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10/11/26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33630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60392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8167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76250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52815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10/11/26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3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32" r:id="rId1"/>
    <p:sldLayoutId id="2147484033" r:id="rId2"/>
    <p:sldLayoutId id="2147484034" r:id="rId3"/>
    <p:sldLayoutId id="2147484035" r:id="rId4"/>
    <p:sldLayoutId id="2147484036" r:id="rId5"/>
    <p:sldLayoutId id="2147484030" r:id="rId6"/>
    <p:sldLayoutId id="2147484026" r:id="rId7"/>
    <p:sldLayoutId id="2147484027" r:id="rId8"/>
    <p:sldLayoutId id="2147484028" r:id="rId9"/>
    <p:sldLayoutId id="2147484029" r:id="rId10"/>
    <p:sldLayoutId id="214748403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publication/patient-safety-alert-risks-arising-from-breakdown-and-failure-to-ct-on-communication-during-handover-at-the-time-of-dishcharge-from-secondary-care/(Accesssed:11october2026" TargetMode="External"/><Relationship Id="rId2" Type="http://schemas.openxmlformats.org/officeDocument/2006/relationships/hyperlink" Target="https://support.microsoft.com/en-gb/teams/platform/what-is-microsoft-team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microsoft.com/en-us/microsoft-teams/file-sharing(Accessed:11october2026" TargetMode="External"/><Relationship Id="rId4" Type="http://schemas.openxmlformats.org/officeDocument/2006/relationships/hyperlink" Target="https://www.england.nhs.uk/publication/spoken-communication-and-patient-safety-in-the-nhs/(Accessed:11october202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Freeform: Shape 114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17" name="Rectangle 116">
            <a:extLst>
              <a:ext uri="{FF2B5EF4-FFF2-40B4-BE49-F238E27FC236}">
                <a16:creationId xmlns:a16="http://schemas.microsoft.com/office/drawing/2014/main" id="{175EAFFD-4A47-DD53-4F76-BD457E18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119" name="Freeform: Shape 118">
            <a:extLst>
              <a:ext uri="{FF2B5EF4-FFF2-40B4-BE49-F238E27FC236}">
                <a16:creationId xmlns:a16="http://schemas.microsoft.com/office/drawing/2014/main" id="{7CC1FECC-9CA4-341C-7E20-4728C51473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8903" y="3888876"/>
            <a:ext cx="2757448" cy="2642889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>
              <a:lnSpc>
                <a:spcPct val="100000"/>
              </a:lnSpc>
            </a:pPr>
            <a:r>
              <a:rPr lang="en-US" sz="1800">
                <a:latin typeface="Times New Roman"/>
                <a:cs typeface="Times New Roman"/>
              </a:rPr>
              <a:t>Presentation by: </a:t>
            </a:r>
          </a:p>
          <a:p>
            <a:pPr>
              <a:lnSpc>
                <a:spcPct val="100000"/>
              </a:lnSpc>
            </a:pPr>
            <a:endParaRPr lang="en-US" sz="1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lang="en-US" sz="1800">
                <a:latin typeface="Times New Roman"/>
                <a:cs typeface="Times New Roman"/>
              </a:rPr>
              <a:t>NAFISAH HUSSAIN ID:2612317</a:t>
            </a:r>
          </a:p>
          <a:p>
            <a:pPr>
              <a:lnSpc>
                <a:spcPct val="100000"/>
              </a:lnSpc>
            </a:pPr>
            <a:r>
              <a:rPr lang="en-US" sz="1800">
                <a:latin typeface="Times New Roman"/>
                <a:cs typeface="Times New Roman"/>
              </a:rPr>
              <a:t>FIZA ID :2615578</a:t>
            </a:r>
          </a:p>
          <a:p>
            <a:pPr>
              <a:lnSpc>
                <a:spcPct val="100000"/>
              </a:lnSpc>
            </a:pPr>
            <a:r>
              <a:rPr lang="en-US" sz="1800">
                <a:latin typeface="Times New Roman"/>
                <a:cs typeface="Times New Roman"/>
              </a:rPr>
              <a:t>KHALEEL ROWE ID:2610445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800">
              <a:latin typeface="Times New Roman"/>
              <a:cs typeface="Times New Roman"/>
            </a:endParaRP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lang="en-US" sz="1800">
                <a:latin typeface="Times New Roman"/>
                <a:cs typeface="Times New Roman"/>
              </a:rPr>
              <a:t>LECTURER: DR JAMIL </a:t>
            </a:r>
          </a:p>
        </p:txBody>
      </p:sp>
      <p:pic>
        <p:nvPicPr>
          <p:cNvPr id="6" name="Picture 5" title="People with tablet">
            <a:extLst>
              <a:ext uri="{FF2B5EF4-FFF2-40B4-BE49-F238E27FC236}">
                <a16:creationId xmlns:a16="http://schemas.microsoft.com/office/drawing/2014/main" id="{42E79508-AC25-BD70-185B-FCF12FCF00C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6436" b="-2"/>
          <a:stretch>
            <a:fillRect/>
          </a:stretch>
        </p:blipFill>
        <p:spPr>
          <a:xfrm>
            <a:off x="5898475" y="1538651"/>
            <a:ext cx="6135846" cy="510645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8D93964-3BBB-DDA4-709A-46950A50748F}"/>
              </a:ext>
            </a:extLst>
          </p:cNvPr>
          <p:cNvSpPr txBox="1"/>
          <p:nvPr/>
        </p:nvSpPr>
        <p:spPr>
          <a:xfrm>
            <a:off x="1121316" y="749610"/>
            <a:ext cx="1020336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3600" b="1" u="sng">
                <a:latin typeface="Times New Roman"/>
                <a:cs typeface="Times New Roman"/>
              </a:rPr>
              <a:t>Digital Skills and Research Methods - LCHS4007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D85A7F4-FC12-6E17-C6D3-BBDABF76C120}"/>
              </a:ext>
            </a:extLst>
          </p:cNvPr>
          <p:cNvSpPr txBox="1"/>
          <p:nvPr/>
        </p:nvSpPr>
        <p:spPr>
          <a:xfrm>
            <a:off x="291170" y="1939074"/>
            <a:ext cx="5439317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u="sng">
                <a:latin typeface="Calisto MT"/>
                <a:cs typeface="Times New Roman"/>
              </a:rPr>
              <a:t>Staff communication and daily updates using Microsoft Teams.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573A6D-21BB-117C-DB5A-359B473BBC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7306" y="507579"/>
            <a:ext cx="11155680" cy="930260"/>
          </a:xfrm>
        </p:spPr>
        <p:txBody>
          <a:bodyPr>
            <a:normAutofit fontScale="90000"/>
          </a:bodyPr>
          <a:lstStyle/>
          <a:p>
            <a:r>
              <a:rPr lang="en-US" sz="4000" u="sng">
                <a:latin typeface="Bradley Hand ITC"/>
              </a:rPr>
              <a:t>STAFF COMMUNICATION AND DAILY UPDATES.</a:t>
            </a:r>
          </a:p>
        </p:txBody>
      </p:sp>
      <p:pic>
        <p:nvPicPr>
          <p:cNvPr id="4" name="Content Placeholder 3" title="Two people with speech bubbles">
            <a:extLst>
              <a:ext uri="{FF2B5EF4-FFF2-40B4-BE49-F238E27FC236}">
                <a16:creationId xmlns:a16="http://schemas.microsoft.com/office/drawing/2014/main" id="{B5D055B0-2557-C444-99F2-AFC16692E5D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77102" y="1717486"/>
            <a:ext cx="4800087" cy="490723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DBEFF78-2FDB-5431-F0FE-156C267BDFA9}"/>
              </a:ext>
            </a:extLst>
          </p:cNvPr>
          <p:cNvSpPr txBox="1"/>
          <p:nvPr/>
        </p:nvSpPr>
        <p:spPr>
          <a:xfrm>
            <a:off x="396488" y="1356732"/>
            <a:ext cx="6009268" cy="59400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600">
                <a:latin typeface="Calisto MT"/>
                <a:ea typeface="Calibri"/>
                <a:cs typeface="Calibri"/>
              </a:rPr>
              <a:t>Helps staff share important information quickly and clearly.</a:t>
            </a:r>
          </a:p>
          <a:p>
            <a:pPr marL="285750" indent="-285750">
              <a:buFont typeface="Arial"/>
              <a:buChar char="•"/>
            </a:pPr>
            <a:endParaRPr lang="en-GB" sz="1600">
              <a:latin typeface="Calisto MT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Calisto MT"/>
                <a:ea typeface="Calibri"/>
                <a:cs typeface="Calibri"/>
              </a:rPr>
              <a:t>Keeps everyone updated about changes, tasks and service users.</a:t>
            </a:r>
          </a:p>
          <a:p>
            <a:pPr marL="285750" indent="-285750">
              <a:buFont typeface="Arial"/>
              <a:buChar char="•"/>
            </a:pPr>
            <a:endParaRPr lang="en-GB" sz="1600">
              <a:latin typeface="Calisto MT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Calisto MT"/>
                <a:ea typeface="Calibri"/>
                <a:cs typeface="Calibri"/>
              </a:rPr>
              <a:t>Helps staff work together as a team and support each other.</a:t>
            </a:r>
          </a:p>
          <a:p>
            <a:pPr marL="285750" indent="-285750">
              <a:buFont typeface="Arial"/>
              <a:buChar char="•"/>
            </a:pPr>
            <a:endParaRPr lang="en-GB" sz="1600">
              <a:latin typeface="Calisto MT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Calisto MT"/>
                <a:ea typeface="Calibri"/>
                <a:cs typeface="Calibri"/>
              </a:rPr>
              <a:t>Allows staff to ask questions and respond to updates.</a:t>
            </a:r>
          </a:p>
          <a:p>
            <a:pPr marL="285750" indent="-285750">
              <a:buFont typeface="Arial"/>
              <a:buChar char="•"/>
            </a:pPr>
            <a:endParaRPr lang="en-GB" sz="1600">
              <a:latin typeface="Calisto MT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Calisto MT"/>
                <a:ea typeface="Calibri"/>
                <a:cs typeface="Calibri"/>
              </a:rPr>
              <a:t>Make communication easier, organised and accessible.</a:t>
            </a:r>
          </a:p>
          <a:p>
            <a:pPr marL="285750" indent="-285750">
              <a:buFont typeface="Arial"/>
              <a:buChar char="•"/>
            </a:pPr>
            <a:endParaRPr lang="en-GB" sz="1600">
              <a:latin typeface="Calisto MT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Calisto MT"/>
                <a:ea typeface="Calibri"/>
                <a:cs typeface="Calibri"/>
              </a:rPr>
              <a:t>Reduces the risk of miscommunication or missing important  information </a:t>
            </a:r>
          </a:p>
          <a:p>
            <a:pPr marL="285750" indent="-285750">
              <a:buFont typeface="Arial"/>
              <a:buChar char="•"/>
            </a:pPr>
            <a:endParaRPr lang="en-GB" sz="1600">
              <a:latin typeface="Calisto MT"/>
              <a:ea typeface="Calibri"/>
              <a:cs typeface="Calibri"/>
            </a:endParaRPr>
          </a:p>
          <a:p>
            <a:endParaRPr lang="en-GB" sz="1600">
              <a:latin typeface="Calisto MT"/>
              <a:ea typeface="Calibri"/>
              <a:cs typeface="Calibri"/>
            </a:endParaRPr>
          </a:p>
          <a:p>
            <a:r>
              <a:rPr lang="en-GB" sz="1600">
                <a:latin typeface="Calisto MT"/>
                <a:ea typeface="Calibri"/>
                <a:cs typeface="Calibri"/>
              </a:rPr>
              <a:t>(NHS England, 2021) - supports involving people in their own safety and improving patient safety.</a:t>
            </a:r>
          </a:p>
          <a:p>
            <a:endParaRPr lang="en-GB" sz="1600">
              <a:latin typeface="Calisto MT"/>
              <a:ea typeface="Calibri"/>
              <a:cs typeface="Calibri"/>
            </a:endParaRPr>
          </a:p>
          <a:p>
            <a:endParaRPr lang="en-GB" sz="1600">
              <a:latin typeface="Calisto MT"/>
              <a:ea typeface="Calibri"/>
              <a:cs typeface="Calibri"/>
            </a:endParaRPr>
          </a:p>
          <a:p>
            <a:r>
              <a:rPr lang="en-GB" sz="1600">
                <a:latin typeface="Calisto MT"/>
                <a:ea typeface="Calibri"/>
                <a:cs typeface="Calibri"/>
              </a:rPr>
              <a:t>(NHS England , 2026) - supports safe communication when staff share information about health and care services.</a:t>
            </a:r>
          </a:p>
          <a:p>
            <a:endParaRPr lang="en-GB">
              <a:latin typeface="Calisto MT"/>
              <a:ea typeface="Calibri"/>
              <a:cs typeface="Calibri"/>
            </a:endParaRPr>
          </a:p>
          <a:p>
            <a:endParaRPr lang="en-GB">
              <a:latin typeface="Calisto MT"/>
              <a:ea typeface="Calibri"/>
              <a:cs typeface="Calibri"/>
            </a:endParaRPr>
          </a:p>
          <a:p>
            <a:endParaRPr lang="en-GB" sz="2400">
              <a:latin typeface="Calisto MT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355691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0B98925-0550-1AFB-C1DC-02792400FB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title="Question mark boxes">
            <a:extLst>
              <a:ext uri="{FF2B5EF4-FFF2-40B4-BE49-F238E27FC236}">
                <a16:creationId xmlns:a16="http://schemas.microsoft.com/office/drawing/2014/main" id="{ADDD6EC0-7CDB-0C57-CED6-3BB120B5064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376" r="1715" b="9091"/>
          <a:stretch>
            <a:fillRect/>
          </a:stretch>
        </p:blipFill>
        <p:spPr>
          <a:xfrm>
            <a:off x="6734117" y="-6185"/>
            <a:ext cx="5457882" cy="6864185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0DBFCB27-760B-5FF3-72F5-581461CE16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999" cy="1280160"/>
          </a:xfrm>
          <a:prstGeom prst="rect">
            <a:avLst/>
          </a:prstGeom>
          <a:solidFill>
            <a:schemeClr val="bg1">
              <a:alpha val="2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B27442-C73E-0354-1F87-AF9DF659CB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8" y="-4513"/>
            <a:ext cx="8060140" cy="9601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u="sng">
                <a:latin typeface="Bradley Hand ITC"/>
              </a:rPr>
              <a:t>WHY MICROSOFT TEAMS?</a:t>
            </a:r>
            <a:r>
              <a:rPr lang="en-US" sz="4000"/>
              <a:t> 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2D28DB1-361D-F972-CCE2-952F5418991B}"/>
              </a:ext>
            </a:extLst>
          </p:cNvPr>
          <p:cNvSpPr txBox="1"/>
          <p:nvPr/>
        </p:nvSpPr>
        <p:spPr>
          <a:xfrm>
            <a:off x="167268" y="755805"/>
            <a:ext cx="6294243" cy="67710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600" b="1">
                <a:latin typeface="Calisto MT"/>
              </a:rPr>
              <a:t>Easy communications</a:t>
            </a:r>
            <a:r>
              <a:rPr lang="en-US" sz="1600">
                <a:latin typeface="Calisto MT"/>
              </a:rPr>
              <a:t> – Staff can quickly message each other.</a:t>
            </a:r>
          </a:p>
          <a:p>
            <a:pPr marL="285750" indent="-285750">
              <a:buFont typeface="Arial"/>
              <a:buChar char="•"/>
            </a:pPr>
            <a:endParaRPr lang="en-US" sz="1600">
              <a:latin typeface="Calisto MT"/>
            </a:endParaRPr>
          </a:p>
          <a:p>
            <a:pPr marL="285750" indent="-285750">
              <a:buFont typeface="Arial"/>
              <a:buChar char="•"/>
            </a:pPr>
            <a:r>
              <a:rPr lang="en-US" sz="1600" b="1">
                <a:latin typeface="Calisto MT"/>
              </a:rPr>
              <a:t>Daily updates</a:t>
            </a:r>
            <a:r>
              <a:rPr lang="en-US" sz="1600">
                <a:latin typeface="Calisto MT"/>
              </a:rPr>
              <a:t> – Saff can share important information about residents  and their care.</a:t>
            </a:r>
          </a:p>
          <a:p>
            <a:pPr marL="285750" indent="-285750">
              <a:buFont typeface="Arial"/>
              <a:buChar char="•"/>
            </a:pPr>
            <a:endParaRPr lang="en-US" sz="1600">
              <a:latin typeface="Calisto MT"/>
            </a:endParaRPr>
          </a:p>
          <a:p>
            <a:pPr marL="285750" indent="-285750">
              <a:buFont typeface="Arial"/>
              <a:buChar char="•"/>
            </a:pPr>
            <a:r>
              <a:rPr lang="en-US" sz="1600" b="1">
                <a:latin typeface="Calisto MT"/>
              </a:rPr>
              <a:t>Teamwork</a:t>
            </a:r>
            <a:r>
              <a:rPr lang="en-US" sz="1600">
                <a:latin typeface="Calisto MT"/>
              </a:rPr>
              <a:t> – Everyone can work together and stay informed. </a:t>
            </a:r>
          </a:p>
          <a:p>
            <a:pPr marL="285750" indent="-285750">
              <a:buFont typeface="Arial"/>
              <a:buChar char="•"/>
            </a:pPr>
            <a:endParaRPr lang="en-US" sz="1600">
              <a:latin typeface="Calisto MT"/>
            </a:endParaRPr>
          </a:p>
          <a:p>
            <a:pPr marL="285750" indent="-285750">
              <a:buFont typeface="Arial"/>
              <a:buChar char="•"/>
            </a:pPr>
            <a:r>
              <a:rPr lang="en-US" sz="1600" b="1">
                <a:latin typeface="Calisto MT"/>
              </a:rPr>
              <a:t>Quick sharing</a:t>
            </a:r>
            <a:r>
              <a:rPr lang="en-US" sz="1600">
                <a:latin typeface="Calisto MT"/>
              </a:rPr>
              <a:t> – Updates, documents and important information can be shared in one place.</a:t>
            </a:r>
          </a:p>
          <a:p>
            <a:pPr marL="285750" indent="-285750">
              <a:buFont typeface="Arial"/>
              <a:buChar char="•"/>
            </a:pPr>
            <a:endParaRPr lang="en-US" sz="1600">
              <a:latin typeface="Calisto MT"/>
            </a:endParaRPr>
          </a:p>
          <a:p>
            <a:pPr marL="285750" indent="-285750">
              <a:buFont typeface="Arial"/>
              <a:buChar char="•"/>
            </a:pPr>
            <a:r>
              <a:rPr lang="en-US" sz="1600" b="1">
                <a:latin typeface="Calisto MT"/>
              </a:rPr>
              <a:t>Keeps everyone informed</a:t>
            </a:r>
            <a:r>
              <a:rPr lang="en-US" sz="1600">
                <a:latin typeface="Calisto MT"/>
              </a:rPr>
              <a:t> – Helps reduce misunderstandings and missed information.</a:t>
            </a:r>
          </a:p>
          <a:p>
            <a:pPr marL="285750" indent="-285750">
              <a:buFont typeface="Arial"/>
              <a:buChar char="•"/>
            </a:pPr>
            <a:endParaRPr lang="en-US" sz="1600">
              <a:latin typeface="Calisto MT"/>
            </a:endParaRPr>
          </a:p>
          <a:p>
            <a:pPr marL="285750" indent="-285750">
              <a:buFont typeface="Arial"/>
              <a:buChar char="•"/>
            </a:pPr>
            <a:r>
              <a:rPr lang="en-US" sz="1600" b="1">
                <a:latin typeface="Calisto MT"/>
              </a:rPr>
              <a:t>Useful for shift changes</a:t>
            </a:r>
            <a:r>
              <a:rPr lang="en-US" sz="1600">
                <a:latin typeface="Calisto MT"/>
              </a:rPr>
              <a:t> – Staff can communicate important updates between shifts.</a:t>
            </a:r>
          </a:p>
          <a:p>
            <a:pPr marL="285750" indent="-285750">
              <a:buFont typeface="Arial"/>
              <a:buChar char="•"/>
            </a:pPr>
            <a:endParaRPr lang="en-US" sz="1600">
              <a:latin typeface="Calisto MT"/>
            </a:endParaRPr>
          </a:p>
          <a:p>
            <a:pPr marL="285750" indent="-285750">
              <a:buFont typeface="Arial"/>
              <a:buChar char="•"/>
            </a:pPr>
            <a:r>
              <a:rPr lang="en-US" sz="1600" b="1">
                <a:latin typeface="Calisto MT"/>
              </a:rPr>
              <a:t>Saves time</a:t>
            </a:r>
            <a:r>
              <a:rPr lang="en-US" sz="1600">
                <a:latin typeface="Calisto MT"/>
              </a:rPr>
              <a:t> – Reduces the need for unnecessary meetings or phone calls.</a:t>
            </a:r>
          </a:p>
          <a:p>
            <a:endParaRPr lang="en-US" sz="1600">
              <a:latin typeface="Calisto MT"/>
            </a:endParaRPr>
          </a:p>
          <a:p>
            <a:r>
              <a:rPr lang="en-US" sz="1600">
                <a:latin typeface="Calisto MT"/>
              </a:rPr>
              <a:t> ( Microsoft , n.d.-a) - supports communication and collaboration between healthcare staff.</a:t>
            </a:r>
          </a:p>
          <a:p>
            <a:endParaRPr lang="en-US" sz="1600">
              <a:latin typeface="Calisto MT"/>
            </a:endParaRPr>
          </a:p>
          <a:p>
            <a:r>
              <a:rPr lang="en-US" sz="1600">
                <a:latin typeface="Calisto MT"/>
              </a:rPr>
              <a:t>(Microsoft, n.d.-b) - supports sharing documents and working together on files. </a:t>
            </a:r>
          </a:p>
          <a:p>
            <a:endParaRPr lang="en-US" sz="1600">
              <a:latin typeface="Calisto MT"/>
            </a:endParaRPr>
          </a:p>
          <a:p>
            <a:pPr marL="285750" indent="-285750">
              <a:buFont typeface="Arial"/>
              <a:buChar char="•"/>
            </a:pPr>
            <a:endParaRPr lang="en-US" sz="1600">
              <a:latin typeface="Calisto MT"/>
            </a:endParaRPr>
          </a:p>
          <a:p>
            <a:pPr marL="285750" indent="-285750">
              <a:buFont typeface="Arial"/>
              <a:buChar char="•"/>
            </a:pPr>
            <a:endParaRPr lang="en-US">
              <a:latin typeface="Bierstadt"/>
            </a:endParaRPr>
          </a:p>
        </p:txBody>
      </p:sp>
    </p:spTree>
    <p:extLst>
      <p:ext uri="{BB962C8B-B14F-4D97-AF65-F5344CB8AC3E}">
        <p14:creationId xmlns:p14="http://schemas.microsoft.com/office/powerpoint/2010/main" val="2298887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92E09-EC08-2B61-75F9-D7B065FCF4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13" y="135871"/>
            <a:ext cx="11155680" cy="1463040"/>
          </a:xfrm>
        </p:spPr>
        <p:txBody>
          <a:bodyPr>
            <a:normAutofit/>
          </a:bodyPr>
          <a:lstStyle/>
          <a:p>
            <a:br>
              <a:rPr lang="en-GB">
                <a:latin typeface="Calisto MT"/>
              </a:rPr>
            </a:br>
            <a:r>
              <a:rPr lang="en-GB">
                <a:latin typeface="Calisto MT"/>
              </a:rPr>
              <a:t>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E18940-DFDF-14B6-34F5-D969D96B9C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9448" y="1602257"/>
            <a:ext cx="11155680" cy="535327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000"/>
              <a:t>Microsoft (n.d.) what is Microsoft Teams ? Available at </a:t>
            </a:r>
            <a:r>
              <a:rPr lang="en-GB" sz="2000">
                <a:hlinkClick r:id="rId2"/>
              </a:rPr>
              <a:t>https://support.microsoft.com/en-gb/teams/platform/what-is-microsoft-teams</a:t>
            </a:r>
            <a:r>
              <a:rPr lang="en-GB" sz="2000"/>
              <a:t> (Accessed:11october 2026).</a:t>
            </a:r>
          </a:p>
          <a:p>
            <a:pPr marL="0" indent="0">
              <a:buNone/>
            </a:pPr>
            <a:r>
              <a:rPr lang="en-GB" sz="2000"/>
              <a:t>NHS England (2014) patient safety alert: Risks arising from breakdown and failure to act on communication during handover at the time of discharge from secondary care. Available at </a:t>
            </a:r>
            <a:r>
              <a:rPr lang="en-GB" sz="2000">
                <a:hlinkClick r:id="rId3"/>
              </a:rPr>
              <a:t>https://www.england.nhs.uk/publication/patient-safety-alert-risks-arising-from-breakdown-and-failure-to-ct-on-communication-during-handover-at-the-time-of-dishcharge-from-secondary-care/(Accesssed:11october2026</a:t>
            </a:r>
            <a:r>
              <a:rPr lang="en-GB" sz="2000"/>
              <a:t>).</a:t>
            </a:r>
          </a:p>
          <a:p>
            <a:pPr marL="0" indent="0">
              <a:buNone/>
            </a:pPr>
            <a:r>
              <a:rPr lang="en-GB" sz="2000"/>
              <a:t>NHS England (2018) spoken communication and patient safety in the NHS. Available at: </a:t>
            </a:r>
            <a:r>
              <a:rPr lang="en-GB" sz="2000">
                <a:hlinkClick r:id="rId4"/>
              </a:rPr>
              <a:t>https://www.england.nhs.uk/publication/spoken-communication-and-patient-safety-in-the-nhs/(Accessed:11october2026</a:t>
            </a:r>
            <a:r>
              <a:rPr lang="en-GB" sz="2000"/>
              <a:t>).</a:t>
            </a:r>
          </a:p>
          <a:p>
            <a:pPr marL="0" indent="0">
              <a:buNone/>
            </a:pPr>
            <a:r>
              <a:rPr lang="en-GB" sz="2000"/>
              <a:t>Microsoft(n.d.) file sharing and collaboration online. Available at </a:t>
            </a:r>
            <a:r>
              <a:rPr lang="en-GB" sz="2000">
                <a:hlinkClick r:id="rId5"/>
              </a:rPr>
              <a:t>https://www.microsoft.com/en-us/microsoft-teams/file-sharing(Accessed:11october2026</a:t>
            </a:r>
            <a:r>
              <a:rPr lang="en-GB" sz="2000"/>
              <a:t>). 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1997350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424</Words>
  <Application>Microsoft Macintosh PowerPoint</Application>
  <PresentationFormat>Widescreen</PresentationFormat>
  <Paragraphs>55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Arial</vt:lpstr>
      <vt:lpstr>Bierstadt</vt:lpstr>
      <vt:lpstr>Bradley Hand ITC</vt:lpstr>
      <vt:lpstr>Calisto MT</vt:lpstr>
      <vt:lpstr>Times New Roman</vt:lpstr>
      <vt:lpstr>GestaltVTI</vt:lpstr>
      <vt:lpstr>PowerPoint Presentation</vt:lpstr>
      <vt:lpstr>STAFF COMMUNICATION AND DAILY UPDATES.</vt:lpstr>
      <vt:lpstr>WHY MICROSOFT TEAMS? </vt:lpstr>
      <vt:lpstr> 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Nafisah Akhtar Hussain (2612317)</cp:lastModifiedBy>
  <cp:revision>4</cp:revision>
  <dcterms:created xsi:type="dcterms:W3CDTF">2026-10-04T17:56:15Z</dcterms:created>
  <dcterms:modified xsi:type="dcterms:W3CDTF">2026-10-11T15:41:40Z</dcterms:modified>
</cp:coreProperties>
</file>