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838383"/>
          </a:solidFill>
        </a:fill>
      </a:tcStyle>
    </a:wholeTbl>
    <a:band2H>
      <a:tcTxStyle b="def" i="def"/>
      <a:tcStyle>
        <a:tcBdr/>
        <a:fill>
          <a:solidFill>
            <a:schemeClr val="accent3"/>
          </a:solidFill>
        </a:fill>
      </a:tcStyle>
    </a:band2H>
    <a:firstCol>
      <a:tcTxStyle b="on" i="off">
        <a:fontRef idx="major">
          <a:srgbClr val="FFFFFF"/>
        </a:fontRef>
        <a:srgbClr val="FFFFFF"/>
      </a:tcTxStyle>
      <a:tcStyle>
        <a:tcBdr>
          <a:left>
            <a:ln w="12700" cap="flat">
              <a:noFill/>
              <a:miter lim="400000"/>
            </a:ln>
          </a:left>
          <a:right>
            <a:ln w="25400" cap="flat">
              <a:solidFill>
                <a:srgbClr val="FFFFFF"/>
              </a:solidFill>
              <a:prstDash val="solid"/>
              <a:round/>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838383"/>
          </a:solidFill>
        </a:fill>
      </a:tcStyle>
    </a:firstCol>
    <a:la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round/>
            </a:ln>
          </a:top>
          <a:bottom>
            <a:ln w="12700" cap="flat">
              <a:noFill/>
              <a:miter lim="400000"/>
            </a:ln>
          </a:bottom>
          <a:insideH>
            <a:ln w="12700" cap="flat">
              <a:noFill/>
              <a:miter lim="400000"/>
            </a:ln>
          </a:insideH>
          <a:insideV>
            <a:ln w="12700" cap="flat">
              <a:noFill/>
              <a:miter lim="400000"/>
            </a:ln>
          </a:insideV>
        </a:tcBdr>
        <a:fill>
          <a:solidFill>
            <a:srgbClr val="6D6D6D"/>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25400" cap="flat">
              <a:solidFill>
                <a:srgbClr val="FFFFFF"/>
              </a:solidFill>
              <a:prstDash val="solid"/>
              <a:round/>
            </a:ln>
          </a:bottom>
          <a:insideH>
            <a:ln w="12700" cap="flat">
              <a:noFill/>
              <a:miter lim="400000"/>
            </a:ln>
          </a:insideH>
          <a:insideV>
            <a:ln w="12700" cap="flat">
              <a:noFill/>
              <a:miter lim="400000"/>
            </a:ln>
          </a:insideV>
        </a:tcBdr>
        <a:fill>
          <a:solidFill>
            <a:srgbClr val="000000"/>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5" name="Shape 145"/>
          <p:cNvSpPr/>
          <p:nvPr>
            <p:ph type="sldImg"/>
          </p:nvPr>
        </p:nvSpPr>
        <p:spPr>
          <a:xfrm>
            <a:off x="1143000" y="685800"/>
            <a:ext cx="4572000" cy="3429000"/>
          </a:xfrm>
          <a:prstGeom prst="rect">
            <a:avLst/>
          </a:prstGeom>
        </p:spPr>
        <p:txBody>
          <a:bodyPr/>
          <a:lstStyle/>
          <a:p>
            <a:pPr/>
          </a:p>
        </p:txBody>
      </p:sp>
      <p:sp>
        <p:nvSpPr>
          <p:cNvPr id="146" name="Shape 14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0">
    <p:bg>
      <p:bgPr>
        <a:solidFill>
          <a:srgbClr val="414141"/>
        </a:solidFill>
      </p:bgPr>
    </p:bg>
    <p:spTree>
      <p:nvGrpSpPr>
        <p:cNvPr id="1" name=""/>
        <p:cNvGrpSpPr/>
        <p:nvPr/>
      </p:nvGrpSpPr>
      <p:grpSpPr>
        <a:xfrm>
          <a:off x="0" y="0"/>
          <a:ext cx="0" cy="0"/>
          <a:chOff x="0" y="0"/>
          <a:chExt cx="0" cy="0"/>
        </a:xfrm>
      </p:grpSpPr>
      <p:sp>
        <p:nvSpPr>
          <p:cNvPr id="29" name="Title Text"/>
          <p:cNvSpPr txBox="1"/>
          <p:nvPr>
            <p:ph type="title"/>
          </p:nvPr>
        </p:nvSpPr>
        <p:spPr>
          <a:prstGeom prst="rect">
            <a:avLst/>
          </a:prstGeom>
        </p:spPr>
        <p:txBody>
          <a:bodyPr/>
          <a:lstStyle>
            <a:lvl1pPr>
              <a:defRPr>
                <a:solidFill>
                  <a:srgbClr val="FFFFFF"/>
                </a:solidFill>
              </a:defRPr>
            </a:lvl1pPr>
          </a:lstStyle>
          <a:p>
            <a:pPr/>
            <a:r>
              <a:t>Title Text</a:t>
            </a:r>
          </a:p>
        </p:txBody>
      </p:sp>
      <p:sp>
        <p:nvSpPr>
          <p:cNvPr id="30" name="Body Level One…"/>
          <p:cNvSpPr txBox="1"/>
          <p:nvPr>
            <p:ph type="body" idx="1"/>
          </p:nvPr>
        </p:nvSpPr>
        <p:spPr>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38"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9"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0">
    <p:bg>
      <p:bgPr>
        <a:solidFill>
          <a:srgbClr val="414141"/>
        </a:solidFill>
      </p:bgPr>
    </p:bg>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lvl1pPr>
              <a:defRPr>
                <a:solidFill>
                  <a:srgbClr val="FFFFFF"/>
                </a:solidFill>
              </a:defRPr>
            </a:lvl1pPr>
          </a:lstStyle>
          <a:p>
            <a:pPr/>
            <a:r>
              <a:t>Title Text</a:t>
            </a:r>
          </a:p>
        </p:txBody>
      </p:sp>
      <p:sp>
        <p:nvSpPr>
          <p:cNvPr id="57" name="Body Level One…"/>
          <p:cNvSpPr txBox="1"/>
          <p:nvPr>
            <p:ph type="body" sz="half" idx="1"/>
          </p:nvPr>
        </p:nvSpPr>
        <p:spPr>
          <a:xfrm>
            <a:off x="838200" y="1825625"/>
            <a:ext cx="5181600" cy="4351338"/>
          </a:xfrm>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65" name="Title Text"/>
          <p:cNvSpPr txBox="1"/>
          <p:nvPr>
            <p:ph type="title"/>
          </p:nvPr>
        </p:nvSpPr>
        <p:spPr>
          <a:xfrm>
            <a:off x="839787" y="365125"/>
            <a:ext cx="10515601" cy="1325563"/>
          </a:xfrm>
          <a:prstGeom prst="rect">
            <a:avLst/>
          </a:prstGeom>
        </p:spPr>
        <p:txBody>
          <a:bodyPr/>
          <a:lstStyle/>
          <a:p>
            <a:pPr/>
            <a:r>
              <a:t>Title Text</a:t>
            </a:r>
          </a:p>
        </p:txBody>
      </p:sp>
      <p:sp>
        <p:nvSpPr>
          <p:cNvPr id="66"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67"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0">
    <p:bg>
      <p:bgPr>
        <a:solidFill>
          <a:srgbClr val="414141"/>
        </a:solidFill>
      </p:bgPr>
    </p:bg>
    <p:spTree>
      <p:nvGrpSpPr>
        <p:cNvPr id="1" name=""/>
        <p:cNvGrpSpPr/>
        <p:nvPr/>
      </p:nvGrpSpPr>
      <p:grpSpPr>
        <a:xfrm>
          <a:off x="0" y="0"/>
          <a:ext cx="0" cy="0"/>
          <a:chOff x="0" y="0"/>
          <a:chExt cx="0" cy="0"/>
        </a:xfrm>
      </p:grpSpPr>
      <p:sp>
        <p:nvSpPr>
          <p:cNvPr id="75" name="Title Text"/>
          <p:cNvSpPr txBox="1"/>
          <p:nvPr>
            <p:ph type="title"/>
          </p:nvPr>
        </p:nvSpPr>
        <p:spPr>
          <a:xfrm>
            <a:off x="839787" y="365125"/>
            <a:ext cx="10515601" cy="1325563"/>
          </a:xfrm>
          <a:prstGeom prst="rect">
            <a:avLst/>
          </a:prstGeom>
        </p:spPr>
        <p:txBody>
          <a:bodyPr/>
          <a:lstStyle>
            <a:lvl1pPr>
              <a:defRPr>
                <a:solidFill>
                  <a:srgbClr val="FFFFFF"/>
                </a:solidFill>
              </a:defRPr>
            </a:lvl1pPr>
          </a:lstStyle>
          <a:p>
            <a:pPr/>
            <a:r>
              <a:t>Title Text</a:t>
            </a:r>
          </a:p>
        </p:txBody>
      </p:sp>
      <p:sp>
        <p:nvSpPr>
          <p:cNvPr id="76"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solidFill>
                  <a:srgbClr val="FFFFFF"/>
                </a:solidFill>
              </a:defRPr>
            </a:lvl1pPr>
            <a:lvl2pPr marL="0" indent="457200">
              <a:buSzTx/>
              <a:buFontTx/>
              <a:buNone/>
              <a:defRPr b="1" sz="2400">
                <a:solidFill>
                  <a:srgbClr val="FFFFFF"/>
                </a:solidFill>
              </a:defRPr>
            </a:lvl2pPr>
            <a:lvl3pPr marL="0" indent="914400">
              <a:buSzTx/>
              <a:buFontTx/>
              <a:buNone/>
              <a:defRPr b="1" sz="2400">
                <a:solidFill>
                  <a:srgbClr val="FFFFFF"/>
                </a:solidFill>
              </a:defRPr>
            </a:lvl3pPr>
            <a:lvl4pPr marL="0" indent="1371600">
              <a:buSzTx/>
              <a:buFontTx/>
              <a:buNone/>
              <a:defRPr b="1" sz="2400">
                <a:solidFill>
                  <a:srgbClr val="FFFFFF"/>
                </a:solidFill>
              </a:defRPr>
            </a:lvl4pPr>
            <a:lvl5pPr marL="0" indent="1828800">
              <a:buSzTx/>
              <a:buFontTx/>
              <a:buNone/>
              <a:defRPr b="1" sz="2400">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77"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solidFill>
                  <a:srgbClr val="FFFFFF"/>
                </a:solidFill>
              </a:defRPr>
            </a:pPr>
          </a:p>
        </p:txBody>
      </p:sp>
      <p:sp>
        <p:nvSpPr>
          <p:cNvPr id="78"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5" name="Title Text"/>
          <p:cNvSpPr txBox="1"/>
          <p:nvPr>
            <p:ph type="title"/>
          </p:nvPr>
        </p:nvSpPr>
        <p:spPr>
          <a:prstGeom prst="rect">
            <a:avLst/>
          </a:prstGeom>
        </p:spPr>
        <p:txBody>
          <a:bodyPr/>
          <a:lstStyle/>
          <a:p>
            <a:pPr/>
            <a:r>
              <a:t>Title Text</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0">
    <p:bg>
      <p:bgPr>
        <a:solidFill>
          <a:srgbClr val="000000"/>
        </a:solidFill>
      </p:bgPr>
    </p:bg>
    <p:spTree>
      <p:nvGrpSpPr>
        <p:cNvPr id="1" name=""/>
        <p:cNvGrpSpPr/>
        <p:nvPr/>
      </p:nvGrpSpPr>
      <p:grpSpPr>
        <a:xfrm>
          <a:off x="0" y="0"/>
          <a:ext cx="0" cy="0"/>
          <a:chOff x="0" y="0"/>
          <a:chExt cx="0" cy="0"/>
        </a:xfrm>
      </p:grpSpPr>
      <p:sp>
        <p:nvSpPr>
          <p:cNvPr id="93" name="Title Text"/>
          <p:cNvSpPr txBox="1"/>
          <p:nvPr>
            <p:ph type="title"/>
          </p:nvPr>
        </p:nvSpPr>
        <p:spPr>
          <a:prstGeom prst="rect">
            <a:avLst/>
          </a:prstGeom>
        </p:spPr>
        <p:txBody>
          <a:bodyPr/>
          <a:lstStyle>
            <a:lvl1pPr>
              <a:defRPr>
                <a:solidFill>
                  <a:srgbClr val="FFFFFF"/>
                </a:solidFill>
              </a:defRPr>
            </a:lvl1pPr>
          </a:lstStyle>
          <a:p>
            <a:pPr/>
            <a:r>
              <a:t>Title Text</a:t>
            </a:r>
          </a:p>
        </p:txBody>
      </p:sp>
      <p:sp>
        <p:nvSpPr>
          <p:cNvPr id="94"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0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08"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109"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110"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18"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119"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120"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Vertical Text">
    <p:spTree>
      <p:nvGrpSpPr>
        <p:cNvPr id="1" name=""/>
        <p:cNvGrpSpPr/>
        <p:nvPr/>
      </p:nvGrpSpPr>
      <p:grpSpPr>
        <a:xfrm>
          <a:off x="0" y="0"/>
          <a:ext cx="0" cy="0"/>
          <a:chOff x="0" y="0"/>
          <a:chExt cx="0" cy="0"/>
        </a:xfrm>
      </p:grpSpPr>
      <p:sp>
        <p:nvSpPr>
          <p:cNvPr id="128" name="Title Text"/>
          <p:cNvSpPr txBox="1"/>
          <p:nvPr>
            <p:ph type="title"/>
          </p:nvPr>
        </p:nvSpPr>
        <p:spPr>
          <a:prstGeom prst="rect">
            <a:avLst/>
          </a:prstGeom>
        </p:spPr>
        <p:txBody>
          <a:bodyPr/>
          <a:lstStyle/>
          <a:p>
            <a:pPr/>
            <a:r>
              <a:t>Title Text</a:t>
            </a:r>
          </a:p>
        </p:txBody>
      </p:sp>
      <p:sp>
        <p:nvSpPr>
          <p:cNvPr id="129"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Vertical Title and Text">
    <p:spTree>
      <p:nvGrpSpPr>
        <p:cNvPr id="1" name=""/>
        <p:cNvGrpSpPr/>
        <p:nvPr/>
      </p:nvGrpSpPr>
      <p:grpSpPr>
        <a:xfrm>
          <a:off x="0" y="0"/>
          <a:ext cx="0" cy="0"/>
          <a:chOff x="0" y="0"/>
          <a:chExt cx="0" cy="0"/>
        </a:xfrm>
      </p:grpSpPr>
      <p:sp>
        <p:nvSpPr>
          <p:cNvPr id="137" name="Title Text"/>
          <p:cNvSpPr txBox="1"/>
          <p:nvPr>
            <p:ph type="title"/>
          </p:nvPr>
        </p:nvSpPr>
        <p:spPr>
          <a:xfrm>
            <a:off x="8724900" y="365125"/>
            <a:ext cx="2628900" cy="5811838"/>
          </a:xfrm>
          <a:prstGeom prst="rect">
            <a:avLst/>
          </a:prstGeom>
        </p:spPr>
        <p:txBody>
          <a:bodyPr/>
          <a:lstStyle/>
          <a:p>
            <a:pPr/>
            <a:r>
              <a:t>Title Text</a:t>
            </a:r>
          </a:p>
        </p:txBody>
      </p:sp>
      <p:sp>
        <p:nvSpPr>
          <p:cNvPr id="138" name="Body Level One…"/>
          <p:cNvSpPr txBox="1"/>
          <p:nvPr>
            <p:ph type="body" idx="1"/>
          </p:nvPr>
        </p:nvSpPr>
        <p:spPr>
          <a:xfrm>
            <a:off x="838200" y="365125"/>
            <a:ext cx="7734300" cy="58118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89818" y="6404292"/>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7.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www.marketingtutor.net/pestle-analysis-of-amazon/#How-Environmental-Factors-Affect-Amazon" TargetMode="External"/><Relationship Id="rId3" Type="http://schemas.openxmlformats.org/officeDocument/2006/relationships/hyperlink" Target="https://www.marketingtutor.net/pestle-analysis-of-amazon/#How-Environmental-Factors-Affect-Amazon" TargetMode="External"/><Relationship Id="rId4" Type="http://schemas.openxmlformats.org/officeDocument/2006/relationships/hyperlink" Target="http://www.bbc.co.uk/bitesize/guides/zxq43k7/revision/2" TargetMode="External"/></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aboutamazon.com/workplace" TargetMode="External"/><Relationship Id="rId3" Type="http://schemas.openxmlformats.org/officeDocument/2006/relationships/hyperlink" Target="https://www.aboutamazon.co.uk/amazon-fulfilmetn/our-fulfilment-centres/why-amazon-warehouses-are-called-fulfilment-centres" TargetMode="External"/><Relationship Id="rId4" Type="http://schemas.openxmlformats.org/officeDocument/2006/relationships/hyperlink" Target="https://bluewater.co.uk/articles/amazon-4-star-has-arrived-bluwater" TargetMode="External"/><Relationship Id="rId5" Type="http://schemas.openxmlformats.org/officeDocument/2006/relationships/hyperlink" Target="https://en.m.wikipedia.org/wiki/List_of_Amazon_locations" TargetMode="External"/><Relationship Id="rId6" Type="http://schemas.openxmlformats.org/officeDocument/2006/relationships/hyperlink" Target="https://www.indeed.com/career-advice/career-development/physical-stores-vs-online-stores"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grpSp>
        <p:nvGrpSpPr>
          <p:cNvPr id="151" name="Group 10"/>
          <p:cNvGrpSpPr/>
          <p:nvPr/>
        </p:nvGrpSpPr>
        <p:grpSpPr>
          <a:xfrm>
            <a:off x="0" y="3845450"/>
            <a:ext cx="12192000" cy="3012551"/>
            <a:chOff x="0" y="0"/>
            <a:chExt cx="12192000" cy="3012550"/>
          </a:xfrm>
        </p:grpSpPr>
        <p:sp>
          <p:nvSpPr>
            <p:cNvPr id="149" name="Freeform: Shape 11"/>
            <p:cNvSpPr/>
            <p:nvPr/>
          </p:nvSpPr>
          <p:spPr>
            <a:xfrm>
              <a:off x="0" y="144377"/>
              <a:ext cx="12192000" cy="28681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97" y="0"/>
                  </a:moveTo>
                  <a:lnTo>
                    <a:pt x="1218" y="24"/>
                  </a:lnTo>
                  <a:lnTo>
                    <a:pt x="1325" y="72"/>
                  </a:lnTo>
                  <a:lnTo>
                    <a:pt x="1418" y="155"/>
                  </a:lnTo>
                  <a:lnTo>
                    <a:pt x="1500" y="275"/>
                  </a:lnTo>
                  <a:lnTo>
                    <a:pt x="1573" y="395"/>
                  </a:lnTo>
                  <a:lnTo>
                    <a:pt x="1637" y="514"/>
                  </a:lnTo>
                  <a:lnTo>
                    <a:pt x="1772" y="801"/>
                  </a:lnTo>
                  <a:lnTo>
                    <a:pt x="1837" y="944"/>
                  </a:lnTo>
                  <a:lnTo>
                    <a:pt x="1910" y="1064"/>
                  </a:lnTo>
                  <a:lnTo>
                    <a:pt x="1992" y="1172"/>
                  </a:lnTo>
                  <a:lnTo>
                    <a:pt x="2085" y="1255"/>
                  </a:lnTo>
                  <a:lnTo>
                    <a:pt x="2191" y="1315"/>
                  </a:lnTo>
                  <a:lnTo>
                    <a:pt x="2312" y="1327"/>
                  </a:lnTo>
                  <a:lnTo>
                    <a:pt x="2433" y="1315"/>
                  </a:lnTo>
                  <a:lnTo>
                    <a:pt x="2540" y="1255"/>
                  </a:lnTo>
                  <a:lnTo>
                    <a:pt x="2633" y="1172"/>
                  </a:lnTo>
                  <a:lnTo>
                    <a:pt x="2715" y="1064"/>
                  </a:lnTo>
                  <a:lnTo>
                    <a:pt x="2788" y="944"/>
                  </a:lnTo>
                  <a:lnTo>
                    <a:pt x="2852" y="801"/>
                  </a:lnTo>
                  <a:lnTo>
                    <a:pt x="2987" y="514"/>
                  </a:lnTo>
                  <a:lnTo>
                    <a:pt x="3052" y="395"/>
                  </a:lnTo>
                  <a:lnTo>
                    <a:pt x="3125" y="275"/>
                  </a:lnTo>
                  <a:lnTo>
                    <a:pt x="3207" y="155"/>
                  </a:lnTo>
                  <a:lnTo>
                    <a:pt x="3300" y="72"/>
                  </a:lnTo>
                  <a:lnTo>
                    <a:pt x="3406" y="24"/>
                  </a:lnTo>
                  <a:lnTo>
                    <a:pt x="3527" y="0"/>
                  </a:lnTo>
                  <a:lnTo>
                    <a:pt x="3648" y="24"/>
                  </a:lnTo>
                  <a:lnTo>
                    <a:pt x="3755" y="72"/>
                  </a:lnTo>
                  <a:lnTo>
                    <a:pt x="3848" y="155"/>
                  </a:lnTo>
                  <a:lnTo>
                    <a:pt x="3930" y="275"/>
                  </a:lnTo>
                  <a:lnTo>
                    <a:pt x="4003" y="395"/>
                  </a:lnTo>
                  <a:lnTo>
                    <a:pt x="4067" y="514"/>
                  </a:lnTo>
                  <a:lnTo>
                    <a:pt x="4202" y="801"/>
                  </a:lnTo>
                  <a:lnTo>
                    <a:pt x="4267" y="944"/>
                  </a:lnTo>
                  <a:lnTo>
                    <a:pt x="4340" y="1064"/>
                  </a:lnTo>
                  <a:lnTo>
                    <a:pt x="4422" y="1172"/>
                  </a:lnTo>
                  <a:lnTo>
                    <a:pt x="4515" y="1255"/>
                  </a:lnTo>
                  <a:lnTo>
                    <a:pt x="4621" y="1315"/>
                  </a:lnTo>
                  <a:lnTo>
                    <a:pt x="4742" y="1327"/>
                  </a:lnTo>
                  <a:lnTo>
                    <a:pt x="4863" y="1315"/>
                  </a:lnTo>
                  <a:lnTo>
                    <a:pt x="4970" y="1255"/>
                  </a:lnTo>
                  <a:lnTo>
                    <a:pt x="5063" y="1172"/>
                  </a:lnTo>
                  <a:lnTo>
                    <a:pt x="5145" y="1064"/>
                  </a:lnTo>
                  <a:lnTo>
                    <a:pt x="5218" y="944"/>
                  </a:lnTo>
                  <a:lnTo>
                    <a:pt x="5282" y="801"/>
                  </a:lnTo>
                  <a:lnTo>
                    <a:pt x="5417" y="514"/>
                  </a:lnTo>
                  <a:lnTo>
                    <a:pt x="5482" y="395"/>
                  </a:lnTo>
                  <a:lnTo>
                    <a:pt x="5555" y="275"/>
                  </a:lnTo>
                  <a:lnTo>
                    <a:pt x="5637" y="155"/>
                  </a:lnTo>
                  <a:lnTo>
                    <a:pt x="5730" y="72"/>
                  </a:lnTo>
                  <a:lnTo>
                    <a:pt x="5836" y="24"/>
                  </a:lnTo>
                  <a:lnTo>
                    <a:pt x="5955" y="0"/>
                  </a:lnTo>
                  <a:lnTo>
                    <a:pt x="6078" y="24"/>
                  </a:lnTo>
                  <a:lnTo>
                    <a:pt x="6185" y="72"/>
                  </a:lnTo>
                  <a:lnTo>
                    <a:pt x="6278" y="155"/>
                  </a:lnTo>
                  <a:lnTo>
                    <a:pt x="6360" y="275"/>
                  </a:lnTo>
                  <a:lnTo>
                    <a:pt x="6433" y="395"/>
                  </a:lnTo>
                  <a:lnTo>
                    <a:pt x="6497" y="514"/>
                  </a:lnTo>
                  <a:lnTo>
                    <a:pt x="6632" y="801"/>
                  </a:lnTo>
                  <a:lnTo>
                    <a:pt x="6697" y="944"/>
                  </a:lnTo>
                  <a:lnTo>
                    <a:pt x="6770" y="1064"/>
                  </a:lnTo>
                  <a:lnTo>
                    <a:pt x="6852" y="1172"/>
                  </a:lnTo>
                  <a:lnTo>
                    <a:pt x="6945" y="1255"/>
                  </a:lnTo>
                  <a:lnTo>
                    <a:pt x="7051" y="1315"/>
                  </a:lnTo>
                  <a:lnTo>
                    <a:pt x="7172" y="1327"/>
                  </a:lnTo>
                  <a:lnTo>
                    <a:pt x="7293" y="1315"/>
                  </a:lnTo>
                  <a:lnTo>
                    <a:pt x="7400" y="1255"/>
                  </a:lnTo>
                  <a:lnTo>
                    <a:pt x="7493" y="1172"/>
                  </a:lnTo>
                  <a:lnTo>
                    <a:pt x="7575" y="1064"/>
                  </a:lnTo>
                  <a:lnTo>
                    <a:pt x="7648" y="944"/>
                  </a:lnTo>
                  <a:lnTo>
                    <a:pt x="7712" y="801"/>
                  </a:lnTo>
                  <a:lnTo>
                    <a:pt x="7847" y="514"/>
                  </a:lnTo>
                  <a:lnTo>
                    <a:pt x="7912" y="395"/>
                  </a:lnTo>
                  <a:lnTo>
                    <a:pt x="7985" y="275"/>
                  </a:lnTo>
                  <a:lnTo>
                    <a:pt x="8067" y="155"/>
                  </a:lnTo>
                  <a:lnTo>
                    <a:pt x="8160" y="72"/>
                  </a:lnTo>
                  <a:lnTo>
                    <a:pt x="8266" y="24"/>
                  </a:lnTo>
                  <a:lnTo>
                    <a:pt x="8387" y="0"/>
                  </a:lnTo>
                  <a:lnTo>
                    <a:pt x="8508" y="24"/>
                  </a:lnTo>
                  <a:lnTo>
                    <a:pt x="8615" y="72"/>
                  </a:lnTo>
                  <a:lnTo>
                    <a:pt x="8708" y="155"/>
                  </a:lnTo>
                  <a:lnTo>
                    <a:pt x="8790" y="275"/>
                  </a:lnTo>
                  <a:lnTo>
                    <a:pt x="8863" y="395"/>
                  </a:lnTo>
                  <a:lnTo>
                    <a:pt x="8927" y="514"/>
                  </a:lnTo>
                  <a:lnTo>
                    <a:pt x="8995" y="658"/>
                  </a:lnTo>
                  <a:lnTo>
                    <a:pt x="9062" y="801"/>
                  </a:lnTo>
                  <a:lnTo>
                    <a:pt x="9127" y="944"/>
                  </a:lnTo>
                  <a:lnTo>
                    <a:pt x="9200" y="1064"/>
                  </a:lnTo>
                  <a:lnTo>
                    <a:pt x="9282" y="1172"/>
                  </a:lnTo>
                  <a:lnTo>
                    <a:pt x="9375" y="1255"/>
                  </a:lnTo>
                  <a:lnTo>
                    <a:pt x="9481" y="1315"/>
                  </a:lnTo>
                  <a:lnTo>
                    <a:pt x="9585" y="1325"/>
                  </a:lnTo>
                  <a:lnTo>
                    <a:pt x="9689" y="1315"/>
                  </a:lnTo>
                  <a:lnTo>
                    <a:pt x="9795" y="1255"/>
                  </a:lnTo>
                  <a:lnTo>
                    <a:pt x="9888" y="1172"/>
                  </a:lnTo>
                  <a:lnTo>
                    <a:pt x="9970" y="1064"/>
                  </a:lnTo>
                  <a:lnTo>
                    <a:pt x="10043" y="944"/>
                  </a:lnTo>
                  <a:lnTo>
                    <a:pt x="10108" y="801"/>
                  </a:lnTo>
                  <a:lnTo>
                    <a:pt x="10175" y="658"/>
                  </a:lnTo>
                  <a:lnTo>
                    <a:pt x="10243" y="514"/>
                  </a:lnTo>
                  <a:lnTo>
                    <a:pt x="10307" y="395"/>
                  </a:lnTo>
                  <a:lnTo>
                    <a:pt x="10380" y="275"/>
                  </a:lnTo>
                  <a:lnTo>
                    <a:pt x="10462" y="155"/>
                  </a:lnTo>
                  <a:lnTo>
                    <a:pt x="10555" y="72"/>
                  </a:lnTo>
                  <a:lnTo>
                    <a:pt x="10662" y="24"/>
                  </a:lnTo>
                  <a:lnTo>
                    <a:pt x="10783" y="0"/>
                  </a:lnTo>
                  <a:lnTo>
                    <a:pt x="10800" y="3"/>
                  </a:lnTo>
                  <a:lnTo>
                    <a:pt x="10817" y="0"/>
                  </a:lnTo>
                  <a:lnTo>
                    <a:pt x="10938" y="24"/>
                  </a:lnTo>
                  <a:lnTo>
                    <a:pt x="11045" y="72"/>
                  </a:lnTo>
                  <a:lnTo>
                    <a:pt x="11138" y="155"/>
                  </a:lnTo>
                  <a:lnTo>
                    <a:pt x="11220" y="275"/>
                  </a:lnTo>
                  <a:lnTo>
                    <a:pt x="11293" y="395"/>
                  </a:lnTo>
                  <a:lnTo>
                    <a:pt x="11357" y="514"/>
                  </a:lnTo>
                  <a:lnTo>
                    <a:pt x="11492" y="801"/>
                  </a:lnTo>
                  <a:lnTo>
                    <a:pt x="11557" y="944"/>
                  </a:lnTo>
                  <a:lnTo>
                    <a:pt x="11630" y="1064"/>
                  </a:lnTo>
                  <a:lnTo>
                    <a:pt x="11712" y="1172"/>
                  </a:lnTo>
                  <a:lnTo>
                    <a:pt x="11805" y="1255"/>
                  </a:lnTo>
                  <a:lnTo>
                    <a:pt x="11911" y="1315"/>
                  </a:lnTo>
                  <a:lnTo>
                    <a:pt x="12015" y="1325"/>
                  </a:lnTo>
                  <a:lnTo>
                    <a:pt x="12119" y="1315"/>
                  </a:lnTo>
                  <a:lnTo>
                    <a:pt x="12225" y="1255"/>
                  </a:lnTo>
                  <a:lnTo>
                    <a:pt x="12318" y="1172"/>
                  </a:lnTo>
                  <a:lnTo>
                    <a:pt x="12400" y="1064"/>
                  </a:lnTo>
                  <a:lnTo>
                    <a:pt x="12473" y="944"/>
                  </a:lnTo>
                  <a:lnTo>
                    <a:pt x="12538" y="801"/>
                  </a:lnTo>
                  <a:lnTo>
                    <a:pt x="12673" y="514"/>
                  </a:lnTo>
                  <a:lnTo>
                    <a:pt x="12737" y="395"/>
                  </a:lnTo>
                  <a:lnTo>
                    <a:pt x="12810" y="275"/>
                  </a:lnTo>
                  <a:lnTo>
                    <a:pt x="12892" y="155"/>
                  </a:lnTo>
                  <a:lnTo>
                    <a:pt x="12985" y="72"/>
                  </a:lnTo>
                  <a:lnTo>
                    <a:pt x="13092" y="24"/>
                  </a:lnTo>
                  <a:lnTo>
                    <a:pt x="13213" y="0"/>
                  </a:lnTo>
                  <a:lnTo>
                    <a:pt x="13334" y="24"/>
                  </a:lnTo>
                  <a:lnTo>
                    <a:pt x="13440" y="72"/>
                  </a:lnTo>
                  <a:lnTo>
                    <a:pt x="13533" y="155"/>
                  </a:lnTo>
                  <a:lnTo>
                    <a:pt x="13615" y="275"/>
                  </a:lnTo>
                  <a:lnTo>
                    <a:pt x="13688" y="395"/>
                  </a:lnTo>
                  <a:lnTo>
                    <a:pt x="13753" y="514"/>
                  </a:lnTo>
                  <a:lnTo>
                    <a:pt x="13888" y="801"/>
                  </a:lnTo>
                  <a:lnTo>
                    <a:pt x="13952" y="944"/>
                  </a:lnTo>
                  <a:lnTo>
                    <a:pt x="14025" y="1064"/>
                  </a:lnTo>
                  <a:lnTo>
                    <a:pt x="14107" y="1172"/>
                  </a:lnTo>
                  <a:lnTo>
                    <a:pt x="14200" y="1255"/>
                  </a:lnTo>
                  <a:lnTo>
                    <a:pt x="14307" y="1315"/>
                  </a:lnTo>
                  <a:lnTo>
                    <a:pt x="14428" y="1327"/>
                  </a:lnTo>
                  <a:lnTo>
                    <a:pt x="14549" y="1315"/>
                  </a:lnTo>
                  <a:lnTo>
                    <a:pt x="14655" y="1255"/>
                  </a:lnTo>
                  <a:lnTo>
                    <a:pt x="14748" y="1172"/>
                  </a:lnTo>
                  <a:lnTo>
                    <a:pt x="14830" y="1064"/>
                  </a:lnTo>
                  <a:lnTo>
                    <a:pt x="14903" y="944"/>
                  </a:lnTo>
                  <a:lnTo>
                    <a:pt x="14968" y="801"/>
                  </a:lnTo>
                  <a:lnTo>
                    <a:pt x="15103" y="514"/>
                  </a:lnTo>
                  <a:lnTo>
                    <a:pt x="15167" y="395"/>
                  </a:lnTo>
                  <a:lnTo>
                    <a:pt x="15240" y="275"/>
                  </a:lnTo>
                  <a:lnTo>
                    <a:pt x="15322" y="155"/>
                  </a:lnTo>
                  <a:lnTo>
                    <a:pt x="15415" y="72"/>
                  </a:lnTo>
                  <a:lnTo>
                    <a:pt x="15522" y="24"/>
                  </a:lnTo>
                  <a:lnTo>
                    <a:pt x="15640" y="0"/>
                  </a:lnTo>
                  <a:lnTo>
                    <a:pt x="15764" y="24"/>
                  </a:lnTo>
                  <a:lnTo>
                    <a:pt x="15870" y="72"/>
                  </a:lnTo>
                  <a:lnTo>
                    <a:pt x="15963" y="155"/>
                  </a:lnTo>
                  <a:lnTo>
                    <a:pt x="16045" y="275"/>
                  </a:lnTo>
                  <a:lnTo>
                    <a:pt x="16118" y="395"/>
                  </a:lnTo>
                  <a:lnTo>
                    <a:pt x="16183" y="514"/>
                  </a:lnTo>
                  <a:lnTo>
                    <a:pt x="16318" y="801"/>
                  </a:lnTo>
                  <a:lnTo>
                    <a:pt x="16382" y="944"/>
                  </a:lnTo>
                  <a:lnTo>
                    <a:pt x="16455" y="1064"/>
                  </a:lnTo>
                  <a:lnTo>
                    <a:pt x="16537" y="1172"/>
                  </a:lnTo>
                  <a:lnTo>
                    <a:pt x="16630" y="1255"/>
                  </a:lnTo>
                  <a:lnTo>
                    <a:pt x="16737" y="1315"/>
                  </a:lnTo>
                  <a:lnTo>
                    <a:pt x="16858" y="1327"/>
                  </a:lnTo>
                  <a:lnTo>
                    <a:pt x="16979" y="1315"/>
                  </a:lnTo>
                  <a:lnTo>
                    <a:pt x="17085" y="1255"/>
                  </a:lnTo>
                  <a:lnTo>
                    <a:pt x="17178" y="1172"/>
                  </a:lnTo>
                  <a:lnTo>
                    <a:pt x="17260" y="1064"/>
                  </a:lnTo>
                  <a:lnTo>
                    <a:pt x="17333" y="944"/>
                  </a:lnTo>
                  <a:lnTo>
                    <a:pt x="17398" y="801"/>
                  </a:lnTo>
                  <a:lnTo>
                    <a:pt x="17533" y="514"/>
                  </a:lnTo>
                  <a:lnTo>
                    <a:pt x="17597" y="395"/>
                  </a:lnTo>
                  <a:lnTo>
                    <a:pt x="17670" y="275"/>
                  </a:lnTo>
                  <a:lnTo>
                    <a:pt x="17752" y="155"/>
                  </a:lnTo>
                  <a:lnTo>
                    <a:pt x="17845" y="72"/>
                  </a:lnTo>
                  <a:lnTo>
                    <a:pt x="17952" y="24"/>
                  </a:lnTo>
                  <a:lnTo>
                    <a:pt x="18073" y="0"/>
                  </a:lnTo>
                  <a:lnTo>
                    <a:pt x="18194" y="24"/>
                  </a:lnTo>
                  <a:lnTo>
                    <a:pt x="18300" y="72"/>
                  </a:lnTo>
                  <a:lnTo>
                    <a:pt x="18393" y="155"/>
                  </a:lnTo>
                  <a:lnTo>
                    <a:pt x="18475" y="275"/>
                  </a:lnTo>
                  <a:lnTo>
                    <a:pt x="18548" y="395"/>
                  </a:lnTo>
                  <a:lnTo>
                    <a:pt x="18613" y="514"/>
                  </a:lnTo>
                  <a:lnTo>
                    <a:pt x="18748" y="801"/>
                  </a:lnTo>
                  <a:lnTo>
                    <a:pt x="18812" y="944"/>
                  </a:lnTo>
                  <a:lnTo>
                    <a:pt x="18885" y="1064"/>
                  </a:lnTo>
                  <a:lnTo>
                    <a:pt x="18967" y="1172"/>
                  </a:lnTo>
                  <a:lnTo>
                    <a:pt x="19060" y="1255"/>
                  </a:lnTo>
                  <a:lnTo>
                    <a:pt x="19167" y="1315"/>
                  </a:lnTo>
                  <a:lnTo>
                    <a:pt x="19288" y="1327"/>
                  </a:lnTo>
                  <a:lnTo>
                    <a:pt x="19409" y="1315"/>
                  </a:lnTo>
                  <a:lnTo>
                    <a:pt x="19515" y="1255"/>
                  </a:lnTo>
                  <a:lnTo>
                    <a:pt x="19608" y="1172"/>
                  </a:lnTo>
                  <a:lnTo>
                    <a:pt x="19690" y="1064"/>
                  </a:lnTo>
                  <a:lnTo>
                    <a:pt x="19763" y="944"/>
                  </a:lnTo>
                  <a:lnTo>
                    <a:pt x="19828" y="801"/>
                  </a:lnTo>
                  <a:lnTo>
                    <a:pt x="19963" y="514"/>
                  </a:lnTo>
                  <a:lnTo>
                    <a:pt x="20027" y="395"/>
                  </a:lnTo>
                  <a:lnTo>
                    <a:pt x="20100" y="275"/>
                  </a:lnTo>
                  <a:lnTo>
                    <a:pt x="20182" y="155"/>
                  </a:lnTo>
                  <a:lnTo>
                    <a:pt x="20275" y="72"/>
                  </a:lnTo>
                  <a:lnTo>
                    <a:pt x="20382" y="24"/>
                  </a:lnTo>
                  <a:lnTo>
                    <a:pt x="20503" y="0"/>
                  </a:lnTo>
                  <a:lnTo>
                    <a:pt x="20624" y="24"/>
                  </a:lnTo>
                  <a:lnTo>
                    <a:pt x="20730" y="72"/>
                  </a:lnTo>
                  <a:lnTo>
                    <a:pt x="20823" y="155"/>
                  </a:lnTo>
                  <a:lnTo>
                    <a:pt x="20905" y="275"/>
                  </a:lnTo>
                  <a:lnTo>
                    <a:pt x="20978" y="395"/>
                  </a:lnTo>
                  <a:lnTo>
                    <a:pt x="21043" y="514"/>
                  </a:lnTo>
                  <a:lnTo>
                    <a:pt x="21178" y="801"/>
                  </a:lnTo>
                  <a:lnTo>
                    <a:pt x="21242" y="944"/>
                  </a:lnTo>
                  <a:lnTo>
                    <a:pt x="21315" y="1064"/>
                  </a:lnTo>
                  <a:lnTo>
                    <a:pt x="21397" y="1172"/>
                  </a:lnTo>
                  <a:lnTo>
                    <a:pt x="21490" y="1255"/>
                  </a:lnTo>
                  <a:lnTo>
                    <a:pt x="21597" y="1315"/>
                  </a:lnTo>
                  <a:lnTo>
                    <a:pt x="21600" y="1315"/>
                  </a:lnTo>
                  <a:lnTo>
                    <a:pt x="21600" y="21600"/>
                  </a:lnTo>
                  <a:lnTo>
                    <a:pt x="0" y="21600"/>
                  </a:lnTo>
                  <a:lnTo>
                    <a:pt x="0" y="1315"/>
                  </a:lnTo>
                  <a:lnTo>
                    <a:pt x="3" y="1315"/>
                  </a:lnTo>
                  <a:lnTo>
                    <a:pt x="110" y="1255"/>
                  </a:lnTo>
                  <a:lnTo>
                    <a:pt x="203" y="1172"/>
                  </a:lnTo>
                  <a:lnTo>
                    <a:pt x="285" y="1064"/>
                  </a:lnTo>
                  <a:lnTo>
                    <a:pt x="358" y="944"/>
                  </a:lnTo>
                  <a:lnTo>
                    <a:pt x="422" y="801"/>
                  </a:lnTo>
                  <a:lnTo>
                    <a:pt x="557" y="514"/>
                  </a:lnTo>
                  <a:lnTo>
                    <a:pt x="622" y="395"/>
                  </a:lnTo>
                  <a:lnTo>
                    <a:pt x="695" y="275"/>
                  </a:lnTo>
                  <a:lnTo>
                    <a:pt x="777" y="155"/>
                  </a:lnTo>
                  <a:lnTo>
                    <a:pt x="870" y="72"/>
                  </a:lnTo>
                  <a:lnTo>
                    <a:pt x="976" y="24"/>
                  </a:lnTo>
                  <a:close/>
                </a:path>
              </a:pathLst>
            </a:custGeom>
            <a:solidFill>
              <a:srgbClr val="000000"/>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50" name="Freeform: Shape 12"/>
            <p:cNvSpPr/>
            <p:nvPr/>
          </p:nvSpPr>
          <p:spPr>
            <a:xfrm>
              <a:off x="0" y="-1"/>
              <a:ext cx="12192000" cy="3012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97" y="0"/>
                  </a:moveTo>
                  <a:lnTo>
                    <a:pt x="1218" y="23"/>
                  </a:lnTo>
                  <a:lnTo>
                    <a:pt x="1325" y="68"/>
                  </a:lnTo>
                  <a:lnTo>
                    <a:pt x="1418" y="148"/>
                  </a:lnTo>
                  <a:lnTo>
                    <a:pt x="1500" y="262"/>
                  </a:lnTo>
                  <a:lnTo>
                    <a:pt x="1573" y="376"/>
                  </a:lnTo>
                  <a:lnTo>
                    <a:pt x="1637" y="489"/>
                  </a:lnTo>
                  <a:lnTo>
                    <a:pt x="1772" y="763"/>
                  </a:lnTo>
                  <a:lnTo>
                    <a:pt x="1837" y="899"/>
                  </a:lnTo>
                  <a:lnTo>
                    <a:pt x="1910" y="1013"/>
                  </a:lnTo>
                  <a:lnTo>
                    <a:pt x="1992" y="1115"/>
                  </a:lnTo>
                  <a:lnTo>
                    <a:pt x="2085" y="1195"/>
                  </a:lnTo>
                  <a:lnTo>
                    <a:pt x="2191" y="1252"/>
                  </a:lnTo>
                  <a:lnTo>
                    <a:pt x="2312" y="1263"/>
                  </a:lnTo>
                  <a:lnTo>
                    <a:pt x="2433" y="1252"/>
                  </a:lnTo>
                  <a:lnTo>
                    <a:pt x="2540" y="1195"/>
                  </a:lnTo>
                  <a:lnTo>
                    <a:pt x="2633" y="1115"/>
                  </a:lnTo>
                  <a:lnTo>
                    <a:pt x="2715" y="1013"/>
                  </a:lnTo>
                  <a:lnTo>
                    <a:pt x="2788" y="899"/>
                  </a:lnTo>
                  <a:lnTo>
                    <a:pt x="2852" y="763"/>
                  </a:lnTo>
                  <a:lnTo>
                    <a:pt x="2987" y="489"/>
                  </a:lnTo>
                  <a:lnTo>
                    <a:pt x="3052" y="376"/>
                  </a:lnTo>
                  <a:lnTo>
                    <a:pt x="3125" y="262"/>
                  </a:lnTo>
                  <a:lnTo>
                    <a:pt x="3207" y="148"/>
                  </a:lnTo>
                  <a:lnTo>
                    <a:pt x="3300" y="68"/>
                  </a:lnTo>
                  <a:lnTo>
                    <a:pt x="3406" y="23"/>
                  </a:lnTo>
                  <a:lnTo>
                    <a:pt x="3527" y="0"/>
                  </a:lnTo>
                  <a:lnTo>
                    <a:pt x="3648" y="23"/>
                  </a:lnTo>
                  <a:lnTo>
                    <a:pt x="3755" y="68"/>
                  </a:lnTo>
                  <a:lnTo>
                    <a:pt x="3848" y="148"/>
                  </a:lnTo>
                  <a:lnTo>
                    <a:pt x="3930" y="262"/>
                  </a:lnTo>
                  <a:lnTo>
                    <a:pt x="4003" y="376"/>
                  </a:lnTo>
                  <a:lnTo>
                    <a:pt x="4067" y="489"/>
                  </a:lnTo>
                  <a:lnTo>
                    <a:pt x="4202" y="763"/>
                  </a:lnTo>
                  <a:lnTo>
                    <a:pt x="4267" y="899"/>
                  </a:lnTo>
                  <a:lnTo>
                    <a:pt x="4340" y="1013"/>
                  </a:lnTo>
                  <a:lnTo>
                    <a:pt x="4422" y="1115"/>
                  </a:lnTo>
                  <a:lnTo>
                    <a:pt x="4515" y="1195"/>
                  </a:lnTo>
                  <a:lnTo>
                    <a:pt x="4621" y="1252"/>
                  </a:lnTo>
                  <a:lnTo>
                    <a:pt x="4742" y="1263"/>
                  </a:lnTo>
                  <a:lnTo>
                    <a:pt x="4863" y="1252"/>
                  </a:lnTo>
                  <a:lnTo>
                    <a:pt x="4970" y="1195"/>
                  </a:lnTo>
                  <a:lnTo>
                    <a:pt x="5063" y="1115"/>
                  </a:lnTo>
                  <a:lnTo>
                    <a:pt x="5145" y="1013"/>
                  </a:lnTo>
                  <a:lnTo>
                    <a:pt x="5218" y="899"/>
                  </a:lnTo>
                  <a:lnTo>
                    <a:pt x="5282" y="763"/>
                  </a:lnTo>
                  <a:lnTo>
                    <a:pt x="5417" y="489"/>
                  </a:lnTo>
                  <a:lnTo>
                    <a:pt x="5482" y="376"/>
                  </a:lnTo>
                  <a:lnTo>
                    <a:pt x="5555" y="262"/>
                  </a:lnTo>
                  <a:lnTo>
                    <a:pt x="5637" y="148"/>
                  </a:lnTo>
                  <a:lnTo>
                    <a:pt x="5730" y="68"/>
                  </a:lnTo>
                  <a:lnTo>
                    <a:pt x="5836" y="23"/>
                  </a:lnTo>
                  <a:lnTo>
                    <a:pt x="5955" y="0"/>
                  </a:lnTo>
                  <a:lnTo>
                    <a:pt x="6078" y="23"/>
                  </a:lnTo>
                  <a:lnTo>
                    <a:pt x="6185" y="68"/>
                  </a:lnTo>
                  <a:lnTo>
                    <a:pt x="6278" y="148"/>
                  </a:lnTo>
                  <a:lnTo>
                    <a:pt x="6360" y="262"/>
                  </a:lnTo>
                  <a:lnTo>
                    <a:pt x="6433" y="376"/>
                  </a:lnTo>
                  <a:lnTo>
                    <a:pt x="6497" y="489"/>
                  </a:lnTo>
                  <a:lnTo>
                    <a:pt x="6632" y="763"/>
                  </a:lnTo>
                  <a:lnTo>
                    <a:pt x="6697" y="899"/>
                  </a:lnTo>
                  <a:lnTo>
                    <a:pt x="6770" y="1013"/>
                  </a:lnTo>
                  <a:lnTo>
                    <a:pt x="6852" y="1115"/>
                  </a:lnTo>
                  <a:lnTo>
                    <a:pt x="6945" y="1195"/>
                  </a:lnTo>
                  <a:lnTo>
                    <a:pt x="7051" y="1252"/>
                  </a:lnTo>
                  <a:lnTo>
                    <a:pt x="7172" y="1263"/>
                  </a:lnTo>
                  <a:lnTo>
                    <a:pt x="7293" y="1252"/>
                  </a:lnTo>
                  <a:lnTo>
                    <a:pt x="7400" y="1195"/>
                  </a:lnTo>
                  <a:lnTo>
                    <a:pt x="7493" y="1115"/>
                  </a:lnTo>
                  <a:lnTo>
                    <a:pt x="7575" y="1013"/>
                  </a:lnTo>
                  <a:lnTo>
                    <a:pt x="7648" y="899"/>
                  </a:lnTo>
                  <a:lnTo>
                    <a:pt x="7712" y="763"/>
                  </a:lnTo>
                  <a:lnTo>
                    <a:pt x="7847" y="489"/>
                  </a:lnTo>
                  <a:lnTo>
                    <a:pt x="7912" y="376"/>
                  </a:lnTo>
                  <a:lnTo>
                    <a:pt x="7985" y="262"/>
                  </a:lnTo>
                  <a:lnTo>
                    <a:pt x="8067" y="148"/>
                  </a:lnTo>
                  <a:lnTo>
                    <a:pt x="8160" y="68"/>
                  </a:lnTo>
                  <a:lnTo>
                    <a:pt x="8266" y="23"/>
                  </a:lnTo>
                  <a:lnTo>
                    <a:pt x="8387" y="0"/>
                  </a:lnTo>
                  <a:lnTo>
                    <a:pt x="8508" y="23"/>
                  </a:lnTo>
                  <a:lnTo>
                    <a:pt x="8615" y="68"/>
                  </a:lnTo>
                  <a:lnTo>
                    <a:pt x="8708" y="148"/>
                  </a:lnTo>
                  <a:lnTo>
                    <a:pt x="8790" y="262"/>
                  </a:lnTo>
                  <a:lnTo>
                    <a:pt x="8863" y="376"/>
                  </a:lnTo>
                  <a:lnTo>
                    <a:pt x="8927" y="489"/>
                  </a:lnTo>
                  <a:lnTo>
                    <a:pt x="8995" y="626"/>
                  </a:lnTo>
                  <a:lnTo>
                    <a:pt x="9062" y="763"/>
                  </a:lnTo>
                  <a:lnTo>
                    <a:pt x="9127" y="899"/>
                  </a:lnTo>
                  <a:lnTo>
                    <a:pt x="9200" y="1013"/>
                  </a:lnTo>
                  <a:lnTo>
                    <a:pt x="9282" y="1115"/>
                  </a:lnTo>
                  <a:lnTo>
                    <a:pt x="9375" y="1195"/>
                  </a:lnTo>
                  <a:lnTo>
                    <a:pt x="9481" y="1252"/>
                  </a:lnTo>
                  <a:lnTo>
                    <a:pt x="9585" y="1262"/>
                  </a:lnTo>
                  <a:lnTo>
                    <a:pt x="9689" y="1252"/>
                  </a:lnTo>
                  <a:lnTo>
                    <a:pt x="9795" y="1195"/>
                  </a:lnTo>
                  <a:lnTo>
                    <a:pt x="9888" y="1115"/>
                  </a:lnTo>
                  <a:lnTo>
                    <a:pt x="9970" y="1013"/>
                  </a:lnTo>
                  <a:lnTo>
                    <a:pt x="10043" y="899"/>
                  </a:lnTo>
                  <a:lnTo>
                    <a:pt x="10108" y="763"/>
                  </a:lnTo>
                  <a:lnTo>
                    <a:pt x="10175" y="626"/>
                  </a:lnTo>
                  <a:lnTo>
                    <a:pt x="10243" y="489"/>
                  </a:lnTo>
                  <a:lnTo>
                    <a:pt x="10307" y="376"/>
                  </a:lnTo>
                  <a:lnTo>
                    <a:pt x="10380" y="262"/>
                  </a:lnTo>
                  <a:lnTo>
                    <a:pt x="10462" y="148"/>
                  </a:lnTo>
                  <a:lnTo>
                    <a:pt x="10555" y="68"/>
                  </a:lnTo>
                  <a:lnTo>
                    <a:pt x="10662" y="23"/>
                  </a:lnTo>
                  <a:lnTo>
                    <a:pt x="10783" y="0"/>
                  </a:lnTo>
                  <a:lnTo>
                    <a:pt x="10800" y="3"/>
                  </a:lnTo>
                  <a:lnTo>
                    <a:pt x="10817" y="0"/>
                  </a:lnTo>
                  <a:lnTo>
                    <a:pt x="10938" y="23"/>
                  </a:lnTo>
                  <a:lnTo>
                    <a:pt x="11045" y="68"/>
                  </a:lnTo>
                  <a:lnTo>
                    <a:pt x="11138" y="148"/>
                  </a:lnTo>
                  <a:lnTo>
                    <a:pt x="11220" y="262"/>
                  </a:lnTo>
                  <a:lnTo>
                    <a:pt x="11293" y="376"/>
                  </a:lnTo>
                  <a:lnTo>
                    <a:pt x="11357" y="489"/>
                  </a:lnTo>
                  <a:lnTo>
                    <a:pt x="11492" y="763"/>
                  </a:lnTo>
                  <a:lnTo>
                    <a:pt x="11557" y="899"/>
                  </a:lnTo>
                  <a:lnTo>
                    <a:pt x="11630" y="1013"/>
                  </a:lnTo>
                  <a:lnTo>
                    <a:pt x="11712" y="1115"/>
                  </a:lnTo>
                  <a:lnTo>
                    <a:pt x="11805" y="1195"/>
                  </a:lnTo>
                  <a:lnTo>
                    <a:pt x="11911" y="1252"/>
                  </a:lnTo>
                  <a:lnTo>
                    <a:pt x="12015" y="1262"/>
                  </a:lnTo>
                  <a:lnTo>
                    <a:pt x="12119" y="1252"/>
                  </a:lnTo>
                  <a:lnTo>
                    <a:pt x="12225" y="1195"/>
                  </a:lnTo>
                  <a:lnTo>
                    <a:pt x="12318" y="1115"/>
                  </a:lnTo>
                  <a:lnTo>
                    <a:pt x="12400" y="1013"/>
                  </a:lnTo>
                  <a:lnTo>
                    <a:pt x="12473" y="899"/>
                  </a:lnTo>
                  <a:lnTo>
                    <a:pt x="12538" y="763"/>
                  </a:lnTo>
                  <a:lnTo>
                    <a:pt x="12673" y="489"/>
                  </a:lnTo>
                  <a:lnTo>
                    <a:pt x="12737" y="376"/>
                  </a:lnTo>
                  <a:lnTo>
                    <a:pt x="12810" y="262"/>
                  </a:lnTo>
                  <a:lnTo>
                    <a:pt x="12892" y="148"/>
                  </a:lnTo>
                  <a:lnTo>
                    <a:pt x="12985" y="68"/>
                  </a:lnTo>
                  <a:lnTo>
                    <a:pt x="13092" y="23"/>
                  </a:lnTo>
                  <a:lnTo>
                    <a:pt x="13213" y="0"/>
                  </a:lnTo>
                  <a:lnTo>
                    <a:pt x="13334" y="23"/>
                  </a:lnTo>
                  <a:lnTo>
                    <a:pt x="13440" y="68"/>
                  </a:lnTo>
                  <a:lnTo>
                    <a:pt x="13533" y="148"/>
                  </a:lnTo>
                  <a:lnTo>
                    <a:pt x="13615" y="262"/>
                  </a:lnTo>
                  <a:lnTo>
                    <a:pt x="13688" y="376"/>
                  </a:lnTo>
                  <a:lnTo>
                    <a:pt x="13753" y="489"/>
                  </a:lnTo>
                  <a:lnTo>
                    <a:pt x="13888" y="763"/>
                  </a:lnTo>
                  <a:lnTo>
                    <a:pt x="13952" y="899"/>
                  </a:lnTo>
                  <a:lnTo>
                    <a:pt x="14025" y="1013"/>
                  </a:lnTo>
                  <a:lnTo>
                    <a:pt x="14107" y="1115"/>
                  </a:lnTo>
                  <a:lnTo>
                    <a:pt x="14200" y="1195"/>
                  </a:lnTo>
                  <a:lnTo>
                    <a:pt x="14307" y="1252"/>
                  </a:lnTo>
                  <a:lnTo>
                    <a:pt x="14428" y="1263"/>
                  </a:lnTo>
                  <a:lnTo>
                    <a:pt x="14549" y="1252"/>
                  </a:lnTo>
                  <a:lnTo>
                    <a:pt x="14655" y="1195"/>
                  </a:lnTo>
                  <a:lnTo>
                    <a:pt x="14748" y="1115"/>
                  </a:lnTo>
                  <a:lnTo>
                    <a:pt x="14830" y="1013"/>
                  </a:lnTo>
                  <a:lnTo>
                    <a:pt x="14903" y="899"/>
                  </a:lnTo>
                  <a:lnTo>
                    <a:pt x="14968" y="763"/>
                  </a:lnTo>
                  <a:lnTo>
                    <a:pt x="15103" y="489"/>
                  </a:lnTo>
                  <a:lnTo>
                    <a:pt x="15167" y="376"/>
                  </a:lnTo>
                  <a:lnTo>
                    <a:pt x="15240" y="262"/>
                  </a:lnTo>
                  <a:lnTo>
                    <a:pt x="15322" y="148"/>
                  </a:lnTo>
                  <a:lnTo>
                    <a:pt x="15415" y="68"/>
                  </a:lnTo>
                  <a:lnTo>
                    <a:pt x="15522" y="23"/>
                  </a:lnTo>
                  <a:lnTo>
                    <a:pt x="15640" y="0"/>
                  </a:lnTo>
                  <a:lnTo>
                    <a:pt x="15764" y="23"/>
                  </a:lnTo>
                  <a:lnTo>
                    <a:pt x="15870" y="68"/>
                  </a:lnTo>
                  <a:lnTo>
                    <a:pt x="15963" y="148"/>
                  </a:lnTo>
                  <a:lnTo>
                    <a:pt x="16045" y="262"/>
                  </a:lnTo>
                  <a:lnTo>
                    <a:pt x="16118" y="376"/>
                  </a:lnTo>
                  <a:lnTo>
                    <a:pt x="16183" y="489"/>
                  </a:lnTo>
                  <a:lnTo>
                    <a:pt x="16318" y="763"/>
                  </a:lnTo>
                  <a:lnTo>
                    <a:pt x="16382" y="899"/>
                  </a:lnTo>
                  <a:lnTo>
                    <a:pt x="16455" y="1013"/>
                  </a:lnTo>
                  <a:lnTo>
                    <a:pt x="16537" y="1115"/>
                  </a:lnTo>
                  <a:lnTo>
                    <a:pt x="16630" y="1195"/>
                  </a:lnTo>
                  <a:lnTo>
                    <a:pt x="16737" y="1252"/>
                  </a:lnTo>
                  <a:lnTo>
                    <a:pt x="16858" y="1263"/>
                  </a:lnTo>
                  <a:lnTo>
                    <a:pt x="16979" y="1252"/>
                  </a:lnTo>
                  <a:lnTo>
                    <a:pt x="17085" y="1195"/>
                  </a:lnTo>
                  <a:lnTo>
                    <a:pt x="17178" y="1115"/>
                  </a:lnTo>
                  <a:lnTo>
                    <a:pt x="17260" y="1013"/>
                  </a:lnTo>
                  <a:lnTo>
                    <a:pt x="17333" y="899"/>
                  </a:lnTo>
                  <a:lnTo>
                    <a:pt x="17398" y="763"/>
                  </a:lnTo>
                  <a:lnTo>
                    <a:pt x="17533" y="489"/>
                  </a:lnTo>
                  <a:lnTo>
                    <a:pt x="17597" y="376"/>
                  </a:lnTo>
                  <a:lnTo>
                    <a:pt x="17670" y="262"/>
                  </a:lnTo>
                  <a:lnTo>
                    <a:pt x="17752" y="148"/>
                  </a:lnTo>
                  <a:lnTo>
                    <a:pt x="17845" y="68"/>
                  </a:lnTo>
                  <a:lnTo>
                    <a:pt x="17952" y="23"/>
                  </a:lnTo>
                  <a:lnTo>
                    <a:pt x="18073" y="0"/>
                  </a:lnTo>
                  <a:lnTo>
                    <a:pt x="18194" y="23"/>
                  </a:lnTo>
                  <a:lnTo>
                    <a:pt x="18300" y="68"/>
                  </a:lnTo>
                  <a:lnTo>
                    <a:pt x="18393" y="148"/>
                  </a:lnTo>
                  <a:lnTo>
                    <a:pt x="18475" y="262"/>
                  </a:lnTo>
                  <a:lnTo>
                    <a:pt x="18548" y="376"/>
                  </a:lnTo>
                  <a:lnTo>
                    <a:pt x="18613" y="489"/>
                  </a:lnTo>
                  <a:lnTo>
                    <a:pt x="18748" y="763"/>
                  </a:lnTo>
                  <a:lnTo>
                    <a:pt x="18812" y="899"/>
                  </a:lnTo>
                  <a:lnTo>
                    <a:pt x="18885" y="1013"/>
                  </a:lnTo>
                  <a:lnTo>
                    <a:pt x="18967" y="1115"/>
                  </a:lnTo>
                  <a:lnTo>
                    <a:pt x="19060" y="1195"/>
                  </a:lnTo>
                  <a:lnTo>
                    <a:pt x="19167" y="1252"/>
                  </a:lnTo>
                  <a:lnTo>
                    <a:pt x="19288" y="1263"/>
                  </a:lnTo>
                  <a:lnTo>
                    <a:pt x="19409" y="1252"/>
                  </a:lnTo>
                  <a:lnTo>
                    <a:pt x="19515" y="1195"/>
                  </a:lnTo>
                  <a:lnTo>
                    <a:pt x="19608" y="1115"/>
                  </a:lnTo>
                  <a:lnTo>
                    <a:pt x="19690" y="1013"/>
                  </a:lnTo>
                  <a:lnTo>
                    <a:pt x="19763" y="899"/>
                  </a:lnTo>
                  <a:lnTo>
                    <a:pt x="19828" y="763"/>
                  </a:lnTo>
                  <a:lnTo>
                    <a:pt x="19963" y="489"/>
                  </a:lnTo>
                  <a:lnTo>
                    <a:pt x="20027" y="376"/>
                  </a:lnTo>
                  <a:lnTo>
                    <a:pt x="20100" y="262"/>
                  </a:lnTo>
                  <a:lnTo>
                    <a:pt x="20182" y="148"/>
                  </a:lnTo>
                  <a:lnTo>
                    <a:pt x="20275" y="68"/>
                  </a:lnTo>
                  <a:lnTo>
                    <a:pt x="20382" y="23"/>
                  </a:lnTo>
                  <a:lnTo>
                    <a:pt x="20503" y="0"/>
                  </a:lnTo>
                  <a:lnTo>
                    <a:pt x="20624" y="23"/>
                  </a:lnTo>
                  <a:lnTo>
                    <a:pt x="20730" y="68"/>
                  </a:lnTo>
                  <a:lnTo>
                    <a:pt x="20823" y="148"/>
                  </a:lnTo>
                  <a:lnTo>
                    <a:pt x="20905" y="262"/>
                  </a:lnTo>
                  <a:lnTo>
                    <a:pt x="20978" y="376"/>
                  </a:lnTo>
                  <a:lnTo>
                    <a:pt x="21043" y="489"/>
                  </a:lnTo>
                  <a:lnTo>
                    <a:pt x="21178" y="763"/>
                  </a:lnTo>
                  <a:lnTo>
                    <a:pt x="21242" y="899"/>
                  </a:lnTo>
                  <a:lnTo>
                    <a:pt x="21315" y="1013"/>
                  </a:lnTo>
                  <a:lnTo>
                    <a:pt x="21397" y="1115"/>
                  </a:lnTo>
                  <a:lnTo>
                    <a:pt x="21490" y="1195"/>
                  </a:lnTo>
                  <a:lnTo>
                    <a:pt x="21597" y="1252"/>
                  </a:lnTo>
                  <a:lnTo>
                    <a:pt x="21600" y="1252"/>
                  </a:lnTo>
                  <a:lnTo>
                    <a:pt x="21600" y="21600"/>
                  </a:lnTo>
                  <a:lnTo>
                    <a:pt x="0" y="21600"/>
                  </a:lnTo>
                  <a:lnTo>
                    <a:pt x="0" y="1252"/>
                  </a:lnTo>
                  <a:lnTo>
                    <a:pt x="3" y="1252"/>
                  </a:lnTo>
                  <a:lnTo>
                    <a:pt x="110" y="1195"/>
                  </a:lnTo>
                  <a:lnTo>
                    <a:pt x="203" y="1115"/>
                  </a:lnTo>
                  <a:lnTo>
                    <a:pt x="285" y="1013"/>
                  </a:lnTo>
                  <a:lnTo>
                    <a:pt x="358" y="899"/>
                  </a:lnTo>
                  <a:lnTo>
                    <a:pt x="422" y="763"/>
                  </a:lnTo>
                  <a:lnTo>
                    <a:pt x="557" y="489"/>
                  </a:lnTo>
                  <a:lnTo>
                    <a:pt x="622" y="376"/>
                  </a:lnTo>
                  <a:lnTo>
                    <a:pt x="695" y="262"/>
                  </a:lnTo>
                  <a:lnTo>
                    <a:pt x="777" y="148"/>
                  </a:lnTo>
                  <a:lnTo>
                    <a:pt x="870" y="68"/>
                  </a:lnTo>
                  <a:lnTo>
                    <a:pt x="976" y="23"/>
                  </a:lnTo>
                  <a:close/>
                </a:path>
              </a:pathLst>
            </a:custGeom>
            <a:solidFill>
              <a:srgbClr val="203864">
                <a:alpha val="25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152" name="Title 1"/>
          <p:cNvSpPr txBox="1"/>
          <p:nvPr>
            <p:ph type="ctrTitle"/>
          </p:nvPr>
        </p:nvSpPr>
        <p:spPr>
          <a:xfrm>
            <a:off x="1580256" y="4334174"/>
            <a:ext cx="9031486" cy="1159201"/>
          </a:xfrm>
          <a:prstGeom prst="rect">
            <a:avLst/>
          </a:prstGeom>
        </p:spPr>
        <p:txBody>
          <a:bodyPr/>
          <a:lstStyle>
            <a:lvl1pPr defTabSz="859536">
              <a:defRPr sz="3666">
                <a:solidFill>
                  <a:srgbClr val="FFFFFF"/>
                </a:solidFill>
              </a:defRPr>
            </a:lvl1pPr>
          </a:lstStyle>
          <a:p>
            <a:pPr/>
            <a:r>
              <a:t>MODULE: INTRODUCING THE MODERN WORKPLACE (LCBB4003) </a:t>
            </a:r>
          </a:p>
        </p:txBody>
      </p:sp>
      <p:sp>
        <p:nvSpPr>
          <p:cNvPr id="153" name="Subtitle 2"/>
          <p:cNvSpPr txBox="1"/>
          <p:nvPr>
            <p:ph type="subTitle" sz="quarter" idx="1"/>
          </p:nvPr>
        </p:nvSpPr>
        <p:spPr>
          <a:xfrm>
            <a:off x="2073313" y="5493375"/>
            <a:ext cx="8045375" cy="742280"/>
          </a:xfrm>
          <a:prstGeom prst="rect">
            <a:avLst/>
          </a:prstGeom>
        </p:spPr>
        <p:txBody>
          <a:bodyPr anchor="ctr"/>
          <a:lstStyle/>
          <a:p>
            <a:pPr defTabSz="896111">
              <a:lnSpc>
                <a:spcPct val="81000"/>
              </a:lnSpc>
              <a:spcBef>
                <a:spcPts val="900"/>
              </a:spcBef>
              <a:defRPr sz="1960">
                <a:solidFill>
                  <a:srgbClr val="FFFFFF">
                    <a:alpha val="60000"/>
                  </a:srgbClr>
                </a:solidFill>
              </a:defRPr>
            </a:pPr>
            <a:r>
              <a:t>DR.ANUPAM MAZUMDAR </a:t>
            </a:r>
          </a:p>
          <a:p>
            <a:pPr defTabSz="896111">
              <a:lnSpc>
                <a:spcPct val="81000"/>
              </a:lnSpc>
              <a:spcBef>
                <a:spcPts val="900"/>
              </a:spcBef>
              <a:defRPr sz="1960">
                <a:solidFill>
                  <a:srgbClr val="FFFFFF">
                    <a:alpha val="60000"/>
                  </a:srgbClr>
                </a:solidFill>
              </a:defRPr>
            </a:pPr>
            <a:r>
              <a:t>16/12/2021 </a:t>
            </a:r>
          </a:p>
        </p:txBody>
      </p:sp>
      <p:pic>
        <p:nvPicPr>
          <p:cNvPr id="154" name="Picture 4" descr="Picture 4"/>
          <p:cNvPicPr>
            <a:picLocks noChangeAspect="1"/>
          </p:cNvPicPr>
          <p:nvPr/>
        </p:nvPicPr>
        <p:blipFill>
          <a:blip r:embed="rId2">
            <a:extLst/>
          </a:blip>
          <a:stretch>
            <a:fillRect/>
          </a:stretch>
        </p:blipFill>
        <p:spPr>
          <a:xfrm>
            <a:off x="1760390" y="643469"/>
            <a:ext cx="8671219" cy="2868173"/>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6" name="Picture 4" descr="Picture 4"/>
          <p:cNvPicPr>
            <a:picLocks noChangeAspect="1"/>
          </p:cNvPicPr>
          <p:nvPr/>
        </p:nvPicPr>
        <p:blipFill>
          <a:blip r:embed="rId2">
            <a:extLst/>
          </a:blip>
          <a:srcRect l="0" t="614" r="0" b="24385"/>
          <a:stretch>
            <a:fillRect/>
          </a:stretch>
        </p:blipFill>
        <p:spPr>
          <a:xfrm>
            <a:off x="19" y="9"/>
            <a:ext cx="12191981" cy="6857991"/>
          </a:xfrm>
          <a:prstGeom prst="rect">
            <a:avLst/>
          </a:prstGeom>
          <a:ln w="12700">
            <a:miter lim="400000"/>
          </a:ln>
        </p:spPr>
      </p:pic>
      <p:sp>
        <p:nvSpPr>
          <p:cNvPr id="157" name="Rectangle 8"/>
          <p:cNvSpPr/>
          <p:nvPr/>
        </p:nvSpPr>
        <p:spPr>
          <a:xfrm>
            <a:off x="0" y="5320141"/>
            <a:ext cx="12192000" cy="736552"/>
          </a:xfrm>
          <a:prstGeom prst="rect">
            <a:avLst/>
          </a:prstGeom>
          <a:solidFill>
            <a:srgbClr val="FFFFFF">
              <a:alpha val="93000"/>
            </a:srgbClr>
          </a:solidFill>
          <a:ln w="12700">
            <a:miter lim="400000"/>
          </a:ln>
        </p:spPr>
        <p:txBody>
          <a:bodyPr lIns="45719" rIns="45719" anchor="ctr"/>
          <a:lstStyle/>
          <a:p>
            <a:pPr algn="ctr">
              <a:defRPr>
                <a:solidFill>
                  <a:srgbClr val="FFFFFF"/>
                </a:solidFill>
              </a:defRPr>
            </a:pPr>
          </a:p>
        </p:txBody>
      </p:sp>
      <p:sp>
        <p:nvSpPr>
          <p:cNvPr id="158" name="Title 1"/>
          <p:cNvSpPr txBox="1"/>
          <p:nvPr>
            <p:ph type="title"/>
          </p:nvPr>
        </p:nvSpPr>
        <p:spPr>
          <a:xfrm>
            <a:off x="523875" y="5317240"/>
            <a:ext cx="11210925" cy="744837"/>
          </a:xfrm>
          <a:prstGeom prst="rect">
            <a:avLst/>
          </a:prstGeom>
        </p:spPr>
        <p:txBody>
          <a:bodyPr/>
          <a:lstStyle>
            <a:lvl1pPr algn="ctr">
              <a:defRPr sz="3600">
                <a:solidFill>
                  <a:srgbClr val="262626"/>
                </a:solidFill>
              </a:defRPr>
            </a:lvl1pPr>
          </a:lstStyle>
          <a:p>
            <a:pPr/>
            <a:r>
              <a:t>ORGANISATIONAL BEHAVIOUR &amp; PERFORMANCE </a:t>
            </a:r>
          </a:p>
        </p:txBody>
      </p:sp>
      <p:sp>
        <p:nvSpPr>
          <p:cNvPr id="159" name="Straight Connector 10"/>
          <p:cNvSpPr/>
          <p:nvPr/>
        </p:nvSpPr>
        <p:spPr>
          <a:xfrm>
            <a:off x="0" y="5241983"/>
            <a:ext cx="12192000" cy="1"/>
          </a:xfrm>
          <a:prstGeom prst="line">
            <a:avLst/>
          </a:prstGeom>
          <a:ln w="41275">
            <a:solidFill>
              <a:srgbClr val="FFFFFF">
                <a:alpha val="90000"/>
              </a:srgbClr>
            </a:solidFill>
            <a:miter/>
          </a:ln>
        </p:spPr>
        <p:txBody>
          <a:bodyPr lIns="45719" rIns="45719"/>
          <a:lstStyle/>
          <a:p>
            <a:pPr/>
          </a:p>
        </p:txBody>
      </p:sp>
      <p:sp>
        <p:nvSpPr>
          <p:cNvPr id="160" name="Straight Connector 12"/>
          <p:cNvSpPr/>
          <p:nvPr/>
        </p:nvSpPr>
        <p:spPr>
          <a:xfrm>
            <a:off x="0" y="6134851"/>
            <a:ext cx="12192000" cy="1"/>
          </a:xfrm>
          <a:prstGeom prst="line">
            <a:avLst/>
          </a:prstGeom>
          <a:ln w="41275">
            <a:solidFill>
              <a:srgbClr val="FFFFFF">
                <a:alpha val="90000"/>
              </a:srgbClr>
            </a:solidFill>
            <a:miter/>
          </a:ln>
        </p:spPr>
        <p:txBody>
          <a:bodyPr lIns="45719" rIns="45719"/>
          <a:lstStyle/>
          <a:p>
            <a:pP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2" name="Freeform: Shape 8"/>
          <p:cNvSpPr/>
          <p:nvPr/>
        </p:nvSpPr>
        <p:spPr>
          <a:xfrm flipV="1">
            <a:off x="-2" y="-1"/>
            <a:ext cx="440371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13" y="21600"/>
                </a:moveTo>
                <a:lnTo>
                  <a:pt x="20120" y="21600"/>
                </a:lnTo>
                <a:lnTo>
                  <a:pt x="15965" y="5037"/>
                </a:lnTo>
                <a:lnTo>
                  <a:pt x="15965" y="5021"/>
                </a:lnTo>
                <a:lnTo>
                  <a:pt x="21600" y="0"/>
                </a:lnTo>
                <a:lnTo>
                  <a:pt x="0" y="0"/>
                </a:lnTo>
                <a:lnTo>
                  <a:pt x="0" y="21600"/>
                </a:lnTo>
                <a:lnTo>
                  <a:pt x="15813" y="21600"/>
                </a:lnTo>
                <a:close/>
              </a:path>
            </a:pathLst>
          </a:custGeom>
          <a:solidFill>
            <a:srgbClr val="414141"/>
          </a:solidFill>
          <a:ln w="12700">
            <a:miter lim="400000"/>
          </a:ln>
        </p:spPr>
        <p:txBody>
          <a:bodyPr lIns="45719" rIns="45719" anchor="ctr"/>
          <a:lstStyle/>
          <a:p>
            <a:pPr algn="ctr" defTabSz="457200"/>
          </a:p>
        </p:txBody>
      </p:sp>
      <p:grpSp>
        <p:nvGrpSpPr>
          <p:cNvPr id="169" name="Group 10"/>
          <p:cNvGrpSpPr/>
          <p:nvPr/>
        </p:nvGrpSpPr>
        <p:grpSpPr>
          <a:xfrm>
            <a:off x="3315291" y="0"/>
            <a:ext cx="2436814" cy="6858001"/>
            <a:chOff x="0" y="0"/>
            <a:chExt cx="2436813" cy="6858000"/>
          </a:xfrm>
        </p:grpSpPr>
        <p:sp>
          <p:nvSpPr>
            <p:cNvPr id="163" name="Freeform 6"/>
            <p:cNvSpPr/>
            <p:nvPr/>
          </p:nvSpPr>
          <p:spPr>
            <a:xfrm>
              <a:off x="306388" y="0"/>
              <a:ext cx="1122364" cy="53292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426"/>
                  </a:moveTo>
                  <a:lnTo>
                    <a:pt x="4766" y="21600"/>
                  </a:lnTo>
                  <a:lnTo>
                    <a:pt x="21600" y="0"/>
                  </a:lnTo>
                  <a:lnTo>
                    <a:pt x="16712" y="0"/>
                  </a:lnTo>
                  <a:lnTo>
                    <a:pt x="0" y="21426"/>
                  </a:lnTo>
                  <a:close/>
                </a:path>
              </a:pathLst>
            </a:custGeom>
            <a:solidFill>
              <a:schemeClr val="accent1"/>
            </a:solidFill>
            <a:ln w="12700" cap="flat">
              <a:noFill/>
              <a:miter lim="400000"/>
            </a:ln>
            <a:effectLst/>
          </p:spPr>
          <p:txBody>
            <a:bodyPr wrap="square" lIns="45719" tIns="45719" rIns="45719" bIns="45719" numCol="1" anchor="t">
              <a:noAutofit/>
            </a:bodyPr>
            <a:lstStyle/>
            <a:p>
              <a:pPr/>
            </a:p>
          </p:txBody>
        </p:sp>
        <p:sp>
          <p:nvSpPr>
            <p:cNvPr id="164" name="Freeform 7"/>
            <p:cNvSpPr/>
            <p:nvPr/>
          </p:nvSpPr>
          <p:spPr>
            <a:xfrm>
              <a:off x="0" y="0"/>
              <a:ext cx="1117601" cy="5276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16722" y="0"/>
                  </a:lnTo>
                  <a:lnTo>
                    <a:pt x="0" y="21444"/>
                  </a:lnTo>
                  <a:lnTo>
                    <a:pt x="4817" y="21600"/>
                  </a:lnTo>
                  <a:lnTo>
                    <a:pt x="21600" y="0"/>
                  </a:lnTo>
                  <a:close/>
                </a:path>
              </a:pathLst>
            </a:custGeom>
            <a:solidFill>
              <a:srgbClr val="595959"/>
            </a:solidFill>
            <a:ln w="12700" cap="flat">
              <a:noFill/>
              <a:miter lim="400000"/>
            </a:ln>
            <a:effectLst/>
          </p:spPr>
          <p:txBody>
            <a:bodyPr wrap="square" lIns="45719" tIns="45719" rIns="45719" bIns="45719" numCol="1" anchor="t">
              <a:noAutofit/>
            </a:bodyPr>
            <a:lstStyle/>
            <a:p>
              <a:pPr/>
            </a:p>
          </p:txBody>
        </p:sp>
        <p:sp>
          <p:nvSpPr>
            <p:cNvPr id="165" name="Freeform 8"/>
            <p:cNvSpPr/>
            <p:nvPr/>
          </p:nvSpPr>
          <p:spPr>
            <a:xfrm>
              <a:off x="0" y="5238749"/>
              <a:ext cx="1228726" cy="1619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651" y="21600"/>
                  </a:lnTo>
                  <a:lnTo>
                    <a:pt x="21600" y="21600"/>
                  </a:lnTo>
                  <a:lnTo>
                    <a:pt x="0" y="0"/>
                  </a:lnTo>
                  <a:close/>
                </a:path>
              </a:pathLst>
            </a:custGeom>
            <a:solidFill>
              <a:srgbClr val="262626"/>
            </a:solidFill>
            <a:ln w="12700" cap="flat">
              <a:noFill/>
              <a:miter lim="400000"/>
            </a:ln>
            <a:effectLst/>
          </p:spPr>
          <p:txBody>
            <a:bodyPr wrap="square" lIns="45719" tIns="45719" rIns="45719" bIns="45719" numCol="1" anchor="t">
              <a:noAutofit/>
            </a:bodyPr>
            <a:lstStyle/>
            <a:p>
              <a:pPr/>
            </a:p>
          </p:txBody>
        </p:sp>
        <p:sp>
          <p:nvSpPr>
            <p:cNvPr id="166" name="Freeform 9"/>
            <p:cNvSpPr/>
            <p:nvPr/>
          </p:nvSpPr>
          <p:spPr>
            <a:xfrm>
              <a:off x="306388" y="5291137"/>
              <a:ext cx="1495426" cy="15668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843" y="21600"/>
                  </a:lnTo>
                  <a:lnTo>
                    <a:pt x="21600" y="21600"/>
                  </a:lnTo>
                  <a:lnTo>
                    <a:pt x="0" y="0"/>
                  </a:lnTo>
                  <a:close/>
                </a:path>
              </a:pathLst>
            </a:custGeom>
            <a:solidFill>
              <a:srgbClr val="203864"/>
            </a:solidFill>
            <a:ln w="12700" cap="flat">
              <a:noFill/>
              <a:miter lim="400000"/>
            </a:ln>
            <a:effectLst/>
          </p:spPr>
          <p:txBody>
            <a:bodyPr wrap="square" lIns="45719" tIns="45719" rIns="45719" bIns="45719" numCol="1" anchor="t">
              <a:noAutofit/>
            </a:bodyPr>
            <a:lstStyle/>
            <a:p>
              <a:pPr/>
            </a:p>
          </p:txBody>
        </p:sp>
        <p:sp>
          <p:nvSpPr>
            <p:cNvPr id="167" name="Freeform 10"/>
            <p:cNvSpPr/>
            <p:nvPr/>
          </p:nvSpPr>
          <p:spPr>
            <a:xfrm>
              <a:off x="306388" y="5286374"/>
              <a:ext cx="2130426" cy="1571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65"/>
                  </a:moveTo>
                  <a:lnTo>
                    <a:pt x="15162" y="21600"/>
                  </a:lnTo>
                  <a:lnTo>
                    <a:pt x="21600" y="21600"/>
                  </a:lnTo>
                  <a:lnTo>
                    <a:pt x="2511" y="589"/>
                  </a:lnTo>
                  <a:lnTo>
                    <a:pt x="0" y="0"/>
                  </a:lnTo>
                  <a:lnTo>
                    <a:pt x="0" y="65"/>
                  </a:lnTo>
                  <a:close/>
                </a:path>
              </a:pathLst>
            </a:custGeom>
            <a:solidFill>
              <a:srgbClr val="2F5597"/>
            </a:solidFill>
            <a:ln w="12700" cap="flat">
              <a:noFill/>
              <a:miter lim="400000"/>
            </a:ln>
            <a:effectLst/>
          </p:spPr>
          <p:txBody>
            <a:bodyPr wrap="square" lIns="45719" tIns="45719" rIns="45719" bIns="45719" numCol="1" anchor="t">
              <a:noAutofit/>
            </a:bodyPr>
            <a:lstStyle/>
            <a:p>
              <a:pPr/>
            </a:p>
          </p:txBody>
        </p:sp>
        <p:sp>
          <p:nvSpPr>
            <p:cNvPr id="168" name="Freeform 11"/>
            <p:cNvSpPr/>
            <p:nvPr/>
          </p:nvSpPr>
          <p:spPr>
            <a:xfrm>
              <a:off x="0" y="5238749"/>
              <a:ext cx="1695451" cy="16192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3721" y="1271"/>
                  </a:lnTo>
                  <a:lnTo>
                    <a:pt x="3115" y="572"/>
                  </a:lnTo>
                  <a:lnTo>
                    <a:pt x="3175" y="572"/>
                  </a:lnTo>
                  <a:lnTo>
                    <a:pt x="3175" y="508"/>
                  </a:lnTo>
                  <a:lnTo>
                    <a:pt x="3115" y="508"/>
                  </a:lnTo>
                  <a:lnTo>
                    <a:pt x="0" y="0"/>
                  </a:lnTo>
                  <a:lnTo>
                    <a:pt x="15654" y="21600"/>
                  </a:lnTo>
                  <a:lnTo>
                    <a:pt x="21600" y="21600"/>
                  </a:lnTo>
                  <a:close/>
                </a:path>
              </a:pathLst>
            </a:custGeom>
            <a:solidFill>
              <a:srgbClr val="404040"/>
            </a:solidFill>
            <a:ln w="12700" cap="flat">
              <a:noFill/>
              <a:miter lim="400000"/>
            </a:ln>
            <a:effectLst/>
          </p:spPr>
          <p:txBody>
            <a:bodyPr wrap="square" lIns="45719" tIns="45719" rIns="45719" bIns="45719" numCol="1" anchor="t">
              <a:noAutofit/>
            </a:bodyPr>
            <a:lstStyle/>
            <a:p>
              <a:pPr/>
            </a:p>
          </p:txBody>
        </p:sp>
      </p:grpSp>
      <p:sp>
        <p:nvSpPr>
          <p:cNvPr id="170" name="Title 1"/>
          <p:cNvSpPr txBox="1"/>
          <p:nvPr>
            <p:ph type="title"/>
          </p:nvPr>
        </p:nvSpPr>
        <p:spPr>
          <a:xfrm>
            <a:off x="535020" y="685800"/>
            <a:ext cx="2780272" cy="5105400"/>
          </a:xfrm>
          <a:prstGeom prst="rect">
            <a:avLst/>
          </a:prstGeom>
        </p:spPr>
        <p:txBody>
          <a:bodyPr/>
          <a:lstStyle>
            <a:lvl1pPr>
              <a:defRPr sz="4000">
                <a:solidFill>
                  <a:srgbClr val="FFFFFF"/>
                </a:solidFill>
              </a:defRPr>
            </a:lvl1pPr>
          </a:lstStyle>
          <a:p>
            <a:pPr/>
            <a:r>
              <a:t>TABLE OF CONTENTS </a:t>
            </a:r>
          </a:p>
        </p:txBody>
      </p:sp>
      <p:grpSp>
        <p:nvGrpSpPr>
          <p:cNvPr id="181" name="Content Placeholder 2"/>
          <p:cNvGrpSpPr/>
          <p:nvPr/>
        </p:nvGrpSpPr>
        <p:grpSpPr>
          <a:xfrm>
            <a:off x="5050430" y="221207"/>
            <a:ext cx="6492876" cy="6289293"/>
            <a:chOff x="0" y="0"/>
            <a:chExt cx="6492875" cy="6289291"/>
          </a:xfrm>
        </p:grpSpPr>
        <p:sp>
          <p:nvSpPr>
            <p:cNvPr id="171" name="Line"/>
            <p:cNvSpPr/>
            <p:nvPr/>
          </p:nvSpPr>
          <p:spPr>
            <a:xfrm>
              <a:off x="0" y="0"/>
              <a:ext cx="6492875" cy="0"/>
            </a:xfrm>
            <a:prstGeom prst="line">
              <a:avLst/>
            </a:prstGeom>
            <a:solidFill>
              <a:schemeClr val="accent2"/>
            </a:solidFill>
            <a:ln w="12700" cap="flat">
              <a:solidFill>
                <a:schemeClr val="accent2"/>
              </a:solidFill>
              <a:prstDash val="solid"/>
              <a:miter lim="800000"/>
            </a:ln>
            <a:effectLst/>
          </p:spPr>
          <p:txBody>
            <a:bodyPr wrap="square" lIns="45719" tIns="45719" rIns="45719" bIns="45719" numCol="1" anchor="t">
              <a:noAutofit/>
            </a:bodyPr>
            <a:lstStyle/>
            <a:p>
              <a:pPr/>
            </a:p>
          </p:txBody>
        </p:sp>
        <p:sp>
          <p:nvSpPr>
            <p:cNvPr id="172" name="Background of Amazon and why Amazon has decided to move onto physical store?…"/>
            <p:cNvSpPr txBox="1"/>
            <p:nvPr/>
          </p:nvSpPr>
          <p:spPr>
            <a:xfrm>
              <a:off x="0" y="0"/>
              <a:ext cx="6492875" cy="97993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t">
              <a:spAutoFit/>
            </a:bodyPr>
            <a:lstStyle/>
            <a:p>
              <a:pPr defTabSz="800100">
                <a:lnSpc>
                  <a:spcPct val="90000"/>
                </a:lnSpc>
                <a:spcBef>
                  <a:spcPts val="700"/>
                </a:spcBef>
                <a:defRPr b="1"/>
              </a:pPr>
              <a:r>
                <a:t>Background of Amazon and why Amazon has decided to move onto physical store?</a:t>
              </a:r>
              <a:r>
                <a:rPr b="0"/>
                <a:t>   </a:t>
              </a:r>
              <a:endParaRPr sz="2800"/>
            </a:p>
            <a:p>
              <a:pPr defTabSz="800100">
                <a:lnSpc>
                  <a:spcPct val="90000"/>
                </a:lnSpc>
                <a:spcBef>
                  <a:spcPts val="700"/>
                </a:spcBef>
              </a:pPr>
              <a:r>
                <a:t>(Rumyana Yordanova 2028611)                                                                                                   </a:t>
              </a:r>
            </a:p>
          </p:txBody>
        </p:sp>
        <p:sp>
          <p:nvSpPr>
            <p:cNvPr id="173" name="Line"/>
            <p:cNvSpPr/>
            <p:nvPr/>
          </p:nvSpPr>
          <p:spPr>
            <a:xfrm>
              <a:off x="0" y="1267331"/>
              <a:ext cx="6492875" cy="1"/>
            </a:xfrm>
            <a:prstGeom prst="line">
              <a:avLst/>
            </a:prstGeom>
            <a:solidFill>
              <a:srgbClr val="D87A51"/>
            </a:solidFill>
            <a:ln w="12700" cap="flat">
              <a:solidFill>
                <a:srgbClr val="D87A51"/>
              </a:solidFill>
              <a:prstDash val="solid"/>
              <a:miter lim="800000"/>
            </a:ln>
            <a:effectLst/>
          </p:spPr>
          <p:txBody>
            <a:bodyPr wrap="square" lIns="45719" tIns="45719" rIns="45719" bIns="45719" numCol="1" anchor="t">
              <a:noAutofit/>
            </a:bodyPr>
            <a:lstStyle/>
            <a:p>
              <a:pPr/>
            </a:p>
          </p:txBody>
        </p:sp>
        <p:sp>
          <p:nvSpPr>
            <p:cNvPr id="174" name="Analyse the differences between Amazon’s physical organisational structure &amp; performance, and online organisational structure and performance…"/>
            <p:cNvSpPr txBox="1"/>
            <p:nvPr/>
          </p:nvSpPr>
          <p:spPr>
            <a:xfrm>
              <a:off x="0" y="1267331"/>
              <a:ext cx="6492875" cy="121996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t">
              <a:spAutoFit/>
            </a:bodyPr>
            <a:lstStyle/>
            <a:p>
              <a:pPr defTabSz="800100">
                <a:lnSpc>
                  <a:spcPct val="90000"/>
                </a:lnSpc>
                <a:spcBef>
                  <a:spcPts val="700"/>
                </a:spcBef>
                <a:defRPr b="1"/>
              </a:pPr>
              <a:r>
                <a:t>Analyse the differences between Amazon’s physical organisational structure &amp; performance, and online organisational structure and performance   </a:t>
              </a:r>
              <a:endParaRPr sz="2800"/>
            </a:p>
            <a:p>
              <a:pPr defTabSz="800100">
                <a:lnSpc>
                  <a:spcPct val="90000"/>
                </a:lnSpc>
                <a:spcBef>
                  <a:spcPts val="700"/>
                </a:spcBef>
              </a:pPr>
              <a:r>
                <a:t> (Alina Mutoi 2028702)                                                                         </a:t>
              </a:r>
              <a:r>
                <a:rPr>
                  <a:solidFill>
                    <a:schemeClr val="accent2"/>
                  </a:solidFill>
                </a:rPr>
                <a:t> </a:t>
              </a:r>
            </a:p>
          </p:txBody>
        </p:sp>
        <p:sp>
          <p:nvSpPr>
            <p:cNvPr id="175" name="Line"/>
            <p:cNvSpPr/>
            <p:nvPr/>
          </p:nvSpPr>
          <p:spPr>
            <a:xfrm>
              <a:off x="0" y="2534663"/>
              <a:ext cx="6492875" cy="1"/>
            </a:xfrm>
            <a:prstGeom prst="line">
              <a:avLst/>
            </a:prstGeom>
            <a:solidFill>
              <a:srgbClr val="C48170"/>
            </a:solidFill>
            <a:ln w="12700" cap="flat">
              <a:solidFill>
                <a:srgbClr val="C48170"/>
              </a:solidFill>
              <a:prstDash val="solid"/>
              <a:miter lim="800000"/>
            </a:ln>
            <a:effectLst/>
          </p:spPr>
          <p:txBody>
            <a:bodyPr wrap="square" lIns="45719" tIns="45719" rIns="45719" bIns="45719" numCol="1" anchor="t">
              <a:noAutofit/>
            </a:bodyPr>
            <a:lstStyle/>
            <a:p>
              <a:pPr/>
            </a:p>
          </p:txBody>
        </p:sp>
        <p:sp>
          <p:nvSpPr>
            <p:cNvPr id="176" name="Discuss different tasks and skills that management team of Amazon at Bluewater Amazon can apply to bring operational effectiveness…"/>
            <p:cNvSpPr txBox="1"/>
            <p:nvPr/>
          </p:nvSpPr>
          <p:spPr>
            <a:xfrm>
              <a:off x="0" y="2534663"/>
              <a:ext cx="6492875" cy="121996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t">
              <a:spAutoFit/>
            </a:bodyPr>
            <a:lstStyle/>
            <a:p>
              <a:pPr defTabSz="800100">
                <a:lnSpc>
                  <a:spcPct val="90000"/>
                </a:lnSpc>
                <a:spcBef>
                  <a:spcPts val="700"/>
                </a:spcBef>
                <a:defRPr b="1"/>
              </a:pPr>
              <a:r>
                <a:t>Discuss different tasks and skills that management team of Amazon at Bluewater Amazon can apply to bring operational effectiveness</a:t>
              </a:r>
              <a:r>
                <a:rPr b="0"/>
                <a:t> </a:t>
              </a:r>
              <a:endParaRPr sz="2800"/>
            </a:p>
            <a:p>
              <a:pPr defTabSz="800100">
                <a:lnSpc>
                  <a:spcPct val="90000"/>
                </a:lnSpc>
                <a:spcBef>
                  <a:spcPts val="700"/>
                </a:spcBef>
              </a:pPr>
              <a:r>
                <a:t> (Yordan Yordanov 2028612)</a:t>
              </a:r>
            </a:p>
          </p:txBody>
        </p:sp>
        <p:sp>
          <p:nvSpPr>
            <p:cNvPr id="177" name="Line"/>
            <p:cNvSpPr/>
            <p:nvPr/>
          </p:nvSpPr>
          <p:spPr>
            <a:xfrm>
              <a:off x="0" y="3801997"/>
              <a:ext cx="6492875" cy="1"/>
            </a:xfrm>
            <a:prstGeom prst="line">
              <a:avLst/>
            </a:prstGeom>
            <a:solidFill>
              <a:srgbClr val="B4908B"/>
            </a:solidFill>
            <a:ln w="12700" cap="flat">
              <a:solidFill>
                <a:srgbClr val="B4908B"/>
              </a:solidFill>
              <a:prstDash val="solid"/>
              <a:miter lim="800000"/>
            </a:ln>
            <a:effectLst/>
          </p:spPr>
          <p:txBody>
            <a:bodyPr wrap="square" lIns="45719" tIns="45719" rIns="45719" bIns="45719" numCol="1" anchor="t">
              <a:noAutofit/>
            </a:bodyPr>
            <a:lstStyle/>
            <a:p>
              <a:pPr/>
            </a:p>
          </p:txBody>
        </p:sp>
        <p:sp>
          <p:nvSpPr>
            <p:cNvPr id="178" name="Evaluate how management team of Amazon at Bluewater Amazon store can influence and motivate non-management staff members to improve their overall performance…"/>
            <p:cNvSpPr txBox="1"/>
            <p:nvPr/>
          </p:nvSpPr>
          <p:spPr>
            <a:xfrm>
              <a:off x="0" y="3801997"/>
              <a:ext cx="6492875" cy="145999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t">
              <a:spAutoFit/>
            </a:bodyPr>
            <a:lstStyle/>
            <a:p>
              <a:pPr defTabSz="800100">
                <a:lnSpc>
                  <a:spcPct val="90000"/>
                </a:lnSpc>
                <a:spcBef>
                  <a:spcPts val="700"/>
                </a:spcBef>
                <a:defRPr b="1"/>
              </a:pPr>
              <a:r>
                <a:t>Evaluate how management team of Amazon at Bluewater Amazon store can influence and motivate non-management staff members to improve their overall performance </a:t>
              </a:r>
              <a:endParaRPr sz="2800"/>
            </a:p>
            <a:p>
              <a:pPr defTabSz="800100">
                <a:lnSpc>
                  <a:spcPct val="90000"/>
                </a:lnSpc>
                <a:spcBef>
                  <a:spcPts val="700"/>
                </a:spcBef>
              </a:pPr>
              <a:r>
                <a:t> (Martina Chorlova 2028046)</a:t>
              </a:r>
            </a:p>
          </p:txBody>
        </p:sp>
        <p:sp>
          <p:nvSpPr>
            <p:cNvPr id="179" name="Line"/>
            <p:cNvSpPr/>
            <p:nvPr/>
          </p:nvSpPr>
          <p:spPr>
            <a:xfrm>
              <a:off x="0" y="5069329"/>
              <a:ext cx="6492875" cy="1"/>
            </a:xfrm>
            <a:prstGeom prst="line">
              <a:avLst/>
            </a:prstGeom>
            <a:solidFill>
              <a:schemeClr val="accent3"/>
            </a:solidFill>
            <a:ln w="12700" cap="flat">
              <a:solidFill>
                <a:schemeClr val="accent3"/>
              </a:solidFill>
              <a:prstDash val="solid"/>
              <a:miter lim="800000"/>
            </a:ln>
            <a:effectLst/>
          </p:spPr>
          <p:txBody>
            <a:bodyPr wrap="square" lIns="45719" tIns="45719" rIns="45719" bIns="45719" numCol="1" anchor="t">
              <a:noAutofit/>
            </a:bodyPr>
            <a:lstStyle/>
            <a:p>
              <a:pPr/>
            </a:p>
          </p:txBody>
        </p:sp>
        <p:sp>
          <p:nvSpPr>
            <p:cNvPr id="180" name="An analysis of internal and external factors influencing individual and group behaviour and performance of the management team of Amazon at Bluewater Amazon store…"/>
            <p:cNvSpPr txBox="1"/>
            <p:nvPr/>
          </p:nvSpPr>
          <p:spPr>
            <a:xfrm>
              <a:off x="0" y="5069329"/>
              <a:ext cx="6492875" cy="121996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t">
              <a:spAutoFit/>
            </a:bodyPr>
            <a:lstStyle/>
            <a:p>
              <a:pPr defTabSz="800100">
                <a:lnSpc>
                  <a:spcPct val="90000"/>
                </a:lnSpc>
                <a:spcBef>
                  <a:spcPts val="700"/>
                </a:spcBef>
                <a:defRPr b="1"/>
              </a:pPr>
              <a:r>
                <a:t>An analysis of internal and external factors influencing individual and group behaviour and performance of the management team of Amazon at Bluewater Amazon store </a:t>
              </a:r>
              <a:endParaRPr sz="2800"/>
            </a:p>
            <a:p>
              <a:pPr defTabSz="800100">
                <a:lnSpc>
                  <a:spcPct val="90000"/>
                </a:lnSpc>
                <a:spcBef>
                  <a:spcPts val="700"/>
                </a:spcBef>
              </a:pPr>
              <a:r>
                <a:t> (Sandrina Rangelova 1917133)</a:t>
              </a:r>
            </a:p>
          </p:txBody>
        </p:sp>
      </p:gr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Title 5"/>
          <p:cNvSpPr txBox="1"/>
          <p:nvPr>
            <p:ph type="title"/>
          </p:nvPr>
        </p:nvSpPr>
        <p:spPr>
          <a:xfrm>
            <a:off x="6289157" y="108857"/>
            <a:ext cx="5259709" cy="2020031"/>
          </a:xfrm>
          <a:prstGeom prst="rect">
            <a:avLst/>
          </a:prstGeom>
        </p:spPr>
        <p:txBody>
          <a:bodyPr/>
          <a:lstStyle/>
          <a:p>
            <a:pPr>
              <a:defRPr sz="2400">
                <a:latin typeface="Abadi"/>
                <a:ea typeface="Abadi"/>
                <a:cs typeface="Abadi"/>
                <a:sym typeface="Abadi"/>
              </a:defRPr>
            </a:pPr>
            <a:r>
              <a:t>Background of Amazon and why Amazon has  decided to move onto physical store?</a:t>
            </a:r>
            <a:r>
              <a:rPr>
                <a:latin typeface="Calibri Light"/>
                <a:ea typeface="Calibri Light"/>
                <a:cs typeface="Calibri Light"/>
                <a:sym typeface="Calibri Light"/>
              </a:rPr>
              <a:t> </a:t>
            </a:r>
            <a:br>
              <a:rPr>
                <a:latin typeface="Calibri Light"/>
                <a:ea typeface="Calibri Light"/>
                <a:cs typeface="Calibri Light"/>
                <a:sym typeface="Calibri Light"/>
              </a:rPr>
            </a:br>
          </a:p>
        </p:txBody>
      </p:sp>
      <p:sp>
        <p:nvSpPr>
          <p:cNvPr id="184" name="Freeform: Shape 13"/>
          <p:cNvSpPr/>
          <p:nvPr/>
        </p:nvSpPr>
        <p:spPr>
          <a:xfrm>
            <a:off x="-1" y="-1"/>
            <a:ext cx="6136818" cy="5254924"/>
          </a:xfrm>
          <a:custGeom>
            <a:avLst/>
            <a:gdLst/>
            <a:ahLst/>
            <a:cxnLst>
              <a:cxn ang="0">
                <a:pos x="wd2" y="hd2"/>
              </a:cxn>
              <a:cxn ang="5400000">
                <a:pos x="wd2" y="hd2"/>
              </a:cxn>
              <a:cxn ang="10800000">
                <a:pos x="wd2" y="hd2"/>
              </a:cxn>
              <a:cxn ang="16200000">
                <a:pos x="wd2" y="hd2"/>
              </a:cxn>
            </a:cxnLst>
            <a:rect l="0" t="0" r="r" b="b"/>
            <a:pathLst>
              <a:path w="21600" h="20469" fill="norm" stroke="1" extrusionOk="0">
                <a:moveTo>
                  <a:pt x="0" y="0"/>
                </a:moveTo>
                <a:lnTo>
                  <a:pt x="21600" y="0"/>
                </a:lnTo>
                <a:lnTo>
                  <a:pt x="21593" y="434"/>
                </a:lnTo>
                <a:cubicBezTo>
                  <a:pt x="21558" y="1262"/>
                  <a:pt x="21479" y="2096"/>
                  <a:pt x="21353" y="2933"/>
                </a:cubicBezTo>
                <a:cubicBezTo>
                  <a:pt x="19683" y="14007"/>
                  <a:pt x="10461" y="21600"/>
                  <a:pt x="495" y="20330"/>
                </a:cubicBezTo>
                <a:lnTo>
                  <a:pt x="0" y="20253"/>
                </a:ln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pic>
        <p:nvPicPr>
          <p:cNvPr id="185" name="Picture 9" descr="Picture 9"/>
          <p:cNvPicPr>
            <a:picLocks noChangeAspect="1"/>
          </p:cNvPicPr>
          <p:nvPr/>
        </p:nvPicPr>
        <p:blipFill>
          <a:blip r:embed="rId2">
            <a:extLst/>
          </a:blip>
          <a:srcRect l="0" t="0" r="0" b="14988"/>
          <a:stretch>
            <a:fillRect/>
          </a:stretch>
        </p:blipFill>
        <p:spPr>
          <a:xfrm>
            <a:off x="0" y="1"/>
            <a:ext cx="5863781" cy="4984908"/>
          </a:xfrm>
          <a:custGeom>
            <a:avLst/>
            <a:gdLst/>
            <a:ahLst/>
            <a:cxnLst>
              <a:cxn ang="0">
                <a:pos x="wd2" y="hd2"/>
              </a:cxn>
              <a:cxn ang="5400000">
                <a:pos x="wd2" y="hd2"/>
              </a:cxn>
              <a:cxn ang="10800000">
                <a:pos x="wd2" y="hd2"/>
              </a:cxn>
              <a:cxn ang="16200000">
                <a:pos x="wd2" y="hd2"/>
              </a:cxn>
            </a:cxnLst>
            <a:rect l="0" t="0" r="r" b="b"/>
            <a:pathLst>
              <a:path w="21600" h="20464" fill="norm" stroke="1" extrusionOk="0">
                <a:moveTo>
                  <a:pt x="0" y="0"/>
                </a:moveTo>
                <a:lnTo>
                  <a:pt x="0" y="20238"/>
                </a:lnTo>
                <a:lnTo>
                  <a:pt x="547" y="20324"/>
                </a:lnTo>
                <a:cubicBezTo>
                  <a:pt x="10488" y="21600"/>
                  <a:pt x="19688" y="13973"/>
                  <a:pt x="21353" y="2848"/>
                </a:cubicBezTo>
                <a:cubicBezTo>
                  <a:pt x="21428" y="2343"/>
                  <a:pt x="21486" y="1841"/>
                  <a:pt x="21528" y="1339"/>
                </a:cubicBezTo>
                <a:lnTo>
                  <a:pt x="21600" y="0"/>
                </a:lnTo>
                <a:lnTo>
                  <a:pt x="0" y="0"/>
                </a:lnTo>
                <a:close/>
              </a:path>
            </a:pathLst>
          </a:custGeom>
          <a:ln w="12700">
            <a:miter lim="400000"/>
          </a:ln>
        </p:spPr>
      </p:pic>
      <p:sp>
        <p:nvSpPr>
          <p:cNvPr id="186" name="Content Placeholder 7"/>
          <p:cNvSpPr txBox="1"/>
          <p:nvPr>
            <p:ph type="body" sz="half" idx="1"/>
          </p:nvPr>
        </p:nvSpPr>
        <p:spPr>
          <a:xfrm>
            <a:off x="5902843" y="1584768"/>
            <a:ext cx="6136817" cy="5164375"/>
          </a:xfrm>
          <a:prstGeom prst="rect">
            <a:avLst/>
          </a:prstGeom>
        </p:spPr>
        <p:txBody>
          <a:bodyPr/>
          <a:lstStyle/>
          <a:p>
            <a:pPr marL="0" indent="0" defTabSz="886968">
              <a:lnSpc>
                <a:spcPct val="72000"/>
              </a:lnSpc>
              <a:spcBef>
                <a:spcPts val="900"/>
              </a:spcBef>
              <a:buSzTx/>
              <a:buNone/>
              <a:defRPr sz="1746" u="sng">
                <a:latin typeface="Abadi"/>
                <a:ea typeface="Abadi"/>
                <a:cs typeface="Abadi"/>
                <a:sym typeface="Abadi"/>
              </a:defRPr>
            </a:pPr>
            <a:r>
              <a:t>BACKGROUND OF AMAZON </a:t>
            </a:r>
            <a:r>
              <a:rPr sz="1164" u="none"/>
              <a:t> </a:t>
            </a:r>
            <a:endParaRPr sz="2425"/>
          </a:p>
          <a:p>
            <a:pPr marL="221742" indent="-221742" defTabSz="886968">
              <a:lnSpc>
                <a:spcPct val="72000"/>
              </a:lnSpc>
              <a:spcBef>
                <a:spcPts val="900"/>
              </a:spcBef>
              <a:defRPr sz="1940">
                <a:latin typeface="Abadi"/>
                <a:ea typeface="Abadi"/>
                <a:cs typeface="Abadi"/>
                <a:sym typeface="Abadi"/>
              </a:defRPr>
            </a:pPr>
            <a:r>
              <a:t>Jeff Bezos founded Amazon in July 1994, choosing Seattle because of technical talent as Microsoft is located there ( The David Rubenstein Show, 2018 ) . </a:t>
            </a:r>
            <a:endParaRPr sz="2425"/>
          </a:p>
          <a:p>
            <a:pPr marL="221742" indent="-221742" defTabSz="886968">
              <a:lnSpc>
                <a:spcPct val="72000"/>
              </a:lnSpc>
              <a:spcBef>
                <a:spcPts val="900"/>
              </a:spcBef>
              <a:defRPr sz="2134">
                <a:latin typeface="Abadi"/>
                <a:ea typeface="Abadi"/>
                <a:cs typeface="Abadi"/>
                <a:sym typeface="Abadi"/>
              </a:defRPr>
            </a:pPr>
          </a:p>
          <a:p>
            <a:pPr marL="221742" indent="-221742" defTabSz="886968">
              <a:lnSpc>
                <a:spcPct val="72000"/>
              </a:lnSpc>
              <a:spcBef>
                <a:spcPts val="900"/>
              </a:spcBef>
              <a:defRPr sz="1940">
                <a:latin typeface="Abadi"/>
                <a:ea typeface="Abadi"/>
                <a:cs typeface="Abadi"/>
                <a:sym typeface="Abadi"/>
              </a:defRPr>
            </a:pPr>
            <a:r>
              <a:t>The business starts form Bezos` garage, and he himself transports the first shipments to the post office. </a:t>
            </a:r>
            <a:endParaRPr sz="2425"/>
          </a:p>
          <a:p>
            <a:pPr marL="221742" indent="-221742" defTabSz="886968">
              <a:lnSpc>
                <a:spcPct val="72000"/>
              </a:lnSpc>
              <a:spcBef>
                <a:spcPts val="900"/>
              </a:spcBef>
              <a:defRPr sz="2134">
                <a:latin typeface="Abadi"/>
                <a:ea typeface="Abadi"/>
                <a:cs typeface="Abadi"/>
                <a:sym typeface="Abadi"/>
              </a:defRPr>
            </a:pPr>
          </a:p>
          <a:p>
            <a:pPr marL="221742" indent="-221742" defTabSz="886968">
              <a:lnSpc>
                <a:spcPct val="72000"/>
              </a:lnSpc>
              <a:spcBef>
                <a:spcPts val="900"/>
              </a:spcBef>
              <a:defRPr sz="1940">
                <a:latin typeface="Abadi"/>
                <a:ea typeface="Abadi"/>
                <a:cs typeface="Abadi"/>
                <a:sym typeface="Abadi"/>
              </a:defRPr>
            </a:pPr>
            <a:r>
              <a:t>Amazon is one of the first companies to offer and sell goods on the Internet on a large scale and its motto is “From A to Z” ( From A to Z ).</a:t>
            </a:r>
            <a:endParaRPr sz="2425"/>
          </a:p>
          <a:p>
            <a:pPr marL="221742" indent="-221742" defTabSz="886968">
              <a:lnSpc>
                <a:spcPct val="72000"/>
              </a:lnSpc>
              <a:spcBef>
                <a:spcPts val="900"/>
              </a:spcBef>
              <a:defRPr sz="2134">
                <a:latin typeface="Abadi"/>
                <a:ea typeface="Abadi"/>
                <a:cs typeface="Abadi"/>
                <a:sym typeface="Abadi"/>
              </a:defRPr>
            </a:pPr>
          </a:p>
          <a:p>
            <a:pPr marL="221742" indent="-221742" defTabSz="886968">
              <a:lnSpc>
                <a:spcPct val="72000"/>
              </a:lnSpc>
              <a:spcBef>
                <a:spcPts val="900"/>
              </a:spcBef>
              <a:defRPr sz="1940">
                <a:latin typeface="Abadi"/>
                <a:ea typeface="Abadi"/>
                <a:cs typeface="Abadi"/>
                <a:sym typeface="Abadi"/>
              </a:defRPr>
            </a:pPr>
            <a:r>
              <a:t>Amazon launched its initial public offering on May 15, 1997. </a:t>
            </a:r>
            <a:endParaRPr sz="2425"/>
          </a:p>
          <a:p>
            <a:pPr marL="221742" indent="-221742" defTabSz="886968">
              <a:lnSpc>
                <a:spcPct val="72000"/>
              </a:lnSpc>
              <a:spcBef>
                <a:spcPts val="900"/>
              </a:spcBef>
              <a:defRPr sz="2134">
                <a:latin typeface="Abadi"/>
                <a:ea typeface="Abadi"/>
                <a:cs typeface="Abadi"/>
                <a:sym typeface="Abadi"/>
              </a:defRPr>
            </a:pPr>
          </a:p>
          <a:p>
            <a:pPr marL="221742" indent="-221742" defTabSz="886968">
              <a:lnSpc>
                <a:spcPct val="72000"/>
              </a:lnSpc>
              <a:spcBef>
                <a:spcPts val="900"/>
              </a:spcBef>
              <a:defRPr sz="1940">
                <a:latin typeface="Abadi"/>
                <a:ea typeface="Abadi"/>
                <a:cs typeface="Abadi"/>
                <a:sym typeface="Abadi"/>
              </a:defRPr>
            </a:pPr>
            <a:r>
              <a:t>In 1998, Jeff Bezos was one of the first investors to invest $250,000 in Google.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0000"/>
        </a:solidFill>
      </p:bgPr>
    </p:bg>
    <p:spTree>
      <p:nvGrpSpPr>
        <p:cNvPr id="1" name=""/>
        <p:cNvGrpSpPr/>
        <p:nvPr/>
      </p:nvGrpSpPr>
      <p:grpSpPr>
        <a:xfrm>
          <a:off x="0" y="0"/>
          <a:ext cx="0" cy="0"/>
          <a:chOff x="0" y="0"/>
          <a:chExt cx="0" cy="0"/>
        </a:xfrm>
      </p:grpSpPr>
      <p:pic>
        <p:nvPicPr>
          <p:cNvPr id="188" name="Picture 4" descr="Picture 4"/>
          <p:cNvPicPr>
            <a:picLocks noChangeAspect="1"/>
          </p:cNvPicPr>
          <p:nvPr/>
        </p:nvPicPr>
        <p:blipFill>
          <a:blip r:embed="rId2">
            <a:extLst/>
          </a:blip>
          <a:srcRect l="11068" t="0" r="19759" b="0"/>
          <a:stretch>
            <a:fillRect/>
          </a:stretch>
        </p:blipFill>
        <p:spPr>
          <a:xfrm>
            <a:off x="4117521" y="9"/>
            <a:ext cx="8074480" cy="6857991"/>
          </a:xfrm>
          <a:prstGeom prst="rect">
            <a:avLst/>
          </a:prstGeom>
          <a:ln w="12700">
            <a:miter lim="400000"/>
          </a:ln>
        </p:spPr>
      </p:pic>
      <p:sp>
        <p:nvSpPr>
          <p:cNvPr id="189" name="Freeform: Shape 32"/>
          <p:cNvSpPr/>
          <p:nvPr/>
        </p:nvSpPr>
        <p:spPr>
          <a:xfrm flipV="1">
            <a:off x="-1" y="-478"/>
            <a:ext cx="7859802" cy="68584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196" y="21600"/>
                </a:lnTo>
                <a:lnTo>
                  <a:pt x="1197" y="21598"/>
                </a:lnTo>
                <a:lnTo>
                  <a:pt x="0" y="21598"/>
                </a:lnTo>
                <a:lnTo>
                  <a:pt x="0" y="0"/>
                </a:lnTo>
                <a:lnTo>
                  <a:pt x="12871" y="0"/>
                </a:lnTo>
                <a:close/>
              </a:path>
            </a:pathLst>
          </a:custGeom>
          <a:solidFill>
            <a:srgbClr val="262626">
              <a:alpha val="70000"/>
            </a:srgbClr>
          </a:solidFill>
          <a:ln w="12700">
            <a:miter lim="400000"/>
          </a:ln>
        </p:spPr>
        <p:txBody>
          <a:bodyPr lIns="45719" rIns="45719" anchor="ctr"/>
          <a:lstStyle/>
          <a:p>
            <a:pPr algn="ctr">
              <a:defRPr>
                <a:solidFill>
                  <a:srgbClr val="FFFFFF"/>
                </a:solidFill>
              </a:defRPr>
            </a:pPr>
          </a:p>
        </p:txBody>
      </p:sp>
      <p:sp>
        <p:nvSpPr>
          <p:cNvPr id="190" name="Freeform: Shape 34"/>
          <p:cNvSpPr/>
          <p:nvPr/>
        </p:nvSpPr>
        <p:spPr>
          <a:xfrm flipV="1">
            <a:off x="-1" y="-478"/>
            <a:ext cx="7431176" cy="685847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19" y="21600"/>
                </a:lnTo>
                <a:lnTo>
                  <a:pt x="20" y="21598"/>
                </a:lnTo>
                <a:lnTo>
                  <a:pt x="0" y="21598"/>
                </a:lnTo>
                <a:lnTo>
                  <a:pt x="0" y="0"/>
                </a:lnTo>
                <a:lnTo>
                  <a:pt x="12367" y="0"/>
                </a:lnTo>
                <a:close/>
              </a:path>
            </a:pathLst>
          </a:custGeom>
          <a:solidFill>
            <a:srgbClr val="262626"/>
          </a:solidFill>
          <a:ln w="12700">
            <a:miter lim="400000"/>
          </a:ln>
        </p:spPr>
        <p:txBody>
          <a:bodyPr lIns="45719" rIns="45719" anchor="ctr"/>
          <a:lstStyle/>
          <a:p>
            <a:pPr algn="ctr">
              <a:defRPr>
                <a:solidFill>
                  <a:srgbClr val="FFFFFF"/>
                </a:solidFill>
              </a:defRPr>
            </a:pPr>
          </a:p>
        </p:txBody>
      </p:sp>
      <p:sp>
        <p:nvSpPr>
          <p:cNvPr id="191" name="Title 1"/>
          <p:cNvSpPr txBox="1"/>
          <p:nvPr>
            <p:ph type="title"/>
          </p:nvPr>
        </p:nvSpPr>
        <p:spPr>
          <a:xfrm>
            <a:off x="829844" y="-1"/>
            <a:ext cx="5266156" cy="1146404"/>
          </a:xfrm>
          <a:prstGeom prst="rect">
            <a:avLst/>
          </a:prstGeom>
        </p:spPr>
        <p:txBody>
          <a:bodyPr/>
          <a:lstStyle/>
          <a:p>
            <a:pPr defTabSz="877823">
              <a:defRPr sz="3839">
                <a:latin typeface="Abadi"/>
                <a:ea typeface="Abadi"/>
                <a:cs typeface="Abadi"/>
                <a:sym typeface="Abadi"/>
              </a:defRPr>
            </a:pPr>
            <a:r>
              <a:t>HISTORY OF AMAZON</a:t>
            </a:r>
            <a:r>
              <a:rPr sz="4224">
                <a:latin typeface="Calibri Light"/>
                <a:ea typeface="Calibri Light"/>
                <a:cs typeface="Calibri Light"/>
                <a:sym typeface="Calibri Light"/>
              </a:rPr>
              <a:t> </a:t>
            </a:r>
          </a:p>
        </p:txBody>
      </p:sp>
      <p:sp>
        <p:nvSpPr>
          <p:cNvPr id="192" name="Content Placeholder 2"/>
          <p:cNvSpPr txBox="1"/>
          <p:nvPr>
            <p:ph type="body" sz="half" idx="1"/>
          </p:nvPr>
        </p:nvSpPr>
        <p:spPr>
          <a:xfrm>
            <a:off x="104776" y="1034142"/>
            <a:ext cx="5266155" cy="5715001"/>
          </a:xfrm>
          <a:prstGeom prst="rect">
            <a:avLst/>
          </a:prstGeom>
        </p:spPr>
        <p:txBody>
          <a:bodyPr/>
          <a:lstStyle/>
          <a:p>
            <a:pPr marL="0" indent="0">
              <a:lnSpc>
                <a:spcPct val="81000"/>
              </a:lnSpc>
              <a:buSzTx/>
              <a:buNone/>
              <a:defRPr sz="1600">
                <a:latin typeface="Abadi"/>
                <a:ea typeface="Abadi"/>
                <a:cs typeface="Abadi"/>
                <a:sym typeface="Abadi"/>
              </a:defRPr>
            </a:pPr>
          </a:p>
          <a:p>
            <a:pPr>
              <a:lnSpc>
                <a:spcPct val="81000"/>
              </a:lnSpc>
              <a:defRPr sz="1600">
                <a:latin typeface="Abadi"/>
                <a:ea typeface="Abadi"/>
                <a:cs typeface="Abadi"/>
                <a:sym typeface="Abadi"/>
              </a:defRPr>
            </a:pPr>
            <a:r>
              <a:t>In 1999 Amazon became the largest online retailer in the world </a:t>
            </a:r>
            <a:endParaRPr sz="2500"/>
          </a:p>
          <a:p>
            <a:pPr marL="0" indent="0">
              <a:lnSpc>
                <a:spcPct val="81000"/>
              </a:lnSpc>
              <a:buSzTx/>
              <a:buNone/>
              <a:defRPr sz="1800">
                <a:latin typeface="Abadi"/>
                <a:ea typeface="Abadi"/>
                <a:cs typeface="Abadi"/>
                <a:sym typeface="Abadi"/>
              </a:defRPr>
            </a:pPr>
          </a:p>
          <a:p>
            <a:pPr>
              <a:lnSpc>
                <a:spcPct val="81000"/>
              </a:lnSpc>
              <a:defRPr sz="1600">
                <a:latin typeface="Abadi"/>
                <a:ea typeface="Abadi"/>
                <a:cs typeface="Abadi"/>
                <a:sym typeface="Abadi"/>
              </a:defRPr>
            </a:pPr>
            <a:r>
              <a:t>2005 – Amazon launches Prime membership </a:t>
            </a:r>
            <a:endParaRPr sz="2500"/>
          </a:p>
          <a:p>
            <a:pPr>
              <a:lnSpc>
                <a:spcPct val="81000"/>
              </a:lnSpc>
              <a:defRPr sz="1800">
                <a:latin typeface="Abadi"/>
                <a:ea typeface="Abadi"/>
                <a:cs typeface="Abadi"/>
                <a:sym typeface="Abadi"/>
              </a:defRPr>
            </a:pPr>
          </a:p>
          <a:p>
            <a:pPr>
              <a:lnSpc>
                <a:spcPct val="81000"/>
              </a:lnSpc>
              <a:defRPr sz="1600">
                <a:latin typeface="Abadi"/>
                <a:ea typeface="Abadi"/>
                <a:cs typeface="Abadi"/>
                <a:sym typeface="Abadi"/>
              </a:defRPr>
            </a:pPr>
            <a:r>
              <a:t>2007 – Amazon launches its first Kindle consumer project </a:t>
            </a:r>
            <a:endParaRPr sz="2500"/>
          </a:p>
          <a:p>
            <a:pPr>
              <a:lnSpc>
                <a:spcPct val="81000"/>
              </a:lnSpc>
              <a:defRPr sz="1800">
                <a:latin typeface="Abadi"/>
                <a:ea typeface="Abadi"/>
                <a:cs typeface="Abadi"/>
                <a:sym typeface="Abadi"/>
              </a:defRPr>
            </a:pPr>
          </a:p>
          <a:p>
            <a:pPr>
              <a:lnSpc>
                <a:spcPct val="81000"/>
              </a:lnSpc>
              <a:defRPr sz="1600">
                <a:latin typeface="Abadi"/>
                <a:ea typeface="Abadi"/>
                <a:cs typeface="Abadi"/>
                <a:sym typeface="Abadi"/>
              </a:defRPr>
            </a:pPr>
            <a:r>
              <a:t>In 2015, Amazon surpassed Walmart as the most valuable retailer in the United States by market capitalization. ( David Streitfeld, Kantor and Jodi, 2015) </a:t>
            </a:r>
            <a:endParaRPr sz="2500"/>
          </a:p>
          <a:p>
            <a:pPr marL="0" indent="0">
              <a:lnSpc>
                <a:spcPct val="81000"/>
              </a:lnSpc>
              <a:buSzTx/>
              <a:buNone/>
              <a:defRPr sz="1800">
                <a:latin typeface="Abadi"/>
                <a:ea typeface="Abadi"/>
                <a:cs typeface="Abadi"/>
                <a:sym typeface="Abadi"/>
              </a:defRPr>
            </a:pPr>
          </a:p>
          <a:p>
            <a:pPr>
              <a:lnSpc>
                <a:spcPct val="81000"/>
              </a:lnSpc>
              <a:defRPr sz="1600">
                <a:latin typeface="Abadi"/>
                <a:ea typeface="Abadi"/>
                <a:cs typeface="Abadi"/>
                <a:sym typeface="Abadi"/>
              </a:defRPr>
            </a:pPr>
            <a:r>
              <a:t>In 2018, was the third largest electronics retailer in the United States </a:t>
            </a:r>
            <a:endParaRPr sz="2500"/>
          </a:p>
          <a:p>
            <a:pPr marL="0" indent="0">
              <a:lnSpc>
                <a:spcPct val="81000"/>
              </a:lnSpc>
              <a:buSzTx/>
              <a:buNone/>
              <a:defRPr sz="1800">
                <a:latin typeface="Abadi"/>
                <a:ea typeface="Abadi"/>
                <a:cs typeface="Abadi"/>
                <a:sym typeface="Abadi"/>
              </a:defRPr>
            </a:pPr>
          </a:p>
          <a:p>
            <a:pPr>
              <a:lnSpc>
                <a:spcPct val="81000"/>
              </a:lnSpc>
              <a:defRPr sz="1600">
                <a:latin typeface="Abadi"/>
                <a:ea typeface="Abadi"/>
                <a:cs typeface="Abadi"/>
                <a:sym typeface="Abadi"/>
              </a:defRPr>
            </a:pPr>
            <a:r>
              <a:t>As of 2020, Amazon has the highest global brand valuation. (Magazine – BrandZ, July 1, 2020 </a:t>
            </a:r>
            <a:r>
              <a:rPr>
                <a:latin typeface="+mj-lt"/>
                <a:ea typeface="+mj-ea"/>
                <a:cs typeface="+mj-cs"/>
                <a:sym typeface="Calibri"/>
              </a:rPr>
              <a:t>)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4" name="Rectangle 22"/>
          <p:cNvSpPr/>
          <p:nvPr/>
        </p:nvSpPr>
        <p:spPr>
          <a:xfrm>
            <a:off x="336383" y="303590"/>
            <a:ext cx="4334257" cy="5896745"/>
          </a:xfrm>
          <a:prstGeom prst="rect">
            <a:avLst/>
          </a:prstGeom>
          <a:solidFill>
            <a:srgbClr val="404040"/>
          </a:solidFill>
          <a:ln w="127000" cap="sq">
            <a:solidFill>
              <a:srgbClr val="404040"/>
            </a:solidFill>
            <a:miter/>
          </a:ln>
        </p:spPr>
        <p:txBody>
          <a:bodyPr lIns="45719" rIns="45719" anchor="ctr"/>
          <a:lstStyle/>
          <a:p>
            <a:pPr algn="ctr">
              <a:defRPr>
                <a:solidFill>
                  <a:srgbClr val="FFFFFF"/>
                </a:solidFill>
              </a:defRPr>
            </a:pPr>
          </a:p>
        </p:txBody>
      </p:sp>
      <p:sp>
        <p:nvSpPr>
          <p:cNvPr id="195" name="Title 4"/>
          <p:cNvSpPr txBox="1"/>
          <p:nvPr>
            <p:ph type="title"/>
          </p:nvPr>
        </p:nvSpPr>
        <p:spPr>
          <a:xfrm>
            <a:off x="594360" y="640263"/>
            <a:ext cx="3822192" cy="1344975"/>
          </a:xfrm>
          <a:prstGeom prst="rect">
            <a:avLst/>
          </a:prstGeom>
        </p:spPr>
        <p:txBody>
          <a:bodyPr/>
          <a:lstStyle>
            <a:lvl1pPr defTabSz="832104">
              <a:defRPr sz="3003">
                <a:solidFill>
                  <a:srgbClr val="FFFFFF"/>
                </a:solidFill>
              </a:defRPr>
            </a:lvl1pPr>
          </a:lstStyle>
          <a:p>
            <a:pPr/>
            <a:r>
              <a:t> AMAZON’S MISSION AND VISION</a:t>
            </a:r>
          </a:p>
        </p:txBody>
      </p:sp>
      <p:sp>
        <p:nvSpPr>
          <p:cNvPr id="196" name="Straight Connector 24"/>
          <p:cNvSpPr/>
          <p:nvPr/>
        </p:nvSpPr>
        <p:spPr>
          <a:xfrm>
            <a:off x="704087" y="2050687"/>
            <a:ext cx="3685034" cy="1"/>
          </a:xfrm>
          <a:prstGeom prst="line">
            <a:avLst/>
          </a:prstGeom>
          <a:ln w="22225">
            <a:solidFill>
              <a:srgbClr val="E7E6E6"/>
            </a:solidFill>
            <a:miter/>
          </a:ln>
        </p:spPr>
        <p:txBody>
          <a:bodyPr lIns="45719" rIns="45719"/>
          <a:lstStyle/>
          <a:p>
            <a:pPr/>
          </a:p>
        </p:txBody>
      </p:sp>
      <p:sp>
        <p:nvSpPr>
          <p:cNvPr id="197" name="Content Placeholder 12"/>
          <p:cNvSpPr txBox="1"/>
          <p:nvPr>
            <p:ph type="body" sz="quarter" idx="1"/>
          </p:nvPr>
        </p:nvSpPr>
        <p:spPr>
          <a:xfrm>
            <a:off x="593610" y="2121762"/>
            <a:ext cx="3822192" cy="3773011"/>
          </a:xfrm>
          <a:prstGeom prst="rect">
            <a:avLst/>
          </a:prstGeom>
        </p:spPr>
        <p:txBody>
          <a:bodyPr/>
          <a:lstStyle/>
          <a:p>
            <a:pPr>
              <a:defRPr b="1" sz="2000">
                <a:solidFill>
                  <a:srgbClr val="FFFFFF"/>
                </a:solidFill>
              </a:defRPr>
            </a:pPr>
          </a:p>
          <a:p>
            <a:pPr>
              <a:defRPr b="1" sz="2000">
                <a:solidFill>
                  <a:srgbClr val="FFFFFF"/>
                </a:solidFill>
              </a:defRPr>
            </a:pPr>
            <a:r>
              <a:t>Amazon’s mission – low cost, the best choice, maximum comfort</a:t>
            </a:r>
          </a:p>
          <a:p>
            <a:pPr marL="0" indent="0">
              <a:buSzTx/>
              <a:buNone/>
              <a:defRPr b="1" sz="2000">
                <a:solidFill>
                  <a:srgbClr val="FFFFFF"/>
                </a:solidFill>
              </a:defRPr>
            </a:pPr>
          </a:p>
          <a:p>
            <a:pPr>
              <a:defRPr b="1" sz="2000">
                <a:solidFill>
                  <a:srgbClr val="FFFFFF"/>
                </a:solidFill>
              </a:defRPr>
            </a:pPr>
            <a:r>
              <a:t>Amazon’s vision – focus on the customer, global reach, high variety of products  </a:t>
            </a:r>
          </a:p>
        </p:txBody>
      </p:sp>
      <p:pic>
        <p:nvPicPr>
          <p:cNvPr id="198" name="Picture 4" descr="Picture 4"/>
          <p:cNvPicPr>
            <a:picLocks noChangeAspect="1"/>
          </p:cNvPicPr>
          <p:nvPr/>
        </p:nvPicPr>
        <p:blipFill>
          <a:blip r:embed="rId2">
            <a:extLst/>
          </a:blip>
          <a:srcRect l="0" t="2585" r="2" b="2"/>
          <a:stretch>
            <a:fillRect/>
          </a:stretch>
        </p:blipFill>
        <p:spPr>
          <a:xfrm>
            <a:off x="5110715" y="1415405"/>
            <a:ext cx="6596654" cy="3871741"/>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 name="Title 1"/>
          <p:cNvSpPr txBox="1"/>
          <p:nvPr>
            <p:ph type="title"/>
          </p:nvPr>
        </p:nvSpPr>
        <p:spPr>
          <a:xfrm>
            <a:off x="6580185" y="0"/>
            <a:ext cx="5259708" cy="1325563"/>
          </a:xfrm>
          <a:prstGeom prst="rect">
            <a:avLst/>
          </a:prstGeom>
        </p:spPr>
        <p:txBody>
          <a:bodyPr/>
          <a:lstStyle>
            <a:lvl1pPr>
              <a:defRPr sz="2800">
                <a:latin typeface="Abadi"/>
                <a:ea typeface="Abadi"/>
                <a:cs typeface="Abadi"/>
                <a:sym typeface="Abadi"/>
              </a:defRPr>
            </a:lvl1pPr>
          </a:lstStyle>
          <a:p>
            <a:pPr/>
            <a:r>
              <a:t>WHY AMAZON DECIDED TO MOVE INTO PHYSICAL STORES </a:t>
            </a:r>
          </a:p>
        </p:txBody>
      </p:sp>
      <p:sp>
        <p:nvSpPr>
          <p:cNvPr id="201" name="Freeform: Shape 8"/>
          <p:cNvSpPr/>
          <p:nvPr/>
        </p:nvSpPr>
        <p:spPr>
          <a:xfrm>
            <a:off x="-1" y="-1"/>
            <a:ext cx="6136818" cy="5254924"/>
          </a:xfrm>
          <a:custGeom>
            <a:avLst/>
            <a:gdLst/>
            <a:ahLst/>
            <a:cxnLst>
              <a:cxn ang="0">
                <a:pos x="wd2" y="hd2"/>
              </a:cxn>
              <a:cxn ang="5400000">
                <a:pos x="wd2" y="hd2"/>
              </a:cxn>
              <a:cxn ang="10800000">
                <a:pos x="wd2" y="hd2"/>
              </a:cxn>
              <a:cxn ang="16200000">
                <a:pos x="wd2" y="hd2"/>
              </a:cxn>
            </a:cxnLst>
            <a:rect l="0" t="0" r="r" b="b"/>
            <a:pathLst>
              <a:path w="21600" h="20469" fill="norm" stroke="1" extrusionOk="0">
                <a:moveTo>
                  <a:pt x="0" y="0"/>
                </a:moveTo>
                <a:lnTo>
                  <a:pt x="21600" y="0"/>
                </a:lnTo>
                <a:lnTo>
                  <a:pt x="21593" y="434"/>
                </a:lnTo>
                <a:cubicBezTo>
                  <a:pt x="21558" y="1262"/>
                  <a:pt x="21479" y="2096"/>
                  <a:pt x="21353" y="2933"/>
                </a:cubicBezTo>
                <a:cubicBezTo>
                  <a:pt x="19683" y="14007"/>
                  <a:pt x="10461" y="21600"/>
                  <a:pt x="495" y="20330"/>
                </a:cubicBezTo>
                <a:lnTo>
                  <a:pt x="0" y="20253"/>
                </a:ln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pic>
        <p:nvPicPr>
          <p:cNvPr id="202" name="Picture 4" descr="Picture 4"/>
          <p:cNvPicPr>
            <a:picLocks noChangeAspect="1"/>
          </p:cNvPicPr>
          <p:nvPr/>
        </p:nvPicPr>
        <p:blipFill>
          <a:blip r:embed="rId2">
            <a:extLst/>
          </a:blip>
          <a:srcRect l="11373" t="0" r="11339" b="1"/>
          <a:stretch>
            <a:fillRect/>
          </a:stretch>
        </p:blipFill>
        <p:spPr>
          <a:xfrm>
            <a:off x="1" y="1"/>
            <a:ext cx="5863829" cy="4984908"/>
          </a:xfrm>
          <a:custGeom>
            <a:avLst/>
            <a:gdLst/>
            <a:ahLst/>
            <a:cxnLst>
              <a:cxn ang="0">
                <a:pos x="wd2" y="hd2"/>
              </a:cxn>
              <a:cxn ang="5400000">
                <a:pos x="wd2" y="hd2"/>
              </a:cxn>
              <a:cxn ang="10800000">
                <a:pos x="wd2" y="hd2"/>
              </a:cxn>
              <a:cxn ang="16200000">
                <a:pos x="wd2" y="hd2"/>
              </a:cxn>
            </a:cxnLst>
            <a:rect l="0" t="0" r="r" b="b"/>
            <a:pathLst>
              <a:path w="21600" h="20464" fill="norm" stroke="1" extrusionOk="0">
                <a:moveTo>
                  <a:pt x="0" y="0"/>
                </a:moveTo>
                <a:lnTo>
                  <a:pt x="0" y="20238"/>
                </a:lnTo>
                <a:lnTo>
                  <a:pt x="547" y="20324"/>
                </a:lnTo>
                <a:cubicBezTo>
                  <a:pt x="10488" y="21600"/>
                  <a:pt x="19688" y="13973"/>
                  <a:pt x="21353" y="2848"/>
                </a:cubicBezTo>
                <a:cubicBezTo>
                  <a:pt x="21428" y="2343"/>
                  <a:pt x="21486" y="1841"/>
                  <a:pt x="21528" y="1339"/>
                </a:cubicBezTo>
                <a:lnTo>
                  <a:pt x="21600" y="0"/>
                </a:lnTo>
                <a:lnTo>
                  <a:pt x="0" y="0"/>
                </a:lnTo>
                <a:close/>
              </a:path>
            </a:pathLst>
          </a:custGeom>
          <a:ln w="12700">
            <a:miter lim="400000"/>
          </a:ln>
        </p:spPr>
      </p:pic>
      <p:sp>
        <p:nvSpPr>
          <p:cNvPr id="203" name="Content Placeholder 2"/>
          <p:cNvSpPr txBox="1"/>
          <p:nvPr>
            <p:ph type="body" idx="1"/>
          </p:nvPr>
        </p:nvSpPr>
        <p:spPr>
          <a:xfrm>
            <a:off x="5987143" y="1129392"/>
            <a:ext cx="6013394" cy="5619751"/>
          </a:xfrm>
          <a:prstGeom prst="rect">
            <a:avLst/>
          </a:prstGeom>
        </p:spPr>
        <p:txBody>
          <a:bodyPr/>
          <a:lstStyle/>
          <a:p>
            <a:pPr marL="0" indent="0">
              <a:buSzTx/>
              <a:buNone/>
              <a:defRPr sz="1600">
                <a:latin typeface="Abadi"/>
                <a:ea typeface="Abadi"/>
                <a:cs typeface="Abadi"/>
                <a:sym typeface="Abadi"/>
              </a:defRPr>
            </a:pPr>
          </a:p>
          <a:p>
            <a:pPr>
              <a:defRPr sz="1600">
                <a:latin typeface="Abadi"/>
                <a:ea typeface="Abadi"/>
                <a:cs typeface="Abadi"/>
                <a:sym typeface="Abadi"/>
              </a:defRPr>
            </a:pPr>
            <a:r>
              <a:t> </a:t>
            </a:r>
            <a:r>
              <a:rPr b="1"/>
              <a:t>Customer shopping experience-modernizations, innovations,  quality of service</a:t>
            </a:r>
            <a:endParaRPr b="1"/>
          </a:p>
          <a:p>
            <a:pPr marL="0" indent="0">
              <a:buSzTx/>
              <a:buNone/>
              <a:defRPr b="1" sz="1600">
                <a:latin typeface="Abadi"/>
                <a:ea typeface="Abadi"/>
                <a:cs typeface="Abadi"/>
                <a:sym typeface="Abadi"/>
              </a:defRPr>
            </a:pPr>
            <a:r>
              <a:t> </a:t>
            </a:r>
          </a:p>
          <a:p>
            <a:pPr>
              <a:defRPr b="1" sz="1600">
                <a:latin typeface="Abadi"/>
                <a:ea typeface="Abadi"/>
                <a:cs typeface="Abadi"/>
                <a:sym typeface="Abadi"/>
              </a:defRPr>
            </a:pPr>
            <a:r>
              <a:t>Physical store allows to increase customer base within particular country</a:t>
            </a:r>
          </a:p>
          <a:p>
            <a:pPr marL="0" indent="0">
              <a:buSzTx/>
              <a:buNone/>
              <a:defRPr b="1" sz="1600">
                <a:latin typeface="Abadi"/>
                <a:ea typeface="Abadi"/>
                <a:cs typeface="Abadi"/>
                <a:sym typeface="Abadi"/>
              </a:defRPr>
            </a:pPr>
          </a:p>
          <a:p>
            <a:pPr>
              <a:defRPr b="1" sz="1600">
                <a:latin typeface="Abadi"/>
                <a:ea typeface="Abadi"/>
                <a:cs typeface="Abadi"/>
                <a:sym typeface="Abadi"/>
              </a:defRPr>
            </a:pPr>
            <a:r>
              <a:t>Trough making access possible for physical store shipping cost is reduced and also return process becomes smooth which is going to improve customer`s experience</a:t>
            </a:r>
          </a:p>
          <a:p>
            <a:pPr marL="0" indent="0">
              <a:buSzTx/>
              <a:buNone/>
              <a:defRPr b="1" sz="1600">
                <a:latin typeface="Abadi"/>
                <a:ea typeface="Abadi"/>
                <a:cs typeface="Abadi"/>
                <a:sym typeface="Abadi"/>
              </a:defRPr>
            </a:pPr>
          </a:p>
          <a:p>
            <a:pPr>
              <a:defRPr b="1" sz="1600">
                <a:latin typeface="Abadi"/>
                <a:ea typeface="Abadi"/>
                <a:cs typeface="Abadi"/>
                <a:sym typeface="Abadi"/>
              </a:defRPr>
            </a:pPr>
            <a:r>
              <a:t>Shifting to physical store makes Amazon offer convenience to its customers as it helps in fulfilling immediate requirements of customers effectively by offering them product which is required. It makes brand value increase more effictively.  ( Burns and et al., 2019)</a:t>
            </a:r>
          </a:p>
          <a:p>
            <a:pPr marL="0" indent="0">
              <a:buSzTx/>
              <a:buNone/>
              <a:defRPr b="1" sz="1600">
                <a:latin typeface="Abadi"/>
                <a:ea typeface="Abadi"/>
                <a:cs typeface="Abadi"/>
                <a:sym typeface="Abadi"/>
              </a:defRPr>
            </a:pPr>
          </a:p>
          <a:p>
            <a:pPr>
              <a:defRPr b="1" sz="1600">
                <a:latin typeface="Abadi"/>
                <a:ea typeface="Abadi"/>
                <a:cs typeface="Abadi"/>
                <a:sym typeface="Abadi"/>
              </a:defRPr>
            </a:pPr>
            <a:r>
              <a:t>Amazon with the helps of physical store makes its return policies more flexible in nature.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Title 1"/>
          <p:cNvSpPr txBox="1"/>
          <p:nvPr>
            <p:ph type="title"/>
          </p:nvPr>
        </p:nvSpPr>
        <p:spPr>
          <a:prstGeom prst="rect">
            <a:avLst/>
          </a:prstGeom>
        </p:spPr>
        <p:txBody>
          <a:bodyPr/>
          <a:lstStyle/>
          <a:p>
            <a:pPr algn="ctr">
              <a:defRPr sz="1600" u="sng">
                <a:latin typeface="Abadi"/>
                <a:ea typeface="Abadi"/>
                <a:cs typeface="Abadi"/>
                <a:sym typeface="Abadi"/>
              </a:defRPr>
            </a:pPr>
            <a:r>
              <a:t>ANALYSE THE DIFFERENCES BETWEEN AMAZON’S PHYSICAL ORGANISATIONAL STUCTURE &amp; PERFORMANCE,AND ONLINE ORGANISATIONAL STRUCTURE AND PERFORMANCE </a:t>
            </a:r>
            <a:br/>
            <a:br/>
            <a:r>
              <a:rPr u="none"/>
              <a:t>Most of the worldwide stores run physical and online platforms,as well.This allows companies to satisfy a wide range of customers needs and also to get more profit.</a:t>
            </a:r>
          </a:p>
        </p:txBody>
      </p:sp>
      <p:sp>
        <p:nvSpPr>
          <p:cNvPr id="206" name="Content Placeholder 2"/>
          <p:cNvSpPr txBox="1"/>
          <p:nvPr>
            <p:ph type="body" idx="1"/>
          </p:nvPr>
        </p:nvSpPr>
        <p:spPr>
          <a:prstGeom prst="rect">
            <a:avLst/>
          </a:prstGeom>
        </p:spPr>
        <p:txBody>
          <a:bodyPr/>
          <a:lstStyle>
            <a:lvl1pPr marL="0" indent="0" algn="ctr">
              <a:buSzTx/>
              <a:buNone/>
            </a:lvl1pPr>
          </a:lstStyle>
          <a:p>
            <a:pPr/>
            <a:r>
              <a:t>ONLINE vs. PHYSICAL STORE </a:t>
            </a:r>
          </a:p>
        </p:txBody>
      </p:sp>
      <p:graphicFrame>
        <p:nvGraphicFramePr>
          <p:cNvPr id="207" name="Table 7"/>
          <p:cNvGraphicFramePr/>
          <p:nvPr/>
        </p:nvGraphicFramePr>
        <p:xfrm>
          <a:off x="0" y="2192051"/>
          <a:ext cx="12192000" cy="4665949"/>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2438400"/>
                <a:gridCol w="2438400"/>
                <a:gridCol w="2438400"/>
                <a:gridCol w="2438400"/>
                <a:gridCol w="2438400"/>
              </a:tblGrid>
              <a:tr h="723811">
                <a:tc>
                  <a:txBody>
                    <a:bodyPr/>
                    <a:lstStyle/>
                    <a:p>
                      <a:pPr algn="l">
                        <a:defRPr b="0" sz="1800">
                          <a:solidFill>
                            <a:srgbClr val="000000"/>
                          </a:solidFill>
                        </a:defRPr>
                      </a:pPr>
                      <a:r>
                        <a:rPr b="1" sz="1700">
                          <a:solidFill>
                            <a:srgbClr val="FFFFFF"/>
                          </a:solidFill>
                        </a:rPr>
                        <a:t>CRITERIA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PHYSICAL  STORE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ONLINE  STORE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PHYSICAL STORE  PERFORMANCE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ONLINE STORE  PERFORMANCE </a:t>
                      </a:r>
                    </a:p>
                  </a:txBody>
                  <a:tcPr marL="45720" marR="45720" marT="45720" marB="45720" anchor="t" anchorCtr="0" horzOverflow="overflow"/>
                </a:tc>
              </a:tr>
              <a:tr h="3942138">
                <a:tc>
                  <a:txBody>
                    <a:bodyPr/>
                    <a:lstStyle/>
                    <a:p>
                      <a:pPr algn="l">
                        <a:defRPr sz="1800">
                          <a:solidFill>
                            <a:srgbClr val="000000"/>
                          </a:solidFill>
                        </a:defRPr>
                      </a:pPr>
                      <a:r>
                        <a:rPr b="1" sz="1700">
                          <a:solidFill>
                            <a:srgbClr val="FFFFFF"/>
                          </a:solidFill>
                        </a:rPr>
                        <a:t>PRODUCT </a:t>
                      </a:r>
                    </a:p>
                  </a:txBody>
                  <a:tcPr marL="45720" marR="45720" marT="45720" marB="45720" anchor="t" anchorCtr="0" horzOverflow="overflow">
                    <a:solidFill>
                      <a:schemeClr val="accent3"/>
                    </a:solidFill>
                  </a:tcPr>
                </a:tc>
                <a:tc>
                  <a:txBody>
                    <a:bodyPr/>
                    <a:lstStyle/>
                    <a:p>
                      <a:pPr algn="l">
                        <a:defRPr sz="1800">
                          <a:solidFill>
                            <a:srgbClr val="000000"/>
                          </a:solidFill>
                        </a:defRPr>
                      </a:pPr>
                      <a:r>
                        <a:rPr sz="1500"/>
                        <a:t>There are certain products that can be sold better in a physical store, as these items are perishable(food) and can get expired or spoiled while delivered to the customers. </a:t>
                      </a:r>
                    </a:p>
                  </a:txBody>
                  <a:tcPr marL="45720" marR="45720" marT="45720" marB="45720" anchor="t" anchorCtr="0" horzOverflow="overflow">
                    <a:solidFill>
                      <a:schemeClr val="accent3"/>
                    </a:solidFill>
                  </a:tcPr>
                </a:tc>
                <a:tc>
                  <a:txBody>
                    <a:bodyPr/>
                    <a:lstStyle/>
                    <a:p>
                      <a:pPr algn="l">
                        <a:defRPr sz="1800">
                          <a:solidFill>
                            <a:srgbClr val="000000"/>
                          </a:solidFill>
                        </a:defRPr>
                      </a:pPr>
                      <a:r>
                        <a:rPr sz="1700"/>
                        <a:t>More products can be sold online, as they all do not fit on the physical shop shelfs. Usually, products sold online are kept in company`s warehouses. </a:t>
                      </a:r>
                    </a:p>
                  </a:txBody>
                  <a:tcPr marL="45720" marR="45720" marT="45720" marB="45720" anchor="t" anchorCtr="0" horzOverflow="overflow">
                    <a:solidFill>
                      <a:schemeClr val="accent3"/>
                    </a:solidFill>
                  </a:tcPr>
                </a:tc>
                <a:tc>
                  <a:txBody>
                    <a:bodyPr/>
                    <a:lstStyle/>
                    <a:p>
                      <a:pPr algn="l">
                        <a:defRPr sz="1800">
                          <a:solidFill>
                            <a:srgbClr val="000000"/>
                          </a:solidFill>
                        </a:defRPr>
                      </a:pPr>
                      <a:r>
                        <a:rPr sz="1700"/>
                        <a:t>2000 products rated more than 4 stars: books, fresh food, electronics, toys,
games and homeware.The range of products is changing regularly depending on customers feedback and new released products</a:t>
                      </a:r>
                    </a:p>
                  </a:txBody>
                  <a:tcPr marL="45720" marR="45720" marT="45720" marB="45720" anchor="t" anchorCtr="0" horzOverflow="overflow">
                    <a:solidFill>
                      <a:schemeClr val="accent3"/>
                    </a:solidFill>
                  </a:tcPr>
                </a:tc>
                <a:tc>
                  <a:txBody>
                    <a:bodyPr/>
                    <a:lstStyle/>
                    <a:p>
                      <a:pPr algn="l">
                        <a:defRPr sz="1800">
                          <a:solidFill>
                            <a:srgbClr val="000000"/>
                          </a:solidFill>
                        </a:defRPr>
                      </a:pPr>
                      <a:r>
                        <a:rPr sz="1700"/>
                        <a:t>Wider range of products, including electronics, clothing, groceries, beauty products, industrial and scientific suppliers, musical instruments etc. Amazon has 185 huge warehouses around the world, where a wide range of products are safely and organised kept.
(Wikipedia, 2021)
</a:t>
                      </a:r>
                    </a:p>
                  </a:txBody>
                  <a:tcPr marL="45720" marR="45720" marT="45720" marB="45720" anchor="t" anchorCtr="0" horzOverflow="overflow">
                    <a:solidFill>
                      <a:schemeClr val="accent3"/>
                    </a:solidFill>
                  </a:tcPr>
                </a:tc>
              </a:tr>
            </a:tbl>
          </a:graphicData>
        </a:graphic>
      </p:graphicFrame>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aphicFrame>
        <p:nvGraphicFramePr>
          <p:cNvPr id="209" name="Table 4"/>
          <p:cNvGraphicFramePr/>
          <p:nvPr/>
        </p:nvGraphicFramePr>
        <p:xfrm>
          <a:off x="0" y="161772"/>
          <a:ext cx="12192001" cy="6696227"/>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2129433"/>
                <a:gridCol w="2515642"/>
                <a:gridCol w="2515642"/>
                <a:gridCol w="2515642"/>
                <a:gridCol w="2515642"/>
              </a:tblGrid>
              <a:tr h="710206">
                <a:tc>
                  <a:txBody>
                    <a:bodyPr/>
                    <a:lstStyle/>
                    <a:p>
                      <a:pPr algn="l">
                        <a:defRPr b="0" sz="1800">
                          <a:solidFill>
                            <a:srgbClr val="000000"/>
                          </a:solidFill>
                        </a:defRPr>
                      </a:pPr>
                      <a:r>
                        <a:rPr b="1" sz="1700">
                          <a:solidFill>
                            <a:srgbClr val="FFFFFF"/>
                          </a:solidFill>
                        </a:rPr>
                        <a:t>CRITERIA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PHYSICAL  STORE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ONLINE 
STORE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PHYSICAL STORE  PERFORMANCE </a:t>
                      </a:r>
                    </a:p>
                  </a:txBody>
                  <a:tcPr marL="45720" marR="45720" marT="45720" marB="45720" anchor="t" anchorCtr="0" horzOverflow="overflow"/>
                </a:tc>
                <a:tc>
                  <a:txBody>
                    <a:bodyPr/>
                    <a:lstStyle/>
                    <a:p>
                      <a:pPr algn="l">
                        <a:defRPr b="0" sz="1800">
                          <a:solidFill>
                            <a:srgbClr val="000000"/>
                          </a:solidFill>
                        </a:defRPr>
                      </a:pPr>
                      <a:r>
                        <a:rPr b="1" sz="1700">
                          <a:solidFill>
                            <a:srgbClr val="FFFFFF"/>
                          </a:solidFill>
                        </a:rPr>
                        <a:t>ONLINE STORE  PERFORMANCE </a:t>
                      </a:r>
                    </a:p>
                  </a:txBody>
                  <a:tcPr marL="45720" marR="45720" marT="45720" marB="45720" anchor="t" anchorCtr="0" horzOverflow="overflow"/>
                </a:tc>
              </a:tr>
              <a:tr h="2536450">
                <a:tc>
                  <a:txBody>
                    <a:bodyPr/>
                    <a:lstStyle/>
                    <a:p>
                      <a:pPr algn="l">
                        <a:defRPr sz="1800">
                          <a:solidFill>
                            <a:srgbClr val="000000"/>
                          </a:solidFill>
                        </a:defRPr>
                      </a:pPr>
                      <a:r>
                        <a:rPr sz="1700">
                          <a:solidFill>
                            <a:srgbClr val="FFFFFF"/>
                          </a:solidFill>
                        </a:rPr>
                        <a:t>CUSTOMER REACH </a:t>
                      </a:r>
                    </a:p>
                  </a:txBody>
                  <a:tcPr marL="45720" marR="45720" marT="45720" marB="45720" anchor="t" anchorCtr="0" horzOverflow="overflow"/>
                </a:tc>
                <a:tc>
                  <a:txBody>
                    <a:bodyPr/>
                    <a:lstStyle/>
                    <a:p>
                      <a:pPr algn="l">
                        <a:defRPr sz="1800">
                          <a:solidFill>
                            <a:srgbClr val="000000"/>
                          </a:solidFill>
                        </a:defRPr>
                      </a:pPr>
                      <a:r>
                        <a:rPr sz="1700"/>
                        <a:t>A limited number of customer can be reached, as people have to go to the physical shop.It takes more money and time on traveling.</a:t>
                      </a:r>
                    </a:p>
                  </a:txBody>
                  <a:tcPr marL="45720" marR="45720" marT="45720" marB="45720" anchor="t" anchorCtr="0" horzOverflow="overflow"/>
                </a:tc>
                <a:tc>
                  <a:txBody>
                    <a:bodyPr/>
                    <a:lstStyle/>
                    <a:p>
                      <a:pPr algn="l">
                        <a:defRPr sz="1800">
                          <a:solidFill>
                            <a:srgbClr val="000000"/>
                          </a:solidFill>
                        </a:defRPr>
                      </a:pPr>
                      <a:r>
                        <a:rPr sz="1700"/>
                        <a:t>More people worldwide can order items online from any part of the planet, with just a click on the web site.</a:t>
                      </a:r>
                    </a:p>
                  </a:txBody>
                  <a:tcPr marL="45720" marR="45720" marT="45720" marB="45720" anchor="t" anchorCtr="0" horzOverflow="overflow"/>
                </a:tc>
                <a:tc>
                  <a:txBody>
                    <a:bodyPr/>
                    <a:lstStyle/>
                    <a:p>
                      <a:pPr algn="l">
                        <a:defRPr sz="1800">
                          <a:solidFill>
                            <a:srgbClr val="000000"/>
                          </a:solidFill>
                        </a:defRPr>
                      </a:pPr>
                      <a:r>
                        <a:rPr sz="1700"/>
                        <a:t>Amazon has 29 physical stores, located in USA and UK. It means that people outside these countries cannot reach the physical shops.</a:t>
                      </a:r>
                    </a:p>
                  </a:txBody>
                  <a:tcPr marL="45720" marR="45720" marT="45720" marB="45720" anchor="t" anchorCtr="0" horzOverflow="overflow"/>
                </a:tc>
                <a:tc>
                  <a:txBody>
                    <a:bodyPr/>
                    <a:lstStyle/>
                    <a:p>
                      <a:pPr algn="l">
                        <a:defRPr sz="1800">
                          <a:solidFill>
                            <a:srgbClr val="000000"/>
                          </a:solidFill>
                        </a:defRPr>
                      </a:pPr>
                      <a:r>
                        <a:rPr sz="1700"/>
                        <a:t>Amazon is the first globally ranked web platform in terms of orders online. Particulary – Covid situation has swaped physical shopping to online.</a:t>
                      </a:r>
                    </a:p>
                  </a:txBody>
                  <a:tcPr marL="45720" marR="45720" marT="45720" marB="45720" anchor="t" anchorCtr="0" horzOverflow="overflow"/>
                </a:tc>
              </a:tr>
              <a:tr h="3449570">
                <a:tc>
                  <a:txBody>
                    <a:bodyPr/>
                    <a:lstStyle/>
                    <a:p>
                      <a:pPr algn="l">
                        <a:defRPr sz="1800">
                          <a:solidFill>
                            <a:srgbClr val="000000"/>
                          </a:solidFill>
                        </a:defRPr>
                      </a:pPr>
                      <a:r>
                        <a:rPr sz="1700">
                          <a:solidFill>
                            <a:srgbClr val="FFFFFF"/>
                          </a:solidFill>
                        </a:rPr>
                        <a:t>CUSTOMER GUIDANCE</a:t>
                      </a:r>
                    </a:p>
                  </a:txBody>
                  <a:tcPr marL="45720" marR="45720" marT="45720" marB="45720" anchor="t" anchorCtr="0" horzOverflow="overflow"/>
                </a:tc>
                <a:tc>
                  <a:txBody>
                    <a:bodyPr/>
                    <a:lstStyle/>
                    <a:p>
                      <a:pPr algn="l">
                        <a:defRPr sz="1800">
                          <a:solidFill>
                            <a:srgbClr val="000000"/>
                          </a:solidFill>
                        </a:defRPr>
                      </a:pPr>
                      <a:r>
                        <a:rPr sz="1700"/>
                        <a:t>In a physical store clients can be guided where certain products are located. </a:t>
                      </a:r>
                    </a:p>
                  </a:txBody>
                  <a:tcPr marL="45720" marR="45720" marT="45720" marB="45720" anchor="t" anchorCtr="0" horzOverflow="overflow"/>
                </a:tc>
                <a:tc>
                  <a:txBody>
                    <a:bodyPr/>
                    <a:lstStyle/>
                    <a:p>
                      <a:pPr algn="l">
                        <a:defRPr sz="1800">
                          <a:solidFill>
                            <a:srgbClr val="000000"/>
                          </a:solidFill>
                        </a:defRPr>
                      </a:pPr>
                      <a:r>
                        <a:rPr sz="1700"/>
                        <a:t>Client should know the name of the desired product and to search for it. It is harder to contact and reach a customer assistant online than physically being in a shop. </a:t>
                      </a:r>
                    </a:p>
                  </a:txBody>
                  <a:tcPr marL="45720" marR="45720" marT="45720" marB="45720" anchor="t" anchorCtr="0" horzOverflow="overflow"/>
                </a:tc>
                <a:tc>
                  <a:txBody>
                    <a:bodyPr/>
                    <a:lstStyle/>
                    <a:p>
                      <a:pPr algn="l">
                        <a:defRPr sz="1800">
                          <a:solidFill>
                            <a:srgbClr val="000000"/>
                          </a:solidFill>
                        </a:defRPr>
                      </a:pPr>
                      <a:r>
                        <a:rPr sz="1700"/>
                        <a:t>Amazon Bluewater shop hired more than 1300 staff to provide the best shopping experience in-store. </a:t>
                      </a:r>
                    </a:p>
                  </a:txBody>
                  <a:tcPr marL="45720" marR="45720" marT="45720" marB="45720" anchor="t" anchorCtr="0" horzOverflow="overflow"/>
                </a:tc>
                <a:tc>
                  <a:txBody>
                    <a:bodyPr/>
                    <a:lstStyle/>
                    <a:p>
                      <a:pPr algn="l">
                        <a:defRPr sz="1800">
                          <a:solidFill>
                            <a:srgbClr val="000000"/>
                          </a:solidFill>
                        </a:defRPr>
                      </a:pPr>
                      <a:r>
                        <a:rPr sz="1700"/>
                        <a:t>Amazon provides a lot of information and guidence about ordering, tracking a parcel, returnd and refunds, cancelling orders etc.It has a contact number customers can call and speak to a customer assistant. 
(Amazon, 2021)
</a:t>
                      </a:r>
                    </a:p>
                  </a:txBody>
                  <a:tcPr marL="45720" marR="45720" marT="45720" marB="45720" anchor="t" anchorCtr="0" horzOverflow="overflow"/>
                </a:tc>
              </a:tr>
            </a:tbl>
          </a:graphicData>
        </a:graphic>
      </p:graphicFrame>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aphicFrame>
        <p:nvGraphicFramePr>
          <p:cNvPr id="211" name="Table 2"/>
          <p:cNvGraphicFramePr/>
          <p:nvPr/>
        </p:nvGraphicFramePr>
        <p:xfrm>
          <a:off x="0" y="-108857"/>
          <a:ext cx="12192000" cy="6966857"/>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2438400"/>
                <a:gridCol w="2438400"/>
                <a:gridCol w="2438400"/>
                <a:gridCol w="2438400"/>
                <a:gridCol w="2438400"/>
              </a:tblGrid>
              <a:tr h="706782">
                <a:tc>
                  <a:txBody>
                    <a:bodyPr/>
                    <a:lstStyle/>
                    <a:p>
                      <a:pPr algn="l">
                        <a:defRPr b="0" sz="1800">
                          <a:solidFill>
                            <a:srgbClr val="000000"/>
                          </a:solidFill>
                        </a:defRPr>
                      </a:pPr>
                      <a:r>
                        <a:rPr b="1">
                          <a:solidFill>
                            <a:srgbClr val="FFFFFF"/>
                          </a:solidFill>
                        </a:rPr>
                        <a:t>CRITERIA </a:t>
                      </a:r>
                    </a:p>
                  </a:txBody>
                  <a:tcPr marL="45720" marR="45720" marT="45720" marB="45720" anchor="t" anchorCtr="0" horzOverflow="overflow"/>
                </a:tc>
                <a:tc>
                  <a:txBody>
                    <a:bodyPr/>
                    <a:lstStyle/>
                    <a:p>
                      <a:pPr algn="l">
                        <a:defRPr b="0" sz="1800">
                          <a:solidFill>
                            <a:srgbClr val="000000"/>
                          </a:solidFill>
                        </a:defRPr>
                      </a:pPr>
                      <a:r>
                        <a:rPr b="1">
                          <a:solidFill>
                            <a:srgbClr val="FFFFFF"/>
                          </a:solidFill>
                        </a:rPr>
                        <a:t>PHYSICAL STORE </a:t>
                      </a:r>
                    </a:p>
                  </a:txBody>
                  <a:tcPr marL="45720" marR="45720" marT="45720" marB="45720" anchor="t" anchorCtr="0" horzOverflow="overflow"/>
                </a:tc>
                <a:tc>
                  <a:txBody>
                    <a:bodyPr/>
                    <a:lstStyle/>
                    <a:p>
                      <a:pPr algn="l">
                        <a:defRPr b="0" sz="1800">
                          <a:solidFill>
                            <a:srgbClr val="000000"/>
                          </a:solidFill>
                        </a:defRPr>
                      </a:pPr>
                      <a:r>
                        <a:rPr b="1">
                          <a:solidFill>
                            <a:srgbClr val="FFFFFF"/>
                          </a:solidFill>
                        </a:rPr>
                        <a:t>ONLINE STORE </a:t>
                      </a:r>
                    </a:p>
                  </a:txBody>
                  <a:tcPr marL="45720" marR="45720" marT="45720" marB="45720" anchor="t" anchorCtr="0" horzOverflow="overflow"/>
                </a:tc>
                <a:tc>
                  <a:txBody>
                    <a:bodyPr/>
                    <a:lstStyle/>
                    <a:p>
                      <a:pPr algn="l">
                        <a:defRPr b="0" sz="1800">
                          <a:solidFill>
                            <a:srgbClr val="000000"/>
                          </a:solidFill>
                        </a:defRPr>
                      </a:pPr>
                      <a:r>
                        <a:rPr b="1">
                          <a:solidFill>
                            <a:srgbClr val="FFFFFF"/>
                          </a:solidFill>
                        </a:rPr>
                        <a:t>PHYSICAL STORE  PERFORMANCE</a:t>
                      </a:r>
                    </a:p>
                  </a:txBody>
                  <a:tcPr marL="45720" marR="45720" marT="45720" marB="45720" anchor="t" anchorCtr="0" horzOverflow="overflow"/>
                </a:tc>
                <a:tc>
                  <a:txBody>
                    <a:bodyPr/>
                    <a:lstStyle/>
                    <a:p>
                      <a:pPr algn="l">
                        <a:defRPr b="0" sz="1800">
                          <a:solidFill>
                            <a:srgbClr val="000000"/>
                          </a:solidFill>
                        </a:defRPr>
                      </a:pPr>
                      <a:r>
                        <a:rPr b="1">
                          <a:solidFill>
                            <a:srgbClr val="FFFFFF"/>
                          </a:solidFill>
                        </a:rPr>
                        <a:t>ONLINE STORE  PERFORMANCE </a:t>
                      </a:r>
                    </a:p>
                  </a:txBody>
                  <a:tcPr marL="45720" marR="45720" marT="45720" marB="45720" anchor="t" anchorCtr="0" horzOverflow="overflow"/>
                </a:tc>
              </a:tr>
              <a:tr h="4341665">
                <a:tc>
                  <a:txBody>
                    <a:bodyPr/>
                    <a:lstStyle/>
                    <a:p>
                      <a:pPr algn="l">
                        <a:defRPr sz="1800">
                          <a:solidFill>
                            <a:srgbClr val="000000"/>
                          </a:solidFill>
                        </a:defRPr>
                      </a:pPr>
                      <a:r>
                        <a:rPr>
                          <a:solidFill>
                            <a:srgbClr val="FFFFFF"/>
                          </a:solidFill>
                        </a:rPr>
                        <a:t>SALES </a:t>
                      </a:r>
                    </a:p>
                  </a:txBody>
                  <a:tcPr marL="45720" marR="45720" marT="45720" marB="45720" anchor="t" anchorCtr="0" horzOverflow="overflow"/>
                </a:tc>
                <a:tc>
                  <a:txBody>
                    <a:bodyPr/>
                    <a:lstStyle/>
                    <a:p>
                      <a:pPr algn="l">
                        <a:defRPr sz="1800">
                          <a:solidFill>
                            <a:srgbClr val="000000"/>
                          </a:solidFill>
                        </a:defRPr>
                      </a:pPr>
                      <a:r>
                        <a:t>The way products are displayed in a physical shop atracts customers to buy more products even if they did not mean to do it when entering shop.</a:t>
                      </a:r>
                    </a:p>
                  </a:txBody>
                  <a:tcPr marL="45720" marR="45720" marT="45720" marB="45720" anchor="t" anchorCtr="0" horzOverflow="overflow"/>
                </a:tc>
                <a:tc>
                  <a:txBody>
                    <a:bodyPr/>
                    <a:lstStyle/>
                    <a:p>
                      <a:pPr algn="l">
                        <a:defRPr sz="1800">
                          <a:solidFill>
                            <a:srgbClr val="000000"/>
                          </a:solidFill>
                        </a:defRPr>
                      </a:pPr>
                      <a:r>
                        <a:t>Usually,customers buy just certain products, those they were interested in when accesing the web-site. It takes longer to get the product, due to delivery time.</a:t>
                      </a:r>
                    </a:p>
                  </a:txBody>
                  <a:tcPr marL="45720" marR="45720" marT="45720" marB="45720" anchor="t" anchorCtr="0" horzOverflow="overflow"/>
                </a:tc>
                <a:tc>
                  <a:txBody>
                    <a:bodyPr/>
                    <a:lstStyle/>
                    <a:p>
                      <a:pPr algn="l">
                        <a:defRPr sz="1800">
                          <a:solidFill>
                            <a:srgbClr val="000000"/>
                          </a:solidFill>
                        </a:defRPr>
                      </a:pPr>
                      <a:r>
                        <a:t>People can see and touch products in person, that means less confusion and dissatisfaction with purchases.Amazon Bluewater is a 4-star Westfield, London branch, around 5000 square feet.Customers can buy goods online and collect the order at the store as soon as next day.</a:t>
                      </a:r>
                    </a:p>
                  </a:txBody>
                  <a:tcPr marL="45720" marR="45720" marT="45720" marB="45720" anchor="t" anchorCtr="0" horzOverflow="overflow"/>
                </a:tc>
                <a:tc>
                  <a:txBody>
                    <a:bodyPr/>
                    <a:lstStyle/>
                    <a:p>
                      <a:pPr algn="l">
                        <a:defRPr sz="1800">
                          <a:solidFill>
                            <a:srgbClr val="000000"/>
                          </a:solidFill>
                        </a:defRPr>
                      </a:pPr>
                      <a:r>
                        <a:t>Customers can be dissapointed with the purchased items,  resulting with longer process of returning it back to the store.It means losses of money on delivering product and, after that, on returning (costs supported by Amazon).
(Bluewater, 2021)</a:t>
                      </a:r>
                    </a:p>
                  </a:txBody>
                  <a:tcPr marL="45720" marR="45720" marT="45720" marB="45720" anchor="t" anchorCtr="0" horzOverflow="overflow"/>
                </a:tc>
              </a:tr>
              <a:tr h="1918410">
                <a:tc>
                  <a:txBody>
                    <a:bodyPr/>
                    <a:lstStyle/>
                    <a:p>
                      <a:pPr algn="l">
                        <a:defRPr sz="1800">
                          <a:solidFill>
                            <a:srgbClr val="000000"/>
                          </a:solidFill>
                        </a:defRPr>
                      </a:pPr>
                      <a:r>
                        <a:rPr>
                          <a:solidFill>
                            <a:srgbClr val="FFFFFF"/>
                          </a:solidFill>
                        </a:rPr>
                        <a:t>PRICES </a:t>
                      </a:r>
                    </a:p>
                  </a:txBody>
                  <a:tcPr marL="45720" marR="45720" marT="45720" marB="45720" anchor="t" anchorCtr="0" horzOverflow="overflow"/>
                </a:tc>
                <a:tc>
                  <a:txBody>
                    <a:bodyPr/>
                    <a:lstStyle/>
                    <a:p>
                      <a:pPr algn="l">
                        <a:defRPr sz="1800">
                          <a:solidFill>
                            <a:srgbClr val="000000"/>
                          </a:solidFill>
                        </a:defRPr>
                      </a:pPr>
                      <a:r>
                        <a:t>Sometimes,prices can be higher in a physical store, as owners have to pay more for renting a building, paying more staff etc.</a:t>
                      </a:r>
                    </a:p>
                  </a:txBody>
                  <a:tcPr marL="45720" marR="45720" marT="45720" marB="45720" anchor="t" anchorCtr="0" horzOverflow="overflow"/>
                </a:tc>
                <a:tc>
                  <a:txBody>
                    <a:bodyPr/>
                    <a:lstStyle/>
                    <a:p>
                      <a:pPr algn="l">
                        <a:defRPr sz="1800">
                          <a:solidFill>
                            <a:srgbClr val="000000"/>
                          </a:solidFill>
                        </a:defRPr>
                      </a:pPr>
                      <a:r>
                        <a:t>Prices can be lower due to less expenses on renting a building, hiring more people to promote and sale items in a physical shop.</a:t>
                      </a:r>
                    </a:p>
                  </a:txBody>
                  <a:tcPr marL="45720" marR="45720" marT="45720" marB="45720" anchor="t" anchorCtr="0" horzOverflow="overflow"/>
                </a:tc>
                <a:tc>
                  <a:txBody>
                    <a:bodyPr/>
                    <a:lstStyle/>
                    <a:p>
                      <a:pPr algn="l">
                        <a:defRPr sz="1800">
                          <a:solidFill>
                            <a:srgbClr val="000000"/>
                          </a:solidFill>
                        </a:defRPr>
                      </a:pPr>
                      <a:r>
                        <a:t>Amazon Kent store products have digital price tags used to ensure the prices are the same in-store and online.</a:t>
                      </a:r>
                    </a:p>
                  </a:txBody>
                  <a:tcPr marL="45720" marR="45720" marT="45720" marB="45720" anchor="t" anchorCtr="0" horzOverflow="overflow"/>
                </a:tc>
                <a:tc>
                  <a:txBody>
                    <a:bodyPr/>
                    <a:lstStyle/>
                    <a:p>
                      <a:pPr algn="l">
                        <a:defRPr sz="1800">
                          <a:solidFill>
                            <a:srgbClr val="000000"/>
                          </a:solidFill>
                        </a:defRPr>
                      </a:pPr>
                      <a:r>
                        <a:t>Same prices for online and in-store shopping. But a final price for a product is higher due to the delivery costs. </a:t>
                      </a:r>
                    </a:p>
                  </a:txBody>
                  <a:tcPr marL="45720" marR="45720" marT="45720" marB="45720" anchor="t" anchorCtr="0" horzOverflow="overflow"/>
                </a:tc>
              </a:tr>
            </a:tbl>
          </a:graphicData>
        </a:graphic>
      </p:graphicFrame>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Freeform: Shape 7"/>
          <p:cNvSpPr/>
          <p:nvPr/>
        </p:nvSpPr>
        <p:spPr>
          <a:xfrm>
            <a:off x="-1" y="-1"/>
            <a:ext cx="6136818" cy="5254924"/>
          </a:xfrm>
          <a:custGeom>
            <a:avLst/>
            <a:gdLst/>
            <a:ahLst/>
            <a:cxnLst>
              <a:cxn ang="0">
                <a:pos x="wd2" y="hd2"/>
              </a:cxn>
              <a:cxn ang="5400000">
                <a:pos x="wd2" y="hd2"/>
              </a:cxn>
              <a:cxn ang="10800000">
                <a:pos x="wd2" y="hd2"/>
              </a:cxn>
              <a:cxn ang="16200000">
                <a:pos x="wd2" y="hd2"/>
              </a:cxn>
            </a:cxnLst>
            <a:rect l="0" t="0" r="r" b="b"/>
            <a:pathLst>
              <a:path w="21600" h="20469" fill="norm" stroke="1" extrusionOk="0">
                <a:moveTo>
                  <a:pt x="0" y="0"/>
                </a:moveTo>
                <a:lnTo>
                  <a:pt x="21600" y="0"/>
                </a:lnTo>
                <a:lnTo>
                  <a:pt x="21593" y="434"/>
                </a:lnTo>
                <a:cubicBezTo>
                  <a:pt x="21558" y="1262"/>
                  <a:pt x="21479" y="2096"/>
                  <a:pt x="21353" y="2933"/>
                </a:cubicBezTo>
                <a:cubicBezTo>
                  <a:pt x="19683" y="14007"/>
                  <a:pt x="10461" y="21600"/>
                  <a:pt x="495" y="20330"/>
                </a:cubicBezTo>
                <a:lnTo>
                  <a:pt x="0" y="20253"/>
                </a:ln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14" name="Freeform: Shape 9"/>
          <p:cNvSpPr/>
          <p:nvPr/>
        </p:nvSpPr>
        <p:spPr>
          <a:xfrm>
            <a:off x="0" y="0"/>
            <a:ext cx="5863723" cy="4984917"/>
          </a:xfrm>
          <a:custGeom>
            <a:avLst/>
            <a:gdLst/>
            <a:ahLst/>
            <a:cxnLst>
              <a:cxn ang="0">
                <a:pos x="wd2" y="hd2"/>
              </a:cxn>
              <a:cxn ang="5400000">
                <a:pos x="wd2" y="hd2"/>
              </a:cxn>
              <a:cxn ang="10800000">
                <a:pos x="wd2" y="hd2"/>
              </a:cxn>
              <a:cxn ang="16200000">
                <a:pos x="wd2" y="hd2"/>
              </a:cxn>
            </a:cxnLst>
            <a:rect l="0" t="0" r="r" b="b"/>
            <a:pathLst>
              <a:path w="21600" h="20464" fill="norm" stroke="1" extrusionOk="0">
                <a:moveTo>
                  <a:pt x="0" y="0"/>
                </a:moveTo>
                <a:lnTo>
                  <a:pt x="21600" y="0"/>
                </a:lnTo>
                <a:lnTo>
                  <a:pt x="21529" y="1339"/>
                </a:lnTo>
                <a:cubicBezTo>
                  <a:pt x="21487" y="1840"/>
                  <a:pt x="21428" y="2344"/>
                  <a:pt x="21353" y="2848"/>
                </a:cubicBezTo>
                <a:cubicBezTo>
                  <a:pt x="19688" y="13973"/>
                  <a:pt x="10488" y="21600"/>
                  <a:pt x="547" y="20324"/>
                </a:cubicBezTo>
                <a:lnTo>
                  <a:pt x="0" y="20239"/>
                </a:lnTo>
                <a:close/>
              </a:path>
            </a:pathLst>
          </a:custGeom>
          <a:solidFill>
            <a:srgbClr val="595959"/>
          </a:solidFill>
          <a:ln w="12700">
            <a:miter lim="400000"/>
          </a:ln>
        </p:spPr>
        <p:txBody>
          <a:bodyPr lIns="45719" rIns="45719" anchor="ctr"/>
          <a:lstStyle/>
          <a:p>
            <a:pPr algn="ctr">
              <a:defRPr>
                <a:solidFill>
                  <a:srgbClr val="FFFFFF"/>
                </a:solidFill>
              </a:defRPr>
            </a:pPr>
          </a:p>
        </p:txBody>
      </p:sp>
      <p:sp>
        <p:nvSpPr>
          <p:cNvPr id="215" name="Title 1"/>
          <p:cNvSpPr txBox="1"/>
          <p:nvPr>
            <p:ph type="title"/>
          </p:nvPr>
        </p:nvSpPr>
        <p:spPr>
          <a:xfrm>
            <a:off x="804670" y="365124"/>
            <a:ext cx="3405823" cy="3117040"/>
          </a:xfrm>
          <a:prstGeom prst="rect">
            <a:avLst/>
          </a:prstGeom>
        </p:spPr>
        <p:txBody>
          <a:bodyPr/>
          <a:lstStyle/>
          <a:p>
            <a:pPr defTabSz="886968">
              <a:defRPr b="1" sz="1746">
                <a:latin typeface="Abadi"/>
                <a:ea typeface="Abadi"/>
                <a:cs typeface="Abadi"/>
                <a:sym typeface="Abadi"/>
              </a:defRPr>
            </a:pPr>
            <a:r>
              <a:t>DISCUSS DIFFERENT TASKS AND SKILLS THAT MANAGEMENT TEAM OF AMAZON AT BLUEWATER AMAZON STORE CAN APPLY TO BRING OPERATIONAL EFFECTIVENESS </a:t>
            </a:r>
            <a:r>
              <a:rPr b="0"/>
              <a:t> </a:t>
            </a:r>
            <a:br>
              <a:rPr b="0"/>
            </a:br>
            <a:br>
              <a:rPr b="0"/>
            </a:br>
            <a:r>
              <a:rPr b="0"/>
              <a:t>“Talent wins games,but teamwork and intelligence wins championships.”</a:t>
            </a:r>
            <a:br>
              <a:rPr b="0"/>
            </a:br>
            <a:r>
              <a:rPr b="0"/>
              <a:t>(Michael Jordan,1994) </a:t>
            </a:r>
          </a:p>
        </p:txBody>
      </p:sp>
      <p:sp>
        <p:nvSpPr>
          <p:cNvPr id="216" name="Content Placeholder 2"/>
          <p:cNvSpPr txBox="1"/>
          <p:nvPr>
            <p:ph type="body" idx="1"/>
          </p:nvPr>
        </p:nvSpPr>
        <p:spPr>
          <a:xfrm>
            <a:off x="6230965" y="97600"/>
            <a:ext cx="5156364" cy="6597113"/>
          </a:xfrm>
          <a:prstGeom prst="rect">
            <a:avLst/>
          </a:prstGeom>
        </p:spPr>
        <p:txBody>
          <a:bodyPr anchor="ctr"/>
          <a:lstStyle/>
          <a:p>
            <a:pPr marL="0" indent="0">
              <a:lnSpc>
                <a:spcPct val="81000"/>
              </a:lnSpc>
              <a:buSzTx/>
              <a:buNone/>
              <a:defRPr sz="1800" u="sng"/>
            </a:pPr>
            <a:r>
              <a:t>THE MANAGER IN THE MANAGEMENT OF ORGANIZATION – DIFFERENT TASKS AND SKILLS FOR OPERATIONAL EFFECTIVENESS </a:t>
            </a:r>
            <a:endParaRPr sz="2500"/>
          </a:p>
          <a:p>
            <a:pPr>
              <a:lnSpc>
                <a:spcPct val="81000"/>
              </a:lnSpc>
              <a:defRPr sz="1800"/>
            </a:pPr>
            <a:r>
              <a:t>Technical skills </a:t>
            </a:r>
            <a:endParaRPr sz="2500"/>
          </a:p>
          <a:p>
            <a:pPr marL="0" indent="0">
              <a:lnSpc>
                <a:spcPct val="81000"/>
              </a:lnSpc>
              <a:buSzTx/>
              <a:buNone/>
              <a:defRPr sz="2000"/>
            </a:pPr>
          </a:p>
          <a:p>
            <a:pPr>
              <a:lnSpc>
                <a:spcPct val="81000"/>
              </a:lnSpc>
              <a:defRPr sz="1800"/>
            </a:pPr>
            <a:r>
              <a:t>Effective communication  </a:t>
            </a:r>
            <a:endParaRPr sz="2500"/>
          </a:p>
          <a:p>
            <a:pPr marL="0" indent="0">
              <a:lnSpc>
                <a:spcPct val="81000"/>
              </a:lnSpc>
              <a:buSzTx/>
              <a:buNone/>
              <a:defRPr sz="2000"/>
            </a:pPr>
          </a:p>
          <a:p>
            <a:pPr>
              <a:lnSpc>
                <a:spcPct val="81000"/>
              </a:lnSpc>
              <a:defRPr sz="1800"/>
            </a:pPr>
            <a:r>
              <a:t>Creating a long-term, personalized professional development plan </a:t>
            </a:r>
            <a:endParaRPr sz="2500"/>
          </a:p>
          <a:p>
            <a:pPr marL="0" indent="0">
              <a:lnSpc>
                <a:spcPct val="81000"/>
              </a:lnSpc>
              <a:buSzTx/>
              <a:buNone/>
              <a:defRPr sz="2000"/>
            </a:pPr>
          </a:p>
          <a:p>
            <a:pPr>
              <a:lnSpc>
                <a:spcPct val="81000"/>
              </a:lnSpc>
              <a:defRPr sz="1800"/>
            </a:pPr>
            <a:r>
              <a:t>Motivation </a:t>
            </a:r>
            <a:endParaRPr sz="2500"/>
          </a:p>
          <a:p>
            <a:pPr marL="0" indent="0">
              <a:lnSpc>
                <a:spcPct val="81000"/>
              </a:lnSpc>
              <a:buSzTx/>
              <a:buNone/>
              <a:defRPr sz="2000"/>
            </a:pPr>
          </a:p>
          <a:p>
            <a:pPr>
              <a:lnSpc>
                <a:spcPct val="81000"/>
              </a:lnSpc>
              <a:defRPr sz="1800"/>
            </a:pPr>
            <a:r>
              <a:t>Generating new knowledge and skills</a:t>
            </a:r>
            <a:endParaRPr sz="2500"/>
          </a:p>
          <a:p>
            <a:pPr marL="0" indent="0">
              <a:lnSpc>
                <a:spcPct val="81000"/>
              </a:lnSpc>
              <a:buSzTx/>
              <a:buNone/>
              <a:defRPr sz="2000"/>
            </a:pPr>
          </a:p>
          <a:p>
            <a:pPr>
              <a:lnSpc>
                <a:spcPct val="81000"/>
              </a:lnSpc>
              <a:defRPr sz="1800"/>
            </a:pPr>
            <a:r>
              <a:t>Self-criticism</a:t>
            </a:r>
            <a:endParaRPr sz="2500"/>
          </a:p>
          <a:p>
            <a:pPr marL="0" indent="0">
              <a:lnSpc>
                <a:spcPct val="81000"/>
              </a:lnSpc>
              <a:buSzTx/>
              <a:buNone/>
              <a:defRPr sz="2000"/>
            </a:pPr>
          </a:p>
          <a:p>
            <a:pPr>
              <a:lnSpc>
                <a:spcPct val="81000"/>
              </a:lnSpc>
              <a:defRPr sz="1800"/>
            </a:pPr>
            <a:r>
              <a:t>Time management</a:t>
            </a:r>
            <a:endParaRPr sz="2500"/>
          </a:p>
          <a:p>
            <a:pPr marL="0" indent="0">
              <a:lnSpc>
                <a:spcPct val="81000"/>
              </a:lnSpc>
              <a:buSzTx/>
              <a:buNone/>
              <a:defRPr sz="2000"/>
            </a:pPr>
          </a:p>
          <a:p>
            <a:pPr>
              <a:lnSpc>
                <a:spcPct val="81000"/>
              </a:lnSpc>
              <a:defRPr sz="1800"/>
            </a:pPr>
            <a:r>
              <a:t>Decision making and problem solving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8" name="Freeform: Shape 7"/>
          <p:cNvSpPr/>
          <p:nvPr/>
        </p:nvSpPr>
        <p:spPr>
          <a:xfrm>
            <a:off x="-1" y="-1"/>
            <a:ext cx="6136818" cy="5254924"/>
          </a:xfrm>
          <a:custGeom>
            <a:avLst/>
            <a:gdLst/>
            <a:ahLst/>
            <a:cxnLst>
              <a:cxn ang="0">
                <a:pos x="wd2" y="hd2"/>
              </a:cxn>
              <a:cxn ang="5400000">
                <a:pos x="wd2" y="hd2"/>
              </a:cxn>
              <a:cxn ang="10800000">
                <a:pos x="wd2" y="hd2"/>
              </a:cxn>
              <a:cxn ang="16200000">
                <a:pos x="wd2" y="hd2"/>
              </a:cxn>
            </a:cxnLst>
            <a:rect l="0" t="0" r="r" b="b"/>
            <a:pathLst>
              <a:path w="21600" h="20469" fill="norm" stroke="1" extrusionOk="0">
                <a:moveTo>
                  <a:pt x="0" y="0"/>
                </a:moveTo>
                <a:lnTo>
                  <a:pt x="21600" y="0"/>
                </a:lnTo>
                <a:lnTo>
                  <a:pt x="21593" y="434"/>
                </a:lnTo>
                <a:cubicBezTo>
                  <a:pt x="21558" y="1262"/>
                  <a:pt x="21479" y="2096"/>
                  <a:pt x="21353" y="2933"/>
                </a:cubicBezTo>
                <a:cubicBezTo>
                  <a:pt x="19683" y="14007"/>
                  <a:pt x="10461" y="21600"/>
                  <a:pt x="495" y="20330"/>
                </a:cubicBezTo>
                <a:lnTo>
                  <a:pt x="0" y="20253"/>
                </a:ln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19" name="Freeform: Shape 9"/>
          <p:cNvSpPr/>
          <p:nvPr/>
        </p:nvSpPr>
        <p:spPr>
          <a:xfrm>
            <a:off x="0" y="0"/>
            <a:ext cx="5863723" cy="4984917"/>
          </a:xfrm>
          <a:custGeom>
            <a:avLst/>
            <a:gdLst/>
            <a:ahLst/>
            <a:cxnLst>
              <a:cxn ang="0">
                <a:pos x="wd2" y="hd2"/>
              </a:cxn>
              <a:cxn ang="5400000">
                <a:pos x="wd2" y="hd2"/>
              </a:cxn>
              <a:cxn ang="10800000">
                <a:pos x="wd2" y="hd2"/>
              </a:cxn>
              <a:cxn ang="16200000">
                <a:pos x="wd2" y="hd2"/>
              </a:cxn>
            </a:cxnLst>
            <a:rect l="0" t="0" r="r" b="b"/>
            <a:pathLst>
              <a:path w="21600" h="20464" fill="norm" stroke="1" extrusionOk="0">
                <a:moveTo>
                  <a:pt x="0" y="0"/>
                </a:moveTo>
                <a:lnTo>
                  <a:pt x="21600" y="0"/>
                </a:lnTo>
                <a:lnTo>
                  <a:pt x="21529" y="1339"/>
                </a:lnTo>
                <a:cubicBezTo>
                  <a:pt x="21487" y="1840"/>
                  <a:pt x="21428" y="2344"/>
                  <a:pt x="21353" y="2848"/>
                </a:cubicBezTo>
                <a:cubicBezTo>
                  <a:pt x="19688" y="13973"/>
                  <a:pt x="10488" y="21600"/>
                  <a:pt x="547" y="20324"/>
                </a:cubicBezTo>
                <a:lnTo>
                  <a:pt x="0" y="20239"/>
                </a:lnTo>
                <a:close/>
              </a:path>
            </a:pathLst>
          </a:custGeom>
          <a:solidFill>
            <a:srgbClr val="595959"/>
          </a:solidFill>
          <a:ln w="12700">
            <a:miter lim="400000"/>
          </a:ln>
        </p:spPr>
        <p:txBody>
          <a:bodyPr lIns="45719" rIns="45719" anchor="ctr"/>
          <a:lstStyle/>
          <a:p>
            <a:pPr algn="ctr">
              <a:defRPr>
                <a:solidFill>
                  <a:srgbClr val="FFFFFF"/>
                </a:solidFill>
              </a:defRPr>
            </a:pPr>
          </a:p>
        </p:txBody>
      </p:sp>
      <p:sp>
        <p:nvSpPr>
          <p:cNvPr id="220" name="Title 1"/>
          <p:cNvSpPr txBox="1"/>
          <p:nvPr>
            <p:ph type="title"/>
          </p:nvPr>
        </p:nvSpPr>
        <p:spPr>
          <a:xfrm>
            <a:off x="804670" y="365124"/>
            <a:ext cx="3405823" cy="3117040"/>
          </a:xfrm>
          <a:prstGeom prst="rect">
            <a:avLst/>
          </a:prstGeom>
        </p:spPr>
        <p:txBody>
          <a:bodyPr/>
          <a:lstStyle>
            <a:lvl1pPr defTabSz="868680">
              <a:defRPr sz="1994">
                <a:latin typeface="Abadi"/>
                <a:ea typeface="Abadi"/>
                <a:cs typeface="Abadi"/>
                <a:sym typeface="Abadi"/>
              </a:defRPr>
            </a:lvl1pPr>
          </a:lstStyle>
          <a:p>
            <a:pPr/>
            <a:r>
              <a:t>THE MANAGER MUST USE POWER INTELLIGENTLY,GIVING IT TO EMPLOYEES TO PERFORM CERTAIN TASKS EFFICTIVELY,TAKING INTO ACCOUNT THE FOLLOWING GUIDELINES OF ORGANIZATIONAL EFFICIENCY: </a:t>
            </a:r>
          </a:p>
        </p:txBody>
      </p:sp>
      <p:sp>
        <p:nvSpPr>
          <p:cNvPr id="221" name="Content Placeholder 2"/>
          <p:cNvSpPr txBox="1"/>
          <p:nvPr>
            <p:ph type="body" sz="half" idx="1"/>
          </p:nvPr>
        </p:nvSpPr>
        <p:spPr>
          <a:xfrm>
            <a:off x="6374219" y="1224644"/>
            <a:ext cx="5156365" cy="4381501"/>
          </a:xfrm>
          <a:prstGeom prst="rect">
            <a:avLst/>
          </a:prstGeom>
        </p:spPr>
        <p:txBody>
          <a:bodyPr anchor="ctr"/>
          <a:lstStyle/>
          <a:p>
            <a:pPr marL="0" indent="0" defTabSz="777240">
              <a:spcBef>
                <a:spcPts val="800"/>
              </a:spcBef>
              <a:buSzTx/>
              <a:buNone/>
              <a:defRPr sz="1700"/>
            </a:pPr>
            <a:r>
              <a:t>GOALS AND TASKS SUITABLE FOR STAFF</a:t>
            </a:r>
          </a:p>
          <a:p>
            <a:pPr marL="194310" indent="-194310" defTabSz="777240">
              <a:spcBef>
                <a:spcPts val="800"/>
              </a:spcBef>
              <a:defRPr sz="1530"/>
            </a:pPr>
            <a:r>
              <a:t>Determining the time for fullfilling the goals and tasks</a:t>
            </a:r>
          </a:p>
          <a:p>
            <a:pPr marL="194310" indent="-194310" defTabSz="777240">
              <a:spcBef>
                <a:spcPts val="800"/>
              </a:spcBef>
              <a:defRPr sz="1530"/>
            </a:pPr>
            <a:r>
              <a:t>Providing necessary resources for the staff-support in case of problem</a:t>
            </a:r>
          </a:p>
          <a:p>
            <a:pPr marL="194310" indent="-194310" defTabSz="777240">
              <a:spcBef>
                <a:spcPts val="800"/>
              </a:spcBef>
              <a:defRPr sz="1530"/>
            </a:pPr>
            <a:r>
              <a:t>Periodic useful and necessary information to the staff</a:t>
            </a:r>
          </a:p>
          <a:p>
            <a:pPr marL="194310" indent="-194310" defTabSz="777240">
              <a:spcBef>
                <a:spcPts val="800"/>
              </a:spcBef>
              <a:defRPr sz="1530"/>
            </a:pPr>
            <a:r>
              <a:t>Stimulating the creative ideas and creativity of the staff</a:t>
            </a:r>
          </a:p>
          <a:p>
            <a:pPr marL="194310" indent="-194310" defTabSz="777240">
              <a:spcBef>
                <a:spcPts val="800"/>
              </a:spcBef>
              <a:defRPr sz="1530"/>
            </a:pPr>
            <a:r>
              <a:t>Rewarding the staff for achieved results</a:t>
            </a:r>
          </a:p>
          <a:p>
            <a:pPr marL="194310" indent="-194310" defTabSz="777240">
              <a:spcBef>
                <a:spcPts val="800"/>
              </a:spcBef>
              <a:defRPr sz="1530"/>
            </a:pPr>
            <a:r>
              <a:t>Provoking the staff to look for new solutions to the problem </a:t>
            </a:r>
          </a:p>
          <a:p>
            <a:pPr marL="194310" indent="-194310" defTabSz="777240">
              <a:spcBef>
                <a:spcPts val="800"/>
              </a:spcBef>
              <a:defRPr sz="1530"/>
            </a:pPr>
            <a:r>
              <a:t>Taking into account the opinion and recommendations of the staff – providing moral and professional support to the staff </a:t>
            </a:r>
          </a:p>
          <a:p>
            <a:pPr marL="194310" indent="-194310" defTabSz="777240">
              <a:spcBef>
                <a:spcPts val="800"/>
              </a:spcBef>
              <a:defRPr sz="1530"/>
            </a:pPr>
            <a:r>
              <a:t>Ignoring differences and discrimination at work </a:t>
            </a:r>
          </a:p>
          <a:p>
            <a:pPr marL="194310" indent="-194310" defTabSz="777240">
              <a:spcBef>
                <a:spcPts val="800"/>
              </a:spcBef>
              <a:defRPr sz="1530"/>
            </a:pPr>
            <a:r>
              <a:t>Fair treatment of labor and staff efforts </a:t>
            </a:r>
          </a:p>
          <a:p>
            <a:pPr marL="194310" indent="-194310" defTabSz="777240">
              <a:spcBef>
                <a:spcPts val="800"/>
              </a:spcBef>
              <a:defRPr sz="1530"/>
            </a:pPr>
            <a:r>
              <a:t>Discussion with the staff of the obtained results</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Title 1"/>
          <p:cNvSpPr txBox="1"/>
          <p:nvPr>
            <p:ph type="title"/>
          </p:nvPr>
        </p:nvSpPr>
        <p:spPr>
          <a:xfrm>
            <a:off x="6121703" y="517574"/>
            <a:ext cx="5314537" cy="1325564"/>
          </a:xfrm>
          <a:prstGeom prst="rect">
            <a:avLst/>
          </a:prstGeom>
        </p:spPr>
        <p:txBody>
          <a:bodyPr/>
          <a:lstStyle/>
          <a:p>
            <a:pPr defTabSz="886968">
              <a:defRPr sz="1746">
                <a:latin typeface="Abadi"/>
                <a:ea typeface="Abadi"/>
                <a:cs typeface="Abadi"/>
                <a:sym typeface="Abadi"/>
              </a:defRPr>
            </a:pPr>
            <a:r>
              <a:t>EVALUATE HOW MANAGEMENT TEAM OF AMAZON AT BLUEWATER AMAZON STORE CAN INFLUENCE AND MOTIVATE NON-MANAGEMENT STAFF MEMBERS TO IMPROVE THEIR OVERALL PERFORMANCE</a:t>
            </a:r>
            <a:r>
              <a:rPr sz="1164"/>
              <a:t> </a:t>
            </a:r>
          </a:p>
        </p:txBody>
      </p:sp>
      <p:sp>
        <p:nvSpPr>
          <p:cNvPr id="224" name="Freeform: Shape 10"/>
          <p:cNvSpPr/>
          <p:nvPr/>
        </p:nvSpPr>
        <p:spPr>
          <a:xfrm>
            <a:off x="0" y="-1"/>
            <a:ext cx="5438831" cy="584028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7739" y="0"/>
                </a:lnTo>
                <a:lnTo>
                  <a:pt x="18476" y="755"/>
                </a:lnTo>
                <a:cubicBezTo>
                  <a:pt x="20428" y="2957"/>
                  <a:pt x="21600" y="5781"/>
                  <a:pt x="21600" y="8859"/>
                </a:cubicBezTo>
                <a:cubicBezTo>
                  <a:pt x="21600" y="15896"/>
                  <a:pt x="15475" y="21600"/>
                  <a:pt x="7919" y="21600"/>
                </a:cubicBezTo>
                <a:cubicBezTo>
                  <a:pt x="5085" y="21600"/>
                  <a:pt x="2453" y="20798"/>
                  <a:pt x="269" y="19424"/>
                </a:cubicBezTo>
                <a:lnTo>
                  <a:pt x="0" y="19236"/>
                </a:ln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25" name="Freeform: Shape 12"/>
          <p:cNvSpPr/>
          <p:nvPr/>
        </p:nvSpPr>
        <p:spPr>
          <a:xfrm>
            <a:off x="-1" y="-1"/>
            <a:ext cx="5269136" cy="56549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7331" y="0"/>
                </a:lnTo>
                <a:lnTo>
                  <a:pt x="17677" y="293"/>
                </a:lnTo>
                <a:cubicBezTo>
                  <a:pt x="20101" y="2551"/>
                  <a:pt x="21600" y="5672"/>
                  <a:pt x="21600" y="9118"/>
                </a:cubicBezTo>
                <a:cubicBezTo>
                  <a:pt x="21600" y="16012"/>
                  <a:pt x="15603" y="21600"/>
                  <a:pt x="8204" y="21600"/>
                </a:cubicBezTo>
                <a:cubicBezTo>
                  <a:pt x="5474" y="21600"/>
                  <a:pt x="2933" y="20839"/>
                  <a:pt x="815" y="19531"/>
                </a:cubicBezTo>
                <a:lnTo>
                  <a:pt x="0" y="18982"/>
                </a:lnTo>
                <a:close/>
              </a:path>
            </a:pathLst>
          </a:custGeom>
          <a:solidFill>
            <a:srgbClr val="FFFFFF"/>
          </a:solidFill>
          <a:ln w="12700">
            <a:miter lim="400000"/>
          </a:ln>
        </p:spPr>
        <p:txBody>
          <a:bodyPr lIns="45719" rIns="45719" anchor="ctr"/>
          <a:lstStyle/>
          <a:p>
            <a:pPr algn="ctr">
              <a:defRPr>
                <a:solidFill>
                  <a:srgbClr val="FFFFFF"/>
                </a:solidFill>
              </a:defRPr>
            </a:pPr>
          </a:p>
        </p:txBody>
      </p:sp>
      <p:pic>
        <p:nvPicPr>
          <p:cNvPr id="226" name="Picture 6" descr="Picture 6"/>
          <p:cNvPicPr>
            <a:picLocks noChangeAspect="1"/>
          </p:cNvPicPr>
          <p:nvPr/>
        </p:nvPicPr>
        <p:blipFill>
          <a:blip r:embed="rId2">
            <a:extLst/>
          </a:blip>
          <a:stretch>
            <a:fillRect/>
          </a:stretch>
        </p:blipFill>
        <p:spPr>
          <a:xfrm>
            <a:off x="321733" y="543135"/>
            <a:ext cx="3835488" cy="3835488"/>
          </a:xfrm>
          <a:prstGeom prst="rect">
            <a:avLst/>
          </a:prstGeom>
          <a:ln w="12700">
            <a:miter lim="400000"/>
          </a:ln>
        </p:spPr>
      </p:pic>
      <p:sp>
        <p:nvSpPr>
          <p:cNvPr id="227" name="Content Placeholder 2"/>
          <p:cNvSpPr txBox="1"/>
          <p:nvPr>
            <p:ph type="body" sz="half" idx="1"/>
          </p:nvPr>
        </p:nvSpPr>
        <p:spPr>
          <a:xfrm>
            <a:off x="6053666" y="2279018"/>
            <a:ext cx="5314544" cy="4456518"/>
          </a:xfrm>
          <a:prstGeom prst="rect">
            <a:avLst/>
          </a:prstGeom>
        </p:spPr>
        <p:txBody>
          <a:bodyPr/>
          <a:lstStyle/>
          <a:p>
            <a:pPr marL="0" indent="0" defTabSz="886968">
              <a:spcBef>
                <a:spcPts val="900"/>
              </a:spcBef>
              <a:buSzTx/>
              <a:buNone/>
              <a:defRPr sz="1649"/>
            </a:pPr>
            <a:r>
              <a:t>AMAZON LEADERSHIP STYLES HELPS TO PERSUE THE MISSION OF BEING THE BEST EMPLOYER AND SAFEST PLACE TO WORK: </a:t>
            </a:r>
          </a:p>
          <a:p>
            <a:pPr marL="221742" indent="-221742" defTabSz="886968">
              <a:spcBef>
                <a:spcPts val="900"/>
              </a:spcBef>
              <a:defRPr sz="1649"/>
            </a:pPr>
            <a:r>
              <a:t>Invent and simplify </a:t>
            </a:r>
          </a:p>
          <a:p>
            <a:pPr marL="221742" indent="-221742" defTabSz="886968">
              <a:spcBef>
                <a:spcPts val="900"/>
              </a:spcBef>
              <a:defRPr sz="1649"/>
            </a:pPr>
            <a:r>
              <a:t>Hire and develop the best </a:t>
            </a:r>
          </a:p>
          <a:p>
            <a:pPr marL="221742" indent="-221742" defTabSz="886968">
              <a:spcBef>
                <a:spcPts val="900"/>
              </a:spcBef>
              <a:defRPr sz="1649"/>
            </a:pPr>
            <a:r>
              <a:t>Insist on the highest standard </a:t>
            </a:r>
          </a:p>
          <a:p>
            <a:pPr marL="221742" indent="-221742" defTabSz="886968">
              <a:spcBef>
                <a:spcPts val="900"/>
              </a:spcBef>
              <a:defRPr sz="1649"/>
            </a:pPr>
            <a:r>
              <a:t>Think Big </a:t>
            </a:r>
          </a:p>
          <a:p>
            <a:pPr marL="221742" indent="-221742" defTabSz="886968">
              <a:spcBef>
                <a:spcPts val="900"/>
              </a:spcBef>
              <a:defRPr sz="1649"/>
            </a:pPr>
            <a:r>
              <a:t>Earn trust </a:t>
            </a:r>
          </a:p>
          <a:p>
            <a:pPr marL="221742" indent="-221742" defTabSz="886968">
              <a:spcBef>
                <a:spcPts val="900"/>
              </a:spcBef>
              <a:defRPr sz="1649"/>
            </a:pPr>
            <a:r>
              <a:t>Strive to be Earth`s best employer </a:t>
            </a:r>
          </a:p>
          <a:p>
            <a:pPr marL="221742" indent="-221742" defTabSz="886968">
              <a:spcBef>
                <a:spcPts val="900"/>
              </a:spcBef>
              <a:defRPr sz="1649"/>
            </a:pPr>
            <a:r>
              <a:t>Success and Scale Bring Board Responsibility</a:t>
            </a:r>
          </a:p>
          <a:p>
            <a:pPr marL="0" indent="0" defTabSz="886968">
              <a:spcBef>
                <a:spcPts val="900"/>
              </a:spcBef>
              <a:buSzTx/>
              <a:buNone/>
              <a:defRPr sz="1649"/>
            </a:pPr>
          </a:p>
          <a:p>
            <a:pPr marL="0" indent="0" defTabSz="886968">
              <a:spcBef>
                <a:spcPts val="900"/>
              </a:spcBef>
              <a:buSzTx/>
              <a:buNone/>
              <a:defRPr sz="1649"/>
            </a:pPr>
          </a:p>
          <a:p>
            <a:pPr marL="0" indent="0" defTabSz="886968">
              <a:spcBef>
                <a:spcPts val="900"/>
              </a:spcBef>
              <a:buSzTx/>
              <a:buNone/>
              <a:defRPr sz="1649"/>
            </a:pPr>
            <a:r>
              <a:t>                                                             Source: (Amazon,2021)</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9" name="Rectangle 9"/>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230" name="Rectangle 11"/>
          <p:cNvSpPr/>
          <p:nvPr/>
        </p:nvSpPr>
        <p:spPr>
          <a:xfrm>
            <a:off x="1" y="0"/>
            <a:ext cx="9756603" cy="6858000"/>
          </a:xfrm>
          <a:prstGeom prst="rect">
            <a:avLst/>
          </a:prstGeom>
          <a:gradFill>
            <a:gsLst>
              <a:gs pos="0">
                <a:srgbClr val="000000">
                  <a:alpha val="0"/>
                </a:srgbClr>
              </a:gs>
              <a:gs pos="19000">
                <a:srgbClr val="000000">
                  <a:alpha val="38000"/>
                </a:srgbClr>
              </a:gs>
              <a:gs pos="35000">
                <a:srgbClr val="000000">
                  <a:alpha val="78000"/>
                </a:srgbClr>
              </a:gs>
              <a:gs pos="58000">
                <a:srgbClr val="000000"/>
              </a:gs>
              <a:gs pos="100000">
                <a:srgbClr val="000000"/>
              </a:gs>
            </a:gsLst>
            <a:lin ang="10800000"/>
          </a:gradFill>
          <a:ln w="12700">
            <a:miter lim="400000"/>
          </a:ln>
        </p:spPr>
        <p:txBody>
          <a:bodyPr lIns="45719" rIns="45719" anchor="ctr"/>
          <a:lstStyle/>
          <a:p>
            <a:pPr algn="ctr">
              <a:defRPr>
                <a:solidFill>
                  <a:srgbClr val="FFFFFF"/>
                </a:solidFill>
              </a:defRPr>
            </a:pPr>
          </a:p>
        </p:txBody>
      </p:sp>
      <p:sp>
        <p:nvSpPr>
          <p:cNvPr id="231" name="Title 1"/>
          <p:cNvSpPr txBox="1"/>
          <p:nvPr>
            <p:ph type="title"/>
          </p:nvPr>
        </p:nvSpPr>
        <p:spPr>
          <a:xfrm>
            <a:off x="385570" y="709885"/>
            <a:ext cx="3438146" cy="1124713"/>
          </a:xfrm>
          <a:prstGeom prst="rect">
            <a:avLst/>
          </a:prstGeom>
        </p:spPr>
        <p:txBody>
          <a:bodyPr anchor="b"/>
          <a:lstStyle>
            <a:lvl1pPr>
              <a:defRPr sz="2800"/>
            </a:lvl1pPr>
          </a:lstStyle>
          <a:p>
            <a:pPr/>
            <a:r>
              <a:t>INFLUENCING AND MOTIVATING STAFF </a:t>
            </a:r>
          </a:p>
        </p:txBody>
      </p:sp>
      <p:sp>
        <p:nvSpPr>
          <p:cNvPr id="232" name="Rectangle 13"/>
          <p:cNvSpPr/>
          <p:nvPr/>
        </p:nvSpPr>
        <p:spPr>
          <a:xfrm rot="5400000">
            <a:off x="662558" y="605790"/>
            <a:ext cx="73153" cy="548641"/>
          </a:xfrm>
          <a:prstGeom prst="rect">
            <a:avLst/>
          </a:prstGeom>
          <a:solidFill>
            <a:schemeClr val="accent2"/>
          </a:solidFill>
          <a:ln w="12700">
            <a:miter lim="400000"/>
          </a:ln>
        </p:spPr>
        <p:txBody>
          <a:bodyPr lIns="45719" rIns="45719" anchor="ctr"/>
          <a:lstStyle/>
          <a:p>
            <a:pPr algn="ctr">
              <a:defRPr>
                <a:solidFill>
                  <a:srgbClr val="FFFFFF"/>
                </a:solidFill>
              </a:defRPr>
            </a:pPr>
          </a:p>
        </p:txBody>
      </p:sp>
      <p:sp>
        <p:nvSpPr>
          <p:cNvPr id="233" name="Rectangle 15"/>
          <p:cNvSpPr/>
          <p:nvPr/>
        </p:nvSpPr>
        <p:spPr>
          <a:xfrm>
            <a:off x="428243" y="2443479"/>
            <a:ext cx="3300986" cy="18289"/>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34" name="Content Placeholder 2"/>
          <p:cNvSpPr txBox="1"/>
          <p:nvPr>
            <p:ph type="body" sz="half" idx="4294967295"/>
          </p:nvPr>
        </p:nvSpPr>
        <p:spPr>
          <a:xfrm>
            <a:off x="0" y="2530600"/>
            <a:ext cx="5157108" cy="4341283"/>
          </a:xfrm>
          <a:prstGeom prst="rect">
            <a:avLst/>
          </a:prstGeom>
        </p:spPr>
        <p:txBody>
          <a:bodyPr/>
          <a:lstStyle/>
          <a:p>
            <a:pPr>
              <a:lnSpc>
                <a:spcPct val="72000"/>
              </a:lnSpc>
              <a:defRPr sz="1500">
                <a:solidFill>
                  <a:srgbClr val="FFFFFF"/>
                </a:solidFill>
              </a:defRPr>
            </a:pPr>
            <a:r>
              <a:t>Employee benefits </a:t>
            </a:r>
            <a:endParaRPr sz="2500"/>
          </a:p>
          <a:p>
            <a:pPr>
              <a:lnSpc>
                <a:spcPct val="72000"/>
              </a:lnSpc>
              <a:defRPr sz="1500">
                <a:solidFill>
                  <a:srgbClr val="FFFFFF"/>
                </a:solidFill>
              </a:defRPr>
            </a:pPr>
            <a:r>
              <a:t>Employee health</a:t>
            </a:r>
            <a:endParaRPr sz="2500"/>
          </a:p>
          <a:p>
            <a:pPr>
              <a:lnSpc>
                <a:spcPct val="72000"/>
              </a:lnSpc>
              <a:defRPr sz="1500">
                <a:solidFill>
                  <a:srgbClr val="FFFFFF"/>
                </a:solidFill>
              </a:defRPr>
            </a:pPr>
            <a:r>
              <a:t>Caring for families </a:t>
            </a:r>
            <a:endParaRPr sz="2500"/>
          </a:p>
          <a:p>
            <a:pPr>
              <a:lnSpc>
                <a:spcPct val="72000"/>
              </a:lnSpc>
              <a:defRPr sz="1500">
                <a:solidFill>
                  <a:srgbClr val="FFFFFF"/>
                </a:solidFill>
              </a:defRPr>
            </a:pPr>
            <a:r>
              <a:t>Parent leave </a:t>
            </a:r>
            <a:endParaRPr sz="2500"/>
          </a:p>
          <a:p>
            <a:pPr>
              <a:lnSpc>
                <a:spcPct val="72000"/>
              </a:lnSpc>
              <a:defRPr sz="1500">
                <a:solidFill>
                  <a:srgbClr val="FFFFFF"/>
                </a:solidFill>
              </a:defRPr>
            </a:pPr>
            <a:r>
              <a:t>Diversity, Equity, and iclusion </a:t>
            </a:r>
            <a:endParaRPr sz="2500"/>
          </a:p>
          <a:p>
            <a:pPr>
              <a:lnSpc>
                <a:spcPct val="72000"/>
              </a:lnSpc>
              <a:defRPr sz="1500">
                <a:solidFill>
                  <a:srgbClr val="FFFFFF"/>
                </a:solidFill>
              </a:defRPr>
            </a:pPr>
            <a:r>
              <a:t>Inside Amazon </a:t>
            </a:r>
            <a:endParaRPr sz="2500"/>
          </a:p>
          <a:p>
            <a:pPr>
              <a:lnSpc>
                <a:spcPct val="72000"/>
              </a:lnSpc>
              <a:defRPr sz="1500">
                <a:solidFill>
                  <a:srgbClr val="FFFFFF"/>
                </a:solidFill>
              </a:defRPr>
            </a:pPr>
            <a:r>
              <a:t>In the community </a:t>
            </a:r>
            <a:endParaRPr sz="2500"/>
          </a:p>
          <a:p>
            <a:pPr>
              <a:lnSpc>
                <a:spcPct val="72000"/>
              </a:lnSpc>
              <a:defRPr sz="1500">
                <a:solidFill>
                  <a:srgbClr val="FFFFFF"/>
                </a:solidFill>
              </a:defRPr>
            </a:pPr>
            <a:r>
              <a:t>Around the World </a:t>
            </a:r>
            <a:endParaRPr sz="2500"/>
          </a:p>
          <a:p>
            <a:pPr>
              <a:lnSpc>
                <a:spcPct val="72000"/>
              </a:lnSpc>
              <a:defRPr sz="1500">
                <a:solidFill>
                  <a:srgbClr val="FFFFFF"/>
                </a:solidFill>
              </a:defRPr>
            </a:pPr>
            <a:r>
              <a:t>Employee growth and opportunities </a:t>
            </a:r>
            <a:endParaRPr sz="2500"/>
          </a:p>
          <a:p>
            <a:pPr>
              <a:lnSpc>
                <a:spcPct val="72000"/>
              </a:lnSpc>
              <a:defRPr sz="1500">
                <a:solidFill>
                  <a:srgbClr val="FFFFFF"/>
                </a:solidFill>
              </a:defRPr>
            </a:pPr>
            <a:r>
              <a:t>Upskilling 2025: program for Amazon employees</a:t>
            </a:r>
            <a:endParaRPr sz="2500"/>
          </a:p>
          <a:p>
            <a:pPr>
              <a:lnSpc>
                <a:spcPct val="72000"/>
              </a:lnSpc>
              <a:defRPr sz="1500">
                <a:solidFill>
                  <a:srgbClr val="FFFFFF"/>
                </a:solidFill>
              </a:defRPr>
            </a:pPr>
            <a:r>
              <a:t>Workplace Safety </a:t>
            </a:r>
            <a:endParaRPr sz="2500"/>
          </a:p>
          <a:p>
            <a:pPr>
              <a:lnSpc>
                <a:spcPct val="72000"/>
              </a:lnSpc>
              <a:defRPr sz="1500">
                <a:solidFill>
                  <a:srgbClr val="FFFFFF"/>
                </a:solidFill>
              </a:defRPr>
            </a:pPr>
            <a:r>
              <a:t> On site COVID-19 vaccinations  </a:t>
            </a:r>
            <a:endParaRPr sz="2500"/>
          </a:p>
          <a:p>
            <a:pPr>
              <a:lnSpc>
                <a:spcPct val="72000"/>
              </a:lnSpc>
              <a:defRPr sz="1700">
                <a:solidFill>
                  <a:srgbClr val="FFFFFF"/>
                </a:solidFill>
              </a:defRPr>
            </a:pPr>
          </a:p>
          <a:p>
            <a:pPr>
              <a:lnSpc>
                <a:spcPct val="72000"/>
              </a:lnSpc>
              <a:defRPr sz="900">
                <a:solidFill>
                  <a:srgbClr val="FFFFFF"/>
                </a:solidFill>
              </a:defRPr>
            </a:pPr>
          </a:p>
          <a:p>
            <a:pPr marL="0" indent="0">
              <a:lnSpc>
                <a:spcPct val="72000"/>
              </a:lnSpc>
              <a:buSzTx/>
              <a:buNone/>
              <a:defRPr sz="1300">
                <a:solidFill>
                  <a:srgbClr val="FFFFFF"/>
                </a:solidFill>
              </a:defRPr>
            </a:pPr>
            <a:r>
              <a:t>Source: (AMAZON,2021)</a:t>
            </a:r>
          </a:p>
        </p:txBody>
      </p:sp>
      <p:pic>
        <p:nvPicPr>
          <p:cNvPr id="235" name="Picture 5" descr="Picture 5"/>
          <p:cNvPicPr>
            <a:picLocks noChangeAspect="1"/>
          </p:cNvPicPr>
          <p:nvPr/>
        </p:nvPicPr>
        <p:blipFill>
          <a:blip r:embed="rId2">
            <a:extLst/>
          </a:blip>
          <a:stretch>
            <a:fillRect/>
          </a:stretch>
        </p:blipFill>
        <p:spPr>
          <a:xfrm>
            <a:off x="4463567" y="13883"/>
            <a:ext cx="7728433" cy="6830233"/>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7" name="Title 1"/>
          <p:cNvSpPr txBox="1"/>
          <p:nvPr>
            <p:ph type="title"/>
          </p:nvPr>
        </p:nvSpPr>
        <p:spPr>
          <a:prstGeom prst="rect">
            <a:avLst/>
          </a:prstGeom>
        </p:spPr>
        <p:txBody>
          <a:bodyPr anchor="b"/>
          <a:lstStyle/>
          <a:p>
            <a:pPr algn="ctr">
              <a:defRPr sz="4800" u="sng">
                <a:latin typeface="Abadi"/>
                <a:ea typeface="Abadi"/>
                <a:cs typeface="Abadi"/>
                <a:sym typeface="Abadi"/>
              </a:defRPr>
            </a:pPr>
            <a:r>
              <a:t>Motivational Theory used by Amazon</a:t>
            </a:r>
            <a:r>
              <a:rPr u="none">
                <a:latin typeface="Calibri Light"/>
                <a:ea typeface="Calibri Light"/>
                <a:cs typeface="Calibri Light"/>
                <a:sym typeface="Calibri Light"/>
              </a:rPr>
              <a:t>  </a:t>
            </a:r>
          </a:p>
        </p:txBody>
      </p:sp>
      <p:sp>
        <p:nvSpPr>
          <p:cNvPr id="238" name="Content Placeholder 4"/>
          <p:cNvSpPr txBox="1"/>
          <p:nvPr>
            <p:ph type="body" sz="half" idx="1"/>
          </p:nvPr>
        </p:nvSpPr>
        <p:spPr>
          <a:prstGeom prst="rect">
            <a:avLst/>
          </a:prstGeom>
        </p:spPr>
        <p:txBody>
          <a:bodyPr/>
          <a:lstStyle/>
          <a:p>
            <a:pPr>
              <a:lnSpc>
                <a:spcPct val="72000"/>
              </a:lnSpc>
              <a:defRPr sz="2400"/>
            </a:pPr>
          </a:p>
          <a:p>
            <a:pPr marL="0" indent="0">
              <a:lnSpc>
                <a:spcPct val="72000"/>
              </a:lnSpc>
              <a:buSzTx/>
              <a:buNone/>
              <a:defRPr sz="2000"/>
            </a:pPr>
            <a:r>
              <a:t>MASLOW’S HIERARCHY OF NEEDS </a:t>
            </a:r>
            <a:endParaRPr sz="2300"/>
          </a:p>
          <a:p>
            <a:pPr>
              <a:lnSpc>
                <a:spcPct val="72000"/>
              </a:lnSpc>
              <a:defRPr sz="2400"/>
            </a:pPr>
          </a:p>
          <a:p>
            <a:pPr>
              <a:lnSpc>
                <a:spcPct val="72000"/>
              </a:lnSpc>
              <a:defRPr sz="2000"/>
            </a:pPr>
            <a:r>
              <a:t>Oppurtunities for personal growth, wider challenges – self actualization</a:t>
            </a:r>
            <a:endParaRPr sz="2300"/>
          </a:p>
          <a:p>
            <a:pPr>
              <a:lnSpc>
                <a:spcPct val="72000"/>
              </a:lnSpc>
              <a:defRPr sz="2000"/>
            </a:pPr>
            <a:r>
              <a:t>Recognition, Thanks, More Responsibilities – esteem </a:t>
            </a:r>
            <a:endParaRPr sz="2300"/>
          </a:p>
          <a:p>
            <a:pPr>
              <a:lnSpc>
                <a:spcPct val="72000"/>
              </a:lnSpc>
              <a:defRPr sz="2000"/>
            </a:pPr>
            <a:r>
              <a:t>Relations with fellow workers, customers, supervisors – belonging</a:t>
            </a:r>
            <a:endParaRPr sz="2300"/>
          </a:p>
          <a:p>
            <a:pPr>
              <a:lnSpc>
                <a:spcPct val="72000"/>
              </a:lnSpc>
              <a:defRPr sz="2000"/>
            </a:pPr>
            <a:r>
              <a:t>Safe work, well-designed facilities, job securiy – safety </a:t>
            </a:r>
            <a:endParaRPr sz="2300"/>
          </a:p>
          <a:p>
            <a:pPr>
              <a:lnSpc>
                <a:spcPct val="72000"/>
              </a:lnSpc>
              <a:defRPr sz="2000"/>
            </a:pPr>
            <a:r>
              <a:t>Basic salary, wramth – physiological </a:t>
            </a:r>
            <a:endParaRPr sz="2300"/>
          </a:p>
          <a:p>
            <a:pPr marL="0" indent="0">
              <a:lnSpc>
                <a:spcPct val="72000"/>
              </a:lnSpc>
              <a:buSzTx/>
              <a:buNone/>
              <a:defRPr sz="2400"/>
            </a:pPr>
          </a:p>
          <a:p>
            <a:pPr marL="0" indent="0">
              <a:lnSpc>
                <a:spcPct val="72000"/>
              </a:lnSpc>
              <a:buSzTx/>
              <a:buNone/>
              <a:defRPr sz="1300"/>
            </a:pPr>
            <a:r>
              <a:t>Source: ( Boddy,2016 ) </a:t>
            </a:r>
          </a:p>
        </p:txBody>
      </p:sp>
      <p:sp>
        <p:nvSpPr>
          <p:cNvPr id="239" name="Content Placeholder 7"/>
          <p:cNvSpPr txBox="1"/>
          <p:nvPr/>
        </p:nvSpPr>
        <p:spPr>
          <a:xfrm>
            <a:off x="6172200" y="1825625"/>
            <a:ext cx="5181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nSpc>
                <a:spcPct val="72000"/>
              </a:lnSpc>
              <a:spcBef>
                <a:spcPts val="1000"/>
              </a:spcBef>
              <a:defRPr sz="2300">
                <a:solidFill>
                  <a:srgbClr val="FFFFFF"/>
                </a:solidFill>
              </a:defRPr>
            </a:pPr>
            <a:r>
              <a:t> </a:t>
            </a:r>
            <a:endParaRPr sz="2400"/>
          </a:p>
          <a:p>
            <a:pPr>
              <a:lnSpc>
                <a:spcPct val="72000"/>
              </a:lnSpc>
              <a:spcBef>
                <a:spcPts val="1000"/>
              </a:spcBef>
              <a:defRPr sz="2400">
                <a:solidFill>
                  <a:srgbClr val="FFFFFF"/>
                </a:solidFill>
              </a:defRPr>
            </a:pPr>
          </a:p>
          <a:p>
            <a:pPr>
              <a:lnSpc>
                <a:spcPct val="72000"/>
              </a:lnSpc>
              <a:spcBef>
                <a:spcPts val="1000"/>
              </a:spcBef>
              <a:defRPr sz="2400">
                <a:solidFill>
                  <a:srgbClr val="FFFFFF"/>
                </a:solidFill>
              </a:defRPr>
            </a:pPr>
          </a:p>
          <a:p>
            <a:pPr>
              <a:lnSpc>
                <a:spcPct val="72000"/>
              </a:lnSpc>
              <a:spcBef>
                <a:spcPts val="1000"/>
              </a:spcBef>
              <a:defRPr sz="2000">
                <a:solidFill>
                  <a:srgbClr val="FFFFFF"/>
                </a:solidFill>
              </a:defRPr>
            </a:pPr>
            <a:r>
              <a:t>                                                </a:t>
            </a:r>
          </a:p>
        </p:txBody>
      </p:sp>
      <p:sp>
        <p:nvSpPr>
          <p:cNvPr id="240" name="Text Placeholder 2"/>
          <p:cNvSpPr txBox="1"/>
          <p:nvPr/>
        </p:nvSpPr>
        <p:spPr>
          <a:xfrm>
            <a:off x="0" y="1681163"/>
            <a:ext cx="5157788" cy="823913"/>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nSpc>
                <a:spcPct val="90000"/>
              </a:lnSpc>
              <a:spcBef>
                <a:spcPts val="1000"/>
              </a:spcBef>
              <a:defRPr sz="2000">
                <a:solidFill>
                  <a:srgbClr val="FFFFFF"/>
                </a:solidFill>
              </a:defRPr>
            </a:pPr>
            <a:r>
              <a:t>                                    </a:t>
            </a:r>
            <a:endParaRPr sz="2800"/>
          </a:p>
          <a:p>
            <a:pPr>
              <a:lnSpc>
                <a:spcPct val="90000"/>
              </a:lnSpc>
              <a:spcBef>
                <a:spcPts val="1000"/>
              </a:spcBef>
              <a:defRPr sz="2000">
                <a:solidFill>
                  <a:srgbClr val="FFFFFF"/>
                </a:solidFill>
              </a:defRPr>
            </a:pPr>
            <a:r>
              <a:t>                                                                                  </a:t>
            </a:r>
          </a:p>
        </p:txBody>
      </p:sp>
      <p:pic>
        <p:nvPicPr>
          <p:cNvPr id="241" name="Picture 5" descr="Picture 5"/>
          <p:cNvPicPr>
            <a:picLocks noChangeAspect="1"/>
          </p:cNvPicPr>
          <p:nvPr/>
        </p:nvPicPr>
        <p:blipFill>
          <a:blip r:embed="rId2">
            <a:extLst/>
          </a:blip>
          <a:stretch>
            <a:fillRect/>
          </a:stretch>
        </p:blipFill>
        <p:spPr>
          <a:xfrm>
            <a:off x="6172200" y="1864255"/>
            <a:ext cx="5636675" cy="4447646"/>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3" name="Title 1"/>
          <p:cNvSpPr txBox="1"/>
          <p:nvPr>
            <p:ph type="title"/>
          </p:nvPr>
        </p:nvSpPr>
        <p:spPr>
          <a:prstGeom prst="rect">
            <a:avLst/>
          </a:prstGeom>
        </p:spPr>
        <p:txBody>
          <a:bodyPr anchor="b"/>
          <a:lstStyle/>
          <a:p>
            <a:pPr algn="ctr" defTabSz="777240">
              <a:defRPr sz="2380" u="sng">
                <a:latin typeface="Abadi"/>
                <a:ea typeface="Abadi"/>
                <a:cs typeface="Abadi"/>
                <a:sym typeface="Abadi"/>
              </a:defRPr>
            </a:pPr>
            <a:r>
              <a:t>INTERNAL AND EXTERNAL FACTORS INFLUENCING INDIVIDUAL AND GROUP BEHAVIOUR AND PERFORMANCE OF</a:t>
            </a:r>
            <a:r>
              <a:rPr sz="3740"/>
              <a:t> </a:t>
            </a:r>
            <a:r>
              <a:t>THE</a:t>
            </a:r>
            <a:br/>
            <a:r>
              <a:t> MANAGEMENT TEAM OF AMAZON BLUWATER STORE </a:t>
            </a:r>
          </a:p>
        </p:txBody>
      </p:sp>
      <p:sp>
        <p:nvSpPr>
          <p:cNvPr id="244" name="Text Placeholder 4"/>
          <p:cNvSpPr txBox="1"/>
          <p:nvPr>
            <p:ph type="body" sz="quarter" idx="1"/>
          </p:nvPr>
        </p:nvSpPr>
        <p:spPr>
          <a:xfrm>
            <a:off x="4372655" y="1346652"/>
            <a:ext cx="5157789" cy="823913"/>
          </a:xfrm>
          <a:prstGeom prst="rect">
            <a:avLst/>
          </a:prstGeom>
        </p:spPr>
        <p:txBody>
          <a:bodyPr/>
          <a:lstStyle/>
          <a:p>
            <a:pPr/>
            <a:r>
              <a:t>INTERNAL FACTORS  </a:t>
            </a:r>
          </a:p>
        </p:txBody>
      </p:sp>
      <p:sp>
        <p:nvSpPr>
          <p:cNvPr id="245" name="Text Placeholder 2"/>
          <p:cNvSpPr txBox="1"/>
          <p:nvPr/>
        </p:nvSpPr>
        <p:spPr>
          <a:xfrm>
            <a:off x="0" y="2260145"/>
            <a:ext cx="5997575" cy="4597855"/>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marL="228600" indent="-228600">
              <a:lnSpc>
                <a:spcPct val="72000"/>
              </a:lnSpc>
              <a:spcBef>
                <a:spcPts val="1000"/>
              </a:spcBef>
              <a:buSzPct val="100000"/>
              <a:buFont typeface="Arial"/>
              <a:buChar char="•"/>
              <a:defRPr b="1" u="sng">
                <a:solidFill>
                  <a:srgbClr val="FFFFFF"/>
                </a:solidFill>
              </a:defRPr>
            </a:pPr>
            <a:r>
              <a:t>LEADERSHIP</a:t>
            </a:r>
            <a:r>
              <a:rPr b="0" u="none"/>
              <a:t> </a:t>
            </a:r>
            <a:endParaRPr sz="2500"/>
          </a:p>
          <a:p>
            <a:pPr>
              <a:lnSpc>
                <a:spcPct val="72000"/>
              </a:lnSpc>
              <a:spcBef>
                <a:spcPts val="1000"/>
              </a:spcBef>
              <a:defRPr>
                <a:solidFill>
                  <a:srgbClr val="FFFFFF"/>
                </a:solidFill>
              </a:defRPr>
            </a:pPr>
            <a:r>
              <a:t> - The realtionship between leaders and employees is especially important for productivity, personal success, and company success. </a:t>
            </a:r>
            <a:endParaRPr sz="2500"/>
          </a:p>
          <a:p>
            <a:pPr>
              <a:lnSpc>
                <a:spcPct val="72000"/>
              </a:lnSpc>
              <a:spcBef>
                <a:spcPts val="1000"/>
              </a:spcBef>
              <a:defRPr>
                <a:solidFill>
                  <a:srgbClr val="FFFFFF"/>
                </a:solidFill>
              </a:defRPr>
            </a:pPr>
            <a:r>
              <a:t> - Through encouragement, conversations, and feedback, leaders can motivate employees daily.</a:t>
            </a:r>
            <a:endParaRPr sz="2500"/>
          </a:p>
          <a:p>
            <a:pPr marL="228600" indent="-228600">
              <a:lnSpc>
                <a:spcPct val="72000"/>
              </a:lnSpc>
              <a:spcBef>
                <a:spcPts val="1000"/>
              </a:spcBef>
              <a:buSzPct val="100000"/>
              <a:buFont typeface="Arial"/>
              <a:buChar char="•"/>
              <a:defRPr b="1" u="sng">
                <a:solidFill>
                  <a:srgbClr val="FFFFFF"/>
                </a:solidFill>
              </a:defRPr>
            </a:pPr>
            <a:r>
              <a:t>TECHNOLOGY</a:t>
            </a:r>
            <a:r>
              <a:rPr b="0" u="none"/>
              <a:t> </a:t>
            </a:r>
            <a:endParaRPr sz="2500"/>
          </a:p>
          <a:p>
            <a:pPr marL="228600" indent="-228600">
              <a:lnSpc>
                <a:spcPct val="72000"/>
              </a:lnSpc>
              <a:spcBef>
                <a:spcPts val="1000"/>
              </a:spcBef>
              <a:buSzPct val="100000"/>
              <a:buChar char="-"/>
              <a:defRPr>
                <a:solidFill>
                  <a:srgbClr val="FFFFFF"/>
                </a:solidFill>
              </a:defRPr>
            </a:pPr>
            <a:r>
              <a:t>Updated devices, software, technical support, apps, access and control to social media. </a:t>
            </a:r>
            <a:endParaRPr sz="2500"/>
          </a:p>
          <a:p>
            <a:pPr marL="228600" indent="-228600">
              <a:lnSpc>
                <a:spcPct val="72000"/>
              </a:lnSpc>
              <a:spcBef>
                <a:spcPts val="1000"/>
              </a:spcBef>
              <a:buSzPct val="100000"/>
              <a:buChar char="-"/>
              <a:defRPr>
                <a:solidFill>
                  <a:srgbClr val="FFFFFF"/>
                </a:solidFill>
              </a:defRPr>
            </a:pPr>
            <a:r>
              <a:t>Support helps to research and compare the products in the online store and the physical store </a:t>
            </a:r>
            <a:endParaRPr sz="2500"/>
          </a:p>
          <a:p>
            <a:pPr marL="228600" indent="-228600">
              <a:lnSpc>
                <a:spcPct val="72000"/>
              </a:lnSpc>
              <a:spcBef>
                <a:spcPts val="1000"/>
              </a:spcBef>
              <a:buSzPct val="100000"/>
              <a:buChar char="-"/>
              <a:defRPr>
                <a:solidFill>
                  <a:srgbClr val="FFFFFF"/>
                </a:solidFill>
              </a:defRPr>
            </a:pPr>
            <a:r>
              <a:t>Save time and motivates employees to work more productivity </a:t>
            </a:r>
          </a:p>
        </p:txBody>
      </p:sp>
      <p:sp>
        <p:nvSpPr>
          <p:cNvPr id="246" name="Content Placeholder 6"/>
          <p:cNvSpPr txBox="1"/>
          <p:nvPr/>
        </p:nvSpPr>
        <p:spPr>
          <a:xfrm>
            <a:off x="6096000" y="1701801"/>
            <a:ext cx="6143399" cy="4816476"/>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nSpc>
                <a:spcPct val="72000"/>
              </a:lnSpc>
              <a:spcBef>
                <a:spcPts val="1000"/>
              </a:spcBef>
              <a:defRPr>
                <a:solidFill>
                  <a:srgbClr val="FFFFFF"/>
                </a:solidFill>
              </a:defRPr>
            </a:pPr>
          </a:p>
          <a:p>
            <a:pPr>
              <a:lnSpc>
                <a:spcPct val="72000"/>
              </a:lnSpc>
              <a:spcBef>
                <a:spcPts val="1000"/>
              </a:spcBef>
              <a:defRPr>
                <a:solidFill>
                  <a:srgbClr val="FFFFFF"/>
                </a:solidFill>
              </a:defRPr>
            </a:pPr>
          </a:p>
          <a:p>
            <a:pPr marL="228600" indent="-228600">
              <a:lnSpc>
                <a:spcPct val="72000"/>
              </a:lnSpc>
              <a:spcBef>
                <a:spcPts val="1000"/>
              </a:spcBef>
              <a:buSzPct val="100000"/>
              <a:buFont typeface="Arial"/>
              <a:buChar char="•"/>
              <a:defRPr b="1" sz="1700" u="sng">
                <a:solidFill>
                  <a:srgbClr val="FFFFFF"/>
                </a:solidFill>
              </a:defRPr>
            </a:pPr>
            <a:r>
              <a:t>CORPORATE CULTURE</a:t>
            </a:r>
            <a:r>
              <a:rPr b="0" u="none"/>
              <a:t> </a:t>
            </a:r>
            <a:r>
              <a:rPr b="0" sz="1600" u="none"/>
              <a:t>– Includes staff uniforms, company logos, missions, and company policies such as ( Health and Safety rules, Balance of diversity and work period, Employee satisfaction ) </a:t>
            </a:r>
            <a:endParaRPr sz="2500"/>
          </a:p>
          <a:p>
            <a:pPr>
              <a:lnSpc>
                <a:spcPct val="72000"/>
              </a:lnSpc>
              <a:spcBef>
                <a:spcPts val="1000"/>
              </a:spcBef>
              <a:defRPr sz="1600">
                <a:solidFill>
                  <a:srgbClr val="FFFFFF"/>
                </a:solidFill>
              </a:defRPr>
            </a:pPr>
            <a:r>
              <a:t> - A bonus system, annual leave, oppurtunity for  growth, safety, non-discrimination and trust are factors that motivate Amazon Bluewater staff to productivity and growth. </a:t>
            </a:r>
            <a:endParaRPr sz="2500"/>
          </a:p>
          <a:p>
            <a:pPr marL="228600" indent="-228600">
              <a:lnSpc>
                <a:spcPct val="72000"/>
              </a:lnSpc>
              <a:spcBef>
                <a:spcPts val="1000"/>
              </a:spcBef>
              <a:buSzPct val="100000"/>
              <a:buChar char="-"/>
              <a:defRPr sz="1600">
                <a:solidFill>
                  <a:srgbClr val="FFFFFF"/>
                </a:solidFill>
              </a:defRPr>
            </a:pPr>
            <a:r>
              <a:t>Incentives and rewards for staff, training and development, team building for employees are methods that managers use to motivate them.</a:t>
            </a:r>
            <a:endParaRPr sz="2500"/>
          </a:p>
          <a:p>
            <a:pPr marL="228600" indent="-228600">
              <a:lnSpc>
                <a:spcPct val="72000"/>
              </a:lnSpc>
              <a:spcBef>
                <a:spcPts val="1000"/>
              </a:spcBef>
              <a:buSzPct val="100000"/>
              <a:buFont typeface="Arial"/>
              <a:buChar char="•"/>
              <a:defRPr b="1" sz="1600" u="sng">
                <a:solidFill>
                  <a:srgbClr val="FFFFFF"/>
                </a:solidFill>
              </a:defRPr>
            </a:pPr>
            <a:r>
              <a:t>OFFERING SERVICES </a:t>
            </a:r>
            <a:endParaRPr sz="2500"/>
          </a:p>
          <a:p>
            <a:pPr>
              <a:lnSpc>
                <a:spcPct val="72000"/>
              </a:lnSpc>
              <a:spcBef>
                <a:spcPts val="1000"/>
              </a:spcBef>
              <a:defRPr sz="1600">
                <a:solidFill>
                  <a:srgbClr val="FFFFFF"/>
                </a:solidFill>
              </a:defRPr>
            </a:pPr>
            <a:r>
              <a:t> - Additional funding for workers </a:t>
            </a:r>
            <a:endParaRPr sz="2500"/>
          </a:p>
          <a:p>
            <a:pPr>
              <a:lnSpc>
                <a:spcPct val="72000"/>
              </a:lnSpc>
              <a:spcBef>
                <a:spcPts val="1000"/>
              </a:spcBef>
              <a:defRPr sz="1600">
                <a:solidFill>
                  <a:srgbClr val="FFFFFF"/>
                </a:solidFill>
              </a:defRPr>
            </a:pPr>
            <a:r>
              <a:t> - Payment or transporation costs </a:t>
            </a:r>
            <a:endParaRPr sz="2500"/>
          </a:p>
          <a:p>
            <a:pPr>
              <a:lnSpc>
                <a:spcPct val="72000"/>
              </a:lnSpc>
              <a:spcBef>
                <a:spcPts val="1000"/>
              </a:spcBef>
              <a:defRPr sz="1600">
                <a:solidFill>
                  <a:srgbClr val="FFFFFF"/>
                </a:solidFill>
              </a:defRPr>
            </a:pPr>
            <a:r>
              <a:t> - Buying goods at a lower price </a:t>
            </a:r>
            <a:endParaRPr sz="2500"/>
          </a:p>
          <a:p>
            <a:pPr>
              <a:lnSpc>
                <a:spcPct val="72000"/>
              </a:lnSpc>
              <a:spcBef>
                <a:spcPts val="1000"/>
              </a:spcBef>
              <a:defRPr sz="1600">
                <a:solidFill>
                  <a:srgbClr val="FFFFFF"/>
                </a:solidFill>
              </a:defRPr>
            </a:pPr>
            <a:r>
              <a:t> - Oppurtunity for growth </a:t>
            </a:r>
            <a:endParaRPr sz="2500"/>
          </a:p>
          <a:p>
            <a:pPr>
              <a:lnSpc>
                <a:spcPct val="72000"/>
              </a:lnSpc>
              <a:spcBef>
                <a:spcPts val="1000"/>
              </a:spcBef>
              <a:defRPr sz="1600">
                <a:solidFill>
                  <a:srgbClr val="FFFFFF"/>
                </a:solidFill>
              </a:defRPr>
            </a:pPr>
            <a:r>
              <a:t>                                                                    </a:t>
            </a:r>
            <a:r>
              <a:rPr sz="1300"/>
              <a:t> Source: ( BBC Bitesize) </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404040"/>
        </a:solidFill>
      </p:bgPr>
    </p:bg>
    <p:spTree>
      <p:nvGrpSpPr>
        <p:cNvPr id="1" name=""/>
        <p:cNvGrpSpPr/>
        <p:nvPr/>
      </p:nvGrpSpPr>
      <p:grpSpPr>
        <a:xfrm>
          <a:off x="0" y="0"/>
          <a:ext cx="0" cy="0"/>
          <a:chOff x="0" y="0"/>
          <a:chExt cx="0" cy="0"/>
        </a:xfrm>
      </p:grpSpPr>
      <p:sp>
        <p:nvSpPr>
          <p:cNvPr id="248" name="Rectangle 8"/>
          <p:cNvSpPr/>
          <p:nvPr/>
        </p:nvSpPr>
        <p:spPr>
          <a:xfrm>
            <a:off x="0" y="-3324"/>
            <a:ext cx="12192000" cy="6861324"/>
          </a:xfrm>
          <a:prstGeom prst="rect">
            <a:avLst/>
          </a:prstGeom>
          <a:solidFill>
            <a:srgbClr val="404040"/>
          </a:solidFill>
          <a:ln w="12700">
            <a:miter lim="400000"/>
          </a:ln>
        </p:spPr>
        <p:txBody>
          <a:bodyPr lIns="45719" rIns="45719" anchor="ctr"/>
          <a:lstStyle/>
          <a:p>
            <a:pPr algn="ctr">
              <a:defRPr>
                <a:solidFill>
                  <a:srgbClr val="FFFFFF"/>
                </a:solidFill>
              </a:defRPr>
            </a:pPr>
          </a:p>
        </p:txBody>
      </p:sp>
      <p:sp>
        <p:nvSpPr>
          <p:cNvPr id="249" name="Freeform 13"/>
          <p:cNvSpPr/>
          <p:nvPr/>
        </p:nvSpPr>
        <p:spPr>
          <a:xfrm>
            <a:off x="-1" y="0"/>
            <a:ext cx="11786756"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5779" y="0"/>
                </a:lnTo>
                <a:lnTo>
                  <a:pt x="21600" y="21600"/>
                </a:lnTo>
                <a:lnTo>
                  <a:pt x="0" y="21600"/>
                </a:lnTo>
                <a:close/>
              </a:path>
            </a:pathLst>
          </a:custGeom>
          <a:solidFill>
            <a:srgbClr val="000000">
              <a:alpha val="30000"/>
            </a:srgbClr>
          </a:solidFill>
          <a:ln w="12700">
            <a:miter lim="400000"/>
          </a:ln>
        </p:spPr>
        <p:txBody>
          <a:bodyPr lIns="45719" rIns="45719" anchor="ctr"/>
          <a:lstStyle/>
          <a:p>
            <a:pPr algn="ctr">
              <a:defRPr>
                <a:solidFill>
                  <a:srgbClr val="FFFFFF"/>
                </a:solidFill>
              </a:defRPr>
            </a:pPr>
          </a:p>
        </p:txBody>
      </p:sp>
      <p:sp>
        <p:nvSpPr>
          <p:cNvPr id="250" name="Freeform 11"/>
          <p:cNvSpPr/>
          <p:nvPr/>
        </p:nvSpPr>
        <p:spPr>
          <a:xfrm>
            <a:off x="0" y="0"/>
            <a:ext cx="3581400"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444" y="0"/>
                </a:lnTo>
                <a:lnTo>
                  <a:pt x="21600" y="21600"/>
                </a:lnTo>
                <a:lnTo>
                  <a:pt x="0" y="21600"/>
                </a:lnTo>
                <a:close/>
              </a:path>
            </a:pathLst>
          </a:custGeom>
          <a:solidFill>
            <a:srgbClr val="000000">
              <a:alpha val="30000"/>
            </a:srgbClr>
          </a:solidFill>
          <a:ln w="12700">
            <a:miter lim="400000"/>
          </a:ln>
        </p:spPr>
        <p:txBody>
          <a:bodyPr lIns="45719" rIns="45719" anchor="ctr"/>
          <a:lstStyle/>
          <a:p>
            <a:pPr algn="ctr">
              <a:defRPr>
                <a:solidFill>
                  <a:srgbClr val="FFFFFF"/>
                </a:solidFill>
              </a:defRPr>
            </a:pPr>
          </a:p>
        </p:txBody>
      </p:sp>
      <p:sp>
        <p:nvSpPr>
          <p:cNvPr id="251" name="Title 1"/>
          <p:cNvSpPr txBox="1"/>
          <p:nvPr>
            <p:ph type="title"/>
          </p:nvPr>
        </p:nvSpPr>
        <p:spPr>
          <a:prstGeom prst="rect">
            <a:avLst/>
          </a:prstGeom>
        </p:spPr>
        <p:txBody>
          <a:bodyPr/>
          <a:lstStyle>
            <a:lvl1pPr>
              <a:defRPr b="1">
                <a:latin typeface="Abadi"/>
                <a:ea typeface="Abadi"/>
                <a:cs typeface="Abadi"/>
                <a:sym typeface="Abadi"/>
              </a:defRPr>
            </a:lvl1pPr>
          </a:lstStyle>
          <a:p>
            <a:pPr/>
            <a:r>
              <a:t>EXTERNAL FACTORS </a:t>
            </a:r>
          </a:p>
        </p:txBody>
      </p:sp>
      <p:sp>
        <p:nvSpPr>
          <p:cNvPr id="252" name="Content Placeholder 2"/>
          <p:cNvSpPr txBox="1"/>
          <p:nvPr>
            <p:ph type="body" sz="half" idx="1"/>
          </p:nvPr>
        </p:nvSpPr>
        <p:spPr>
          <a:xfrm>
            <a:off x="419346" y="1428750"/>
            <a:ext cx="5096936" cy="4716858"/>
          </a:xfrm>
          <a:prstGeom prst="rect">
            <a:avLst/>
          </a:prstGeom>
        </p:spPr>
        <p:txBody>
          <a:bodyPr/>
          <a:lstStyle/>
          <a:p>
            <a:pPr marL="0" indent="0" defTabSz="877823">
              <a:spcBef>
                <a:spcPts val="900"/>
              </a:spcBef>
              <a:buSzTx/>
              <a:buNone/>
              <a:defRPr sz="1919"/>
            </a:pPr>
            <a:r>
              <a:t> </a:t>
            </a:r>
            <a:endParaRPr b="1"/>
          </a:p>
          <a:p>
            <a:pPr marL="219455" indent="-219455" defTabSz="877823">
              <a:spcBef>
                <a:spcPts val="900"/>
              </a:spcBef>
              <a:defRPr b="1" sz="1536" u="sng"/>
            </a:pPr>
            <a:r>
              <a:t>POLITICAL</a:t>
            </a:r>
            <a:r>
              <a:rPr b="0" u="none"/>
              <a:t> </a:t>
            </a:r>
            <a:endParaRPr b="0" u="none"/>
          </a:p>
          <a:p>
            <a:pPr marL="0" indent="0" defTabSz="877823">
              <a:spcBef>
                <a:spcPts val="900"/>
              </a:spcBef>
              <a:buSzTx/>
              <a:buNone/>
              <a:defRPr sz="1536"/>
            </a:pPr>
            <a:r>
              <a:t> - Include tax, laws, and political stability </a:t>
            </a:r>
          </a:p>
          <a:p>
            <a:pPr marL="0" indent="0" defTabSz="877823">
              <a:spcBef>
                <a:spcPts val="900"/>
              </a:spcBef>
              <a:buSzTx/>
              <a:buNone/>
              <a:defRPr sz="1536"/>
            </a:pPr>
            <a:r>
              <a:t> - Amazon raises minimum wages for its workers in the United States and the United Kingdom </a:t>
            </a:r>
          </a:p>
          <a:p>
            <a:pPr marL="0" indent="0" defTabSz="877823">
              <a:spcBef>
                <a:spcPts val="900"/>
              </a:spcBef>
              <a:buSzTx/>
              <a:buNone/>
              <a:defRPr sz="1536"/>
            </a:pPr>
            <a:r>
              <a:t> - provide training on their staff, upgrading their machinery, safety equipment, which will also increase employee motivation and efficiency </a:t>
            </a:r>
          </a:p>
          <a:p>
            <a:pPr marL="219455" indent="-219455" defTabSz="877823">
              <a:spcBef>
                <a:spcPts val="900"/>
              </a:spcBef>
              <a:defRPr b="1" sz="1536" u="sng"/>
            </a:pPr>
            <a:r>
              <a:t>SOCIAL FACTORS </a:t>
            </a:r>
          </a:p>
          <a:p>
            <a:pPr marL="0" indent="0" defTabSz="877823">
              <a:spcBef>
                <a:spcPts val="900"/>
              </a:spcBef>
              <a:buSzTx/>
              <a:buNone/>
              <a:defRPr sz="1536"/>
            </a:pPr>
            <a:r>
              <a:t> - Consumers buy from retailers in all economic conditions, which leads to stability and guaranteed profitability   </a:t>
            </a:r>
            <a:r>
              <a:rPr b="1"/>
              <a:t>  </a:t>
            </a:r>
            <a:endParaRPr b="1"/>
          </a:p>
          <a:p>
            <a:pPr marL="0" indent="0" defTabSz="877823">
              <a:spcBef>
                <a:spcPts val="900"/>
              </a:spcBef>
              <a:buSzTx/>
              <a:buNone/>
              <a:defRPr b="1" sz="1536"/>
            </a:pPr>
            <a:r>
              <a:t> - </a:t>
            </a:r>
            <a:r>
              <a:rPr b="0"/>
              <a:t>Stable wages, quality of goods, an established market name, organizin internal meetings, and communication lead to stability in different economic cinditions. </a:t>
            </a:r>
            <a:r>
              <a:t> </a:t>
            </a:r>
          </a:p>
          <a:p>
            <a:pPr marL="0" indent="0" defTabSz="877823">
              <a:spcBef>
                <a:spcPts val="900"/>
              </a:spcBef>
              <a:buSzTx/>
              <a:buNone/>
              <a:defRPr b="1" sz="1919"/>
            </a:pPr>
          </a:p>
          <a:p>
            <a:pPr marL="0" indent="0" defTabSz="877823">
              <a:spcBef>
                <a:spcPts val="900"/>
              </a:spcBef>
              <a:buSzTx/>
              <a:buNone/>
              <a:defRPr sz="1344"/>
            </a:pPr>
            <a:r>
              <a:t>Source: ( Amazon,2021) </a:t>
            </a:r>
          </a:p>
        </p:txBody>
      </p:sp>
      <p:sp>
        <p:nvSpPr>
          <p:cNvPr id="253" name="Content Placeholder 3"/>
          <p:cNvSpPr txBox="1"/>
          <p:nvPr/>
        </p:nvSpPr>
        <p:spPr>
          <a:xfrm>
            <a:off x="6256866" y="1183820"/>
            <a:ext cx="5096934" cy="567417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defTabSz="896111">
              <a:lnSpc>
                <a:spcPct val="90000"/>
              </a:lnSpc>
              <a:spcBef>
                <a:spcPts val="900"/>
              </a:spcBef>
              <a:defRPr sz="1960">
                <a:solidFill>
                  <a:srgbClr val="FFFFFF"/>
                </a:solidFill>
              </a:defRPr>
            </a:pPr>
            <a:r>
              <a:t> </a:t>
            </a:r>
            <a:endParaRPr sz="2744"/>
          </a:p>
          <a:p>
            <a:pPr marL="224027" indent="-224027" defTabSz="896111">
              <a:lnSpc>
                <a:spcPct val="90000"/>
              </a:lnSpc>
              <a:spcBef>
                <a:spcPts val="900"/>
              </a:spcBef>
              <a:buSzPct val="100000"/>
              <a:buFont typeface="Arial"/>
              <a:buChar char="•"/>
              <a:defRPr b="1" sz="1568" u="sng">
                <a:solidFill>
                  <a:srgbClr val="FFFFFF"/>
                </a:solidFill>
              </a:defRPr>
            </a:pPr>
            <a:r>
              <a:t>LEGAL FACTORS</a:t>
            </a:r>
            <a:r>
              <a:rPr b="0" u="none"/>
              <a:t> </a:t>
            </a:r>
            <a:endParaRPr sz="2744"/>
          </a:p>
          <a:p>
            <a:pPr defTabSz="896111">
              <a:lnSpc>
                <a:spcPct val="90000"/>
              </a:lnSpc>
              <a:spcBef>
                <a:spcPts val="900"/>
              </a:spcBef>
              <a:defRPr sz="1568">
                <a:solidFill>
                  <a:srgbClr val="FFFFFF"/>
                </a:solidFill>
              </a:defRPr>
            </a:pPr>
            <a:r>
              <a:t> - Various legal factors affect Amazon, such as discrimination laws, consumer protection laws for e-commerce companies, and data protection laws </a:t>
            </a:r>
            <a:endParaRPr sz="2744"/>
          </a:p>
          <a:p>
            <a:pPr defTabSz="896111">
              <a:lnSpc>
                <a:spcPct val="90000"/>
              </a:lnSpc>
              <a:spcBef>
                <a:spcPts val="900"/>
              </a:spcBef>
              <a:defRPr sz="1568">
                <a:solidFill>
                  <a:srgbClr val="FFFFFF"/>
                </a:solidFill>
              </a:defRPr>
            </a:pPr>
            <a:r>
              <a:t> - This leads to security, quality, and consumption </a:t>
            </a:r>
            <a:endParaRPr sz="2744"/>
          </a:p>
          <a:p>
            <a:pPr marL="224027" indent="-224027" defTabSz="896111">
              <a:lnSpc>
                <a:spcPct val="90000"/>
              </a:lnSpc>
              <a:spcBef>
                <a:spcPts val="900"/>
              </a:spcBef>
              <a:buSzPct val="100000"/>
              <a:buFont typeface="Arial"/>
              <a:buChar char="•"/>
              <a:defRPr b="1" sz="1568" u="sng">
                <a:solidFill>
                  <a:srgbClr val="FFFFFF"/>
                </a:solidFill>
              </a:defRPr>
            </a:pPr>
            <a:r>
              <a:t>COMPETITORS</a:t>
            </a:r>
            <a:r>
              <a:rPr b="0" u="none"/>
              <a:t> </a:t>
            </a:r>
            <a:endParaRPr sz="2744"/>
          </a:p>
          <a:p>
            <a:pPr defTabSz="896111">
              <a:lnSpc>
                <a:spcPct val="90000"/>
              </a:lnSpc>
              <a:spcBef>
                <a:spcPts val="900"/>
              </a:spcBef>
              <a:defRPr sz="1568">
                <a:solidFill>
                  <a:srgbClr val="FFFFFF"/>
                </a:solidFill>
              </a:defRPr>
            </a:pPr>
            <a:r>
              <a:t> - High competition </a:t>
            </a:r>
            <a:endParaRPr sz="2744"/>
          </a:p>
          <a:p>
            <a:pPr defTabSz="896111">
              <a:lnSpc>
                <a:spcPct val="90000"/>
              </a:lnSpc>
              <a:spcBef>
                <a:spcPts val="900"/>
              </a:spcBef>
              <a:defRPr sz="1568">
                <a:solidFill>
                  <a:srgbClr val="FFFFFF"/>
                </a:solidFill>
              </a:defRPr>
            </a:pPr>
            <a:r>
              <a:t> - Established name of Amazon </a:t>
            </a:r>
            <a:endParaRPr sz="2744"/>
          </a:p>
          <a:p>
            <a:pPr defTabSz="896111">
              <a:lnSpc>
                <a:spcPct val="90000"/>
              </a:lnSpc>
              <a:spcBef>
                <a:spcPts val="900"/>
              </a:spcBef>
              <a:defRPr sz="1568">
                <a:solidFill>
                  <a:srgbClr val="FFFFFF"/>
                </a:solidFill>
              </a:defRPr>
            </a:pPr>
            <a:r>
              <a:t> - Quality of goods</a:t>
            </a:r>
            <a:endParaRPr sz="2744"/>
          </a:p>
          <a:p>
            <a:pPr defTabSz="896111">
              <a:lnSpc>
                <a:spcPct val="90000"/>
              </a:lnSpc>
              <a:spcBef>
                <a:spcPts val="900"/>
              </a:spcBef>
              <a:defRPr sz="1568">
                <a:solidFill>
                  <a:srgbClr val="FFFFFF"/>
                </a:solidFill>
              </a:defRPr>
            </a:pPr>
            <a:r>
              <a:t> - Employee Confidence </a:t>
            </a:r>
            <a:endParaRPr sz="2744"/>
          </a:p>
          <a:p>
            <a:pPr marL="224027" indent="-224027" defTabSz="896111">
              <a:lnSpc>
                <a:spcPct val="90000"/>
              </a:lnSpc>
              <a:spcBef>
                <a:spcPts val="900"/>
              </a:spcBef>
              <a:buSzPct val="100000"/>
              <a:buFont typeface="Arial"/>
              <a:buChar char="•"/>
              <a:defRPr b="1" sz="1568" u="sng">
                <a:solidFill>
                  <a:srgbClr val="FFFFFF"/>
                </a:solidFill>
              </a:defRPr>
            </a:pPr>
            <a:r>
              <a:t>ENVIRONMENTAL FACTORS </a:t>
            </a:r>
            <a:endParaRPr sz="2744"/>
          </a:p>
          <a:p>
            <a:pPr defTabSz="896111">
              <a:lnSpc>
                <a:spcPct val="90000"/>
              </a:lnSpc>
              <a:spcBef>
                <a:spcPts val="900"/>
              </a:spcBef>
              <a:defRPr sz="1568">
                <a:solidFill>
                  <a:srgbClr val="FFFFFF"/>
                </a:solidFill>
              </a:defRPr>
            </a:pPr>
            <a:r>
              <a:t> - Circular economy program </a:t>
            </a:r>
            <a:endParaRPr sz="2744"/>
          </a:p>
          <a:p>
            <a:pPr defTabSz="896111">
              <a:lnSpc>
                <a:spcPct val="90000"/>
              </a:lnSpc>
              <a:spcBef>
                <a:spcPts val="900"/>
              </a:spcBef>
              <a:defRPr sz="1568">
                <a:solidFill>
                  <a:srgbClr val="FFFFFF"/>
                </a:solidFill>
              </a:defRPr>
            </a:pPr>
            <a:r>
              <a:t> - Reduce, returns and reuse products </a:t>
            </a:r>
            <a:endParaRPr sz="2744"/>
          </a:p>
          <a:p>
            <a:pPr defTabSz="896111">
              <a:lnSpc>
                <a:spcPct val="90000"/>
              </a:lnSpc>
              <a:spcBef>
                <a:spcPts val="900"/>
              </a:spcBef>
              <a:defRPr sz="1568">
                <a:solidFill>
                  <a:srgbClr val="FFFFFF"/>
                </a:solidFill>
              </a:defRPr>
            </a:pPr>
            <a:r>
              <a:t> - Donate or recycle products</a:t>
            </a:r>
            <a:endParaRPr sz="2744"/>
          </a:p>
          <a:p>
            <a:pPr defTabSz="896111">
              <a:lnSpc>
                <a:spcPct val="90000"/>
              </a:lnSpc>
              <a:spcBef>
                <a:spcPts val="900"/>
              </a:spcBef>
              <a:defRPr sz="1568">
                <a:solidFill>
                  <a:srgbClr val="FFFFFF"/>
                </a:solidFill>
              </a:defRPr>
            </a:pPr>
            <a:r>
              <a:t> - Increase the sense of usefulness and environmental protection of staff members </a:t>
            </a:r>
            <a:endParaRPr sz="2744"/>
          </a:p>
          <a:p>
            <a:pPr defTabSz="896111">
              <a:lnSpc>
                <a:spcPct val="90000"/>
              </a:lnSpc>
              <a:spcBef>
                <a:spcPts val="900"/>
              </a:spcBef>
              <a:defRPr sz="1568">
                <a:solidFill>
                  <a:srgbClr val="FFFFFF"/>
                </a:solidFill>
              </a:defRPr>
            </a:pPr>
            <a:r>
              <a:t>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5" name="Freeform: Shape 7"/>
          <p:cNvSpPr/>
          <p:nvPr/>
        </p:nvSpPr>
        <p:spPr>
          <a:xfrm>
            <a:off x="879542" y="0"/>
            <a:ext cx="10432916"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667" y="0"/>
                </a:moveTo>
                <a:lnTo>
                  <a:pt x="18933" y="0"/>
                </a:lnTo>
                <a:lnTo>
                  <a:pt x="19134" y="352"/>
                </a:lnTo>
                <a:cubicBezTo>
                  <a:pt x="20674" y="3191"/>
                  <a:pt x="21600" y="6831"/>
                  <a:pt x="21600" y="10800"/>
                </a:cubicBezTo>
                <a:cubicBezTo>
                  <a:pt x="21600" y="14769"/>
                  <a:pt x="20674" y="18409"/>
                  <a:pt x="19134" y="21248"/>
                </a:cubicBezTo>
                <a:lnTo>
                  <a:pt x="18933" y="21600"/>
                </a:lnTo>
                <a:lnTo>
                  <a:pt x="2667" y="21600"/>
                </a:lnTo>
                <a:lnTo>
                  <a:pt x="2466" y="21248"/>
                </a:lnTo>
                <a:cubicBezTo>
                  <a:pt x="926" y="18409"/>
                  <a:pt x="0" y="14769"/>
                  <a:pt x="0" y="10800"/>
                </a:cubicBezTo>
                <a:cubicBezTo>
                  <a:pt x="0" y="6831"/>
                  <a:pt x="926" y="3191"/>
                  <a:pt x="2466" y="352"/>
                </a:cubicBez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56" name="Freeform: Shape 9"/>
          <p:cNvSpPr/>
          <p:nvPr/>
        </p:nvSpPr>
        <p:spPr>
          <a:xfrm>
            <a:off x="1134941" y="0"/>
            <a:ext cx="9922118"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01" y="0"/>
                </a:moveTo>
                <a:lnTo>
                  <a:pt x="18599" y="0"/>
                </a:lnTo>
                <a:lnTo>
                  <a:pt x="18794" y="297"/>
                </a:lnTo>
                <a:cubicBezTo>
                  <a:pt x="20538" y="3071"/>
                  <a:pt x="21600" y="6756"/>
                  <a:pt x="21600" y="10800"/>
                </a:cubicBezTo>
                <a:cubicBezTo>
                  <a:pt x="21600" y="14844"/>
                  <a:pt x="20538" y="18529"/>
                  <a:pt x="18794" y="21303"/>
                </a:cubicBezTo>
                <a:lnTo>
                  <a:pt x="18599" y="21600"/>
                </a:lnTo>
                <a:lnTo>
                  <a:pt x="3001" y="21600"/>
                </a:lnTo>
                <a:lnTo>
                  <a:pt x="2806" y="21303"/>
                </a:lnTo>
                <a:cubicBezTo>
                  <a:pt x="1062" y="18529"/>
                  <a:pt x="0" y="14844"/>
                  <a:pt x="0" y="10800"/>
                </a:cubicBezTo>
                <a:cubicBezTo>
                  <a:pt x="0" y="6756"/>
                  <a:pt x="1062" y="3071"/>
                  <a:pt x="2806" y="297"/>
                </a:cubicBezTo>
                <a:close/>
              </a:path>
            </a:pathLst>
          </a:custGeom>
          <a:solidFill>
            <a:srgbClr val="595959"/>
          </a:solidFill>
          <a:ln w="12700">
            <a:miter lim="400000"/>
          </a:ln>
        </p:spPr>
        <p:txBody>
          <a:bodyPr lIns="45719" rIns="45719" anchor="ctr"/>
          <a:lstStyle/>
          <a:p>
            <a:pPr algn="ctr">
              <a:defRPr>
                <a:solidFill>
                  <a:srgbClr val="FFFFFF"/>
                </a:solidFill>
              </a:defRPr>
            </a:pPr>
          </a:p>
        </p:txBody>
      </p:sp>
      <p:sp>
        <p:nvSpPr>
          <p:cNvPr id="257" name="Title 1"/>
          <p:cNvSpPr txBox="1"/>
          <p:nvPr>
            <p:ph type="title"/>
          </p:nvPr>
        </p:nvSpPr>
        <p:spPr>
          <a:xfrm>
            <a:off x="2311146" y="365759"/>
            <a:ext cx="7569708" cy="1288240"/>
          </a:xfrm>
          <a:prstGeom prst="rect">
            <a:avLst/>
          </a:prstGeom>
        </p:spPr>
        <p:txBody>
          <a:bodyPr/>
          <a:lstStyle>
            <a:lvl1pPr algn="ctr">
              <a:defRPr u="sng"/>
            </a:lvl1pPr>
          </a:lstStyle>
          <a:p>
            <a:pPr/>
            <a:r>
              <a:t>CONCLUSION</a:t>
            </a:r>
          </a:p>
        </p:txBody>
      </p:sp>
      <p:sp>
        <p:nvSpPr>
          <p:cNvPr id="258" name="Content Placeholder 2"/>
          <p:cNvSpPr txBox="1"/>
          <p:nvPr>
            <p:ph type="body" sz="half" idx="1"/>
          </p:nvPr>
        </p:nvSpPr>
        <p:spPr>
          <a:xfrm>
            <a:off x="2165568" y="1956816"/>
            <a:ext cx="7860864" cy="4024885"/>
          </a:xfrm>
          <a:prstGeom prst="rect">
            <a:avLst/>
          </a:prstGeom>
        </p:spPr>
        <p:txBody>
          <a:bodyPr/>
          <a:lstStyle/>
          <a:p>
            <a:pPr marL="0" indent="0">
              <a:buSzTx/>
              <a:buNone/>
              <a:defRPr sz="2000"/>
            </a:pPr>
            <a:r>
              <a:t>As a world’s largest online retailer company in the world, Amazon has become succesfull due to an effective management and long-term strategy applied. Throughout over 25 years of activity, the company has managed to increase its revenues to $140 billion in 2021, up to 15% more than previous year. </a:t>
            </a:r>
          </a:p>
          <a:p>
            <a:pPr marL="0" indent="0">
              <a:buSzTx/>
              <a:buNone/>
              <a:defRPr b="1" sz="2000"/>
            </a:pPr>
            <a:r>
              <a:t>KEY SUCCESFULL FACTORS: </a:t>
            </a:r>
          </a:p>
          <a:p>
            <a:pPr>
              <a:defRPr b="1" sz="2000"/>
            </a:pPr>
            <a:r>
              <a:t>Large products selection </a:t>
            </a:r>
          </a:p>
          <a:p>
            <a:pPr>
              <a:defRPr b="1" sz="2000"/>
            </a:pPr>
            <a:r>
              <a:t>Free shipping, fast delivery and low prices </a:t>
            </a:r>
          </a:p>
          <a:p>
            <a:pPr>
              <a:defRPr b="1" sz="2000"/>
            </a:pPr>
            <a:r>
              <a:t>Good customer service </a:t>
            </a:r>
          </a:p>
          <a:p>
            <a:pPr>
              <a:defRPr b="1" sz="2000"/>
            </a:pPr>
            <a:r>
              <a:t>Talanted management </a:t>
            </a:r>
          </a:p>
          <a:p>
            <a:pPr>
              <a:defRPr b="1" sz="2000"/>
            </a:pPr>
            <a:r>
              <a:t>Expansion and innovation </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0" name="Freeform: Shape 7"/>
          <p:cNvSpPr/>
          <p:nvPr/>
        </p:nvSpPr>
        <p:spPr>
          <a:xfrm>
            <a:off x="879542" y="0"/>
            <a:ext cx="10432916"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667" y="0"/>
                </a:moveTo>
                <a:lnTo>
                  <a:pt x="18933" y="0"/>
                </a:lnTo>
                <a:lnTo>
                  <a:pt x="19134" y="352"/>
                </a:lnTo>
                <a:cubicBezTo>
                  <a:pt x="20674" y="3191"/>
                  <a:pt x="21600" y="6831"/>
                  <a:pt x="21600" y="10800"/>
                </a:cubicBezTo>
                <a:cubicBezTo>
                  <a:pt x="21600" y="14769"/>
                  <a:pt x="20674" y="18409"/>
                  <a:pt x="19134" y="21248"/>
                </a:cubicBezTo>
                <a:lnTo>
                  <a:pt x="18933" y="21600"/>
                </a:lnTo>
                <a:lnTo>
                  <a:pt x="2667" y="21600"/>
                </a:lnTo>
                <a:lnTo>
                  <a:pt x="2466" y="21248"/>
                </a:lnTo>
                <a:cubicBezTo>
                  <a:pt x="926" y="18409"/>
                  <a:pt x="0" y="14769"/>
                  <a:pt x="0" y="10800"/>
                </a:cubicBezTo>
                <a:cubicBezTo>
                  <a:pt x="0" y="6831"/>
                  <a:pt x="926" y="3191"/>
                  <a:pt x="2466" y="352"/>
                </a:cubicBez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61" name="Freeform: Shape 9"/>
          <p:cNvSpPr/>
          <p:nvPr/>
        </p:nvSpPr>
        <p:spPr>
          <a:xfrm>
            <a:off x="1134941" y="0"/>
            <a:ext cx="9922118"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01" y="0"/>
                </a:moveTo>
                <a:lnTo>
                  <a:pt x="18599" y="0"/>
                </a:lnTo>
                <a:lnTo>
                  <a:pt x="18794" y="297"/>
                </a:lnTo>
                <a:cubicBezTo>
                  <a:pt x="20538" y="3071"/>
                  <a:pt x="21600" y="6756"/>
                  <a:pt x="21600" y="10800"/>
                </a:cubicBezTo>
                <a:cubicBezTo>
                  <a:pt x="21600" y="14844"/>
                  <a:pt x="20538" y="18529"/>
                  <a:pt x="18794" y="21303"/>
                </a:cubicBezTo>
                <a:lnTo>
                  <a:pt x="18599" y="21600"/>
                </a:lnTo>
                <a:lnTo>
                  <a:pt x="3001" y="21600"/>
                </a:lnTo>
                <a:lnTo>
                  <a:pt x="2806" y="21303"/>
                </a:lnTo>
                <a:cubicBezTo>
                  <a:pt x="1062" y="18529"/>
                  <a:pt x="0" y="14844"/>
                  <a:pt x="0" y="10800"/>
                </a:cubicBezTo>
                <a:cubicBezTo>
                  <a:pt x="0" y="6756"/>
                  <a:pt x="1062" y="3071"/>
                  <a:pt x="2806" y="297"/>
                </a:cubicBezTo>
                <a:close/>
              </a:path>
            </a:pathLst>
          </a:custGeom>
          <a:solidFill>
            <a:srgbClr val="595959"/>
          </a:solidFill>
          <a:ln w="12700">
            <a:miter lim="400000"/>
          </a:ln>
        </p:spPr>
        <p:txBody>
          <a:bodyPr lIns="45719" rIns="45719" anchor="ctr"/>
          <a:lstStyle/>
          <a:p>
            <a:pPr algn="ctr">
              <a:defRPr>
                <a:solidFill>
                  <a:srgbClr val="FFFFFF"/>
                </a:solidFill>
              </a:defRPr>
            </a:pPr>
          </a:p>
        </p:txBody>
      </p:sp>
      <p:sp>
        <p:nvSpPr>
          <p:cNvPr id="262" name="Title 1"/>
          <p:cNvSpPr txBox="1"/>
          <p:nvPr>
            <p:ph type="title"/>
          </p:nvPr>
        </p:nvSpPr>
        <p:spPr>
          <a:xfrm>
            <a:off x="2311146" y="365759"/>
            <a:ext cx="7569708" cy="1288240"/>
          </a:xfrm>
          <a:prstGeom prst="rect">
            <a:avLst/>
          </a:prstGeom>
        </p:spPr>
        <p:txBody>
          <a:bodyPr/>
          <a:lstStyle/>
          <a:p>
            <a:pPr algn="ctr">
              <a:defRPr sz="3900"/>
            </a:pPr>
            <a:r>
              <a:t>REFERENCES:</a:t>
            </a:r>
            <a:br/>
            <a:r>
              <a:t> </a:t>
            </a:r>
          </a:p>
        </p:txBody>
      </p:sp>
      <p:sp>
        <p:nvSpPr>
          <p:cNvPr id="263" name="Text Placeholder 2"/>
          <p:cNvSpPr txBox="1"/>
          <p:nvPr>
            <p:ph type="body" idx="1"/>
          </p:nvPr>
        </p:nvSpPr>
        <p:spPr>
          <a:xfrm>
            <a:off x="1850571" y="1251856"/>
            <a:ext cx="8667751" cy="5240385"/>
          </a:xfrm>
          <a:prstGeom prst="rect">
            <a:avLst/>
          </a:prstGeom>
        </p:spPr>
        <p:txBody>
          <a:bodyPr/>
          <a:lstStyle/>
          <a:p>
            <a:pPr marL="0" indent="0" defTabSz="905255">
              <a:spcBef>
                <a:spcPts val="900"/>
              </a:spcBef>
              <a:buSzTx/>
              <a:buNone/>
              <a:defRPr sz="1584"/>
            </a:pPr>
            <a:r>
              <a:t>BBC Bitesize. (2019). </a:t>
            </a:r>
            <a:r>
              <a:rPr i="1"/>
              <a:t>“Pestle Analysis of Amazon – Marketing Tutor”. </a:t>
            </a:r>
            <a:r>
              <a:t> Marketing Tutor. Available at: </a:t>
            </a:r>
            <a:r>
              <a:rPr u="sng">
                <a:solidFill>
                  <a:srgbClr val="0563C1"/>
                </a:solidFill>
                <a:uFill>
                  <a:solidFill>
                    <a:srgbClr val="0563C1"/>
                  </a:solidFill>
                </a:uFill>
                <a:hlinkClick r:id="rId2" invalidUrl="" action="" tgtFrame="" tooltip="" history="1" highlightClick="0" endSnd="0"/>
              </a:rPr>
              <a:t>http://www.marketingtutor.net/pestle-analysis-of-amazon/#How-Environmental-Factors-Affect-Amazon</a:t>
            </a:r>
            <a:r>
              <a:t> ( Accessed 5/12/2021) </a:t>
            </a:r>
          </a:p>
          <a:p>
            <a:pPr marL="0" indent="0" defTabSz="905255">
              <a:spcBef>
                <a:spcPts val="900"/>
              </a:spcBef>
              <a:buSzTx/>
              <a:buNone/>
              <a:defRPr sz="1584"/>
            </a:pPr>
            <a:r>
              <a:t>Boddy, D. (2016). </a:t>
            </a:r>
            <a:r>
              <a:rPr i="1"/>
              <a:t>Management An Introduction, 7</a:t>
            </a:r>
            <a:r>
              <a:rPr baseline="29979" i="1"/>
              <a:t>th</a:t>
            </a:r>
            <a:r>
              <a:rPr i="1"/>
              <a:t> Edition, </a:t>
            </a:r>
            <a:r>
              <a:t>Pearson Education. p. 483 </a:t>
            </a:r>
          </a:p>
          <a:p>
            <a:pPr marL="0" indent="0" defTabSz="905255">
              <a:spcBef>
                <a:spcPts val="900"/>
              </a:spcBef>
              <a:buSzTx/>
              <a:buNone/>
              <a:defRPr sz="1584"/>
            </a:pPr>
            <a:r>
              <a:t>Burns,A.M and et.al.,2019.”</a:t>
            </a:r>
            <a:r>
              <a:rPr i="1"/>
              <a:t>Implementation of a novel curriculum and fostering professional identity formation of pediatrician – scientists</a:t>
            </a:r>
            <a:r>
              <a:t>”,The Journal of paediatrics.205.pp.5-7.</a:t>
            </a:r>
          </a:p>
          <a:p>
            <a:pPr marL="0" indent="0" defTabSz="905255">
              <a:spcBef>
                <a:spcPts val="900"/>
              </a:spcBef>
              <a:buSzTx/>
              <a:buNone/>
              <a:defRPr sz="1584"/>
            </a:pPr>
            <a:r>
              <a:t>Farooq, Umar. (2019). </a:t>
            </a:r>
            <a:r>
              <a:rPr i="1"/>
              <a:t>Pestle Analysis of Amazon – Marketing tutor. </a:t>
            </a:r>
            <a:r>
              <a:t>(online) Marketing Tutor. Available at: </a:t>
            </a:r>
            <a:r>
              <a:rPr u="sng">
                <a:solidFill>
                  <a:srgbClr val="0563C1"/>
                </a:solidFill>
                <a:uFill>
                  <a:solidFill>
                    <a:srgbClr val="0563C1"/>
                  </a:solidFill>
                </a:uFill>
                <a:hlinkClick r:id="rId3" invalidUrl="" action="" tgtFrame="" tooltip="" history="1" highlightClick="0" endSnd="0"/>
              </a:rPr>
              <a:t>https://www.marketingtutor.net/pestle-analysis-of-amazon/#How-Environmental-Factors-Affect-Amazon</a:t>
            </a:r>
            <a:r>
              <a:t> (Accessed 5 Dec. 2021). </a:t>
            </a:r>
          </a:p>
          <a:p>
            <a:pPr marL="0" indent="0" defTabSz="905255">
              <a:spcBef>
                <a:spcPts val="900"/>
              </a:spcBef>
              <a:buSzTx/>
              <a:buNone/>
              <a:defRPr sz="1584"/>
            </a:pPr>
            <a:r>
              <a:t>Jordan, Michael, 1994,. </a:t>
            </a:r>
            <a:r>
              <a:rPr i="1"/>
              <a:t>“ I can’t accept not trying: Michael Jordan on the pursuit of Excellence” . </a:t>
            </a:r>
            <a:r>
              <a:t>San Francisco, CA : HarperSanFrancisco, 1994. p. 129</a:t>
            </a:r>
          </a:p>
          <a:p>
            <a:pPr marL="0" indent="0" defTabSz="905255">
              <a:spcBef>
                <a:spcPts val="900"/>
              </a:spcBef>
              <a:buSzTx/>
              <a:buNone/>
              <a:defRPr sz="1584"/>
            </a:pPr>
            <a:r>
              <a:t>Magazine, BrandZ (July 1, 2020). "BrandZ Global Top 100 Most Valuable Brands". BrandZ.</a:t>
            </a:r>
          </a:p>
          <a:p>
            <a:pPr marL="0" indent="0" defTabSz="905255">
              <a:spcBef>
                <a:spcPts val="900"/>
              </a:spcBef>
              <a:buSzTx/>
              <a:buNone/>
              <a:defRPr sz="1584"/>
            </a:pPr>
            <a:r>
              <a:t>Panmore Institute. 2016. </a:t>
            </a:r>
            <a:r>
              <a:rPr i="1"/>
              <a:t>Human Resources – Internal Factors – National 5 Business Management Revision – BBC Bitesize. </a:t>
            </a:r>
            <a:r>
              <a:t>Available at: </a:t>
            </a:r>
            <a:r>
              <a:rPr u="sng">
                <a:solidFill>
                  <a:srgbClr val="0563C1"/>
                </a:solidFill>
                <a:uFill>
                  <a:solidFill>
                    <a:srgbClr val="0563C1"/>
                  </a:solidFill>
                </a:uFill>
                <a:hlinkClick r:id="rId4" invalidUrl="" action="" tgtFrame="" tooltip="" history="1" highlightClick="0" endSnd="0"/>
              </a:rPr>
              <a:t>http://www.bbc.co.uk/bitesize/guides/zxq43k7/revision/2</a:t>
            </a:r>
            <a:r>
              <a:t> ( Accessed 5/12/2021 )</a:t>
            </a:r>
          </a:p>
          <a:p>
            <a:pPr marL="0" indent="0" defTabSz="905255">
              <a:spcBef>
                <a:spcPts val="900"/>
              </a:spcBef>
              <a:buSzTx/>
              <a:buNone/>
              <a:defRPr sz="1584"/>
            </a:pPr>
            <a:r>
              <a:t>Schermerhorn Jr, J. R. and Bachrach, D. G., 2020. </a:t>
            </a:r>
            <a:r>
              <a:rPr i="1"/>
              <a:t>“Exploring Marketing Management” . </a:t>
            </a:r>
            <a:r>
              <a:t>John Wiley &amp; Sons. </a:t>
            </a:r>
          </a:p>
          <a:p>
            <a:pPr marL="0" indent="0" defTabSz="905255">
              <a:spcBef>
                <a:spcPts val="900"/>
              </a:spcBef>
              <a:buSzTx/>
              <a:buNone/>
              <a:defRPr sz="1584"/>
            </a:pPr>
            <a:r>
              <a:t>Streitfeld, David; Kantor, Jodi (August 17, 2015). "</a:t>
            </a:r>
            <a:r>
              <a:rPr i="1"/>
              <a:t>Jeff Bezos and Amazon Employees Join Debate Over Its Culture"</a:t>
            </a:r>
            <a:r>
              <a:t>. The New York Times. ISSN 0362-4331. Retrieved February 20, 2019.</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5" name="Freeform: Shape 7"/>
          <p:cNvSpPr/>
          <p:nvPr/>
        </p:nvSpPr>
        <p:spPr>
          <a:xfrm>
            <a:off x="879542" y="0"/>
            <a:ext cx="10432916"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667" y="0"/>
                </a:moveTo>
                <a:lnTo>
                  <a:pt x="18933" y="0"/>
                </a:lnTo>
                <a:lnTo>
                  <a:pt x="19134" y="352"/>
                </a:lnTo>
                <a:cubicBezTo>
                  <a:pt x="20674" y="3191"/>
                  <a:pt x="21600" y="6831"/>
                  <a:pt x="21600" y="10800"/>
                </a:cubicBezTo>
                <a:cubicBezTo>
                  <a:pt x="21600" y="14769"/>
                  <a:pt x="20674" y="18409"/>
                  <a:pt x="19134" y="21248"/>
                </a:cubicBezTo>
                <a:lnTo>
                  <a:pt x="18933" y="21600"/>
                </a:lnTo>
                <a:lnTo>
                  <a:pt x="2667" y="21600"/>
                </a:lnTo>
                <a:lnTo>
                  <a:pt x="2466" y="21248"/>
                </a:lnTo>
                <a:cubicBezTo>
                  <a:pt x="926" y="18409"/>
                  <a:pt x="0" y="14769"/>
                  <a:pt x="0" y="10800"/>
                </a:cubicBezTo>
                <a:cubicBezTo>
                  <a:pt x="0" y="6831"/>
                  <a:pt x="926" y="3191"/>
                  <a:pt x="2466" y="352"/>
                </a:cubicBezTo>
                <a:close/>
              </a:path>
            </a:pathLst>
          </a:custGeom>
          <a:solidFill>
            <a:srgbClr val="FFFFFF">
              <a:alpha val="80000"/>
            </a:srgbClr>
          </a:solidFill>
          <a:ln w="12700">
            <a:miter lim="400000"/>
          </a:ln>
        </p:spPr>
        <p:txBody>
          <a:bodyPr lIns="45719" rIns="45719" anchor="ctr"/>
          <a:lstStyle/>
          <a:p>
            <a:pPr algn="ctr">
              <a:defRPr>
                <a:solidFill>
                  <a:srgbClr val="FFFFFF"/>
                </a:solidFill>
              </a:defRPr>
            </a:pPr>
          </a:p>
        </p:txBody>
      </p:sp>
      <p:sp>
        <p:nvSpPr>
          <p:cNvPr id="266" name="Freeform: Shape 9"/>
          <p:cNvSpPr/>
          <p:nvPr/>
        </p:nvSpPr>
        <p:spPr>
          <a:xfrm>
            <a:off x="1134941" y="0"/>
            <a:ext cx="9922118"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001" y="0"/>
                </a:moveTo>
                <a:lnTo>
                  <a:pt x="18599" y="0"/>
                </a:lnTo>
                <a:lnTo>
                  <a:pt x="18794" y="297"/>
                </a:lnTo>
                <a:cubicBezTo>
                  <a:pt x="20538" y="3071"/>
                  <a:pt x="21600" y="6756"/>
                  <a:pt x="21600" y="10800"/>
                </a:cubicBezTo>
                <a:cubicBezTo>
                  <a:pt x="21600" y="14844"/>
                  <a:pt x="20538" y="18529"/>
                  <a:pt x="18794" y="21303"/>
                </a:cubicBezTo>
                <a:lnTo>
                  <a:pt x="18599" y="21600"/>
                </a:lnTo>
                <a:lnTo>
                  <a:pt x="3001" y="21600"/>
                </a:lnTo>
                <a:lnTo>
                  <a:pt x="2806" y="21303"/>
                </a:lnTo>
                <a:cubicBezTo>
                  <a:pt x="1062" y="18529"/>
                  <a:pt x="0" y="14844"/>
                  <a:pt x="0" y="10800"/>
                </a:cubicBezTo>
                <a:cubicBezTo>
                  <a:pt x="0" y="6756"/>
                  <a:pt x="1062" y="3071"/>
                  <a:pt x="2806" y="297"/>
                </a:cubicBezTo>
                <a:close/>
              </a:path>
            </a:pathLst>
          </a:custGeom>
          <a:solidFill>
            <a:srgbClr val="595959"/>
          </a:solidFill>
          <a:ln w="12700">
            <a:miter lim="400000"/>
          </a:ln>
        </p:spPr>
        <p:txBody>
          <a:bodyPr lIns="45719" rIns="45719" anchor="ctr"/>
          <a:lstStyle/>
          <a:p>
            <a:pPr algn="ctr">
              <a:defRPr>
                <a:solidFill>
                  <a:srgbClr val="FFFFFF"/>
                </a:solidFill>
              </a:defRPr>
            </a:pPr>
          </a:p>
        </p:txBody>
      </p:sp>
      <p:sp>
        <p:nvSpPr>
          <p:cNvPr id="267" name="Title 1"/>
          <p:cNvSpPr txBox="1"/>
          <p:nvPr>
            <p:ph type="title"/>
          </p:nvPr>
        </p:nvSpPr>
        <p:spPr>
          <a:xfrm>
            <a:off x="2311146" y="365759"/>
            <a:ext cx="7569708" cy="1288240"/>
          </a:xfrm>
          <a:prstGeom prst="rect">
            <a:avLst/>
          </a:prstGeom>
        </p:spPr>
        <p:txBody>
          <a:bodyPr/>
          <a:lstStyle>
            <a:lvl1pPr algn="ctr"/>
          </a:lstStyle>
          <a:p>
            <a:pPr/>
            <a:r>
              <a:t>REFERENCES</a:t>
            </a:r>
          </a:p>
        </p:txBody>
      </p:sp>
      <p:sp>
        <p:nvSpPr>
          <p:cNvPr id="268" name="Content Placeholder 2"/>
          <p:cNvSpPr txBox="1"/>
          <p:nvPr>
            <p:ph type="body" idx="1"/>
          </p:nvPr>
        </p:nvSpPr>
        <p:spPr>
          <a:xfrm>
            <a:off x="2165568" y="1360713"/>
            <a:ext cx="7860864" cy="4620988"/>
          </a:xfrm>
          <a:prstGeom prst="rect">
            <a:avLst/>
          </a:prstGeom>
        </p:spPr>
        <p:txBody>
          <a:bodyPr/>
          <a:lstStyle/>
          <a:p>
            <a:pPr marL="0" indent="0">
              <a:lnSpc>
                <a:spcPct val="72000"/>
              </a:lnSpc>
              <a:buSzTx/>
              <a:buNone/>
              <a:defRPr sz="2400"/>
            </a:pPr>
          </a:p>
          <a:p>
            <a:pPr marL="0" indent="0">
              <a:lnSpc>
                <a:spcPct val="72000"/>
              </a:lnSpc>
              <a:buSzTx/>
              <a:buNone/>
              <a:defRPr sz="2200"/>
            </a:pPr>
            <a:r>
              <a:t>The David Rubenstein Show: </a:t>
            </a:r>
            <a:r>
              <a:rPr i="1"/>
              <a:t>Jeff Bezos, Bloomberg Markets and Finance, </a:t>
            </a:r>
            <a:r>
              <a:t>September 19, 2018 </a:t>
            </a:r>
            <a:endParaRPr sz="2500"/>
          </a:p>
          <a:p>
            <a:pPr marL="0" indent="0">
              <a:lnSpc>
                <a:spcPct val="72000"/>
              </a:lnSpc>
              <a:buSzTx/>
              <a:buNone/>
              <a:defRPr sz="2200"/>
            </a:pPr>
            <a:r>
              <a:rPr u="sng">
                <a:solidFill>
                  <a:srgbClr val="0563C1"/>
                </a:solidFill>
                <a:uFill>
                  <a:solidFill>
                    <a:srgbClr val="0563C1"/>
                  </a:solidFill>
                </a:uFill>
                <a:hlinkClick r:id="rId2" invalidUrl="" action="" tgtFrame="" tooltip="" history="1" highlightClick="0" endSnd="0"/>
              </a:rPr>
              <a:t>https://www.aboutamazon.com/workplace</a:t>
            </a:r>
            <a:r>
              <a:t> (accessed on 01.12.2021)</a:t>
            </a:r>
            <a:endParaRPr sz="2500"/>
          </a:p>
          <a:p>
            <a:pPr marL="0" indent="0">
              <a:lnSpc>
                <a:spcPct val="72000"/>
              </a:lnSpc>
              <a:buSzTx/>
              <a:buNone/>
              <a:defRPr sz="2200"/>
            </a:pPr>
            <a:r>
              <a:rPr u="sng">
                <a:solidFill>
                  <a:srgbClr val="0563C1"/>
                </a:solidFill>
                <a:uFill>
                  <a:solidFill>
                    <a:srgbClr val="0563C1"/>
                  </a:solidFill>
                </a:uFill>
                <a:hlinkClick r:id="rId3" invalidUrl="" action="" tgtFrame="" tooltip="" history="1" highlightClick="0" endSnd="0"/>
              </a:rPr>
              <a:t>https://www.aboutamazon.co.uk/amazon-fulfilmetn/our-fulfilment-centres/why-amazon-warehouses-are-called-fulfilment-centres</a:t>
            </a:r>
            <a:r>
              <a:t> (accesed on 28.11.2021)</a:t>
            </a:r>
            <a:endParaRPr sz="2500"/>
          </a:p>
          <a:p>
            <a:pPr marL="0" indent="0">
              <a:lnSpc>
                <a:spcPct val="72000"/>
              </a:lnSpc>
              <a:buSzTx/>
              <a:buNone/>
              <a:defRPr sz="2200"/>
            </a:pPr>
            <a:r>
              <a:rPr u="sng">
                <a:solidFill>
                  <a:srgbClr val="0563C1"/>
                </a:solidFill>
                <a:uFill>
                  <a:solidFill>
                    <a:srgbClr val="0563C1"/>
                  </a:solidFill>
                </a:uFill>
                <a:hlinkClick r:id="rId4" invalidUrl="" action="" tgtFrame="" tooltip="" history="1" highlightClick="0" endSnd="0"/>
              </a:rPr>
              <a:t>https://bluewater.co.uk/articles/amazon-4-star-has-arrived-bluwater</a:t>
            </a:r>
            <a:r>
              <a:t> (acceses on 28.11.2021) </a:t>
            </a:r>
            <a:endParaRPr sz="2500"/>
          </a:p>
          <a:p>
            <a:pPr marL="0" indent="0">
              <a:lnSpc>
                <a:spcPct val="72000"/>
              </a:lnSpc>
              <a:buSzTx/>
              <a:buNone/>
              <a:defRPr sz="2200"/>
            </a:pPr>
            <a:r>
              <a:rPr u="sng">
                <a:solidFill>
                  <a:srgbClr val="0563C1"/>
                </a:solidFill>
                <a:uFill>
                  <a:solidFill>
                    <a:srgbClr val="0563C1"/>
                  </a:solidFill>
                </a:uFill>
                <a:hlinkClick r:id="rId5" invalidUrl="" action="" tgtFrame="" tooltip="" history="1" highlightClick="0" endSnd="0"/>
              </a:rPr>
              <a:t>https://en.m.wikipedia.org/wiki/List_of_Amazon_locations</a:t>
            </a:r>
            <a:r>
              <a:t> (accesed on 28.11.2021) </a:t>
            </a:r>
            <a:endParaRPr sz="2500"/>
          </a:p>
          <a:p>
            <a:pPr marL="0" indent="0">
              <a:lnSpc>
                <a:spcPct val="72000"/>
              </a:lnSpc>
              <a:buSzTx/>
              <a:buNone/>
              <a:defRPr sz="2200"/>
            </a:pPr>
            <a:r>
              <a:rPr u="sng">
                <a:solidFill>
                  <a:srgbClr val="0563C1"/>
                </a:solidFill>
                <a:uFill>
                  <a:solidFill>
                    <a:srgbClr val="0563C1"/>
                  </a:solidFill>
                </a:uFill>
                <a:hlinkClick r:id="rId6" invalidUrl="" action="" tgtFrame="" tooltip="" history="1" highlightClick="0" endSnd="0"/>
              </a:rPr>
              <a:t>https://www.indeed.com/career-advice/career-development/physical-stores-vs-online-stores</a:t>
            </a:r>
            <a:r>
              <a:t> (accesed on 27.11.2021)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