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56" r:id="rId2"/>
    <p:sldId id="257" r:id="rId3"/>
    <p:sldId id="264" r:id="rId4"/>
    <p:sldId id="265" r:id="rId5"/>
    <p:sldId id="266" r:id="rId6"/>
    <p:sldId id="267" r:id="rId7"/>
    <p:sldId id="268" r:id="rId8"/>
    <p:sldId id="269" r:id="rId9"/>
    <p:sldId id="270" r:id="rId10"/>
    <p:sldId id="271" r:id="rId11"/>
    <p:sldId id="272" r:id="rId12"/>
    <p:sldId id="273" r:id="rId13"/>
    <p:sldId id="274" r:id="rId14"/>
    <p:sldId id="275" r:id="rId15"/>
    <p:sldId id="276"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8513" autoAdjust="0"/>
  </p:normalViewPr>
  <p:slideViewPr>
    <p:cSldViewPr snapToGrid="0">
      <p:cViewPr varScale="1">
        <p:scale>
          <a:sx n="94" d="100"/>
          <a:sy n="94" d="100"/>
        </p:scale>
        <p:origin x="-366" y="-9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FE6DBC-8361-4160-8AD4-DAB71D3FF18D}" type="datetimeFigureOut">
              <a:rPr lang="en-GB" smtClean="0"/>
              <a:pPr/>
              <a:t>14/02/2018</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78352E-EBBF-466B-B259-DD2BE2CF500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pPr/>
              <a:t>8</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pPr/>
              <a:t>9</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3861133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2227190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531972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1966713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1901242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425539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169918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4118356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3286144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3353413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2636994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 xmlns:p14="http://schemas.microsoft.com/office/powerpoint/2010/main" val="1973439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32262566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802554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21708391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37548506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71F01A-9B74-479E-AA78-287610171D9F}"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2881544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271F01A-9B74-479E-AA78-287610171D9F}" type="datetimeFigureOut">
              <a:rPr lang="en-GB" smtClean="0"/>
              <a:pPr/>
              <a:t>14/02/2018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A2D063C-5200-4AD4-8D70-171713DDE218}" type="slidenum">
              <a:rPr lang="en-GB" smtClean="0"/>
              <a:pPr/>
              <a:t>‹#›</a:t>
            </a:fld>
            <a:endParaRPr lang="en-GB"/>
          </a:p>
        </p:txBody>
      </p:sp>
    </p:spTree>
    <p:extLst>
      <p:ext uri="{BB962C8B-B14F-4D97-AF65-F5344CB8AC3E}">
        <p14:creationId xmlns="" xmlns:p14="http://schemas.microsoft.com/office/powerpoint/2010/main" val="160694453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Design</a:t>
            </a:r>
            <a:endParaRPr lang="en-GB" dirty="0"/>
          </a:p>
        </p:txBody>
      </p:sp>
      <p:sp>
        <p:nvSpPr>
          <p:cNvPr id="3" name="Subtitle 2"/>
          <p:cNvSpPr>
            <a:spLocks noGrp="1"/>
          </p:cNvSpPr>
          <p:nvPr>
            <p:ph type="subTitle" idx="1"/>
          </p:nvPr>
        </p:nvSpPr>
        <p:spPr/>
        <p:txBody>
          <a:bodyPr/>
          <a:lstStyle/>
          <a:p>
            <a:r>
              <a:rPr lang="en-GB" dirty="0" smtClean="0"/>
              <a:t>Semester Two</a:t>
            </a:r>
            <a:endParaRPr lang="en-GB" dirty="0"/>
          </a:p>
        </p:txBody>
      </p:sp>
    </p:spTree>
    <p:extLst>
      <p:ext uri="{BB962C8B-B14F-4D97-AF65-F5344CB8AC3E}">
        <p14:creationId xmlns="" xmlns:p14="http://schemas.microsoft.com/office/powerpoint/2010/main" val="453589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introduce the methodological approaches to research</a:t>
            </a:r>
          </a:p>
          <a:p>
            <a:r>
              <a:rPr lang="en-GB" dirty="0" smtClean="0"/>
              <a:t>Interviews</a:t>
            </a:r>
            <a:endParaRPr lang="en-GB" dirty="0" smtClean="0"/>
          </a:p>
          <a:p>
            <a:endParaRPr lang="en-GB" dirty="0"/>
          </a:p>
        </p:txBody>
      </p:sp>
    </p:spTree>
    <p:extLst>
      <p:ext uri="{BB962C8B-B14F-4D97-AF65-F5344CB8AC3E}">
        <p14:creationId xmlns="" xmlns:p14="http://schemas.microsoft.com/office/powerpoint/2010/main" val="125765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Interviews have been used by researchers for a long time. They have taken different forms.</a:t>
            </a:r>
          </a:p>
          <a:p>
            <a:r>
              <a:rPr lang="en-GB" dirty="0" smtClean="0"/>
              <a:t>They can enable researchers to understand particular issues within societies and cultures.</a:t>
            </a:r>
          </a:p>
          <a:p>
            <a:r>
              <a:rPr lang="en-GB" dirty="0" smtClean="0"/>
              <a:t>Throughout the twentieth century interviews have been used within social care and health services, to explore different social issues.</a:t>
            </a:r>
          </a:p>
          <a:p>
            <a:r>
              <a:rPr lang="en-GB" dirty="0" smtClean="0"/>
              <a:t>They have been used as an alternative to the more measuring research methods used within quantitative research.</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a:t>
            </a:r>
            <a:endParaRPr lang="en-GB" dirty="0"/>
          </a:p>
        </p:txBody>
      </p:sp>
      <p:sp>
        <p:nvSpPr>
          <p:cNvPr id="3" name="Content Placeholder 2"/>
          <p:cNvSpPr>
            <a:spLocks noGrp="1"/>
          </p:cNvSpPr>
          <p:nvPr>
            <p:ph idx="1"/>
          </p:nvPr>
        </p:nvSpPr>
        <p:spPr/>
        <p:txBody>
          <a:bodyPr/>
          <a:lstStyle/>
          <a:p>
            <a:r>
              <a:rPr lang="en-GB" dirty="0" smtClean="0"/>
              <a:t>Interviews are not simple tools that can be automatically used within a research project.</a:t>
            </a:r>
          </a:p>
          <a:p>
            <a:r>
              <a:rPr lang="en-GB" dirty="0" smtClean="0"/>
              <a:t>They need to be well thought through. </a:t>
            </a:r>
            <a:endParaRPr lang="en-GB" dirty="0" smtClean="0"/>
          </a:p>
          <a:p>
            <a:r>
              <a:rPr lang="en-GB" dirty="0" smtClean="0"/>
              <a:t>They involve a relationship between at least two people and the information that is gained through the interview will have a significant impact on the research project.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interviews?</a:t>
            </a:r>
            <a:endParaRPr lang="en-GB" dirty="0"/>
          </a:p>
        </p:txBody>
      </p:sp>
      <p:pic>
        <p:nvPicPr>
          <p:cNvPr id="4" name="Content Placeholder 3" descr="question-1015308_960_720.jpg"/>
          <p:cNvPicPr>
            <a:picLocks noGrp="1" noChangeAspect="1"/>
          </p:cNvPicPr>
          <p:nvPr>
            <p:ph idx="1"/>
          </p:nvPr>
        </p:nvPicPr>
        <p:blipFill>
          <a:blip r:embed="rId3" cstate="print"/>
          <a:stretch>
            <a:fillRect/>
          </a:stretch>
        </p:blipFill>
        <p:spPr>
          <a:xfrm>
            <a:off x="3479007" y="2052638"/>
            <a:ext cx="4195762" cy="4195762"/>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interviews?</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latin</a:t>
            </a:r>
            <a:r>
              <a:rPr lang="en-GB" dirty="0" smtClean="0"/>
              <a:t> prefix </a:t>
            </a:r>
            <a:r>
              <a:rPr lang="en-GB" i="1" dirty="0" smtClean="0"/>
              <a:t>inter</a:t>
            </a:r>
            <a:r>
              <a:rPr lang="en-GB" dirty="0" smtClean="0"/>
              <a:t> means between or among and suggests that there will be an exchange between two people. A turn taking conversation, in which one person asks, another answers and then the first person will know.</a:t>
            </a:r>
          </a:p>
          <a:p>
            <a:r>
              <a:rPr lang="en-GB" dirty="0" err="1" smtClean="0"/>
              <a:t>Seidman</a:t>
            </a:r>
            <a:r>
              <a:rPr lang="en-GB" dirty="0" smtClean="0"/>
              <a:t>(2006) suggests that interviews are a way of collecting stories about people’s lives, in order to ‘know’.</a:t>
            </a:r>
          </a:p>
          <a:p>
            <a:r>
              <a:rPr lang="en-GB" dirty="0" smtClean="0"/>
              <a:t>The stories that we tell will always be influenced by the audience. We see that often within the counselling relationship.</a:t>
            </a:r>
          </a:p>
          <a:p>
            <a:r>
              <a:rPr lang="en-GB" dirty="0" smtClean="0"/>
              <a:t>Take a moment to consider this.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a:t>
            </a:r>
            <a:endParaRPr lang="en-GB" dirty="0"/>
          </a:p>
        </p:txBody>
      </p:sp>
      <p:sp>
        <p:nvSpPr>
          <p:cNvPr id="3" name="Content Placeholder 2"/>
          <p:cNvSpPr>
            <a:spLocks noGrp="1"/>
          </p:cNvSpPr>
          <p:nvPr>
            <p:ph idx="1"/>
          </p:nvPr>
        </p:nvSpPr>
        <p:spPr/>
        <p:txBody>
          <a:bodyPr/>
          <a:lstStyle/>
          <a:p>
            <a:r>
              <a:rPr lang="en-GB" dirty="0" smtClean="0"/>
              <a:t>Researchers who undertake interviews need to think about not only the questions that they are going to ask, but also how, when and where the questions will be asked.</a:t>
            </a:r>
          </a:p>
          <a:p>
            <a:endParaRPr lang="en-GB" dirty="0" smtClean="0"/>
          </a:p>
          <a:p>
            <a:r>
              <a:rPr lang="en-GB" dirty="0" smtClean="0"/>
              <a:t>As much attention should be paid to the</a:t>
            </a:r>
            <a:r>
              <a:rPr lang="en-GB" i="1" dirty="0" smtClean="0"/>
              <a:t> process</a:t>
            </a:r>
            <a:r>
              <a:rPr lang="en-GB" dirty="0" smtClean="0"/>
              <a:t> of interviewing as much as the </a:t>
            </a:r>
            <a:r>
              <a:rPr lang="en-GB" i="1" dirty="0" smtClean="0"/>
              <a:t>product.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are interviews used as a method for collecting data?</a:t>
            </a:r>
            <a:endParaRPr lang="en-GB" dirty="0"/>
          </a:p>
        </p:txBody>
      </p:sp>
      <p:pic>
        <p:nvPicPr>
          <p:cNvPr id="4" name="Content Placeholder 3" descr="question-1015308_960_720.jpg"/>
          <p:cNvPicPr>
            <a:picLocks noGrp="1" noChangeAspect="1"/>
          </p:cNvPicPr>
          <p:nvPr>
            <p:ph idx="1"/>
          </p:nvPr>
        </p:nvPicPr>
        <p:blipFill>
          <a:blip r:embed="rId3" cstate="print"/>
          <a:stretch>
            <a:fillRect/>
          </a:stretch>
        </p:blipFill>
        <p:spPr>
          <a:xfrm>
            <a:off x="3479007" y="2052638"/>
            <a:ext cx="4195762" cy="4195762"/>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 can:</a:t>
            </a:r>
            <a:endParaRPr lang="en-GB" dirty="0"/>
          </a:p>
        </p:txBody>
      </p:sp>
      <p:sp>
        <p:nvSpPr>
          <p:cNvPr id="3" name="Content Placeholder 2"/>
          <p:cNvSpPr>
            <a:spLocks noGrp="1"/>
          </p:cNvSpPr>
          <p:nvPr>
            <p:ph idx="1"/>
          </p:nvPr>
        </p:nvSpPr>
        <p:spPr/>
        <p:txBody>
          <a:bodyPr/>
          <a:lstStyle/>
          <a:p>
            <a:r>
              <a:rPr lang="en-GB" dirty="0" smtClean="0"/>
              <a:t>Generate insights into participants’ lives which would </a:t>
            </a:r>
            <a:r>
              <a:rPr lang="en-GB" dirty="0" err="1" smtClean="0"/>
              <a:t>otehrwise</a:t>
            </a:r>
            <a:r>
              <a:rPr lang="en-GB" dirty="0" smtClean="0"/>
              <a:t> remained hidden to the </a:t>
            </a:r>
            <a:r>
              <a:rPr lang="en-GB" dirty="0" err="1" smtClean="0"/>
              <a:t>reseracher</a:t>
            </a:r>
            <a:r>
              <a:rPr lang="en-GB" dirty="0" smtClean="0"/>
              <a:t>.</a:t>
            </a:r>
          </a:p>
          <a:p>
            <a:r>
              <a:rPr lang="en-GB" dirty="0" smtClean="0"/>
              <a:t>Give access to individuals’ understanding of the contexts they are in, to their opinions, aspirations, attitudes and feelings;</a:t>
            </a:r>
          </a:p>
          <a:p>
            <a:r>
              <a:rPr lang="en-GB" dirty="0" smtClean="0"/>
              <a:t>Generate complex insights into others’ perceptions of social phenomena and why they make certain choices and act in the ways they do.</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Researcher Subjectivity</a:t>
            </a:r>
            <a:endParaRPr lang="en-GB" dirty="0"/>
          </a:p>
        </p:txBody>
      </p:sp>
      <p:sp>
        <p:nvSpPr>
          <p:cNvPr id="3" name="Content Placeholder 2"/>
          <p:cNvSpPr>
            <a:spLocks noGrp="1"/>
          </p:cNvSpPr>
          <p:nvPr>
            <p:ph idx="1"/>
          </p:nvPr>
        </p:nvSpPr>
        <p:spPr/>
        <p:txBody>
          <a:bodyPr/>
          <a:lstStyle/>
          <a:p>
            <a:r>
              <a:rPr lang="en-GB" dirty="0" smtClean="0"/>
              <a:t>There is a risk, when undertaking qualitative research and interviewing, that the researcher’s own values, morals, life experiences and understanding of social contexts can influence the research project.</a:t>
            </a:r>
          </a:p>
          <a:p>
            <a:endParaRPr lang="en-GB" dirty="0" smtClean="0"/>
          </a:p>
          <a:p>
            <a:r>
              <a:rPr lang="en-GB" dirty="0" smtClean="0"/>
              <a:t>Researcher’s need to be mindful of this and acknowledge this within the research project.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Structured, Semi-Structured and Unstructured Interviews</a:t>
            </a:r>
            <a:endParaRPr lang="en-GB" dirty="0"/>
          </a:p>
        </p:txBody>
      </p:sp>
      <p:sp>
        <p:nvSpPr>
          <p:cNvPr id="3" name="Content Placeholder 2"/>
          <p:cNvSpPr>
            <a:spLocks noGrp="1"/>
          </p:cNvSpPr>
          <p:nvPr>
            <p:ph idx="1"/>
          </p:nvPr>
        </p:nvSpPr>
        <p:spPr/>
        <p:txBody>
          <a:bodyPr/>
          <a:lstStyle/>
          <a:p>
            <a:r>
              <a:rPr lang="en-GB" dirty="0" smtClean="0"/>
              <a:t>Interviews can take many forms, often the type of interview style will be influenced by the research question.</a:t>
            </a:r>
          </a:p>
          <a:p>
            <a:r>
              <a:rPr lang="en-GB" dirty="0" smtClean="0"/>
              <a:t>Structured interviews can often resemble a questionnaire, they can be useful if the research project depends on populations that live a distance apart. They can also be helpful if the research project involves a large sample.</a:t>
            </a:r>
          </a:p>
          <a:p>
            <a:endParaRPr lang="en-GB"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Semi-Structured</a:t>
            </a:r>
            <a:endParaRPr lang="en-GB" dirty="0"/>
          </a:p>
        </p:txBody>
      </p:sp>
      <p:sp>
        <p:nvSpPr>
          <p:cNvPr id="3" name="Content Placeholder 2"/>
          <p:cNvSpPr>
            <a:spLocks noGrp="1"/>
          </p:cNvSpPr>
          <p:nvPr>
            <p:ph idx="1"/>
          </p:nvPr>
        </p:nvSpPr>
        <p:spPr/>
        <p:txBody>
          <a:bodyPr/>
          <a:lstStyle/>
          <a:p>
            <a:r>
              <a:rPr lang="en-GB" dirty="0" smtClean="0"/>
              <a:t>These can be used for smaller sample groups. There will be a set of questions, however these will be used flexibly and new questions will be added where appropriate.</a:t>
            </a:r>
          </a:p>
          <a:p>
            <a:endParaRPr lang="en-GB" dirty="0" smtClean="0"/>
          </a:p>
          <a:p>
            <a:r>
              <a:rPr lang="en-GB" dirty="0" smtClean="0"/>
              <a:t>This type of interview is often used within qualitative interviews. It enables the researcher to really understand the lived experience of the interviewee, but still has a frame to it.</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Unstructured.</a:t>
            </a:r>
            <a:endParaRPr lang="en-GB" dirty="0"/>
          </a:p>
        </p:txBody>
      </p:sp>
      <p:sp>
        <p:nvSpPr>
          <p:cNvPr id="3" name="Content Placeholder 2"/>
          <p:cNvSpPr>
            <a:spLocks noGrp="1"/>
          </p:cNvSpPr>
          <p:nvPr>
            <p:ph idx="1"/>
          </p:nvPr>
        </p:nvSpPr>
        <p:spPr/>
        <p:txBody>
          <a:bodyPr/>
          <a:lstStyle/>
          <a:p>
            <a:r>
              <a:rPr lang="en-GB" dirty="0" smtClean="0"/>
              <a:t>Interviews can also be unstructured and may not have the structure of some of the more formal types of interviews. They can almost be a type of talk. The researcher may well be a participant, where they join in the conversations of others.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What might be the advantages/disadvantages of these interviews?</a:t>
            </a:r>
            <a:r>
              <a:rPr lang="en-GB" dirty="0" smtClean="0"/>
              <a:t/>
            </a:r>
            <a:br>
              <a:rPr lang="en-GB" dirty="0" smtClean="0"/>
            </a:br>
            <a:endParaRPr lang="en-GB" dirty="0"/>
          </a:p>
        </p:txBody>
      </p:sp>
      <p:pic>
        <p:nvPicPr>
          <p:cNvPr id="4" name="Content Placeholder 3" descr="question-1015308_960_720.jpg"/>
          <p:cNvPicPr>
            <a:picLocks noGrp="1" noChangeAspect="1"/>
          </p:cNvPicPr>
          <p:nvPr>
            <p:ph idx="1"/>
          </p:nvPr>
        </p:nvPicPr>
        <p:blipFill>
          <a:blip r:embed="rId3" cstate="print"/>
          <a:stretch>
            <a:fillRect/>
          </a:stretch>
        </p:blipFill>
        <p:spPr>
          <a:xfrm>
            <a:off x="3479007" y="2052638"/>
            <a:ext cx="4195762" cy="419576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in Interviews</a:t>
            </a:r>
            <a:endParaRPr lang="en-GB" dirty="0"/>
          </a:p>
        </p:txBody>
      </p:sp>
      <p:sp>
        <p:nvSpPr>
          <p:cNvPr id="3" name="Content Placeholder 2"/>
          <p:cNvSpPr>
            <a:spLocks noGrp="1"/>
          </p:cNvSpPr>
          <p:nvPr>
            <p:ph idx="1"/>
          </p:nvPr>
        </p:nvSpPr>
        <p:spPr/>
        <p:txBody>
          <a:bodyPr/>
          <a:lstStyle/>
          <a:p>
            <a:r>
              <a:rPr lang="en-GB" dirty="0" smtClean="0"/>
              <a:t>What might be the challenges, regarding Power within the research relationship?</a:t>
            </a:r>
            <a:endParaRPr lang="en-GB" dirty="0"/>
          </a:p>
        </p:txBody>
      </p:sp>
      <p:pic>
        <p:nvPicPr>
          <p:cNvPr id="4" name="Content Placeholder 3" descr="question-1015308_960_720.jpg"/>
          <p:cNvPicPr>
            <a:picLocks noChangeAspect="1"/>
          </p:cNvPicPr>
          <p:nvPr/>
        </p:nvPicPr>
        <p:blipFill>
          <a:blip r:embed="rId2" cstate="print"/>
          <a:stretch>
            <a:fillRect/>
          </a:stretch>
        </p:blipFill>
        <p:spPr>
          <a:xfrm>
            <a:off x="4378959" y="2952590"/>
            <a:ext cx="3295809" cy="3295809"/>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 so far?</a:t>
            </a:r>
            <a:endParaRPr lang="en-GB" dirty="0"/>
          </a:p>
        </p:txBody>
      </p:sp>
      <p:sp>
        <p:nvSpPr>
          <p:cNvPr id="3" name="Content Placeholder 2"/>
          <p:cNvSpPr>
            <a:spLocks noGrp="1"/>
          </p:cNvSpPr>
          <p:nvPr>
            <p:ph idx="1"/>
          </p:nvPr>
        </p:nvSpPr>
        <p:spPr/>
        <p:txBody>
          <a:bodyPr/>
          <a:lstStyle/>
          <a:p>
            <a:r>
              <a:rPr lang="en-GB" dirty="0" smtClean="0"/>
              <a:t>Task for next week:</a:t>
            </a:r>
          </a:p>
          <a:p>
            <a:pPr lvl="1"/>
            <a:r>
              <a:rPr lang="en-GB" dirty="0" smtClean="0"/>
              <a:t>Consider how you might use interviews within the Counselling field. Reflect on the type of research question you might use and which kinds of interviews would be appropriate to gain the types of information that would support your ‘research project’.</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68</TotalTime>
  <Words>672</Words>
  <Application>Microsoft Office PowerPoint</Application>
  <PresentationFormat>Custom</PresentationFormat>
  <Paragraphs>53</Paragraphs>
  <Slides>16</Slides>
  <Notes>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vt:lpstr>
      <vt:lpstr>Research Design</vt:lpstr>
      <vt:lpstr>Aims</vt:lpstr>
      <vt:lpstr>Slide 3</vt:lpstr>
      <vt:lpstr>Interviews</vt:lpstr>
      <vt:lpstr>What are interviews?</vt:lpstr>
      <vt:lpstr>What are interviews?</vt:lpstr>
      <vt:lpstr>Interviews</vt:lpstr>
      <vt:lpstr>Why are interviews used as a method for collecting data?</vt:lpstr>
      <vt:lpstr>Interviews can:</vt:lpstr>
      <vt:lpstr>Researcher Subjectivity</vt:lpstr>
      <vt:lpstr>Structured, Semi-Structured and Unstructured Interviews</vt:lpstr>
      <vt:lpstr>Semi-Structured</vt:lpstr>
      <vt:lpstr>Unstructured.</vt:lpstr>
      <vt:lpstr>What might be the advantages/disadvantages of these interviews? </vt:lpstr>
      <vt:lpstr>Power in Interviews</vt:lpstr>
      <vt:lpstr>Thoughts so far?</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Therapy Theories</dc:title>
  <dc:creator>Catherine Slade</dc:creator>
  <cp:lastModifiedBy>Catherine</cp:lastModifiedBy>
  <cp:revision>6</cp:revision>
  <dcterms:created xsi:type="dcterms:W3CDTF">2018-01-30T13:00:27Z</dcterms:created>
  <dcterms:modified xsi:type="dcterms:W3CDTF">2018-02-14T18:19:42Z</dcterms:modified>
</cp:coreProperties>
</file>