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3"/>
  </p:notesMasterIdLst>
  <p:sldIdLst>
    <p:sldId id="310" r:id="rId2"/>
    <p:sldId id="270" r:id="rId3"/>
    <p:sldId id="262" r:id="rId4"/>
    <p:sldId id="299" r:id="rId5"/>
    <p:sldId id="300" r:id="rId6"/>
    <p:sldId id="276" r:id="rId7"/>
    <p:sldId id="301" r:id="rId8"/>
    <p:sldId id="302" r:id="rId9"/>
    <p:sldId id="280" r:id="rId10"/>
    <p:sldId id="303" r:id="rId11"/>
    <p:sldId id="304" r:id="rId12"/>
    <p:sldId id="284" r:id="rId13"/>
    <p:sldId id="305" r:id="rId14"/>
    <p:sldId id="306" r:id="rId15"/>
    <p:sldId id="293" r:id="rId16"/>
    <p:sldId id="307" r:id="rId17"/>
    <p:sldId id="308" r:id="rId18"/>
    <p:sldId id="298" r:id="rId19"/>
    <p:sldId id="296" r:id="rId20"/>
    <p:sldId id="309" r:id="rId21"/>
    <p:sldId id="295" r:id="rId2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84"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71628" autoAdjust="0"/>
  </p:normalViewPr>
  <p:slideViewPr>
    <p:cSldViewPr snapToGrid="0" showGuides="1">
      <p:cViewPr varScale="1">
        <p:scale>
          <a:sx n="60" d="100"/>
          <a:sy n="60" d="100"/>
        </p:scale>
        <p:origin x="1507" y="77"/>
      </p:cViewPr>
      <p:guideLst>
        <p:guide orient="horz" pos="2184"/>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D662558-640B-4712-AA36-AA71B36E0D82}" type="datetimeFigureOut">
              <a:rPr lang="en-US" smtClean="0"/>
              <a:t>12/7/2025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214129C-F8F9-46D8-979D-479C897D3F20}" type="slidenum">
              <a:rPr lang="en-US" smtClean="0"/>
              <a:t>‹#›</a:t>
            </a:fld>
            <a:endParaRPr lang="en-US"/>
          </a:p>
        </p:txBody>
      </p:sp>
    </p:spTree>
    <p:extLst>
      <p:ext uri="{BB962C8B-B14F-4D97-AF65-F5344CB8AC3E}">
        <p14:creationId xmlns:p14="http://schemas.microsoft.com/office/powerpoint/2010/main" val="375338303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7"/>
        <p:cNvGrpSpPr/>
        <p:nvPr/>
      </p:nvGrpSpPr>
      <p:grpSpPr>
        <a:xfrm>
          <a:off x="0" y="0"/>
          <a:ext cx="0" cy="0"/>
          <a:chOff x="0" y="0"/>
          <a:chExt cx="0" cy="0"/>
        </a:xfrm>
      </p:grpSpPr>
      <p:sp>
        <p:nvSpPr>
          <p:cNvPr id="198" name="Google Shape;198;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US" dirty="0"/>
              <a:t>Hello everyone. We will present the topic Communication Barriers at Flight Foods Ltd. Flight Foods has numerous problems because workers and Gary can hardly communicate with one another. This brings about food safety issues. The key communication barriers will be examined, and simple communication theories will be used to expound on them. Next, we present simple solutions to the issues and enhance teamwork.</a:t>
            </a:r>
            <a:endParaRPr dirty="0"/>
          </a:p>
        </p:txBody>
      </p:sp>
      <p:sp>
        <p:nvSpPr>
          <p:cNvPr id="199" name="Google Shape;199;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83496155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0"/>
        <p:cNvGrpSpPr/>
        <p:nvPr/>
      </p:nvGrpSpPr>
      <p:grpSpPr>
        <a:xfrm>
          <a:off x="0" y="0"/>
          <a:ext cx="0" cy="0"/>
          <a:chOff x="0" y="0"/>
          <a:chExt cx="0" cy="0"/>
        </a:xfrm>
      </p:grpSpPr>
      <p:sp>
        <p:nvSpPr>
          <p:cNvPr id="251" name="Google Shape;251;p7: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US" dirty="0"/>
              <a:t>Gary has many workers who do not comprehend his words and written signals. This creates bad practices such as leaving chicken unrefrigerated overnight (</a:t>
            </a:r>
            <a:r>
              <a:rPr lang="en-US" sz="1200" dirty="0">
                <a:latin typeface="Bahnschrift" panose="020B0502040204020203" pitchFamily="34" charset="0"/>
              </a:rPr>
              <a:t>Khan et al., 2022)</a:t>
            </a:r>
            <a:r>
              <a:rPr lang="en-US" dirty="0"/>
              <a:t>. There is a lack of simple shared language, and hence, communication is easily broken. This obstacle leads to errors and prevents the reception of messages in a proper manner. </a:t>
            </a:r>
            <a:endParaRPr dirty="0"/>
          </a:p>
        </p:txBody>
      </p:sp>
      <p:sp>
        <p:nvSpPr>
          <p:cNvPr id="252" name="Google Shape;252;p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83575100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0"/>
        <p:cNvGrpSpPr/>
        <p:nvPr/>
      </p:nvGrpSpPr>
      <p:grpSpPr>
        <a:xfrm>
          <a:off x="0" y="0"/>
          <a:ext cx="0" cy="0"/>
          <a:chOff x="0" y="0"/>
          <a:chExt cx="0" cy="0"/>
        </a:xfrm>
      </p:grpSpPr>
      <p:sp>
        <p:nvSpPr>
          <p:cNvPr id="251" name="Google Shape;251;p7: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US" dirty="0"/>
              <a:t>The Shannon-Weaver model is a model whereby a message flows between the sender and the receiver. However, when it is disturbed by noise and the meaning is altered (</a:t>
            </a:r>
            <a:r>
              <a:rPr lang="en-US" sz="1200" kern="1200" dirty="0" err="1">
                <a:solidFill>
                  <a:srgbClr val="000000"/>
                </a:solidFill>
                <a:effectLst/>
                <a:latin typeface="Bahnschrift" panose="020B0502040204020203" pitchFamily="34" charset="0"/>
                <a:ea typeface="+mn-ea"/>
                <a:cs typeface="+mn-cs"/>
              </a:rPr>
              <a:t>Kusumalatha</a:t>
            </a:r>
            <a:r>
              <a:rPr lang="en-US" sz="1200" kern="1200" dirty="0">
                <a:solidFill>
                  <a:srgbClr val="000000"/>
                </a:solidFill>
                <a:effectLst/>
                <a:latin typeface="Bahnschrift" panose="020B0502040204020203" pitchFamily="34" charset="0"/>
                <a:ea typeface="+mn-ea"/>
                <a:cs typeface="+mn-cs"/>
              </a:rPr>
              <a:t>, 2023)</a:t>
            </a:r>
            <a:r>
              <a:rPr lang="en-US" dirty="0"/>
              <a:t>. The primary noise in Flight Foods is the language barrier. Gary is fluent in English, but most of the workers can only comprehend a few words. This makes it extremely difficult to decode on their part. The message they get is therefore not the same that Gary sends. At other times, they make conjectures of the meaning, at other times, they misinterpret, and at other times, they do the very thing contrary to what he requested (</a:t>
            </a:r>
            <a:r>
              <a:rPr lang="en-US" sz="1200" kern="1200" dirty="0" err="1">
                <a:solidFill>
                  <a:srgbClr val="000000"/>
                </a:solidFill>
                <a:effectLst/>
                <a:latin typeface="Bahnschrift" panose="020B0502040204020203" pitchFamily="34" charset="0"/>
                <a:ea typeface="+mn-ea"/>
                <a:cs typeface="+mn-cs"/>
              </a:rPr>
              <a:t>Abdelmotaleb</a:t>
            </a:r>
            <a:r>
              <a:rPr lang="en-US" sz="1200" kern="1200" dirty="0">
                <a:solidFill>
                  <a:srgbClr val="000000"/>
                </a:solidFill>
                <a:effectLst/>
                <a:latin typeface="Bahnschrift" panose="020B0502040204020203" pitchFamily="34" charset="0"/>
                <a:ea typeface="+mn-ea"/>
                <a:cs typeface="+mn-cs"/>
              </a:rPr>
              <a:t> et al., 2023)</a:t>
            </a:r>
            <a:r>
              <a:rPr lang="en-US" dirty="0"/>
              <a:t>. This is an indication that the communication linkage between Gary and the workers is weak. Due to this noise, several food safety errors occur on a daily basis.</a:t>
            </a:r>
            <a:endParaRPr dirty="0"/>
          </a:p>
        </p:txBody>
      </p:sp>
      <p:sp>
        <p:nvSpPr>
          <p:cNvPr id="252" name="Google Shape;252;p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07404311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0"/>
        <p:cNvGrpSpPr/>
        <p:nvPr/>
      </p:nvGrpSpPr>
      <p:grpSpPr>
        <a:xfrm>
          <a:off x="0" y="0"/>
          <a:ext cx="0" cy="0"/>
          <a:chOff x="0" y="0"/>
          <a:chExt cx="0" cy="0"/>
        </a:xfrm>
      </p:grpSpPr>
      <p:sp>
        <p:nvSpPr>
          <p:cNvPr id="251" name="Google Shape;251;p7: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US" dirty="0"/>
              <a:t>Gary needs to cut down on noise through the use of pictures and very simple language. Another way that he should request workers to demonstrate the task to him is by asking. This assists in proper decoding. Elimination of language noise will enable you to make the message easier to understand and avoid expensive errors in food (</a:t>
            </a:r>
            <a:r>
              <a:rPr lang="en-US" sz="1800" kern="1200" dirty="0" err="1">
                <a:solidFill>
                  <a:srgbClr val="000000"/>
                </a:solidFill>
                <a:effectLst/>
                <a:latin typeface="Bahnschrift" panose="020B0502040204020203" pitchFamily="34" charset="0"/>
                <a:ea typeface="+mn-ea"/>
                <a:cs typeface="+mn-cs"/>
              </a:rPr>
              <a:t>Prusty</a:t>
            </a:r>
            <a:r>
              <a:rPr lang="en-US" sz="1800" kern="1200" dirty="0">
                <a:solidFill>
                  <a:srgbClr val="000000"/>
                </a:solidFill>
                <a:effectLst/>
                <a:latin typeface="Bahnschrift" panose="020B0502040204020203" pitchFamily="34" charset="0"/>
                <a:ea typeface="+mn-ea"/>
                <a:cs typeface="+mn-cs"/>
              </a:rPr>
              <a:t> et al., 2022)</a:t>
            </a:r>
            <a:r>
              <a:rPr lang="en-US" dirty="0"/>
              <a:t>.</a:t>
            </a:r>
            <a:endParaRPr dirty="0"/>
          </a:p>
        </p:txBody>
      </p:sp>
      <p:sp>
        <p:nvSpPr>
          <p:cNvPr id="252" name="Google Shape;252;p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13295441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0"/>
        <p:cNvGrpSpPr/>
        <p:nvPr/>
      </p:nvGrpSpPr>
      <p:grpSpPr>
        <a:xfrm>
          <a:off x="0" y="0"/>
          <a:ext cx="0" cy="0"/>
          <a:chOff x="0" y="0"/>
          <a:chExt cx="0" cy="0"/>
        </a:xfrm>
      </p:grpSpPr>
      <p:sp>
        <p:nvSpPr>
          <p:cNvPr id="571" name="Google Shape;571;p1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US" dirty="0"/>
              <a:t>Emotions that lead to psychological barriers include stress and exhaustion. Gary had poor sleep, was aggravated, and hurried. This led to a lack of clarity and hygienic decisions, such as putting on an unwashed uniform (</a:t>
            </a:r>
            <a:r>
              <a:rPr lang="en-US" sz="1800" kern="1200" dirty="0">
                <a:solidFill>
                  <a:srgbClr val="000000"/>
                </a:solidFill>
                <a:effectLst/>
                <a:latin typeface="Bahnschrift" panose="020B0502040204020203" pitchFamily="34" charset="0"/>
                <a:ea typeface="+mn-ea"/>
                <a:cs typeface="+mn-cs"/>
              </a:rPr>
              <a:t>Chandler, 2021)</a:t>
            </a:r>
            <a:r>
              <a:rPr lang="en-US" dirty="0"/>
              <a:t>. Monetary conditions decrease attention and cause misinterpretation. </a:t>
            </a:r>
            <a:endParaRPr dirty="0"/>
          </a:p>
        </p:txBody>
      </p:sp>
      <p:sp>
        <p:nvSpPr>
          <p:cNvPr id="572" name="Google Shape;572;p1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99676713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0"/>
        <p:cNvGrpSpPr/>
        <p:nvPr/>
      </p:nvGrpSpPr>
      <p:grpSpPr>
        <a:xfrm>
          <a:off x="0" y="0"/>
          <a:ext cx="0" cy="0"/>
          <a:chOff x="0" y="0"/>
          <a:chExt cx="0" cy="0"/>
        </a:xfrm>
      </p:grpSpPr>
      <p:sp>
        <p:nvSpPr>
          <p:cNvPr id="571" name="Google Shape;571;p1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US" dirty="0"/>
              <a:t>According to the SMCR model by </a:t>
            </a:r>
            <a:r>
              <a:rPr lang="en-US" dirty="0" err="1"/>
              <a:t>Berlo</a:t>
            </a:r>
            <a:r>
              <a:rPr lang="en-US" dirty="0"/>
              <a:t>, communication relies on the Sender, the Message, the Channel, and the Receiver. When the sender happens to be exhausted, stressed, or angry, the message becomes feeble before it even enters the channel (</a:t>
            </a:r>
            <a:r>
              <a:rPr lang="en-US" sz="1800" kern="1200" dirty="0">
                <a:solidFill>
                  <a:srgbClr val="000000"/>
                </a:solidFill>
                <a:effectLst/>
                <a:latin typeface="Bahnschrift" panose="020B0502040204020203" pitchFamily="34" charset="0"/>
                <a:ea typeface="+mn-ea"/>
                <a:cs typeface="+mn-cs"/>
              </a:rPr>
              <a:t>Nag, 2024)</a:t>
            </a:r>
            <a:r>
              <a:rPr lang="en-US" dirty="0"/>
              <a:t>. This is what occurs with Gary. Since he could get a few hours to sleep, he came to work tired and irritated. His stress altered the way he talked and his style of explaining work. He spoke too fast, neglected key points, and failed to verify that employees were paying attention. The workers then misunderstood his ambiguous message through various means, hence resulted in erroneous activities, food contamination, and even more implications on the factory floor. This depicts the extent of emotional conditions that harm communication flow.</a:t>
            </a:r>
            <a:endParaRPr dirty="0"/>
          </a:p>
        </p:txBody>
      </p:sp>
      <p:sp>
        <p:nvSpPr>
          <p:cNvPr id="572" name="Google Shape;572;p1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69265415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0"/>
        <p:cNvGrpSpPr/>
        <p:nvPr/>
      </p:nvGrpSpPr>
      <p:grpSpPr>
        <a:xfrm>
          <a:off x="0" y="0"/>
          <a:ext cx="0" cy="0"/>
          <a:chOff x="0" y="0"/>
          <a:chExt cx="0" cy="0"/>
        </a:xfrm>
      </p:grpSpPr>
      <p:sp>
        <p:nvSpPr>
          <p:cNvPr id="571" name="Google Shape;571;p1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US" dirty="0"/>
              <a:t>The message will be more obvious in case Gary looks at his mood first and speaks slowly. He ought to schedule activities in times of calmness. This will leave the communication processes enhanced since his emotional status will not hinder the way he describes significant rules of hygiene.</a:t>
            </a:r>
            <a:endParaRPr dirty="0"/>
          </a:p>
        </p:txBody>
      </p:sp>
      <p:sp>
        <p:nvSpPr>
          <p:cNvPr id="572" name="Google Shape;572;p1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6555227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2"/>
        <p:cNvGrpSpPr/>
        <p:nvPr/>
      </p:nvGrpSpPr>
      <p:grpSpPr>
        <a:xfrm>
          <a:off x="0" y="0"/>
          <a:ext cx="0" cy="0"/>
          <a:chOff x="0" y="0"/>
          <a:chExt cx="0" cy="0"/>
        </a:xfrm>
      </p:grpSpPr>
      <p:sp>
        <p:nvSpPr>
          <p:cNvPr id="443" name="Google Shape;443;p10: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US" dirty="0"/>
              <a:t>Physical barriers are caused by the noise of machines. Gary cannot be heard by workers, and thus, instructions are lost. The environment is too noisy, even with signs. The physical space and sound assertive prohibit effective communication and elements to numerous blunders (</a:t>
            </a:r>
            <a:r>
              <a:rPr lang="en-US" sz="1800" kern="1200" dirty="0" err="1">
                <a:solidFill>
                  <a:srgbClr val="000000"/>
                </a:solidFill>
                <a:effectLst/>
                <a:latin typeface="Bahnschrift" panose="020B0502040204020203" pitchFamily="34" charset="0"/>
                <a:ea typeface="+mn-ea"/>
                <a:cs typeface="+mn-cs"/>
              </a:rPr>
              <a:t>Abdelmotaleb</a:t>
            </a:r>
            <a:r>
              <a:rPr lang="en-US" sz="1800" kern="1200" dirty="0">
                <a:solidFill>
                  <a:srgbClr val="000000"/>
                </a:solidFill>
                <a:effectLst/>
                <a:latin typeface="Bahnschrift" panose="020B0502040204020203" pitchFamily="34" charset="0"/>
                <a:ea typeface="+mn-ea"/>
                <a:cs typeface="+mn-cs"/>
              </a:rPr>
              <a:t> et al., 2023)</a:t>
            </a:r>
            <a:r>
              <a:rPr lang="en-US" dirty="0"/>
              <a:t>. </a:t>
            </a:r>
            <a:endParaRPr dirty="0"/>
          </a:p>
        </p:txBody>
      </p:sp>
      <p:sp>
        <p:nvSpPr>
          <p:cNvPr id="444" name="Google Shape;444;p1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35726576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2"/>
        <p:cNvGrpSpPr/>
        <p:nvPr/>
      </p:nvGrpSpPr>
      <p:grpSpPr>
        <a:xfrm>
          <a:off x="0" y="0"/>
          <a:ext cx="0" cy="0"/>
          <a:chOff x="0" y="0"/>
          <a:chExt cx="0" cy="0"/>
        </a:xfrm>
      </p:grpSpPr>
      <p:sp>
        <p:nvSpPr>
          <p:cNvPr id="443" name="Google Shape;443;p10: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US" dirty="0"/>
              <a:t>In the Shannon-Weaver model, the Communication breakdown occurs under the introduction of noise in the channel. There are outdated and highly inoperative machines in the factory of Flight Foods. This loud noise transforms into physical noise and prevents Gary from reaching the workers through voice. Even in the case that Gary raises his voice, the message is distorted or concealed by the noise. This information is somehow passed over to workers or not at all. They are not able to hear well, and hence they guess what to do, which leads to serious problems when it comes to food handling and safety (</a:t>
            </a:r>
            <a:r>
              <a:rPr lang="en-US" sz="1200" kern="1200" dirty="0" err="1">
                <a:solidFill>
                  <a:srgbClr val="000000"/>
                </a:solidFill>
                <a:effectLst/>
                <a:latin typeface="Bahnschrift" panose="020B0502040204020203" pitchFamily="34" charset="0"/>
                <a:ea typeface="+mn-ea"/>
                <a:cs typeface="+mn-cs"/>
              </a:rPr>
              <a:t>Sarıoğlu</a:t>
            </a:r>
            <a:r>
              <a:rPr lang="en-US" sz="1200" kern="1200" dirty="0">
                <a:solidFill>
                  <a:srgbClr val="000000"/>
                </a:solidFill>
                <a:effectLst/>
                <a:latin typeface="Bahnschrift" panose="020B0502040204020203" pitchFamily="34" charset="0"/>
                <a:ea typeface="+mn-ea"/>
                <a:cs typeface="+mn-cs"/>
              </a:rPr>
              <a:t> and </a:t>
            </a:r>
            <a:r>
              <a:rPr lang="en-US" sz="1200" kern="1200" dirty="0" err="1">
                <a:solidFill>
                  <a:srgbClr val="000000"/>
                </a:solidFill>
                <a:effectLst/>
                <a:latin typeface="Bahnschrift" panose="020B0502040204020203" pitchFamily="34" charset="0"/>
                <a:ea typeface="+mn-ea"/>
                <a:cs typeface="+mn-cs"/>
              </a:rPr>
              <a:t>Özdemir</a:t>
            </a:r>
            <a:r>
              <a:rPr lang="en-US" sz="1200" kern="1200" dirty="0">
                <a:solidFill>
                  <a:srgbClr val="000000"/>
                </a:solidFill>
                <a:effectLst/>
                <a:latin typeface="Bahnschrift" panose="020B0502040204020203" pitchFamily="34" charset="0"/>
                <a:ea typeface="+mn-ea"/>
                <a:cs typeface="+mn-cs"/>
              </a:rPr>
              <a:t>, 2025)</a:t>
            </a:r>
            <a:r>
              <a:rPr lang="en-US" dirty="0"/>
              <a:t>. The communication between Gary and the employees is extremely poor, hence there is a failure in decoding. This is an obstacle of how the environment and noise may completely derail communication within a working environment (</a:t>
            </a:r>
            <a:r>
              <a:rPr lang="en-US" sz="1200" kern="1200" dirty="0" err="1">
                <a:solidFill>
                  <a:srgbClr val="000000"/>
                </a:solidFill>
                <a:effectLst/>
                <a:latin typeface="Bahnschrift" panose="020B0502040204020203" pitchFamily="34" charset="0"/>
                <a:ea typeface="+mn-ea"/>
                <a:cs typeface="+mn-cs"/>
              </a:rPr>
              <a:t>Prusty</a:t>
            </a:r>
            <a:r>
              <a:rPr lang="en-US" sz="1200" kern="1200" dirty="0">
                <a:solidFill>
                  <a:srgbClr val="000000"/>
                </a:solidFill>
                <a:effectLst/>
                <a:latin typeface="Bahnschrift" panose="020B0502040204020203" pitchFamily="34" charset="0"/>
                <a:ea typeface="+mn-ea"/>
                <a:cs typeface="+mn-cs"/>
              </a:rPr>
              <a:t> et al., 2022)</a:t>
            </a:r>
            <a:r>
              <a:rPr lang="en-US" dirty="0"/>
              <a:t>.</a:t>
            </a:r>
            <a:endParaRPr dirty="0"/>
          </a:p>
        </p:txBody>
      </p:sp>
      <p:sp>
        <p:nvSpPr>
          <p:cNvPr id="444" name="Google Shape;444;p1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5713481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2"/>
        <p:cNvGrpSpPr/>
        <p:nvPr/>
      </p:nvGrpSpPr>
      <p:grpSpPr>
        <a:xfrm>
          <a:off x="0" y="0"/>
          <a:ext cx="0" cy="0"/>
          <a:chOff x="0" y="0"/>
          <a:chExt cx="0" cy="0"/>
        </a:xfrm>
      </p:grpSpPr>
      <p:sp>
        <p:nvSpPr>
          <p:cNvPr id="443" name="Google Shape;443;p10: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Tx/>
              <a:buSzPts val="1400"/>
              <a:buFontTx/>
              <a:buNone/>
              <a:tabLst/>
              <a:defRPr/>
            </a:pPr>
            <a:r>
              <a:rPr lang="en-US" dirty="0"/>
              <a:t>The Shannon-Weaver model supports communication to be stronger as noise is </a:t>
            </a:r>
            <a:r>
              <a:rPr lang="en-US" dirty="0" err="1"/>
              <a:t>minimised</a:t>
            </a:r>
            <a:r>
              <a:rPr lang="en-US" dirty="0"/>
              <a:t>. Before going to work, Gary can make use of less noisy spots by holding short meetings before the start of work. Hand signals, picture cards, or </a:t>
            </a:r>
            <a:r>
              <a:rPr lang="en-US" dirty="0" err="1"/>
              <a:t>colour</a:t>
            </a:r>
            <a:r>
              <a:rPr lang="en-US" dirty="0"/>
              <a:t> labels should be used by him during the busy schedules so that the workers do not rely on hearing him. Headsets or small microphones can also facilitate his instructions to the workers, provided they are of low cost </a:t>
            </a:r>
            <a:r>
              <a:rPr lang="en-US" sz="1800" kern="1200" dirty="0">
                <a:solidFill>
                  <a:srgbClr val="000000"/>
                </a:solidFill>
                <a:effectLst/>
                <a:latin typeface="Calibri" panose="020F0502020204030204" pitchFamily="34" charset="0"/>
                <a:ea typeface="+mn-ea"/>
                <a:cs typeface="+mn-cs"/>
              </a:rPr>
              <a:t>(</a:t>
            </a:r>
            <a:r>
              <a:rPr lang="en-US" sz="1800" kern="1200" dirty="0">
                <a:solidFill>
                  <a:srgbClr val="000000"/>
                </a:solidFill>
                <a:effectLst/>
                <a:latin typeface="Bahnschrift" panose="020B0502040204020203" pitchFamily="34" charset="0"/>
                <a:ea typeface="+mn-ea"/>
                <a:cs typeface="+mn-cs"/>
              </a:rPr>
              <a:t>Khan et al., 2022)</a:t>
            </a:r>
            <a:r>
              <a:rPr lang="en-US" dirty="0"/>
              <a:t>. These measures </a:t>
            </a:r>
            <a:r>
              <a:rPr lang="en-US" dirty="0" err="1"/>
              <a:t>minimise</a:t>
            </a:r>
            <a:r>
              <a:rPr lang="en-US" dirty="0"/>
              <a:t> the physical noise that they send to the blockage of the message. Reduced noise results in a clearer communication channel, workers process messages appropriately, and food safety errors occur less often. This demonstrates the way the environment can be controlled to correct the critical communication issues </a:t>
            </a:r>
            <a:r>
              <a:rPr lang="en-US" sz="1800" kern="1200" dirty="0">
                <a:solidFill>
                  <a:srgbClr val="000000"/>
                </a:solidFill>
                <a:effectLst/>
                <a:latin typeface="Calibri" panose="020F0502020204030204" pitchFamily="34" charset="0"/>
                <a:ea typeface="+mn-ea"/>
                <a:cs typeface="+mn-cs"/>
              </a:rPr>
              <a:t>(</a:t>
            </a:r>
            <a:r>
              <a:rPr lang="en-US" sz="1800" kern="1200" dirty="0" err="1">
                <a:solidFill>
                  <a:srgbClr val="000000"/>
                </a:solidFill>
                <a:effectLst/>
                <a:latin typeface="Bahnschrift" panose="020B0502040204020203" pitchFamily="34" charset="0"/>
                <a:ea typeface="+mn-ea"/>
                <a:cs typeface="+mn-cs"/>
              </a:rPr>
              <a:t>Jainudeen</a:t>
            </a:r>
            <a:r>
              <a:rPr lang="en-US" sz="1800" kern="1200" dirty="0">
                <a:solidFill>
                  <a:srgbClr val="000000"/>
                </a:solidFill>
                <a:effectLst/>
                <a:latin typeface="Bahnschrift" panose="020B0502040204020203" pitchFamily="34" charset="0"/>
                <a:ea typeface="+mn-ea"/>
                <a:cs typeface="+mn-cs"/>
              </a:rPr>
              <a:t> </a:t>
            </a:r>
            <a:r>
              <a:rPr lang="en-US" sz="1800" kern="1200" dirty="0" err="1">
                <a:solidFill>
                  <a:srgbClr val="000000"/>
                </a:solidFill>
                <a:effectLst/>
                <a:latin typeface="Bahnschrift" panose="020B0502040204020203" pitchFamily="34" charset="0"/>
                <a:ea typeface="+mn-ea"/>
                <a:cs typeface="+mn-cs"/>
              </a:rPr>
              <a:t>Nawas</a:t>
            </a:r>
            <a:r>
              <a:rPr lang="en-US" sz="1800" kern="1200" dirty="0">
                <a:solidFill>
                  <a:srgbClr val="000000"/>
                </a:solidFill>
                <a:effectLst/>
                <a:latin typeface="Bahnschrift" panose="020B0502040204020203" pitchFamily="34" charset="0"/>
                <a:ea typeface="+mn-ea"/>
                <a:cs typeface="+mn-cs"/>
              </a:rPr>
              <a:t>, 2025)</a:t>
            </a:r>
            <a:r>
              <a:rPr lang="en-US" dirty="0"/>
              <a:t>.</a:t>
            </a:r>
          </a:p>
          <a:p>
            <a:pPr marL="0" lvl="0" indent="0" algn="l" rtl="0">
              <a:lnSpc>
                <a:spcPct val="100000"/>
              </a:lnSpc>
              <a:spcBef>
                <a:spcPts val="0"/>
              </a:spcBef>
              <a:spcAft>
                <a:spcPts val="0"/>
              </a:spcAft>
              <a:buSzPts val="1400"/>
              <a:buNone/>
            </a:pPr>
            <a:endParaRPr lang="en-US" dirty="0"/>
          </a:p>
          <a:p>
            <a:pPr marL="0" lvl="0" indent="0" algn="l" rtl="0">
              <a:lnSpc>
                <a:spcPct val="100000"/>
              </a:lnSpc>
              <a:spcBef>
                <a:spcPts val="0"/>
              </a:spcBef>
              <a:spcAft>
                <a:spcPts val="0"/>
              </a:spcAft>
              <a:buSzPts val="1400"/>
              <a:buNone/>
            </a:pPr>
            <a:endParaRPr lang="en-US" dirty="0"/>
          </a:p>
          <a:p>
            <a:pPr marL="0" lvl="0" indent="0" algn="l" rtl="0">
              <a:lnSpc>
                <a:spcPct val="100000"/>
              </a:lnSpc>
              <a:spcBef>
                <a:spcPts val="0"/>
              </a:spcBef>
              <a:spcAft>
                <a:spcPts val="0"/>
              </a:spcAft>
              <a:buSzPts val="1400"/>
              <a:buNone/>
            </a:pPr>
            <a:endParaRPr dirty="0"/>
          </a:p>
        </p:txBody>
      </p:sp>
      <p:sp>
        <p:nvSpPr>
          <p:cNvPr id="444" name="Google Shape;444;p1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58162250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7"/>
        <p:cNvGrpSpPr/>
        <p:nvPr/>
      </p:nvGrpSpPr>
      <p:grpSpPr>
        <a:xfrm>
          <a:off x="0" y="0"/>
          <a:ext cx="0" cy="0"/>
          <a:chOff x="0" y="0"/>
          <a:chExt cx="0" cy="0"/>
        </a:xfrm>
      </p:grpSpPr>
      <p:sp>
        <p:nvSpPr>
          <p:cNvPr id="508" name="Google Shape;508;p1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US" dirty="0"/>
              <a:t>Various cultures use various means of communication. There is a chance that some workers will not ask questions, as they can be interpreted as disrespectful (</a:t>
            </a:r>
            <a:r>
              <a:rPr lang="en-US" sz="1800" kern="1200" dirty="0" err="1">
                <a:solidFill>
                  <a:srgbClr val="000000"/>
                </a:solidFill>
                <a:effectLst/>
                <a:latin typeface="Bahnschrift" panose="020B0502040204020203" pitchFamily="34" charset="0"/>
                <a:ea typeface="+mn-ea"/>
                <a:cs typeface="+mn-cs"/>
              </a:rPr>
              <a:t>Perrodin</a:t>
            </a:r>
            <a:r>
              <a:rPr lang="en-US" sz="1800" kern="1200" dirty="0">
                <a:solidFill>
                  <a:srgbClr val="000000"/>
                </a:solidFill>
                <a:effectLst/>
                <a:latin typeface="Bahnschrift" panose="020B0502040204020203" pitchFamily="34" charset="0"/>
                <a:ea typeface="+mn-ea"/>
                <a:cs typeface="+mn-cs"/>
              </a:rPr>
              <a:t> et al., 2024)</a:t>
            </a:r>
            <a:r>
              <a:rPr lang="en-US" dirty="0"/>
              <a:t>. Gestures might be misunderstood by others. This complicates cooperation and causes misunderstandings of hygiene regulations. </a:t>
            </a:r>
            <a:endParaRPr dirty="0"/>
          </a:p>
        </p:txBody>
      </p:sp>
      <p:sp>
        <p:nvSpPr>
          <p:cNvPr id="509" name="Google Shape;509;p1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07362158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7"/>
        <p:cNvGrpSpPr/>
        <p:nvPr/>
      </p:nvGrpSpPr>
      <p:grpSpPr>
        <a:xfrm>
          <a:off x="0" y="0"/>
          <a:ext cx="0" cy="0"/>
          <a:chOff x="0" y="0"/>
          <a:chExt cx="0" cy="0"/>
        </a:xfrm>
      </p:grpSpPr>
      <p:sp>
        <p:nvSpPr>
          <p:cNvPr id="508" name="Google Shape;508;p1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Tx/>
              <a:buSzPts val="1400"/>
              <a:buFontTx/>
              <a:buNone/>
              <a:tabLst/>
              <a:defRPr/>
            </a:pPr>
            <a:r>
              <a:rPr lang="en-US" dirty="0"/>
              <a:t>The Shannon-Weaver model supports communication to be stronger as noise is </a:t>
            </a:r>
            <a:r>
              <a:rPr lang="en-US" dirty="0" err="1"/>
              <a:t>minimised</a:t>
            </a:r>
            <a:r>
              <a:rPr lang="en-US" dirty="0"/>
              <a:t>. Before going to work, Gary can make use of less noisy spots by holding short meetings before the start of work. Hand signals, picture cards, or </a:t>
            </a:r>
            <a:r>
              <a:rPr lang="en-US" dirty="0" err="1"/>
              <a:t>colour</a:t>
            </a:r>
            <a:r>
              <a:rPr lang="en-US" dirty="0"/>
              <a:t> labels should be used by him during the busy schedules so that the workers do not rely on hearing him. Headsets or small microphones can also facilitate his instructions to the workers, provided they are of low cost (</a:t>
            </a:r>
            <a:r>
              <a:rPr lang="en-US" sz="1200" kern="1200" dirty="0" err="1">
                <a:solidFill>
                  <a:srgbClr val="000000"/>
                </a:solidFill>
                <a:effectLst/>
                <a:latin typeface="Bahnschrift" panose="020B0502040204020203" pitchFamily="34" charset="0"/>
                <a:ea typeface="+mn-ea"/>
                <a:cs typeface="+mn-cs"/>
              </a:rPr>
              <a:t>Jainudeen</a:t>
            </a:r>
            <a:r>
              <a:rPr lang="en-US" sz="1200" kern="1200" dirty="0">
                <a:solidFill>
                  <a:srgbClr val="000000"/>
                </a:solidFill>
                <a:effectLst/>
                <a:latin typeface="Bahnschrift" panose="020B0502040204020203" pitchFamily="34" charset="0"/>
                <a:ea typeface="+mn-ea"/>
                <a:cs typeface="+mn-cs"/>
              </a:rPr>
              <a:t> </a:t>
            </a:r>
            <a:r>
              <a:rPr lang="en-US" sz="1200" kern="1200" dirty="0" err="1">
                <a:solidFill>
                  <a:srgbClr val="000000"/>
                </a:solidFill>
                <a:effectLst/>
                <a:latin typeface="Bahnschrift" panose="020B0502040204020203" pitchFamily="34" charset="0"/>
                <a:ea typeface="+mn-ea"/>
                <a:cs typeface="+mn-cs"/>
              </a:rPr>
              <a:t>Nawas</a:t>
            </a:r>
            <a:r>
              <a:rPr lang="en-US" sz="1200" kern="1200" dirty="0">
                <a:solidFill>
                  <a:srgbClr val="000000"/>
                </a:solidFill>
                <a:effectLst/>
                <a:latin typeface="Bahnschrift" panose="020B0502040204020203" pitchFamily="34" charset="0"/>
                <a:ea typeface="+mn-ea"/>
                <a:cs typeface="+mn-cs"/>
              </a:rPr>
              <a:t>, 2025)</a:t>
            </a:r>
            <a:r>
              <a:rPr lang="en-US" dirty="0"/>
              <a:t>. These measures </a:t>
            </a:r>
            <a:r>
              <a:rPr lang="en-US" dirty="0" err="1"/>
              <a:t>minimise</a:t>
            </a:r>
            <a:r>
              <a:rPr lang="en-US" dirty="0"/>
              <a:t> the physical noise that they send to the blockage of the message. Reduced noise results in a clearer communication channel, workers process messages appropriately, and food safety errors occur less often. This demonstrates the way the environment can be controlled to correct the critical communication issues.</a:t>
            </a:r>
          </a:p>
          <a:p>
            <a:pPr marL="0" lvl="0" indent="0" algn="l" rtl="0">
              <a:lnSpc>
                <a:spcPct val="100000"/>
              </a:lnSpc>
              <a:spcBef>
                <a:spcPts val="0"/>
              </a:spcBef>
              <a:spcAft>
                <a:spcPts val="0"/>
              </a:spcAft>
              <a:buSzPts val="1400"/>
              <a:buNone/>
            </a:pPr>
            <a:endParaRPr lang="en-US" dirty="0"/>
          </a:p>
        </p:txBody>
      </p:sp>
      <p:sp>
        <p:nvSpPr>
          <p:cNvPr id="509" name="Google Shape;509;p1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2542712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7"/>
        <p:cNvGrpSpPr/>
        <p:nvPr/>
      </p:nvGrpSpPr>
      <p:grpSpPr>
        <a:xfrm>
          <a:off x="0" y="0"/>
          <a:ext cx="0" cy="0"/>
          <a:chOff x="0" y="0"/>
          <a:chExt cx="0" cy="0"/>
        </a:xfrm>
      </p:grpSpPr>
      <p:sp>
        <p:nvSpPr>
          <p:cNvPr id="508" name="Google Shape;508;p1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US" dirty="0"/>
              <a:t>Gary and the team develop mutual understanding should they get to understand the cultures of one another. The simple universal symbols make all people decode the messages in the same manner. Improved feedback enhances communication and </a:t>
            </a:r>
            <a:r>
              <a:rPr lang="en-US" dirty="0" err="1"/>
              <a:t>minimises</a:t>
            </a:r>
            <a:r>
              <a:rPr lang="en-US" dirty="0"/>
              <a:t> cultural misinterpretation (</a:t>
            </a:r>
            <a:r>
              <a:rPr lang="en-US" sz="1800" kern="1200" dirty="0" err="1">
                <a:solidFill>
                  <a:srgbClr val="000000"/>
                </a:solidFill>
                <a:effectLst/>
                <a:latin typeface="Bahnschrift" panose="020B0502040204020203" pitchFamily="34" charset="0"/>
                <a:ea typeface="+mn-ea"/>
                <a:cs typeface="+mn-cs"/>
              </a:rPr>
              <a:t>Kusumalatha</a:t>
            </a:r>
            <a:r>
              <a:rPr lang="en-US" sz="1800" kern="1200" dirty="0">
                <a:solidFill>
                  <a:srgbClr val="000000"/>
                </a:solidFill>
                <a:effectLst/>
                <a:latin typeface="Bahnschrift" panose="020B0502040204020203" pitchFamily="34" charset="0"/>
                <a:ea typeface="+mn-ea"/>
                <a:cs typeface="+mn-cs"/>
              </a:rPr>
              <a:t>, 2023)</a:t>
            </a:r>
            <a:r>
              <a:rPr lang="en-US" dirty="0"/>
              <a:t>.</a:t>
            </a:r>
            <a:endParaRPr dirty="0"/>
          </a:p>
        </p:txBody>
      </p:sp>
      <p:sp>
        <p:nvSpPr>
          <p:cNvPr id="509" name="Google Shape;509;p1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18389882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0">
          <a:extLst>
            <a:ext uri="{FF2B5EF4-FFF2-40B4-BE49-F238E27FC236}">
              <a16:creationId xmlns:a16="http://schemas.microsoft.com/office/drawing/2014/main" id="{90BF5D26-D965-CEFA-A041-B678465E3D29}"/>
            </a:ext>
          </a:extLst>
        </p:cNvPr>
        <p:cNvGrpSpPr/>
        <p:nvPr/>
      </p:nvGrpSpPr>
      <p:grpSpPr>
        <a:xfrm>
          <a:off x="0" y="0"/>
          <a:ext cx="0" cy="0"/>
          <a:chOff x="0" y="0"/>
          <a:chExt cx="0" cy="0"/>
        </a:xfrm>
      </p:grpSpPr>
      <p:sp>
        <p:nvSpPr>
          <p:cNvPr id="571" name="Google Shape;571;p15:notes">
            <a:extLst>
              <a:ext uri="{FF2B5EF4-FFF2-40B4-BE49-F238E27FC236}">
                <a16:creationId xmlns:a16="http://schemas.microsoft.com/office/drawing/2014/main" id="{472EBC33-170E-5570-E1CE-5F6284EA0C6D}"/>
              </a:ext>
            </a:extLst>
          </p:cNvPr>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US" dirty="0"/>
              <a:t>It is a matter of attitude barriers when individuals make judgments about others based on age. Gary believes that younger employees are not listeners. Young workers might feel </a:t>
            </a:r>
            <a:r>
              <a:rPr lang="en-US" dirty="0" err="1"/>
              <a:t>criticised</a:t>
            </a:r>
            <a:r>
              <a:rPr lang="en-US" dirty="0"/>
              <a:t> and cease interacting. Such attitudes destroy teamwork and communication. </a:t>
            </a:r>
            <a:endParaRPr dirty="0"/>
          </a:p>
        </p:txBody>
      </p:sp>
      <p:sp>
        <p:nvSpPr>
          <p:cNvPr id="572" name="Google Shape;572;p15:notes">
            <a:extLst>
              <a:ext uri="{FF2B5EF4-FFF2-40B4-BE49-F238E27FC236}">
                <a16:creationId xmlns:a16="http://schemas.microsoft.com/office/drawing/2014/main" id="{CF13A514-2BEB-42A8-FC11-F71F2240F297}"/>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66221297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0">
          <a:extLst>
            <a:ext uri="{FF2B5EF4-FFF2-40B4-BE49-F238E27FC236}">
              <a16:creationId xmlns:a16="http://schemas.microsoft.com/office/drawing/2014/main" id="{90BF5D26-D965-CEFA-A041-B678465E3D29}"/>
            </a:ext>
          </a:extLst>
        </p:cNvPr>
        <p:cNvGrpSpPr/>
        <p:nvPr/>
      </p:nvGrpSpPr>
      <p:grpSpPr>
        <a:xfrm>
          <a:off x="0" y="0"/>
          <a:ext cx="0" cy="0"/>
          <a:chOff x="0" y="0"/>
          <a:chExt cx="0" cy="0"/>
        </a:xfrm>
      </p:grpSpPr>
      <p:sp>
        <p:nvSpPr>
          <p:cNvPr id="571" name="Google Shape;571;p15:notes">
            <a:extLst>
              <a:ext uri="{FF2B5EF4-FFF2-40B4-BE49-F238E27FC236}">
                <a16:creationId xmlns:a16="http://schemas.microsoft.com/office/drawing/2014/main" id="{472EBC33-170E-5570-E1CE-5F6284EA0C6D}"/>
              </a:ext>
            </a:extLst>
          </p:cNvPr>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US" dirty="0"/>
              <a:t>There is a model of </a:t>
            </a:r>
            <a:r>
              <a:rPr lang="en-US" dirty="0" err="1"/>
              <a:t>Berlo</a:t>
            </a:r>
            <a:r>
              <a:rPr lang="en-US" dirty="0"/>
              <a:t> that demonstrates that attitudes influence the reception of messages (</a:t>
            </a:r>
            <a:r>
              <a:rPr lang="en-US" sz="1800" kern="1200" dirty="0">
                <a:solidFill>
                  <a:srgbClr val="000000"/>
                </a:solidFill>
                <a:effectLst/>
                <a:latin typeface="Bahnschrift" panose="020B0502040204020203" pitchFamily="34" charset="0"/>
                <a:ea typeface="+mn-ea"/>
                <a:cs typeface="+mn-cs"/>
              </a:rPr>
              <a:t>Bhatt et al., 2023)</a:t>
            </a:r>
            <a:r>
              <a:rPr lang="en-US" dirty="0"/>
              <a:t>. The attitude of Gary to the young employees kills trust. His messages are then negatively decoded by the young staff. This brings about errors and poor collaboration.</a:t>
            </a:r>
            <a:endParaRPr dirty="0"/>
          </a:p>
        </p:txBody>
      </p:sp>
      <p:sp>
        <p:nvSpPr>
          <p:cNvPr id="572" name="Google Shape;572;p15:notes">
            <a:extLst>
              <a:ext uri="{FF2B5EF4-FFF2-40B4-BE49-F238E27FC236}">
                <a16:creationId xmlns:a16="http://schemas.microsoft.com/office/drawing/2014/main" id="{CF13A514-2BEB-42A8-FC11-F71F2240F297}"/>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00486954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0">
          <a:extLst>
            <a:ext uri="{FF2B5EF4-FFF2-40B4-BE49-F238E27FC236}">
              <a16:creationId xmlns:a16="http://schemas.microsoft.com/office/drawing/2014/main" id="{90BF5D26-D965-CEFA-A041-B678465E3D29}"/>
            </a:ext>
          </a:extLst>
        </p:cNvPr>
        <p:cNvGrpSpPr/>
        <p:nvPr/>
      </p:nvGrpSpPr>
      <p:grpSpPr>
        <a:xfrm>
          <a:off x="0" y="0"/>
          <a:ext cx="0" cy="0"/>
          <a:chOff x="0" y="0"/>
          <a:chExt cx="0" cy="0"/>
        </a:xfrm>
      </p:grpSpPr>
      <p:sp>
        <p:nvSpPr>
          <p:cNvPr id="571" name="Google Shape;571;p15:notes">
            <a:extLst>
              <a:ext uri="{FF2B5EF4-FFF2-40B4-BE49-F238E27FC236}">
                <a16:creationId xmlns:a16="http://schemas.microsoft.com/office/drawing/2014/main" id="{472EBC33-170E-5570-E1CE-5F6284EA0C6D}"/>
              </a:ext>
            </a:extLst>
          </p:cNvPr>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US" dirty="0"/>
              <a:t>Attitude can be improved, and enhances communication. When all age groups are respected, and a friendly tone is employed by Gary, then the workers feel important. They provide feedback better, and they also observe instructions well (</a:t>
            </a:r>
            <a:r>
              <a:rPr lang="en-US" sz="1800" kern="1200" dirty="0">
                <a:solidFill>
                  <a:srgbClr val="000000"/>
                </a:solidFill>
                <a:effectLst/>
                <a:latin typeface="Bahnschrift" panose="020B0502040204020203" pitchFamily="34" charset="0"/>
                <a:ea typeface="+mn-ea"/>
                <a:cs typeface="+mn-cs"/>
              </a:rPr>
              <a:t>Nag, 2024)</a:t>
            </a:r>
            <a:r>
              <a:rPr lang="en-US" dirty="0"/>
              <a:t>. This eliminates doubt and enhances mistrust.</a:t>
            </a:r>
            <a:endParaRPr dirty="0"/>
          </a:p>
        </p:txBody>
      </p:sp>
      <p:sp>
        <p:nvSpPr>
          <p:cNvPr id="572" name="Google Shape;572;p15:notes">
            <a:extLst>
              <a:ext uri="{FF2B5EF4-FFF2-40B4-BE49-F238E27FC236}">
                <a16:creationId xmlns:a16="http://schemas.microsoft.com/office/drawing/2014/main" id="{CF13A514-2BEB-42A8-FC11-F71F2240F297}"/>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44575211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0">
          <a:extLst>
            <a:ext uri="{FF2B5EF4-FFF2-40B4-BE49-F238E27FC236}">
              <a16:creationId xmlns:a16="http://schemas.microsoft.com/office/drawing/2014/main" id="{19B743EE-7ADE-E59D-1094-4503C874455D}"/>
            </a:ext>
          </a:extLst>
        </p:cNvPr>
        <p:cNvGrpSpPr/>
        <p:nvPr/>
      </p:nvGrpSpPr>
      <p:grpSpPr>
        <a:xfrm>
          <a:off x="0" y="0"/>
          <a:ext cx="0" cy="0"/>
          <a:chOff x="0" y="0"/>
          <a:chExt cx="0" cy="0"/>
        </a:xfrm>
      </p:grpSpPr>
      <p:sp>
        <p:nvSpPr>
          <p:cNvPr id="571" name="Google Shape;571;p15:notes">
            <a:extLst>
              <a:ext uri="{FF2B5EF4-FFF2-40B4-BE49-F238E27FC236}">
                <a16:creationId xmlns:a16="http://schemas.microsoft.com/office/drawing/2014/main" id="{D9B7F769-1118-1D6D-9767-093603BCECD0}"/>
              </a:ext>
            </a:extLst>
          </p:cNvPr>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US" dirty="0"/>
              <a:t>The issues at Flight Foods are caused by language, stress, noise, culture, and attitude towards age. There are basic communication models that demonstrate the Barriers that prevent messages. </a:t>
            </a:r>
            <a:r>
              <a:rPr lang="en-US"/>
              <a:t>To minimize errors and enhance the performance of the company, it is possible to make use of clear tools and improved collaboration among the members of the team.</a:t>
            </a:r>
            <a:endParaRPr/>
          </a:p>
        </p:txBody>
      </p:sp>
      <p:sp>
        <p:nvSpPr>
          <p:cNvPr id="572" name="Google Shape;572;p15:notes">
            <a:extLst>
              <a:ext uri="{FF2B5EF4-FFF2-40B4-BE49-F238E27FC236}">
                <a16:creationId xmlns:a16="http://schemas.microsoft.com/office/drawing/2014/main" id="{3669C9BE-AEA9-3197-A904-41A1C6D2FACC}"/>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38404195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7">
          <a:extLst>
            <a:ext uri="{FF2B5EF4-FFF2-40B4-BE49-F238E27FC236}">
              <a16:creationId xmlns:a16="http://schemas.microsoft.com/office/drawing/2014/main" id="{A0020889-9F74-F62A-07B7-A177040C12EB}"/>
            </a:ext>
          </a:extLst>
        </p:cNvPr>
        <p:cNvGrpSpPr/>
        <p:nvPr/>
      </p:nvGrpSpPr>
      <p:grpSpPr>
        <a:xfrm>
          <a:off x="0" y="0"/>
          <a:ext cx="0" cy="0"/>
          <a:chOff x="0" y="0"/>
          <a:chExt cx="0" cy="0"/>
        </a:xfrm>
      </p:grpSpPr>
      <p:sp>
        <p:nvSpPr>
          <p:cNvPr id="508" name="Google Shape;508;p12:notes">
            <a:extLst>
              <a:ext uri="{FF2B5EF4-FFF2-40B4-BE49-F238E27FC236}">
                <a16:creationId xmlns:a16="http://schemas.microsoft.com/office/drawing/2014/main" id="{A579B5A2-4E70-8ED7-EB7B-28B7DFBBBE78}"/>
              </a:ext>
            </a:extLst>
          </p:cNvPr>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509" name="Google Shape;509;p12:notes">
            <a:extLst>
              <a:ext uri="{FF2B5EF4-FFF2-40B4-BE49-F238E27FC236}">
                <a16:creationId xmlns:a16="http://schemas.microsoft.com/office/drawing/2014/main" id="{39E9DAF9-F9DD-0E50-384C-0BF517CD2AD8}"/>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63013784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7">
          <a:extLst>
            <a:ext uri="{FF2B5EF4-FFF2-40B4-BE49-F238E27FC236}">
              <a16:creationId xmlns:a16="http://schemas.microsoft.com/office/drawing/2014/main" id="{A0020889-9F74-F62A-07B7-A177040C12EB}"/>
            </a:ext>
          </a:extLst>
        </p:cNvPr>
        <p:cNvGrpSpPr/>
        <p:nvPr/>
      </p:nvGrpSpPr>
      <p:grpSpPr>
        <a:xfrm>
          <a:off x="0" y="0"/>
          <a:ext cx="0" cy="0"/>
          <a:chOff x="0" y="0"/>
          <a:chExt cx="0" cy="0"/>
        </a:xfrm>
      </p:grpSpPr>
      <p:sp>
        <p:nvSpPr>
          <p:cNvPr id="508" name="Google Shape;508;p12:notes">
            <a:extLst>
              <a:ext uri="{FF2B5EF4-FFF2-40B4-BE49-F238E27FC236}">
                <a16:creationId xmlns:a16="http://schemas.microsoft.com/office/drawing/2014/main" id="{A579B5A2-4E70-8ED7-EB7B-28B7DFBBBE78}"/>
              </a:ext>
            </a:extLst>
          </p:cNvPr>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509" name="Google Shape;509;p12:notes">
            <a:extLst>
              <a:ext uri="{FF2B5EF4-FFF2-40B4-BE49-F238E27FC236}">
                <a16:creationId xmlns:a16="http://schemas.microsoft.com/office/drawing/2014/main" id="{39E9DAF9-F9DD-0E50-384C-0BF517CD2AD8}"/>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72378293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D1EB36-D32F-F666-1E31-3D9DF0A0971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66296EA-824A-0C24-8917-009348BE58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56F2684-9D6C-6667-F5D0-1E4DD87D0017}"/>
              </a:ext>
            </a:extLst>
          </p:cNvPr>
          <p:cNvSpPr>
            <a:spLocks noGrp="1"/>
          </p:cNvSpPr>
          <p:nvPr>
            <p:ph type="dt" sz="half" idx="10"/>
          </p:nvPr>
        </p:nvSpPr>
        <p:spPr/>
        <p:txBody>
          <a:bodyPr/>
          <a:lstStyle/>
          <a:p>
            <a:fld id="{21002E8E-01D1-4775-BF96-FA3863634442}" type="datetimeFigureOut">
              <a:rPr lang="en-US" smtClean="0"/>
              <a:t>12/7/2025</a:t>
            </a:fld>
            <a:endParaRPr lang="en-US"/>
          </a:p>
        </p:txBody>
      </p:sp>
      <p:sp>
        <p:nvSpPr>
          <p:cNvPr id="5" name="Footer Placeholder 4">
            <a:extLst>
              <a:ext uri="{FF2B5EF4-FFF2-40B4-BE49-F238E27FC236}">
                <a16:creationId xmlns:a16="http://schemas.microsoft.com/office/drawing/2014/main" id="{BC7D4BEB-C41E-3896-FE96-B58CD1668AA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1DA2BD1-3BCB-049D-1122-17538C1B8DBD}"/>
              </a:ext>
            </a:extLst>
          </p:cNvPr>
          <p:cNvSpPr>
            <a:spLocks noGrp="1"/>
          </p:cNvSpPr>
          <p:nvPr>
            <p:ph type="sldNum" sz="quarter" idx="12"/>
          </p:nvPr>
        </p:nvSpPr>
        <p:spPr/>
        <p:txBody>
          <a:bodyPr/>
          <a:lstStyle/>
          <a:p>
            <a:fld id="{469B2CFF-5329-4704-AAD6-2DC9234477EF}" type="slidenum">
              <a:rPr lang="en-US" smtClean="0"/>
              <a:t>‹#›</a:t>
            </a:fld>
            <a:endParaRPr lang="en-US"/>
          </a:p>
        </p:txBody>
      </p:sp>
    </p:spTree>
    <p:extLst>
      <p:ext uri="{BB962C8B-B14F-4D97-AF65-F5344CB8AC3E}">
        <p14:creationId xmlns:p14="http://schemas.microsoft.com/office/powerpoint/2010/main" val="34696775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BFDE5A-F97B-ABF0-7725-515DE7E1825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5B420824-E83E-0E42-E61A-1B31224FD83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00EA437-61AA-0CD8-52B3-24DBF68CDE7A}"/>
              </a:ext>
            </a:extLst>
          </p:cNvPr>
          <p:cNvSpPr>
            <a:spLocks noGrp="1"/>
          </p:cNvSpPr>
          <p:nvPr>
            <p:ph type="dt" sz="half" idx="10"/>
          </p:nvPr>
        </p:nvSpPr>
        <p:spPr/>
        <p:txBody>
          <a:bodyPr/>
          <a:lstStyle/>
          <a:p>
            <a:fld id="{21002E8E-01D1-4775-BF96-FA3863634442}" type="datetimeFigureOut">
              <a:rPr lang="en-US" smtClean="0"/>
              <a:t>12/7/2025</a:t>
            </a:fld>
            <a:endParaRPr lang="en-US"/>
          </a:p>
        </p:txBody>
      </p:sp>
      <p:sp>
        <p:nvSpPr>
          <p:cNvPr id="5" name="Footer Placeholder 4">
            <a:extLst>
              <a:ext uri="{FF2B5EF4-FFF2-40B4-BE49-F238E27FC236}">
                <a16:creationId xmlns:a16="http://schemas.microsoft.com/office/drawing/2014/main" id="{9029DABC-1F86-B5B5-15E2-FDD2FD6C7AE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376A5C8-70F1-8ADE-2E21-66FEC9AE3125}"/>
              </a:ext>
            </a:extLst>
          </p:cNvPr>
          <p:cNvSpPr>
            <a:spLocks noGrp="1"/>
          </p:cNvSpPr>
          <p:nvPr>
            <p:ph type="sldNum" sz="quarter" idx="12"/>
          </p:nvPr>
        </p:nvSpPr>
        <p:spPr/>
        <p:txBody>
          <a:bodyPr/>
          <a:lstStyle/>
          <a:p>
            <a:fld id="{469B2CFF-5329-4704-AAD6-2DC9234477EF}" type="slidenum">
              <a:rPr lang="en-US" smtClean="0"/>
              <a:t>‹#›</a:t>
            </a:fld>
            <a:endParaRPr lang="en-US"/>
          </a:p>
        </p:txBody>
      </p:sp>
    </p:spTree>
    <p:extLst>
      <p:ext uri="{BB962C8B-B14F-4D97-AF65-F5344CB8AC3E}">
        <p14:creationId xmlns:p14="http://schemas.microsoft.com/office/powerpoint/2010/main" val="28492242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E3B088-E3C1-39AF-3854-A987935DCF04}"/>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F560BFA1-F5F8-7A0D-E343-444A12E59F4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71A655D4-E883-298B-60E0-72A4828EEEE3}"/>
              </a:ext>
            </a:extLst>
          </p:cNvPr>
          <p:cNvSpPr>
            <a:spLocks noGrp="1"/>
          </p:cNvSpPr>
          <p:nvPr>
            <p:ph type="dt" sz="half" idx="10"/>
          </p:nvPr>
        </p:nvSpPr>
        <p:spPr/>
        <p:txBody>
          <a:bodyPr/>
          <a:lstStyle/>
          <a:p>
            <a:fld id="{21002E8E-01D1-4775-BF96-FA3863634442}" type="datetimeFigureOut">
              <a:rPr lang="en-US" smtClean="0"/>
              <a:t>12/7/2025</a:t>
            </a:fld>
            <a:endParaRPr lang="en-US"/>
          </a:p>
        </p:txBody>
      </p:sp>
      <p:sp>
        <p:nvSpPr>
          <p:cNvPr id="5" name="Footer Placeholder 4">
            <a:extLst>
              <a:ext uri="{FF2B5EF4-FFF2-40B4-BE49-F238E27FC236}">
                <a16:creationId xmlns:a16="http://schemas.microsoft.com/office/drawing/2014/main" id="{64F07591-ED38-2E58-00ED-E5C8AD364B3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968974A-ACA7-7DB7-83AB-5C75B2C842F6}"/>
              </a:ext>
            </a:extLst>
          </p:cNvPr>
          <p:cNvSpPr>
            <a:spLocks noGrp="1"/>
          </p:cNvSpPr>
          <p:nvPr>
            <p:ph type="sldNum" sz="quarter" idx="12"/>
          </p:nvPr>
        </p:nvSpPr>
        <p:spPr/>
        <p:txBody>
          <a:bodyPr/>
          <a:lstStyle/>
          <a:p>
            <a:fld id="{469B2CFF-5329-4704-AAD6-2DC9234477EF}" type="slidenum">
              <a:rPr lang="en-US" smtClean="0"/>
              <a:t>‹#›</a:t>
            </a:fld>
            <a:endParaRPr lang="en-US"/>
          </a:p>
        </p:txBody>
      </p:sp>
    </p:spTree>
    <p:extLst>
      <p:ext uri="{BB962C8B-B14F-4D97-AF65-F5344CB8AC3E}">
        <p14:creationId xmlns:p14="http://schemas.microsoft.com/office/powerpoint/2010/main" val="40365616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F24D38-B8DE-7243-E150-3EDBE149700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63F6846-053D-1981-F179-025E210EDC5F}"/>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9A8D023C-DE57-2DE0-CFC6-AB66083954EF}"/>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1B6E249-AE62-A5CE-A6B7-E694B3A382E1}"/>
              </a:ext>
            </a:extLst>
          </p:cNvPr>
          <p:cNvSpPr>
            <a:spLocks noGrp="1"/>
          </p:cNvSpPr>
          <p:nvPr>
            <p:ph type="dt" sz="half" idx="10"/>
          </p:nvPr>
        </p:nvSpPr>
        <p:spPr/>
        <p:txBody>
          <a:bodyPr/>
          <a:lstStyle/>
          <a:p>
            <a:fld id="{21002E8E-01D1-4775-BF96-FA3863634442}" type="datetimeFigureOut">
              <a:rPr lang="en-US" smtClean="0"/>
              <a:t>12/7/2025</a:t>
            </a:fld>
            <a:endParaRPr lang="en-US"/>
          </a:p>
        </p:txBody>
      </p:sp>
      <p:sp>
        <p:nvSpPr>
          <p:cNvPr id="6" name="Footer Placeholder 5">
            <a:extLst>
              <a:ext uri="{FF2B5EF4-FFF2-40B4-BE49-F238E27FC236}">
                <a16:creationId xmlns:a16="http://schemas.microsoft.com/office/drawing/2014/main" id="{BCB83359-6F89-F4B8-A80B-BC0BF0D7211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20580C7-0723-B61F-5B3A-2F941A53BEAB}"/>
              </a:ext>
            </a:extLst>
          </p:cNvPr>
          <p:cNvSpPr>
            <a:spLocks noGrp="1"/>
          </p:cNvSpPr>
          <p:nvPr>
            <p:ph type="sldNum" sz="quarter" idx="12"/>
          </p:nvPr>
        </p:nvSpPr>
        <p:spPr/>
        <p:txBody>
          <a:bodyPr/>
          <a:lstStyle/>
          <a:p>
            <a:fld id="{469B2CFF-5329-4704-AAD6-2DC9234477EF}" type="slidenum">
              <a:rPr lang="en-US" smtClean="0"/>
              <a:t>‹#›</a:t>
            </a:fld>
            <a:endParaRPr lang="en-US"/>
          </a:p>
        </p:txBody>
      </p:sp>
    </p:spTree>
    <p:extLst>
      <p:ext uri="{BB962C8B-B14F-4D97-AF65-F5344CB8AC3E}">
        <p14:creationId xmlns:p14="http://schemas.microsoft.com/office/powerpoint/2010/main" val="26616537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A2F25B-0A1A-CB24-E733-64BAEB30BC8F}"/>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8B66B28A-9021-2335-9EF4-170DD7E7CFF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10B7F85B-E2CB-5028-F144-6BB27FAFF271}"/>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1209B6B2-B3CD-31E8-AED8-B4B556C7484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9ED7CDF-FBF2-200D-A6DE-E74467924C9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8DF217C-77C2-9C2B-A8F5-407F7F3E2F2D}"/>
              </a:ext>
            </a:extLst>
          </p:cNvPr>
          <p:cNvSpPr>
            <a:spLocks noGrp="1"/>
          </p:cNvSpPr>
          <p:nvPr>
            <p:ph type="dt" sz="half" idx="10"/>
          </p:nvPr>
        </p:nvSpPr>
        <p:spPr/>
        <p:txBody>
          <a:bodyPr/>
          <a:lstStyle/>
          <a:p>
            <a:fld id="{21002E8E-01D1-4775-BF96-FA3863634442}" type="datetimeFigureOut">
              <a:rPr lang="en-US" smtClean="0"/>
              <a:t>12/7/2025</a:t>
            </a:fld>
            <a:endParaRPr lang="en-US"/>
          </a:p>
        </p:txBody>
      </p:sp>
      <p:sp>
        <p:nvSpPr>
          <p:cNvPr id="8" name="Footer Placeholder 7">
            <a:extLst>
              <a:ext uri="{FF2B5EF4-FFF2-40B4-BE49-F238E27FC236}">
                <a16:creationId xmlns:a16="http://schemas.microsoft.com/office/drawing/2014/main" id="{6D743C5B-8044-77C8-CA80-FB54F994167F}"/>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BEA4CBF5-CE84-6334-DE9B-EE818E82BD56}"/>
              </a:ext>
            </a:extLst>
          </p:cNvPr>
          <p:cNvSpPr>
            <a:spLocks noGrp="1"/>
          </p:cNvSpPr>
          <p:nvPr>
            <p:ph type="sldNum" sz="quarter" idx="12"/>
          </p:nvPr>
        </p:nvSpPr>
        <p:spPr/>
        <p:txBody>
          <a:bodyPr/>
          <a:lstStyle/>
          <a:p>
            <a:fld id="{469B2CFF-5329-4704-AAD6-2DC9234477EF}" type="slidenum">
              <a:rPr lang="en-US" smtClean="0"/>
              <a:t>‹#›</a:t>
            </a:fld>
            <a:endParaRPr lang="en-US"/>
          </a:p>
        </p:txBody>
      </p:sp>
    </p:spTree>
    <p:extLst>
      <p:ext uri="{BB962C8B-B14F-4D97-AF65-F5344CB8AC3E}">
        <p14:creationId xmlns:p14="http://schemas.microsoft.com/office/powerpoint/2010/main" val="15111779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D7C520-9344-CCB9-54B9-5D71F9673437}"/>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E39B1232-17E8-B0C9-4708-ABD00A8F129F}"/>
              </a:ext>
            </a:extLst>
          </p:cNvPr>
          <p:cNvSpPr>
            <a:spLocks noGrp="1"/>
          </p:cNvSpPr>
          <p:nvPr>
            <p:ph type="dt" sz="half" idx="10"/>
          </p:nvPr>
        </p:nvSpPr>
        <p:spPr/>
        <p:txBody>
          <a:bodyPr/>
          <a:lstStyle/>
          <a:p>
            <a:fld id="{21002E8E-01D1-4775-BF96-FA3863634442}" type="datetimeFigureOut">
              <a:rPr lang="en-US" smtClean="0"/>
              <a:t>12/7/2025</a:t>
            </a:fld>
            <a:endParaRPr lang="en-US"/>
          </a:p>
        </p:txBody>
      </p:sp>
      <p:sp>
        <p:nvSpPr>
          <p:cNvPr id="4" name="Footer Placeholder 3">
            <a:extLst>
              <a:ext uri="{FF2B5EF4-FFF2-40B4-BE49-F238E27FC236}">
                <a16:creationId xmlns:a16="http://schemas.microsoft.com/office/drawing/2014/main" id="{809973DA-1B82-9743-E27D-991B22F483A1}"/>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0DB2208F-58A8-21BF-6F20-E5C68009211B}"/>
              </a:ext>
            </a:extLst>
          </p:cNvPr>
          <p:cNvSpPr>
            <a:spLocks noGrp="1"/>
          </p:cNvSpPr>
          <p:nvPr>
            <p:ph type="sldNum" sz="quarter" idx="12"/>
          </p:nvPr>
        </p:nvSpPr>
        <p:spPr/>
        <p:txBody>
          <a:bodyPr/>
          <a:lstStyle/>
          <a:p>
            <a:fld id="{469B2CFF-5329-4704-AAD6-2DC9234477EF}" type="slidenum">
              <a:rPr lang="en-US" smtClean="0"/>
              <a:t>‹#›</a:t>
            </a:fld>
            <a:endParaRPr lang="en-US"/>
          </a:p>
        </p:txBody>
      </p:sp>
    </p:spTree>
    <p:extLst>
      <p:ext uri="{BB962C8B-B14F-4D97-AF65-F5344CB8AC3E}">
        <p14:creationId xmlns:p14="http://schemas.microsoft.com/office/powerpoint/2010/main" val="26931643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B511AAB-3D8B-43DC-262C-BE57B71068E1}"/>
              </a:ext>
            </a:extLst>
          </p:cNvPr>
          <p:cNvSpPr>
            <a:spLocks noGrp="1"/>
          </p:cNvSpPr>
          <p:nvPr>
            <p:ph type="dt" sz="half" idx="10"/>
          </p:nvPr>
        </p:nvSpPr>
        <p:spPr/>
        <p:txBody>
          <a:bodyPr/>
          <a:lstStyle/>
          <a:p>
            <a:fld id="{21002E8E-01D1-4775-BF96-FA3863634442}" type="datetimeFigureOut">
              <a:rPr lang="en-US" smtClean="0"/>
              <a:t>12/7/2025</a:t>
            </a:fld>
            <a:endParaRPr lang="en-US"/>
          </a:p>
        </p:txBody>
      </p:sp>
      <p:sp>
        <p:nvSpPr>
          <p:cNvPr id="3" name="Footer Placeholder 2">
            <a:extLst>
              <a:ext uri="{FF2B5EF4-FFF2-40B4-BE49-F238E27FC236}">
                <a16:creationId xmlns:a16="http://schemas.microsoft.com/office/drawing/2014/main" id="{F12E83E8-D30A-F54D-D3B4-8875A2E36920}"/>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808B6DAA-5BDE-F188-4D7B-A5687DC47B24}"/>
              </a:ext>
            </a:extLst>
          </p:cNvPr>
          <p:cNvSpPr>
            <a:spLocks noGrp="1"/>
          </p:cNvSpPr>
          <p:nvPr>
            <p:ph type="sldNum" sz="quarter" idx="12"/>
          </p:nvPr>
        </p:nvSpPr>
        <p:spPr/>
        <p:txBody>
          <a:bodyPr/>
          <a:lstStyle/>
          <a:p>
            <a:fld id="{469B2CFF-5329-4704-AAD6-2DC9234477EF}" type="slidenum">
              <a:rPr lang="en-US" smtClean="0"/>
              <a:t>‹#›</a:t>
            </a:fld>
            <a:endParaRPr lang="en-US"/>
          </a:p>
        </p:txBody>
      </p:sp>
    </p:spTree>
    <p:extLst>
      <p:ext uri="{BB962C8B-B14F-4D97-AF65-F5344CB8AC3E}">
        <p14:creationId xmlns:p14="http://schemas.microsoft.com/office/powerpoint/2010/main" val="201152995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E3D826-57E3-1D47-1741-D0A4F4FDFD6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CBAEDE98-5373-71B0-118C-0079E0EA3EB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A8253262-4DF3-0A69-1DFF-3A2675AC470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E7562DA-3462-DDEB-9B1C-E90FB8124510}"/>
              </a:ext>
            </a:extLst>
          </p:cNvPr>
          <p:cNvSpPr>
            <a:spLocks noGrp="1"/>
          </p:cNvSpPr>
          <p:nvPr>
            <p:ph type="dt" sz="half" idx="10"/>
          </p:nvPr>
        </p:nvSpPr>
        <p:spPr/>
        <p:txBody>
          <a:bodyPr/>
          <a:lstStyle/>
          <a:p>
            <a:fld id="{21002E8E-01D1-4775-BF96-FA3863634442}" type="datetimeFigureOut">
              <a:rPr lang="en-US" smtClean="0"/>
              <a:t>12/7/2025</a:t>
            </a:fld>
            <a:endParaRPr lang="en-US"/>
          </a:p>
        </p:txBody>
      </p:sp>
      <p:sp>
        <p:nvSpPr>
          <p:cNvPr id="6" name="Footer Placeholder 5">
            <a:extLst>
              <a:ext uri="{FF2B5EF4-FFF2-40B4-BE49-F238E27FC236}">
                <a16:creationId xmlns:a16="http://schemas.microsoft.com/office/drawing/2014/main" id="{A242393B-52DB-11D8-DDEB-26DE61B11A2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B594BAE-2348-5EFC-C17D-A680ECD3423F}"/>
              </a:ext>
            </a:extLst>
          </p:cNvPr>
          <p:cNvSpPr>
            <a:spLocks noGrp="1"/>
          </p:cNvSpPr>
          <p:nvPr>
            <p:ph type="sldNum" sz="quarter" idx="12"/>
          </p:nvPr>
        </p:nvSpPr>
        <p:spPr/>
        <p:txBody>
          <a:bodyPr/>
          <a:lstStyle/>
          <a:p>
            <a:fld id="{469B2CFF-5329-4704-AAD6-2DC9234477EF}" type="slidenum">
              <a:rPr lang="en-US" smtClean="0"/>
              <a:t>‹#›</a:t>
            </a:fld>
            <a:endParaRPr lang="en-US"/>
          </a:p>
        </p:txBody>
      </p:sp>
    </p:spTree>
    <p:extLst>
      <p:ext uri="{BB962C8B-B14F-4D97-AF65-F5344CB8AC3E}">
        <p14:creationId xmlns:p14="http://schemas.microsoft.com/office/powerpoint/2010/main" val="186478709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1549C0-DDBF-5F57-B9DA-C2E7F9D1D03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8BA720AF-0EB6-9E2E-EB50-4FB42ADDE64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984A60D6-0772-3016-2681-61FBF2F82C5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98E7865-3CC1-3298-CED5-C0BDEFA2AA78}"/>
              </a:ext>
            </a:extLst>
          </p:cNvPr>
          <p:cNvSpPr>
            <a:spLocks noGrp="1"/>
          </p:cNvSpPr>
          <p:nvPr>
            <p:ph type="dt" sz="half" idx="10"/>
          </p:nvPr>
        </p:nvSpPr>
        <p:spPr/>
        <p:txBody>
          <a:bodyPr/>
          <a:lstStyle/>
          <a:p>
            <a:fld id="{21002E8E-01D1-4775-BF96-FA3863634442}" type="datetimeFigureOut">
              <a:rPr lang="en-US" smtClean="0"/>
              <a:t>12/7/2025</a:t>
            </a:fld>
            <a:endParaRPr lang="en-US"/>
          </a:p>
        </p:txBody>
      </p:sp>
      <p:sp>
        <p:nvSpPr>
          <p:cNvPr id="6" name="Footer Placeholder 5">
            <a:extLst>
              <a:ext uri="{FF2B5EF4-FFF2-40B4-BE49-F238E27FC236}">
                <a16:creationId xmlns:a16="http://schemas.microsoft.com/office/drawing/2014/main" id="{BE013164-93C6-2EEF-DB4E-0EE37CA2566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D037D49-17F7-D3F3-D076-19E432BB600B}"/>
              </a:ext>
            </a:extLst>
          </p:cNvPr>
          <p:cNvSpPr>
            <a:spLocks noGrp="1"/>
          </p:cNvSpPr>
          <p:nvPr>
            <p:ph type="sldNum" sz="quarter" idx="12"/>
          </p:nvPr>
        </p:nvSpPr>
        <p:spPr/>
        <p:txBody>
          <a:bodyPr/>
          <a:lstStyle/>
          <a:p>
            <a:fld id="{469B2CFF-5329-4704-AAD6-2DC9234477EF}" type="slidenum">
              <a:rPr lang="en-US" smtClean="0"/>
              <a:t>‹#›</a:t>
            </a:fld>
            <a:endParaRPr lang="en-US"/>
          </a:p>
        </p:txBody>
      </p:sp>
    </p:spTree>
    <p:extLst>
      <p:ext uri="{BB962C8B-B14F-4D97-AF65-F5344CB8AC3E}">
        <p14:creationId xmlns:p14="http://schemas.microsoft.com/office/powerpoint/2010/main" val="18283299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DB6304-BD75-4385-4D41-3F38FF7D4018}"/>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0616A625-C1A2-E359-442B-CF952938587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914CAE7-2E12-D657-682D-5728BB1E8FD4}"/>
              </a:ext>
            </a:extLst>
          </p:cNvPr>
          <p:cNvSpPr>
            <a:spLocks noGrp="1"/>
          </p:cNvSpPr>
          <p:nvPr>
            <p:ph type="dt" sz="half" idx="10"/>
          </p:nvPr>
        </p:nvSpPr>
        <p:spPr/>
        <p:txBody>
          <a:bodyPr/>
          <a:lstStyle/>
          <a:p>
            <a:fld id="{21002E8E-01D1-4775-BF96-FA3863634442}" type="datetimeFigureOut">
              <a:rPr lang="en-US" smtClean="0"/>
              <a:t>12/7/2025</a:t>
            </a:fld>
            <a:endParaRPr lang="en-US"/>
          </a:p>
        </p:txBody>
      </p:sp>
      <p:sp>
        <p:nvSpPr>
          <p:cNvPr id="5" name="Footer Placeholder 4">
            <a:extLst>
              <a:ext uri="{FF2B5EF4-FFF2-40B4-BE49-F238E27FC236}">
                <a16:creationId xmlns:a16="http://schemas.microsoft.com/office/drawing/2014/main" id="{77B29687-A1E0-D9AF-08BF-F554997A2F7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923A8B1-5329-2DF9-B37F-026F1B4A2B38}"/>
              </a:ext>
            </a:extLst>
          </p:cNvPr>
          <p:cNvSpPr>
            <a:spLocks noGrp="1"/>
          </p:cNvSpPr>
          <p:nvPr>
            <p:ph type="sldNum" sz="quarter" idx="12"/>
          </p:nvPr>
        </p:nvSpPr>
        <p:spPr/>
        <p:txBody>
          <a:bodyPr/>
          <a:lstStyle/>
          <a:p>
            <a:fld id="{469B2CFF-5329-4704-AAD6-2DC9234477EF}" type="slidenum">
              <a:rPr lang="en-US" smtClean="0"/>
              <a:t>‹#›</a:t>
            </a:fld>
            <a:endParaRPr lang="en-US"/>
          </a:p>
        </p:txBody>
      </p:sp>
    </p:spTree>
    <p:extLst>
      <p:ext uri="{BB962C8B-B14F-4D97-AF65-F5344CB8AC3E}">
        <p14:creationId xmlns:p14="http://schemas.microsoft.com/office/powerpoint/2010/main" val="225274082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A8E6E171-7B5B-B892-88DA-CA704A2E376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4907ADAB-D665-1904-8D6C-5BC302F4BF7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5E39ED2-A21F-90D3-E257-208671DA8704}"/>
              </a:ext>
            </a:extLst>
          </p:cNvPr>
          <p:cNvSpPr>
            <a:spLocks noGrp="1"/>
          </p:cNvSpPr>
          <p:nvPr>
            <p:ph type="dt" sz="half" idx="10"/>
          </p:nvPr>
        </p:nvSpPr>
        <p:spPr/>
        <p:txBody>
          <a:bodyPr/>
          <a:lstStyle/>
          <a:p>
            <a:fld id="{21002E8E-01D1-4775-BF96-FA3863634442}" type="datetimeFigureOut">
              <a:rPr lang="en-US" smtClean="0"/>
              <a:t>12/7/2025</a:t>
            </a:fld>
            <a:endParaRPr lang="en-US"/>
          </a:p>
        </p:txBody>
      </p:sp>
      <p:sp>
        <p:nvSpPr>
          <p:cNvPr id="5" name="Footer Placeholder 4">
            <a:extLst>
              <a:ext uri="{FF2B5EF4-FFF2-40B4-BE49-F238E27FC236}">
                <a16:creationId xmlns:a16="http://schemas.microsoft.com/office/drawing/2014/main" id="{35722C78-8CF5-E6F5-10CC-B36EB3C64F5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8EE1E8D-87F4-385D-3BAD-51CE2AD325D3}"/>
              </a:ext>
            </a:extLst>
          </p:cNvPr>
          <p:cNvSpPr>
            <a:spLocks noGrp="1"/>
          </p:cNvSpPr>
          <p:nvPr>
            <p:ph type="sldNum" sz="quarter" idx="12"/>
          </p:nvPr>
        </p:nvSpPr>
        <p:spPr/>
        <p:txBody>
          <a:bodyPr/>
          <a:lstStyle/>
          <a:p>
            <a:fld id="{469B2CFF-5329-4704-AAD6-2DC9234477EF}" type="slidenum">
              <a:rPr lang="en-US" smtClean="0"/>
              <a:t>‹#›</a:t>
            </a:fld>
            <a:endParaRPr lang="en-US"/>
          </a:p>
        </p:txBody>
      </p:sp>
    </p:spTree>
    <p:extLst>
      <p:ext uri="{BB962C8B-B14F-4D97-AF65-F5344CB8AC3E}">
        <p14:creationId xmlns:p14="http://schemas.microsoft.com/office/powerpoint/2010/main" val="405884148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32"/>
        <p:cNvGrpSpPr/>
        <p:nvPr/>
      </p:nvGrpSpPr>
      <p:grpSpPr>
        <a:xfrm>
          <a:off x="0" y="0"/>
          <a:ext cx="0" cy="0"/>
          <a:chOff x="0" y="0"/>
          <a:chExt cx="0" cy="0"/>
        </a:xfrm>
      </p:grpSpPr>
      <p:sp>
        <p:nvSpPr>
          <p:cNvPr id="33" name="Google Shape;33;p46"/>
          <p:cNvSpPr txBox="1">
            <a:spLocks noGrp="1"/>
          </p:cNvSpPr>
          <p:nvPr>
            <p:ph type="body" idx="1"/>
          </p:nvPr>
        </p:nvSpPr>
        <p:spPr>
          <a:xfrm>
            <a:off x="2418343" y="2159669"/>
            <a:ext cx="7336843" cy="3243848"/>
          </a:xfrm>
          <a:prstGeom prst="rect">
            <a:avLst/>
          </a:prstGeom>
          <a:noFill/>
          <a:ln>
            <a:noFill/>
          </a:ln>
        </p:spPr>
        <p:txBody>
          <a:bodyPr spcFirstLastPara="1" wrap="square" lIns="91425" tIns="45700" rIns="91425" bIns="45700" anchor="t" anchorCtr="0">
            <a:normAutofit/>
          </a:bodyPr>
          <a:lstStyle>
            <a:lvl1pPr marL="609585" lvl="0" indent="-304792" algn="l">
              <a:lnSpc>
                <a:spcPct val="90000"/>
              </a:lnSpc>
              <a:spcBef>
                <a:spcPts val="1000"/>
              </a:spcBef>
              <a:spcAft>
                <a:spcPts val="0"/>
              </a:spcAft>
              <a:buClr>
                <a:schemeClr val="dk1"/>
              </a:buClr>
              <a:buSzPts val="1600"/>
              <a:buNone/>
              <a:defRPr sz="2000">
                <a:latin typeface="Chivo"/>
                <a:ea typeface="Chivo"/>
                <a:cs typeface="Chivo"/>
                <a:sym typeface="Chivo"/>
              </a:defRPr>
            </a:lvl1pPr>
            <a:lvl2pPr marL="1219170" lvl="1" indent="-440256" algn="l">
              <a:lnSpc>
                <a:spcPct val="90000"/>
              </a:lnSpc>
              <a:spcBef>
                <a:spcPts val="500"/>
              </a:spcBef>
              <a:spcAft>
                <a:spcPts val="0"/>
              </a:spcAft>
              <a:buClr>
                <a:schemeClr val="dk1"/>
              </a:buClr>
              <a:buSzPts val="1600"/>
              <a:buChar char="•"/>
              <a:defRPr sz="2133"/>
            </a:lvl2pPr>
            <a:lvl3pPr marL="1828754" lvl="2" indent="-440256" algn="l">
              <a:lnSpc>
                <a:spcPct val="90000"/>
              </a:lnSpc>
              <a:spcBef>
                <a:spcPts val="500"/>
              </a:spcBef>
              <a:spcAft>
                <a:spcPts val="0"/>
              </a:spcAft>
              <a:buClr>
                <a:schemeClr val="dk1"/>
              </a:buClr>
              <a:buSzPts val="1600"/>
              <a:buChar char="•"/>
              <a:defRPr sz="2133"/>
            </a:lvl3pPr>
            <a:lvl4pPr marL="2438339" lvl="3" indent="-440256" algn="l">
              <a:lnSpc>
                <a:spcPct val="90000"/>
              </a:lnSpc>
              <a:spcBef>
                <a:spcPts val="500"/>
              </a:spcBef>
              <a:spcAft>
                <a:spcPts val="0"/>
              </a:spcAft>
              <a:buClr>
                <a:schemeClr val="dk1"/>
              </a:buClr>
              <a:buSzPts val="1600"/>
              <a:buChar char="•"/>
              <a:defRPr sz="2133"/>
            </a:lvl4pPr>
            <a:lvl5pPr marL="3047924" lvl="4" indent="-440256" algn="l">
              <a:lnSpc>
                <a:spcPct val="90000"/>
              </a:lnSpc>
              <a:spcBef>
                <a:spcPts val="500"/>
              </a:spcBef>
              <a:spcAft>
                <a:spcPts val="0"/>
              </a:spcAft>
              <a:buClr>
                <a:schemeClr val="dk1"/>
              </a:buClr>
              <a:buSzPts val="1600"/>
              <a:buChar char="•"/>
              <a:defRPr sz="2133"/>
            </a:lvl5pPr>
            <a:lvl6pPr marL="3657509" lvl="5" indent="-457189" algn="l">
              <a:lnSpc>
                <a:spcPct val="90000"/>
              </a:lnSpc>
              <a:spcBef>
                <a:spcPts val="500"/>
              </a:spcBef>
              <a:spcAft>
                <a:spcPts val="0"/>
              </a:spcAft>
              <a:buClr>
                <a:schemeClr val="lt1"/>
              </a:buClr>
              <a:buSzPts val="1800"/>
              <a:buChar char="•"/>
              <a:defRPr/>
            </a:lvl6pPr>
            <a:lvl7pPr marL="4267093" lvl="6" indent="-457189" algn="l">
              <a:lnSpc>
                <a:spcPct val="90000"/>
              </a:lnSpc>
              <a:spcBef>
                <a:spcPts val="500"/>
              </a:spcBef>
              <a:spcAft>
                <a:spcPts val="0"/>
              </a:spcAft>
              <a:buClr>
                <a:schemeClr val="lt1"/>
              </a:buClr>
              <a:buSzPts val="1800"/>
              <a:buChar char="•"/>
              <a:defRPr/>
            </a:lvl7pPr>
            <a:lvl8pPr marL="4876678" lvl="7" indent="-457189" algn="l">
              <a:lnSpc>
                <a:spcPct val="90000"/>
              </a:lnSpc>
              <a:spcBef>
                <a:spcPts val="500"/>
              </a:spcBef>
              <a:spcAft>
                <a:spcPts val="0"/>
              </a:spcAft>
              <a:buClr>
                <a:schemeClr val="lt1"/>
              </a:buClr>
              <a:buSzPts val="1800"/>
              <a:buChar char="•"/>
              <a:defRPr/>
            </a:lvl8pPr>
            <a:lvl9pPr marL="5486263" lvl="8" indent="-457189" algn="l">
              <a:lnSpc>
                <a:spcPct val="90000"/>
              </a:lnSpc>
              <a:spcBef>
                <a:spcPts val="500"/>
              </a:spcBef>
              <a:spcAft>
                <a:spcPts val="0"/>
              </a:spcAft>
              <a:buClr>
                <a:schemeClr val="lt1"/>
              </a:buClr>
              <a:buSzPts val="1800"/>
              <a:buChar char="•"/>
              <a:defRPr/>
            </a:lvl9pPr>
          </a:lstStyle>
          <a:p>
            <a:endParaRPr/>
          </a:p>
        </p:txBody>
      </p:sp>
      <p:sp>
        <p:nvSpPr>
          <p:cNvPr id="34" name="Google Shape;34;p46"/>
          <p:cNvSpPr txBox="1">
            <a:spLocks noGrp="1"/>
          </p:cNvSpPr>
          <p:nvPr>
            <p:ph type="title"/>
          </p:nvPr>
        </p:nvSpPr>
        <p:spPr>
          <a:xfrm>
            <a:off x="965200" y="782320"/>
            <a:ext cx="10261600" cy="954088"/>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0"/>
              </a:spcBef>
              <a:spcAft>
                <a:spcPts val="0"/>
              </a:spcAft>
              <a:buClr>
                <a:schemeClr val="dk1"/>
              </a:buClr>
              <a:buSzPts val="4000"/>
              <a:buFont typeface="DM Serif Display"/>
              <a:buNone/>
              <a:defRPr sz="5067" b="0">
                <a:latin typeface="Bebas Neue"/>
                <a:ea typeface="Bebas Neue"/>
                <a:cs typeface="Bebas Neue"/>
                <a:sym typeface="Bebas Neu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Tree>
    <p:extLst>
      <p:ext uri="{BB962C8B-B14F-4D97-AF65-F5344CB8AC3E}">
        <p14:creationId xmlns:p14="http://schemas.microsoft.com/office/powerpoint/2010/main" val="327905874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Title and three columns">
  <p:cSld name="Title and three columns">
    <p:spTree>
      <p:nvGrpSpPr>
        <p:cNvPr id="1" name="Shape 41"/>
        <p:cNvGrpSpPr/>
        <p:nvPr/>
      </p:nvGrpSpPr>
      <p:grpSpPr>
        <a:xfrm>
          <a:off x="0" y="0"/>
          <a:ext cx="0" cy="0"/>
          <a:chOff x="0" y="0"/>
          <a:chExt cx="0" cy="0"/>
        </a:xfrm>
      </p:grpSpPr>
      <p:sp>
        <p:nvSpPr>
          <p:cNvPr id="42" name="Google Shape;42;p48"/>
          <p:cNvSpPr txBox="1">
            <a:spLocks noGrp="1"/>
          </p:cNvSpPr>
          <p:nvPr>
            <p:ph type="body" idx="1"/>
          </p:nvPr>
        </p:nvSpPr>
        <p:spPr>
          <a:xfrm>
            <a:off x="4653280" y="3221104"/>
            <a:ext cx="2905760" cy="728473"/>
          </a:xfrm>
          <a:prstGeom prst="rect">
            <a:avLst/>
          </a:prstGeom>
          <a:noFill/>
          <a:ln>
            <a:noFill/>
          </a:ln>
        </p:spPr>
        <p:txBody>
          <a:bodyPr spcFirstLastPara="1" wrap="square" lIns="91425" tIns="45700" rIns="91425" bIns="45700" anchor="t" anchorCtr="0">
            <a:noAutofit/>
          </a:bodyPr>
          <a:lstStyle>
            <a:lvl1pPr marL="609585" lvl="0" indent="-304792" algn="ctr">
              <a:lnSpc>
                <a:spcPct val="90000"/>
              </a:lnSpc>
              <a:spcBef>
                <a:spcPts val="1000"/>
              </a:spcBef>
              <a:spcAft>
                <a:spcPts val="0"/>
              </a:spcAft>
              <a:buClr>
                <a:schemeClr val="dk1"/>
              </a:buClr>
              <a:buSzPts val="1600"/>
              <a:buNone/>
              <a:defRPr sz="2000">
                <a:solidFill>
                  <a:srgbClr val="000000"/>
                </a:solidFill>
                <a:latin typeface="Chivo"/>
                <a:ea typeface="Chivo"/>
                <a:cs typeface="Chivo"/>
                <a:sym typeface="Chivo"/>
              </a:defRPr>
            </a:lvl1pPr>
            <a:lvl2pPr marL="1219170" lvl="1" indent="-440256" algn="ctr">
              <a:lnSpc>
                <a:spcPct val="90000"/>
              </a:lnSpc>
              <a:spcBef>
                <a:spcPts val="500"/>
              </a:spcBef>
              <a:spcAft>
                <a:spcPts val="0"/>
              </a:spcAft>
              <a:buClr>
                <a:schemeClr val="dk1"/>
              </a:buClr>
              <a:buSzPts val="1600"/>
              <a:buChar char="•"/>
              <a:defRPr sz="2133"/>
            </a:lvl2pPr>
            <a:lvl3pPr marL="1828754" lvl="2" indent="-440256" algn="ctr">
              <a:lnSpc>
                <a:spcPct val="90000"/>
              </a:lnSpc>
              <a:spcBef>
                <a:spcPts val="500"/>
              </a:spcBef>
              <a:spcAft>
                <a:spcPts val="0"/>
              </a:spcAft>
              <a:buClr>
                <a:schemeClr val="dk1"/>
              </a:buClr>
              <a:buSzPts val="1600"/>
              <a:buChar char="•"/>
              <a:defRPr sz="2133"/>
            </a:lvl3pPr>
            <a:lvl4pPr marL="2438339" lvl="3" indent="-440256" algn="ctr">
              <a:lnSpc>
                <a:spcPct val="90000"/>
              </a:lnSpc>
              <a:spcBef>
                <a:spcPts val="500"/>
              </a:spcBef>
              <a:spcAft>
                <a:spcPts val="0"/>
              </a:spcAft>
              <a:buClr>
                <a:schemeClr val="dk1"/>
              </a:buClr>
              <a:buSzPts val="1600"/>
              <a:buChar char="•"/>
              <a:defRPr sz="2133"/>
            </a:lvl4pPr>
            <a:lvl5pPr marL="3047924" lvl="4" indent="-440256" algn="ctr">
              <a:lnSpc>
                <a:spcPct val="90000"/>
              </a:lnSpc>
              <a:spcBef>
                <a:spcPts val="500"/>
              </a:spcBef>
              <a:spcAft>
                <a:spcPts val="0"/>
              </a:spcAft>
              <a:buClr>
                <a:schemeClr val="dk1"/>
              </a:buClr>
              <a:buSzPts val="1600"/>
              <a:buChar char="•"/>
              <a:defRPr sz="2133"/>
            </a:lvl5pPr>
            <a:lvl6pPr marL="3657509" lvl="5" indent="-457189" algn="l">
              <a:lnSpc>
                <a:spcPct val="90000"/>
              </a:lnSpc>
              <a:spcBef>
                <a:spcPts val="500"/>
              </a:spcBef>
              <a:spcAft>
                <a:spcPts val="0"/>
              </a:spcAft>
              <a:buClr>
                <a:schemeClr val="lt1"/>
              </a:buClr>
              <a:buSzPts val="1800"/>
              <a:buChar char="•"/>
              <a:defRPr/>
            </a:lvl6pPr>
            <a:lvl7pPr marL="4267093" lvl="6" indent="-457189" algn="l">
              <a:lnSpc>
                <a:spcPct val="90000"/>
              </a:lnSpc>
              <a:spcBef>
                <a:spcPts val="500"/>
              </a:spcBef>
              <a:spcAft>
                <a:spcPts val="0"/>
              </a:spcAft>
              <a:buClr>
                <a:schemeClr val="lt1"/>
              </a:buClr>
              <a:buSzPts val="1800"/>
              <a:buChar char="•"/>
              <a:defRPr/>
            </a:lvl7pPr>
            <a:lvl8pPr marL="4876678" lvl="7" indent="-457189" algn="l">
              <a:lnSpc>
                <a:spcPct val="90000"/>
              </a:lnSpc>
              <a:spcBef>
                <a:spcPts val="500"/>
              </a:spcBef>
              <a:spcAft>
                <a:spcPts val="0"/>
              </a:spcAft>
              <a:buClr>
                <a:schemeClr val="lt1"/>
              </a:buClr>
              <a:buSzPts val="1800"/>
              <a:buChar char="•"/>
              <a:defRPr/>
            </a:lvl8pPr>
            <a:lvl9pPr marL="5486263" lvl="8" indent="-457189" algn="l">
              <a:lnSpc>
                <a:spcPct val="90000"/>
              </a:lnSpc>
              <a:spcBef>
                <a:spcPts val="500"/>
              </a:spcBef>
              <a:spcAft>
                <a:spcPts val="0"/>
              </a:spcAft>
              <a:buClr>
                <a:schemeClr val="lt1"/>
              </a:buClr>
              <a:buSzPts val="1800"/>
              <a:buChar char="•"/>
              <a:defRPr/>
            </a:lvl9pPr>
          </a:lstStyle>
          <a:p>
            <a:endParaRPr/>
          </a:p>
        </p:txBody>
      </p:sp>
      <p:sp>
        <p:nvSpPr>
          <p:cNvPr id="43" name="Google Shape;43;p48"/>
          <p:cNvSpPr txBox="1">
            <a:spLocks noGrp="1"/>
          </p:cNvSpPr>
          <p:nvPr>
            <p:ph type="body" idx="2"/>
          </p:nvPr>
        </p:nvSpPr>
        <p:spPr>
          <a:xfrm>
            <a:off x="1209040" y="3218325"/>
            <a:ext cx="2905760" cy="731252"/>
          </a:xfrm>
          <a:prstGeom prst="rect">
            <a:avLst/>
          </a:prstGeom>
          <a:noFill/>
          <a:ln>
            <a:noFill/>
          </a:ln>
        </p:spPr>
        <p:txBody>
          <a:bodyPr spcFirstLastPara="1" wrap="square" lIns="91425" tIns="45700" rIns="91425" bIns="45700" anchor="t" anchorCtr="0">
            <a:noAutofit/>
          </a:bodyPr>
          <a:lstStyle>
            <a:lvl1pPr marL="609585" lvl="0" indent="-304792" algn="ctr">
              <a:lnSpc>
                <a:spcPct val="90000"/>
              </a:lnSpc>
              <a:spcBef>
                <a:spcPts val="1000"/>
              </a:spcBef>
              <a:spcAft>
                <a:spcPts val="0"/>
              </a:spcAft>
              <a:buClr>
                <a:schemeClr val="dk1"/>
              </a:buClr>
              <a:buSzPts val="1600"/>
              <a:buNone/>
              <a:defRPr sz="2000">
                <a:solidFill>
                  <a:srgbClr val="000000"/>
                </a:solidFill>
                <a:latin typeface="Chivo"/>
                <a:ea typeface="Chivo"/>
                <a:cs typeface="Chivo"/>
                <a:sym typeface="Chivo"/>
              </a:defRPr>
            </a:lvl1pPr>
            <a:lvl2pPr marL="1219170" lvl="1" indent="-440256" algn="ctr">
              <a:lnSpc>
                <a:spcPct val="90000"/>
              </a:lnSpc>
              <a:spcBef>
                <a:spcPts val="500"/>
              </a:spcBef>
              <a:spcAft>
                <a:spcPts val="0"/>
              </a:spcAft>
              <a:buClr>
                <a:schemeClr val="dk1"/>
              </a:buClr>
              <a:buSzPts val="1600"/>
              <a:buChar char="•"/>
              <a:defRPr sz="2133"/>
            </a:lvl2pPr>
            <a:lvl3pPr marL="1828754" lvl="2" indent="-440256" algn="ctr">
              <a:lnSpc>
                <a:spcPct val="90000"/>
              </a:lnSpc>
              <a:spcBef>
                <a:spcPts val="500"/>
              </a:spcBef>
              <a:spcAft>
                <a:spcPts val="0"/>
              </a:spcAft>
              <a:buClr>
                <a:schemeClr val="dk1"/>
              </a:buClr>
              <a:buSzPts val="1600"/>
              <a:buChar char="•"/>
              <a:defRPr sz="2133"/>
            </a:lvl3pPr>
            <a:lvl4pPr marL="2438339" lvl="3" indent="-440256" algn="ctr">
              <a:lnSpc>
                <a:spcPct val="90000"/>
              </a:lnSpc>
              <a:spcBef>
                <a:spcPts val="500"/>
              </a:spcBef>
              <a:spcAft>
                <a:spcPts val="0"/>
              </a:spcAft>
              <a:buClr>
                <a:schemeClr val="dk1"/>
              </a:buClr>
              <a:buSzPts val="1600"/>
              <a:buChar char="•"/>
              <a:defRPr sz="2133"/>
            </a:lvl4pPr>
            <a:lvl5pPr marL="3047924" lvl="4" indent="-440256" algn="ctr">
              <a:lnSpc>
                <a:spcPct val="90000"/>
              </a:lnSpc>
              <a:spcBef>
                <a:spcPts val="500"/>
              </a:spcBef>
              <a:spcAft>
                <a:spcPts val="0"/>
              </a:spcAft>
              <a:buClr>
                <a:schemeClr val="dk1"/>
              </a:buClr>
              <a:buSzPts val="1600"/>
              <a:buChar char="•"/>
              <a:defRPr sz="2133"/>
            </a:lvl5pPr>
            <a:lvl6pPr marL="3657509" lvl="5" indent="-457189" algn="l">
              <a:lnSpc>
                <a:spcPct val="90000"/>
              </a:lnSpc>
              <a:spcBef>
                <a:spcPts val="500"/>
              </a:spcBef>
              <a:spcAft>
                <a:spcPts val="0"/>
              </a:spcAft>
              <a:buClr>
                <a:schemeClr val="lt1"/>
              </a:buClr>
              <a:buSzPts val="1800"/>
              <a:buChar char="•"/>
              <a:defRPr/>
            </a:lvl6pPr>
            <a:lvl7pPr marL="4267093" lvl="6" indent="-457189" algn="l">
              <a:lnSpc>
                <a:spcPct val="90000"/>
              </a:lnSpc>
              <a:spcBef>
                <a:spcPts val="500"/>
              </a:spcBef>
              <a:spcAft>
                <a:spcPts val="0"/>
              </a:spcAft>
              <a:buClr>
                <a:schemeClr val="lt1"/>
              </a:buClr>
              <a:buSzPts val="1800"/>
              <a:buChar char="•"/>
              <a:defRPr/>
            </a:lvl7pPr>
            <a:lvl8pPr marL="4876678" lvl="7" indent="-457189" algn="l">
              <a:lnSpc>
                <a:spcPct val="90000"/>
              </a:lnSpc>
              <a:spcBef>
                <a:spcPts val="500"/>
              </a:spcBef>
              <a:spcAft>
                <a:spcPts val="0"/>
              </a:spcAft>
              <a:buClr>
                <a:schemeClr val="lt1"/>
              </a:buClr>
              <a:buSzPts val="1800"/>
              <a:buChar char="•"/>
              <a:defRPr/>
            </a:lvl8pPr>
            <a:lvl9pPr marL="5486263" lvl="8" indent="-457189" algn="l">
              <a:lnSpc>
                <a:spcPct val="90000"/>
              </a:lnSpc>
              <a:spcBef>
                <a:spcPts val="500"/>
              </a:spcBef>
              <a:spcAft>
                <a:spcPts val="0"/>
              </a:spcAft>
              <a:buClr>
                <a:schemeClr val="lt1"/>
              </a:buClr>
              <a:buSzPts val="1800"/>
              <a:buChar char="•"/>
              <a:defRPr/>
            </a:lvl9pPr>
          </a:lstStyle>
          <a:p>
            <a:endParaRPr/>
          </a:p>
        </p:txBody>
      </p:sp>
      <p:sp>
        <p:nvSpPr>
          <p:cNvPr id="44" name="Google Shape;44;p48"/>
          <p:cNvSpPr txBox="1">
            <a:spLocks noGrp="1"/>
          </p:cNvSpPr>
          <p:nvPr>
            <p:ph type="body" idx="3"/>
          </p:nvPr>
        </p:nvSpPr>
        <p:spPr>
          <a:xfrm>
            <a:off x="4653280" y="2681416"/>
            <a:ext cx="2905760" cy="525547"/>
          </a:xfrm>
          <a:prstGeom prst="rect">
            <a:avLst/>
          </a:prstGeom>
          <a:noFill/>
          <a:ln>
            <a:noFill/>
          </a:ln>
        </p:spPr>
        <p:txBody>
          <a:bodyPr spcFirstLastPara="1" wrap="square" lIns="91425" tIns="45700" rIns="91425" bIns="45700" anchor="t" anchorCtr="0">
            <a:noAutofit/>
          </a:bodyPr>
          <a:lstStyle>
            <a:lvl1pPr marL="609585" lvl="0" indent="-304792" algn="ctr">
              <a:lnSpc>
                <a:spcPct val="90000"/>
              </a:lnSpc>
              <a:spcBef>
                <a:spcPts val="1000"/>
              </a:spcBef>
              <a:spcAft>
                <a:spcPts val="0"/>
              </a:spcAft>
              <a:buClr>
                <a:schemeClr val="dk1"/>
              </a:buClr>
              <a:buSzPts val="2600"/>
              <a:buNone/>
              <a:defRPr sz="3333" b="0">
                <a:solidFill>
                  <a:schemeClr val="dk1"/>
                </a:solidFill>
                <a:latin typeface="Bebas Neue"/>
                <a:ea typeface="Bebas Neue"/>
                <a:cs typeface="Bebas Neue"/>
                <a:sym typeface="Bebas Neue"/>
              </a:defRPr>
            </a:lvl1pPr>
            <a:lvl2pPr marL="1219170" lvl="1" indent="-304792" algn="l">
              <a:lnSpc>
                <a:spcPct val="90000"/>
              </a:lnSpc>
              <a:spcBef>
                <a:spcPts val="500"/>
              </a:spcBef>
              <a:spcAft>
                <a:spcPts val="0"/>
              </a:spcAft>
              <a:buClr>
                <a:srgbClr val="FFC988"/>
              </a:buClr>
              <a:buSzPts val="1500"/>
              <a:buNone/>
              <a:defRPr sz="2000">
                <a:solidFill>
                  <a:srgbClr val="FFC988"/>
                </a:solidFill>
              </a:defRPr>
            </a:lvl2pPr>
            <a:lvl3pPr marL="1828754" lvl="2" indent="-304792" algn="l">
              <a:lnSpc>
                <a:spcPct val="90000"/>
              </a:lnSpc>
              <a:spcBef>
                <a:spcPts val="500"/>
              </a:spcBef>
              <a:spcAft>
                <a:spcPts val="0"/>
              </a:spcAft>
              <a:buClr>
                <a:srgbClr val="FFC988"/>
              </a:buClr>
              <a:buSzPts val="1350"/>
              <a:buNone/>
              <a:defRPr sz="1800">
                <a:solidFill>
                  <a:srgbClr val="FFC988"/>
                </a:solidFill>
              </a:defRPr>
            </a:lvl3pPr>
            <a:lvl4pPr marL="2438339" lvl="3" indent="-304792" algn="l">
              <a:lnSpc>
                <a:spcPct val="90000"/>
              </a:lnSpc>
              <a:spcBef>
                <a:spcPts val="500"/>
              </a:spcBef>
              <a:spcAft>
                <a:spcPts val="0"/>
              </a:spcAft>
              <a:buClr>
                <a:srgbClr val="FFC988"/>
              </a:buClr>
              <a:buSzPts val="1200"/>
              <a:buNone/>
              <a:defRPr sz="1600">
                <a:solidFill>
                  <a:srgbClr val="FFC988"/>
                </a:solidFill>
              </a:defRPr>
            </a:lvl4pPr>
            <a:lvl5pPr marL="3047924" lvl="4" indent="-304792" algn="l">
              <a:lnSpc>
                <a:spcPct val="90000"/>
              </a:lnSpc>
              <a:spcBef>
                <a:spcPts val="500"/>
              </a:spcBef>
              <a:spcAft>
                <a:spcPts val="0"/>
              </a:spcAft>
              <a:buClr>
                <a:srgbClr val="FFC988"/>
              </a:buClr>
              <a:buSzPts val="1200"/>
              <a:buNone/>
              <a:defRPr sz="1600">
                <a:solidFill>
                  <a:srgbClr val="FFC988"/>
                </a:solidFill>
              </a:defRPr>
            </a:lvl5pPr>
            <a:lvl6pPr marL="3657509" lvl="5" indent="-304792" algn="l">
              <a:lnSpc>
                <a:spcPct val="90000"/>
              </a:lnSpc>
              <a:spcBef>
                <a:spcPts val="500"/>
              </a:spcBef>
              <a:spcAft>
                <a:spcPts val="0"/>
              </a:spcAft>
              <a:buClr>
                <a:srgbClr val="FFC988"/>
              </a:buClr>
              <a:buSzPts val="1200"/>
              <a:buNone/>
              <a:defRPr sz="1600">
                <a:solidFill>
                  <a:srgbClr val="FFC988"/>
                </a:solidFill>
              </a:defRPr>
            </a:lvl6pPr>
            <a:lvl7pPr marL="4267093" lvl="6" indent="-304792" algn="l">
              <a:lnSpc>
                <a:spcPct val="90000"/>
              </a:lnSpc>
              <a:spcBef>
                <a:spcPts val="500"/>
              </a:spcBef>
              <a:spcAft>
                <a:spcPts val="0"/>
              </a:spcAft>
              <a:buClr>
                <a:srgbClr val="FFC988"/>
              </a:buClr>
              <a:buSzPts val="1200"/>
              <a:buNone/>
              <a:defRPr sz="1600">
                <a:solidFill>
                  <a:srgbClr val="FFC988"/>
                </a:solidFill>
              </a:defRPr>
            </a:lvl7pPr>
            <a:lvl8pPr marL="4876678" lvl="7" indent="-304792" algn="l">
              <a:lnSpc>
                <a:spcPct val="90000"/>
              </a:lnSpc>
              <a:spcBef>
                <a:spcPts val="500"/>
              </a:spcBef>
              <a:spcAft>
                <a:spcPts val="0"/>
              </a:spcAft>
              <a:buClr>
                <a:srgbClr val="FFC988"/>
              </a:buClr>
              <a:buSzPts val="1200"/>
              <a:buNone/>
              <a:defRPr sz="1600">
                <a:solidFill>
                  <a:srgbClr val="FFC988"/>
                </a:solidFill>
              </a:defRPr>
            </a:lvl8pPr>
            <a:lvl9pPr marL="5486263" lvl="8" indent="-304792" algn="l">
              <a:lnSpc>
                <a:spcPct val="90000"/>
              </a:lnSpc>
              <a:spcBef>
                <a:spcPts val="500"/>
              </a:spcBef>
              <a:spcAft>
                <a:spcPts val="0"/>
              </a:spcAft>
              <a:buClr>
                <a:srgbClr val="FFC988"/>
              </a:buClr>
              <a:buSzPts val="1200"/>
              <a:buNone/>
              <a:defRPr sz="1600">
                <a:solidFill>
                  <a:srgbClr val="FFC988"/>
                </a:solidFill>
              </a:defRPr>
            </a:lvl9pPr>
          </a:lstStyle>
          <a:p>
            <a:endParaRPr/>
          </a:p>
        </p:txBody>
      </p:sp>
      <p:sp>
        <p:nvSpPr>
          <p:cNvPr id="45" name="Google Shape;45;p48"/>
          <p:cNvSpPr txBox="1">
            <a:spLocks noGrp="1"/>
          </p:cNvSpPr>
          <p:nvPr>
            <p:ph type="body" idx="4"/>
          </p:nvPr>
        </p:nvSpPr>
        <p:spPr>
          <a:xfrm>
            <a:off x="1209040" y="2678638"/>
            <a:ext cx="2905760" cy="523309"/>
          </a:xfrm>
          <a:prstGeom prst="rect">
            <a:avLst/>
          </a:prstGeom>
          <a:noFill/>
          <a:ln>
            <a:noFill/>
          </a:ln>
        </p:spPr>
        <p:txBody>
          <a:bodyPr spcFirstLastPara="1" wrap="square" lIns="91425" tIns="45700" rIns="91425" bIns="45700" anchor="t" anchorCtr="0">
            <a:noAutofit/>
          </a:bodyPr>
          <a:lstStyle>
            <a:lvl1pPr marL="609585" lvl="0" indent="-304792" algn="ctr">
              <a:lnSpc>
                <a:spcPct val="90000"/>
              </a:lnSpc>
              <a:spcBef>
                <a:spcPts val="1000"/>
              </a:spcBef>
              <a:spcAft>
                <a:spcPts val="0"/>
              </a:spcAft>
              <a:buClr>
                <a:schemeClr val="dk1"/>
              </a:buClr>
              <a:buSzPts val="2600"/>
              <a:buNone/>
              <a:defRPr sz="3333" b="0">
                <a:solidFill>
                  <a:schemeClr val="dk1"/>
                </a:solidFill>
                <a:latin typeface="Bebas Neue"/>
                <a:ea typeface="Bebas Neue"/>
                <a:cs typeface="Bebas Neue"/>
                <a:sym typeface="Bebas Neue"/>
              </a:defRPr>
            </a:lvl1pPr>
            <a:lvl2pPr marL="1219170" lvl="1" indent="-304792" algn="l">
              <a:lnSpc>
                <a:spcPct val="90000"/>
              </a:lnSpc>
              <a:spcBef>
                <a:spcPts val="500"/>
              </a:spcBef>
              <a:spcAft>
                <a:spcPts val="0"/>
              </a:spcAft>
              <a:buClr>
                <a:srgbClr val="FFC988"/>
              </a:buClr>
              <a:buSzPts val="1500"/>
              <a:buNone/>
              <a:defRPr sz="2000">
                <a:solidFill>
                  <a:srgbClr val="FFC988"/>
                </a:solidFill>
              </a:defRPr>
            </a:lvl2pPr>
            <a:lvl3pPr marL="1828754" lvl="2" indent="-304792" algn="l">
              <a:lnSpc>
                <a:spcPct val="90000"/>
              </a:lnSpc>
              <a:spcBef>
                <a:spcPts val="500"/>
              </a:spcBef>
              <a:spcAft>
                <a:spcPts val="0"/>
              </a:spcAft>
              <a:buClr>
                <a:srgbClr val="FFC988"/>
              </a:buClr>
              <a:buSzPts val="1350"/>
              <a:buNone/>
              <a:defRPr sz="1800">
                <a:solidFill>
                  <a:srgbClr val="FFC988"/>
                </a:solidFill>
              </a:defRPr>
            </a:lvl3pPr>
            <a:lvl4pPr marL="2438339" lvl="3" indent="-304792" algn="l">
              <a:lnSpc>
                <a:spcPct val="90000"/>
              </a:lnSpc>
              <a:spcBef>
                <a:spcPts val="500"/>
              </a:spcBef>
              <a:spcAft>
                <a:spcPts val="0"/>
              </a:spcAft>
              <a:buClr>
                <a:srgbClr val="FFC988"/>
              </a:buClr>
              <a:buSzPts val="1200"/>
              <a:buNone/>
              <a:defRPr sz="1600">
                <a:solidFill>
                  <a:srgbClr val="FFC988"/>
                </a:solidFill>
              </a:defRPr>
            </a:lvl4pPr>
            <a:lvl5pPr marL="3047924" lvl="4" indent="-304792" algn="l">
              <a:lnSpc>
                <a:spcPct val="90000"/>
              </a:lnSpc>
              <a:spcBef>
                <a:spcPts val="500"/>
              </a:spcBef>
              <a:spcAft>
                <a:spcPts val="0"/>
              </a:spcAft>
              <a:buClr>
                <a:srgbClr val="FFC988"/>
              </a:buClr>
              <a:buSzPts val="1200"/>
              <a:buNone/>
              <a:defRPr sz="1600">
                <a:solidFill>
                  <a:srgbClr val="FFC988"/>
                </a:solidFill>
              </a:defRPr>
            </a:lvl5pPr>
            <a:lvl6pPr marL="3657509" lvl="5" indent="-304792" algn="l">
              <a:lnSpc>
                <a:spcPct val="90000"/>
              </a:lnSpc>
              <a:spcBef>
                <a:spcPts val="500"/>
              </a:spcBef>
              <a:spcAft>
                <a:spcPts val="0"/>
              </a:spcAft>
              <a:buClr>
                <a:srgbClr val="FFC988"/>
              </a:buClr>
              <a:buSzPts val="1200"/>
              <a:buNone/>
              <a:defRPr sz="1600">
                <a:solidFill>
                  <a:srgbClr val="FFC988"/>
                </a:solidFill>
              </a:defRPr>
            </a:lvl6pPr>
            <a:lvl7pPr marL="4267093" lvl="6" indent="-304792" algn="l">
              <a:lnSpc>
                <a:spcPct val="90000"/>
              </a:lnSpc>
              <a:spcBef>
                <a:spcPts val="500"/>
              </a:spcBef>
              <a:spcAft>
                <a:spcPts val="0"/>
              </a:spcAft>
              <a:buClr>
                <a:srgbClr val="FFC988"/>
              </a:buClr>
              <a:buSzPts val="1200"/>
              <a:buNone/>
              <a:defRPr sz="1600">
                <a:solidFill>
                  <a:srgbClr val="FFC988"/>
                </a:solidFill>
              </a:defRPr>
            </a:lvl7pPr>
            <a:lvl8pPr marL="4876678" lvl="7" indent="-304792" algn="l">
              <a:lnSpc>
                <a:spcPct val="90000"/>
              </a:lnSpc>
              <a:spcBef>
                <a:spcPts val="500"/>
              </a:spcBef>
              <a:spcAft>
                <a:spcPts val="0"/>
              </a:spcAft>
              <a:buClr>
                <a:srgbClr val="FFC988"/>
              </a:buClr>
              <a:buSzPts val="1200"/>
              <a:buNone/>
              <a:defRPr sz="1600">
                <a:solidFill>
                  <a:srgbClr val="FFC988"/>
                </a:solidFill>
              </a:defRPr>
            </a:lvl8pPr>
            <a:lvl9pPr marL="5486263" lvl="8" indent="-304792" algn="l">
              <a:lnSpc>
                <a:spcPct val="90000"/>
              </a:lnSpc>
              <a:spcBef>
                <a:spcPts val="500"/>
              </a:spcBef>
              <a:spcAft>
                <a:spcPts val="0"/>
              </a:spcAft>
              <a:buClr>
                <a:srgbClr val="FFC988"/>
              </a:buClr>
              <a:buSzPts val="1200"/>
              <a:buNone/>
              <a:defRPr sz="1600">
                <a:solidFill>
                  <a:srgbClr val="FFC988"/>
                </a:solidFill>
              </a:defRPr>
            </a:lvl9pPr>
          </a:lstStyle>
          <a:p>
            <a:endParaRPr/>
          </a:p>
        </p:txBody>
      </p:sp>
      <p:sp>
        <p:nvSpPr>
          <p:cNvPr id="46" name="Google Shape;46;p48"/>
          <p:cNvSpPr txBox="1">
            <a:spLocks noGrp="1"/>
          </p:cNvSpPr>
          <p:nvPr>
            <p:ph type="body" idx="5"/>
          </p:nvPr>
        </p:nvSpPr>
        <p:spPr>
          <a:xfrm>
            <a:off x="8097520" y="3201947"/>
            <a:ext cx="2905760" cy="770975"/>
          </a:xfrm>
          <a:prstGeom prst="rect">
            <a:avLst/>
          </a:prstGeom>
          <a:noFill/>
          <a:ln>
            <a:noFill/>
          </a:ln>
        </p:spPr>
        <p:txBody>
          <a:bodyPr spcFirstLastPara="1" wrap="square" lIns="91425" tIns="45700" rIns="91425" bIns="45700" anchor="t" anchorCtr="0">
            <a:noAutofit/>
          </a:bodyPr>
          <a:lstStyle>
            <a:lvl1pPr marL="609585" lvl="0" indent="-304792" algn="ctr">
              <a:lnSpc>
                <a:spcPct val="90000"/>
              </a:lnSpc>
              <a:spcBef>
                <a:spcPts val="1000"/>
              </a:spcBef>
              <a:spcAft>
                <a:spcPts val="0"/>
              </a:spcAft>
              <a:buClr>
                <a:schemeClr val="dk1"/>
              </a:buClr>
              <a:buSzPts val="1600"/>
              <a:buNone/>
              <a:defRPr sz="2000">
                <a:solidFill>
                  <a:srgbClr val="000000"/>
                </a:solidFill>
                <a:latin typeface="Chivo"/>
                <a:ea typeface="Chivo"/>
                <a:cs typeface="Chivo"/>
                <a:sym typeface="Chivo"/>
              </a:defRPr>
            </a:lvl1pPr>
            <a:lvl2pPr marL="1219170" lvl="1" indent="-440256" algn="ctr">
              <a:lnSpc>
                <a:spcPct val="90000"/>
              </a:lnSpc>
              <a:spcBef>
                <a:spcPts val="500"/>
              </a:spcBef>
              <a:spcAft>
                <a:spcPts val="0"/>
              </a:spcAft>
              <a:buClr>
                <a:schemeClr val="dk1"/>
              </a:buClr>
              <a:buSzPts val="1600"/>
              <a:buChar char="•"/>
              <a:defRPr sz="2133"/>
            </a:lvl2pPr>
            <a:lvl3pPr marL="1828754" lvl="2" indent="-440256" algn="ctr">
              <a:lnSpc>
                <a:spcPct val="90000"/>
              </a:lnSpc>
              <a:spcBef>
                <a:spcPts val="500"/>
              </a:spcBef>
              <a:spcAft>
                <a:spcPts val="0"/>
              </a:spcAft>
              <a:buClr>
                <a:schemeClr val="dk1"/>
              </a:buClr>
              <a:buSzPts val="1600"/>
              <a:buChar char="•"/>
              <a:defRPr sz="2133"/>
            </a:lvl3pPr>
            <a:lvl4pPr marL="2438339" lvl="3" indent="-440256" algn="ctr">
              <a:lnSpc>
                <a:spcPct val="90000"/>
              </a:lnSpc>
              <a:spcBef>
                <a:spcPts val="500"/>
              </a:spcBef>
              <a:spcAft>
                <a:spcPts val="0"/>
              </a:spcAft>
              <a:buClr>
                <a:schemeClr val="dk1"/>
              </a:buClr>
              <a:buSzPts val="1600"/>
              <a:buChar char="•"/>
              <a:defRPr sz="2133"/>
            </a:lvl4pPr>
            <a:lvl5pPr marL="3047924" lvl="4" indent="-440256" algn="ctr">
              <a:lnSpc>
                <a:spcPct val="90000"/>
              </a:lnSpc>
              <a:spcBef>
                <a:spcPts val="500"/>
              </a:spcBef>
              <a:spcAft>
                <a:spcPts val="0"/>
              </a:spcAft>
              <a:buClr>
                <a:schemeClr val="dk1"/>
              </a:buClr>
              <a:buSzPts val="1600"/>
              <a:buChar char="•"/>
              <a:defRPr sz="2133"/>
            </a:lvl5pPr>
            <a:lvl6pPr marL="3657509" lvl="5" indent="-457189" algn="l">
              <a:lnSpc>
                <a:spcPct val="90000"/>
              </a:lnSpc>
              <a:spcBef>
                <a:spcPts val="500"/>
              </a:spcBef>
              <a:spcAft>
                <a:spcPts val="0"/>
              </a:spcAft>
              <a:buClr>
                <a:schemeClr val="lt1"/>
              </a:buClr>
              <a:buSzPts val="1800"/>
              <a:buChar char="•"/>
              <a:defRPr/>
            </a:lvl6pPr>
            <a:lvl7pPr marL="4267093" lvl="6" indent="-457189" algn="l">
              <a:lnSpc>
                <a:spcPct val="90000"/>
              </a:lnSpc>
              <a:spcBef>
                <a:spcPts val="500"/>
              </a:spcBef>
              <a:spcAft>
                <a:spcPts val="0"/>
              </a:spcAft>
              <a:buClr>
                <a:schemeClr val="lt1"/>
              </a:buClr>
              <a:buSzPts val="1800"/>
              <a:buChar char="•"/>
              <a:defRPr/>
            </a:lvl7pPr>
            <a:lvl8pPr marL="4876678" lvl="7" indent="-457189" algn="l">
              <a:lnSpc>
                <a:spcPct val="90000"/>
              </a:lnSpc>
              <a:spcBef>
                <a:spcPts val="500"/>
              </a:spcBef>
              <a:spcAft>
                <a:spcPts val="0"/>
              </a:spcAft>
              <a:buClr>
                <a:schemeClr val="lt1"/>
              </a:buClr>
              <a:buSzPts val="1800"/>
              <a:buChar char="•"/>
              <a:defRPr/>
            </a:lvl8pPr>
            <a:lvl9pPr marL="5486263" lvl="8" indent="-457189" algn="l">
              <a:lnSpc>
                <a:spcPct val="90000"/>
              </a:lnSpc>
              <a:spcBef>
                <a:spcPts val="500"/>
              </a:spcBef>
              <a:spcAft>
                <a:spcPts val="0"/>
              </a:spcAft>
              <a:buClr>
                <a:schemeClr val="lt1"/>
              </a:buClr>
              <a:buSzPts val="1800"/>
              <a:buChar char="•"/>
              <a:defRPr/>
            </a:lvl9pPr>
          </a:lstStyle>
          <a:p>
            <a:endParaRPr/>
          </a:p>
        </p:txBody>
      </p:sp>
      <p:sp>
        <p:nvSpPr>
          <p:cNvPr id="47" name="Google Shape;47;p48"/>
          <p:cNvSpPr txBox="1">
            <a:spLocks noGrp="1"/>
          </p:cNvSpPr>
          <p:nvPr>
            <p:ph type="body" idx="6"/>
          </p:nvPr>
        </p:nvSpPr>
        <p:spPr>
          <a:xfrm>
            <a:off x="8097520" y="2678638"/>
            <a:ext cx="2905760" cy="523309"/>
          </a:xfrm>
          <a:prstGeom prst="rect">
            <a:avLst/>
          </a:prstGeom>
          <a:noFill/>
          <a:ln>
            <a:noFill/>
          </a:ln>
        </p:spPr>
        <p:txBody>
          <a:bodyPr spcFirstLastPara="1" wrap="square" lIns="91425" tIns="45700" rIns="91425" bIns="45700" anchor="t" anchorCtr="0">
            <a:noAutofit/>
          </a:bodyPr>
          <a:lstStyle>
            <a:lvl1pPr marL="609585" lvl="0" indent="-304792" algn="ctr">
              <a:lnSpc>
                <a:spcPct val="90000"/>
              </a:lnSpc>
              <a:spcBef>
                <a:spcPts val="1000"/>
              </a:spcBef>
              <a:spcAft>
                <a:spcPts val="0"/>
              </a:spcAft>
              <a:buClr>
                <a:schemeClr val="dk1"/>
              </a:buClr>
              <a:buSzPts val="2600"/>
              <a:buNone/>
              <a:defRPr sz="3333" b="0">
                <a:solidFill>
                  <a:schemeClr val="dk1"/>
                </a:solidFill>
                <a:latin typeface="Bebas Neue"/>
                <a:ea typeface="Bebas Neue"/>
                <a:cs typeface="Bebas Neue"/>
                <a:sym typeface="Bebas Neue"/>
              </a:defRPr>
            </a:lvl1pPr>
            <a:lvl2pPr marL="1219170" lvl="1" indent="-304792" algn="l">
              <a:lnSpc>
                <a:spcPct val="90000"/>
              </a:lnSpc>
              <a:spcBef>
                <a:spcPts val="500"/>
              </a:spcBef>
              <a:spcAft>
                <a:spcPts val="0"/>
              </a:spcAft>
              <a:buClr>
                <a:srgbClr val="FFC988"/>
              </a:buClr>
              <a:buSzPts val="1500"/>
              <a:buNone/>
              <a:defRPr sz="2000">
                <a:solidFill>
                  <a:srgbClr val="FFC988"/>
                </a:solidFill>
              </a:defRPr>
            </a:lvl2pPr>
            <a:lvl3pPr marL="1828754" lvl="2" indent="-304792" algn="l">
              <a:lnSpc>
                <a:spcPct val="90000"/>
              </a:lnSpc>
              <a:spcBef>
                <a:spcPts val="500"/>
              </a:spcBef>
              <a:spcAft>
                <a:spcPts val="0"/>
              </a:spcAft>
              <a:buClr>
                <a:srgbClr val="FFC988"/>
              </a:buClr>
              <a:buSzPts val="1350"/>
              <a:buNone/>
              <a:defRPr sz="1800">
                <a:solidFill>
                  <a:srgbClr val="FFC988"/>
                </a:solidFill>
              </a:defRPr>
            </a:lvl3pPr>
            <a:lvl4pPr marL="2438339" lvl="3" indent="-304792" algn="l">
              <a:lnSpc>
                <a:spcPct val="90000"/>
              </a:lnSpc>
              <a:spcBef>
                <a:spcPts val="500"/>
              </a:spcBef>
              <a:spcAft>
                <a:spcPts val="0"/>
              </a:spcAft>
              <a:buClr>
                <a:srgbClr val="FFC988"/>
              </a:buClr>
              <a:buSzPts val="1200"/>
              <a:buNone/>
              <a:defRPr sz="1600">
                <a:solidFill>
                  <a:srgbClr val="FFC988"/>
                </a:solidFill>
              </a:defRPr>
            </a:lvl4pPr>
            <a:lvl5pPr marL="3047924" lvl="4" indent="-304792" algn="l">
              <a:lnSpc>
                <a:spcPct val="90000"/>
              </a:lnSpc>
              <a:spcBef>
                <a:spcPts val="500"/>
              </a:spcBef>
              <a:spcAft>
                <a:spcPts val="0"/>
              </a:spcAft>
              <a:buClr>
                <a:srgbClr val="FFC988"/>
              </a:buClr>
              <a:buSzPts val="1200"/>
              <a:buNone/>
              <a:defRPr sz="1600">
                <a:solidFill>
                  <a:srgbClr val="FFC988"/>
                </a:solidFill>
              </a:defRPr>
            </a:lvl5pPr>
            <a:lvl6pPr marL="3657509" lvl="5" indent="-304792" algn="l">
              <a:lnSpc>
                <a:spcPct val="90000"/>
              </a:lnSpc>
              <a:spcBef>
                <a:spcPts val="500"/>
              </a:spcBef>
              <a:spcAft>
                <a:spcPts val="0"/>
              </a:spcAft>
              <a:buClr>
                <a:srgbClr val="FFC988"/>
              </a:buClr>
              <a:buSzPts val="1200"/>
              <a:buNone/>
              <a:defRPr sz="1600">
                <a:solidFill>
                  <a:srgbClr val="FFC988"/>
                </a:solidFill>
              </a:defRPr>
            </a:lvl6pPr>
            <a:lvl7pPr marL="4267093" lvl="6" indent="-304792" algn="l">
              <a:lnSpc>
                <a:spcPct val="90000"/>
              </a:lnSpc>
              <a:spcBef>
                <a:spcPts val="500"/>
              </a:spcBef>
              <a:spcAft>
                <a:spcPts val="0"/>
              </a:spcAft>
              <a:buClr>
                <a:srgbClr val="FFC988"/>
              </a:buClr>
              <a:buSzPts val="1200"/>
              <a:buNone/>
              <a:defRPr sz="1600">
                <a:solidFill>
                  <a:srgbClr val="FFC988"/>
                </a:solidFill>
              </a:defRPr>
            </a:lvl7pPr>
            <a:lvl8pPr marL="4876678" lvl="7" indent="-304792" algn="l">
              <a:lnSpc>
                <a:spcPct val="90000"/>
              </a:lnSpc>
              <a:spcBef>
                <a:spcPts val="500"/>
              </a:spcBef>
              <a:spcAft>
                <a:spcPts val="0"/>
              </a:spcAft>
              <a:buClr>
                <a:srgbClr val="FFC988"/>
              </a:buClr>
              <a:buSzPts val="1200"/>
              <a:buNone/>
              <a:defRPr sz="1600">
                <a:solidFill>
                  <a:srgbClr val="FFC988"/>
                </a:solidFill>
              </a:defRPr>
            </a:lvl8pPr>
            <a:lvl9pPr marL="5486263" lvl="8" indent="-304792" algn="l">
              <a:lnSpc>
                <a:spcPct val="90000"/>
              </a:lnSpc>
              <a:spcBef>
                <a:spcPts val="500"/>
              </a:spcBef>
              <a:spcAft>
                <a:spcPts val="0"/>
              </a:spcAft>
              <a:buClr>
                <a:srgbClr val="FFC988"/>
              </a:buClr>
              <a:buSzPts val="1200"/>
              <a:buNone/>
              <a:defRPr sz="1600">
                <a:solidFill>
                  <a:srgbClr val="FFC988"/>
                </a:solidFill>
              </a:defRPr>
            </a:lvl9pPr>
          </a:lstStyle>
          <a:p>
            <a:endParaRPr/>
          </a:p>
        </p:txBody>
      </p:sp>
      <p:sp>
        <p:nvSpPr>
          <p:cNvPr id="48" name="Google Shape;48;p48"/>
          <p:cNvSpPr txBox="1">
            <a:spLocks noGrp="1"/>
          </p:cNvSpPr>
          <p:nvPr>
            <p:ph type="title"/>
          </p:nvPr>
        </p:nvSpPr>
        <p:spPr>
          <a:xfrm>
            <a:off x="965200" y="784227"/>
            <a:ext cx="10261600" cy="954088"/>
          </a:xfrm>
          <a:prstGeom prst="rect">
            <a:avLst/>
          </a:prstGeom>
          <a:noFill/>
          <a:ln>
            <a:noFill/>
          </a:ln>
        </p:spPr>
        <p:txBody>
          <a:bodyPr spcFirstLastPara="1" wrap="square" lIns="91425" tIns="45700" rIns="91425" bIns="45700" anchor="t" anchorCtr="0">
            <a:noAutofit/>
          </a:bodyPr>
          <a:lstStyle>
            <a:lvl1pPr lvl="0" algn="ctr">
              <a:lnSpc>
                <a:spcPct val="90000"/>
              </a:lnSpc>
              <a:spcBef>
                <a:spcPts val="0"/>
              </a:spcBef>
              <a:spcAft>
                <a:spcPts val="0"/>
              </a:spcAft>
              <a:buClr>
                <a:schemeClr val="dk1"/>
              </a:buClr>
              <a:buSzPts val="4000"/>
              <a:buFont typeface="DM Serif Display"/>
              <a:buNone/>
              <a:defRPr sz="5067" b="0">
                <a:latin typeface="Bebas Neue"/>
                <a:ea typeface="Bebas Neue"/>
                <a:cs typeface="Bebas Neue"/>
                <a:sym typeface="Bebas Neu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Tree>
    <p:extLst>
      <p:ext uri="{BB962C8B-B14F-4D97-AF65-F5344CB8AC3E}">
        <p14:creationId xmlns:p14="http://schemas.microsoft.com/office/powerpoint/2010/main" val="1108923422"/>
      </p:ext>
    </p:extLst>
  </p:cSld>
  <p:clrMapOvr>
    <a:masterClrMapping/>
  </p:clrMapOvr>
  <p:extLst>
    <p:ext uri="{DCECCB84-F9BA-43D5-87BE-67443E8EF086}">
      <p15:sldGuideLst xmlns:p15="http://schemas.microsoft.com/office/powerpoint/2012/main">
        <p15:guide id="1" pos="2880">
          <p15:clr>
            <a:srgbClr val="FBAE4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Title and text">
  <p:cSld name="Title and text">
    <p:spTree>
      <p:nvGrpSpPr>
        <p:cNvPr id="1" name="Shape 64"/>
        <p:cNvGrpSpPr/>
        <p:nvPr/>
      </p:nvGrpSpPr>
      <p:grpSpPr>
        <a:xfrm>
          <a:off x="0" y="0"/>
          <a:ext cx="0" cy="0"/>
          <a:chOff x="0" y="0"/>
          <a:chExt cx="0" cy="0"/>
        </a:xfrm>
      </p:grpSpPr>
      <p:sp>
        <p:nvSpPr>
          <p:cNvPr id="65" name="Google Shape;65;p79"/>
          <p:cNvSpPr txBox="1">
            <a:spLocks noGrp="1"/>
          </p:cNvSpPr>
          <p:nvPr>
            <p:ph type="title"/>
          </p:nvPr>
        </p:nvSpPr>
        <p:spPr>
          <a:xfrm>
            <a:off x="965200" y="784227"/>
            <a:ext cx="10261600" cy="954088"/>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0"/>
              </a:spcBef>
              <a:spcAft>
                <a:spcPts val="0"/>
              </a:spcAft>
              <a:buClr>
                <a:schemeClr val="dk1"/>
              </a:buClr>
              <a:buSzPts val="4000"/>
              <a:buFont typeface="DM Serif Display"/>
              <a:buNone/>
              <a:defRPr sz="5067" b="0">
                <a:latin typeface="Bebas Neue"/>
                <a:ea typeface="Bebas Neue"/>
                <a:cs typeface="Bebas Neue"/>
                <a:sym typeface="Bebas Neu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6" name="Google Shape;66;p79"/>
          <p:cNvSpPr txBox="1">
            <a:spLocks noGrp="1"/>
          </p:cNvSpPr>
          <p:nvPr>
            <p:ph type="body" idx="1"/>
          </p:nvPr>
        </p:nvSpPr>
        <p:spPr>
          <a:xfrm>
            <a:off x="965200" y="1607221"/>
            <a:ext cx="10261600" cy="4514179"/>
          </a:xfrm>
          <a:prstGeom prst="rect">
            <a:avLst/>
          </a:prstGeom>
          <a:noFill/>
          <a:ln>
            <a:noFill/>
          </a:ln>
        </p:spPr>
        <p:txBody>
          <a:bodyPr spcFirstLastPara="1" wrap="square" lIns="91425" tIns="45700" rIns="91425" bIns="45700" anchor="t" anchorCtr="0">
            <a:normAutofit/>
          </a:bodyPr>
          <a:lstStyle>
            <a:lvl1pPr marL="609585" lvl="0" indent="-440256" algn="l">
              <a:lnSpc>
                <a:spcPct val="90000"/>
              </a:lnSpc>
              <a:spcBef>
                <a:spcPts val="1000"/>
              </a:spcBef>
              <a:spcAft>
                <a:spcPts val="0"/>
              </a:spcAft>
              <a:buClr>
                <a:schemeClr val="dk1"/>
              </a:buClr>
              <a:buSzPts val="1600"/>
              <a:buChar char="•"/>
              <a:defRPr sz="2000">
                <a:solidFill>
                  <a:srgbClr val="000000"/>
                </a:solidFill>
                <a:latin typeface="Chivo"/>
                <a:ea typeface="Chivo"/>
                <a:cs typeface="Chivo"/>
                <a:sym typeface="Chivo"/>
              </a:defRPr>
            </a:lvl1pPr>
            <a:lvl2pPr marL="1219170" lvl="1" indent="-440256" algn="l">
              <a:lnSpc>
                <a:spcPct val="90000"/>
              </a:lnSpc>
              <a:spcBef>
                <a:spcPts val="500"/>
              </a:spcBef>
              <a:spcAft>
                <a:spcPts val="0"/>
              </a:spcAft>
              <a:buClr>
                <a:schemeClr val="dk1"/>
              </a:buClr>
              <a:buSzPts val="1600"/>
              <a:buChar char="•"/>
              <a:defRPr sz="2133"/>
            </a:lvl2pPr>
            <a:lvl3pPr marL="1828754" lvl="2" indent="-440256" algn="l">
              <a:lnSpc>
                <a:spcPct val="90000"/>
              </a:lnSpc>
              <a:spcBef>
                <a:spcPts val="500"/>
              </a:spcBef>
              <a:spcAft>
                <a:spcPts val="0"/>
              </a:spcAft>
              <a:buClr>
                <a:schemeClr val="dk1"/>
              </a:buClr>
              <a:buSzPts val="1600"/>
              <a:buChar char="•"/>
              <a:defRPr sz="2133"/>
            </a:lvl3pPr>
            <a:lvl4pPr marL="2438339" lvl="3" indent="-440256" algn="l">
              <a:lnSpc>
                <a:spcPct val="90000"/>
              </a:lnSpc>
              <a:spcBef>
                <a:spcPts val="500"/>
              </a:spcBef>
              <a:spcAft>
                <a:spcPts val="0"/>
              </a:spcAft>
              <a:buClr>
                <a:schemeClr val="dk1"/>
              </a:buClr>
              <a:buSzPts val="1600"/>
              <a:buChar char="•"/>
              <a:defRPr sz="2133"/>
            </a:lvl4pPr>
            <a:lvl5pPr marL="3047924" lvl="4" indent="-440256" algn="l">
              <a:lnSpc>
                <a:spcPct val="90000"/>
              </a:lnSpc>
              <a:spcBef>
                <a:spcPts val="500"/>
              </a:spcBef>
              <a:spcAft>
                <a:spcPts val="0"/>
              </a:spcAft>
              <a:buClr>
                <a:schemeClr val="dk1"/>
              </a:buClr>
              <a:buSzPts val="1600"/>
              <a:buChar char="•"/>
              <a:defRPr sz="2133"/>
            </a:lvl5pPr>
            <a:lvl6pPr marL="3657509" lvl="5" indent="-457189" algn="l">
              <a:lnSpc>
                <a:spcPct val="90000"/>
              </a:lnSpc>
              <a:spcBef>
                <a:spcPts val="500"/>
              </a:spcBef>
              <a:spcAft>
                <a:spcPts val="0"/>
              </a:spcAft>
              <a:buClr>
                <a:schemeClr val="lt1"/>
              </a:buClr>
              <a:buSzPts val="1800"/>
              <a:buChar char="•"/>
              <a:defRPr/>
            </a:lvl6pPr>
            <a:lvl7pPr marL="4267093" lvl="6" indent="-457189" algn="l">
              <a:lnSpc>
                <a:spcPct val="90000"/>
              </a:lnSpc>
              <a:spcBef>
                <a:spcPts val="500"/>
              </a:spcBef>
              <a:spcAft>
                <a:spcPts val="0"/>
              </a:spcAft>
              <a:buClr>
                <a:schemeClr val="lt1"/>
              </a:buClr>
              <a:buSzPts val="1800"/>
              <a:buChar char="•"/>
              <a:defRPr/>
            </a:lvl7pPr>
            <a:lvl8pPr marL="4876678" lvl="7" indent="-457189" algn="l">
              <a:lnSpc>
                <a:spcPct val="90000"/>
              </a:lnSpc>
              <a:spcBef>
                <a:spcPts val="500"/>
              </a:spcBef>
              <a:spcAft>
                <a:spcPts val="0"/>
              </a:spcAft>
              <a:buClr>
                <a:schemeClr val="lt1"/>
              </a:buClr>
              <a:buSzPts val="1800"/>
              <a:buChar char="•"/>
              <a:defRPr/>
            </a:lvl8pPr>
            <a:lvl9pPr marL="5486263" lvl="8" indent="-457189" algn="l">
              <a:lnSpc>
                <a:spcPct val="90000"/>
              </a:lnSpc>
              <a:spcBef>
                <a:spcPts val="500"/>
              </a:spcBef>
              <a:spcAft>
                <a:spcPts val="0"/>
              </a:spcAft>
              <a:buClr>
                <a:schemeClr val="lt1"/>
              </a:buClr>
              <a:buSzPts val="1800"/>
              <a:buChar char="•"/>
              <a:defRPr/>
            </a:lvl9pPr>
          </a:lstStyle>
          <a:p>
            <a:endParaRPr/>
          </a:p>
        </p:txBody>
      </p:sp>
    </p:spTree>
    <p:extLst>
      <p:ext uri="{BB962C8B-B14F-4D97-AF65-F5344CB8AC3E}">
        <p14:creationId xmlns:p14="http://schemas.microsoft.com/office/powerpoint/2010/main" val="20839830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Title only">
  <p:cSld name="1_Title only">
    <p:spTree>
      <p:nvGrpSpPr>
        <p:cNvPr id="1" name="Shape 55"/>
        <p:cNvGrpSpPr/>
        <p:nvPr/>
      </p:nvGrpSpPr>
      <p:grpSpPr>
        <a:xfrm>
          <a:off x="0" y="0"/>
          <a:ext cx="0" cy="0"/>
          <a:chOff x="0" y="0"/>
          <a:chExt cx="0" cy="0"/>
        </a:xfrm>
      </p:grpSpPr>
      <p:sp>
        <p:nvSpPr>
          <p:cNvPr id="56" name="Google Shape;56;p78"/>
          <p:cNvSpPr txBox="1">
            <a:spLocks noGrp="1"/>
          </p:cNvSpPr>
          <p:nvPr>
            <p:ph type="title"/>
          </p:nvPr>
        </p:nvSpPr>
        <p:spPr>
          <a:xfrm>
            <a:off x="965200" y="782780"/>
            <a:ext cx="10261600" cy="954088"/>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0"/>
              </a:spcBef>
              <a:spcAft>
                <a:spcPts val="0"/>
              </a:spcAft>
              <a:buClr>
                <a:schemeClr val="dk1"/>
              </a:buClr>
              <a:buSzPts val="4000"/>
              <a:buFont typeface="DM Serif Display"/>
              <a:buNone/>
              <a:defRPr sz="5067" b="0">
                <a:latin typeface="Bebas Neue"/>
                <a:ea typeface="Bebas Neue"/>
                <a:cs typeface="Bebas Neue"/>
                <a:sym typeface="Bebas Neu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Tree>
    <p:extLst>
      <p:ext uri="{BB962C8B-B14F-4D97-AF65-F5344CB8AC3E}">
        <p14:creationId xmlns:p14="http://schemas.microsoft.com/office/powerpoint/2010/main" val="276027604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Title only 1">
  <p:cSld name="Title only 1">
    <p:spTree>
      <p:nvGrpSpPr>
        <p:cNvPr id="1" name="Shape 53"/>
        <p:cNvGrpSpPr/>
        <p:nvPr/>
      </p:nvGrpSpPr>
      <p:grpSpPr>
        <a:xfrm>
          <a:off x="0" y="0"/>
          <a:ext cx="0" cy="0"/>
          <a:chOff x="0" y="0"/>
          <a:chExt cx="0" cy="0"/>
        </a:xfrm>
      </p:grpSpPr>
      <p:sp>
        <p:nvSpPr>
          <p:cNvPr id="54" name="Google Shape;54;p51"/>
          <p:cNvSpPr txBox="1">
            <a:spLocks noGrp="1"/>
          </p:cNvSpPr>
          <p:nvPr>
            <p:ph type="title"/>
          </p:nvPr>
        </p:nvSpPr>
        <p:spPr>
          <a:xfrm>
            <a:off x="965200" y="784226"/>
            <a:ext cx="10261600" cy="1244599"/>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0"/>
              </a:spcBef>
              <a:spcAft>
                <a:spcPts val="0"/>
              </a:spcAft>
              <a:buClr>
                <a:schemeClr val="dk1"/>
              </a:buClr>
              <a:buSzPts val="4000"/>
              <a:buFont typeface="DM Serif Display"/>
              <a:buNone/>
              <a:defRPr sz="5067" b="0">
                <a:latin typeface="Bebas Neue"/>
                <a:ea typeface="Bebas Neue"/>
                <a:cs typeface="Bebas Neue"/>
                <a:sym typeface="Bebas Neu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Tree>
    <p:extLst>
      <p:ext uri="{BB962C8B-B14F-4D97-AF65-F5344CB8AC3E}">
        <p14:creationId xmlns:p14="http://schemas.microsoft.com/office/powerpoint/2010/main" val="39134964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DA1E06D-B05A-CFEC-9BF3-3FC9BCF6FE2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7F99B67D-D71A-0158-BA1B-7F902310DEA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6443AE0-B7FD-206B-0490-971922C4951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1002E8E-01D1-4775-BF96-FA3863634442}" type="datetimeFigureOut">
              <a:rPr lang="en-US" smtClean="0"/>
              <a:t>12/7/2025</a:t>
            </a:fld>
            <a:endParaRPr lang="en-US"/>
          </a:p>
        </p:txBody>
      </p:sp>
      <p:sp>
        <p:nvSpPr>
          <p:cNvPr id="5" name="Footer Placeholder 4">
            <a:extLst>
              <a:ext uri="{FF2B5EF4-FFF2-40B4-BE49-F238E27FC236}">
                <a16:creationId xmlns:a16="http://schemas.microsoft.com/office/drawing/2014/main" id="{DB1A47A2-706F-9AD6-212B-472C11C3DDC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4D6B08AD-CE7A-3E72-5339-3D969B5D502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69B2CFF-5329-4704-AAD6-2DC9234477EF}" type="slidenum">
              <a:rPr lang="en-US" smtClean="0"/>
              <a:t>‹#›</a:t>
            </a:fld>
            <a:endParaRPr lang="en-US"/>
          </a:p>
        </p:txBody>
      </p:sp>
    </p:spTree>
    <p:extLst>
      <p:ext uri="{BB962C8B-B14F-4D97-AF65-F5344CB8AC3E}">
        <p14:creationId xmlns:p14="http://schemas.microsoft.com/office/powerpoint/2010/main" val="13969325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15.xml"/><Relationship Id="rId4" Type="http://schemas.openxmlformats.org/officeDocument/2006/relationships/image" Target="../media/image4.pn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2.xml"/><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22C0B6B3-465E-4976-8273-7D0C67C2DF41}"/>
              </a:ext>
            </a:extLst>
          </p:cNvPr>
          <p:cNvSpPr>
            <a:spLocks noGrp="1"/>
          </p:cNvSpPr>
          <p:nvPr>
            <p:ph type="body" idx="1"/>
          </p:nvPr>
        </p:nvSpPr>
        <p:spPr>
          <a:xfrm>
            <a:off x="1371600" y="317500"/>
            <a:ext cx="10426700" cy="5905500"/>
          </a:xfrm>
        </p:spPr>
        <p:txBody>
          <a:bodyPr>
            <a:noAutofit/>
          </a:bodyPr>
          <a:lstStyle/>
          <a:p>
            <a:pPr algn="ctr"/>
            <a:endParaRPr lang="en-US" sz="2800" b="1" dirty="0">
              <a:latin typeface="Bahnschrift" panose="020B0502040204020203" pitchFamily="34" charset="0"/>
            </a:endParaRPr>
          </a:p>
          <a:p>
            <a:pPr algn="ctr"/>
            <a:r>
              <a:rPr lang="en-US" sz="2800" b="1" dirty="0">
                <a:latin typeface="Bahnschrift" panose="020B0502040204020203" pitchFamily="34" charset="0"/>
              </a:rPr>
              <a:t>Module code: LCLM4003 Effective Teamwork and Communication </a:t>
            </a:r>
          </a:p>
          <a:p>
            <a:pPr algn="ctr"/>
            <a:r>
              <a:rPr lang="en-US" sz="2800" b="1" dirty="0">
                <a:latin typeface="Bahnschrift" panose="020B0502040204020203" pitchFamily="34" charset="0"/>
              </a:rPr>
              <a:t>Assignment Title: Group Presentation – Flight Foods Ltd</a:t>
            </a:r>
          </a:p>
          <a:p>
            <a:endParaRPr lang="en-US" sz="2400" b="1" dirty="0">
              <a:latin typeface="Bahnschrift" panose="020B0502040204020203" pitchFamily="34" charset="0"/>
            </a:endParaRPr>
          </a:p>
        </p:txBody>
      </p:sp>
      <p:sp>
        <p:nvSpPr>
          <p:cNvPr id="6" name="TextBox 5">
            <a:extLst>
              <a:ext uri="{FF2B5EF4-FFF2-40B4-BE49-F238E27FC236}">
                <a16:creationId xmlns:a16="http://schemas.microsoft.com/office/drawing/2014/main" id="{A3D6C521-0766-463E-B004-E0472F71FC91}"/>
              </a:ext>
            </a:extLst>
          </p:cNvPr>
          <p:cNvSpPr txBox="1"/>
          <p:nvPr/>
        </p:nvSpPr>
        <p:spPr>
          <a:xfrm>
            <a:off x="7467600" y="2895600"/>
            <a:ext cx="5537200" cy="3416320"/>
          </a:xfrm>
          <a:prstGeom prst="rect">
            <a:avLst/>
          </a:prstGeom>
          <a:noFill/>
        </p:spPr>
        <p:txBody>
          <a:bodyPr wrap="square" rtlCol="0">
            <a:spAutoFit/>
          </a:bodyPr>
          <a:lstStyle/>
          <a:p>
            <a:r>
              <a:rPr lang="en-US" sz="2400" b="1" dirty="0">
                <a:latin typeface="Bahnschrift" panose="020B0502040204020203" pitchFamily="34" charset="0"/>
              </a:rPr>
              <a:t>Group members:</a:t>
            </a:r>
          </a:p>
          <a:p>
            <a:pPr marL="304793" indent="0"/>
            <a:r>
              <a:rPr lang="en-US" sz="2400" b="1" dirty="0">
                <a:latin typeface="Bahnschrift" panose="020B0502040204020203" pitchFamily="34" charset="0"/>
              </a:rPr>
              <a:t>1. </a:t>
            </a:r>
            <a:r>
              <a:rPr lang="en-US" sz="2400" b="1" dirty="0" err="1">
                <a:latin typeface="Bahnschrift" panose="020B0502040204020203" pitchFamily="34" charset="0"/>
              </a:rPr>
              <a:t>Niculae</a:t>
            </a:r>
            <a:r>
              <a:rPr lang="en-US" sz="2400" b="1" dirty="0">
                <a:latin typeface="Bahnschrift" panose="020B0502040204020203" pitchFamily="34" charset="0"/>
              </a:rPr>
              <a:t> </a:t>
            </a:r>
            <a:r>
              <a:rPr lang="en-US" sz="2400" b="1" dirty="0" err="1">
                <a:latin typeface="Bahnschrift" panose="020B0502040204020203" pitchFamily="34" charset="0"/>
              </a:rPr>
              <a:t>Weresi</a:t>
            </a:r>
            <a:r>
              <a:rPr lang="en-US" sz="2400" b="1" dirty="0">
                <a:latin typeface="Bahnschrift" panose="020B0502040204020203" pitchFamily="34" charset="0"/>
              </a:rPr>
              <a:t> </a:t>
            </a:r>
          </a:p>
          <a:p>
            <a:pPr marL="304793" indent="0"/>
            <a:r>
              <a:rPr lang="en-US" sz="2400" b="1" dirty="0">
                <a:latin typeface="Bahnschrift" panose="020B0502040204020203" pitchFamily="34" charset="0"/>
              </a:rPr>
              <a:t>Student ID: 20242933212. </a:t>
            </a:r>
          </a:p>
          <a:p>
            <a:pPr marL="304793" indent="0"/>
            <a:r>
              <a:rPr lang="en-US" sz="2400" b="1" dirty="0">
                <a:latin typeface="Bahnschrift" panose="020B0502040204020203" pitchFamily="34" charset="0"/>
              </a:rPr>
              <a:t>2. Robert </a:t>
            </a:r>
            <a:r>
              <a:rPr lang="en-US" sz="2400" b="1" dirty="0" err="1">
                <a:latin typeface="Bahnschrift" panose="020B0502040204020203" pitchFamily="34" charset="0"/>
              </a:rPr>
              <a:t>Alexandru</a:t>
            </a:r>
            <a:r>
              <a:rPr lang="en-US" sz="2400" b="1" dirty="0">
                <a:latin typeface="Bahnschrift" panose="020B0502040204020203" pitchFamily="34" charset="0"/>
              </a:rPr>
              <a:t> </a:t>
            </a:r>
            <a:r>
              <a:rPr lang="en-US" sz="2400" b="1" dirty="0" err="1">
                <a:latin typeface="Bahnschrift" panose="020B0502040204020203" pitchFamily="34" charset="0"/>
              </a:rPr>
              <a:t>Gancs</a:t>
            </a:r>
            <a:r>
              <a:rPr lang="en-US" sz="2400" b="1" dirty="0">
                <a:latin typeface="Bahnschrift" panose="020B0502040204020203" pitchFamily="34" charset="0"/>
              </a:rPr>
              <a:t> </a:t>
            </a:r>
          </a:p>
          <a:p>
            <a:pPr marL="304793" indent="0"/>
            <a:r>
              <a:rPr lang="en-US" sz="2400" b="1" dirty="0">
                <a:latin typeface="Bahnschrift" panose="020B0502040204020203" pitchFamily="34" charset="0"/>
              </a:rPr>
              <a:t>Student ID: 23122503. </a:t>
            </a:r>
          </a:p>
          <a:p>
            <a:pPr marL="304793" indent="0"/>
            <a:r>
              <a:rPr lang="en-US" sz="2400" b="1" dirty="0">
                <a:latin typeface="Bahnschrift" panose="020B0502040204020203" pitchFamily="34" charset="0"/>
              </a:rPr>
              <a:t>3. Florin Uta  </a:t>
            </a:r>
          </a:p>
          <a:p>
            <a:pPr marL="304793" indent="0"/>
            <a:r>
              <a:rPr lang="en-US" sz="2400" b="1" dirty="0">
                <a:latin typeface="Bahnschrift" panose="020B0502040204020203" pitchFamily="34" charset="0"/>
              </a:rPr>
              <a:t>Student ID: 22293444. </a:t>
            </a:r>
          </a:p>
          <a:p>
            <a:pPr marL="304793" indent="0"/>
            <a:r>
              <a:rPr lang="en-US" sz="2400" b="1" dirty="0">
                <a:latin typeface="Bahnschrift" panose="020B0502040204020203" pitchFamily="34" charset="0"/>
              </a:rPr>
              <a:t>4. Emil-</a:t>
            </a:r>
            <a:r>
              <a:rPr lang="en-US" sz="2400" b="1" dirty="0" err="1">
                <a:latin typeface="Bahnschrift" panose="020B0502040204020203" pitchFamily="34" charset="0"/>
              </a:rPr>
              <a:t>ionut</a:t>
            </a:r>
            <a:r>
              <a:rPr lang="en-US" sz="2400" b="1" dirty="0">
                <a:latin typeface="Bahnschrift" panose="020B0502040204020203" pitchFamily="34" charset="0"/>
              </a:rPr>
              <a:t> </a:t>
            </a:r>
            <a:r>
              <a:rPr lang="en-US" sz="2400" b="1" dirty="0" err="1">
                <a:latin typeface="Bahnschrift" panose="020B0502040204020203" pitchFamily="34" charset="0"/>
              </a:rPr>
              <a:t>Cacicovschi</a:t>
            </a:r>
            <a:r>
              <a:rPr lang="en-US" sz="2400" b="1" dirty="0">
                <a:latin typeface="Bahnschrift" panose="020B0502040204020203" pitchFamily="34" charset="0"/>
              </a:rPr>
              <a:t> </a:t>
            </a:r>
          </a:p>
          <a:p>
            <a:pPr marL="304793" indent="0"/>
            <a:r>
              <a:rPr lang="en-US" sz="2400" b="1" dirty="0">
                <a:latin typeface="Bahnschrift" panose="020B0502040204020203" pitchFamily="34" charset="0"/>
              </a:rPr>
              <a:t>Student ID: 2229348</a:t>
            </a:r>
            <a:endParaRPr lang="en-US" sz="2400" dirty="0"/>
          </a:p>
        </p:txBody>
      </p:sp>
    </p:spTree>
    <p:extLst>
      <p:ext uri="{BB962C8B-B14F-4D97-AF65-F5344CB8AC3E}">
        <p14:creationId xmlns:p14="http://schemas.microsoft.com/office/powerpoint/2010/main" val="296694551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200"/>
        <p:cNvGrpSpPr/>
        <p:nvPr/>
      </p:nvGrpSpPr>
      <p:grpSpPr>
        <a:xfrm>
          <a:off x="0" y="0"/>
          <a:ext cx="0" cy="0"/>
          <a:chOff x="0" y="0"/>
          <a:chExt cx="0" cy="0"/>
        </a:xfrm>
      </p:grpSpPr>
      <p:sp>
        <p:nvSpPr>
          <p:cNvPr id="201" name="Google Shape;201;p5"/>
          <p:cNvSpPr txBox="1">
            <a:spLocks noGrp="1"/>
          </p:cNvSpPr>
          <p:nvPr>
            <p:ph type="body" idx="1"/>
          </p:nvPr>
        </p:nvSpPr>
        <p:spPr>
          <a:xfrm>
            <a:off x="2587811" y="1501213"/>
            <a:ext cx="6934670" cy="5572808"/>
          </a:xfrm>
          <a:prstGeom prst="rect">
            <a:avLst/>
          </a:prstGeom>
          <a:noFill/>
          <a:ln>
            <a:noFill/>
          </a:ln>
        </p:spPr>
        <p:txBody>
          <a:bodyPr spcFirstLastPara="1" vert="horz" wrap="square" lIns="121900" tIns="60933" rIns="121900" bIns="60933" rtlCol="0" anchor="t" anchorCtr="0">
            <a:noAutofit/>
          </a:bodyPr>
          <a:lstStyle/>
          <a:p>
            <a:pPr marL="590543" indent="-285750">
              <a:lnSpc>
                <a:spcPct val="150000"/>
              </a:lnSpc>
              <a:buFont typeface="Wingdings" panose="05000000000000000000" pitchFamily="2" charset="2"/>
              <a:buChar char="Ø"/>
            </a:pPr>
            <a:r>
              <a:rPr lang="en-US">
                <a:solidFill>
                  <a:srgbClr val="000000"/>
                </a:solidFill>
                <a:latin typeface="Bahnschrift" panose="020B0502040204020203" pitchFamily="34" charset="0"/>
              </a:rPr>
              <a:t>Flight </a:t>
            </a:r>
            <a:r>
              <a:rPr lang="en-US" dirty="0">
                <a:solidFill>
                  <a:srgbClr val="000000"/>
                </a:solidFill>
                <a:latin typeface="Bahnschrift" panose="020B0502040204020203" pitchFamily="34" charset="0"/>
              </a:rPr>
              <a:t>Foods is losing airline customers due to consistent errors in cooking, packaging, and hygiene.</a:t>
            </a:r>
          </a:p>
          <a:p>
            <a:pPr marL="590543" indent="-285750">
              <a:lnSpc>
                <a:spcPct val="150000"/>
              </a:lnSpc>
              <a:buFont typeface="Wingdings" panose="05000000000000000000" pitchFamily="2" charset="2"/>
              <a:buChar char="Ø"/>
            </a:pPr>
            <a:r>
              <a:rPr lang="en-US" dirty="0">
                <a:solidFill>
                  <a:srgbClr val="000000"/>
                </a:solidFill>
                <a:latin typeface="Bahnschrift" panose="020B0502040204020203" pitchFamily="34" charset="0"/>
              </a:rPr>
              <a:t>There are numerous communication issues between Gary and the workers, as indicated in the case study.</a:t>
            </a:r>
          </a:p>
          <a:p>
            <a:pPr marL="590543" indent="-285750">
              <a:lnSpc>
                <a:spcPct val="150000"/>
              </a:lnSpc>
              <a:buFont typeface="Wingdings" panose="05000000000000000000" pitchFamily="2" charset="2"/>
              <a:buChar char="Ø"/>
            </a:pPr>
            <a:r>
              <a:rPr lang="en-US" dirty="0">
                <a:solidFill>
                  <a:srgbClr val="000000"/>
                </a:solidFill>
                <a:latin typeface="Bahnschrift" panose="020B0502040204020203" pitchFamily="34" charset="0"/>
              </a:rPr>
              <a:t>The presentation identifies five barriers and measures that communication models can fix.</a:t>
            </a:r>
            <a:endParaRPr dirty="0">
              <a:solidFill>
                <a:srgbClr val="000000"/>
              </a:solidFill>
              <a:latin typeface="Bahnschrift" panose="020B0502040204020203" pitchFamily="34" charset="0"/>
            </a:endParaRPr>
          </a:p>
        </p:txBody>
      </p:sp>
      <p:sp>
        <p:nvSpPr>
          <p:cNvPr id="204" name="Google Shape;204;p5"/>
          <p:cNvSpPr/>
          <p:nvPr/>
        </p:nvSpPr>
        <p:spPr>
          <a:xfrm>
            <a:off x="-1573411" y="1775581"/>
            <a:ext cx="3627936" cy="3627936"/>
          </a:xfrm>
          <a:prstGeom prst="donut">
            <a:avLst>
              <a:gd name="adj" fmla="val 25000"/>
            </a:avLst>
          </a:prstGeom>
          <a:solidFill>
            <a:schemeClr val="accent4"/>
          </a:solidFill>
          <a:ln>
            <a:noFill/>
          </a:ln>
        </p:spPr>
        <p:txBody>
          <a:bodyPr spcFirstLastPara="1" wrap="square" lIns="121900" tIns="60933" rIns="121900" bIns="60933" anchor="ctr" anchorCtr="0">
            <a:noAutofit/>
          </a:bodyPr>
          <a:lstStyle/>
          <a:p>
            <a:pPr algn="ctr"/>
            <a:endParaRPr sz="1867">
              <a:solidFill>
                <a:schemeClr val="dk1"/>
              </a:solidFill>
              <a:latin typeface="Arial"/>
              <a:ea typeface="Arial"/>
              <a:cs typeface="Arial"/>
              <a:sym typeface="Arial"/>
            </a:endParaRPr>
          </a:p>
        </p:txBody>
      </p:sp>
      <p:sp>
        <p:nvSpPr>
          <p:cNvPr id="205" name="Google Shape;205;p5"/>
          <p:cNvSpPr/>
          <p:nvPr/>
        </p:nvSpPr>
        <p:spPr>
          <a:xfrm rot="10800000">
            <a:off x="9621616" y="0"/>
            <a:ext cx="2570384" cy="2570384"/>
          </a:xfrm>
          <a:prstGeom prst="rtTriangle">
            <a:avLst/>
          </a:prstGeom>
          <a:solidFill>
            <a:schemeClr val="dk1"/>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206" name="Google Shape;206;p5"/>
          <p:cNvSpPr/>
          <p:nvPr/>
        </p:nvSpPr>
        <p:spPr>
          <a:xfrm>
            <a:off x="10154902" y="875686"/>
            <a:ext cx="1072353" cy="1072353"/>
          </a:xfrm>
          <a:prstGeom prst="rect">
            <a:avLst/>
          </a:prstGeom>
          <a:solidFill>
            <a:schemeClr val="lt2"/>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207" name="Google Shape;207;p5"/>
          <p:cNvSpPr/>
          <p:nvPr/>
        </p:nvSpPr>
        <p:spPr>
          <a:xfrm rot="5400000">
            <a:off x="-1399735" y="1755880"/>
            <a:ext cx="3937984" cy="426224"/>
          </a:xfrm>
          <a:prstGeom prst="rect">
            <a:avLst/>
          </a:prstGeom>
          <a:solidFill>
            <a:schemeClr val="accent1"/>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grpSp>
        <p:nvGrpSpPr>
          <p:cNvPr id="209" name="Google Shape;209;p5"/>
          <p:cNvGrpSpPr/>
          <p:nvPr/>
        </p:nvGrpSpPr>
        <p:grpSpPr>
          <a:xfrm>
            <a:off x="493367" y="1204602"/>
            <a:ext cx="1660293" cy="247805"/>
            <a:chOff x="1836563" y="443835"/>
            <a:chExt cx="1245220" cy="185854"/>
          </a:xfrm>
        </p:grpSpPr>
        <p:sp>
          <p:nvSpPr>
            <p:cNvPr id="210" name="Google Shape;210;p5"/>
            <p:cNvSpPr/>
            <p:nvPr/>
          </p:nvSpPr>
          <p:spPr>
            <a:xfrm>
              <a:off x="1836563" y="443835"/>
              <a:ext cx="185854" cy="185854"/>
            </a:xfrm>
            <a:prstGeom prst="ellipse">
              <a:avLst/>
            </a:prstGeom>
            <a:solidFill>
              <a:schemeClr val="dk2"/>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211" name="Google Shape;211;p5"/>
            <p:cNvSpPr/>
            <p:nvPr/>
          </p:nvSpPr>
          <p:spPr>
            <a:xfrm>
              <a:off x="2189685" y="443835"/>
              <a:ext cx="185854" cy="185854"/>
            </a:xfrm>
            <a:prstGeom prst="ellipse">
              <a:avLst/>
            </a:prstGeom>
            <a:solidFill>
              <a:schemeClr val="dk2"/>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212" name="Google Shape;212;p5"/>
            <p:cNvSpPr/>
            <p:nvPr/>
          </p:nvSpPr>
          <p:spPr>
            <a:xfrm>
              <a:off x="2542807" y="443835"/>
              <a:ext cx="185854" cy="185854"/>
            </a:xfrm>
            <a:prstGeom prst="ellipse">
              <a:avLst/>
            </a:prstGeom>
            <a:solidFill>
              <a:schemeClr val="dk2"/>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213" name="Google Shape;213;p5"/>
            <p:cNvSpPr/>
            <p:nvPr/>
          </p:nvSpPr>
          <p:spPr>
            <a:xfrm>
              <a:off x="2895929" y="443835"/>
              <a:ext cx="185854" cy="185854"/>
            </a:xfrm>
            <a:prstGeom prst="ellipse">
              <a:avLst/>
            </a:prstGeom>
            <a:solidFill>
              <a:schemeClr val="dk2"/>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grpSp>
      <p:sp>
        <p:nvSpPr>
          <p:cNvPr id="15" name="TextBox 14">
            <a:extLst>
              <a:ext uri="{FF2B5EF4-FFF2-40B4-BE49-F238E27FC236}">
                <a16:creationId xmlns:a16="http://schemas.microsoft.com/office/drawing/2014/main" id="{6C499FA7-0BBF-C339-8193-6E7B58568AAA}"/>
              </a:ext>
            </a:extLst>
          </p:cNvPr>
          <p:cNvSpPr txBox="1"/>
          <p:nvPr/>
        </p:nvSpPr>
        <p:spPr>
          <a:xfrm>
            <a:off x="4407869" y="566805"/>
            <a:ext cx="2447612" cy="584775"/>
          </a:xfrm>
          <a:prstGeom prst="rect">
            <a:avLst/>
          </a:prstGeom>
          <a:noFill/>
        </p:spPr>
        <p:txBody>
          <a:bodyPr wrap="square" rtlCol="0">
            <a:spAutoFit/>
          </a:bodyPr>
          <a:lstStyle/>
          <a:p>
            <a:pPr algn="ctr"/>
            <a:r>
              <a:rPr lang="en-US" sz="3200" b="1" dirty="0">
                <a:latin typeface="Bahnschrift" panose="020B0502040204020203" pitchFamily="34" charset="0"/>
              </a:rPr>
              <a:t>Introduction</a:t>
            </a:r>
          </a:p>
        </p:txBody>
      </p:sp>
    </p:spTree>
    <p:extLst>
      <p:ext uri="{BB962C8B-B14F-4D97-AF65-F5344CB8AC3E}">
        <p14:creationId xmlns:p14="http://schemas.microsoft.com/office/powerpoint/2010/main" val="26652704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207"/>
                                        </p:tgtEl>
                                        <p:attrNameLst>
                                          <p:attrName>style.visibility</p:attrName>
                                        </p:attrNameLst>
                                      </p:cBhvr>
                                      <p:to>
                                        <p:strVal val="visible"/>
                                      </p:to>
                                    </p:set>
                                    <p:anim calcmode="lin" valueType="num">
                                      <p:cBhvr additive="base">
                                        <p:cTn id="7" dur="500"/>
                                        <p:tgtEl>
                                          <p:spTgt spid="207"/>
                                        </p:tgtEl>
                                        <p:attrNameLst>
                                          <p:attrName>ppt_y</p:attrName>
                                        </p:attrNameLst>
                                      </p:cBhvr>
                                      <p:tavLst>
                                        <p:tav tm="0">
                                          <p:val>
                                            <p:strVal val="#ppt_y-1"/>
                                          </p:val>
                                        </p:tav>
                                        <p:tav tm="100000">
                                          <p:val>
                                            <p:strVal val="#ppt_y"/>
                                          </p:val>
                                        </p:tav>
                                      </p:tavLst>
                                    </p:anim>
                                  </p:childTnLst>
                                </p:cTn>
                              </p:par>
                            </p:childTnLst>
                          </p:cTn>
                        </p:par>
                        <p:par>
                          <p:cTn id="8" fill="hold">
                            <p:stCondLst>
                              <p:cond delay="500"/>
                            </p:stCondLst>
                            <p:childTnLst>
                              <p:par>
                                <p:cTn id="9" presetID="23" presetClass="entr" presetSubtype="16" fill="hold" nodeType="afterEffect">
                                  <p:stCondLst>
                                    <p:cond delay="0"/>
                                  </p:stCondLst>
                                  <p:childTnLst>
                                    <p:set>
                                      <p:cBhvr>
                                        <p:cTn id="10" dur="1" fill="hold">
                                          <p:stCondLst>
                                            <p:cond delay="0"/>
                                          </p:stCondLst>
                                        </p:cTn>
                                        <p:tgtEl>
                                          <p:spTgt spid="209"/>
                                        </p:tgtEl>
                                        <p:attrNameLst>
                                          <p:attrName>style.visibility</p:attrName>
                                        </p:attrNameLst>
                                      </p:cBhvr>
                                      <p:to>
                                        <p:strVal val="visible"/>
                                      </p:to>
                                    </p:set>
                                    <p:anim calcmode="lin" valueType="num">
                                      <p:cBhvr additive="base">
                                        <p:cTn id="11" dur="500"/>
                                        <p:tgtEl>
                                          <p:spTgt spid="209"/>
                                        </p:tgtEl>
                                        <p:attrNameLst>
                                          <p:attrName>ppt_w</p:attrName>
                                        </p:attrNameLst>
                                      </p:cBhvr>
                                      <p:tavLst>
                                        <p:tav tm="0">
                                          <p:val>
                                            <p:strVal val="0"/>
                                          </p:val>
                                        </p:tav>
                                        <p:tav tm="100000">
                                          <p:val>
                                            <p:strVal val="#ppt_w"/>
                                          </p:val>
                                        </p:tav>
                                      </p:tavLst>
                                    </p:anim>
                                    <p:anim calcmode="lin" valueType="num">
                                      <p:cBhvr additive="base">
                                        <p:cTn id="12" dur="500"/>
                                        <p:tgtEl>
                                          <p:spTgt spid="209"/>
                                        </p:tgtEl>
                                        <p:attrNameLst>
                                          <p:attrName>ppt_h</p:attrName>
                                        </p:attrNameLst>
                                      </p:cBhvr>
                                      <p:tavLst>
                                        <p:tav tm="0">
                                          <p:val>
                                            <p:strVal val="0"/>
                                          </p:val>
                                        </p:tav>
                                        <p:tav tm="100000">
                                          <p:val>
                                            <p:strVal val="#ppt_h"/>
                                          </p:val>
                                        </p:tav>
                                      </p:tavLst>
                                    </p:anim>
                                  </p:childTnLst>
                                </p:cTn>
                              </p:par>
                            </p:childTnLst>
                          </p:cTn>
                        </p:par>
                        <p:par>
                          <p:cTn id="13" fill="hold">
                            <p:stCondLst>
                              <p:cond delay="1000"/>
                            </p:stCondLst>
                            <p:childTnLst>
                              <p:par>
                                <p:cTn id="14" presetID="10" presetClass="entr" presetSubtype="0" fill="hold" nodeType="afterEffect">
                                  <p:stCondLst>
                                    <p:cond delay="0"/>
                                  </p:stCondLst>
                                  <p:childTnLst>
                                    <p:set>
                                      <p:cBhvr>
                                        <p:cTn id="15" dur="1" fill="hold">
                                          <p:stCondLst>
                                            <p:cond delay="0"/>
                                          </p:stCondLst>
                                        </p:cTn>
                                        <p:tgtEl>
                                          <p:spTgt spid="205"/>
                                        </p:tgtEl>
                                        <p:attrNameLst>
                                          <p:attrName>style.visibility</p:attrName>
                                        </p:attrNameLst>
                                      </p:cBhvr>
                                      <p:to>
                                        <p:strVal val="visible"/>
                                      </p:to>
                                    </p:set>
                                    <p:animEffect transition="in" filter="fade">
                                      <p:cBhvr>
                                        <p:cTn id="16" dur="500"/>
                                        <p:tgtEl>
                                          <p:spTgt spid="205"/>
                                        </p:tgtEl>
                                      </p:cBhvr>
                                    </p:animEffect>
                                  </p:childTnLst>
                                </p:cTn>
                              </p:par>
                            </p:childTnLst>
                          </p:cTn>
                        </p:par>
                        <p:par>
                          <p:cTn id="17" fill="hold">
                            <p:stCondLst>
                              <p:cond delay="1500"/>
                            </p:stCondLst>
                            <p:childTnLst>
                              <p:par>
                                <p:cTn id="18" presetID="10" presetClass="entr" presetSubtype="0" fill="hold" nodeType="afterEffect">
                                  <p:stCondLst>
                                    <p:cond delay="0"/>
                                  </p:stCondLst>
                                  <p:childTnLst>
                                    <p:set>
                                      <p:cBhvr>
                                        <p:cTn id="19" dur="1" fill="hold">
                                          <p:stCondLst>
                                            <p:cond delay="0"/>
                                          </p:stCondLst>
                                        </p:cTn>
                                        <p:tgtEl>
                                          <p:spTgt spid="206"/>
                                        </p:tgtEl>
                                        <p:attrNameLst>
                                          <p:attrName>style.visibility</p:attrName>
                                        </p:attrNameLst>
                                      </p:cBhvr>
                                      <p:to>
                                        <p:strVal val="visible"/>
                                      </p:to>
                                    </p:set>
                                    <p:animEffect transition="in" filter="fade">
                                      <p:cBhvr>
                                        <p:cTn id="20" dur="500"/>
                                        <p:tgtEl>
                                          <p:spTgt spid="206"/>
                                        </p:tgtEl>
                                      </p:cBhvr>
                                    </p:animEffect>
                                  </p:childTnLst>
                                </p:cTn>
                              </p:par>
                            </p:childTnLst>
                          </p:cTn>
                        </p:par>
                        <p:par>
                          <p:cTn id="21" fill="hold">
                            <p:stCondLst>
                              <p:cond delay="2000"/>
                            </p:stCondLst>
                            <p:childTnLst>
                              <p:par>
                                <p:cTn id="22" presetID="10" presetClass="entr" presetSubtype="0" fill="hold" grpId="0" nodeType="afterEffect">
                                  <p:stCondLst>
                                    <p:cond delay="0"/>
                                  </p:stCondLst>
                                  <p:childTnLst>
                                    <p:set>
                                      <p:cBhvr>
                                        <p:cTn id="23" dur="1" fill="hold">
                                          <p:stCondLst>
                                            <p:cond delay="0"/>
                                          </p:stCondLst>
                                        </p:cTn>
                                        <p:tgtEl>
                                          <p:spTgt spid="15"/>
                                        </p:tgtEl>
                                        <p:attrNameLst>
                                          <p:attrName>style.visibility</p:attrName>
                                        </p:attrNameLst>
                                      </p:cBhvr>
                                      <p:to>
                                        <p:strVal val="visible"/>
                                      </p:to>
                                    </p:set>
                                    <p:animEffect transition="in" filter="fade">
                                      <p:cBhvr>
                                        <p:cTn id="24" dur="500"/>
                                        <p:tgtEl>
                                          <p:spTgt spid="15"/>
                                        </p:tgtEl>
                                      </p:cBhvr>
                                    </p:animEffect>
                                  </p:childTnLst>
                                </p:cTn>
                              </p:par>
                            </p:childTnLst>
                          </p:cTn>
                        </p:par>
                        <p:par>
                          <p:cTn id="25" fill="hold">
                            <p:stCondLst>
                              <p:cond delay="2500"/>
                            </p:stCondLst>
                            <p:childTnLst>
                              <p:par>
                                <p:cTn id="26" presetID="10" presetClass="entr" presetSubtype="0" fill="hold" grpId="0" nodeType="afterEffect">
                                  <p:stCondLst>
                                    <p:cond delay="0"/>
                                  </p:stCondLst>
                                  <p:childTnLst>
                                    <p:set>
                                      <p:cBhvr>
                                        <p:cTn id="27" dur="1" fill="hold">
                                          <p:stCondLst>
                                            <p:cond delay="0"/>
                                          </p:stCondLst>
                                        </p:cTn>
                                        <p:tgtEl>
                                          <p:spTgt spid="201">
                                            <p:txEl>
                                              <p:pRg st="0" end="0"/>
                                            </p:txEl>
                                          </p:spTgt>
                                        </p:tgtEl>
                                        <p:attrNameLst>
                                          <p:attrName>style.visibility</p:attrName>
                                        </p:attrNameLst>
                                      </p:cBhvr>
                                      <p:to>
                                        <p:strVal val="visible"/>
                                      </p:to>
                                    </p:set>
                                    <p:animEffect transition="in" filter="fade">
                                      <p:cBhvr>
                                        <p:cTn id="28" dur="500"/>
                                        <p:tgtEl>
                                          <p:spTgt spid="201">
                                            <p:txEl>
                                              <p:pRg st="0" end="0"/>
                                            </p:txEl>
                                          </p:spTgt>
                                        </p:tgtEl>
                                      </p:cBhvr>
                                    </p:animEffect>
                                  </p:childTnLst>
                                </p:cTn>
                              </p:par>
                            </p:childTnLst>
                          </p:cTn>
                        </p:par>
                        <p:par>
                          <p:cTn id="29" fill="hold">
                            <p:stCondLst>
                              <p:cond delay="3000"/>
                            </p:stCondLst>
                            <p:childTnLst>
                              <p:par>
                                <p:cTn id="30" presetID="10" presetClass="entr" presetSubtype="0" fill="hold" grpId="0" nodeType="afterEffect">
                                  <p:stCondLst>
                                    <p:cond delay="0"/>
                                  </p:stCondLst>
                                  <p:childTnLst>
                                    <p:set>
                                      <p:cBhvr>
                                        <p:cTn id="31" dur="1" fill="hold">
                                          <p:stCondLst>
                                            <p:cond delay="0"/>
                                          </p:stCondLst>
                                        </p:cTn>
                                        <p:tgtEl>
                                          <p:spTgt spid="201">
                                            <p:txEl>
                                              <p:pRg st="1" end="1"/>
                                            </p:txEl>
                                          </p:spTgt>
                                        </p:tgtEl>
                                        <p:attrNameLst>
                                          <p:attrName>style.visibility</p:attrName>
                                        </p:attrNameLst>
                                      </p:cBhvr>
                                      <p:to>
                                        <p:strVal val="visible"/>
                                      </p:to>
                                    </p:set>
                                    <p:animEffect transition="in" filter="fade">
                                      <p:cBhvr>
                                        <p:cTn id="32" dur="500"/>
                                        <p:tgtEl>
                                          <p:spTgt spid="201">
                                            <p:txEl>
                                              <p:pRg st="1" end="1"/>
                                            </p:txEl>
                                          </p:spTgt>
                                        </p:tgtEl>
                                      </p:cBhvr>
                                    </p:animEffect>
                                  </p:childTnLst>
                                </p:cTn>
                              </p:par>
                            </p:childTnLst>
                          </p:cTn>
                        </p:par>
                        <p:par>
                          <p:cTn id="33" fill="hold">
                            <p:stCondLst>
                              <p:cond delay="3500"/>
                            </p:stCondLst>
                            <p:childTnLst>
                              <p:par>
                                <p:cTn id="34" presetID="10" presetClass="entr" presetSubtype="0" fill="hold" grpId="0" nodeType="afterEffect">
                                  <p:stCondLst>
                                    <p:cond delay="0"/>
                                  </p:stCondLst>
                                  <p:childTnLst>
                                    <p:set>
                                      <p:cBhvr>
                                        <p:cTn id="35" dur="1" fill="hold">
                                          <p:stCondLst>
                                            <p:cond delay="0"/>
                                          </p:stCondLst>
                                        </p:cTn>
                                        <p:tgtEl>
                                          <p:spTgt spid="201">
                                            <p:txEl>
                                              <p:pRg st="2" end="2"/>
                                            </p:txEl>
                                          </p:spTgt>
                                        </p:tgtEl>
                                        <p:attrNameLst>
                                          <p:attrName>style.visibility</p:attrName>
                                        </p:attrNameLst>
                                      </p:cBhvr>
                                      <p:to>
                                        <p:strVal val="visible"/>
                                      </p:to>
                                    </p:set>
                                    <p:animEffect transition="in" filter="fade">
                                      <p:cBhvr>
                                        <p:cTn id="36" dur="500"/>
                                        <p:tgtEl>
                                          <p:spTgt spid="201">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1" grpId="0" build="p"/>
      <p:bldP spid="1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253"/>
        <p:cNvGrpSpPr/>
        <p:nvPr/>
      </p:nvGrpSpPr>
      <p:grpSpPr>
        <a:xfrm>
          <a:off x="0" y="0"/>
          <a:ext cx="0" cy="0"/>
          <a:chOff x="0" y="0"/>
          <a:chExt cx="0" cy="0"/>
        </a:xfrm>
      </p:grpSpPr>
      <p:sp>
        <p:nvSpPr>
          <p:cNvPr id="265" name="Google Shape;265;p7"/>
          <p:cNvSpPr/>
          <p:nvPr/>
        </p:nvSpPr>
        <p:spPr>
          <a:xfrm rot="10800000">
            <a:off x="5591171" y="5461797"/>
            <a:ext cx="3982299" cy="3982299"/>
          </a:xfrm>
          <a:prstGeom prst="donut">
            <a:avLst>
              <a:gd name="adj" fmla="val 25000"/>
            </a:avLst>
          </a:prstGeom>
          <a:solidFill>
            <a:schemeClr val="lt2"/>
          </a:solidFill>
          <a:ln>
            <a:noFill/>
          </a:ln>
        </p:spPr>
        <p:txBody>
          <a:bodyPr spcFirstLastPara="1" wrap="square" lIns="121900" tIns="60933" rIns="121900" bIns="60933" anchor="ctr" anchorCtr="0">
            <a:noAutofit/>
          </a:bodyPr>
          <a:lstStyle/>
          <a:p>
            <a:pPr algn="ctr"/>
            <a:endParaRPr sz="1867" dirty="0">
              <a:solidFill>
                <a:schemeClr val="dk1"/>
              </a:solidFill>
              <a:latin typeface="Arial"/>
              <a:ea typeface="Arial"/>
              <a:cs typeface="Arial"/>
              <a:sym typeface="Arial"/>
            </a:endParaRPr>
          </a:p>
        </p:txBody>
      </p:sp>
      <p:sp>
        <p:nvSpPr>
          <p:cNvPr id="254" name="Google Shape;254;p7"/>
          <p:cNvSpPr txBox="1">
            <a:spLocks noGrp="1"/>
          </p:cNvSpPr>
          <p:nvPr>
            <p:ph type="body" idx="1"/>
          </p:nvPr>
        </p:nvSpPr>
        <p:spPr>
          <a:xfrm>
            <a:off x="1063253" y="1860819"/>
            <a:ext cx="4184955" cy="728473"/>
          </a:xfrm>
          <a:prstGeom prst="rect">
            <a:avLst/>
          </a:prstGeom>
          <a:noFill/>
          <a:ln>
            <a:noFill/>
          </a:ln>
        </p:spPr>
        <p:txBody>
          <a:bodyPr spcFirstLastPara="1" vert="horz" wrap="square" lIns="121900" tIns="60933" rIns="121900" bIns="60933" rtlCol="0" anchor="t" anchorCtr="0">
            <a:noAutofit/>
          </a:bodyPr>
          <a:lstStyle/>
          <a:p>
            <a:r>
              <a:rPr lang="en-US" b="1" dirty="0">
                <a:latin typeface="Bahnschrift" panose="020B0502040204020203" pitchFamily="34" charset="0"/>
              </a:rPr>
              <a:t>	</a:t>
            </a:r>
          </a:p>
        </p:txBody>
      </p:sp>
      <p:sp>
        <p:nvSpPr>
          <p:cNvPr id="255" name="Google Shape;255;p7"/>
          <p:cNvSpPr txBox="1">
            <a:spLocks noGrp="1"/>
          </p:cNvSpPr>
          <p:nvPr>
            <p:ph type="body" idx="2"/>
          </p:nvPr>
        </p:nvSpPr>
        <p:spPr>
          <a:xfrm>
            <a:off x="2014559" y="1192277"/>
            <a:ext cx="7256441" cy="5802694"/>
          </a:xfrm>
          <a:prstGeom prst="rect">
            <a:avLst/>
          </a:prstGeom>
          <a:noFill/>
          <a:ln>
            <a:noFill/>
          </a:ln>
        </p:spPr>
        <p:txBody>
          <a:bodyPr spcFirstLastPara="1" vert="horz" wrap="square" lIns="121900" tIns="60933" rIns="121900" bIns="60933" rtlCol="0" anchor="t" anchorCtr="0">
            <a:noAutofit/>
          </a:bodyPr>
          <a:lstStyle/>
          <a:p>
            <a:pPr marL="304793" indent="0" algn="just">
              <a:lnSpc>
                <a:spcPct val="150000"/>
              </a:lnSpc>
            </a:pPr>
            <a:r>
              <a:rPr lang="en-US" b="1" dirty="0">
                <a:latin typeface="Bahnschrift" panose="020B0502040204020203" pitchFamily="34" charset="0"/>
              </a:rPr>
              <a:t>Barrier 1: Description</a:t>
            </a:r>
            <a:endParaRPr lang="en-US" b="1" kern="100" dirty="0">
              <a:latin typeface="Bahnschrift" panose="020B0502040204020203" pitchFamily="34" charset="0"/>
              <a:ea typeface="Times New Roman" panose="02020603050405020304" pitchFamily="18" charset="0"/>
              <a:cs typeface="Times New Roman" panose="02020603050405020304" pitchFamily="18" charset="0"/>
            </a:endParaRPr>
          </a:p>
          <a:p>
            <a:pPr marL="590543" indent="-285750" algn="just">
              <a:lnSpc>
                <a:spcPct val="150000"/>
              </a:lnSpc>
              <a:buFont typeface="Wingdings" panose="05000000000000000000" pitchFamily="2" charset="2"/>
              <a:buChar char="Ø"/>
            </a:pPr>
            <a:r>
              <a:rPr lang="en-US" dirty="0">
                <a:latin typeface="Bahnschrift" panose="020B0502040204020203" pitchFamily="34" charset="0"/>
              </a:rPr>
              <a:t>Employees use various languages and do not have much knowledge of English.</a:t>
            </a:r>
          </a:p>
          <a:p>
            <a:pPr marL="590543" indent="-285750" algn="just">
              <a:lnSpc>
                <a:spcPct val="150000"/>
              </a:lnSpc>
              <a:buFont typeface="Wingdings" panose="05000000000000000000" pitchFamily="2" charset="2"/>
              <a:buChar char="Ø"/>
            </a:pPr>
            <a:r>
              <a:rPr lang="en-US" dirty="0">
                <a:latin typeface="Bahnschrift" panose="020B0502040204020203" pitchFamily="34" charset="0"/>
              </a:rPr>
              <a:t>Gary speaks in a fast-paced English, and most of the workers are not able to understand him.</a:t>
            </a:r>
          </a:p>
          <a:p>
            <a:pPr marL="590543" indent="-285750" algn="just">
              <a:lnSpc>
                <a:spcPct val="150000"/>
              </a:lnSpc>
              <a:buFont typeface="Wingdings" panose="05000000000000000000" pitchFamily="2" charset="2"/>
              <a:buChar char="Ø"/>
            </a:pPr>
            <a:r>
              <a:rPr lang="en-US" dirty="0">
                <a:latin typeface="Bahnschrift" panose="020B0502040204020203" pitchFamily="34" charset="0"/>
              </a:rPr>
              <a:t>Wall signs are not that effective since the workers do not read fluently in English.</a:t>
            </a:r>
          </a:p>
        </p:txBody>
      </p:sp>
      <p:sp>
        <p:nvSpPr>
          <p:cNvPr id="261" name="Google Shape;261;p7"/>
          <p:cNvSpPr/>
          <p:nvPr/>
        </p:nvSpPr>
        <p:spPr>
          <a:xfrm>
            <a:off x="1" y="493177"/>
            <a:ext cx="1694985" cy="1694985"/>
          </a:xfrm>
          <a:prstGeom prst="flowChartDelay">
            <a:avLst/>
          </a:prstGeom>
          <a:solidFill>
            <a:schemeClr val="accent1"/>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262" name="Google Shape;262;p7"/>
          <p:cNvSpPr/>
          <p:nvPr/>
        </p:nvSpPr>
        <p:spPr>
          <a:xfrm rot="5400000">
            <a:off x="-333931" y="1951343"/>
            <a:ext cx="1694988" cy="314839"/>
          </a:xfrm>
          <a:prstGeom prst="rect">
            <a:avLst/>
          </a:prstGeom>
          <a:solidFill>
            <a:schemeClr val="dk2"/>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263" name="Google Shape;263;p7"/>
          <p:cNvSpPr/>
          <p:nvPr/>
        </p:nvSpPr>
        <p:spPr>
          <a:xfrm rot="5400000">
            <a:off x="149326" y="3163074"/>
            <a:ext cx="728473" cy="314839"/>
          </a:xfrm>
          <a:prstGeom prst="rect">
            <a:avLst/>
          </a:prstGeom>
          <a:solidFill>
            <a:schemeClr val="accent2"/>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264" name="Google Shape;264;p7"/>
          <p:cNvSpPr/>
          <p:nvPr/>
        </p:nvSpPr>
        <p:spPr>
          <a:xfrm>
            <a:off x="10247345" y="-1489263"/>
            <a:ext cx="3677424" cy="3677424"/>
          </a:xfrm>
          <a:prstGeom prst="ellipse">
            <a:avLst/>
          </a:prstGeom>
          <a:solidFill>
            <a:schemeClr val="accent3"/>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266" name="Google Shape;266;p7"/>
          <p:cNvSpPr/>
          <p:nvPr/>
        </p:nvSpPr>
        <p:spPr>
          <a:xfrm>
            <a:off x="6863687" y="5596254"/>
            <a:ext cx="247805" cy="247805"/>
          </a:xfrm>
          <a:prstGeom prst="ellipse">
            <a:avLst/>
          </a:prstGeom>
          <a:solidFill>
            <a:schemeClr val="dk2"/>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267" name="Google Shape;267;p7"/>
          <p:cNvSpPr/>
          <p:nvPr/>
        </p:nvSpPr>
        <p:spPr>
          <a:xfrm>
            <a:off x="7334516" y="5596254"/>
            <a:ext cx="247805" cy="247805"/>
          </a:xfrm>
          <a:prstGeom prst="ellipse">
            <a:avLst/>
          </a:prstGeom>
          <a:solidFill>
            <a:schemeClr val="dk2"/>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268" name="Google Shape;268;p7"/>
          <p:cNvSpPr/>
          <p:nvPr/>
        </p:nvSpPr>
        <p:spPr>
          <a:xfrm>
            <a:off x="7805346" y="5596254"/>
            <a:ext cx="247805" cy="247805"/>
          </a:xfrm>
          <a:prstGeom prst="ellipse">
            <a:avLst/>
          </a:prstGeom>
          <a:solidFill>
            <a:schemeClr val="dk2"/>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269" name="Google Shape;269;p7"/>
          <p:cNvSpPr/>
          <p:nvPr/>
        </p:nvSpPr>
        <p:spPr>
          <a:xfrm>
            <a:off x="8276175" y="5596254"/>
            <a:ext cx="247805" cy="247805"/>
          </a:xfrm>
          <a:prstGeom prst="ellipse">
            <a:avLst/>
          </a:prstGeom>
          <a:solidFill>
            <a:schemeClr val="dk2"/>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270" name="Google Shape;270;p7"/>
          <p:cNvSpPr/>
          <p:nvPr/>
        </p:nvSpPr>
        <p:spPr>
          <a:xfrm>
            <a:off x="10091144" y="1055306"/>
            <a:ext cx="912137" cy="852357"/>
          </a:xfrm>
          <a:prstGeom prst="rect">
            <a:avLst/>
          </a:prstGeom>
          <a:solidFill>
            <a:schemeClr val="dk1"/>
          </a:solidFill>
          <a:ln>
            <a:noFill/>
          </a:ln>
        </p:spPr>
        <p:txBody>
          <a:bodyPr spcFirstLastPara="1" wrap="square" lIns="121900" tIns="60933" rIns="121900" bIns="60933" anchor="ctr" anchorCtr="0">
            <a:noAutofit/>
          </a:bodyPr>
          <a:lstStyle/>
          <a:p>
            <a:pPr algn="ctr"/>
            <a:endParaRPr sz="1867">
              <a:solidFill>
                <a:schemeClr val="dk2"/>
              </a:solidFill>
              <a:latin typeface="Arial"/>
              <a:ea typeface="Arial"/>
              <a:cs typeface="Arial"/>
              <a:sym typeface="Arial"/>
            </a:endParaRPr>
          </a:p>
        </p:txBody>
      </p:sp>
      <p:sp>
        <p:nvSpPr>
          <p:cNvPr id="11" name="TextBox 10">
            <a:extLst>
              <a:ext uri="{FF2B5EF4-FFF2-40B4-BE49-F238E27FC236}">
                <a16:creationId xmlns:a16="http://schemas.microsoft.com/office/drawing/2014/main" id="{192E9285-F8A5-70FF-818D-329767B5CE97}"/>
              </a:ext>
            </a:extLst>
          </p:cNvPr>
          <p:cNvSpPr txBox="1"/>
          <p:nvPr/>
        </p:nvSpPr>
        <p:spPr>
          <a:xfrm>
            <a:off x="2014560" y="345448"/>
            <a:ext cx="8114316" cy="728917"/>
          </a:xfrm>
          <a:prstGeom prst="rect">
            <a:avLst/>
          </a:prstGeom>
          <a:noFill/>
        </p:spPr>
        <p:txBody>
          <a:bodyPr wrap="square" rtlCol="0">
            <a:spAutoFit/>
          </a:bodyPr>
          <a:lstStyle/>
          <a:p>
            <a:pPr>
              <a:lnSpc>
                <a:spcPct val="115000"/>
              </a:lnSpc>
              <a:spcAft>
                <a:spcPts val="800"/>
              </a:spcAft>
            </a:pPr>
            <a:r>
              <a:rPr lang="en-US" sz="4000" b="1" dirty="0">
                <a:latin typeface="Bahnschrift" panose="020B0502040204020203" pitchFamily="34" charset="0"/>
              </a:rPr>
              <a:t>BARRIER 1 - LANGUAGE BARRIER</a:t>
            </a:r>
          </a:p>
        </p:txBody>
      </p:sp>
    </p:spTree>
    <p:extLst>
      <p:ext uri="{BB962C8B-B14F-4D97-AF65-F5344CB8AC3E}">
        <p14:creationId xmlns:p14="http://schemas.microsoft.com/office/powerpoint/2010/main" val="11431331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61"/>
                                        </p:tgtEl>
                                        <p:attrNameLst>
                                          <p:attrName>style.visibility</p:attrName>
                                        </p:attrNameLst>
                                      </p:cBhvr>
                                      <p:to>
                                        <p:strVal val="visible"/>
                                      </p:to>
                                    </p:set>
                                    <p:animEffect transition="in" filter="fade">
                                      <p:cBhvr>
                                        <p:cTn id="7" dur="500"/>
                                        <p:tgtEl>
                                          <p:spTgt spid="261"/>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262"/>
                                        </p:tgtEl>
                                        <p:attrNameLst>
                                          <p:attrName>style.visibility</p:attrName>
                                        </p:attrNameLst>
                                      </p:cBhvr>
                                      <p:to>
                                        <p:strVal val="visible"/>
                                      </p:to>
                                    </p:set>
                                    <p:animEffect transition="in" filter="fade">
                                      <p:cBhvr>
                                        <p:cTn id="11" dur="500"/>
                                        <p:tgtEl>
                                          <p:spTgt spid="262"/>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263"/>
                                        </p:tgtEl>
                                        <p:attrNameLst>
                                          <p:attrName>style.visibility</p:attrName>
                                        </p:attrNameLst>
                                      </p:cBhvr>
                                      <p:to>
                                        <p:strVal val="visible"/>
                                      </p:to>
                                    </p:set>
                                    <p:animEffect transition="in" filter="fade">
                                      <p:cBhvr>
                                        <p:cTn id="15" dur="500"/>
                                        <p:tgtEl>
                                          <p:spTgt spid="263"/>
                                        </p:tgtEl>
                                      </p:cBhvr>
                                    </p:animEffect>
                                  </p:childTnLst>
                                </p:cTn>
                              </p:par>
                            </p:childTnLst>
                          </p:cTn>
                        </p:par>
                        <p:par>
                          <p:cTn id="16" fill="hold">
                            <p:stCondLst>
                              <p:cond delay="1500"/>
                            </p:stCondLst>
                            <p:childTnLst>
                              <p:par>
                                <p:cTn id="17" presetID="2" presetClass="entr" presetSubtype="4" fill="hold" nodeType="afterEffect">
                                  <p:stCondLst>
                                    <p:cond delay="0"/>
                                  </p:stCondLst>
                                  <p:childTnLst>
                                    <p:set>
                                      <p:cBhvr>
                                        <p:cTn id="18" dur="1" fill="hold">
                                          <p:stCondLst>
                                            <p:cond delay="0"/>
                                          </p:stCondLst>
                                        </p:cTn>
                                        <p:tgtEl>
                                          <p:spTgt spid="265"/>
                                        </p:tgtEl>
                                        <p:attrNameLst>
                                          <p:attrName>style.visibility</p:attrName>
                                        </p:attrNameLst>
                                      </p:cBhvr>
                                      <p:to>
                                        <p:strVal val="visible"/>
                                      </p:to>
                                    </p:set>
                                    <p:anim calcmode="lin" valueType="num">
                                      <p:cBhvr additive="base">
                                        <p:cTn id="19" dur="500"/>
                                        <p:tgtEl>
                                          <p:spTgt spid="265"/>
                                        </p:tgtEl>
                                        <p:attrNameLst>
                                          <p:attrName>ppt_y</p:attrName>
                                        </p:attrNameLst>
                                      </p:cBhvr>
                                      <p:tavLst>
                                        <p:tav tm="0">
                                          <p:val>
                                            <p:strVal val="#ppt_y+1"/>
                                          </p:val>
                                        </p:tav>
                                        <p:tav tm="100000">
                                          <p:val>
                                            <p:strVal val="#ppt_y"/>
                                          </p:val>
                                        </p:tav>
                                      </p:tavLst>
                                    </p:anim>
                                  </p:childTnLst>
                                </p:cTn>
                              </p:par>
                            </p:childTnLst>
                          </p:cTn>
                        </p:par>
                        <p:par>
                          <p:cTn id="20" fill="hold">
                            <p:stCondLst>
                              <p:cond delay="2000"/>
                            </p:stCondLst>
                            <p:childTnLst>
                              <p:par>
                                <p:cTn id="21" presetID="23" presetClass="entr" presetSubtype="16" fill="hold" nodeType="afterEffect">
                                  <p:stCondLst>
                                    <p:cond delay="0"/>
                                  </p:stCondLst>
                                  <p:childTnLst>
                                    <p:set>
                                      <p:cBhvr>
                                        <p:cTn id="22" dur="1" fill="hold">
                                          <p:stCondLst>
                                            <p:cond delay="0"/>
                                          </p:stCondLst>
                                        </p:cTn>
                                        <p:tgtEl>
                                          <p:spTgt spid="267"/>
                                        </p:tgtEl>
                                        <p:attrNameLst>
                                          <p:attrName>style.visibility</p:attrName>
                                        </p:attrNameLst>
                                      </p:cBhvr>
                                      <p:to>
                                        <p:strVal val="visible"/>
                                      </p:to>
                                    </p:set>
                                    <p:anim calcmode="lin" valueType="num">
                                      <p:cBhvr additive="base">
                                        <p:cTn id="23" dur="500"/>
                                        <p:tgtEl>
                                          <p:spTgt spid="267"/>
                                        </p:tgtEl>
                                        <p:attrNameLst>
                                          <p:attrName>ppt_w</p:attrName>
                                        </p:attrNameLst>
                                      </p:cBhvr>
                                      <p:tavLst>
                                        <p:tav tm="0">
                                          <p:val>
                                            <p:strVal val="0"/>
                                          </p:val>
                                        </p:tav>
                                        <p:tav tm="100000">
                                          <p:val>
                                            <p:strVal val="#ppt_w"/>
                                          </p:val>
                                        </p:tav>
                                      </p:tavLst>
                                    </p:anim>
                                    <p:anim calcmode="lin" valueType="num">
                                      <p:cBhvr additive="base">
                                        <p:cTn id="24" dur="500"/>
                                        <p:tgtEl>
                                          <p:spTgt spid="267"/>
                                        </p:tgtEl>
                                        <p:attrNameLst>
                                          <p:attrName>ppt_h</p:attrName>
                                        </p:attrNameLst>
                                      </p:cBhvr>
                                      <p:tavLst>
                                        <p:tav tm="0">
                                          <p:val>
                                            <p:strVal val="0"/>
                                          </p:val>
                                        </p:tav>
                                        <p:tav tm="100000">
                                          <p:val>
                                            <p:strVal val="#ppt_h"/>
                                          </p:val>
                                        </p:tav>
                                      </p:tavLst>
                                    </p:anim>
                                  </p:childTnLst>
                                </p:cTn>
                              </p:par>
                            </p:childTnLst>
                          </p:cTn>
                        </p:par>
                        <p:par>
                          <p:cTn id="25" fill="hold">
                            <p:stCondLst>
                              <p:cond delay="2500"/>
                            </p:stCondLst>
                            <p:childTnLst>
                              <p:par>
                                <p:cTn id="26" presetID="23" presetClass="entr" presetSubtype="16" fill="hold" nodeType="afterEffect">
                                  <p:stCondLst>
                                    <p:cond delay="0"/>
                                  </p:stCondLst>
                                  <p:childTnLst>
                                    <p:set>
                                      <p:cBhvr>
                                        <p:cTn id="27" dur="1" fill="hold">
                                          <p:stCondLst>
                                            <p:cond delay="0"/>
                                          </p:stCondLst>
                                        </p:cTn>
                                        <p:tgtEl>
                                          <p:spTgt spid="254"/>
                                        </p:tgtEl>
                                        <p:attrNameLst>
                                          <p:attrName>style.visibility</p:attrName>
                                        </p:attrNameLst>
                                      </p:cBhvr>
                                      <p:to>
                                        <p:strVal val="visible"/>
                                      </p:to>
                                    </p:set>
                                    <p:anim calcmode="lin" valueType="num">
                                      <p:cBhvr additive="base">
                                        <p:cTn id="28" dur="500"/>
                                        <p:tgtEl>
                                          <p:spTgt spid="254"/>
                                        </p:tgtEl>
                                        <p:attrNameLst>
                                          <p:attrName>ppt_w</p:attrName>
                                        </p:attrNameLst>
                                      </p:cBhvr>
                                      <p:tavLst>
                                        <p:tav tm="0">
                                          <p:val>
                                            <p:strVal val="0"/>
                                          </p:val>
                                        </p:tav>
                                        <p:tav tm="100000">
                                          <p:val>
                                            <p:strVal val="#ppt_w"/>
                                          </p:val>
                                        </p:tav>
                                      </p:tavLst>
                                    </p:anim>
                                    <p:anim calcmode="lin" valueType="num">
                                      <p:cBhvr additive="base">
                                        <p:cTn id="29" dur="500"/>
                                        <p:tgtEl>
                                          <p:spTgt spid="254"/>
                                        </p:tgtEl>
                                        <p:attrNameLst>
                                          <p:attrName>ppt_h</p:attrName>
                                        </p:attrNameLst>
                                      </p:cBhvr>
                                      <p:tavLst>
                                        <p:tav tm="0">
                                          <p:val>
                                            <p:strVal val="0"/>
                                          </p:val>
                                        </p:tav>
                                        <p:tav tm="100000">
                                          <p:val>
                                            <p:strVal val="#ppt_h"/>
                                          </p:val>
                                        </p:tav>
                                      </p:tavLst>
                                    </p:anim>
                                  </p:childTnLst>
                                </p:cTn>
                              </p:par>
                            </p:childTnLst>
                          </p:cTn>
                        </p:par>
                        <p:par>
                          <p:cTn id="30" fill="hold">
                            <p:stCondLst>
                              <p:cond delay="3000"/>
                            </p:stCondLst>
                            <p:childTnLst>
                              <p:par>
                                <p:cTn id="31" presetID="2" presetClass="entr" presetSubtype="2" fill="hold" nodeType="afterEffect">
                                  <p:stCondLst>
                                    <p:cond delay="0"/>
                                  </p:stCondLst>
                                  <p:childTnLst>
                                    <p:set>
                                      <p:cBhvr>
                                        <p:cTn id="32" dur="1" fill="hold">
                                          <p:stCondLst>
                                            <p:cond delay="0"/>
                                          </p:stCondLst>
                                        </p:cTn>
                                        <p:tgtEl>
                                          <p:spTgt spid="264"/>
                                        </p:tgtEl>
                                        <p:attrNameLst>
                                          <p:attrName>style.visibility</p:attrName>
                                        </p:attrNameLst>
                                      </p:cBhvr>
                                      <p:to>
                                        <p:strVal val="visible"/>
                                      </p:to>
                                    </p:set>
                                    <p:anim calcmode="lin" valueType="num">
                                      <p:cBhvr additive="base">
                                        <p:cTn id="33" dur="500"/>
                                        <p:tgtEl>
                                          <p:spTgt spid="264"/>
                                        </p:tgtEl>
                                        <p:attrNameLst>
                                          <p:attrName>ppt_x</p:attrName>
                                        </p:attrNameLst>
                                      </p:cBhvr>
                                      <p:tavLst>
                                        <p:tav tm="0">
                                          <p:val>
                                            <p:strVal val="#ppt_x+1"/>
                                          </p:val>
                                        </p:tav>
                                        <p:tav tm="100000">
                                          <p:val>
                                            <p:strVal val="#ppt_x"/>
                                          </p:val>
                                        </p:tav>
                                      </p:tavLst>
                                    </p:anim>
                                  </p:childTnLst>
                                </p:cTn>
                              </p:par>
                            </p:childTnLst>
                          </p:cTn>
                        </p:par>
                        <p:par>
                          <p:cTn id="34" fill="hold">
                            <p:stCondLst>
                              <p:cond delay="3500"/>
                            </p:stCondLst>
                            <p:childTnLst>
                              <p:par>
                                <p:cTn id="35" presetID="23" presetClass="entr" presetSubtype="16" fill="hold" nodeType="afterEffect">
                                  <p:stCondLst>
                                    <p:cond delay="0"/>
                                  </p:stCondLst>
                                  <p:childTnLst>
                                    <p:set>
                                      <p:cBhvr>
                                        <p:cTn id="36" dur="1" fill="hold">
                                          <p:stCondLst>
                                            <p:cond delay="0"/>
                                          </p:stCondLst>
                                        </p:cTn>
                                        <p:tgtEl>
                                          <p:spTgt spid="270"/>
                                        </p:tgtEl>
                                        <p:attrNameLst>
                                          <p:attrName>style.visibility</p:attrName>
                                        </p:attrNameLst>
                                      </p:cBhvr>
                                      <p:to>
                                        <p:strVal val="visible"/>
                                      </p:to>
                                    </p:set>
                                    <p:anim calcmode="lin" valueType="num">
                                      <p:cBhvr additive="base">
                                        <p:cTn id="37" dur="500"/>
                                        <p:tgtEl>
                                          <p:spTgt spid="270"/>
                                        </p:tgtEl>
                                        <p:attrNameLst>
                                          <p:attrName>ppt_w</p:attrName>
                                        </p:attrNameLst>
                                      </p:cBhvr>
                                      <p:tavLst>
                                        <p:tav tm="0">
                                          <p:val>
                                            <p:strVal val="0"/>
                                          </p:val>
                                        </p:tav>
                                        <p:tav tm="100000">
                                          <p:val>
                                            <p:strVal val="#ppt_w"/>
                                          </p:val>
                                        </p:tav>
                                      </p:tavLst>
                                    </p:anim>
                                    <p:anim calcmode="lin" valueType="num">
                                      <p:cBhvr additive="base">
                                        <p:cTn id="38" dur="500"/>
                                        <p:tgtEl>
                                          <p:spTgt spid="270"/>
                                        </p:tgtEl>
                                        <p:attrNameLst>
                                          <p:attrName>ppt_h</p:attrName>
                                        </p:attrNameLst>
                                      </p:cBhvr>
                                      <p:tavLst>
                                        <p:tav tm="0">
                                          <p:val>
                                            <p:strVal val="0"/>
                                          </p:val>
                                        </p:tav>
                                        <p:tav tm="100000">
                                          <p:val>
                                            <p:strVal val="#ppt_h"/>
                                          </p:val>
                                        </p:tav>
                                      </p:tavLst>
                                    </p:anim>
                                  </p:childTnLst>
                                </p:cTn>
                              </p:par>
                            </p:childTnLst>
                          </p:cTn>
                        </p:par>
                        <p:par>
                          <p:cTn id="39" fill="hold">
                            <p:stCondLst>
                              <p:cond delay="4000"/>
                            </p:stCondLst>
                            <p:childTnLst>
                              <p:par>
                                <p:cTn id="40" presetID="22" presetClass="entr" presetSubtype="1" fill="hold" grpId="0" nodeType="afterEffect">
                                  <p:stCondLst>
                                    <p:cond delay="0"/>
                                  </p:stCondLst>
                                  <p:childTnLst>
                                    <p:set>
                                      <p:cBhvr>
                                        <p:cTn id="41" dur="1" fill="hold">
                                          <p:stCondLst>
                                            <p:cond delay="0"/>
                                          </p:stCondLst>
                                        </p:cTn>
                                        <p:tgtEl>
                                          <p:spTgt spid="11"/>
                                        </p:tgtEl>
                                        <p:attrNameLst>
                                          <p:attrName>style.visibility</p:attrName>
                                        </p:attrNameLst>
                                      </p:cBhvr>
                                      <p:to>
                                        <p:strVal val="visible"/>
                                      </p:to>
                                    </p:set>
                                    <p:animEffect transition="in" filter="wipe(up)">
                                      <p:cBhvr>
                                        <p:cTn id="42" dur="500"/>
                                        <p:tgtEl>
                                          <p:spTgt spid="11"/>
                                        </p:tgtEl>
                                      </p:cBhvr>
                                    </p:animEffect>
                                  </p:childTnLst>
                                </p:cTn>
                              </p:par>
                            </p:childTnLst>
                          </p:cTn>
                        </p:par>
                        <p:par>
                          <p:cTn id="43" fill="hold">
                            <p:stCondLst>
                              <p:cond delay="4500"/>
                            </p:stCondLst>
                            <p:childTnLst>
                              <p:par>
                                <p:cTn id="44" presetID="22" presetClass="entr" presetSubtype="1" fill="hold" grpId="0" nodeType="afterEffect">
                                  <p:stCondLst>
                                    <p:cond delay="0"/>
                                  </p:stCondLst>
                                  <p:childTnLst>
                                    <p:set>
                                      <p:cBhvr>
                                        <p:cTn id="45" dur="1" fill="hold">
                                          <p:stCondLst>
                                            <p:cond delay="0"/>
                                          </p:stCondLst>
                                        </p:cTn>
                                        <p:tgtEl>
                                          <p:spTgt spid="255">
                                            <p:txEl>
                                              <p:pRg st="0" end="0"/>
                                            </p:txEl>
                                          </p:spTgt>
                                        </p:tgtEl>
                                        <p:attrNameLst>
                                          <p:attrName>style.visibility</p:attrName>
                                        </p:attrNameLst>
                                      </p:cBhvr>
                                      <p:to>
                                        <p:strVal val="visible"/>
                                      </p:to>
                                    </p:set>
                                    <p:animEffect transition="in" filter="wipe(up)">
                                      <p:cBhvr>
                                        <p:cTn id="46" dur="500"/>
                                        <p:tgtEl>
                                          <p:spTgt spid="255">
                                            <p:txEl>
                                              <p:pRg st="0" end="0"/>
                                            </p:txEl>
                                          </p:spTgt>
                                        </p:tgtEl>
                                      </p:cBhvr>
                                    </p:animEffect>
                                  </p:childTnLst>
                                </p:cTn>
                              </p:par>
                            </p:childTnLst>
                          </p:cTn>
                        </p:par>
                      </p:childTnLst>
                    </p:cTn>
                  </p:par>
                  <p:par>
                    <p:cTn id="47" fill="hold">
                      <p:stCondLst>
                        <p:cond delay="indefinite"/>
                      </p:stCondLst>
                      <p:childTnLst>
                        <p:par>
                          <p:cTn id="48" fill="hold">
                            <p:stCondLst>
                              <p:cond delay="0"/>
                            </p:stCondLst>
                            <p:childTnLst>
                              <p:par>
                                <p:cTn id="49" presetID="22" presetClass="entr" presetSubtype="1" fill="hold" grpId="0" nodeType="clickEffect">
                                  <p:stCondLst>
                                    <p:cond delay="0"/>
                                  </p:stCondLst>
                                  <p:childTnLst>
                                    <p:set>
                                      <p:cBhvr>
                                        <p:cTn id="50" dur="1" fill="hold">
                                          <p:stCondLst>
                                            <p:cond delay="0"/>
                                          </p:stCondLst>
                                        </p:cTn>
                                        <p:tgtEl>
                                          <p:spTgt spid="255">
                                            <p:txEl>
                                              <p:pRg st="1" end="1"/>
                                            </p:txEl>
                                          </p:spTgt>
                                        </p:tgtEl>
                                        <p:attrNameLst>
                                          <p:attrName>style.visibility</p:attrName>
                                        </p:attrNameLst>
                                      </p:cBhvr>
                                      <p:to>
                                        <p:strVal val="visible"/>
                                      </p:to>
                                    </p:set>
                                    <p:animEffect transition="in" filter="wipe(up)">
                                      <p:cBhvr>
                                        <p:cTn id="51" dur="500"/>
                                        <p:tgtEl>
                                          <p:spTgt spid="255">
                                            <p:txEl>
                                              <p:pRg st="1" end="1"/>
                                            </p:txEl>
                                          </p:spTgt>
                                        </p:tgtEl>
                                      </p:cBhvr>
                                    </p:animEffect>
                                  </p:childTnLst>
                                </p:cTn>
                              </p:par>
                            </p:childTnLst>
                          </p:cTn>
                        </p:par>
                      </p:childTnLst>
                    </p:cTn>
                  </p:par>
                  <p:par>
                    <p:cTn id="52" fill="hold">
                      <p:stCondLst>
                        <p:cond delay="indefinite"/>
                      </p:stCondLst>
                      <p:childTnLst>
                        <p:par>
                          <p:cTn id="53" fill="hold">
                            <p:stCondLst>
                              <p:cond delay="0"/>
                            </p:stCondLst>
                            <p:childTnLst>
                              <p:par>
                                <p:cTn id="54" presetID="22" presetClass="entr" presetSubtype="1" fill="hold" grpId="0" nodeType="clickEffect">
                                  <p:stCondLst>
                                    <p:cond delay="0"/>
                                  </p:stCondLst>
                                  <p:childTnLst>
                                    <p:set>
                                      <p:cBhvr>
                                        <p:cTn id="55" dur="1" fill="hold">
                                          <p:stCondLst>
                                            <p:cond delay="0"/>
                                          </p:stCondLst>
                                        </p:cTn>
                                        <p:tgtEl>
                                          <p:spTgt spid="255">
                                            <p:txEl>
                                              <p:pRg st="2" end="2"/>
                                            </p:txEl>
                                          </p:spTgt>
                                        </p:tgtEl>
                                        <p:attrNameLst>
                                          <p:attrName>style.visibility</p:attrName>
                                        </p:attrNameLst>
                                      </p:cBhvr>
                                      <p:to>
                                        <p:strVal val="visible"/>
                                      </p:to>
                                    </p:set>
                                    <p:animEffect transition="in" filter="wipe(up)">
                                      <p:cBhvr>
                                        <p:cTn id="56" dur="500"/>
                                        <p:tgtEl>
                                          <p:spTgt spid="255">
                                            <p:txEl>
                                              <p:pRg st="2" end="2"/>
                                            </p:txEl>
                                          </p:spTgt>
                                        </p:tgtEl>
                                      </p:cBhvr>
                                    </p:animEffect>
                                  </p:childTnLst>
                                </p:cTn>
                              </p:par>
                            </p:childTnLst>
                          </p:cTn>
                        </p:par>
                      </p:childTnLst>
                    </p:cTn>
                  </p:par>
                  <p:par>
                    <p:cTn id="57" fill="hold">
                      <p:stCondLst>
                        <p:cond delay="indefinite"/>
                      </p:stCondLst>
                      <p:childTnLst>
                        <p:par>
                          <p:cTn id="58" fill="hold">
                            <p:stCondLst>
                              <p:cond delay="0"/>
                            </p:stCondLst>
                            <p:childTnLst>
                              <p:par>
                                <p:cTn id="59" presetID="22" presetClass="entr" presetSubtype="1" fill="hold" grpId="0" nodeType="clickEffect">
                                  <p:stCondLst>
                                    <p:cond delay="0"/>
                                  </p:stCondLst>
                                  <p:childTnLst>
                                    <p:set>
                                      <p:cBhvr>
                                        <p:cTn id="60" dur="1" fill="hold">
                                          <p:stCondLst>
                                            <p:cond delay="0"/>
                                          </p:stCondLst>
                                        </p:cTn>
                                        <p:tgtEl>
                                          <p:spTgt spid="255">
                                            <p:txEl>
                                              <p:pRg st="3" end="3"/>
                                            </p:txEl>
                                          </p:spTgt>
                                        </p:tgtEl>
                                        <p:attrNameLst>
                                          <p:attrName>style.visibility</p:attrName>
                                        </p:attrNameLst>
                                      </p:cBhvr>
                                      <p:to>
                                        <p:strVal val="visible"/>
                                      </p:to>
                                    </p:set>
                                    <p:animEffect transition="in" filter="wipe(up)">
                                      <p:cBhvr>
                                        <p:cTn id="61" dur="500"/>
                                        <p:tgtEl>
                                          <p:spTgt spid="255">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5" grpId="0" build="p"/>
      <p:bldP spid="11"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253"/>
        <p:cNvGrpSpPr/>
        <p:nvPr/>
      </p:nvGrpSpPr>
      <p:grpSpPr>
        <a:xfrm>
          <a:off x="0" y="0"/>
          <a:ext cx="0" cy="0"/>
          <a:chOff x="0" y="0"/>
          <a:chExt cx="0" cy="0"/>
        </a:xfrm>
      </p:grpSpPr>
      <p:sp>
        <p:nvSpPr>
          <p:cNvPr id="265" name="Google Shape;265;p7"/>
          <p:cNvSpPr/>
          <p:nvPr/>
        </p:nvSpPr>
        <p:spPr>
          <a:xfrm rot="10800000">
            <a:off x="5591171" y="5461797"/>
            <a:ext cx="3982299" cy="3982299"/>
          </a:xfrm>
          <a:prstGeom prst="donut">
            <a:avLst>
              <a:gd name="adj" fmla="val 25000"/>
            </a:avLst>
          </a:prstGeom>
          <a:solidFill>
            <a:schemeClr val="lt2"/>
          </a:solidFill>
          <a:ln>
            <a:noFill/>
          </a:ln>
        </p:spPr>
        <p:txBody>
          <a:bodyPr spcFirstLastPara="1" wrap="square" lIns="121900" tIns="60933" rIns="121900" bIns="60933" anchor="ctr" anchorCtr="0">
            <a:noAutofit/>
          </a:bodyPr>
          <a:lstStyle/>
          <a:p>
            <a:pPr algn="ctr"/>
            <a:endParaRPr sz="1867" dirty="0">
              <a:solidFill>
                <a:schemeClr val="dk1"/>
              </a:solidFill>
              <a:latin typeface="Arial"/>
              <a:ea typeface="Arial"/>
              <a:cs typeface="Arial"/>
              <a:sym typeface="Arial"/>
            </a:endParaRPr>
          </a:p>
        </p:txBody>
      </p:sp>
      <p:sp>
        <p:nvSpPr>
          <p:cNvPr id="254" name="Google Shape;254;p7"/>
          <p:cNvSpPr txBox="1">
            <a:spLocks noGrp="1"/>
          </p:cNvSpPr>
          <p:nvPr>
            <p:ph type="body" idx="1"/>
          </p:nvPr>
        </p:nvSpPr>
        <p:spPr>
          <a:xfrm>
            <a:off x="1063253" y="1860819"/>
            <a:ext cx="4184955" cy="728473"/>
          </a:xfrm>
          <a:prstGeom prst="rect">
            <a:avLst/>
          </a:prstGeom>
          <a:noFill/>
          <a:ln>
            <a:noFill/>
          </a:ln>
        </p:spPr>
        <p:txBody>
          <a:bodyPr spcFirstLastPara="1" vert="horz" wrap="square" lIns="121900" tIns="60933" rIns="121900" bIns="60933" rtlCol="0" anchor="t" anchorCtr="0">
            <a:noAutofit/>
          </a:bodyPr>
          <a:lstStyle/>
          <a:p>
            <a:r>
              <a:rPr lang="en-US" b="1" dirty="0">
                <a:latin typeface="Bahnschrift" panose="020B0502040204020203" pitchFamily="34" charset="0"/>
              </a:rPr>
              <a:t>	</a:t>
            </a:r>
          </a:p>
        </p:txBody>
      </p:sp>
      <p:sp>
        <p:nvSpPr>
          <p:cNvPr id="255" name="Google Shape;255;p7"/>
          <p:cNvSpPr txBox="1">
            <a:spLocks noGrp="1"/>
          </p:cNvSpPr>
          <p:nvPr>
            <p:ph type="body" idx="2"/>
          </p:nvPr>
        </p:nvSpPr>
        <p:spPr>
          <a:xfrm>
            <a:off x="1368784" y="1055307"/>
            <a:ext cx="5418624" cy="3200400"/>
          </a:xfrm>
          <a:prstGeom prst="rect">
            <a:avLst/>
          </a:prstGeom>
          <a:noFill/>
          <a:ln>
            <a:noFill/>
          </a:ln>
        </p:spPr>
        <p:txBody>
          <a:bodyPr spcFirstLastPara="1" vert="horz" wrap="square" lIns="121900" tIns="60933" rIns="121900" bIns="60933" rtlCol="0" anchor="t" anchorCtr="0">
            <a:noAutofit/>
          </a:bodyPr>
          <a:lstStyle/>
          <a:p>
            <a:pPr marL="304793" indent="0" algn="just">
              <a:lnSpc>
                <a:spcPct val="150000"/>
              </a:lnSpc>
            </a:pPr>
            <a:r>
              <a:rPr lang="en-US" b="1" dirty="0">
                <a:latin typeface="Bahnschrift" panose="020B0502040204020203" pitchFamily="34" charset="0"/>
              </a:rPr>
              <a:t>Barrier 1: Evaluation through the Communication Model (Shannon &amp; Weaver)</a:t>
            </a:r>
          </a:p>
          <a:p>
            <a:pPr marL="647693" indent="-342900" algn="just">
              <a:lnSpc>
                <a:spcPct val="150000"/>
              </a:lnSpc>
              <a:buFont typeface="Wingdings" panose="05000000000000000000" pitchFamily="2" charset="2"/>
              <a:buChar char="Ø"/>
            </a:pPr>
            <a:r>
              <a:rPr lang="en-US" dirty="0">
                <a:latin typeface="Bahnschrift" panose="020B0502040204020203" pitchFamily="34" charset="0"/>
              </a:rPr>
              <a:t>According to Shannon-Weaver, messages are blocked by noise.</a:t>
            </a:r>
          </a:p>
          <a:p>
            <a:pPr marL="647693" indent="-342900" algn="just">
              <a:lnSpc>
                <a:spcPct val="150000"/>
              </a:lnSpc>
              <a:buFont typeface="Wingdings" panose="05000000000000000000" pitchFamily="2" charset="2"/>
              <a:buChar char="Ø"/>
            </a:pPr>
            <a:r>
              <a:rPr lang="en-US" dirty="0">
                <a:latin typeface="Bahnschrift" panose="020B0502040204020203" pitchFamily="34" charset="0"/>
              </a:rPr>
              <a:t>The difference in language is the source of a semantic noise, and thus, the message Gary conveys is vague.</a:t>
            </a:r>
          </a:p>
          <a:p>
            <a:pPr marL="647693" indent="-342900" algn="just">
              <a:lnSpc>
                <a:spcPct val="150000"/>
              </a:lnSpc>
              <a:buFont typeface="Wingdings" panose="05000000000000000000" pitchFamily="2" charset="2"/>
              <a:buChar char="Ø"/>
            </a:pPr>
            <a:r>
              <a:rPr lang="en-US" dirty="0">
                <a:latin typeface="Bahnschrift" panose="020B0502040204020203" pitchFamily="34" charset="0"/>
              </a:rPr>
              <a:t>When workers decode the message, it is modified or lost.</a:t>
            </a:r>
          </a:p>
        </p:txBody>
      </p:sp>
      <p:sp>
        <p:nvSpPr>
          <p:cNvPr id="261" name="Google Shape;261;p7"/>
          <p:cNvSpPr/>
          <p:nvPr/>
        </p:nvSpPr>
        <p:spPr>
          <a:xfrm>
            <a:off x="1" y="493177"/>
            <a:ext cx="1694985" cy="1694985"/>
          </a:xfrm>
          <a:prstGeom prst="flowChartDelay">
            <a:avLst/>
          </a:prstGeom>
          <a:solidFill>
            <a:schemeClr val="accent1"/>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262" name="Google Shape;262;p7"/>
          <p:cNvSpPr/>
          <p:nvPr/>
        </p:nvSpPr>
        <p:spPr>
          <a:xfrm rot="5400000">
            <a:off x="-333931" y="1951343"/>
            <a:ext cx="1694988" cy="314839"/>
          </a:xfrm>
          <a:prstGeom prst="rect">
            <a:avLst/>
          </a:prstGeom>
          <a:solidFill>
            <a:schemeClr val="dk2"/>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263" name="Google Shape;263;p7"/>
          <p:cNvSpPr/>
          <p:nvPr/>
        </p:nvSpPr>
        <p:spPr>
          <a:xfrm rot="5400000">
            <a:off x="149326" y="3163074"/>
            <a:ext cx="728473" cy="314839"/>
          </a:xfrm>
          <a:prstGeom prst="rect">
            <a:avLst/>
          </a:prstGeom>
          <a:solidFill>
            <a:schemeClr val="accent2"/>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264" name="Google Shape;264;p7"/>
          <p:cNvSpPr/>
          <p:nvPr/>
        </p:nvSpPr>
        <p:spPr>
          <a:xfrm>
            <a:off x="10247345" y="-1489263"/>
            <a:ext cx="3677424" cy="3677424"/>
          </a:xfrm>
          <a:prstGeom prst="ellipse">
            <a:avLst/>
          </a:prstGeom>
          <a:solidFill>
            <a:schemeClr val="accent3"/>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266" name="Google Shape;266;p7"/>
          <p:cNvSpPr/>
          <p:nvPr/>
        </p:nvSpPr>
        <p:spPr>
          <a:xfrm>
            <a:off x="6863687" y="5596254"/>
            <a:ext cx="247805" cy="247805"/>
          </a:xfrm>
          <a:prstGeom prst="ellipse">
            <a:avLst/>
          </a:prstGeom>
          <a:solidFill>
            <a:schemeClr val="dk2"/>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267" name="Google Shape;267;p7"/>
          <p:cNvSpPr/>
          <p:nvPr/>
        </p:nvSpPr>
        <p:spPr>
          <a:xfrm>
            <a:off x="7334516" y="5596254"/>
            <a:ext cx="247805" cy="247805"/>
          </a:xfrm>
          <a:prstGeom prst="ellipse">
            <a:avLst/>
          </a:prstGeom>
          <a:solidFill>
            <a:schemeClr val="dk2"/>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268" name="Google Shape;268;p7"/>
          <p:cNvSpPr/>
          <p:nvPr/>
        </p:nvSpPr>
        <p:spPr>
          <a:xfrm>
            <a:off x="7805346" y="5596254"/>
            <a:ext cx="247805" cy="247805"/>
          </a:xfrm>
          <a:prstGeom prst="ellipse">
            <a:avLst/>
          </a:prstGeom>
          <a:solidFill>
            <a:schemeClr val="dk2"/>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269" name="Google Shape;269;p7"/>
          <p:cNvSpPr/>
          <p:nvPr/>
        </p:nvSpPr>
        <p:spPr>
          <a:xfrm>
            <a:off x="8276175" y="5596254"/>
            <a:ext cx="247805" cy="247805"/>
          </a:xfrm>
          <a:prstGeom prst="ellipse">
            <a:avLst/>
          </a:prstGeom>
          <a:solidFill>
            <a:schemeClr val="dk2"/>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11" name="TextBox 10">
            <a:extLst>
              <a:ext uri="{FF2B5EF4-FFF2-40B4-BE49-F238E27FC236}">
                <a16:creationId xmlns:a16="http://schemas.microsoft.com/office/drawing/2014/main" id="{192E9285-F8A5-70FF-818D-329767B5CE97}"/>
              </a:ext>
            </a:extLst>
          </p:cNvPr>
          <p:cNvSpPr txBox="1"/>
          <p:nvPr/>
        </p:nvSpPr>
        <p:spPr>
          <a:xfrm>
            <a:off x="2014560" y="345448"/>
            <a:ext cx="8114316" cy="728917"/>
          </a:xfrm>
          <a:prstGeom prst="rect">
            <a:avLst/>
          </a:prstGeom>
          <a:noFill/>
        </p:spPr>
        <p:txBody>
          <a:bodyPr wrap="square" rtlCol="0">
            <a:spAutoFit/>
          </a:bodyPr>
          <a:lstStyle/>
          <a:p>
            <a:pPr>
              <a:lnSpc>
                <a:spcPct val="115000"/>
              </a:lnSpc>
              <a:spcAft>
                <a:spcPts val="800"/>
              </a:spcAft>
            </a:pPr>
            <a:r>
              <a:rPr lang="en-US" sz="4000" b="1" dirty="0">
                <a:latin typeface="Bahnschrift" panose="020B0502040204020203" pitchFamily="34" charset="0"/>
              </a:rPr>
              <a:t>BARRIER 1 - LANGUAGE BARRIER</a:t>
            </a:r>
          </a:p>
        </p:txBody>
      </p:sp>
      <p:pic>
        <p:nvPicPr>
          <p:cNvPr id="3074" name="Picture 2" descr="Shannon and Weaver Model of Communication">
            <a:extLst>
              <a:ext uri="{FF2B5EF4-FFF2-40B4-BE49-F238E27FC236}">
                <a16:creationId xmlns:a16="http://schemas.microsoft.com/office/drawing/2014/main" id="{50A9E430-B442-4605-B82D-8D227F9E040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11492" y="1469440"/>
            <a:ext cx="5080507" cy="3677424"/>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9AFED431-801A-4C11-8F1A-A886B2B3CB44}"/>
              </a:ext>
            </a:extLst>
          </p:cNvPr>
          <p:cNvSpPr txBox="1"/>
          <p:nvPr/>
        </p:nvSpPr>
        <p:spPr>
          <a:xfrm>
            <a:off x="8276175" y="5146864"/>
            <a:ext cx="3776125" cy="923330"/>
          </a:xfrm>
          <a:prstGeom prst="rect">
            <a:avLst/>
          </a:prstGeom>
          <a:noFill/>
        </p:spPr>
        <p:txBody>
          <a:bodyPr wrap="square" rtlCol="0">
            <a:spAutoFit/>
          </a:bodyPr>
          <a:lstStyle/>
          <a:p>
            <a:pPr algn="ctr"/>
            <a:r>
              <a:rPr lang="en-US" sz="1800" kern="1200" dirty="0">
                <a:solidFill>
                  <a:srgbClr val="000000"/>
                </a:solidFill>
                <a:effectLst/>
                <a:latin typeface="Bahnschrift" panose="020B0502040204020203" pitchFamily="34" charset="0"/>
                <a:ea typeface="Chivo"/>
                <a:cs typeface="Chivo"/>
              </a:rPr>
              <a:t>Communication Model (Shannon &amp; Weaver)</a:t>
            </a:r>
          </a:p>
          <a:p>
            <a:pPr algn="ctr"/>
            <a:r>
              <a:rPr lang="en-US" sz="1800" kern="1200" dirty="0">
                <a:solidFill>
                  <a:srgbClr val="000000"/>
                </a:solidFill>
                <a:effectLst/>
                <a:latin typeface="Bahnschrift" panose="020B0502040204020203" pitchFamily="34" charset="0"/>
                <a:ea typeface="+mn-ea"/>
                <a:cs typeface="+mn-cs"/>
              </a:rPr>
              <a:t>(communicationtheory.org)</a:t>
            </a:r>
            <a:endParaRPr lang="en-US" dirty="0"/>
          </a:p>
        </p:txBody>
      </p:sp>
    </p:spTree>
    <p:extLst>
      <p:ext uri="{BB962C8B-B14F-4D97-AF65-F5344CB8AC3E}">
        <p14:creationId xmlns:p14="http://schemas.microsoft.com/office/powerpoint/2010/main" val="9104271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61"/>
                                        </p:tgtEl>
                                        <p:attrNameLst>
                                          <p:attrName>style.visibility</p:attrName>
                                        </p:attrNameLst>
                                      </p:cBhvr>
                                      <p:to>
                                        <p:strVal val="visible"/>
                                      </p:to>
                                    </p:set>
                                    <p:animEffect transition="in" filter="fade">
                                      <p:cBhvr>
                                        <p:cTn id="7" dur="500"/>
                                        <p:tgtEl>
                                          <p:spTgt spid="261"/>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262"/>
                                        </p:tgtEl>
                                        <p:attrNameLst>
                                          <p:attrName>style.visibility</p:attrName>
                                        </p:attrNameLst>
                                      </p:cBhvr>
                                      <p:to>
                                        <p:strVal val="visible"/>
                                      </p:to>
                                    </p:set>
                                    <p:animEffect transition="in" filter="fade">
                                      <p:cBhvr>
                                        <p:cTn id="11" dur="500"/>
                                        <p:tgtEl>
                                          <p:spTgt spid="262"/>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263"/>
                                        </p:tgtEl>
                                        <p:attrNameLst>
                                          <p:attrName>style.visibility</p:attrName>
                                        </p:attrNameLst>
                                      </p:cBhvr>
                                      <p:to>
                                        <p:strVal val="visible"/>
                                      </p:to>
                                    </p:set>
                                    <p:animEffect transition="in" filter="fade">
                                      <p:cBhvr>
                                        <p:cTn id="15" dur="500"/>
                                        <p:tgtEl>
                                          <p:spTgt spid="263"/>
                                        </p:tgtEl>
                                      </p:cBhvr>
                                    </p:animEffect>
                                  </p:childTnLst>
                                </p:cTn>
                              </p:par>
                            </p:childTnLst>
                          </p:cTn>
                        </p:par>
                        <p:par>
                          <p:cTn id="16" fill="hold">
                            <p:stCondLst>
                              <p:cond delay="1500"/>
                            </p:stCondLst>
                            <p:childTnLst>
                              <p:par>
                                <p:cTn id="17" presetID="2" presetClass="entr" presetSubtype="4" fill="hold" nodeType="afterEffect">
                                  <p:stCondLst>
                                    <p:cond delay="0"/>
                                  </p:stCondLst>
                                  <p:childTnLst>
                                    <p:set>
                                      <p:cBhvr>
                                        <p:cTn id="18" dur="1" fill="hold">
                                          <p:stCondLst>
                                            <p:cond delay="0"/>
                                          </p:stCondLst>
                                        </p:cTn>
                                        <p:tgtEl>
                                          <p:spTgt spid="265"/>
                                        </p:tgtEl>
                                        <p:attrNameLst>
                                          <p:attrName>style.visibility</p:attrName>
                                        </p:attrNameLst>
                                      </p:cBhvr>
                                      <p:to>
                                        <p:strVal val="visible"/>
                                      </p:to>
                                    </p:set>
                                    <p:anim calcmode="lin" valueType="num">
                                      <p:cBhvr additive="base">
                                        <p:cTn id="19" dur="500"/>
                                        <p:tgtEl>
                                          <p:spTgt spid="265"/>
                                        </p:tgtEl>
                                        <p:attrNameLst>
                                          <p:attrName>ppt_y</p:attrName>
                                        </p:attrNameLst>
                                      </p:cBhvr>
                                      <p:tavLst>
                                        <p:tav tm="0">
                                          <p:val>
                                            <p:strVal val="#ppt_y+1"/>
                                          </p:val>
                                        </p:tav>
                                        <p:tav tm="100000">
                                          <p:val>
                                            <p:strVal val="#ppt_y"/>
                                          </p:val>
                                        </p:tav>
                                      </p:tavLst>
                                    </p:anim>
                                  </p:childTnLst>
                                </p:cTn>
                              </p:par>
                            </p:childTnLst>
                          </p:cTn>
                        </p:par>
                        <p:par>
                          <p:cTn id="20" fill="hold">
                            <p:stCondLst>
                              <p:cond delay="2000"/>
                            </p:stCondLst>
                            <p:childTnLst>
                              <p:par>
                                <p:cTn id="21" presetID="23" presetClass="entr" presetSubtype="16" fill="hold" nodeType="afterEffect">
                                  <p:stCondLst>
                                    <p:cond delay="0"/>
                                  </p:stCondLst>
                                  <p:childTnLst>
                                    <p:set>
                                      <p:cBhvr>
                                        <p:cTn id="22" dur="1" fill="hold">
                                          <p:stCondLst>
                                            <p:cond delay="0"/>
                                          </p:stCondLst>
                                        </p:cTn>
                                        <p:tgtEl>
                                          <p:spTgt spid="267"/>
                                        </p:tgtEl>
                                        <p:attrNameLst>
                                          <p:attrName>style.visibility</p:attrName>
                                        </p:attrNameLst>
                                      </p:cBhvr>
                                      <p:to>
                                        <p:strVal val="visible"/>
                                      </p:to>
                                    </p:set>
                                    <p:anim calcmode="lin" valueType="num">
                                      <p:cBhvr additive="base">
                                        <p:cTn id="23" dur="500"/>
                                        <p:tgtEl>
                                          <p:spTgt spid="267"/>
                                        </p:tgtEl>
                                        <p:attrNameLst>
                                          <p:attrName>ppt_w</p:attrName>
                                        </p:attrNameLst>
                                      </p:cBhvr>
                                      <p:tavLst>
                                        <p:tav tm="0">
                                          <p:val>
                                            <p:strVal val="0"/>
                                          </p:val>
                                        </p:tav>
                                        <p:tav tm="100000">
                                          <p:val>
                                            <p:strVal val="#ppt_w"/>
                                          </p:val>
                                        </p:tav>
                                      </p:tavLst>
                                    </p:anim>
                                    <p:anim calcmode="lin" valueType="num">
                                      <p:cBhvr additive="base">
                                        <p:cTn id="24" dur="500"/>
                                        <p:tgtEl>
                                          <p:spTgt spid="267"/>
                                        </p:tgtEl>
                                        <p:attrNameLst>
                                          <p:attrName>ppt_h</p:attrName>
                                        </p:attrNameLst>
                                      </p:cBhvr>
                                      <p:tavLst>
                                        <p:tav tm="0">
                                          <p:val>
                                            <p:strVal val="0"/>
                                          </p:val>
                                        </p:tav>
                                        <p:tav tm="100000">
                                          <p:val>
                                            <p:strVal val="#ppt_h"/>
                                          </p:val>
                                        </p:tav>
                                      </p:tavLst>
                                    </p:anim>
                                  </p:childTnLst>
                                </p:cTn>
                              </p:par>
                            </p:childTnLst>
                          </p:cTn>
                        </p:par>
                        <p:par>
                          <p:cTn id="25" fill="hold">
                            <p:stCondLst>
                              <p:cond delay="2500"/>
                            </p:stCondLst>
                            <p:childTnLst>
                              <p:par>
                                <p:cTn id="26" presetID="23" presetClass="entr" presetSubtype="16" fill="hold" nodeType="afterEffect">
                                  <p:stCondLst>
                                    <p:cond delay="0"/>
                                  </p:stCondLst>
                                  <p:childTnLst>
                                    <p:set>
                                      <p:cBhvr>
                                        <p:cTn id="27" dur="1" fill="hold">
                                          <p:stCondLst>
                                            <p:cond delay="0"/>
                                          </p:stCondLst>
                                        </p:cTn>
                                        <p:tgtEl>
                                          <p:spTgt spid="254"/>
                                        </p:tgtEl>
                                        <p:attrNameLst>
                                          <p:attrName>style.visibility</p:attrName>
                                        </p:attrNameLst>
                                      </p:cBhvr>
                                      <p:to>
                                        <p:strVal val="visible"/>
                                      </p:to>
                                    </p:set>
                                    <p:anim calcmode="lin" valueType="num">
                                      <p:cBhvr additive="base">
                                        <p:cTn id="28" dur="500"/>
                                        <p:tgtEl>
                                          <p:spTgt spid="254"/>
                                        </p:tgtEl>
                                        <p:attrNameLst>
                                          <p:attrName>ppt_w</p:attrName>
                                        </p:attrNameLst>
                                      </p:cBhvr>
                                      <p:tavLst>
                                        <p:tav tm="0">
                                          <p:val>
                                            <p:strVal val="0"/>
                                          </p:val>
                                        </p:tav>
                                        <p:tav tm="100000">
                                          <p:val>
                                            <p:strVal val="#ppt_w"/>
                                          </p:val>
                                        </p:tav>
                                      </p:tavLst>
                                    </p:anim>
                                    <p:anim calcmode="lin" valueType="num">
                                      <p:cBhvr additive="base">
                                        <p:cTn id="29" dur="500"/>
                                        <p:tgtEl>
                                          <p:spTgt spid="254"/>
                                        </p:tgtEl>
                                        <p:attrNameLst>
                                          <p:attrName>ppt_h</p:attrName>
                                        </p:attrNameLst>
                                      </p:cBhvr>
                                      <p:tavLst>
                                        <p:tav tm="0">
                                          <p:val>
                                            <p:strVal val="0"/>
                                          </p:val>
                                        </p:tav>
                                        <p:tav tm="100000">
                                          <p:val>
                                            <p:strVal val="#ppt_h"/>
                                          </p:val>
                                        </p:tav>
                                      </p:tavLst>
                                    </p:anim>
                                  </p:childTnLst>
                                </p:cTn>
                              </p:par>
                            </p:childTnLst>
                          </p:cTn>
                        </p:par>
                        <p:par>
                          <p:cTn id="30" fill="hold">
                            <p:stCondLst>
                              <p:cond delay="3000"/>
                            </p:stCondLst>
                            <p:childTnLst>
                              <p:par>
                                <p:cTn id="31" presetID="2" presetClass="entr" presetSubtype="2" fill="hold" nodeType="afterEffect">
                                  <p:stCondLst>
                                    <p:cond delay="0"/>
                                  </p:stCondLst>
                                  <p:childTnLst>
                                    <p:set>
                                      <p:cBhvr>
                                        <p:cTn id="32" dur="1" fill="hold">
                                          <p:stCondLst>
                                            <p:cond delay="0"/>
                                          </p:stCondLst>
                                        </p:cTn>
                                        <p:tgtEl>
                                          <p:spTgt spid="264"/>
                                        </p:tgtEl>
                                        <p:attrNameLst>
                                          <p:attrName>style.visibility</p:attrName>
                                        </p:attrNameLst>
                                      </p:cBhvr>
                                      <p:to>
                                        <p:strVal val="visible"/>
                                      </p:to>
                                    </p:set>
                                    <p:anim calcmode="lin" valueType="num">
                                      <p:cBhvr additive="base">
                                        <p:cTn id="33" dur="500"/>
                                        <p:tgtEl>
                                          <p:spTgt spid="264"/>
                                        </p:tgtEl>
                                        <p:attrNameLst>
                                          <p:attrName>ppt_x</p:attrName>
                                        </p:attrNameLst>
                                      </p:cBhvr>
                                      <p:tavLst>
                                        <p:tav tm="0">
                                          <p:val>
                                            <p:strVal val="#ppt_x+1"/>
                                          </p:val>
                                        </p:tav>
                                        <p:tav tm="100000">
                                          <p:val>
                                            <p:strVal val="#ppt_x"/>
                                          </p:val>
                                        </p:tav>
                                      </p:tavLst>
                                    </p:anim>
                                  </p:childTnLst>
                                </p:cTn>
                              </p:par>
                            </p:childTnLst>
                          </p:cTn>
                        </p:par>
                        <p:par>
                          <p:cTn id="34" fill="hold">
                            <p:stCondLst>
                              <p:cond delay="3500"/>
                            </p:stCondLst>
                            <p:childTnLst>
                              <p:par>
                                <p:cTn id="35" presetID="22" presetClass="entr" presetSubtype="1" fill="hold" grpId="0" nodeType="after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wipe(up)">
                                      <p:cBhvr>
                                        <p:cTn id="37" dur="500"/>
                                        <p:tgtEl>
                                          <p:spTgt spid="11"/>
                                        </p:tgtEl>
                                      </p:cBhvr>
                                    </p:animEffect>
                                  </p:childTnLst>
                                </p:cTn>
                              </p:par>
                            </p:childTnLst>
                          </p:cTn>
                        </p:par>
                        <p:par>
                          <p:cTn id="38" fill="hold">
                            <p:stCondLst>
                              <p:cond delay="4000"/>
                            </p:stCondLst>
                            <p:childTnLst>
                              <p:par>
                                <p:cTn id="39" presetID="22" presetClass="entr" presetSubtype="1" fill="hold" grpId="0" nodeType="afterEffect">
                                  <p:stCondLst>
                                    <p:cond delay="0"/>
                                  </p:stCondLst>
                                  <p:childTnLst>
                                    <p:set>
                                      <p:cBhvr>
                                        <p:cTn id="40" dur="1" fill="hold">
                                          <p:stCondLst>
                                            <p:cond delay="0"/>
                                          </p:stCondLst>
                                        </p:cTn>
                                        <p:tgtEl>
                                          <p:spTgt spid="255">
                                            <p:txEl>
                                              <p:pRg st="0" end="0"/>
                                            </p:txEl>
                                          </p:spTgt>
                                        </p:tgtEl>
                                        <p:attrNameLst>
                                          <p:attrName>style.visibility</p:attrName>
                                        </p:attrNameLst>
                                      </p:cBhvr>
                                      <p:to>
                                        <p:strVal val="visible"/>
                                      </p:to>
                                    </p:set>
                                    <p:animEffect transition="in" filter="wipe(up)">
                                      <p:cBhvr>
                                        <p:cTn id="41" dur="500"/>
                                        <p:tgtEl>
                                          <p:spTgt spid="255">
                                            <p:txEl>
                                              <p:pRg st="0" end="0"/>
                                            </p:txEl>
                                          </p:spTgt>
                                        </p:tgtEl>
                                      </p:cBhvr>
                                    </p:animEffect>
                                  </p:childTnLst>
                                </p:cTn>
                              </p:par>
                            </p:childTnLst>
                          </p:cTn>
                        </p:par>
                      </p:childTnLst>
                    </p:cTn>
                  </p:par>
                  <p:par>
                    <p:cTn id="42" fill="hold">
                      <p:stCondLst>
                        <p:cond delay="indefinite"/>
                      </p:stCondLst>
                      <p:childTnLst>
                        <p:par>
                          <p:cTn id="43" fill="hold">
                            <p:stCondLst>
                              <p:cond delay="0"/>
                            </p:stCondLst>
                            <p:childTnLst>
                              <p:par>
                                <p:cTn id="44" presetID="22" presetClass="entr" presetSubtype="1" fill="hold" grpId="0" nodeType="clickEffect">
                                  <p:stCondLst>
                                    <p:cond delay="0"/>
                                  </p:stCondLst>
                                  <p:childTnLst>
                                    <p:set>
                                      <p:cBhvr>
                                        <p:cTn id="45" dur="1" fill="hold">
                                          <p:stCondLst>
                                            <p:cond delay="0"/>
                                          </p:stCondLst>
                                        </p:cTn>
                                        <p:tgtEl>
                                          <p:spTgt spid="255">
                                            <p:txEl>
                                              <p:pRg st="1" end="1"/>
                                            </p:txEl>
                                          </p:spTgt>
                                        </p:tgtEl>
                                        <p:attrNameLst>
                                          <p:attrName>style.visibility</p:attrName>
                                        </p:attrNameLst>
                                      </p:cBhvr>
                                      <p:to>
                                        <p:strVal val="visible"/>
                                      </p:to>
                                    </p:set>
                                    <p:animEffect transition="in" filter="wipe(up)">
                                      <p:cBhvr>
                                        <p:cTn id="46" dur="500"/>
                                        <p:tgtEl>
                                          <p:spTgt spid="255">
                                            <p:txEl>
                                              <p:pRg st="1" end="1"/>
                                            </p:txEl>
                                          </p:spTgt>
                                        </p:tgtEl>
                                      </p:cBhvr>
                                    </p:animEffect>
                                  </p:childTnLst>
                                </p:cTn>
                              </p:par>
                            </p:childTnLst>
                          </p:cTn>
                        </p:par>
                      </p:childTnLst>
                    </p:cTn>
                  </p:par>
                  <p:par>
                    <p:cTn id="47" fill="hold">
                      <p:stCondLst>
                        <p:cond delay="indefinite"/>
                      </p:stCondLst>
                      <p:childTnLst>
                        <p:par>
                          <p:cTn id="48" fill="hold">
                            <p:stCondLst>
                              <p:cond delay="0"/>
                            </p:stCondLst>
                            <p:childTnLst>
                              <p:par>
                                <p:cTn id="49" presetID="22" presetClass="entr" presetSubtype="1" fill="hold" grpId="0" nodeType="clickEffect">
                                  <p:stCondLst>
                                    <p:cond delay="0"/>
                                  </p:stCondLst>
                                  <p:childTnLst>
                                    <p:set>
                                      <p:cBhvr>
                                        <p:cTn id="50" dur="1" fill="hold">
                                          <p:stCondLst>
                                            <p:cond delay="0"/>
                                          </p:stCondLst>
                                        </p:cTn>
                                        <p:tgtEl>
                                          <p:spTgt spid="255">
                                            <p:txEl>
                                              <p:pRg st="2" end="2"/>
                                            </p:txEl>
                                          </p:spTgt>
                                        </p:tgtEl>
                                        <p:attrNameLst>
                                          <p:attrName>style.visibility</p:attrName>
                                        </p:attrNameLst>
                                      </p:cBhvr>
                                      <p:to>
                                        <p:strVal val="visible"/>
                                      </p:to>
                                    </p:set>
                                    <p:animEffect transition="in" filter="wipe(up)">
                                      <p:cBhvr>
                                        <p:cTn id="51" dur="500"/>
                                        <p:tgtEl>
                                          <p:spTgt spid="255">
                                            <p:txEl>
                                              <p:pRg st="2" end="2"/>
                                            </p:txEl>
                                          </p:spTgt>
                                        </p:tgtEl>
                                      </p:cBhvr>
                                    </p:animEffect>
                                  </p:childTnLst>
                                </p:cTn>
                              </p:par>
                            </p:childTnLst>
                          </p:cTn>
                        </p:par>
                      </p:childTnLst>
                    </p:cTn>
                  </p:par>
                  <p:par>
                    <p:cTn id="52" fill="hold">
                      <p:stCondLst>
                        <p:cond delay="indefinite"/>
                      </p:stCondLst>
                      <p:childTnLst>
                        <p:par>
                          <p:cTn id="53" fill="hold">
                            <p:stCondLst>
                              <p:cond delay="0"/>
                            </p:stCondLst>
                            <p:childTnLst>
                              <p:par>
                                <p:cTn id="54" presetID="22" presetClass="entr" presetSubtype="1" fill="hold" grpId="0" nodeType="clickEffect">
                                  <p:stCondLst>
                                    <p:cond delay="0"/>
                                  </p:stCondLst>
                                  <p:childTnLst>
                                    <p:set>
                                      <p:cBhvr>
                                        <p:cTn id="55" dur="1" fill="hold">
                                          <p:stCondLst>
                                            <p:cond delay="0"/>
                                          </p:stCondLst>
                                        </p:cTn>
                                        <p:tgtEl>
                                          <p:spTgt spid="255">
                                            <p:txEl>
                                              <p:pRg st="3" end="3"/>
                                            </p:txEl>
                                          </p:spTgt>
                                        </p:tgtEl>
                                        <p:attrNameLst>
                                          <p:attrName>style.visibility</p:attrName>
                                        </p:attrNameLst>
                                      </p:cBhvr>
                                      <p:to>
                                        <p:strVal val="visible"/>
                                      </p:to>
                                    </p:set>
                                    <p:animEffect transition="in" filter="wipe(up)">
                                      <p:cBhvr>
                                        <p:cTn id="56" dur="500"/>
                                        <p:tgtEl>
                                          <p:spTgt spid="255">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5" grpId="0" build="p"/>
      <p:bldP spid="11"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253"/>
        <p:cNvGrpSpPr/>
        <p:nvPr/>
      </p:nvGrpSpPr>
      <p:grpSpPr>
        <a:xfrm>
          <a:off x="0" y="0"/>
          <a:ext cx="0" cy="0"/>
          <a:chOff x="0" y="0"/>
          <a:chExt cx="0" cy="0"/>
        </a:xfrm>
      </p:grpSpPr>
      <p:sp>
        <p:nvSpPr>
          <p:cNvPr id="265" name="Google Shape;265;p7"/>
          <p:cNvSpPr/>
          <p:nvPr/>
        </p:nvSpPr>
        <p:spPr>
          <a:xfrm rot="10800000">
            <a:off x="5591171" y="5461797"/>
            <a:ext cx="3982299" cy="3982299"/>
          </a:xfrm>
          <a:prstGeom prst="donut">
            <a:avLst>
              <a:gd name="adj" fmla="val 25000"/>
            </a:avLst>
          </a:prstGeom>
          <a:solidFill>
            <a:schemeClr val="lt2"/>
          </a:solidFill>
          <a:ln>
            <a:noFill/>
          </a:ln>
        </p:spPr>
        <p:txBody>
          <a:bodyPr spcFirstLastPara="1" wrap="square" lIns="121900" tIns="60933" rIns="121900" bIns="60933" anchor="ctr" anchorCtr="0">
            <a:noAutofit/>
          </a:bodyPr>
          <a:lstStyle/>
          <a:p>
            <a:pPr algn="ctr"/>
            <a:endParaRPr sz="1867" dirty="0">
              <a:solidFill>
                <a:schemeClr val="dk1"/>
              </a:solidFill>
              <a:latin typeface="Arial"/>
              <a:ea typeface="Arial"/>
              <a:cs typeface="Arial"/>
              <a:sym typeface="Arial"/>
            </a:endParaRPr>
          </a:p>
        </p:txBody>
      </p:sp>
      <p:sp>
        <p:nvSpPr>
          <p:cNvPr id="254" name="Google Shape;254;p7"/>
          <p:cNvSpPr txBox="1">
            <a:spLocks noGrp="1"/>
          </p:cNvSpPr>
          <p:nvPr>
            <p:ph type="body" idx="1"/>
          </p:nvPr>
        </p:nvSpPr>
        <p:spPr>
          <a:xfrm>
            <a:off x="1063253" y="1860819"/>
            <a:ext cx="4184955" cy="728473"/>
          </a:xfrm>
          <a:prstGeom prst="rect">
            <a:avLst/>
          </a:prstGeom>
          <a:noFill/>
          <a:ln>
            <a:noFill/>
          </a:ln>
        </p:spPr>
        <p:txBody>
          <a:bodyPr spcFirstLastPara="1" vert="horz" wrap="square" lIns="121900" tIns="60933" rIns="121900" bIns="60933" rtlCol="0" anchor="t" anchorCtr="0">
            <a:noAutofit/>
          </a:bodyPr>
          <a:lstStyle/>
          <a:p>
            <a:r>
              <a:rPr lang="en-US" b="1" dirty="0">
                <a:latin typeface="Bahnschrift" panose="020B0502040204020203" pitchFamily="34" charset="0"/>
              </a:rPr>
              <a:t>	</a:t>
            </a:r>
          </a:p>
        </p:txBody>
      </p:sp>
      <p:sp>
        <p:nvSpPr>
          <p:cNvPr id="255" name="Google Shape;255;p7"/>
          <p:cNvSpPr txBox="1">
            <a:spLocks noGrp="1"/>
          </p:cNvSpPr>
          <p:nvPr>
            <p:ph type="body" idx="2"/>
          </p:nvPr>
        </p:nvSpPr>
        <p:spPr>
          <a:xfrm>
            <a:off x="2014559" y="1192277"/>
            <a:ext cx="7256441" cy="5802694"/>
          </a:xfrm>
          <a:prstGeom prst="rect">
            <a:avLst/>
          </a:prstGeom>
          <a:noFill/>
          <a:ln>
            <a:noFill/>
          </a:ln>
        </p:spPr>
        <p:txBody>
          <a:bodyPr spcFirstLastPara="1" vert="horz" wrap="square" lIns="121900" tIns="60933" rIns="121900" bIns="60933" rtlCol="0" anchor="t" anchorCtr="0">
            <a:noAutofit/>
          </a:bodyPr>
          <a:lstStyle/>
          <a:p>
            <a:pPr marL="304793" indent="0" algn="just">
              <a:lnSpc>
                <a:spcPct val="150000"/>
              </a:lnSpc>
            </a:pPr>
            <a:r>
              <a:rPr lang="en-US" b="1" dirty="0">
                <a:latin typeface="Bahnschrift" panose="020B0502040204020203" pitchFamily="34" charset="0"/>
              </a:rPr>
              <a:t>Barrier 1: The Solution using the Model</a:t>
            </a:r>
          </a:p>
          <a:p>
            <a:pPr marL="647693" indent="-342900" algn="just">
              <a:lnSpc>
                <a:spcPct val="150000"/>
              </a:lnSpc>
              <a:buFont typeface="Wingdings" panose="05000000000000000000" pitchFamily="2" charset="2"/>
              <a:buChar char="Ø"/>
            </a:pPr>
            <a:r>
              <a:rPr lang="en-US" dirty="0">
                <a:latin typeface="Bahnschrift" panose="020B0502040204020203" pitchFamily="34" charset="0"/>
              </a:rPr>
              <a:t>Simple translated signs that contain pictures.</a:t>
            </a:r>
          </a:p>
          <a:p>
            <a:pPr marL="647693" indent="-342900" algn="just">
              <a:lnSpc>
                <a:spcPct val="150000"/>
              </a:lnSpc>
              <a:buFont typeface="Wingdings" panose="05000000000000000000" pitchFamily="2" charset="2"/>
              <a:buChar char="Ø"/>
            </a:pPr>
            <a:r>
              <a:rPr lang="en-US" dirty="0">
                <a:latin typeface="Bahnschrift" panose="020B0502040204020203" pitchFamily="34" charset="0"/>
              </a:rPr>
              <a:t>Teach short demonstrations to train workers rather than the long English instructions.</a:t>
            </a:r>
          </a:p>
          <a:p>
            <a:pPr marL="647693" indent="-342900" algn="just">
              <a:lnSpc>
                <a:spcPct val="150000"/>
              </a:lnSpc>
              <a:buFont typeface="Wingdings" panose="05000000000000000000" pitchFamily="2" charset="2"/>
              <a:buChar char="Ø"/>
            </a:pPr>
            <a:r>
              <a:rPr lang="en-US" dirty="0">
                <a:latin typeface="Bahnschrift" panose="020B0502040204020203" pitchFamily="34" charset="0"/>
              </a:rPr>
              <a:t>Check feedback to ensure comprehension.</a:t>
            </a:r>
          </a:p>
        </p:txBody>
      </p:sp>
      <p:sp>
        <p:nvSpPr>
          <p:cNvPr id="261" name="Google Shape;261;p7"/>
          <p:cNvSpPr/>
          <p:nvPr/>
        </p:nvSpPr>
        <p:spPr>
          <a:xfrm>
            <a:off x="1" y="493177"/>
            <a:ext cx="1694985" cy="1694985"/>
          </a:xfrm>
          <a:prstGeom prst="flowChartDelay">
            <a:avLst/>
          </a:prstGeom>
          <a:solidFill>
            <a:schemeClr val="accent1"/>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262" name="Google Shape;262;p7"/>
          <p:cNvSpPr/>
          <p:nvPr/>
        </p:nvSpPr>
        <p:spPr>
          <a:xfrm rot="5400000">
            <a:off x="-333931" y="1951343"/>
            <a:ext cx="1694988" cy="314839"/>
          </a:xfrm>
          <a:prstGeom prst="rect">
            <a:avLst/>
          </a:prstGeom>
          <a:solidFill>
            <a:schemeClr val="dk2"/>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263" name="Google Shape;263;p7"/>
          <p:cNvSpPr/>
          <p:nvPr/>
        </p:nvSpPr>
        <p:spPr>
          <a:xfrm rot="5400000">
            <a:off x="149326" y="3163074"/>
            <a:ext cx="728473" cy="314839"/>
          </a:xfrm>
          <a:prstGeom prst="rect">
            <a:avLst/>
          </a:prstGeom>
          <a:solidFill>
            <a:schemeClr val="accent2"/>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264" name="Google Shape;264;p7"/>
          <p:cNvSpPr/>
          <p:nvPr/>
        </p:nvSpPr>
        <p:spPr>
          <a:xfrm>
            <a:off x="10247345" y="-1489263"/>
            <a:ext cx="3677424" cy="3677424"/>
          </a:xfrm>
          <a:prstGeom prst="ellipse">
            <a:avLst/>
          </a:prstGeom>
          <a:solidFill>
            <a:schemeClr val="accent3"/>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266" name="Google Shape;266;p7"/>
          <p:cNvSpPr/>
          <p:nvPr/>
        </p:nvSpPr>
        <p:spPr>
          <a:xfrm>
            <a:off x="6863687" y="5596254"/>
            <a:ext cx="247805" cy="247805"/>
          </a:xfrm>
          <a:prstGeom prst="ellipse">
            <a:avLst/>
          </a:prstGeom>
          <a:solidFill>
            <a:schemeClr val="dk2"/>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267" name="Google Shape;267;p7"/>
          <p:cNvSpPr/>
          <p:nvPr/>
        </p:nvSpPr>
        <p:spPr>
          <a:xfrm>
            <a:off x="7334516" y="5596254"/>
            <a:ext cx="247805" cy="247805"/>
          </a:xfrm>
          <a:prstGeom prst="ellipse">
            <a:avLst/>
          </a:prstGeom>
          <a:solidFill>
            <a:schemeClr val="dk2"/>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268" name="Google Shape;268;p7"/>
          <p:cNvSpPr/>
          <p:nvPr/>
        </p:nvSpPr>
        <p:spPr>
          <a:xfrm>
            <a:off x="7805346" y="5596254"/>
            <a:ext cx="247805" cy="247805"/>
          </a:xfrm>
          <a:prstGeom prst="ellipse">
            <a:avLst/>
          </a:prstGeom>
          <a:solidFill>
            <a:schemeClr val="dk2"/>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269" name="Google Shape;269;p7"/>
          <p:cNvSpPr/>
          <p:nvPr/>
        </p:nvSpPr>
        <p:spPr>
          <a:xfrm>
            <a:off x="8276175" y="5596254"/>
            <a:ext cx="247805" cy="247805"/>
          </a:xfrm>
          <a:prstGeom prst="ellipse">
            <a:avLst/>
          </a:prstGeom>
          <a:solidFill>
            <a:schemeClr val="dk2"/>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270" name="Google Shape;270;p7"/>
          <p:cNvSpPr/>
          <p:nvPr/>
        </p:nvSpPr>
        <p:spPr>
          <a:xfrm>
            <a:off x="10091144" y="1055306"/>
            <a:ext cx="912137" cy="852357"/>
          </a:xfrm>
          <a:prstGeom prst="rect">
            <a:avLst/>
          </a:prstGeom>
          <a:solidFill>
            <a:schemeClr val="dk1"/>
          </a:solidFill>
          <a:ln>
            <a:noFill/>
          </a:ln>
        </p:spPr>
        <p:txBody>
          <a:bodyPr spcFirstLastPara="1" wrap="square" lIns="121900" tIns="60933" rIns="121900" bIns="60933" anchor="ctr" anchorCtr="0">
            <a:noAutofit/>
          </a:bodyPr>
          <a:lstStyle/>
          <a:p>
            <a:pPr algn="ctr"/>
            <a:endParaRPr sz="1867">
              <a:solidFill>
                <a:schemeClr val="dk2"/>
              </a:solidFill>
              <a:latin typeface="Arial"/>
              <a:ea typeface="Arial"/>
              <a:cs typeface="Arial"/>
              <a:sym typeface="Arial"/>
            </a:endParaRPr>
          </a:p>
        </p:txBody>
      </p:sp>
      <p:sp>
        <p:nvSpPr>
          <p:cNvPr id="11" name="TextBox 10">
            <a:extLst>
              <a:ext uri="{FF2B5EF4-FFF2-40B4-BE49-F238E27FC236}">
                <a16:creationId xmlns:a16="http://schemas.microsoft.com/office/drawing/2014/main" id="{192E9285-F8A5-70FF-818D-329767B5CE97}"/>
              </a:ext>
            </a:extLst>
          </p:cNvPr>
          <p:cNvSpPr txBox="1"/>
          <p:nvPr/>
        </p:nvSpPr>
        <p:spPr>
          <a:xfrm>
            <a:off x="2014560" y="345448"/>
            <a:ext cx="8114316" cy="728917"/>
          </a:xfrm>
          <a:prstGeom prst="rect">
            <a:avLst/>
          </a:prstGeom>
          <a:noFill/>
        </p:spPr>
        <p:txBody>
          <a:bodyPr wrap="square" rtlCol="0">
            <a:spAutoFit/>
          </a:bodyPr>
          <a:lstStyle/>
          <a:p>
            <a:pPr>
              <a:lnSpc>
                <a:spcPct val="115000"/>
              </a:lnSpc>
              <a:spcAft>
                <a:spcPts val="800"/>
              </a:spcAft>
            </a:pPr>
            <a:r>
              <a:rPr lang="en-US" sz="4000" b="1" dirty="0">
                <a:latin typeface="Bahnschrift" panose="020B0502040204020203" pitchFamily="34" charset="0"/>
              </a:rPr>
              <a:t>BARRIER 1 - LANGUAGE BARRIER</a:t>
            </a:r>
          </a:p>
        </p:txBody>
      </p:sp>
    </p:spTree>
    <p:extLst>
      <p:ext uri="{BB962C8B-B14F-4D97-AF65-F5344CB8AC3E}">
        <p14:creationId xmlns:p14="http://schemas.microsoft.com/office/powerpoint/2010/main" val="22739621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61"/>
                                        </p:tgtEl>
                                        <p:attrNameLst>
                                          <p:attrName>style.visibility</p:attrName>
                                        </p:attrNameLst>
                                      </p:cBhvr>
                                      <p:to>
                                        <p:strVal val="visible"/>
                                      </p:to>
                                    </p:set>
                                    <p:animEffect transition="in" filter="fade">
                                      <p:cBhvr>
                                        <p:cTn id="7" dur="500"/>
                                        <p:tgtEl>
                                          <p:spTgt spid="261"/>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262"/>
                                        </p:tgtEl>
                                        <p:attrNameLst>
                                          <p:attrName>style.visibility</p:attrName>
                                        </p:attrNameLst>
                                      </p:cBhvr>
                                      <p:to>
                                        <p:strVal val="visible"/>
                                      </p:to>
                                    </p:set>
                                    <p:animEffect transition="in" filter="fade">
                                      <p:cBhvr>
                                        <p:cTn id="11" dur="500"/>
                                        <p:tgtEl>
                                          <p:spTgt spid="262"/>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263"/>
                                        </p:tgtEl>
                                        <p:attrNameLst>
                                          <p:attrName>style.visibility</p:attrName>
                                        </p:attrNameLst>
                                      </p:cBhvr>
                                      <p:to>
                                        <p:strVal val="visible"/>
                                      </p:to>
                                    </p:set>
                                    <p:animEffect transition="in" filter="fade">
                                      <p:cBhvr>
                                        <p:cTn id="15" dur="500"/>
                                        <p:tgtEl>
                                          <p:spTgt spid="263"/>
                                        </p:tgtEl>
                                      </p:cBhvr>
                                    </p:animEffect>
                                  </p:childTnLst>
                                </p:cTn>
                              </p:par>
                            </p:childTnLst>
                          </p:cTn>
                        </p:par>
                        <p:par>
                          <p:cTn id="16" fill="hold">
                            <p:stCondLst>
                              <p:cond delay="1500"/>
                            </p:stCondLst>
                            <p:childTnLst>
                              <p:par>
                                <p:cTn id="17" presetID="2" presetClass="entr" presetSubtype="4" fill="hold" nodeType="afterEffect">
                                  <p:stCondLst>
                                    <p:cond delay="0"/>
                                  </p:stCondLst>
                                  <p:childTnLst>
                                    <p:set>
                                      <p:cBhvr>
                                        <p:cTn id="18" dur="1" fill="hold">
                                          <p:stCondLst>
                                            <p:cond delay="0"/>
                                          </p:stCondLst>
                                        </p:cTn>
                                        <p:tgtEl>
                                          <p:spTgt spid="265"/>
                                        </p:tgtEl>
                                        <p:attrNameLst>
                                          <p:attrName>style.visibility</p:attrName>
                                        </p:attrNameLst>
                                      </p:cBhvr>
                                      <p:to>
                                        <p:strVal val="visible"/>
                                      </p:to>
                                    </p:set>
                                    <p:anim calcmode="lin" valueType="num">
                                      <p:cBhvr additive="base">
                                        <p:cTn id="19" dur="500"/>
                                        <p:tgtEl>
                                          <p:spTgt spid="265"/>
                                        </p:tgtEl>
                                        <p:attrNameLst>
                                          <p:attrName>ppt_y</p:attrName>
                                        </p:attrNameLst>
                                      </p:cBhvr>
                                      <p:tavLst>
                                        <p:tav tm="0">
                                          <p:val>
                                            <p:strVal val="#ppt_y+1"/>
                                          </p:val>
                                        </p:tav>
                                        <p:tav tm="100000">
                                          <p:val>
                                            <p:strVal val="#ppt_y"/>
                                          </p:val>
                                        </p:tav>
                                      </p:tavLst>
                                    </p:anim>
                                  </p:childTnLst>
                                </p:cTn>
                              </p:par>
                            </p:childTnLst>
                          </p:cTn>
                        </p:par>
                        <p:par>
                          <p:cTn id="20" fill="hold">
                            <p:stCondLst>
                              <p:cond delay="2000"/>
                            </p:stCondLst>
                            <p:childTnLst>
                              <p:par>
                                <p:cTn id="21" presetID="23" presetClass="entr" presetSubtype="16" fill="hold" nodeType="afterEffect">
                                  <p:stCondLst>
                                    <p:cond delay="0"/>
                                  </p:stCondLst>
                                  <p:childTnLst>
                                    <p:set>
                                      <p:cBhvr>
                                        <p:cTn id="22" dur="1" fill="hold">
                                          <p:stCondLst>
                                            <p:cond delay="0"/>
                                          </p:stCondLst>
                                        </p:cTn>
                                        <p:tgtEl>
                                          <p:spTgt spid="267"/>
                                        </p:tgtEl>
                                        <p:attrNameLst>
                                          <p:attrName>style.visibility</p:attrName>
                                        </p:attrNameLst>
                                      </p:cBhvr>
                                      <p:to>
                                        <p:strVal val="visible"/>
                                      </p:to>
                                    </p:set>
                                    <p:anim calcmode="lin" valueType="num">
                                      <p:cBhvr additive="base">
                                        <p:cTn id="23" dur="500"/>
                                        <p:tgtEl>
                                          <p:spTgt spid="267"/>
                                        </p:tgtEl>
                                        <p:attrNameLst>
                                          <p:attrName>ppt_w</p:attrName>
                                        </p:attrNameLst>
                                      </p:cBhvr>
                                      <p:tavLst>
                                        <p:tav tm="0">
                                          <p:val>
                                            <p:strVal val="0"/>
                                          </p:val>
                                        </p:tav>
                                        <p:tav tm="100000">
                                          <p:val>
                                            <p:strVal val="#ppt_w"/>
                                          </p:val>
                                        </p:tav>
                                      </p:tavLst>
                                    </p:anim>
                                    <p:anim calcmode="lin" valueType="num">
                                      <p:cBhvr additive="base">
                                        <p:cTn id="24" dur="500"/>
                                        <p:tgtEl>
                                          <p:spTgt spid="267"/>
                                        </p:tgtEl>
                                        <p:attrNameLst>
                                          <p:attrName>ppt_h</p:attrName>
                                        </p:attrNameLst>
                                      </p:cBhvr>
                                      <p:tavLst>
                                        <p:tav tm="0">
                                          <p:val>
                                            <p:strVal val="0"/>
                                          </p:val>
                                        </p:tav>
                                        <p:tav tm="100000">
                                          <p:val>
                                            <p:strVal val="#ppt_h"/>
                                          </p:val>
                                        </p:tav>
                                      </p:tavLst>
                                    </p:anim>
                                  </p:childTnLst>
                                </p:cTn>
                              </p:par>
                            </p:childTnLst>
                          </p:cTn>
                        </p:par>
                        <p:par>
                          <p:cTn id="25" fill="hold">
                            <p:stCondLst>
                              <p:cond delay="2500"/>
                            </p:stCondLst>
                            <p:childTnLst>
                              <p:par>
                                <p:cTn id="26" presetID="23" presetClass="entr" presetSubtype="16" fill="hold" nodeType="afterEffect">
                                  <p:stCondLst>
                                    <p:cond delay="0"/>
                                  </p:stCondLst>
                                  <p:childTnLst>
                                    <p:set>
                                      <p:cBhvr>
                                        <p:cTn id="27" dur="1" fill="hold">
                                          <p:stCondLst>
                                            <p:cond delay="0"/>
                                          </p:stCondLst>
                                        </p:cTn>
                                        <p:tgtEl>
                                          <p:spTgt spid="254"/>
                                        </p:tgtEl>
                                        <p:attrNameLst>
                                          <p:attrName>style.visibility</p:attrName>
                                        </p:attrNameLst>
                                      </p:cBhvr>
                                      <p:to>
                                        <p:strVal val="visible"/>
                                      </p:to>
                                    </p:set>
                                    <p:anim calcmode="lin" valueType="num">
                                      <p:cBhvr additive="base">
                                        <p:cTn id="28" dur="500"/>
                                        <p:tgtEl>
                                          <p:spTgt spid="254"/>
                                        </p:tgtEl>
                                        <p:attrNameLst>
                                          <p:attrName>ppt_w</p:attrName>
                                        </p:attrNameLst>
                                      </p:cBhvr>
                                      <p:tavLst>
                                        <p:tav tm="0">
                                          <p:val>
                                            <p:strVal val="0"/>
                                          </p:val>
                                        </p:tav>
                                        <p:tav tm="100000">
                                          <p:val>
                                            <p:strVal val="#ppt_w"/>
                                          </p:val>
                                        </p:tav>
                                      </p:tavLst>
                                    </p:anim>
                                    <p:anim calcmode="lin" valueType="num">
                                      <p:cBhvr additive="base">
                                        <p:cTn id="29" dur="500"/>
                                        <p:tgtEl>
                                          <p:spTgt spid="254"/>
                                        </p:tgtEl>
                                        <p:attrNameLst>
                                          <p:attrName>ppt_h</p:attrName>
                                        </p:attrNameLst>
                                      </p:cBhvr>
                                      <p:tavLst>
                                        <p:tav tm="0">
                                          <p:val>
                                            <p:strVal val="0"/>
                                          </p:val>
                                        </p:tav>
                                        <p:tav tm="100000">
                                          <p:val>
                                            <p:strVal val="#ppt_h"/>
                                          </p:val>
                                        </p:tav>
                                      </p:tavLst>
                                    </p:anim>
                                  </p:childTnLst>
                                </p:cTn>
                              </p:par>
                            </p:childTnLst>
                          </p:cTn>
                        </p:par>
                        <p:par>
                          <p:cTn id="30" fill="hold">
                            <p:stCondLst>
                              <p:cond delay="3000"/>
                            </p:stCondLst>
                            <p:childTnLst>
                              <p:par>
                                <p:cTn id="31" presetID="2" presetClass="entr" presetSubtype="2" fill="hold" nodeType="afterEffect">
                                  <p:stCondLst>
                                    <p:cond delay="0"/>
                                  </p:stCondLst>
                                  <p:childTnLst>
                                    <p:set>
                                      <p:cBhvr>
                                        <p:cTn id="32" dur="1" fill="hold">
                                          <p:stCondLst>
                                            <p:cond delay="0"/>
                                          </p:stCondLst>
                                        </p:cTn>
                                        <p:tgtEl>
                                          <p:spTgt spid="264"/>
                                        </p:tgtEl>
                                        <p:attrNameLst>
                                          <p:attrName>style.visibility</p:attrName>
                                        </p:attrNameLst>
                                      </p:cBhvr>
                                      <p:to>
                                        <p:strVal val="visible"/>
                                      </p:to>
                                    </p:set>
                                    <p:anim calcmode="lin" valueType="num">
                                      <p:cBhvr additive="base">
                                        <p:cTn id="33" dur="500"/>
                                        <p:tgtEl>
                                          <p:spTgt spid="264"/>
                                        </p:tgtEl>
                                        <p:attrNameLst>
                                          <p:attrName>ppt_x</p:attrName>
                                        </p:attrNameLst>
                                      </p:cBhvr>
                                      <p:tavLst>
                                        <p:tav tm="0">
                                          <p:val>
                                            <p:strVal val="#ppt_x+1"/>
                                          </p:val>
                                        </p:tav>
                                        <p:tav tm="100000">
                                          <p:val>
                                            <p:strVal val="#ppt_x"/>
                                          </p:val>
                                        </p:tav>
                                      </p:tavLst>
                                    </p:anim>
                                  </p:childTnLst>
                                </p:cTn>
                              </p:par>
                            </p:childTnLst>
                          </p:cTn>
                        </p:par>
                        <p:par>
                          <p:cTn id="34" fill="hold">
                            <p:stCondLst>
                              <p:cond delay="3500"/>
                            </p:stCondLst>
                            <p:childTnLst>
                              <p:par>
                                <p:cTn id="35" presetID="23" presetClass="entr" presetSubtype="16" fill="hold" nodeType="afterEffect">
                                  <p:stCondLst>
                                    <p:cond delay="0"/>
                                  </p:stCondLst>
                                  <p:childTnLst>
                                    <p:set>
                                      <p:cBhvr>
                                        <p:cTn id="36" dur="1" fill="hold">
                                          <p:stCondLst>
                                            <p:cond delay="0"/>
                                          </p:stCondLst>
                                        </p:cTn>
                                        <p:tgtEl>
                                          <p:spTgt spid="270"/>
                                        </p:tgtEl>
                                        <p:attrNameLst>
                                          <p:attrName>style.visibility</p:attrName>
                                        </p:attrNameLst>
                                      </p:cBhvr>
                                      <p:to>
                                        <p:strVal val="visible"/>
                                      </p:to>
                                    </p:set>
                                    <p:anim calcmode="lin" valueType="num">
                                      <p:cBhvr additive="base">
                                        <p:cTn id="37" dur="500"/>
                                        <p:tgtEl>
                                          <p:spTgt spid="270"/>
                                        </p:tgtEl>
                                        <p:attrNameLst>
                                          <p:attrName>ppt_w</p:attrName>
                                        </p:attrNameLst>
                                      </p:cBhvr>
                                      <p:tavLst>
                                        <p:tav tm="0">
                                          <p:val>
                                            <p:strVal val="0"/>
                                          </p:val>
                                        </p:tav>
                                        <p:tav tm="100000">
                                          <p:val>
                                            <p:strVal val="#ppt_w"/>
                                          </p:val>
                                        </p:tav>
                                      </p:tavLst>
                                    </p:anim>
                                    <p:anim calcmode="lin" valueType="num">
                                      <p:cBhvr additive="base">
                                        <p:cTn id="38" dur="500"/>
                                        <p:tgtEl>
                                          <p:spTgt spid="270"/>
                                        </p:tgtEl>
                                        <p:attrNameLst>
                                          <p:attrName>ppt_h</p:attrName>
                                        </p:attrNameLst>
                                      </p:cBhvr>
                                      <p:tavLst>
                                        <p:tav tm="0">
                                          <p:val>
                                            <p:strVal val="0"/>
                                          </p:val>
                                        </p:tav>
                                        <p:tav tm="100000">
                                          <p:val>
                                            <p:strVal val="#ppt_h"/>
                                          </p:val>
                                        </p:tav>
                                      </p:tavLst>
                                    </p:anim>
                                  </p:childTnLst>
                                </p:cTn>
                              </p:par>
                            </p:childTnLst>
                          </p:cTn>
                        </p:par>
                        <p:par>
                          <p:cTn id="39" fill="hold">
                            <p:stCondLst>
                              <p:cond delay="4000"/>
                            </p:stCondLst>
                            <p:childTnLst>
                              <p:par>
                                <p:cTn id="40" presetID="22" presetClass="entr" presetSubtype="1" fill="hold" grpId="0" nodeType="afterEffect">
                                  <p:stCondLst>
                                    <p:cond delay="0"/>
                                  </p:stCondLst>
                                  <p:childTnLst>
                                    <p:set>
                                      <p:cBhvr>
                                        <p:cTn id="41" dur="1" fill="hold">
                                          <p:stCondLst>
                                            <p:cond delay="0"/>
                                          </p:stCondLst>
                                        </p:cTn>
                                        <p:tgtEl>
                                          <p:spTgt spid="11"/>
                                        </p:tgtEl>
                                        <p:attrNameLst>
                                          <p:attrName>style.visibility</p:attrName>
                                        </p:attrNameLst>
                                      </p:cBhvr>
                                      <p:to>
                                        <p:strVal val="visible"/>
                                      </p:to>
                                    </p:set>
                                    <p:animEffect transition="in" filter="wipe(up)">
                                      <p:cBhvr>
                                        <p:cTn id="42" dur="500"/>
                                        <p:tgtEl>
                                          <p:spTgt spid="11"/>
                                        </p:tgtEl>
                                      </p:cBhvr>
                                    </p:animEffect>
                                  </p:childTnLst>
                                </p:cTn>
                              </p:par>
                            </p:childTnLst>
                          </p:cTn>
                        </p:par>
                        <p:par>
                          <p:cTn id="43" fill="hold">
                            <p:stCondLst>
                              <p:cond delay="4500"/>
                            </p:stCondLst>
                            <p:childTnLst>
                              <p:par>
                                <p:cTn id="44" presetID="22" presetClass="entr" presetSubtype="1" fill="hold" grpId="0" nodeType="afterEffect">
                                  <p:stCondLst>
                                    <p:cond delay="0"/>
                                  </p:stCondLst>
                                  <p:childTnLst>
                                    <p:set>
                                      <p:cBhvr>
                                        <p:cTn id="45" dur="1" fill="hold">
                                          <p:stCondLst>
                                            <p:cond delay="0"/>
                                          </p:stCondLst>
                                        </p:cTn>
                                        <p:tgtEl>
                                          <p:spTgt spid="255">
                                            <p:txEl>
                                              <p:pRg st="0" end="0"/>
                                            </p:txEl>
                                          </p:spTgt>
                                        </p:tgtEl>
                                        <p:attrNameLst>
                                          <p:attrName>style.visibility</p:attrName>
                                        </p:attrNameLst>
                                      </p:cBhvr>
                                      <p:to>
                                        <p:strVal val="visible"/>
                                      </p:to>
                                    </p:set>
                                    <p:animEffect transition="in" filter="wipe(up)">
                                      <p:cBhvr>
                                        <p:cTn id="46" dur="500"/>
                                        <p:tgtEl>
                                          <p:spTgt spid="255">
                                            <p:txEl>
                                              <p:pRg st="0" end="0"/>
                                            </p:txEl>
                                          </p:spTgt>
                                        </p:tgtEl>
                                      </p:cBhvr>
                                    </p:animEffect>
                                  </p:childTnLst>
                                </p:cTn>
                              </p:par>
                            </p:childTnLst>
                          </p:cTn>
                        </p:par>
                      </p:childTnLst>
                    </p:cTn>
                  </p:par>
                  <p:par>
                    <p:cTn id="47" fill="hold">
                      <p:stCondLst>
                        <p:cond delay="indefinite"/>
                      </p:stCondLst>
                      <p:childTnLst>
                        <p:par>
                          <p:cTn id="48" fill="hold">
                            <p:stCondLst>
                              <p:cond delay="0"/>
                            </p:stCondLst>
                            <p:childTnLst>
                              <p:par>
                                <p:cTn id="49" presetID="22" presetClass="entr" presetSubtype="1" fill="hold" grpId="0" nodeType="clickEffect">
                                  <p:stCondLst>
                                    <p:cond delay="0"/>
                                  </p:stCondLst>
                                  <p:childTnLst>
                                    <p:set>
                                      <p:cBhvr>
                                        <p:cTn id="50" dur="1" fill="hold">
                                          <p:stCondLst>
                                            <p:cond delay="0"/>
                                          </p:stCondLst>
                                        </p:cTn>
                                        <p:tgtEl>
                                          <p:spTgt spid="255">
                                            <p:txEl>
                                              <p:pRg st="1" end="1"/>
                                            </p:txEl>
                                          </p:spTgt>
                                        </p:tgtEl>
                                        <p:attrNameLst>
                                          <p:attrName>style.visibility</p:attrName>
                                        </p:attrNameLst>
                                      </p:cBhvr>
                                      <p:to>
                                        <p:strVal val="visible"/>
                                      </p:to>
                                    </p:set>
                                    <p:animEffect transition="in" filter="wipe(up)">
                                      <p:cBhvr>
                                        <p:cTn id="51" dur="500"/>
                                        <p:tgtEl>
                                          <p:spTgt spid="255">
                                            <p:txEl>
                                              <p:pRg st="1" end="1"/>
                                            </p:txEl>
                                          </p:spTgt>
                                        </p:tgtEl>
                                      </p:cBhvr>
                                    </p:animEffect>
                                  </p:childTnLst>
                                </p:cTn>
                              </p:par>
                            </p:childTnLst>
                          </p:cTn>
                        </p:par>
                      </p:childTnLst>
                    </p:cTn>
                  </p:par>
                  <p:par>
                    <p:cTn id="52" fill="hold">
                      <p:stCondLst>
                        <p:cond delay="indefinite"/>
                      </p:stCondLst>
                      <p:childTnLst>
                        <p:par>
                          <p:cTn id="53" fill="hold">
                            <p:stCondLst>
                              <p:cond delay="0"/>
                            </p:stCondLst>
                            <p:childTnLst>
                              <p:par>
                                <p:cTn id="54" presetID="22" presetClass="entr" presetSubtype="1" fill="hold" grpId="0" nodeType="clickEffect">
                                  <p:stCondLst>
                                    <p:cond delay="0"/>
                                  </p:stCondLst>
                                  <p:childTnLst>
                                    <p:set>
                                      <p:cBhvr>
                                        <p:cTn id="55" dur="1" fill="hold">
                                          <p:stCondLst>
                                            <p:cond delay="0"/>
                                          </p:stCondLst>
                                        </p:cTn>
                                        <p:tgtEl>
                                          <p:spTgt spid="255">
                                            <p:txEl>
                                              <p:pRg st="2" end="2"/>
                                            </p:txEl>
                                          </p:spTgt>
                                        </p:tgtEl>
                                        <p:attrNameLst>
                                          <p:attrName>style.visibility</p:attrName>
                                        </p:attrNameLst>
                                      </p:cBhvr>
                                      <p:to>
                                        <p:strVal val="visible"/>
                                      </p:to>
                                    </p:set>
                                    <p:animEffect transition="in" filter="wipe(up)">
                                      <p:cBhvr>
                                        <p:cTn id="56" dur="500"/>
                                        <p:tgtEl>
                                          <p:spTgt spid="255">
                                            <p:txEl>
                                              <p:pRg st="2" end="2"/>
                                            </p:txEl>
                                          </p:spTgt>
                                        </p:tgtEl>
                                      </p:cBhvr>
                                    </p:animEffect>
                                  </p:childTnLst>
                                </p:cTn>
                              </p:par>
                            </p:childTnLst>
                          </p:cTn>
                        </p:par>
                      </p:childTnLst>
                    </p:cTn>
                  </p:par>
                  <p:par>
                    <p:cTn id="57" fill="hold">
                      <p:stCondLst>
                        <p:cond delay="indefinite"/>
                      </p:stCondLst>
                      <p:childTnLst>
                        <p:par>
                          <p:cTn id="58" fill="hold">
                            <p:stCondLst>
                              <p:cond delay="0"/>
                            </p:stCondLst>
                            <p:childTnLst>
                              <p:par>
                                <p:cTn id="59" presetID="22" presetClass="entr" presetSubtype="1" fill="hold" grpId="0" nodeType="clickEffect">
                                  <p:stCondLst>
                                    <p:cond delay="0"/>
                                  </p:stCondLst>
                                  <p:childTnLst>
                                    <p:set>
                                      <p:cBhvr>
                                        <p:cTn id="60" dur="1" fill="hold">
                                          <p:stCondLst>
                                            <p:cond delay="0"/>
                                          </p:stCondLst>
                                        </p:cTn>
                                        <p:tgtEl>
                                          <p:spTgt spid="255">
                                            <p:txEl>
                                              <p:pRg st="3" end="3"/>
                                            </p:txEl>
                                          </p:spTgt>
                                        </p:tgtEl>
                                        <p:attrNameLst>
                                          <p:attrName>style.visibility</p:attrName>
                                        </p:attrNameLst>
                                      </p:cBhvr>
                                      <p:to>
                                        <p:strVal val="visible"/>
                                      </p:to>
                                    </p:set>
                                    <p:animEffect transition="in" filter="wipe(up)">
                                      <p:cBhvr>
                                        <p:cTn id="61" dur="500"/>
                                        <p:tgtEl>
                                          <p:spTgt spid="255">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5" grpId="0" build="p"/>
      <p:bldP spid="11"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573"/>
        <p:cNvGrpSpPr/>
        <p:nvPr/>
      </p:nvGrpSpPr>
      <p:grpSpPr>
        <a:xfrm>
          <a:off x="0" y="0"/>
          <a:ext cx="0" cy="0"/>
          <a:chOff x="0" y="0"/>
          <a:chExt cx="0" cy="0"/>
        </a:xfrm>
      </p:grpSpPr>
      <p:sp>
        <p:nvSpPr>
          <p:cNvPr id="574" name="Google Shape;574;p15"/>
          <p:cNvSpPr/>
          <p:nvPr/>
        </p:nvSpPr>
        <p:spPr>
          <a:xfrm>
            <a:off x="-1276986" y="5375474"/>
            <a:ext cx="3994615" cy="3994615"/>
          </a:xfrm>
          <a:prstGeom prst="flowChartConnector">
            <a:avLst/>
          </a:prstGeom>
          <a:solidFill>
            <a:schemeClr val="lt2"/>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576" name="Google Shape;576;p15"/>
          <p:cNvSpPr txBox="1">
            <a:spLocks noGrp="1"/>
          </p:cNvSpPr>
          <p:nvPr>
            <p:ph type="body" idx="1"/>
          </p:nvPr>
        </p:nvSpPr>
        <p:spPr>
          <a:xfrm>
            <a:off x="2178642" y="1573392"/>
            <a:ext cx="7731487" cy="5028226"/>
          </a:xfrm>
          <a:prstGeom prst="rect">
            <a:avLst/>
          </a:prstGeom>
          <a:noFill/>
          <a:ln>
            <a:noFill/>
          </a:ln>
        </p:spPr>
        <p:txBody>
          <a:bodyPr spcFirstLastPara="1" vert="horz" wrap="square" lIns="121900" tIns="60933" rIns="121900" bIns="60933" rtlCol="0" anchor="t" anchorCtr="0">
            <a:noAutofit/>
          </a:bodyPr>
          <a:lstStyle/>
          <a:p>
            <a:pPr marL="0" indent="0" algn="just">
              <a:lnSpc>
                <a:spcPct val="115000"/>
              </a:lnSpc>
              <a:spcAft>
                <a:spcPts val="800"/>
              </a:spcAft>
              <a:buNone/>
            </a:pPr>
            <a:r>
              <a:rPr lang="fr-FR" b="1" dirty="0" err="1">
                <a:latin typeface="Bahnschrift" panose="020B0502040204020203" pitchFamily="34" charset="0"/>
              </a:rPr>
              <a:t>Barrier</a:t>
            </a:r>
            <a:r>
              <a:rPr lang="fr-FR" b="1" dirty="0">
                <a:latin typeface="Bahnschrift" panose="020B0502040204020203" pitchFamily="34" charset="0"/>
              </a:rPr>
              <a:t> 2: Description</a:t>
            </a:r>
          </a:p>
          <a:p>
            <a:pPr marL="342900" indent="-342900" algn="just">
              <a:lnSpc>
                <a:spcPct val="115000"/>
              </a:lnSpc>
              <a:spcAft>
                <a:spcPts val="800"/>
              </a:spcAft>
              <a:buFont typeface="Wingdings" panose="05000000000000000000" pitchFamily="2" charset="2"/>
              <a:buChar char="Ø"/>
            </a:pPr>
            <a:r>
              <a:rPr lang="en-US" dirty="0">
                <a:latin typeface="Bahnschrift" panose="020B0502040204020203" pitchFamily="34" charset="0"/>
              </a:rPr>
              <a:t>Gary comes with tiredness, emotional stress, which makes his communication weak.</a:t>
            </a:r>
          </a:p>
          <a:p>
            <a:pPr marL="342900" indent="-342900" algn="just">
              <a:lnSpc>
                <a:spcPct val="115000"/>
              </a:lnSpc>
              <a:spcAft>
                <a:spcPts val="800"/>
              </a:spcAft>
              <a:buFont typeface="Wingdings" panose="05000000000000000000" pitchFamily="2" charset="2"/>
              <a:buChar char="Ø"/>
            </a:pPr>
            <a:r>
              <a:rPr lang="en-US" dirty="0">
                <a:latin typeface="Bahnschrift" panose="020B0502040204020203" pitchFamily="34" charset="0"/>
              </a:rPr>
              <a:t>When Gary has rushed instructions, workers get lost.</a:t>
            </a:r>
          </a:p>
          <a:p>
            <a:pPr marL="342900" indent="-342900" algn="just">
              <a:lnSpc>
                <a:spcPct val="115000"/>
              </a:lnSpc>
              <a:spcAft>
                <a:spcPts val="800"/>
              </a:spcAft>
              <a:buFont typeface="Wingdings" panose="05000000000000000000" pitchFamily="2" charset="2"/>
              <a:buChar char="Ø"/>
            </a:pPr>
            <a:r>
              <a:rPr lang="en-US" dirty="0">
                <a:latin typeface="Bahnschrift" panose="020B0502040204020203" pitchFamily="34" charset="0"/>
              </a:rPr>
              <a:t>His bad temper reflects the way he describes work.</a:t>
            </a:r>
          </a:p>
        </p:txBody>
      </p:sp>
      <p:sp>
        <p:nvSpPr>
          <p:cNvPr id="577" name="Google Shape;577;p15"/>
          <p:cNvSpPr/>
          <p:nvPr/>
        </p:nvSpPr>
        <p:spPr>
          <a:xfrm flipH="1">
            <a:off x="10627446" y="3682725"/>
            <a:ext cx="844233" cy="844233"/>
          </a:xfrm>
          <a:prstGeom prst="rtTriangle">
            <a:avLst/>
          </a:prstGeom>
          <a:solidFill>
            <a:schemeClr val="dk2"/>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578" name="Google Shape;578;p15"/>
          <p:cNvSpPr/>
          <p:nvPr/>
        </p:nvSpPr>
        <p:spPr>
          <a:xfrm flipH="1">
            <a:off x="10627446" y="4479946"/>
            <a:ext cx="844233" cy="844233"/>
          </a:xfrm>
          <a:prstGeom prst="rtTriangle">
            <a:avLst/>
          </a:prstGeom>
          <a:solidFill>
            <a:schemeClr val="dk2"/>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579" name="Google Shape;579;p15"/>
          <p:cNvSpPr/>
          <p:nvPr/>
        </p:nvSpPr>
        <p:spPr>
          <a:xfrm flipH="1">
            <a:off x="10627446" y="5277168"/>
            <a:ext cx="844233" cy="844233"/>
          </a:xfrm>
          <a:prstGeom prst="rtTriangle">
            <a:avLst/>
          </a:prstGeom>
          <a:solidFill>
            <a:schemeClr val="dk2"/>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grpSp>
        <p:nvGrpSpPr>
          <p:cNvPr id="580" name="Google Shape;580;p15"/>
          <p:cNvGrpSpPr/>
          <p:nvPr/>
        </p:nvGrpSpPr>
        <p:grpSpPr>
          <a:xfrm>
            <a:off x="1874072" y="5846593"/>
            <a:ext cx="1219408" cy="957684"/>
            <a:chOff x="388620" y="1420922"/>
            <a:chExt cx="679997" cy="534048"/>
          </a:xfrm>
        </p:grpSpPr>
        <p:sp>
          <p:nvSpPr>
            <p:cNvPr id="581" name="Google Shape;581;p15"/>
            <p:cNvSpPr/>
            <p:nvPr/>
          </p:nvSpPr>
          <p:spPr>
            <a:xfrm>
              <a:off x="388620" y="1420923"/>
              <a:ext cx="70397" cy="70397"/>
            </a:xfrm>
            <a:prstGeom prst="flowChartConnector">
              <a:avLst/>
            </a:prstGeom>
            <a:solidFill>
              <a:schemeClr val="accent1"/>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582" name="Google Shape;582;p15"/>
            <p:cNvSpPr/>
            <p:nvPr/>
          </p:nvSpPr>
          <p:spPr>
            <a:xfrm>
              <a:off x="541020" y="1420923"/>
              <a:ext cx="70397" cy="70397"/>
            </a:xfrm>
            <a:prstGeom prst="flowChartConnector">
              <a:avLst/>
            </a:prstGeom>
            <a:solidFill>
              <a:schemeClr val="accent1"/>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583" name="Google Shape;583;p15"/>
            <p:cNvSpPr/>
            <p:nvPr/>
          </p:nvSpPr>
          <p:spPr>
            <a:xfrm>
              <a:off x="693420" y="1420923"/>
              <a:ext cx="70397" cy="70397"/>
            </a:xfrm>
            <a:prstGeom prst="flowChartConnector">
              <a:avLst/>
            </a:prstGeom>
            <a:solidFill>
              <a:schemeClr val="accent1"/>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584" name="Google Shape;584;p15"/>
            <p:cNvSpPr/>
            <p:nvPr/>
          </p:nvSpPr>
          <p:spPr>
            <a:xfrm>
              <a:off x="845820" y="1420922"/>
              <a:ext cx="70397" cy="70397"/>
            </a:xfrm>
            <a:prstGeom prst="flowChartConnector">
              <a:avLst/>
            </a:prstGeom>
            <a:solidFill>
              <a:schemeClr val="accent1"/>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585" name="Google Shape;585;p15"/>
            <p:cNvSpPr/>
            <p:nvPr/>
          </p:nvSpPr>
          <p:spPr>
            <a:xfrm>
              <a:off x="998220" y="1420922"/>
              <a:ext cx="70397" cy="70397"/>
            </a:xfrm>
            <a:prstGeom prst="flowChartConnector">
              <a:avLst/>
            </a:prstGeom>
            <a:solidFill>
              <a:schemeClr val="accent1"/>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586" name="Google Shape;586;p15"/>
            <p:cNvSpPr/>
            <p:nvPr/>
          </p:nvSpPr>
          <p:spPr>
            <a:xfrm>
              <a:off x="388620" y="1573323"/>
              <a:ext cx="70397" cy="70397"/>
            </a:xfrm>
            <a:prstGeom prst="flowChartConnector">
              <a:avLst/>
            </a:prstGeom>
            <a:solidFill>
              <a:schemeClr val="accent1"/>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587" name="Google Shape;587;p15"/>
            <p:cNvSpPr/>
            <p:nvPr/>
          </p:nvSpPr>
          <p:spPr>
            <a:xfrm>
              <a:off x="541020" y="1573323"/>
              <a:ext cx="70397" cy="70397"/>
            </a:xfrm>
            <a:prstGeom prst="flowChartConnector">
              <a:avLst/>
            </a:prstGeom>
            <a:solidFill>
              <a:schemeClr val="accent1"/>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588" name="Google Shape;588;p15"/>
            <p:cNvSpPr/>
            <p:nvPr/>
          </p:nvSpPr>
          <p:spPr>
            <a:xfrm>
              <a:off x="693420" y="1573323"/>
              <a:ext cx="70397" cy="70397"/>
            </a:xfrm>
            <a:prstGeom prst="flowChartConnector">
              <a:avLst/>
            </a:prstGeom>
            <a:solidFill>
              <a:schemeClr val="accent1"/>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589" name="Google Shape;589;p15"/>
            <p:cNvSpPr/>
            <p:nvPr/>
          </p:nvSpPr>
          <p:spPr>
            <a:xfrm>
              <a:off x="845820" y="1573322"/>
              <a:ext cx="70397" cy="70397"/>
            </a:xfrm>
            <a:prstGeom prst="flowChartConnector">
              <a:avLst/>
            </a:prstGeom>
            <a:solidFill>
              <a:schemeClr val="accent1"/>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590" name="Google Shape;590;p15"/>
            <p:cNvSpPr/>
            <p:nvPr/>
          </p:nvSpPr>
          <p:spPr>
            <a:xfrm>
              <a:off x="998220" y="1573322"/>
              <a:ext cx="70397" cy="70397"/>
            </a:xfrm>
            <a:prstGeom prst="flowChartConnector">
              <a:avLst/>
            </a:prstGeom>
            <a:solidFill>
              <a:schemeClr val="accent1"/>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591" name="Google Shape;591;p15"/>
            <p:cNvSpPr/>
            <p:nvPr/>
          </p:nvSpPr>
          <p:spPr>
            <a:xfrm>
              <a:off x="388620" y="1728948"/>
              <a:ext cx="70397" cy="70397"/>
            </a:xfrm>
            <a:prstGeom prst="flowChartConnector">
              <a:avLst/>
            </a:prstGeom>
            <a:solidFill>
              <a:schemeClr val="accent1"/>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592" name="Google Shape;592;p15"/>
            <p:cNvSpPr/>
            <p:nvPr/>
          </p:nvSpPr>
          <p:spPr>
            <a:xfrm>
              <a:off x="541020" y="1728948"/>
              <a:ext cx="70397" cy="70397"/>
            </a:xfrm>
            <a:prstGeom prst="flowChartConnector">
              <a:avLst/>
            </a:prstGeom>
            <a:solidFill>
              <a:schemeClr val="accent1"/>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593" name="Google Shape;593;p15"/>
            <p:cNvSpPr/>
            <p:nvPr/>
          </p:nvSpPr>
          <p:spPr>
            <a:xfrm>
              <a:off x="693420" y="1728948"/>
              <a:ext cx="70397" cy="70397"/>
            </a:xfrm>
            <a:prstGeom prst="flowChartConnector">
              <a:avLst/>
            </a:prstGeom>
            <a:solidFill>
              <a:schemeClr val="accent1"/>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594" name="Google Shape;594;p15"/>
            <p:cNvSpPr/>
            <p:nvPr/>
          </p:nvSpPr>
          <p:spPr>
            <a:xfrm>
              <a:off x="845820" y="1728947"/>
              <a:ext cx="70397" cy="70397"/>
            </a:xfrm>
            <a:prstGeom prst="flowChartConnector">
              <a:avLst/>
            </a:prstGeom>
            <a:solidFill>
              <a:schemeClr val="accent1"/>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595" name="Google Shape;595;p15"/>
            <p:cNvSpPr/>
            <p:nvPr/>
          </p:nvSpPr>
          <p:spPr>
            <a:xfrm>
              <a:off x="998220" y="1728947"/>
              <a:ext cx="70397" cy="70397"/>
            </a:xfrm>
            <a:prstGeom prst="flowChartConnector">
              <a:avLst/>
            </a:prstGeom>
            <a:solidFill>
              <a:schemeClr val="accent1"/>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596" name="Google Shape;596;p15"/>
            <p:cNvSpPr/>
            <p:nvPr/>
          </p:nvSpPr>
          <p:spPr>
            <a:xfrm>
              <a:off x="388620" y="1884573"/>
              <a:ext cx="70397" cy="70397"/>
            </a:xfrm>
            <a:prstGeom prst="flowChartConnector">
              <a:avLst/>
            </a:prstGeom>
            <a:solidFill>
              <a:schemeClr val="accent1"/>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597" name="Google Shape;597;p15"/>
            <p:cNvSpPr/>
            <p:nvPr/>
          </p:nvSpPr>
          <p:spPr>
            <a:xfrm>
              <a:off x="541020" y="1884573"/>
              <a:ext cx="70397" cy="70397"/>
            </a:xfrm>
            <a:prstGeom prst="flowChartConnector">
              <a:avLst/>
            </a:prstGeom>
            <a:solidFill>
              <a:schemeClr val="accent1"/>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598" name="Google Shape;598;p15"/>
            <p:cNvSpPr/>
            <p:nvPr/>
          </p:nvSpPr>
          <p:spPr>
            <a:xfrm>
              <a:off x="693420" y="1884573"/>
              <a:ext cx="70397" cy="70397"/>
            </a:xfrm>
            <a:prstGeom prst="flowChartConnector">
              <a:avLst/>
            </a:prstGeom>
            <a:solidFill>
              <a:schemeClr val="accent1"/>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599" name="Google Shape;599;p15"/>
            <p:cNvSpPr/>
            <p:nvPr/>
          </p:nvSpPr>
          <p:spPr>
            <a:xfrm>
              <a:off x="845820" y="1884572"/>
              <a:ext cx="70397" cy="70397"/>
            </a:xfrm>
            <a:prstGeom prst="flowChartConnector">
              <a:avLst/>
            </a:prstGeom>
            <a:solidFill>
              <a:schemeClr val="accent1"/>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600" name="Google Shape;600;p15"/>
            <p:cNvSpPr/>
            <p:nvPr/>
          </p:nvSpPr>
          <p:spPr>
            <a:xfrm>
              <a:off x="998220" y="1884572"/>
              <a:ext cx="70397" cy="70397"/>
            </a:xfrm>
            <a:prstGeom prst="flowChartConnector">
              <a:avLst/>
            </a:prstGeom>
            <a:solidFill>
              <a:schemeClr val="accent1"/>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grpSp>
      <p:sp>
        <p:nvSpPr>
          <p:cNvPr id="601" name="Google Shape;601;p15"/>
          <p:cNvSpPr/>
          <p:nvPr/>
        </p:nvSpPr>
        <p:spPr>
          <a:xfrm rot="5400000">
            <a:off x="8932461" y="-523074"/>
            <a:ext cx="1694985" cy="1694985"/>
          </a:xfrm>
          <a:prstGeom prst="flowChartDelay">
            <a:avLst/>
          </a:prstGeom>
          <a:solidFill>
            <a:schemeClr val="accent4"/>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602" name="Google Shape;602;p15"/>
          <p:cNvSpPr/>
          <p:nvPr/>
        </p:nvSpPr>
        <p:spPr>
          <a:xfrm>
            <a:off x="1" y="1011407"/>
            <a:ext cx="2918748" cy="160504"/>
          </a:xfrm>
          <a:prstGeom prst="rect">
            <a:avLst/>
          </a:prstGeom>
          <a:solidFill>
            <a:schemeClr val="accent2"/>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603" name="Google Shape;603;p15"/>
          <p:cNvSpPr/>
          <p:nvPr/>
        </p:nvSpPr>
        <p:spPr>
          <a:xfrm>
            <a:off x="10305720" y="447011"/>
            <a:ext cx="539013" cy="579179"/>
          </a:xfrm>
          <a:prstGeom prst="rect">
            <a:avLst/>
          </a:prstGeom>
          <a:solidFill>
            <a:schemeClr val="dk1"/>
          </a:solidFill>
          <a:ln>
            <a:noFill/>
          </a:ln>
        </p:spPr>
        <p:txBody>
          <a:bodyPr spcFirstLastPara="1" wrap="square" lIns="121900" tIns="60933" rIns="121900" bIns="60933" anchor="ctr" anchorCtr="0">
            <a:noAutofit/>
          </a:bodyPr>
          <a:lstStyle/>
          <a:p>
            <a:pPr algn="ctr"/>
            <a:endParaRPr sz="1867">
              <a:solidFill>
                <a:schemeClr val="dk2"/>
              </a:solidFill>
              <a:latin typeface="Arial"/>
              <a:ea typeface="Arial"/>
              <a:cs typeface="Arial"/>
              <a:sym typeface="Arial"/>
            </a:endParaRPr>
          </a:p>
        </p:txBody>
      </p:sp>
      <p:sp>
        <p:nvSpPr>
          <p:cNvPr id="6" name="TextBox 5">
            <a:extLst>
              <a:ext uri="{FF2B5EF4-FFF2-40B4-BE49-F238E27FC236}">
                <a16:creationId xmlns:a16="http://schemas.microsoft.com/office/drawing/2014/main" id="{D42E3B7D-9648-B724-0865-457A59558182}"/>
              </a:ext>
            </a:extLst>
          </p:cNvPr>
          <p:cNvSpPr txBox="1"/>
          <p:nvPr/>
        </p:nvSpPr>
        <p:spPr>
          <a:xfrm>
            <a:off x="1937192" y="151825"/>
            <a:ext cx="7611772" cy="584775"/>
          </a:xfrm>
          <a:prstGeom prst="rect">
            <a:avLst/>
          </a:prstGeom>
          <a:noFill/>
        </p:spPr>
        <p:txBody>
          <a:bodyPr wrap="square" rtlCol="0">
            <a:spAutoFit/>
          </a:bodyPr>
          <a:lstStyle/>
          <a:p>
            <a:r>
              <a:rPr lang="en-US" sz="3200" b="1" dirty="0">
                <a:latin typeface="Bahnschrift" panose="020B0502040204020203" pitchFamily="34" charset="0"/>
              </a:rPr>
              <a:t>BARRIER 2 - PSYCHOLOGICAL BARRIER</a:t>
            </a:r>
            <a:endParaRPr lang="en-US" sz="3200" dirty="0">
              <a:latin typeface="Bahnschrift" panose="020B0502040204020203" pitchFamily="34" charset="0"/>
            </a:endParaRPr>
          </a:p>
        </p:txBody>
      </p:sp>
    </p:spTree>
    <p:extLst>
      <p:ext uri="{BB962C8B-B14F-4D97-AF65-F5344CB8AC3E}">
        <p14:creationId xmlns:p14="http://schemas.microsoft.com/office/powerpoint/2010/main" val="29604009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602"/>
                                        </p:tgtEl>
                                        <p:attrNameLst>
                                          <p:attrName>style.visibility</p:attrName>
                                        </p:attrNameLst>
                                      </p:cBhvr>
                                      <p:to>
                                        <p:strVal val="visible"/>
                                      </p:to>
                                    </p:set>
                                    <p:anim calcmode="lin" valueType="num">
                                      <p:cBhvr additive="base">
                                        <p:cTn id="7" dur="500"/>
                                        <p:tgtEl>
                                          <p:spTgt spid="602"/>
                                        </p:tgtEl>
                                        <p:attrNameLst>
                                          <p:attrName>ppt_x</p:attrName>
                                        </p:attrNameLst>
                                      </p:cBhvr>
                                      <p:tavLst>
                                        <p:tav tm="0">
                                          <p:val>
                                            <p:strVal val="#ppt_x-1"/>
                                          </p:val>
                                        </p:tav>
                                        <p:tav tm="100000">
                                          <p:val>
                                            <p:strVal val="#ppt_x"/>
                                          </p:val>
                                        </p:tav>
                                      </p:tavLst>
                                    </p:anim>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574"/>
                                        </p:tgtEl>
                                        <p:attrNameLst>
                                          <p:attrName>style.visibility</p:attrName>
                                        </p:attrNameLst>
                                      </p:cBhvr>
                                      <p:to>
                                        <p:strVal val="visible"/>
                                      </p:to>
                                    </p:set>
                                    <p:animEffect transition="in" filter="fade">
                                      <p:cBhvr>
                                        <p:cTn id="11" dur="500"/>
                                        <p:tgtEl>
                                          <p:spTgt spid="574"/>
                                        </p:tgtEl>
                                      </p:cBhvr>
                                    </p:animEffect>
                                  </p:childTnLst>
                                </p:cTn>
                              </p:par>
                            </p:childTnLst>
                          </p:cTn>
                        </p:par>
                        <p:par>
                          <p:cTn id="12" fill="hold">
                            <p:stCondLst>
                              <p:cond delay="1000"/>
                            </p:stCondLst>
                            <p:childTnLst>
                              <p:par>
                                <p:cTn id="13" presetID="23" presetClass="entr" presetSubtype="16" fill="hold" nodeType="afterEffect">
                                  <p:stCondLst>
                                    <p:cond delay="0"/>
                                  </p:stCondLst>
                                  <p:childTnLst>
                                    <p:set>
                                      <p:cBhvr>
                                        <p:cTn id="14" dur="1" fill="hold">
                                          <p:stCondLst>
                                            <p:cond delay="0"/>
                                          </p:stCondLst>
                                        </p:cTn>
                                        <p:tgtEl>
                                          <p:spTgt spid="580"/>
                                        </p:tgtEl>
                                        <p:attrNameLst>
                                          <p:attrName>style.visibility</p:attrName>
                                        </p:attrNameLst>
                                      </p:cBhvr>
                                      <p:to>
                                        <p:strVal val="visible"/>
                                      </p:to>
                                    </p:set>
                                    <p:anim calcmode="lin" valueType="num">
                                      <p:cBhvr additive="base">
                                        <p:cTn id="15" dur="500"/>
                                        <p:tgtEl>
                                          <p:spTgt spid="580"/>
                                        </p:tgtEl>
                                        <p:attrNameLst>
                                          <p:attrName>ppt_w</p:attrName>
                                        </p:attrNameLst>
                                      </p:cBhvr>
                                      <p:tavLst>
                                        <p:tav tm="0">
                                          <p:val>
                                            <p:strVal val="0"/>
                                          </p:val>
                                        </p:tav>
                                        <p:tav tm="100000">
                                          <p:val>
                                            <p:strVal val="#ppt_w"/>
                                          </p:val>
                                        </p:tav>
                                      </p:tavLst>
                                    </p:anim>
                                    <p:anim calcmode="lin" valueType="num">
                                      <p:cBhvr additive="base">
                                        <p:cTn id="16" dur="500"/>
                                        <p:tgtEl>
                                          <p:spTgt spid="580"/>
                                        </p:tgtEl>
                                        <p:attrNameLst>
                                          <p:attrName>ppt_h</p:attrName>
                                        </p:attrNameLst>
                                      </p:cBhvr>
                                      <p:tavLst>
                                        <p:tav tm="0">
                                          <p:val>
                                            <p:strVal val="0"/>
                                          </p:val>
                                        </p:tav>
                                        <p:tav tm="100000">
                                          <p:val>
                                            <p:strVal val="#ppt_h"/>
                                          </p:val>
                                        </p:tav>
                                      </p:tavLst>
                                    </p:anim>
                                  </p:childTnLst>
                                </p:cTn>
                              </p:par>
                            </p:childTnLst>
                          </p:cTn>
                        </p:par>
                        <p:par>
                          <p:cTn id="17" fill="hold">
                            <p:stCondLst>
                              <p:cond delay="1500"/>
                            </p:stCondLst>
                            <p:childTnLst>
                              <p:par>
                                <p:cTn id="18" presetID="10" presetClass="entr" presetSubtype="0" fill="hold" nodeType="afterEffect">
                                  <p:stCondLst>
                                    <p:cond delay="0"/>
                                  </p:stCondLst>
                                  <p:childTnLst>
                                    <p:set>
                                      <p:cBhvr>
                                        <p:cTn id="19" dur="1" fill="hold">
                                          <p:stCondLst>
                                            <p:cond delay="0"/>
                                          </p:stCondLst>
                                        </p:cTn>
                                        <p:tgtEl>
                                          <p:spTgt spid="579"/>
                                        </p:tgtEl>
                                        <p:attrNameLst>
                                          <p:attrName>style.visibility</p:attrName>
                                        </p:attrNameLst>
                                      </p:cBhvr>
                                      <p:to>
                                        <p:strVal val="visible"/>
                                      </p:to>
                                    </p:set>
                                    <p:animEffect transition="in" filter="fade">
                                      <p:cBhvr>
                                        <p:cTn id="20" dur="500"/>
                                        <p:tgtEl>
                                          <p:spTgt spid="579"/>
                                        </p:tgtEl>
                                      </p:cBhvr>
                                    </p:animEffect>
                                  </p:childTnLst>
                                </p:cTn>
                              </p:par>
                            </p:childTnLst>
                          </p:cTn>
                        </p:par>
                        <p:par>
                          <p:cTn id="21" fill="hold">
                            <p:stCondLst>
                              <p:cond delay="2000"/>
                            </p:stCondLst>
                            <p:childTnLst>
                              <p:par>
                                <p:cTn id="22" presetID="10" presetClass="entr" presetSubtype="0" fill="hold" nodeType="afterEffect">
                                  <p:stCondLst>
                                    <p:cond delay="0"/>
                                  </p:stCondLst>
                                  <p:childTnLst>
                                    <p:set>
                                      <p:cBhvr>
                                        <p:cTn id="23" dur="1" fill="hold">
                                          <p:stCondLst>
                                            <p:cond delay="0"/>
                                          </p:stCondLst>
                                        </p:cTn>
                                        <p:tgtEl>
                                          <p:spTgt spid="578"/>
                                        </p:tgtEl>
                                        <p:attrNameLst>
                                          <p:attrName>style.visibility</p:attrName>
                                        </p:attrNameLst>
                                      </p:cBhvr>
                                      <p:to>
                                        <p:strVal val="visible"/>
                                      </p:to>
                                    </p:set>
                                    <p:animEffect transition="in" filter="fade">
                                      <p:cBhvr>
                                        <p:cTn id="24" dur="500"/>
                                        <p:tgtEl>
                                          <p:spTgt spid="578"/>
                                        </p:tgtEl>
                                      </p:cBhvr>
                                    </p:animEffect>
                                  </p:childTnLst>
                                </p:cTn>
                              </p:par>
                            </p:childTnLst>
                          </p:cTn>
                        </p:par>
                        <p:par>
                          <p:cTn id="25" fill="hold">
                            <p:stCondLst>
                              <p:cond delay="2500"/>
                            </p:stCondLst>
                            <p:childTnLst>
                              <p:par>
                                <p:cTn id="26" presetID="10" presetClass="entr" presetSubtype="0" fill="hold" nodeType="afterEffect">
                                  <p:stCondLst>
                                    <p:cond delay="0"/>
                                  </p:stCondLst>
                                  <p:childTnLst>
                                    <p:set>
                                      <p:cBhvr>
                                        <p:cTn id="27" dur="1" fill="hold">
                                          <p:stCondLst>
                                            <p:cond delay="0"/>
                                          </p:stCondLst>
                                        </p:cTn>
                                        <p:tgtEl>
                                          <p:spTgt spid="577"/>
                                        </p:tgtEl>
                                        <p:attrNameLst>
                                          <p:attrName>style.visibility</p:attrName>
                                        </p:attrNameLst>
                                      </p:cBhvr>
                                      <p:to>
                                        <p:strVal val="visible"/>
                                      </p:to>
                                    </p:set>
                                    <p:animEffect transition="in" filter="fade">
                                      <p:cBhvr>
                                        <p:cTn id="28" dur="500"/>
                                        <p:tgtEl>
                                          <p:spTgt spid="577"/>
                                        </p:tgtEl>
                                      </p:cBhvr>
                                    </p:animEffect>
                                  </p:childTnLst>
                                </p:cTn>
                              </p:par>
                            </p:childTnLst>
                          </p:cTn>
                        </p:par>
                        <p:par>
                          <p:cTn id="29" fill="hold">
                            <p:stCondLst>
                              <p:cond delay="3000"/>
                            </p:stCondLst>
                            <p:childTnLst>
                              <p:par>
                                <p:cTn id="30" presetID="10" presetClass="entr" presetSubtype="0" fill="hold" nodeType="afterEffect">
                                  <p:stCondLst>
                                    <p:cond delay="0"/>
                                  </p:stCondLst>
                                  <p:childTnLst>
                                    <p:set>
                                      <p:cBhvr>
                                        <p:cTn id="31" dur="1" fill="hold">
                                          <p:stCondLst>
                                            <p:cond delay="0"/>
                                          </p:stCondLst>
                                        </p:cTn>
                                        <p:tgtEl>
                                          <p:spTgt spid="601"/>
                                        </p:tgtEl>
                                        <p:attrNameLst>
                                          <p:attrName>style.visibility</p:attrName>
                                        </p:attrNameLst>
                                      </p:cBhvr>
                                      <p:to>
                                        <p:strVal val="visible"/>
                                      </p:to>
                                    </p:set>
                                    <p:animEffect transition="in" filter="fade">
                                      <p:cBhvr>
                                        <p:cTn id="32" dur="500"/>
                                        <p:tgtEl>
                                          <p:spTgt spid="601"/>
                                        </p:tgtEl>
                                      </p:cBhvr>
                                    </p:animEffect>
                                  </p:childTnLst>
                                </p:cTn>
                              </p:par>
                            </p:childTnLst>
                          </p:cTn>
                        </p:par>
                        <p:par>
                          <p:cTn id="33" fill="hold">
                            <p:stCondLst>
                              <p:cond delay="3500"/>
                            </p:stCondLst>
                            <p:childTnLst>
                              <p:par>
                                <p:cTn id="34" presetID="23" presetClass="entr" presetSubtype="16" fill="hold" nodeType="afterEffect">
                                  <p:stCondLst>
                                    <p:cond delay="0"/>
                                  </p:stCondLst>
                                  <p:childTnLst>
                                    <p:set>
                                      <p:cBhvr>
                                        <p:cTn id="35" dur="1" fill="hold">
                                          <p:stCondLst>
                                            <p:cond delay="0"/>
                                          </p:stCondLst>
                                        </p:cTn>
                                        <p:tgtEl>
                                          <p:spTgt spid="603"/>
                                        </p:tgtEl>
                                        <p:attrNameLst>
                                          <p:attrName>style.visibility</p:attrName>
                                        </p:attrNameLst>
                                      </p:cBhvr>
                                      <p:to>
                                        <p:strVal val="visible"/>
                                      </p:to>
                                    </p:set>
                                    <p:anim calcmode="lin" valueType="num">
                                      <p:cBhvr additive="base">
                                        <p:cTn id="36" dur="500"/>
                                        <p:tgtEl>
                                          <p:spTgt spid="603"/>
                                        </p:tgtEl>
                                        <p:attrNameLst>
                                          <p:attrName>ppt_w</p:attrName>
                                        </p:attrNameLst>
                                      </p:cBhvr>
                                      <p:tavLst>
                                        <p:tav tm="0">
                                          <p:val>
                                            <p:strVal val="0"/>
                                          </p:val>
                                        </p:tav>
                                        <p:tav tm="100000">
                                          <p:val>
                                            <p:strVal val="#ppt_w"/>
                                          </p:val>
                                        </p:tav>
                                      </p:tavLst>
                                    </p:anim>
                                    <p:anim calcmode="lin" valueType="num">
                                      <p:cBhvr additive="base">
                                        <p:cTn id="37" dur="500"/>
                                        <p:tgtEl>
                                          <p:spTgt spid="603"/>
                                        </p:tgtEl>
                                        <p:attrNameLst>
                                          <p:attrName>ppt_h</p:attrName>
                                        </p:attrNameLst>
                                      </p:cBhvr>
                                      <p:tavLst>
                                        <p:tav tm="0">
                                          <p:val>
                                            <p:strVal val="0"/>
                                          </p:val>
                                        </p:tav>
                                        <p:tav tm="100000">
                                          <p:val>
                                            <p:strVal val="#ppt_h"/>
                                          </p:val>
                                        </p:tav>
                                      </p:tavLst>
                                    </p:anim>
                                  </p:childTnLst>
                                </p:cTn>
                              </p:par>
                            </p:childTnLst>
                          </p:cTn>
                        </p:par>
                        <p:par>
                          <p:cTn id="38" fill="hold">
                            <p:stCondLst>
                              <p:cond delay="4000"/>
                            </p:stCondLst>
                            <p:childTnLst>
                              <p:par>
                                <p:cTn id="39" presetID="10" presetClass="entr" presetSubtype="0" fill="hold" grpId="0" nodeType="afterEffect">
                                  <p:stCondLst>
                                    <p:cond delay="0"/>
                                  </p:stCondLst>
                                  <p:childTnLst>
                                    <p:set>
                                      <p:cBhvr>
                                        <p:cTn id="40" dur="1" fill="hold">
                                          <p:stCondLst>
                                            <p:cond delay="0"/>
                                          </p:stCondLst>
                                        </p:cTn>
                                        <p:tgtEl>
                                          <p:spTgt spid="6"/>
                                        </p:tgtEl>
                                        <p:attrNameLst>
                                          <p:attrName>style.visibility</p:attrName>
                                        </p:attrNameLst>
                                      </p:cBhvr>
                                      <p:to>
                                        <p:strVal val="visible"/>
                                      </p:to>
                                    </p:set>
                                    <p:animEffect transition="in" filter="fade">
                                      <p:cBhvr>
                                        <p:cTn id="41" dur="500"/>
                                        <p:tgtEl>
                                          <p:spTgt spid="6"/>
                                        </p:tgtEl>
                                      </p:cBhvr>
                                    </p:animEffect>
                                  </p:childTnLst>
                                </p:cTn>
                              </p:par>
                            </p:childTnLst>
                          </p:cTn>
                        </p:par>
                        <p:par>
                          <p:cTn id="42" fill="hold">
                            <p:stCondLst>
                              <p:cond delay="4500"/>
                            </p:stCondLst>
                            <p:childTnLst>
                              <p:par>
                                <p:cTn id="43" presetID="10" presetClass="entr" presetSubtype="0" fill="hold" grpId="0" nodeType="afterEffect">
                                  <p:stCondLst>
                                    <p:cond delay="0"/>
                                  </p:stCondLst>
                                  <p:childTnLst>
                                    <p:set>
                                      <p:cBhvr>
                                        <p:cTn id="44" dur="1" fill="hold">
                                          <p:stCondLst>
                                            <p:cond delay="0"/>
                                          </p:stCondLst>
                                        </p:cTn>
                                        <p:tgtEl>
                                          <p:spTgt spid="576">
                                            <p:txEl>
                                              <p:pRg st="0" end="0"/>
                                            </p:txEl>
                                          </p:spTgt>
                                        </p:tgtEl>
                                        <p:attrNameLst>
                                          <p:attrName>style.visibility</p:attrName>
                                        </p:attrNameLst>
                                      </p:cBhvr>
                                      <p:to>
                                        <p:strVal val="visible"/>
                                      </p:to>
                                    </p:set>
                                    <p:animEffect transition="in" filter="fade">
                                      <p:cBhvr>
                                        <p:cTn id="45" dur="500"/>
                                        <p:tgtEl>
                                          <p:spTgt spid="576">
                                            <p:txEl>
                                              <p:pRg st="0" end="0"/>
                                            </p:txEl>
                                          </p:spTgt>
                                        </p:tgtEl>
                                      </p:cBhvr>
                                    </p:animEffect>
                                  </p:childTnLst>
                                </p:cTn>
                              </p:par>
                            </p:childTnLst>
                          </p:cTn>
                        </p:par>
                      </p:childTnLst>
                    </p:cTn>
                  </p:par>
                  <p:par>
                    <p:cTn id="46" fill="hold">
                      <p:stCondLst>
                        <p:cond delay="indefinite"/>
                      </p:stCondLst>
                      <p:childTnLst>
                        <p:par>
                          <p:cTn id="47" fill="hold">
                            <p:stCondLst>
                              <p:cond delay="0"/>
                            </p:stCondLst>
                            <p:childTnLst>
                              <p:par>
                                <p:cTn id="48" presetID="10" presetClass="entr" presetSubtype="0" fill="hold" grpId="0" nodeType="clickEffect">
                                  <p:stCondLst>
                                    <p:cond delay="0"/>
                                  </p:stCondLst>
                                  <p:childTnLst>
                                    <p:set>
                                      <p:cBhvr>
                                        <p:cTn id="49" dur="1" fill="hold">
                                          <p:stCondLst>
                                            <p:cond delay="0"/>
                                          </p:stCondLst>
                                        </p:cTn>
                                        <p:tgtEl>
                                          <p:spTgt spid="576">
                                            <p:txEl>
                                              <p:pRg st="1" end="1"/>
                                            </p:txEl>
                                          </p:spTgt>
                                        </p:tgtEl>
                                        <p:attrNameLst>
                                          <p:attrName>style.visibility</p:attrName>
                                        </p:attrNameLst>
                                      </p:cBhvr>
                                      <p:to>
                                        <p:strVal val="visible"/>
                                      </p:to>
                                    </p:set>
                                    <p:animEffect transition="in" filter="fade">
                                      <p:cBhvr>
                                        <p:cTn id="50" dur="500"/>
                                        <p:tgtEl>
                                          <p:spTgt spid="576">
                                            <p:txEl>
                                              <p:pRg st="1" end="1"/>
                                            </p:txEl>
                                          </p:spTgt>
                                        </p:tgtEl>
                                      </p:cBhvr>
                                    </p:animEffect>
                                  </p:childTnLst>
                                </p:cTn>
                              </p:par>
                            </p:childTnLst>
                          </p:cTn>
                        </p:par>
                      </p:childTnLst>
                    </p:cTn>
                  </p:par>
                  <p:par>
                    <p:cTn id="51" fill="hold">
                      <p:stCondLst>
                        <p:cond delay="indefinite"/>
                      </p:stCondLst>
                      <p:childTnLst>
                        <p:par>
                          <p:cTn id="52" fill="hold">
                            <p:stCondLst>
                              <p:cond delay="0"/>
                            </p:stCondLst>
                            <p:childTnLst>
                              <p:par>
                                <p:cTn id="53" presetID="10" presetClass="entr" presetSubtype="0" fill="hold" grpId="0" nodeType="clickEffect">
                                  <p:stCondLst>
                                    <p:cond delay="0"/>
                                  </p:stCondLst>
                                  <p:childTnLst>
                                    <p:set>
                                      <p:cBhvr>
                                        <p:cTn id="54" dur="1" fill="hold">
                                          <p:stCondLst>
                                            <p:cond delay="0"/>
                                          </p:stCondLst>
                                        </p:cTn>
                                        <p:tgtEl>
                                          <p:spTgt spid="576">
                                            <p:txEl>
                                              <p:pRg st="2" end="2"/>
                                            </p:txEl>
                                          </p:spTgt>
                                        </p:tgtEl>
                                        <p:attrNameLst>
                                          <p:attrName>style.visibility</p:attrName>
                                        </p:attrNameLst>
                                      </p:cBhvr>
                                      <p:to>
                                        <p:strVal val="visible"/>
                                      </p:to>
                                    </p:set>
                                    <p:animEffect transition="in" filter="fade">
                                      <p:cBhvr>
                                        <p:cTn id="55" dur="500"/>
                                        <p:tgtEl>
                                          <p:spTgt spid="576">
                                            <p:txEl>
                                              <p:pRg st="2" end="2"/>
                                            </p:txEl>
                                          </p:spTgt>
                                        </p:tgtEl>
                                      </p:cBhvr>
                                    </p:animEffect>
                                  </p:childTnLst>
                                </p:cTn>
                              </p:par>
                            </p:childTnLst>
                          </p:cTn>
                        </p:par>
                      </p:childTnLst>
                    </p:cTn>
                  </p:par>
                  <p:par>
                    <p:cTn id="56" fill="hold">
                      <p:stCondLst>
                        <p:cond delay="indefinite"/>
                      </p:stCondLst>
                      <p:childTnLst>
                        <p:par>
                          <p:cTn id="57" fill="hold">
                            <p:stCondLst>
                              <p:cond delay="0"/>
                            </p:stCondLst>
                            <p:childTnLst>
                              <p:par>
                                <p:cTn id="58" presetID="10" presetClass="entr" presetSubtype="0" fill="hold" grpId="0" nodeType="clickEffect">
                                  <p:stCondLst>
                                    <p:cond delay="0"/>
                                  </p:stCondLst>
                                  <p:childTnLst>
                                    <p:set>
                                      <p:cBhvr>
                                        <p:cTn id="59" dur="1" fill="hold">
                                          <p:stCondLst>
                                            <p:cond delay="0"/>
                                          </p:stCondLst>
                                        </p:cTn>
                                        <p:tgtEl>
                                          <p:spTgt spid="576">
                                            <p:txEl>
                                              <p:pRg st="3" end="3"/>
                                            </p:txEl>
                                          </p:spTgt>
                                        </p:tgtEl>
                                        <p:attrNameLst>
                                          <p:attrName>style.visibility</p:attrName>
                                        </p:attrNameLst>
                                      </p:cBhvr>
                                      <p:to>
                                        <p:strVal val="visible"/>
                                      </p:to>
                                    </p:set>
                                    <p:animEffect transition="in" filter="fade">
                                      <p:cBhvr>
                                        <p:cTn id="60" dur="500"/>
                                        <p:tgtEl>
                                          <p:spTgt spid="576">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6" grpId="0" build="p"/>
      <p:bldP spid="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573"/>
        <p:cNvGrpSpPr/>
        <p:nvPr/>
      </p:nvGrpSpPr>
      <p:grpSpPr>
        <a:xfrm>
          <a:off x="0" y="0"/>
          <a:ext cx="0" cy="0"/>
          <a:chOff x="0" y="0"/>
          <a:chExt cx="0" cy="0"/>
        </a:xfrm>
      </p:grpSpPr>
      <p:sp>
        <p:nvSpPr>
          <p:cNvPr id="574" name="Google Shape;574;p15"/>
          <p:cNvSpPr/>
          <p:nvPr/>
        </p:nvSpPr>
        <p:spPr>
          <a:xfrm>
            <a:off x="-1276986" y="5375474"/>
            <a:ext cx="3994615" cy="3994615"/>
          </a:xfrm>
          <a:prstGeom prst="flowChartConnector">
            <a:avLst/>
          </a:prstGeom>
          <a:solidFill>
            <a:schemeClr val="lt2"/>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576" name="Google Shape;576;p15"/>
          <p:cNvSpPr txBox="1">
            <a:spLocks noGrp="1"/>
          </p:cNvSpPr>
          <p:nvPr>
            <p:ph type="body" idx="1"/>
          </p:nvPr>
        </p:nvSpPr>
        <p:spPr>
          <a:xfrm>
            <a:off x="939801" y="1217899"/>
            <a:ext cx="4852988" cy="5028226"/>
          </a:xfrm>
          <a:prstGeom prst="rect">
            <a:avLst/>
          </a:prstGeom>
          <a:noFill/>
          <a:ln>
            <a:noFill/>
          </a:ln>
        </p:spPr>
        <p:txBody>
          <a:bodyPr spcFirstLastPara="1" vert="horz" wrap="square" lIns="121900" tIns="60933" rIns="121900" bIns="60933" rtlCol="0" anchor="t" anchorCtr="0">
            <a:noAutofit/>
          </a:bodyPr>
          <a:lstStyle/>
          <a:p>
            <a:pPr marL="0" indent="0" algn="just">
              <a:lnSpc>
                <a:spcPct val="115000"/>
              </a:lnSpc>
              <a:spcAft>
                <a:spcPts val="800"/>
              </a:spcAft>
              <a:buNone/>
            </a:pPr>
            <a:r>
              <a:rPr lang="fr-FR" b="1" dirty="0" err="1">
                <a:latin typeface="Bahnschrift" panose="020B0502040204020203" pitchFamily="34" charset="0"/>
              </a:rPr>
              <a:t>Barrier</a:t>
            </a:r>
            <a:r>
              <a:rPr lang="fr-FR" b="1" dirty="0">
                <a:latin typeface="Bahnschrift" panose="020B0502040204020203" pitchFamily="34" charset="0"/>
              </a:rPr>
              <a:t> 2: Model-</a:t>
            </a:r>
            <a:r>
              <a:rPr lang="fr-FR" b="1" dirty="0" err="1">
                <a:latin typeface="Bahnschrift" panose="020B0502040204020203" pitchFamily="34" charset="0"/>
              </a:rPr>
              <a:t>Based</a:t>
            </a:r>
            <a:r>
              <a:rPr lang="fr-FR" b="1" dirty="0">
                <a:latin typeface="Bahnschrift" panose="020B0502040204020203" pitchFamily="34" charset="0"/>
              </a:rPr>
              <a:t> </a:t>
            </a:r>
            <a:r>
              <a:rPr lang="fr-FR" b="1" dirty="0" err="1">
                <a:latin typeface="Bahnschrift" panose="020B0502040204020203" pitchFamily="34" charset="0"/>
              </a:rPr>
              <a:t>Analysis</a:t>
            </a:r>
            <a:r>
              <a:rPr lang="fr-FR" b="1" dirty="0">
                <a:latin typeface="Bahnschrift" panose="020B0502040204020203" pitchFamily="34" charset="0"/>
              </a:rPr>
              <a:t> (</a:t>
            </a:r>
            <a:r>
              <a:rPr lang="fr-FR" b="1" dirty="0" err="1">
                <a:latin typeface="Bahnschrift" panose="020B0502040204020203" pitchFamily="34" charset="0"/>
              </a:rPr>
              <a:t>Berlo's</a:t>
            </a:r>
            <a:r>
              <a:rPr lang="fr-FR" b="1" dirty="0">
                <a:latin typeface="Bahnschrift" panose="020B0502040204020203" pitchFamily="34" charset="0"/>
              </a:rPr>
              <a:t> SMCR Model)</a:t>
            </a:r>
          </a:p>
          <a:p>
            <a:pPr marL="342900" indent="-342900" algn="just">
              <a:lnSpc>
                <a:spcPct val="115000"/>
              </a:lnSpc>
              <a:spcAft>
                <a:spcPts val="800"/>
              </a:spcAft>
              <a:buFont typeface="Wingdings" panose="05000000000000000000" pitchFamily="2" charset="2"/>
              <a:buChar char="Ø"/>
            </a:pPr>
            <a:r>
              <a:rPr lang="en-US" dirty="0" err="1">
                <a:latin typeface="Bahnschrift" panose="020B0502040204020203" pitchFamily="34" charset="0"/>
              </a:rPr>
              <a:t>Berlo</a:t>
            </a:r>
            <a:r>
              <a:rPr lang="en-US" dirty="0">
                <a:latin typeface="Bahnschrift" panose="020B0502040204020203" pitchFamily="34" charset="0"/>
              </a:rPr>
              <a:t> states that the quality of communication is determined by the level of emotion of the sender.</a:t>
            </a:r>
          </a:p>
          <a:p>
            <a:pPr marL="342900" indent="-342900" algn="just">
              <a:lnSpc>
                <a:spcPct val="115000"/>
              </a:lnSpc>
              <a:spcAft>
                <a:spcPts val="800"/>
              </a:spcAft>
              <a:buFont typeface="Wingdings" panose="05000000000000000000" pitchFamily="2" charset="2"/>
              <a:buChar char="Ø"/>
            </a:pPr>
            <a:r>
              <a:rPr lang="en-US" dirty="0">
                <a:latin typeface="Bahnschrift" panose="020B0502040204020203" pitchFamily="34" charset="0"/>
              </a:rPr>
              <a:t>The weakness of SMCR is a part of communication skills, and Gary is weak since he is under stress.</a:t>
            </a:r>
          </a:p>
          <a:p>
            <a:pPr marL="342900" indent="-342900" algn="just">
              <a:lnSpc>
                <a:spcPct val="115000"/>
              </a:lnSpc>
              <a:spcAft>
                <a:spcPts val="800"/>
              </a:spcAft>
              <a:buFont typeface="Wingdings" panose="05000000000000000000" pitchFamily="2" charset="2"/>
              <a:buChar char="Ø"/>
            </a:pPr>
            <a:r>
              <a:rPr lang="en-US" dirty="0">
                <a:latin typeface="Bahnschrift" panose="020B0502040204020203" pitchFamily="34" charset="0"/>
              </a:rPr>
              <a:t>When the sender lacks concentration, the message tends to be ambiguous.</a:t>
            </a:r>
          </a:p>
        </p:txBody>
      </p:sp>
      <p:sp>
        <p:nvSpPr>
          <p:cNvPr id="577" name="Google Shape;577;p15"/>
          <p:cNvSpPr/>
          <p:nvPr/>
        </p:nvSpPr>
        <p:spPr>
          <a:xfrm flipH="1">
            <a:off x="10627446" y="3682725"/>
            <a:ext cx="844233" cy="844233"/>
          </a:xfrm>
          <a:prstGeom prst="rtTriangle">
            <a:avLst/>
          </a:prstGeom>
          <a:solidFill>
            <a:schemeClr val="dk2"/>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601" name="Google Shape;601;p15"/>
          <p:cNvSpPr/>
          <p:nvPr/>
        </p:nvSpPr>
        <p:spPr>
          <a:xfrm rot="5400000">
            <a:off x="8932461" y="-523074"/>
            <a:ext cx="1694985" cy="1694985"/>
          </a:xfrm>
          <a:prstGeom prst="flowChartDelay">
            <a:avLst/>
          </a:prstGeom>
          <a:solidFill>
            <a:schemeClr val="accent4"/>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602" name="Google Shape;602;p15"/>
          <p:cNvSpPr/>
          <p:nvPr/>
        </p:nvSpPr>
        <p:spPr>
          <a:xfrm>
            <a:off x="1" y="1011407"/>
            <a:ext cx="2918748" cy="160504"/>
          </a:xfrm>
          <a:prstGeom prst="rect">
            <a:avLst/>
          </a:prstGeom>
          <a:solidFill>
            <a:schemeClr val="accent2"/>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603" name="Google Shape;603;p15"/>
          <p:cNvSpPr/>
          <p:nvPr/>
        </p:nvSpPr>
        <p:spPr>
          <a:xfrm>
            <a:off x="10305720" y="447011"/>
            <a:ext cx="539013" cy="579179"/>
          </a:xfrm>
          <a:prstGeom prst="rect">
            <a:avLst/>
          </a:prstGeom>
          <a:solidFill>
            <a:schemeClr val="dk1"/>
          </a:solidFill>
          <a:ln>
            <a:noFill/>
          </a:ln>
        </p:spPr>
        <p:txBody>
          <a:bodyPr spcFirstLastPara="1" wrap="square" lIns="121900" tIns="60933" rIns="121900" bIns="60933" anchor="ctr" anchorCtr="0">
            <a:noAutofit/>
          </a:bodyPr>
          <a:lstStyle/>
          <a:p>
            <a:pPr algn="ctr"/>
            <a:endParaRPr sz="1867">
              <a:solidFill>
                <a:schemeClr val="dk2"/>
              </a:solidFill>
              <a:latin typeface="Arial"/>
              <a:ea typeface="Arial"/>
              <a:cs typeface="Arial"/>
              <a:sym typeface="Arial"/>
            </a:endParaRPr>
          </a:p>
        </p:txBody>
      </p:sp>
      <p:sp>
        <p:nvSpPr>
          <p:cNvPr id="6" name="TextBox 5">
            <a:extLst>
              <a:ext uri="{FF2B5EF4-FFF2-40B4-BE49-F238E27FC236}">
                <a16:creationId xmlns:a16="http://schemas.microsoft.com/office/drawing/2014/main" id="{D42E3B7D-9648-B724-0865-457A59558182}"/>
              </a:ext>
            </a:extLst>
          </p:cNvPr>
          <p:cNvSpPr txBox="1"/>
          <p:nvPr/>
        </p:nvSpPr>
        <p:spPr>
          <a:xfrm>
            <a:off x="1937192" y="151825"/>
            <a:ext cx="7611772" cy="584775"/>
          </a:xfrm>
          <a:prstGeom prst="rect">
            <a:avLst/>
          </a:prstGeom>
          <a:noFill/>
        </p:spPr>
        <p:txBody>
          <a:bodyPr wrap="square" rtlCol="0">
            <a:spAutoFit/>
          </a:bodyPr>
          <a:lstStyle/>
          <a:p>
            <a:r>
              <a:rPr lang="en-US" sz="3200" b="1" dirty="0">
                <a:latin typeface="Bahnschrift" panose="020B0502040204020203" pitchFamily="34" charset="0"/>
              </a:rPr>
              <a:t>BARRIER 2 - PSYCHOLOGICAL BARRIER</a:t>
            </a:r>
            <a:endParaRPr lang="en-US" sz="3200" dirty="0">
              <a:latin typeface="Bahnschrift" panose="020B0502040204020203" pitchFamily="34" charset="0"/>
            </a:endParaRPr>
          </a:p>
        </p:txBody>
      </p:sp>
      <p:pic>
        <p:nvPicPr>
          <p:cNvPr id="1026" name="Picture 2" descr="Berlo's SMCR Model (1960) | Download Scientific Diagram">
            <a:extLst>
              <a:ext uri="{FF2B5EF4-FFF2-40B4-BE49-F238E27FC236}">
                <a16:creationId xmlns:a16="http://schemas.microsoft.com/office/drawing/2014/main" id="{44455C72-F4CD-466C-8B0E-F019A19A2DE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99213" y="1587500"/>
            <a:ext cx="5514975" cy="3543300"/>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81165719-0596-43EF-AF8C-6B32221212C5}"/>
              </a:ext>
            </a:extLst>
          </p:cNvPr>
          <p:cNvSpPr txBox="1"/>
          <p:nvPr/>
        </p:nvSpPr>
        <p:spPr>
          <a:xfrm>
            <a:off x="6692900" y="5375474"/>
            <a:ext cx="5397500" cy="369332"/>
          </a:xfrm>
          <a:prstGeom prst="rect">
            <a:avLst/>
          </a:prstGeom>
          <a:noFill/>
        </p:spPr>
        <p:txBody>
          <a:bodyPr wrap="square" rtlCol="0">
            <a:spAutoFit/>
          </a:bodyPr>
          <a:lstStyle/>
          <a:p>
            <a:pPr algn="ctr"/>
            <a:r>
              <a:rPr lang="fr-FR" sz="1800" kern="1200" dirty="0" err="1">
                <a:solidFill>
                  <a:srgbClr val="000000"/>
                </a:solidFill>
                <a:effectLst/>
                <a:latin typeface="Bahnschrift" panose="020B0502040204020203" pitchFamily="34" charset="0"/>
                <a:ea typeface="Chivo"/>
                <a:cs typeface="Chivo"/>
              </a:rPr>
              <a:t>Berlo's</a:t>
            </a:r>
            <a:r>
              <a:rPr lang="fr-FR" sz="1800" kern="1200" dirty="0">
                <a:solidFill>
                  <a:srgbClr val="000000"/>
                </a:solidFill>
                <a:effectLst/>
                <a:latin typeface="Bahnschrift" panose="020B0502040204020203" pitchFamily="34" charset="0"/>
                <a:ea typeface="Chivo"/>
                <a:cs typeface="Chivo"/>
              </a:rPr>
              <a:t> SMCR Model (</a:t>
            </a:r>
            <a:r>
              <a:rPr lang="fr-FR" sz="1800" kern="1200" dirty="0" err="1">
                <a:solidFill>
                  <a:srgbClr val="000000"/>
                </a:solidFill>
                <a:effectLst/>
                <a:latin typeface="Bahnschrift" panose="020B0502040204020203" pitchFamily="34" charset="0"/>
                <a:ea typeface="Chivo"/>
                <a:cs typeface="Chivo"/>
              </a:rPr>
              <a:t>ResearchGate</a:t>
            </a:r>
            <a:r>
              <a:rPr lang="fr-FR" sz="1800" kern="1200" dirty="0">
                <a:solidFill>
                  <a:srgbClr val="000000"/>
                </a:solidFill>
                <a:effectLst/>
                <a:latin typeface="Bahnschrift" panose="020B0502040204020203" pitchFamily="34" charset="0"/>
                <a:ea typeface="Chivo"/>
                <a:cs typeface="Chivo"/>
              </a:rPr>
              <a:t>)</a:t>
            </a:r>
            <a:endParaRPr lang="en-US" dirty="0"/>
          </a:p>
        </p:txBody>
      </p:sp>
    </p:spTree>
    <p:extLst>
      <p:ext uri="{BB962C8B-B14F-4D97-AF65-F5344CB8AC3E}">
        <p14:creationId xmlns:p14="http://schemas.microsoft.com/office/powerpoint/2010/main" val="1725610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602"/>
                                        </p:tgtEl>
                                        <p:attrNameLst>
                                          <p:attrName>style.visibility</p:attrName>
                                        </p:attrNameLst>
                                      </p:cBhvr>
                                      <p:to>
                                        <p:strVal val="visible"/>
                                      </p:to>
                                    </p:set>
                                    <p:anim calcmode="lin" valueType="num">
                                      <p:cBhvr additive="base">
                                        <p:cTn id="7" dur="500"/>
                                        <p:tgtEl>
                                          <p:spTgt spid="602"/>
                                        </p:tgtEl>
                                        <p:attrNameLst>
                                          <p:attrName>ppt_x</p:attrName>
                                        </p:attrNameLst>
                                      </p:cBhvr>
                                      <p:tavLst>
                                        <p:tav tm="0">
                                          <p:val>
                                            <p:strVal val="#ppt_x-1"/>
                                          </p:val>
                                        </p:tav>
                                        <p:tav tm="100000">
                                          <p:val>
                                            <p:strVal val="#ppt_x"/>
                                          </p:val>
                                        </p:tav>
                                      </p:tavLst>
                                    </p:anim>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574"/>
                                        </p:tgtEl>
                                        <p:attrNameLst>
                                          <p:attrName>style.visibility</p:attrName>
                                        </p:attrNameLst>
                                      </p:cBhvr>
                                      <p:to>
                                        <p:strVal val="visible"/>
                                      </p:to>
                                    </p:set>
                                    <p:animEffect transition="in" filter="fade">
                                      <p:cBhvr>
                                        <p:cTn id="11" dur="500"/>
                                        <p:tgtEl>
                                          <p:spTgt spid="574"/>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577"/>
                                        </p:tgtEl>
                                        <p:attrNameLst>
                                          <p:attrName>style.visibility</p:attrName>
                                        </p:attrNameLst>
                                      </p:cBhvr>
                                      <p:to>
                                        <p:strVal val="visible"/>
                                      </p:to>
                                    </p:set>
                                    <p:animEffect transition="in" filter="fade">
                                      <p:cBhvr>
                                        <p:cTn id="15" dur="500"/>
                                        <p:tgtEl>
                                          <p:spTgt spid="577"/>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601"/>
                                        </p:tgtEl>
                                        <p:attrNameLst>
                                          <p:attrName>style.visibility</p:attrName>
                                        </p:attrNameLst>
                                      </p:cBhvr>
                                      <p:to>
                                        <p:strVal val="visible"/>
                                      </p:to>
                                    </p:set>
                                    <p:animEffect transition="in" filter="fade">
                                      <p:cBhvr>
                                        <p:cTn id="19" dur="500"/>
                                        <p:tgtEl>
                                          <p:spTgt spid="601"/>
                                        </p:tgtEl>
                                      </p:cBhvr>
                                    </p:animEffect>
                                  </p:childTnLst>
                                </p:cTn>
                              </p:par>
                            </p:childTnLst>
                          </p:cTn>
                        </p:par>
                        <p:par>
                          <p:cTn id="20" fill="hold">
                            <p:stCondLst>
                              <p:cond delay="2000"/>
                            </p:stCondLst>
                            <p:childTnLst>
                              <p:par>
                                <p:cTn id="21" presetID="23" presetClass="entr" presetSubtype="16" fill="hold" nodeType="afterEffect">
                                  <p:stCondLst>
                                    <p:cond delay="0"/>
                                  </p:stCondLst>
                                  <p:childTnLst>
                                    <p:set>
                                      <p:cBhvr>
                                        <p:cTn id="22" dur="1" fill="hold">
                                          <p:stCondLst>
                                            <p:cond delay="0"/>
                                          </p:stCondLst>
                                        </p:cTn>
                                        <p:tgtEl>
                                          <p:spTgt spid="603"/>
                                        </p:tgtEl>
                                        <p:attrNameLst>
                                          <p:attrName>style.visibility</p:attrName>
                                        </p:attrNameLst>
                                      </p:cBhvr>
                                      <p:to>
                                        <p:strVal val="visible"/>
                                      </p:to>
                                    </p:set>
                                    <p:anim calcmode="lin" valueType="num">
                                      <p:cBhvr additive="base">
                                        <p:cTn id="23" dur="500"/>
                                        <p:tgtEl>
                                          <p:spTgt spid="603"/>
                                        </p:tgtEl>
                                        <p:attrNameLst>
                                          <p:attrName>ppt_w</p:attrName>
                                        </p:attrNameLst>
                                      </p:cBhvr>
                                      <p:tavLst>
                                        <p:tav tm="0">
                                          <p:val>
                                            <p:strVal val="0"/>
                                          </p:val>
                                        </p:tav>
                                        <p:tav tm="100000">
                                          <p:val>
                                            <p:strVal val="#ppt_w"/>
                                          </p:val>
                                        </p:tav>
                                      </p:tavLst>
                                    </p:anim>
                                    <p:anim calcmode="lin" valueType="num">
                                      <p:cBhvr additive="base">
                                        <p:cTn id="24" dur="500"/>
                                        <p:tgtEl>
                                          <p:spTgt spid="603"/>
                                        </p:tgtEl>
                                        <p:attrNameLst>
                                          <p:attrName>ppt_h</p:attrName>
                                        </p:attrNameLst>
                                      </p:cBhvr>
                                      <p:tavLst>
                                        <p:tav tm="0">
                                          <p:val>
                                            <p:strVal val="0"/>
                                          </p:val>
                                        </p:tav>
                                        <p:tav tm="100000">
                                          <p:val>
                                            <p:strVal val="#ppt_h"/>
                                          </p:val>
                                        </p:tav>
                                      </p:tavLst>
                                    </p:anim>
                                  </p:childTnLst>
                                </p:cTn>
                              </p:par>
                            </p:childTnLst>
                          </p:cTn>
                        </p:par>
                        <p:par>
                          <p:cTn id="25" fill="hold">
                            <p:stCondLst>
                              <p:cond delay="2500"/>
                            </p:stCondLst>
                            <p:childTnLst>
                              <p:par>
                                <p:cTn id="26" presetID="10" presetClass="entr" presetSubtype="0" fill="hold" grpId="0" nodeType="after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fade">
                                      <p:cBhvr>
                                        <p:cTn id="28" dur="500"/>
                                        <p:tgtEl>
                                          <p:spTgt spid="6"/>
                                        </p:tgtEl>
                                      </p:cBhvr>
                                    </p:animEffect>
                                  </p:childTnLst>
                                </p:cTn>
                              </p:par>
                            </p:childTnLst>
                          </p:cTn>
                        </p:par>
                        <p:par>
                          <p:cTn id="29" fill="hold">
                            <p:stCondLst>
                              <p:cond delay="3000"/>
                            </p:stCondLst>
                            <p:childTnLst>
                              <p:par>
                                <p:cTn id="30" presetID="10" presetClass="entr" presetSubtype="0" fill="hold" grpId="0" nodeType="afterEffect">
                                  <p:stCondLst>
                                    <p:cond delay="0"/>
                                  </p:stCondLst>
                                  <p:childTnLst>
                                    <p:set>
                                      <p:cBhvr>
                                        <p:cTn id="31" dur="1" fill="hold">
                                          <p:stCondLst>
                                            <p:cond delay="0"/>
                                          </p:stCondLst>
                                        </p:cTn>
                                        <p:tgtEl>
                                          <p:spTgt spid="576">
                                            <p:txEl>
                                              <p:pRg st="0" end="0"/>
                                            </p:txEl>
                                          </p:spTgt>
                                        </p:tgtEl>
                                        <p:attrNameLst>
                                          <p:attrName>style.visibility</p:attrName>
                                        </p:attrNameLst>
                                      </p:cBhvr>
                                      <p:to>
                                        <p:strVal val="visible"/>
                                      </p:to>
                                    </p:set>
                                    <p:animEffect transition="in" filter="fade">
                                      <p:cBhvr>
                                        <p:cTn id="32" dur="500"/>
                                        <p:tgtEl>
                                          <p:spTgt spid="576">
                                            <p:txEl>
                                              <p:pRg st="0" end="0"/>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576">
                                            <p:txEl>
                                              <p:pRg st="1" end="1"/>
                                            </p:txEl>
                                          </p:spTgt>
                                        </p:tgtEl>
                                        <p:attrNameLst>
                                          <p:attrName>style.visibility</p:attrName>
                                        </p:attrNameLst>
                                      </p:cBhvr>
                                      <p:to>
                                        <p:strVal val="visible"/>
                                      </p:to>
                                    </p:set>
                                    <p:animEffect transition="in" filter="fade">
                                      <p:cBhvr>
                                        <p:cTn id="37" dur="500"/>
                                        <p:tgtEl>
                                          <p:spTgt spid="576">
                                            <p:txEl>
                                              <p:pRg st="1" end="1"/>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576">
                                            <p:txEl>
                                              <p:pRg st="2" end="2"/>
                                            </p:txEl>
                                          </p:spTgt>
                                        </p:tgtEl>
                                        <p:attrNameLst>
                                          <p:attrName>style.visibility</p:attrName>
                                        </p:attrNameLst>
                                      </p:cBhvr>
                                      <p:to>
                                        <p:strVal val="visible"/>
                                      </p:to>
                                    </p:set>
                                    <p:animEffect transition="in" filter="fade">
                                      <p:cBhvr>
                                        <p:cTn id="42" dur="500"/>
                                        <p:tgtEl>
                                          <p:spTgt spid="576">
                                            <p:txEl>
                                              <p:pRg st="2" end="2"/>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576">
                                            <p:txEl>
                                              <p:pRg st="3" end="3"/>
                                            </p:txEl>
                                          </p:spTgt>
                                        </p:tgtEl>
                                        <p:attrNameLst>
                                          <p:attrName>style.visibility</p:attrName>
                                        </p:attrNameLst>
                                      </p:cBhvr>
                                      <p:to>
                                        <p:strVal val="visible"/>
                                      </p:to>
                                    </p:set>
                                    <p:animEffect transition="in" filter="fade">
                                      <p:cBhvr>
                                        <p:cTn id="47" dur="500"/>
                                        <p:tgtEl>
                                          <p:spTgt spid="576">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6" grpId="0" build="p"/>
      <p:bldP spid="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573"/>
        <p:cNvGrpSpPr/>
        <p:nvPr/>
      </p:nvGrpSpPr>
      <p:grpSpPr>
        <a:xfrm>
          <a:off x="0" y="0"/>
          <a:ext cx="0" cy="0"/>
          <a:chOff x="0" y="0"/>
          <a:chExt cx="0" cy="0"/>
        </a:xfrm>
      </p:grpSpPr>
      <p:sp>
        <p:nvSpPr>
          <p:cNvPr id="574" name="Google Shape;574;p15"/>
          <p:cNvSpPr/>
          <p:nvPr/>
        </p:nvSpPr>
        <p:spPr>
          <a:xfrm>
            <a:off x="-1276986" y="5375474"/>
            <a:ext cx="3994615" cy="3994615"/>
          </a:xfrm>
          <a:prstGeom prst="flowChartConnector">
            <a:avLst/>
          </a:prstGeom>
          <a:solidFill>
            <a:schemeClr val="lt2"/>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576" name="Google Shape;576;p15"/>
          <p:cNvSpPr txBox="1">
            <a:spLocks noGrp="1"/>
          </p:cNvSpPr>
          <p:nvPr>
            <p:ph type="body" idx="1"/>
          </p:nvPr>
        </p:nvSpPr>
        <p:spPr>
          <a:xfrm>
            <a:off x="2178642" y="1573392"/>
            <a:ext cx="7731487" cy="5028226"/>
          </a:xfrm>
          <a:prstGeom prst="rect">
            <a:avLst/>
          </a:prstGeom>
          <a:noFill/>
          <a:ln>
            <a:noFill/>
          </a:ln>
        </p:spPr>
        <p:txBody>
          <a:bodyPr spcFirstLastPara="1" vert="horz" wrap="square" lIns="121900" tIns="60933" rIns="121900" bIns="60933" rtlCol="0" anchor="t" anchorCtr="0">
            <a:noAutofit/>
          </a:bodyPr>
          <a:lstStyle/>
          <a:p>
            <a:pPr marL="0" indent="0" algn="just">
              <a:lnSpc>
                <a:spcPct val="115000"/>
              </a:lnSpc>
              <a:spcAft>
                <a:spcPts val="800"/>
              </a:spcAft>
              <a:buNone/>
            </a:pPr>
            <a:r>
              <a:rPr lang="en-US" b="1" dirty="0">
                <a:latin typeface="Bahnschrift" panose="020B0502040204020203" pitchFamily="34" charset="0"/>
              </a:rPr>
              <a:t>Barrier 2: Solution With the Model</a:t>
            </a:r>
          </a:p>
          <a:p>
            <a:pPr marL="342900" indent="-342900" algn="just">
              <a:lnSpc>
                <a:spcPct val="115000"/>
              </a:lnSpc>
              <a:spcAft>
                <a:spcPts val="800"/>
              </a:spcAft>
              <a:buFont typeface="Wingdings" panose="05000000000000000000" pitchFamily="2" charset="2"/>
              <a:buChar char="Ø"/>
            </a:pPr>
            <a:r>
              <a:rPr lang="en-US" dirty="0">
                <a:latin typeface="Bahnschrift" panose="020B0502040204020203" pitchFamily="34" charset="0"/>
              </a:rPr>
              <a:t>Gary must be able to deal with the stress prior to issuing instructions.</a:t>
            </a:r>
          </a:p>
          <a:p>
            <a:pPr marL="342900" indent="-342900" algn="just">
              <a:lnSpc>
                <a:spcPct val="115000"/>
              </a:lnSpc>
              <a:spcAft>
                <a:spcPts val="800"/>
              </a:spcAft>
              <a:buFont typeface="Wingdings" panose="05000000000000000000" pitchFamily="2" charset="2"/>
              <a:buChar char="Ø"/>
            </a:pPr>
            <a:r>
              <a:rPr lang="en-US" dirty="0">
                <a:latin typeface="Bahnschrift" panose="020B0502040204020203" pitchFamily="34" charset="0"/>
              </a:rPr>
              <a:t>Be slow and calm in communication.</a:t>
            </a:r>
          </a:p>
          <a:p>
            <a:pPr marL="342900" indent="-342900" algn="just">
              <a:lnSpc>
                <a:spcPct val="115000"/>
              </a:lnSpc>
              <a:spcAft>
                <a:spcPts val="800"/>
              </a:spcAft>
              <a:buFont typeface="Wingdings" panose="05000000000000000000" pitchFamily="2" charset="2"/>
              <a:buChar char="Ø"/>
            </a:pPr>
            <a:r>
              <a:rPr lang="en-US" dirty="0">
                <a:latin typeface="Bahnschrift" panose="020B0502040204020203" pitchFamily="34" charset="0"/>
              </a:rPr>
              <a:t>Get brief pauses and schedule communication more attentively.</a:t>
            </a:r>
          </a:p>
        </p:txBody>
      </p:sp>
      <p:sp>
        <p:nvSpPr>
          <p:cNvPr id="577" name="Google Shape;577;p15"/>
          <p:cNvSpPr/>
          <p:nvPr/>
        </p:nvSpPr>
        <p:spPr>
          <a:xfrm flipH="1">
            <a:off x="10627446" y="3682725"/>
            <a:ext cx="844233" cy="844233"/>
          </a:xfrm>
          <a:prstGeom prst="rtTriangle">
            <a:avLst/>
          </a:prstGeom>
          <a:solidFill>
            <a:schemeClr val="dk2"/>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578" name="Google Shape;578;p15"/>
          <p:cNvSpPr/>
          <p:nvPr/>
        </p:nvSpPr>
        <p:spPr>
          <a:xfrm flipH="1">
            <a:off x="10627446" y="4479946"/>
            <a:ext cx="844233" cy="844233"/>
          </a:xfrm>
          <a:prstGeom prst="rtTriangle">
            <a:avLst/>
          </a:prstGeom>
          <a:solidFill>
            <a:schemeClr val="dk2"/>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579" name="Google Shape;579;p15"/>
          <p:cNvSpPr/>
          <p:nvPr/>
        </p:nvSpPr>
        <p:spPr>
          <a:xfrm flipH="1">
            <a:off x="10627446" y="5277168"/>
            <a:ext cx="844233" cy="844233"/>
          </a:xfrm>
          <a:prstGeom prst="rtTriangle">
            <a:avLst/>
          </a:prstGeom>
          <a:solidFill>
            <a:schemeClr val="dk2"/>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grpSp>
        <p:nvGrpSpPr>
          <p:cNvPr id="580" name="Google Shape;580;p15"/>
          <p:cNvGrpSpPr/>
          <p:nvPr/>
        </p:nvGrpSpPr>
        <p:grpSpPr>
          <a:xfrm>
            <a:off x="1874072" y="5846593"/>
            <a:ext cx="1219408" cy="957684"/>
            <a:chOff x="388620" y="1420922"/>
            <a:chExt cx="679997" cy="534048"/>
          </a:xfrm>
        </p:grpSpPr>
        <p:sp>
          <p:nvSpPr>
            <p:cNvPr id="581" name="Google Shape;581;p15"/>
            <p:cNvSpPr/>
            <p:nvPr/>
          </p:nvSpPr>
          <p:spPr>
            <a:xfrm>
              <a:off x="388620" y="1420923"/>
              <a:ext cx="70397" cy="70397"/>
            </a:xfrm>
            <a:prstGeom prst="flowChartConnector">
              <a:avLst/>
            </a:prstGeom>
            <a:solidFill>
              <a:schemeClr val="accent1"/>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582" name="Google Shape;582;p15"/>
            <p:cNvSpPr/>
            <p:nvPr/>
          </p:nvSpPr>
          <p:spPr>
            <a:xfrm>
              <a:off x="541020" y="1420923"/>
              <a:ext cx="70397" cy="70397"/>
            </a:xfrm>
            <a:prstGeom prst="flowChartConnector">
              <a:avLst/>
            </a:prstGeom>
            <a:solidFill>
              <a:schemeClr val="accent1"/>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583" name="Google Shape;583;p15"/>
            <p:cNvSpPr/>
            <p:nvPr/>
          </p:nvSpPr>
          <p:spPr>
            <a:xfrm>
              <a:off x="693420" y="1420923"/>
              <a:ext cx="70397" cy="70397"/>
            </a:xfrm>
            <a:prstGeom prst="flowChartConnector">
              <a:avLst/>
            </a:prstGeom>
            <a:solidFill>
              <a:schemeClr val="accent1"/>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584" name="Google Shape;584;p15"/>
            <p:cNvSpPr/>
            <p:nvPr/>
          </p:nvSpPr>
          <p:spPr>
            <a:xfrm>
              <a:off x="845820" y="1420922"/>
              <a:ext cx="70397" cy="70397"/>
            </a:xfrm>
            <a:prstGeom prst="flowChartConnector">
              <a:avLst/>
            </a:prstGeom>
            <a:solidFill>
              <a:schemeClr val="accent1"/>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585" name="Google Shape;585;p15"/>
            <p:cNvSpPr/>
            <p:nvPr/>
          </p:nvSpPr>
          <p:spPr>
            <a:xfrm>
              <a:off x="998220" y="1420922"/>
              <a:ext cx="70397" cy="70397"/>
            </a:xfrm>
            <a:prstGeom prst="flowChartConnector">
              <a:avLst/>
            </a:prstGeom>
            <a:solidFill>
              <a:schemeClr val="accent1"/>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586" name="Google Shape;586;p15"/>
            <p:cNvSpPr/>
            <p:nvPr/>
          </p:nvSpPr>
          <p:spPr>
            <a:xfrm>
              <a:off x="388620" y="1573323"/>
              <a:ext cx="70397" cy="70397"/>
            </a:xfrm>
            <a:prstGeom prst="flowChartConnector">
              <a:avLst/>
            </a:prstGeom>
            <a:solidFill>
              <a:schemeClr val="accent1"/>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587" name="Google Shape;587;p15"/>
            <p:cNvSpPr/>
            <p:nvPr/>
          </p:nvSpPr>
          <p:spPr>
            <a:xfrm>
              <a:off x="541020" y="1573323"/>
              <a:ext cx="70397" cy="70397"/>
            </a:xfrm>
            <a:prstGeom prst="flowChartConnector">
              <a:avLst/>
            </a:prstGeom>
            <a:solidFill>
              <a:schemeClr val="accent1"/>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588" name="Google Shape;588;p15"/>
            <p:cNvSpPr/>
            <p:nvPr/>
          </p:nvSpPr>
          <p:spPr>
            <a:xfrm>
              <a:off x="693420" y="1573323"/>
              <a:ext cx="70397" cy="70397"/>
            </a:xfrm>
            <a:prstGeom prst="flowChartConnector">
              <a:avLst/>
            </a:prstGeom>
            <a:solidFill>
              <a:schemeClr val="accent1"/>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589" name="Google Shape;589;p15"/>
            <p:cNvSpPr/>
            <p:nvPr/>
          </p:nvSpPr>
          <p:spPr>
            <a:xfrm>
              <a:off x="845820" y="1573322"/>
              <a:ext cx="70397" cy="70397"/>
            </a:xfrm>
            <a:prstGeom prst="flowChartConnector">
              <a:avLst/>
            </a:prstGeom>
            <a:solidFill>
              <a:schemeClr val="accent1"/>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590" name="Google Shape;590;p15"/>
            <p:cNvSpPr/>
            <p:nvPr/>
          </p:nvSpPr>
          <p:spPr>
            <a:xfrm>
              <a:off x="998220" y="1573322"/>
              <a:ext cx="70397" cy="70397"/>
            </a:xfrm>
            <a:prstGeom prst="flowChartConnector">
              <a:avLst/>
            </a:prstGeom>
            <a:solidFill>
              <a:schemeClr val="accent1"/>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591" name="Google Shape;591;p15"/>
            <p:cNvSpPr/>
            <p:nvPr/>
          </p:nvSpPr>
          <p:spPr>
            <a:xfrm>
              <a:off x="388620" y="1728948"/>
              <a:ext cx="70397" cy="70397"/>
            </a:xfrm>
            <a:prstGeom prst="flowChartConnector">
              <a:avLst/>
            </a:prstGeom>
            <a:solidFill>
              <a:schemeClr val="accent1"/>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592" name="Google Shape;592;p15"/>
            <p:cNvSpPr/>
            <p:nvPr/>
          </p:nvSpPr>
          <p:spPr>
            <a:xfrm>
              <a:off x="541020" y="1728948"/>
              <a:ext cx="70397" cy="70397"/>
            </a:xfrm>
            <a:prstGeom prst="flowChartConnector">
              <a:avLst/>
            </a:prstGeom>
            <a:solidFill>
              <a:schemeClr val="accent1"/>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593" name="Google Shape;593;p15"/>
            <p:cNvSpPr/>
            <p:nvPr/>
          </p:nvSpPr>
          <p:spPr>
            <a:xfrm>
              <a:off x="693420" y="1728948"/>
              <a:ext cx="70397" cy="70397"/>
            </a:xfrm>
            <a:prstGeom prst="flowChartConnector">
              <a:avLst/>
            </a:prstGeom>
            <a:solidFill>
              <a:schemeClr val="accent1"/>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594" name="Google Shape;594;p15"/>
            <p:cNvSpPr/>
            <p:nvPr/>
          </p:nvSpPr>
          <p:spPr>
            <a:xfrm>
              <a:off x="845820" y="1728947"/>
              <a:ext cx="70397" cy="70397"/>
            </a:xfrm>
            <a:prstGeom prst="flowChartConnector">
              <a:avLst/>
            </a:prstGeom>
            <a:solidFill>
              <a:schemeClr val="accent1"/>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595" name="Google Shape;595;p15"/>
            <p:cNvSpPr/>
            <p:nvPr/>
          </p:nvSpPr>
          <p:spPr>
            <a:xfrm>
              <a:off x="998220" y="1728947"/>
              <a:ext cx="70397" cy="70397"/>
            </a:xfrm>
            <a:prstGeom prst="flowChartConnector">
              <a:avLst/>
            </a:prstGeom>
            <a:solidFill>
              <a:schemeClr val="accent1"/>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596" name="Google Shape;596;p15"/>
            <p:cNvSpPr/>
            <p:nvPr/>
          </p:nvSpPr>
          <p:spPr>
            <a:xfrm>
              <a:off x="388620" y="1884573"/>
              <a:ext cx="70397" cy="70397"/>
            </a:xfrm>
            <a:prstGeom prst="flowChartConnector">
              <a:avLst/>
            </a:prstGeom>
            <a:solidFill>
              <a:schemeClr val="accent1"/>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597" name="Google Shape;597;p15"/>
            <p:cNvSpPr/>
            <p:nvPr/>
          </p:nvSpPr>
          <p:spPr>
            <a:xfrm>
              <a:off x="541020" y="1884573"/>
              <a:ext cx="70397" cy="70397"/>
            </a:xfrm>
            <a:prstGeom prst="flowChartConnector">
              <a:avLst/>
            </a:prstGeom>
            <a:solidFill>
              <a:schemeClr val="accent1"/>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598" name="Google Shape;598;p15"/>
            <p:cNvSpPr/>
            <p:nvPr/>
          </p:nvSpPr>
          <p:spPr>
            <a:xfrm>
              <a:off x="693420" y="1884573"/>
              <a:ext cx="70397" cy="70397"/>
            </a:xfrm>
            <a:prstGeom prst="flowChartConnector">
              <a:avLst/>
            </a:prstGeom>
            <a:solidFill>
              <a:schemeClr val="accent1"/>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599" name="Google Shape;599;p15"/>
            <p:cNvSpPr/>
            <p:nvPr/>
          </p:nvSpPr>
          <p:spPr>
            <a:xfrm>
              <a:off x="845820" y="1884572"/>
              <a:ext cx="70397" cy="70397"/>
            </a:xfrm>
            <a:prstGeom prst="flowChartConnector">
              <a:avLst/>
            </a:prstGeom>
            <a:solidFill>
              <a:schemeClr val="accent1"/>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600" name="Google Shape;600;p15"/>
            <p:cNvSpPr/>
            <p:nvPr/>
          </p:nvSpPr>
          <p:spPr>
            <a:xfrm>
              <a:off x="998220" y="1884572"/>
              <a:ext cx="70397" cy="70397"/>
            </a:xfrm>
            <a:prstGeom prst="flowChartConnector">
              <a:avLst/>
            </a:prstGeom>
            <a:solidFill>
              <a:schemeClr val="accent1"/>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grpSp>
      <p:sp>
        <p:nvSpPr>
          <p:cNvPr id="601" name="Google Shape;601;p15"/>
          <p:cNvSpPr/>
          <p:nvPr/>
        </p:nvSpPr>
        <p:spPr>
          <a:xfrm rot="5400000">
            <a:off x="8932461" y="-523074"/>
            <a:ext cx="1694985" cy="1694985"/>
          </a:xfrm>
          <a:prstGeom prst="flowChartDelay">
            <a:avLst/>
          </a:prstGeom>
          <a:solidFill>
            <a:schemeClr val="accent4"/>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602" name="Google Shape;602;p15"/>
          <p:cNvSpPr/>
          <p:nvPr/>
        </p:nvSpPr>
        <p:spPr>
          <a:xfrm>
            <a:off x="1" y="1011407"/>
            <a:ext cx="2918748" cy="160504"/>
          </a:xfrm>
          <a:prstGeom prst="rect">
            <a:avLst/>
          </a:prstGeom>
          <a:solidFill>
            <a:schemeClr val="accent2"/>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603" name="Google Shape;603;p15"/>
          <p:cNvSpPr/>
          <p:nvPr/>
        </p:nvSpPr>
        <p:spPr>
          <a:xfrm>
            <a:off x="10305720" y="447011"/>
            <a:ext cx="539013" cy="579179"/>
          </a:xfrm>
          <a:prstGeom prst="rect">
            <a:avLst/>
          </a:prstGeom>
          <a:solidFill>
            <a:schemeClr val="dk1"/>
          </a:solidFill>
          <a:ln>
            <a:noFill/>
          </a:ln>
        </p:spPr>
        <p:txBody>
          <a:bodyPr spcFirstLastPara="1" wrap="square" lIns="121900" tIns="60933" rIns="121900" bIns="60933" anchor="ctr" anchorCtr="0">
            <a:noAutofit/>
          </a:bodyPr>
          <a:lstStyle/>
          <a:p>
            <a:pPr algn="ctr"/>
            <a:endParaRPr sz="1867">
              <a:solidFill>
                <a:schemeClr val="dk2"/>
              </a:solidFill>
              <a:latin typeface="Arial"/>
              <a:ea typeface="Arial"/>
              <a:cs typeface="Arial"/>
              <a:sym typeface="Arial"/>
            </a:endParaRPr>
          </a:p>
        </p:txBody>
      </p:sp>
      <p:sp>
        <p:nvSpPr>
          <p:cNvPr id="6" name="TextBox 5">
            <a:extLst>
              <a:ext uri="{FF2B5EF4-FFF2-40B4-BE49-F238E27FC236}">
                <a16:creationId xmlns:a16="http://schemas.microsoft.com/office/drawing/2014/main" id="{D42E3B7D-9648-B724-0865-457A59558182}"/>
              </a:ext>
            </a:extLst>
          </p:cNvPr>
          <p:cNvSpPr txBox="1"/>
          <p:nvPr/>
        </p:nvSpPr>
        <p:spPr>
          <a:xfrm>
            <a:off x="1937192" y="151825"/>
            <a:ext cx="7611772" cy="584775"/>
          </a:xfrm>
          <a:prstGeom prst="rect">
            <a:avLst/>
          </a:prstGeom>
          <a:noFill/>
        </p:spPr>
        <p:txBody>
          <a:bodyPr wrap="square" rtlCol="0">
            <a:spAutoFit/>
          </a:bodyPr>
          <a:lstStyle/>
          <a:p>
            <a:r>
              <a:rPr lang="en-US" sz="3200" b="1" dirty="0">
                <a:latin typeface="Bahnschrift" panose="020B0502040204020203" pitchFamily="34" charset="0"/>
              </a:rPr>
              <a:t>BARRIER 2 - PSYCHOLOGICAL BARRIER</a:t>
            </a:r>
            <a:endParaRPr lang="en-US" sz="3200" dirty="0">
              <a:latin typeface="Bahnschrift" panose="020B0502040204020203" pitchFamily="34" charset="0"/>
            </a:endParaRPr>
          </a:p>
        </p:txBody>
      </p:sp>
    </p:spTree>
    <p:extLst>
      <p:ext uri="{BB962C8B-B14F-4D97-AF65-F5344CB8AC3E}">
        <p14:creationId xmlns:p14="http://schemas.microsoft.com/office/powerpoint/2010/main" val="26843051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602"/>
                                        </p:tgtEl>
                                        <p:attrNameLst>
                                          <p:attrName>style.visibility</p:attrName>
                                        </p:attrNameLst>
                                      </p:cBhvr>
                                      <p:to>
                                        <p:strVal val="visible"/>
                                      </p:to>
                                    </p:set>
                                    <p:anim calcmode="lin" valueType="num">
                                      <p:cBhvr additive="base">
                                        <p:cTn id="7" dur="500"/>
                                        <p:tgtEl>
                                          <p:spTgt spid="602"/>
                                        </p:tgtEl>
                                        <p:attrNameLst>
                                          <p:attrName>ppt_x</p:attrName>
                                        </p:attrNameLst>
                                      </p:cBhvr>
                                      <p:tavLst>
                                        <p:tav tm="0">
                                          <p:val>
                                            <p:strVal val="#ppt_x-1"/>
                                          </p:val>
                                        </p:tav>
                                        <p:tav tm="100000">
                                          <p:val>
                                            <p:strVal val="#ppt_x"/>
                                          </p:val>
                                        </p:tav>
                                      </p:tavLst>
                                    </p:anim>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574"/>
                                        </p:tgtEl>
                                        <p:attrNameLst>
                                          <p:attrName>style.visibility</p:attrName>
                                        </p:attrNameLst>
                                      </p:cBhvr>
                                      <p:to>
                                        <p:strVal val="visible"/>
                                      </p:to>
                                    </p:set>
                                    <p:animEffect transition="in" filter="fade">
                                      <p:cBhvr>
                                        <p:cTn id="11" dur="500"/>
                                        <p:tgtEl>
                                          <p:spTgt spid="574"/>
                                        </p:tgtEl>
                                      </p:cBhvr>
                                    </p:animEffect>
                                  </p:childTnLst>
                                </p:cTn>
                              </p:par>
                            </p:childTnLst>
                          </p:cTn>
                        </p:par>
                        <p:par>
                          <p:cTn id="12" fill="hold">
                            <p:stCondLst>
                              <p:cond delay="1000"/>
                            </p:stCondLst>
                            <p:childTnLst>
                              <p:par>
                                <p:cTn id="13" presetID="23" presetClass="entr" presetSubtype="16" fill="hold" nodeType="afterEffect">
                                  <p:stCondLst>
                                    <p:cond delay="0"/>
                                  </p:stCondLst>
                                  <p:childTnLst>
                                    <p:set>
                                      <p:cBhvr>
                                        <p:cTn id="14" dur="1" fill="hold">
                                          <p:stCondLst>
                                            <p:cond delay="0"/>
                                          </p:stCondLst>
                                        </p:cTn>
                                        <p:tgtEl>
                                          <p:spTgt spid="580"/>
                                        </p:tgtEl>
                                        <p:attrNameLst>
                                          <p:attrName>style.visibility</p:attrName>
                                        </p:attrNameLst>
                                      </p:cBhvr>
                                      <p:to>
                                        <p:strVal val="visible"/>
                                      </p:to>
                                    </p:set>
                                    <p:anim calcmode="lin" valueType="num">
                                      <p:cBhvr additive="base">
                                        <p:cTn id="15" dur="500"/>
                                        <p:tgtEl>
                                          <p:spTgt spid="580"/>
                                        </p:tgtEl>
                                        <p:attrNameLst>
                                          <p:attrName>ppt_w</p:attrName>
                                        </p:attrNameLst>
                                      </p:cBhvr>
                                      <p:tavLst>
                                        <p:tav tm="0">
                                          <p:val>
                                            <p:strVal val="0"/>
                                          </p:val>
                                        </p:tav>
                                        <p:tav tm="100000">
                                          <p:val>
                                            <p:strVal val="#ppt_w"/>
                                          </p:val>
                                        </p:tav>
                                      </p:tavLst>
                                    </p:anim>
                                    <p:anim calcmode="lin" valueType="num">
                                      <p:cBhvr additive="base">
                                        <p:cTn id="16" dur="500"/>
                                        <p:tgtEl>
                                          <p:spTgt spid="580"/>
                                        </p:tgtEl>
                                        <p:attrNameLst>
                                          <p:attrName>ppt_h</p:attrName>
                                        </p:attrNameLst>
                                      </p:cBhvr>
                                      <p:tavLst>
                                        <p:tav tm="0">
                                          <p:val>
                                            <p:strVal val="0"/>
                                          </p:val>
                                        </p:tav>
                                        <p:tav tm="100000">
                                          <p:val>
                                            <p:strVal val="#ppt_h"/>
                                          </p:val>
                                        </p:tav>
                                      </p:tavLst>
                                    </p:anim>
                                  </p:childTnLst>
                                </p:cTn>
                              </p:par>
                            </p:childTnLst>
                          </p:cTn>
                        </p:par>
                        <p:par>
                          <p:cTn id="17" fill="hold">
                            <p:stCondLst>
                              <p:cond delay="1500"/>
                            </p:stCondLst>
                            <p:childTnLst>
                              <p:par>
                                <p:cTn id="18" presetID="10" presetClass="entr" presetSubtype="0" fill="hold" nodeType="afterEffect">
                                  <p:stCondLst>
                                    <p:cond delay="0"/>
                                  </p:stCondLst>
                                  <p:childTnLst>
                                    <p:set>
                                      <p:cBhvr>
                                        <p:cTn id="19" dur="1" fill="hold">
                                          <p:stCondLst>
                                            <p:cond delay="0"/>
                                          </p:stCondLst>
                                        </p:cTn>
                                        <p:tgtEl>
                                          <p:spTgt spid="579"/>
                                        </p:tgtEl>
                                        <p:attrNameLst>
                                          <p:attrName>style.visibility</p:attrName>
                                        </p:attrNameLst>
                                      </p:cBhvr>
                                      <p:to>
                                        <p:strVal val="visible"/>
                                      </p:to>
                                    </p:set>
                                    <p:animEffect transition="in" filter="fade">
                                      <p:cBhvr>
                                        <p:cTn id="20" dur="500"/>
                                        <p:tgtEl>
                                          <p:spTgt spid="579"/>
                                        </p:tgtEl>
                                      </p:cBhvr>
                                    </p:animEffect>
                                  </p:childTnLst>
                                </p:cTn>
                              </p:par>
                            </p:childTnLst>
                          </p:cTn>
                        </p:par>
                        <p:par>
                          <p:cTn id="21" fill="hold">
                            <p:stCondLst>
                              <p:cond delay="2000"/>
                            </p:stCondLst>
                            <p:childTnLst>
                              <p:par>
                                <p:cTn id="22" presetID="10" presetClass="entr" presetSubtype="0" fill="hold" nodeType="afterEffect">
                                  <p:stCondLst>
                                    <p:cond delay="0"/>
                                  </p:stCondLst>
                                  <p:childTnLst>
                                    <p:set>
                                      <p:cBhvr>
                                        <p:cTn id="23" dur="1" fill="hold">
                                          <p:stCondLst>
                                            <p:cond delay="0"/>
                                          </p:stCondLst>
                                        </p:cTn>
                                        <p:tgtEl>
                                          <p:spTgt spid="578"/>
                                        </p:tgtEl>
                                        <p:attrNameLst>
                                          <p:attrName>style.visibility</p:attrName>
                                        </p:attrNameLst>
                                      </p:cBhvr>
                                      <p:to>
                                        <p:strVal val="visible"/>
                                      </p:to>
                                    </p:set>
                                    <p:animEffect transition="in" filter="fade">
                                      <p:cBhvr>
                                        <p:cTn id="24" dur="500"/>
                                        <p:tgtEl>
                                          <p:spTgt spid="578"/>
                                        </p:tgtEl>
                                      </p:cBhvr>
                                    </p:animEffect>
                                  </p:childTnLst>
                                </p:cTn>
                              </p:par>
                            </p:childTnLst>
                          </p:cTn>
                        </p:par>
                        <p:par>
                          <p:cTn id="25" fill="hold">
                            <p:stCondLst>
                              <p:cond delay="2500"/>
                            </p:stCondLst>
                            <p:childTnLst>
                              <p:par>
                                <p:cTn id="26" presetID="10" presetClass="entr" presetSubtype="0" fill="hold" nodeType="afterEffect">
                                  <p:stCondLst>
                                    <p:cond delay="0"/>
                                  </p:stCondLst>
                                  <p:childTnLst>
                                    <p:set>
                                      <p:cBhvr>
                                        <p:cTn id="27" dur="1" fill="hold">
                                          <p:stCondLst>
                                            <p:cond delay="0"/>
                                          </p:stCondLst>
                                        </p:cTn>
                                        <p:tgtEl>
                                          <p:spTgt spid="577"/>
                                        </p:tgtEl>
                                        <p:attrNameLst>
                                          <p:attrName>style.visibility</p:attrName>
                                        </p:attrNameLst>
                                      </p:cBhvr>
                                      <p:to>
                                        <p:strVal val="visible"/>
                                      </p:to>
                                    </p:set>
                                    <p:animEffect transition="in" filter="fade">
                                      <p:cBhvr>
                                        <p:cTn id="28" dur="500"/>
                                        <p:tgtEl>
                                          <p:spTgt spid="577"/>
                                        </p:tgtEl>
                                      </p:cBhvr>
                                    </p:animEffect>
                                  </p:childTnLst>
                                </p:cTn>
                              </p:par>
                            </p:childTnLst>
                          </p:cTn>
                        </p:par>
                        <p:par>
                          <p:cTn id="29" fill="hold">
                            <p:stCondLst>
                              <p:cond delay="3000"/>
                            </p:stCondLst>
                            <p:childTnLst>
                              <p:par>
                                <p:cTn id="30" presetID="10" presetClass="entr" presetSubtype="0" fill="hold" nodeType="afterEffect">
                                  <p:stCondLst>
                                    <p:cond delay="0"/>
                                  </p:stCondLst>
                                  <p:childTnLst>
                                    <p:set>
                                      <p:cBhvr>
                                        <p:cTn id="31" dur="1" fill="hold">
                                          <p:stCondLst>
                                            <p:cond delay="0"/>
                                          </p:stCondLst>
                                        </p:cTn>
                                        <p:tgtEl>
                                          <p:spTgt spid="601"/>
                                        </p:tgtEl>
                                        <p:attrNameLst>
                                          <p:attrName>style.visibility</p:attrName>
                                        </p:attrNameLst>
                                      </p:cBhvr>
                                      <p:to>
                                        <p:strVal val="visible"/>
                                      </p:to>
                                    </p:set>
                                    <p:animEffect transition="in" filter="fade">
                                      <p:cBhvr>
                                        <p:cTn id="32" dur="500"/>
                                        <p:tgtEl>
                                          <p:spTgt spid="601"/>
                                        </p:tgtEl>
                                      </p:cBhvr>
                                    </p:animEffect>
                                  </p:childTnLst>
                                </p:cTn>
                              </p:par>
                            </p:childTnLst>
                          </p:cTn>
                        </p:par>
                        <p:par>
                          <p:cTn id="33" fill="hold">
                            <p:stCondLst>
                              <p:cond delay="3500"/>
                            </p:stCondLst>
                            <p:childTnLst>
                              <p:par>
                                <p:cTn id="34" presetID="23" presetClass="entr" presetSubtype="16" fill="hold" nodeType="afterEffect">
                                  <p:stCondLst>
                                    <p:cond delay="0"/>
                                  </p:stCondLst>
                                  <p:childTnLst>
                                    <p:set>
                                      <p:cBhvr>
                                        <p:cTn id="35" dur="1" fill="hold">
                                          <p:stCondLst>
                                            <p:cond delay="0"/>
                                          </p:stCondLst>
                                        </p:cTn>
                                        <p:tgtEl>
                                          <p:spTgt spid="603"/>
                                        </p:tgtEl>
                                        <p:attrNameLst>
                                          <p:attrName>style.visibility</p:attrName>
                                        </p:attrNameLst>
                                      </p:cBhvr>
                                      <p:to>
                                        <p:strVal val="visible"/>
                                      </p:to>
                                    </p:set>
                                    <p:anim calcmode="lin" valueType="num">
                                      <p:cBhvr additive="base">
                                        <p:cTn id="36" dur="500"/>
                                        <p:tgtEl>
                                          <p:spTgt spid="603"/>
                                        </p:tgtEl>
                                        <p:attrNameLst>
                                          <p:attrName>ppt_w</p:attrName>
                                        </p:attrNameLst>
                                      </p:cBhvr>
                                      <p:tavLst>
                                        <p:tav tm="0">
                                          <p:val>
                                            <p:strVal val="0"/>
                                          </p:val>
                                        </p:tav>
                                        <p:tav tm="100000">
                                          <p:val>
                                            <p:strVal val="#ppt_w"/>
                                          </p:val>
                                        </p:tav>
                                      </p:tavLst>
                                    </p:anim>
                                    <p:anim calcmode="lin" valueType="num">
                                      <p:cBhvr additive="base">
                                        <p:cTn id="37" dur="500"/>
                                        <p:tgtEl>
                                          <p:spTgt spid="603"/>
                                        </p:tgtEl>
                                        <p:attrNameLst>
                                          <p:attrName>ppt_h</p:attrName>
                                        </p:attrNameLst>
                                      </p:cBhvr>
                                      <p:tavLst>
                                        <p:tav tm="0">
                                          <p:val>
                                            <p:strVal val="0"/>
                                          </p:val>
                                        </p:tav>
                                        <p:tav tm="100000">
                                          <p:val>
                                            <p:strVal val="#ppt_h"/>
                                          </p:val>
                                        </p:tav>
                                      </p:tavLst>
                                    </p:anim>
                                  </p:childTnLst>
                                </p:cTn>
                              </p:par>
                            </p:childTnLst>
                          </p:cTn>
                        </p:par>
                        <p:par>
                          <p:cTn id="38" fill="hold">
                            <p:stCondLst>
                              <p:cond delay="4000"/>
                            </p:stCondLst>
                            <p:childTnLst>
                              <p:par>
                                <p:cTn id="39" presetID="10" presetClass="entr" presetSubtype="0" fill="hold" grpId="0" nodeType="afterEffect">
                                  <p:stCondLst>
                                    <p:cond delay="0"/>
                                  </p:stCondLst>
                                  <p:childTnLst>
                                    <p:set>
                                      <p:cBhvr>
                                        <p:cTn id="40" dur="1" fill="hold">
                                          <p:stCondLst>
                                            <p:cond delay="0"/>
                                          </p:stCondLst>
                                        </p:cTn>
                                        <p:tgtEl>
                                          <p:spTgt spid="6"/>
                                        </p:tgtEl>
                                        <p:attrNameLst>
                                          <p:attrName>style.visibility</p:attrName>
                                        </p:attrNameLst>
                                      </p:cBhvr>
                                      <p:to>
                                        <p:strVal val="visible"/>
                                      </p:to>
                                    </p:set>
                                    <p:animEffect transition="in" filter="fade">
                                      <p:cBhvr>
                                        <p:cTn id="41" dur="500"/>
                                        <p:tgtEl>
                                          <p:spTgt spid="6"/>
                                        </p:tgtEl>
                                      </p:cBhvr>
                                    </p:animEffect>
                                  </p:childTnLst>
                                </p:cTn>
                              </p:par>
                            </p:childTnLst>
                          </p:cTn>
                        </p:par>
                        <p:par>
                          <p:cTn id="42" fill="hold">
                            <p:stCondLst>
                              <p:cond delay="4500"/>
                            </p:stCondLst>
                            <p:childTnLst>
                              <p:par>
                                <p:cTn id="43" presetID="10" presetClass="entr" presetSubtype="0" fill="hold" grpId="0" nodeType="afterEffect">
                                  <p:stCondLst>
                                    <p:cond delay="0"/>
                                  </p:stCondLst>
                                  <p:childTnLst>
                                    <p:set>
                                      <p:cBhvr>
                                        <p:cTn id="44" dur="1" fill="hold">
                                          <p:stCondLst>
                                            <p:cond delay="0"/>
                                          </p:stCondLst>
                                        </p:cTn>
                                        <p:tgtEl>
                                          <p:spTgt spid="576">
                                            <p:txEl>
                                              <p:pRg st="0" end="0"/>
                                            </p:txEl>
                                          </p:spTgt>
                                        </p:tgtEl>
                                        <p:attrNameLst>
                                          <p:attrName>style.visibility</p:attrName>
                                        </p:attrNameLst>
                                      </p:cBhvr>
                                      <p:to>
                                        <p:strVal val="visible"/>
                                      </p:to>
                                    </p:set>
                                    <p:animEffect transition="in" filter="fade">
                                      <p:cBhvr>
                                        <p:cTn id="45" dur="500"/>
                                        <p:tgtEl>
                                          <p:spTgt spid="576">
                                            <p:txEl>
                                              <p:pRg st="0" end="0"/>
                                            </p:txEl>
                                          </p:spTgt>
                                        </p:tgtEl>
                                      </p:cBhvr>
                                    </p:animEffect>
                                  </p:childTnLst>
                                </p:cTn>
                              </p:par>
                            </p:childTnLst>
                          </p:cTn>
                        </p:par>
                      </p:childTnLst>
                    </p:cTn>
                  </p:par>
                  <p:par>
                    <p:cTn id="46" fill="hold">
                      <p:stCondLst>
                        <p:cond delay="indefinite"/>
                      </p:stCondLst>
                      <p:childTnLst>
                        <p:par>
                          <p:cTn id="47" fill="hold">
                            <p:stCondLst>
                              <p:cond delay="0"/>
                            </p:stCondLst>
                            <p:childTnLst>
                              <p:par>
                                <p:cTn id="48" presetID="10" presetClass="entr" presetSubtype="0" fill="hold" grpId="0" nodeType="clickEffect">
                                  <p:stCondLst>
                                    <p:cond delay="0"/>
                                  </p:stCondLst>
                                  <p:childTnLst>
                                    <p:set>
                                      <p:cBhvr>
                                        <p:cTn id="49" dur="1" fill="hold">
                                          <p:stCondLst>
                                            <p:cond delay="0"/>
                                          </p:stCondLst>
                                        </p:cTn>
                                        <p:tgtEl>
                                          <p:spTgt spid="576">
                                            <p:txEl>
                                              <p:pRg st="1" end="1"/>
                                            </p:txEl>
                                          </p:spTgt>
                                        </p:tgtEl>
                                        <p:attrNameLst>
                                          <p:attrName>style.visibility</p:attrName>
                                        </p:attrNameLst>
                                      </p:cBhvr>
                                      <p:to>
                                        <p:strVal val="visible"/>
                                      </p:to>
                                    </p:set>
                                    <p:animEffect transition="in" filter="fade">
                                      <p:cBhvr>
                                        <p:cTn id="50" dur="500"/>
                                        <p:tgtEl>
                                          <p:spTgt spid="576">
                                            <p:txEl>
                                              <p:pRg st="1" end="1"/>
                                            </p:txEl>
                                          </p:spTgt>
                                        </p:tgtEl>
                                      </p:cBhvr>
                                    </p:animEffect>
                                  </p:childTnLst>
                                </p:cTn>
                              </p:par>
                            </p:childTnLst>
                          </p:cTn>
                        </p:par>
                      </p:childTnLst>
                    </p:cTn>
                  </p:par>
                  <p:par>
                    <p:cTn id="51" fill="hold">
                      <p:stCondLst>
                        <p:cond delay="indefinite"/>
                      </p:stCondLst>
                      <p:childTnLst>
                        <p:par>
                          <p:cTn id="52" fill="hold">
                            <p:stCondLst>
                              <p:cond delay="0"/>
                            </p:stCondLst>
                            <p:childTnLst>
                              <p:par>
                                <p:cTn id="53" presetID="10" presetClass="entr" presetSubtype="0" fill="hold" grpId="0" nodeType="clickEffect">
                                  <p:stCondLst>
                                    <p:cond delay="0"/>
                                  </p:stCondLst>
                                  <p:childTnLst>
                                    <p:set>
                                      <p:cBhvr>
                                        <p:cTn id="54" dur="1" fill="hold">
                                          <p:stCondLst>
                                            <p:cond delay="0"/>
                                          </p:stCondLst>
                                        </p:cTn>
                                        <p:tgtEl>
                                          <p:spTgt spid="576">
                                            <p:txEl>
                                              <p:pRg st="2" end="2"/>
                                            </p:txEl>
                                          </p:spTgt>
                                        </p:tgtEl>
                                        <p:attrNameLst>
                                          <p:attrName>style.visibility</p:attrName>
                                        </p:attrNameLst>
                                      </p:cBhvr>
                                      <p:to>
                                        <p:strVal val="visible"/>
                                      </p:to>
                                    </p:set>
                                    <p:animEffect transition="in" filter="fade">
                                      <p:cBhvr>
                                        <p:cTn id="55" dur="500"/>
                                        <p:tgtEl>
                                          <p:spTgt spid="576">
                                            <p:txEl>
                                              <p:pRg st="2" end="2"/>
                                            </p:txEl>
                                          </p:spTgt>
                                        </p:tgtEl>
                                      </p:cBhvr>
                                    </p:animEffect>
                                  </p:childTnLst>
                                </p:cTn>
                              </p:par>
                            </p:childTnLst>
                          </p:cTn>
                        </p:par>
                      </p:childTnLst>
                    </p:cTn>
                  </p:par>
                  <p:par>
                    <p:cTn id="56" fill="hold">
                      <p:stCondLst>
                        <p:cond delay="indefinite"/>
                      </p:stCondLst>
                      <p:childTnLst>
                        <p:par>
                          <p:cTn id="57" fill="hold">
                            <p:stCondLst>
                              <p:cond delay="0"/>
                            </p:stCondLst>
                            <p:childTnLst>
                              <p:par>
                                <p:cTn id="58" presetID="10" presetClass="entr" presetSubtype="0" fill="hold" grpId="0" nodeType="clickEffect">
                                  <p:stCondLst>
                                    <p:cond delay="0"/>
                                  </p:stCondLst>
                                  <p:childTnLst>
                                    <p:set>
                                      <p:cBhvr>
                                        <p:cTn id="59" dur="1" fill="hold">
                                          <p:stCondLst>
                                            <p:cond delay="0"/>
                                          </p:stCondLst>
                                        </p:cTn>
                                        <p:tgtEl>
                                          <p:spTgt spid="576">
                                            <p:txEl>
                                              <p:pRg st="3" end="3"/>
                                            </p:txEl>
                                          </p:spTgt>
                                        </p:tgtEl>
                                        <p:attrNameLst>
                                          <p:attrName>style.visibility</p:attrName>
                                        </p:attrNameLst>
                                      </p:cBhvr>
                                      <p:to>
                                        <p:strVal val="visible"/>
                                      </p:to>
                                    </p:set>
                                    <p:animEffect transition="in" filter="fade">
                                      <p:cBhvr>
                                        <p:cTn id="60" dur="500"/>
                                        <p:tgtEl>
                                          <p:spTgt spid="576">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6" grpId="0" build="p"/>
      <p:bldP spid="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445"/>
        <p:cNvGrpSpPr/>
        <p:nvPr/>
      </p:nvGrpSpPr>
      <p:grpSpPr>
        <a:xfrm>
          <a:off x="0" y="0"/>
          <a:ext cx="0" cy="0"/>
          <a:chOff x="0" y="0"/>
          <a:chExt cx="0" cy="0"/>
        </a:xfrm>
      </p:grpSpPr>
      <p:sp>
        <p:nvSpPr>
          <p:cNvPr id="446" name="Google Shape;446;p10"/>
          <p:cNvSpPr/>
          <p:nvPr/>
        </p:nvSpPr>
        <p:spPr>
          <a:xfrm>
            <a:off x="-1" y="1042536"/>
            <a:ext cx="2918748" cy="160504"/>
          </a:xfrm>
          <a:prstGeom prst="rect">
            <a:avLst/>
          </a:prstGeom>
          <a:solidFill>
            <a:schemeClr val="accent1"/>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447" name="Google Shape;447;p10"/>
          <p:cNvSpPr txBox="1">
            <a:spLocks noGrp="1"/>
          </p:cNvSpPr>
          <p:nvPr>
            <p:ph type="title"/>
          </p:nvPr>
        </p:nvSpPr>
        <p:spPr>
          <a:xfrm>
            <a:off x="2691282" y="623693"/>
            <a:ext cx="7142812" cy="954088"/>
          </a:xfrm>
          <a:prstGeom prst="rect">
            <a:avLst/>
          </a:prstGeom>
          <a:noFill/>
          <a:ln>
            <a:noFill/>
          </a:ln>
        </p:spPr>
        <p:txBody>
          <a:bodyPr spcFirstLastPara="1" vert="horz" wrap="square" lIns="121900" tIns="60933" rIns="121900" bIns="60933" rtlCol="0" anchor="t" anchorCtr="0">
            <a:noAutofit/>
          </a:bodyPr>
          <a:lstStyle/>
          <a:p>
            <a:r>
              <a:rPr lang="en-US" sz="3600" b="1" dirty="0">
                <a:latin typeface="Bahnschrift" panose="020B0502040204020203" pitchFamily="34" charset="0"/>
              </a:rPr>
              <a:t>BARRIER 3 - PHYSICAL BARRIER</a:t>
            </a:r>
            <a:endParaRPr sz="3600" b="1" dirty="0">
              <a:latin typeface="Bahnschrift" panose="020B0502040204020203" pitchFamily="34" charset="0"/>
            </a:endParaRPr>
          </a:p>
        </p:txBody>
      </p:sp>
      <p:sp>
        <p:nvSpPr>
          <p:cNvPr id="455" name="Google Shape;455;p10"/>
          <p:cNvSpPr/>
          <p:nvPr/>
        </p:nvSpPr>
        <p:spPr>
          <a:xfrm>
            <a:off x="936027" y="1882239"/>
            <a:ext cx="329832" cy="270934"/>
          </a:xfrm>
          <a:prstGeom prst="rect">
            <a:avLst/>
          </a:prstGeom>
          <a:solidFill>
            <a:schemeClr val="accent2"/>
          </a:solidFill>
          <a:ln>
            <a:noFill/>
          </a:ln>
        </p:spPr>
        <p:txBody>
          <a:bodyPr spcFirstLastPara="1" wrap="square" lIns="121900" tIns="60933" rIns="121900" bIns="60933" anchor="ctr" anchorCtr="0">
            <a:noAutofit/>
          </a:bodyPr>
          <a:lstStyle/>
          <a:p>
            <a:pPr algn="ctr">
              <a:buClr>
                <a:srgbClr val="000000"/>
              </a:buClr>
              <a:buSzPts val="1800"/>
            </a:pPr>
            <a:endParaRPr sz="2400" dirty="0">
              <a:solidFill>
                <a:schemeClr val="lt1"/>
              </a:solidFill>
              <a:latin typeface="Montserrat Medium"/>
              <a:ea typeface="Montserrat Medium"/>
              <a:cs typeface="Montserrat Medium"/>
              <a:sym typeface="Montserrat Medium"/>
            </a:endParaRPr>
          </a:p>
        </p:txBody>
      </p:sp>
      <p:sp>
        <p:nvSpPr>
          <p:cNvPr id="456" name="Google Shape;456;p10"/>
          <p:cNvSpPr/>
          <p:nvPr/>
        </p:nvSpPr>
        <p:spPr>
          <a:xfrm rot="10800000">
            <a:off x="9931238" y="-1094267"/>
            <a:ext cx="2885229" cy="2885229"/>
          </a:xfrm>
          <a:prstGeom prst="donut">
            <a:avLst>
              <a:gd name="adj" fmla="val 25000"/>
            </a:avLst>
          </a:prstGeom>
          <a:solidFill>
            <a:schemeClr val="accent3"/>
          </a:solidFill>
          <a:ln>
            <a:noFill/>
          </a:ln>
        </p:spPr>
        <p:txBody>
          <a:bodyPr spcFirstLastPara="1" wrap="square" lIns="121900" tIns="60933" rIns="121900" bIns="60933" anchor="ctr" anchorCtr="0">
            <a:noAutofit/>
          </a:bodyPr>
          <a:lstStyle/>
          <a:p>
            <a:pPr algn="ctr"/>
            <a:endParaRPr sz="1867">
              <a:solidFill>
                <a:schemeClr val="accent3"/>
              </a:solidFill>
              <a:latin typeface="Arial"/>
              <a:ea typeface="Arial"/>
              <a:cs typeface="Arial"/>
              <a:sym typeface="Arial"/>
            </a:endParaRPr>
          </a:p>
        </p:txBody>
      </p:sp>
      <p:grpSp>
        <p:nvGrpSpPr>
          <p:cNvPr id="457" name="Google Shape;457;p10"/>
          <p:cNvGrpSpPr/>
          <p:nvPr/>
        </p:nvGrpSpPr>
        <p:grpSpPr>
          <a:xfrm>
            <a:off x="9606628" y="827445"/>
            <a:ext cx="1219408" cy="957684"/>
            <a:chOff x="388620" y="1420922"/>
            <a:chExt cx="679997" cy="534048"/>
          </a:xfrm>
        </p:grpSpPr>
        <p:sp>
          <p:nvSpPr>
            <p:cNvPr id="458" name="Google Shape;458;p10"/>
            <p:cNvSpPr/>
            <p:nvPr/>
          </p:nvSpPr>
          <p:spPr>
            <a:xfrm>
              <a:off x="388620" y="1420923"/>
              <a:ext cx="70397" cy="70397"/>
            </a:xfrm>
            <a:prstGeom prst="flowChartConnector">
              <a:avLst/>
            </a:prstGeom>
            <a:solidFill>
              <a:schemeClr val="dk1"/>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459" name="Google Shape;459;p10"/>
            <p:cNvSpPr/>
            <p:nvPr/>
          </p:nvSpPr>
          <p:spPr>
            <a:xfrm>
              <a:off x="541020" y="1420923"/>
              <a:ext cx="70397" cy="70397"/>
            </a:xfrm>
            <a:prstGeom prst="flowChartConnector">
              <a:avLst/>
            </a:prstGeom>
            <a:solidFill>
              <a:schemeClr val="dk1"/>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460" name="Google Shape;460;p10"/>
            <p:cNvSpPr/>
            <p:nvPr/>
          </p:nvSpPr>
          <p:spPr>
            <a:xfrm>
              <a:off x="693420" y="1420923"/>
              <a:ext cx="70397" cy="70397"/>
            </a:xfrm>
            <a:prstGeom prst="flowChartConnector">
              <a:avLst/>
            </a:prstGeom>
            <a:solidFill>
              <a:schemeClr val="dk1"/>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461" name="Google Shape;461;p10"/>
            <p:cNvSpPr/>
            <p:nvPr/>
          </p:nvSpPr>
          <p:spPr>
            <a:xfrm>
              <a:off x="845820" y="1420922"/>
              <a:ext cx="70397" cy="70397"/>
            </a:xfrm>
            <a:prstGeom prst="flowChartConnector">
              <a:avLst/>
            </a:prstGeom>
            <a:solidFill>
              <a:schemeClr val="dk1"/>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462" name="Google Shape;462;p10"/>
            <p:cNvSpPr/>
            <p:nvPr/>
          </p:nvSpPr>
          <p:spPr>
            <a:xfrm>
              <a:off x="998220" y="1420922"/>
              <a:ext cx="70397" cy="70397"/>
            </a:xfrm>
            <a:prstGeom prst="flowChartConnector">
              <a:avLst/>
            </a:prstGeom>
            <a:solidFill>
              <a:schemeClr val="dk1"/>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463" name="Google Shape;463;p10"/>
            <p:cNvSpPr/>
            <p:nvPr/>
          </p:nvSpPr>
          <p:spPr>
            <a:xfrm>
              <a:off x="388620" y="1573323"/>
              <a:ext cx="70397" cy="70397"/>
            </a:xfrm>
            <a:prstGeom prst="flowChartConnector">
              <a:avLst/>
            </a:prstGeom>
            <a:solidFill>
              <a:schemeClr val="dk1"/>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464" name="Google Shape;464;p10"/>
            <p:cNvSpPr/>
            <p:nvPr/>
          </p:nvSpPr>
          <p:spPr>
            <a:xfrm>
              <a:off x="541020" y="1573323"/>
              <a:ext cx="70397" cy="70397"/>
            </a:xfrm>
            <a:prstGeom prst="flowChartConnector">
              <a:avLst/>
            </a:prstGeom>
            <a:solidFill>
              <a:schemeClr val="dk1"/>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465" name="Google Shape;465;p10"/>
            <p:cNvSpPr/>
            <p:nvPr/>
          </p:nvSpPr>
          <p:spPr>
            <a:xfrm>
              <a:off x="693420" y="1573323"/>
              <a:ext cx="70397" cy="70397"/>
            </a:xfrm>
            <a:prstGeom prst="flowChartConnector">
              <a:avLst/>
            </a:prstGeom>
            <a:solidFill>
              <a:schemeClr val="dk1"/>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466" name="Google Shape;466;p10"/>
            <p:cNvSpPr/>
            <p:nvPr/>
          </p:nvSpPr>
          <p:spPr>
            <a:xfrm>
              <a:off x="845820" y="1573322"/>
              <a:ext cx="70397" cy="70397"/>
            </a:xfrm>
            <a:prstGeom prst="flowChartConnector">
              <a:avLst/>
            </a:prstGeom>
            <a:solidFill>
              <a:schemeClr val="dk1"/>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467" name="Google Shape;467;p10"/>
            <p:cNvSpPr/>
            <p:nvPr/>
          </p:nvSpPr>
          <p:spPr>
            <a:xfrm>
              <a:off x="998220" y="1573322"/>
              <a:ext cx="70397" cy="70397"/>
            </a:xfrm>
            <a:prstGeom prst="flowChartConnector">
              <a:avLst/>
            </a:prstGeom>
            <a:solidFill>
              <a:schemeClr val="dk1"/>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468" name="Google Shape;468;p10"/>
            <p:cNvSpPr/>
            <p:nvPr/>
          </p:nvSpPr>
          <p:spPr>
            <a:xfrm>
              <a:off x="388620" y="1728948"/>
              <a:ext cx="70397" cy="70397"/>
            </a:xfrm>
            <a:prstGeom prst="flowChartConnector">
              <a:avLst/>
            </a:prstGeom>
            <a:solidFill>
              <a:schemeClr val="dk1"/>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469" name="Google Shape;469;p10"/>
            <p:cNvSpPr/>
            <p:nvPr/>
          </p:nvSpPr>
          <p:spPr>
            <a:xfrm>
              <a:off x="541020" y="1728948"/>
              <a:ext cx="70397" cy="70397"/>
            </a:xfrm>
            <a:prstGeom prst="flowChartConnector">
              <a:avLst/>
            </a:prstGeom>
            <a:solidFill>
              <a:schemeClr val="dk1"/>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470" name="Google Shape;470;p10"/>
            <p:cNvSpPr/>
            <p:nvPr/>
          </p:nvSpPr>
          <p:spPr>
            <a:xfrm>
              <a:off x="693420" y="1728948"/>
              <a:ext cx="70397" cy="70397"/>
            </a:xfrm>
            <a:prstGeom prst="flowChartConnector">
              <a:avLst/>
            </a:prstGeom>
            <a:solidFill>
              <a:schemeClr val="dk1"/>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471" name="Google Shape;471;p10"/>
            <p:cNvSpPr/>
            <p:nvPr/>
          </p:nvSpPr>
          <p:spPr>
            <a:xfrm>
              <a:off x="845820" y="1728947"/>
              <a:ext cx="70397" cy="70397"/>
            </a:xfrm>
            <a:prstGeom prst="flowChartConnector">
              <a:avLst/>
            </a:prstGeom>
            <a:solidFill>
              <a:schemeClr val="dk1"/>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472" name="Google Shape;472;p10"/>
            <p:cNvSpPr/>
            <p:nvPr/>
          </p:nvSpPr>
          <p:spPr>
            <a:xfrm>
              <a:off x="998220" y="1728947"/>
              <a:ext cx="70397" cy="70397"/>
            </a:xfrm>
            <a:prstGeom prst="flowChartConnector">
              <a:avLst/>
            </a:prstGeom>
            <a:solidFill>
              <a:schemeClr val="dk1"/>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473" name="Google Shape;473;p10"/>
            <p:cNvSpPr/>
            <p:nvPr/>
          </p:nvSpPr>
          <p:spPr>
            <a:xfrm>
              <a:off x="388620" y="1884573"/>
              <a:ext cx="70397" cy="70397"/>
            </a:xfrm>
            <a:prstGeom prst="flowChartConnector">
              <a:avLst/>
            </a:prstGeom>
            <a:solidFill>
              <a:schemeClr val="dk1"/>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474" name="Google Shape;474;p10"/>
            <p:cNvSpPr/>
            <p:nvPr/>
          </p:nvSpPr>
          <p:spPr>
            <a:xfrm>
              <a:off x="541020" y="1884573"/>
              <a:ext cx="70397" cy="70397"/>
            </a:xfrm>
            <a:prstGeom prst="flowChartConnector">
              <a:avLst/>
            </a:prstGeom>
            <a:solidFill>
              <a:schemeClr val="dk1"/>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475" name="Google Shape;475;p10"/>
            <p:cNvSpPr/>
            <p:nvPr/>
          </p:nvSpPr>
          <p:spPr>
            <a:xfrm>
              <a:off x="693420" y="1884573"/>
              <a:ext cx="70397" cy="70397"/>
            </a:xfrm>
            <a:prstGeom prst="flowChartConnector">
              <a:avLst/>
            </a:prstGeom>
            <a:solidFill>
              <a:schemeClr val="dk1"/>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476" name="Google Shape;476;p10"/>
            <p:cNvSpPr/>
            <p:nvPr/>
          </p:nvSpPr>
          <p:spPr>
            <a:xfrm>
              <a:off x="845820" y="1884572"/>
              <a:ext cx="70397" cy="70397"/>
            </a:xfrm>
            <a:prstGeom prst="flowChartConnector">
              <a:avLst/>
            </a:prstGeom>
            <a:solidFill>
              <a:schemeClr val="dk1"/>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477" name="Google Shape;477;p10"/>
            <p:cNvSpPr/>
            <p:nvPr/>
          </p:nvSpPr>
          <p:spPr>
            <a:xfrm>
              <a:off x="998220" y="1884572"/>
              <a:ext cx="70397" cy="70397"/>
            </a:xfrm>
            <a:prstGeom prst="flowChartConnector">
              <a:avLst/>
            </a:prstGeom>
            <a:solidFill>
              <a:schemeClr val="dk1"/>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grpSp>
      <p:sp>
        <p:nvSpPr>
          <p:cNvPr id="478" name="Google Shape;478;p10"/>
          <p:cNvSpPr/>
          <p:nvPr/>
        </p:nvSpPr>
        <p:spPr>
          <a:xfrm>
            <a:off x="4018360" y="6497322"/>
            <a:ext cx="4155281" cy="360679"/>
          </a:xfrm>
          <a:prstGeom prst="rect">
            <a:avLst/>
          </a:prstGeom>
          <a:solidFill>
            <a:schemeClr val="accent4"/>
          </a:solidFill>
          <a:ln>
            <a:noFill/>
          </a:ln>
        </p:spPr>
        <p:txBody>
          <a:bodyPr spcFirstLastPara="1" wrap="square" lIns="121900" tIns="60933" rIns="121900" bIns="60933" anchor="ctr" anchorCtr="0">
            <a:noAutofit/>
          </a:bodyPr>
          <a:lstStyle/>
          <a:p>
            <a:pPr algn="ctr"/>
            <a:endParaRPr sz="1867">
              <a:solidFill>
                <a:schemeClr val="dk2"/>
              </a:solidFill>
              <a:latin typeface="Arial"/>
              <a:ea typeface="Arial"/>
              <a:cs typeface="Arial"/>
              <a:sym typeface="Arial"/>
            </a:endParaRPr>
          </a:p>
        </p:txBody>
      </p:sp>
      <p:sp>
        <p:nvSpPr>
          <p:cNvPr id="479" name="Google Shape;479;p10"/>
          <p:cNvSpPr/>
          <p:nvPr/>
        </p:nvSpPr>
        <p:spPr>
          <a:xfrm>
            <a:off x="1121884" y="667173"/>
            <a:ext cx="902064" cy="902064"/>
          </a:xfrm>
          <a:prstGeom prst="ellipse">
            <a:avLst/>
          </a:prstGeom>
          <a:solidFill>
            <a:schemeClr val="dk2"/>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3" name="Google Shape;454;p10">
            <a:extLst>
              <a:ext uri="{FF2B5EF4-FFF2-40B4-BE49-F238E27FC236}">
                <a16:creationId xmlns:a16="http://schemas.microsoft.com/office/drawing/2014/main" id="{0287C91E-6DCC-9D4E-DD8A-A2548734EC8D}"/>
              </a:ext>
            </a:extLst>
          </p:cNvPr>
          <p:cNvSpPr/>
          <p:nvPr/>
        </p:nvSpPr>
        <p:spPr>
          <a:xfrm>
            <a:off x="932879" y="3627917"/>
            <a:ext cx="326684" cy="263646"/>
          </a:xfrm>
          <a:prstGeom prst="rect">
            <a:avLst/>
          </a:prstGeom>
          <a:solidFill>
            <a:srgbClr val="00B0F0"/>
          </a:solidFill>
          <a:ln>
            <a:noFill/>
          </a:ln>
        </p:spPr>
        <p:txBody>
          <a:bodyPr spcFirstLastPara="1" wrap="square" lIns="121900" tIns="60933" rIns="121900" bIns="60933" anchor="ctr" anchorCtr="0">
            <a:noAutofit/>
          </a:bodyPr>
          <a:lstStyle/>
          <a:p>
            <a:pPr algn="ctr">
              <a:buClr>
                <a:srgbClr val="000000"/>
              </a:buClr>
              <a:buSzPts val="1800"/>
            </a:pPr>
            <a:endParaRPr sz="2400" dirty="0">
              <a:solidFill>
                <a:schemeClr val="lt1"/>
              </a:solidFill>
              <a:latin typeface="Montserrat Medium"/>
              <a:ea typeface="Montserrat Medium"/>
              <a:cs typeface="Montserrat Medium"/>
              <a:sym typeface="Montserrat Medium"/>
            </a:endParaRPr>
          </a:p>
        </p:txBody>
      </p:sp>
      <p:sp>
        <p:nvSpPr>
          <p:cNvPr id="15" name="Google Shape;455;p10">
            <a:extLst>
              <a:ext uri="{FF2B5EF4-FFF2-40B4-BE49-F238E27FC236}">
                <a16:creationId xmlns:a16="http://schemas.microsoft.com/office/drawing/2014/main" id="{17F2AE52-77A4-FAF3-A53C-A146209CCD69}"/>
              </a:ext>
            </a:extLst>
          </p:cNvPr>
          <p:cNvSpPr/>
          <p:nvPr/>
        </p:nvSpPr>
        <p:spPr>
          <a:xfrm>
            <a:off x="932879" y="5341099"/>
            <a:ext cx="326684" cy="270934"/>
          </a:xfrm>
          <a:prstGeom prst="rect">
            <a:avLst/>
          </a:prstGeom>
          <a:solidFill>
            <a:schemeClr val="accent2"/>
          </a:solidFill>
          <a:ln>
            <a:noFill/>
          </a:ln>
        </p:spPr>
        <p:txBody>
          <a:bodyPr spcFirstLastPara="1" wrap="square" lIns="121900" tIns="60933" rIns="121900" bIns="60933" anchor="ctr" anchorCtr="0">
            <a:noAutofit/>
          </a:bodyPr>
          <a:lstStyle/>
          <a:p>
            <a:pPr algn="ctr">
              <a:buClr>
                <a:srgbClr val="000000"/>
              </a:buClr>
              <a:buSzPts val="1800"/>
            </a:pPr>
            <a:endParaRPr sz="2400" dirty="0">
              <a:solidFill>
                <a:schemeClr val="lt1"/>
              </a:solidFill>
              <a:latin typeface="Montserrat Medium"/>
              <a:ea typeface="Montserrat Medium"/>
              <a:cs typeface="Montserrat Medium"/>
              <a:sym typeface="Montserrat Medium"/>
            </a:endParaRPr>
          </a:p>
        </p:txBody>
      </p:sp>
      <p:sp>
        <p:nvSpPr>
          <p:cNvPr id="17" name="Google Shape;452;p10">
            <a:extLst>
              <a:ext uri="{FF2B5EF4-FFF2-40B4-BE49-F238E27FC236}">
                <a16:creationId xmlns:a16="http://schemas.microsoft.com/office/drawing/2014/main" id="{1A59BFED-B587-B45C-CC6B-9BAAE9C8767D}"/>
              </a:ext>
            </a:extLst>
          </p:cNvPr>
          <p:cNvSpPr txBox="1"/>
          <p:nvPr/>
        </p:nvSpPr>
        <p:spPr>
          <a:xfrm flipH="1">
            <a:off x="2729770" y="1857616"/>
            <a:ext cx="6744430" cy="5072873"/>
          </a:xfrm>
          <a:prstGeom prst="rect">
            <a:avLst/>
          </a:prstGeom>
          <a:noFill/>
          <a:ln>
            <a:noFill/>
          </a:ln>
        </p:spPr>
        <p:txBody>
          <a:bodyPr spcFirstLastPara="1" wrap="square" lIns="121900" tIns="121900" rIns="121900" bIns="121900" anchor="t" anchorCtr="0">
            <a:noAutofit/>
          </a:bodyPr>
          <a:lstStyle/>
          <a:p>
            <a:pPr algn="just">
              <a:lnSpc>
                <a:spcPct val="150000"/>
              </a:lnSpc>
              <a:buClr>
                <a:schemeClr val="dk1"/>
              </a:buClr>
              <a:buSzPts val="1600"/>
            </a:pPr>
            <a:r>
              <a:rPr lang="en-US" b="1" dirty="0">
                <a:latin typeface="Bahnschrift" panose="020B0502040204020203" pitchFamily="34" charset="0"/>
                <a:ea typeface="Chivo"/>
                <a:cs typeface="Chivo"/>
                <a:sym typeface="Chivo"/>
              </a:rPr>
              <a:t>Barrier 3: Description</a:t>
            </a:r>
          </a:p>
          <a:p>
            <a:pPr marL="285750" indent="-285750" algn="just">
              <a:lnSpc>
                <a:spcPct val="150000"/>
              </a:lnSpc>
              <a:buClr>
                <a:schemeClr val="dk1"/>
              </a:buClr>
              <a:buSzPts val="1600"/>
              <a:buFont typeface="Wingdings" panose="05000000000000000000" pitchFamily="2" charset="2"/>
              <a:buChar char="Ø"/>
            </a:pPr>
            <a:r>
              <a:rPr lang="en-US" sz="2000" dirty="0">
                <a:latin typeface="Bahnschrift" panose="020B0502040204020203" pitchFamily="34" charset="0"/>
                <a:ea typeface="Chivo"/>
                <a:cs typeface="Chivo"/>
                <a:sym typeface="Chivo"/>
              </a:rPr>
              <a:t>There are old, noisy machines in the factory that occlude hearing.</a:t>
            </a:r>
          </a:p>
          <a:p>
            <a:pPr marL="285750" indent="-285750" algn="just">
              <a:lnSpc>
                <a:spcPct val="150000"/>
              </a:lnSpc>
              <a:buClr>
                <a:schemeClr val="dk1"/>
              </a:buClr>
              <a:buSzPts val="1600"/>
              <a:buFont typeface="Wingdings" panose="05000000000000000000" pitchFamily="2" charset="2"/>
              <a:buChar char="Ø"/>
            </a:pPr>
            <a:r>
              <a:rPr lang="en-US" sz="2000" dirty="0">
                <a:latin typeface="Bahnschrift" panose="020B0502040204020203" pitchFamily="34" charset="0"/>
                <a:ea typeface="Chivo"/>
                <a:cs typeface="Chivo"/>
                <a:sym typeface="Chivo"/>
              </a:rPr>
              <a:t>Employees are not able to hear what Gary is saying on the other side of the floor.</a:t>
            </a:r>
          </a:p>
          <a:p>
            <a:pPr marL="285750" indent="-285750" algn="just">
              <a:lnSpc>
                <a:spcPct val="150000"/>
              </a:lnSpc>
              <a:buClr>
                <a:schemeClr val="dk1"/>
              </a:buClr>
              <a:buSzPts val="1600"/>
              <a:buFont typeface="Wingdings" panose="05000000000000000000" pitchFamily="2" charset="2"/>
              <a:buChar char="Ø"/>
            </a:pPr>
            <a:r>
              <a:rPr lang="en-US" sz="2000" dirty="0">
                <a:latin typeface="Bahnschrift" panose="020B0502040204020203" pitchFamily="34" charset="0"/>
                <a:ea typeface="Chivo"/>
                <a:cs typeface="Chivo"/>
                <a:sym typeface="Chivo"/>
              </a:rPr>
              <a:t>The accuracy of communication is decreased by noise and distance.</a:t>
            </a:r>
            <a:endParaRPr sz="2000" dirty="0">
              <a:latin typeface="Bahnschrift" panose="020B0502040204020203" pitchFamily="34" charset="0"/>
              <a:ea typeface="Chivo"/>
              <a:cs typeface="Chivo"/>
              <a:sym typeface="Chivo"/>
            </a:endParaRPr>
          </a:p>
        </p:txBody>
      </p:sp>
    </p:spTree>
    <p:extLst>
      <p:ext uri="{BB962C8B-B14F-4D97-AF65-F5344CB8AC3E}">
        <p14:creationId xmlns:p14="http://schemas.microsoft.com/office/powerpoint/2010/main" val="41602974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446"/>
                                        </p:tgtEl>
                                        <p:attrNameLst>
                                          <p:attrName>style.visibility</p:attrName>
                                        </p:attrNameLst>
                                      </p:cBhvr>
                                      <p:to>
                                        <p:strVal val="visible"/>
                                      </p:to>
                                    </p:set>
                                    <p:anim calcmode="lin" valueType="num">
                                      <p:cBhvr additive="base">
                                        <p:cTn id="7" dur="500"/>
                                        <p:tgtEl>
                                          <p:spTgt spid="446"/>
                                        </p:tgtEl>
                                        <p:attrNameLst>
                                          <p:attrName>ppt_x</p:attrName>
                                        </p:attrNameLst>
                                      </p:cBhvr>
                                      <p:tavLst>
                                        <p:tav tm="0">
                                          <p:val>
                                            <p:strVal val="#ppt_x-1"/>
                                          </p:val>
                                        </p:tav>
                                        <p:tav tm="100000">
                                          <p:val>
                                            <p:strVal val="#ppt_x"/>
                                          </p:val>
                                        </p:tav>
                                      </p:tavLst>
                                    </p:anim>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479"/>
                                        </p:tgtEl>
                                        <p:attrNameLst>
                                          <p:attrName>style.visibility</p:attrName>
                                        </p:attrNameLst>
                                      </p:cBhvr>
                                      <p:to>
                                        <p:strVal val="visible"/>
                                      </p:to>
                                    </p:set>
                                    <p:animEffect transition="in" filter="fade">
                                      <p:cBhvr>
                                        <p:cTn id="11" dur="1500"/>
                                        <p:tgtEl>
                                          <p:spTgt spid="479"/>
                                        </p:tgtEl>
                                      </p:cBhvr>
                                    </p:animEffect>
                                  </p:childTnLst>
                                </p:cTn>
                              </p:par>
                            </p:childTnLst>
                          </p:cTn>
                        </p:par>
                        <p:par>
                          <p:cTn id="12" fill="hold">
                            <p:stCondLst>
                              <p:cond delay="2000"/>
                            </p:stCondLst>
                            <p:childTnLst>
                              <p:par>
                                <p:cTn id="13" presetID="10" presetClass="entr" presetSubtype="0" fill="hold" nodeType="afterEffect">
                                  <p:stCondLst>
                                    <p:cond delay="0"/>
                                  </p:stCondLst>
                                  <p:childTnLst>
                                    <p:set>
                                      <p:cBhvr>
                                        <p:cTn id="14" dur="1" fill="hold">
                                          <p:stCondLst>
                                            <p:cond delay="0"/>
                                          </p:stCondLst>
                                        </p:cTn>
                                        <p:tgtEl>
                                          <p:spTgt spid="478"/>
                                        </p:tgtEl>
                                        <p:attrNameLst>
                                          <p:attrName>style.visibility</p:attrName>
                                        </p:attrNameLst>
                                      </p:cBhvr>
                                      <p:to>
                                        <p:strVal val="visible"/>
                                      </p:to>
                                    </p:set>
                                    <p:animEffect transition="in" filter="fade">
                                      <p:cBhvr>
                                        <p:cTn id="15" dur="500"/>
                                        <p:tgtEl>
                                          <p:spTgt spid="478"/>
                                        </p:tgtEl>
                                      </p:cBhvr>
                                    </p:animEffect>
                                  </p:childTnLst>
                                </p:cTn>
                              </p:par>
                            </p:childTnLst>
                          </p:cTn>
                        </p:par>
                        <p:par>
                          <p:cTn id="16" fill="hold">
                            <p:stCondLst>
                              <p:cond delay="2500"/>
                            </p:stCondLst>
                            <p:childTnLst>
                              <p:par>
                                <p:cTn id="17" presetID="2" presetClass="entr" presetSubtype="2" fill="hold" nodeType="afterEffect">
                                  <p:stCondLst>
                                    <p:cond delay="0"/>
                                  </p:stCondLst>
                                  <p:childTnLst>
                                    <p:set>
                                      <p:cBhvr>
                                        <p:cTn id="18" dur="1" fill="hold">
                                          <p:stCondLst>
                                            <p:cond delay="0"/>
                                          </p:stCondLst>
                                        </p:cTn>
                                        <p:tgtEl>
                                          <p:spTgt spid="456"/>
                                        </p:tgtEl>
                                        <p:attrNameLst>
                                          <p:attrName>style.visibility</p:attrName>
                                        </p:attrNameLst>
                                      </p:cBhvr>
                                      <p:to>
                                        <p:strVal val="visible"/>
                                      </p:to>
                                    </p:set>
                                    <p:anim calcmode="lin" valueType="num">
                                      <p:cBhvr additive="base">
                                        <p:cTn id="19" dur="250"/>
                                        <p:tgtEl>
                                          <p:spTgt spid="456"/>
                                        </p:tgtEl>
                                        <p:attrNameLst>
                                          <p:attrName>ppt_x</p:attrName>
                                        </p:attrNameLst>
                                      </p:cBhvr>
                                      <p:tavLst>
                                        <p:tav tm="0">
                                          <p:val>
                                            <p:strVal val="#ppt_x+1"/>
                                          </p:val>
                                        </p:tav>
                                        <p:tav tm="100000">
                                          <p:val>
                                            <p:strVal val="#ppt_x"/>
                                          </p:val>
                                        </p:tav>
                                      </p:tavLst>
                                    </p:anim>
                                  </p:childTnLst>
                                </p:cTn>
                              </p:par>
                            </p:childTnLst>
                          </p:cTn>
                        </p:par>
                        <p:par>
                          <p:cTn id="20" fill="hold">
                            <p:stCondLst>
                              <p:cond delay="2750"/>
                            </p:stCondLst>
                            <p:childTnLst>
                              <p:par>
                                <p:cTn id="21" presetID="23" presetClass="entr" presetSubtype="16" fill="hold" nodeType="afterEffect">
                                  <p:stCondLst>
                                    <p:cond delay="0"/>
                                  </p:stCondLst>
                                  <p:childTnLst>
                                    <p:set>
                                      <p:cBhvr>
                                        <p:cTn id="22" dur="1" fill="hold">
                                          <p:stCondLst>
                                            <p:cond delay="0"/>
                                          </p:stCondLst>
                                        </p:cTn>
                                        <p:tgtEl>
                                          <p:spTgt spid="457"/>
                                        </p:tgtEl>
                                        <p:attrNameLst>
                                          <p:attrName>style.visibility</p:attrName>
                                        </p:attrNameLst>
                                      </p:cBhvr>
                                      <p:to>
                                        <p:strVal val="visible"/>
                                      </p:to>
                                    </p:set>
                                    <p:anim calcmode="lin" valueType="num">
                                      <p:cBhvr additive="base">
                                        <p:cTn id="23" dur="250"/>
                                        <p:tgtEl>
                                          <p:spTgt spid="457"/>
                                        </p:tgtEl>
                                        <p:attrNameLst>
                                          <p:attrName>ppt_w</p:attrName>
                                        </p:attrNameLst>
                                      </p:cBhvr>
                                      <p:tavLst>
                                        <p:tav tm="0">
                                          <p:val>
                                            <p:strVal val="0"/>
                                          </p:val>
                                        </p:tav>
                                        <p:tav tm="100000">
                                          <p:val>
                                            <p:strVal val="#ppt_w"/>
                                          </p:val>
                                        </p:tav>
                                      </p:tavLst>
                                    </p:anim>
                                    <p:anim calcmode="lin" valueType="num">
                                      <p:cBhvr additive="base">
                                        <p:cTn id="24" dur="250"/>
                                        <p:tgtEl>
                                          <p:spTgt spid="457"/>
                                        </p:tgtEl>
                                        <p:attrNameLst>
                                          <p:attrName>ppt_h</p:attrName>
                                        </p:attrNameLst>
                                      </p:cBhvr>
                                      <p:tavLst>
                                        <p:tav tm="0">
                                          <p:val>
                                            <p:strVal val="0"/>
                                          </p:val>
                                        </p:tav>
                                        <p:tav tm="100000">
                                          <p:val>
                                            <p:strVal val="#ppt_h"/>
                                          </p:val>
                                        </p:tav>
                                      </p:tavLst>
                                    </p:anim>
                                  </p:childTnLst>
                                </p:cTn>
                              </p:par>
                            </p:childTnLst>
                          </p:cTn>
                        </p:par>
                        <p:par>
                          <p:cTn id="25" fill="hold">
                            <p:stCondLst>
                              <p:cond delay="3000"/>
                            </p:stCondLst>
                            <p:childTnLst>
                              <p:par>
                                <p:cTn id="26" presetID="22" presetClass="entr" presetSubtype="1" fill="hold" grpId="0" nodeType="afterEffect">
                                  <p:stCondLst>
                                    <p:cond delay="0"/>
                                  </p:stCondLst>
                                  <p:childTnLst>
                                    <p:set>
                                      <p:cBhvr>
                                        <p:cTn id="27" dur="1" fill="hold">
                                          <p:stCondLst>
                                            <p:cond delay="0"/>
                                          </p:stCondLst>
                                        </p:cTn>
                                        <p:tgtEl>
                                          <p:spTgt spid="447"/>
                                        </p:tgtEl>
                                        <p:attrNameLst>
                                          <p:attrName>style.visibility</p:attrName>
                                        </p:attrNameLst>
                                      </p:cBhvr>
                                      <p:to>
                                        <p:strVal val="visible"/>
                                      </p:to>
                                    </p:set>
                                    <p:animEffect transition="in" filter="wipe(up)">
                                      <p:cBhvr>
                                        <p:cTn id="28" dur="500"/>
                                        <p:tgtEl>
                                          <p:spTgt spid="447"/>
                                        </p:tgtEl>
                                      </p:cBhvr>
                                    </p:animEffect>
                                  </p:childTnLst>
                                </p:cTn>
                              </p:par>
                            </p:childTnLst>
                          </p:cTn>
                        </p:par>
                        <p:par>
                          <p:cTn id="29" fill="hold">
                            <p:stCondLst>
                              <p:cond delay="3500"/>
                            </p:stCondLst>
                            <p:childTnLst>
                              <p:par>
                                <p:cTn id="30" presetID="22" presetClass="entr" presetSubtype="1" fill="hold" grpId="0" nodeType="afterEffect">
                                  <p:stCondLst>
                                    <p:cond delay="0"/>
                                  </p:stCondLst>
                                  <p:childTnLst>
                                    <p:set>
                                      <p:cBhvr>
                                        <p:cTn id="31" dur="1" fill="hold">
                                          <p:stCondLst>
                                            <p:cond delay="0"/>
                                          </p:stCondLst>
                                        </p:cTn>
                                        <p:tgtEl>
                                          <p:spTgt spid="455"/>
                                        </p:tgtEl>
                                        <p:attrNameLst>
                                          <p:attrName>style.visibility</p:attrName>
                                        </p:attrNameLst>
                                      </p:cBhvr>
                                      <p:to>
                                        <p:strVal val="visible"/>
                                      </p:to>
                                    </p:set>
                                    <p:animEffect transition="in" filter="wipe(up)">
                                      <p:cBhvr>
                                        <p:cTn id="32" dur="500"/>
                                        <p:tgtEl>
                                          <p:spTgt spid="455"/>
                                        </p:tgtEl>
                                      </p:cBhvr>
                                    </p:animEffect>
                                  </p:childTnLst>
                                </p:cTn>
                              </p:par>
                            </p:childTnLst>
                          </p:cTn>
                        </p:par>
                        <p:par>
                          <p:cTn id="33" fill="hold">
                            <p:stCondLst>
                              <p:cond delay="4000"/>
                            </p:stCondLst>
                            <p:childTnLst>
                              <p:par>
                                <p:cTn id="34" presetID="22" presetClass="entr" presetSubtype="1" fill="hold" grpId="0" nodeType="afterEffect">
                                  <p:stCondLst>
                                    <p:cond delay="0"/>
                                  </p:stCondLst>
                                  <p:childTnLst>
                                    <p:set>
                                      <p:cBhvr>
                                        <p:cTn id="35" dur="1" fill="hold">
                                          <p:stCondLst>
                                            <p:cond delay="0"/>
                                          </p:stCondLst>
                                        </p:cTn>
                                        <p:tgtEl>
                                          <p:spTgt spid="3"/>
                                        </p:tgtEl>
                                        <p:attrNameLst>
                                          <p:attrName>style.visibility</p:attrName>
                                        </p:attrNameLst>
                                      </p:cBhvr>
                                      <p:to>
                                        <p:strVal val="visible"/>
                                      </p:to>
                                    </p:set>
                                    <p:animEffect transition="in" filter="wipe(up)">
                                      <p:cBhvr>
                                        <p:cTn id="36" dur="500"/>
                                        <p:tgtEl>
                                          <p:spTgt spid="3"/>
                                        </p:tgtEl>
                                      </p:cBhvr>
                                    </p:animEffect>
                                  </p:childTnLst>
                                </p:cTn>
                              </p:par>
                            </p:childTnLst>
                          </p:cTn>
                        </p:par>
                        <p:par>
                          <p:cTn id="37" fill="hold">
                            <p:stCondLst>
                              <p:cond delay="4500"/>
                            </p:stCondLst>
                            <p:childTnLst>
                              <p:par>
                                <p:cTn id="38" presetID="22" presetClass="entr" presetSubtype="1" fill="hold" grpId="0" nodeType="after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wipe(up)">
                                      <p:cBhvr>
                                        <p:cTn id="40" dur="500"/>
                                        <p:tgtEl>
                                          <p:spTgt spid="15"/>
                                        </p:tgtEl>
                                      </p:cBhvr>
                                    </p:animEffect>
                                  </p:childTnLst>
                                </p:cTn>
                              </p:par>
                            </p:childTnLst>
                          </p:cTn>
                        </p:par>
                        <p:par>
                          <p:cTn id="41" fill="hold">
                            <p:stCondLst>
                              <p:cond delay="5000"/>
                            </p:stCondLst>
                            <p:childTnLst>
                              <p:par>
                                <p:cTn id="42" presetID="22" presetClass="entr" presetSubtype="1" fill="hold" grpId="0" nodeType="afterEffect">
                                  <p:stCondLst>
                                    <p:cond delay="0"/>
                                  </p:stCondLst>
                                  <p:childTnLst>
                                    <p:set>
                                      <p:cBhvr>
                                        <p:cTn id="43" dur="1" fill="hold">
                                          <p:stCondLst>
                                            <p:cond delay="0"/>
                                          </p:stCondLst>
                                        </p:cTn>
                                        <p:tgtEl>
                                          <p:spTgt spid="17"/>
                                        </p:tgtEl>
                                        <p:attrNameLst>
                                          <p:attrName>style.visibility</p:attrName>
                                        </p:attrNameLst>
                                      </p:cBhvr>
                                      <p:to>
                                        <p:strVal val="visible"/>
                                      </p:to>
                                    </p:set>
                                    <p:animEffect transition="in" filter="wipe(up)">
                                      <p:cBhvr>
                                        <p:cTn id="44"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7" grpId="0"/>
      <p:bldP spid="455" grpId="0" animBg="1"/>
      <p:bldP spid="3" grpId="0" animBg="1"/>
      <p:bldP spid="15" grpId="0" animBg="1"/>
      <p:bldP spid="17"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445"/>
        <p:cNvGrpSpPr/>
        <p:nvPr/>
      </p:nvGrpSpPr>
      <p:grpSpPr>
        <a:xfrm>
          <a:off x="0" y="0"/>
          <a:ext cx="0" cy="0"/>
          <a:chOff x="0" y="0"/>
          <a:chExt cx="0" cy="0"/>
        </a:xfrm>
      </p:grpSpPr>
      <p:sp>
        <p:nvSpPr>
          <p:cNvPr id="446" name="Google Shape;446;p10"/>
          <p:cNvSpPr/>
          <p:nvPr/>
        </p:nvSpPr>
        <p:spPr>
          <a:xfrm>
            <a:off x="-1" y="1042536"/>
            <a:ext cx="2918748" cy="160504"/>
          </a:xfrm>
          <a:prstGeom prst="rect">
            <a:avLst/>
          </a:prstGeom>
          <a:solidFill>
            <a:schemeClr val="accent1"/>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447" name="Google Shape;447;p10"/>
          <p:cNvSpPr txBox="1">
            <a:spLocks noGrp="1"/>
          </p:cNvSpPr>
          <p:nvPr>
            <p:ph type="title"/>
          </p:nvPr>
        </p:nvSpPr>
        <p:spPr>
          <a:xfrm>
            <a:off x="2691282" y="623693"/>
            <a:ext cx="7142812" cy="954088"/>
          </a:xfrm>
          <a:prstGeom prst="rect">
            <a:avLst/>
          </a:prstGeom>
          <a:noFill/>
          <a:ln>
            <a:noFill/>
          </a:ln>
        </p:spPr>
        <p:txBody>
          <a:bodyPr spcFirstLastPara="1" vert="horz" wrap="square" lIns="121900" tIns="60933" rIns="121900" bIns="60933" rtlCol="0" anchor="t" anchorCtr="0">
            <a:noAutofit/>
          </a:bodyPr>
          <a:lstStyle/>
          <a:p>
            <a:r>
              <a:rPr lang="en-US" sz="3600" b="1" dirty="0">
                <a:latin typeface="Bahnschrift" panose="020B0502040204020203" pitchFamily="34" charset="0"/>
              </a:rPr>
              <a:t>BARRIER 3 - PHYSICAL BARRIER</a:t>
            </a:r>
            <a:endParaRPr sz="3600" b="1" dirty="0">
              <a:latin typeface="Bahnschrift" panose="020B0502040204020203" pitchFamily="34" charset="0"/>
            </a:endParaRPr>
          </a:p>
        </p:txBody>
      </p:sp>
      <p:sp>
        <p:nvSpPr>
          <p:cNvPr id="455" name="Google Shape;455;p10"/>
          <p:cNvSpPr/>
          <p:nvPr/>
        </p:nvSpPr>
        <p:spPr>
          <a:xfrm>
            <a:off x="936027" y="1882239"/>
            <a:ext cx="329832" cy="270934"/>
          </a:xfrm>
          <a:prstGeom prst="rect">
            <a:avLst/>
          </a:prstGeom>
          <a:solidFill>
            <a:schemeClr val="accent2"/>
          </a:solidFill>
          <a:ln>
            <a:noFill/>
          </a:ln>
        </p:spPr>
        <p:txBody>
          <a:bodyPr spcFirstLastPara="1" wrap="square" lIns="121900" tIns="60933" rIns="121900" bIns="60933" anchor="ctr" anchorCtr="0">
            <a:noAutofit/>
          </a:bodyPr>
          <a:lstStyle/>
          <a:p>
            <a:pPr algn="ctr">
              <a:buClr>
                <a:srgbClr val="000000"/>
              </a:buClr>
              <a:buSzPts val="1800"/>
            </a:pPr>
            <a:endParaRPr sz="2400" dirty="0">
              <a:solidFill>
                <a:schemeClr val="lt1"/>
              </a:solidFill>
              <a:latin typeface="Montserrat Medium"/>
              <a:ea typeface="Montserrat Medium"/>
              <a:cs typeface="Montserrat Medium"/>
              <a:sym typeface="Montserrat Medium"/>
            </a:endParaRPr>
          </a:p>
        </p:txBody>
      </p:sp>
      <p:sp>
        <p:nvSpPr>
          <p:cNvPr id="456" name="Google Shape;456;p10"/>
          <p:cNvSpPr/>
          <p:nvPr/>
        </p:nvSpPr>
        <p:spPr>
          <a:xfrm rot="10800000">
            <a:off x="9931238" y="-1094267"/>
            <a:ext cx="2885229" cy="2885229"/>
          </a:xfrm>
          <a:prstGeom prst="donut">
            <a:avLst>
              <a:gd name="adj" fmla="val 25000"/>
            </a:avLst>
          </a:prstGeom>
          <a:solidFill>
            <a:schemeClr val="accent3"/>
          </a:solidFill>
          <a:ln>
            <a:noFill/>
          </a:ln>
        </p:spPr>
        <p:txBody>
          <a:bodyPr spcFirstLastPara="1" wrap="square" lIns="121900" tIns="60933" rIns="121900" bIns="60933" anchor="ctr" anchorCtr="0">
            <a:noAutofit/>
          </a:bodyPr>
          <a:lstStyle/>
          <a:p>
            <a:pPr algn="ctr"/>
            <a:endParaRPr sz="1867">
              <a:solidFill>
                <a:schemeClr val="accent3"/>
              </a:solidFill>
              <a:latin typeface="Arial"/>
              <a:ea typeface="Arial"/>
              <a:cs typeface="Arial"/>
              <a:sym typeface="Arial"/>
            </a:endParaRPr>
          </a:p>
        </p:txBody>
      </p:sp>
      <p:grpSp>
        <p:nvGrpSpPr>
          <p:cNvPr id="457" name="Google Shape;457;p10"/>
          <p:cNvGrpSpPr/>
          <p:nvPr/>
        </p:nvGrpSpPr>
        <p:grpSpPr>
          <a:xfrm>
            <a:off x="9606628" y="827445"/>
            <a:ext cx="1219408" cy="957684"/>
            <a:chOff x="388620" y="1420922"/>
            <a:chExt cx="679997" cy="534048"/>
          </a:xfrm>
        </p:grpSpPr>
        <p:sp>
          <p:nvSpPr>
            <p:cNvPr id="458" name="Google Shape;458;p10"/>
            <p:cNvSpPr/>
            <p:nvPr/>
          </p:nvSpPr>
          <p:spPr>
            <a:xfrm>
              <a:off x="388620" y="1420923"/>
              <a:ext cx="70397" cy="70397"/>
            </a:xfrm>
            <a:prstGeom prst="flowChartConnector">
              <a:avLst/>
            </a:prstGeom>
            <a:solidFill>
              <a:schemeClr val="dk1"/>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459" name="Google Shape;459;p10"/>
            <p:cNvSpPr/>
            <p:nvPr/>
          </p:nvSpPr>
          <p:spPr>
            <a:xfrm>
              <a:off x="541020" y="1420923"/>
              <a:ext cx="70397" cy="70397"/>
            </a:xfrm>
            <a:prstGeom prst="flowChartConnector">
              <a:avLst/>
            </a:prstGeom>
            <a:solidFill>
              <a:schemeClr val="dk1"/>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460" name="Google Shape;460;p10"/>
            <p:cNvSpPr/>
            <p:nvPr/>
          </p:nvSpPr>
          <p:spPr>
            <a:xfrm>
              <a:off x="693420" y="1420923"/>
              <a:ext cx="70397" cy="70397"/>
            </a:xfrm>
            <a:prstGeom prst="flowChartConnector">
              <a:avLst/>
            </a:prstGeom>
            <a:solidFill>
              <a:schemeClr val="dk1"/>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461" name="Google Shape;461;p10"/>
            <p:cNvSpPr/>
            <p:nvPr/>
          </p:nvSpPr>
          <p:spPr>
            <a:xfrm>
              <a:off x="845820" y="1420922"/>
              <a:ext cx="70397" cy="70397"/>
            </a:xfrm>
            <a:prstGeom prst="flowChartConnector">
              <a:avLst/>
            </a:prstGeom>
            <a:solidFill>
              <a:schemeClr val="dk1"/>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462" name="Google Shape;462;p10"/>
            <p:cNvSpPr/>
            <p:nvPr/>
          </p:nvSpPr>
          <p:spPr>
            <a:xfrm>
              <a:off x="998220" y="1420922"/>
              <a:ext cx="70397" cy="70397"/>
            </a:xfrm>
            <a:prstGeom prst="flowChartConnector">
              <a:avLst/>
            </a:prstGeom>
            <a:solidFill>
              <a:schemeClr val="dk1"/>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463" name="Google Shape;463;p10"/>
            <p:cNvSpPr/>
            <p:nvPr/>
          </p:nvSpPr>
          <p:spPr>
            <a:xfrm>
              <a:off x="388620" y="1573323"/>
              <a:ext cx="70397" cy="70397"/>
            </a:xfrm>
            <a:prstGeom prst="flowChartConnector">
              <a:avLst/>
            </a:prstGeom>
            <a:solidFill>
              <a:schemeClr val="dk1"/>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464" name="Google Shape;464;p10"/>
            <p:cNvSpPr/>
            <p:nvPr/>
          </p:nvSpPr>
          <p:spPr>
            <a:xfrm>
              <a:off x="541020" y="1573323"/>
              <a:ext cx="70397" cy="70397"/>
            </a:xfrm>
            <a:prstGeom prst="flowChartConnector">
              <a:avLst/>
            </a:prstGeom>
            <a:solidFill>
              <a:schemeClr val="dk1"/>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465" name="Google Shape;465;p10"/>
            <p:cNvSpPr/>
            <p:nvPr/>
          </p:nvSpPr>
          <p:spPr>
            <a:xfrm>
              <a:off x="693420" y="1573323"/>
              <a:ext cx="70397" cy="70397"/>
            </a:xfrm>
            <a:prstGeom prst="flowChartConnector">
              <a:avLst/>
            </a:prstGeom>
            <a:solidFill>
              <a:schemeClr val="dk1"/>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466" name="Google Shape;466;p10"/>
            <p:cNvSpPr/>
            <p:nvPr/>
          </p:nvSpPr>
          <p:spPr>
            <a:xfrm>
              <a:off x="845820" y="1573322"/>
              <a:ext cx="70397" cy="70397"/>
            </a:xfrm>
            <a:prstGeom prst="flowChartConnector">
              <a:avLst/>
            </a:prstGeom>
            <a:solidFill>
              <a:schemeClr val="dk1"/>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467" name="Google Shape;467;p10"/>
            <p:cNvSpPr/>
            <p:nvPr/>
          </p:nvSpPr>
          <p:spPr>
            <a:xfrm>
              <a:off x="998220" y="1573322"/>
              <a:ext cx="70397" cy="70397"/>
            </a:xfrm>
            <a:prstGeom prst="flowChartConnector">
              <a:avLst/>
            </a:prstGeom>
            <a:solidFill>
              <a:schemeClr val="dk1"/>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468" name="Google Shape;468;p10"/>
            <p:cNvSpPr/>
            <p:nvPr/>
          </p:nvSpPr>
          <p:spPr>
            <a:xfrm>
              <a:off x="388620" y="1728948"/>
              <a:ext cx="70397" cy="70397"/>
            </a:xfrm>
            <a:prstGeom prst="flowChartConnector">
              <a:avLst/>
            </a:prstGeom>
            <a:solidFill>
              <a:schemeClr val="dk1"/>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469" name="Google Shape;469;p10"/>
            <p:cNvSpPr/>
            <p:nvPr/>
          </p:nvSpPr>
          <p:spPr>
            <a:xfrm>
              <a:off x="541020" y="1728948"/>
              <a:ext cx="70397" cy="70397"/>
            </a:xfrm>
            <a:prstGeom prst="flowChartConnector">
              <a:avLst/>
            </a:prstGeom>
            <a:solidFill>
              <a:schemeClr val="dk1"/>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470" name="Google Shape;470;p10"/>
            <p:cNvSpPr/>
            <p:nvPr/>
          </p:nvSpPr>
          <p:spPr>
            <a:xfrm>
              <a:off x="693420" y="1728948"/>
              <a:ext cx="70397" cy="70397"/>
            </a:xfrm>
            <a:prstGeom prst="flowChartConnector">
              <a:avLst/>
            </a:prstGeom>
            <a:solidFill>
              <a:schemeClr val="dk1"/>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471" name="Google Shape;471;p10"/>
            <p:cNvSpPr/>
            <p:nvPr/>
          </p:nvSpPr>
          <p:spPr>
            <a:xfrm>
              <a:off x="845820" y="1728947"/>
              <a:ext cx="70397" cy="70397"/>
            </a:xfrm>
            <a:prstGeom prst="flowChartConnector">
              <a:avLst/>
            </a:prstGeom>
            <a:solidFill>
              <a:schemeClr val="dk1"/>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472" name="Google Shape;472;p10"/>
            <p:cNvSpPr/>
            <p:nvPr/>
          </p:nvSpPr>
          <p:spPr>
            <a:xfrm>
              <a:off x="998220" y="1728947"/>
              <a:ext cx="70397" cy="70397"/>
            </a:xfrm>
            <a:prstGeom prst="flowChartConnector">
              <a:avLst/>
            </a:prstGeom>
            <a:solidFill>
              <a:schemeClr val="dk1"/>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473" name="Google Shape;473;p10"/>
            <p:cNvSpPr/>
            <p:nvPr/>
          </p:nvSpPr>
          <p:spPr>
            <a:xfrm>
              <a:off x="388620" y="1884573"/>
              <a:ext cx="70397" cy="70397"/>
            </a:xfrm>
            <a:prstGeom prst="flowChartConnector">
              <a:avLst/>
            </a:prstGeom>
            <a:solidFill>
              <a:schemeClr val="dk1"/>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474" name="Google Shape;474;p10"/>
            <p:cNvSpPr/>
            <p:nvPr/>
          </p:nvSpPr>
          <p:spPr>
            <a:xfrm>
              <a:off x="541020" y="1884573"/>
              <a:ext cx="70397" cy="70397"/>
            </a:xfrm>
            <a:prstGeom prst="flowChartConnector">
              <a:avLst/>
            </a:prstGeom>
            <a:solidFill>
              <a:schemeClr val="dk1"/>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475" name="Google Shape;475;p10"/>
            <p:cNvSpPr/>
            <p:nvPr/>
          </p:nvSpPr>
          <p:spPr>
            <a:xfrm>
              <a:off x="693420" y="1884573"/>
              <a:ext cx="70397" cy="70397"/>
            </a:xfrm>
            <a:prstGeom prst="flowChartConnector">
              <a:avLst/>
            </a:prstGeom>
            <a:solidFill>
              <a:schemeClr val="dk1"/>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476" name="Google Shape;476;p10"/>
            <p:cNvSpPr/>
            <p:nvPr/>
          </p:nvSpPr>
          <p:spPr>
            <a:xfrm>
              <a:off x="845820" y="1884572"/>
              <a:ext cx="70397" cy="70397"/>
            </a:xfrm>
            <a:prstGeom prst="flowChartConnector">
              <a:avLst/>
            </a:prstGeom>
            <a:solidFill>
              <a:schemeClr val="dk1"/>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477" name="Google Shape;477;p10"/>
            <p:cNvSpPr/>
            <p:nvPr/>
          </p:nvSpPr>
          <p:spPr>
            <a:xfrm>
              <a:off x="998220" y="1884572"/>
              <a:ext cx="70397" cy="70397"/>
            </a:xfrm>
            <a:prstGeom prst="flowChartConnector">
              <a:avLst/>
            </a:prstGeom>
            <a:solidFill>
              <a:schemeClr val="dk1"/>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grpSp>
      <p:sp>
        <p:nvSpPr>
          <p:cNvPr id="478" name="Google Shape;478;p10"/>
          <p:cNvSpPr/>
          <p:nvPr/>
        </p:nvSpPr>
        <p:spPr>
          <a:xfrm>
            <a:off x="4018360" y="6497322"/>
            <a:ext cx="4155281" cy="360679"/>
          </a:xfrm>
          <a:prstGeom prst="rect">
            <a:avLst/>
          </a:prstGeom>
          <a:solidFill>
            <a:schemeClr val="accent4"/>
          </a:solidFill>
          <a:ln>
            <a:noFill/>
          </a:ln>
        </p:spPr>
        <p:txBody>
          <a:bodyPr spcFirstLastPara="1" wrap="square" lIns="121900" tIns="60933" rIns="121900" bIns="60933" anchor="ctr" anchorCtr="0">
            <a:noAutofit/>
          </a:bodyPr>
          <a:lstStyle/>
          <a:p>
            <a:pPr algn="ctr"/>
            <a:endParaRPr sz="1867">
              <a:solidFill>
                <a:schemeClr val="dk2"/>
              </a:solidFill>
              <a:latin typeface="Arial"/>
              <a:ea typeface="Arial"/>
              <a:cs typeface="Arial"/>
              <a:sym typeface="Arial"/>
            </a:endParaRPr>
          </a:p>
        </p:txBody>
      </p:sp>
      <p:sp>
        <p:nvSpPr>
          <p:cNvPr id="479" name="Google Shape;479;p10"/>
          <p:cNvSpPr/>
          <p:nvPr/>
        </p:nvSpPr>
        <p:spPr>
          <a:xfrm>
            <a:off x="1121884" y="667173"/>
            <a:ext cx="902064" cy="902064"/>
          </a:xfrm>
          <a:prstGeom prst="ellipse">
            <a:avLst/>
          </a:prstGeom>
          <a:solidFill>
            <a:schemeClr val="dk2"/>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3" name="Google Shape;454;p10">
            <a:extLst>
              <a:ext uri="{FF2B5EF4-FFF2-40B4-BE49-F238E27FC236}">
                <a16:creationId xmlns:a16="http://schemas.microsoft.com/office/drawing/2014/main" id="{0287C91E-6DCC-9D4E-DD8A-A2548734EC8D}"/>
              </a:ext>
            </a:extLst>
          </p:cNvPr>
          <p:cNvSpPr/>
          <p:nvPr/>
        </p:nvSpPr>
        <p:spPr>
          <a:xfrm>
            <a:off x="932879" y="3627917"/>
            <a:ext cx="326684" cy="263646"/>
          </a:xfrm>
          <a:prstGeom prst="rect">
            <a:avLst/>
          </a:prstGeom>
          <a:solidFill>
            <a:srgbClr val="00B0F0"/>
          </a:solidFill>
          <a:ln>
            <a:noFill/>
          </a:ln>
        </p:spPr>
        <p:txBody>
          <a:bodyPr spcFirstLastPara="1" wrap="square" lIns="121900" tIns="60933" rIns="121900" bIns="60933" anchor="ctr" anchorCtr="0">
            <a:noAutofit/>
          </a:bodyPr>
          <a:lstStyle/>
          <a:p>
            <a:pPr algn="ctr">
              <a:buClr>
                <a:srgbClr val="000000"/>
              </a:buClr>
              <a:buSzPts val="1800"/>
            </a:pPr>
            <a:endParaRPr sz="2400" dirty="0">
              <a:solidFill>
                <a:schemeClr val="lt1"/>
              </a:solidFill>
              <a:latin typeface="Montserrat Medium"/>
              <a:ea typeface="Montserrat Medium"/>
              <a:cs typeface="Montserrat Medium"/>
              <a:sym typeface="Montserrat Medium"/>
            </a:endParaRPr>
          </a:p>
        </p:txBody>
      </p:sp>
      <p:sp>
        <p:nvSpPr>
          <p:cNvPr id="15" name="Google Shape;455;p10">
            <a:extLst>
              <a:ext uri="{FF2B5EF4-FFF2-40B4-BE49-F238E27FC236}">
                <a16:creationId xmlns:a16="http://schemas.microsoft.com/office/drawing/2014/main" id="{17F2AE52-77A4-FAF3-A53C-A146209CCD69}"/>
              </a:ext>
            </a:extLst>
          </p:cNvPr>
          <p:cNvSpPr/>
          <p:nvPr/>
        </p:nvSpPr>
        <p:spPr>
          <a:xfrm>
            <a:off x="932879" y="5341099"/>
            <a:ext cx="326684" cy="270934"/>
          </a:xfrm>
          <a:prstGeom prst="rect">
            <a:avLst/>
          </a:prstGeom>
          <a:solidFill>
            <a:schemeClr val="accent2"/>
          </a:solidFill>
          <a:ln>
            <a:noFill/>
          </a:ln>
        </p:spPr>
        <p:txBody>
          <a:bodyPr spcFirstLastPara="1" wrap="square" lIns="121900" tIns="60933" rIns="121900" bIns="60933" anchor="ctr" anchorCtr="0">
            <a:noAutofit/>
          </a:bodyPr>
          <a:lstStyle/>
          <a:p>
            <a:pPr algn="ctr">
              <a:buClr>
                <a:srgbClr val="000000"/>
              </a:buClr>
              <a:buSzPts val="1800"/>
            </a:pPr>
            <a:endParaRPr sz="2400" dirty="0">
              <a:solidFill>
                <a:schemeClr val="lt1"/>
              </a:solidFill>
              <a:latin typeface="Montserrat Medium"/>
              <a:ea typeface="Montserrat Medium"/>
              <a:cs typeface="Montserrat Medium"/>
              <a:sym typeface="Montserrat Medium"/>
            </a:endParaRPr>
          </a:p>
        </p:txBody>
      </p:sp>
      <p:sp>
        <p:nvSpPr>
          <p:cNvPr id="17" name="Google Shape;452;p10">
            <a:extLst>
              <a:ext uri="{FF2B5EF4-FFF2-40B4-BE49-F238E27FC236}">
                <a16:creationId xmlns:a16="http://schemas.microsoft.com/office/drawing/2014/main" id="{1A59BFED-B587-B45C-CC6B-9BAAE9C8767D}"/>
              </a:ext>
            </a:extLst>
          </p:cNvPr>
          <p:cNvSpPr txBox="1"/>
          <p:nvPr/>
        </p:nvSpPr>
        <p:spPr>
          <a:xfrm flipH="1">
            <a:off x="1505965" y="1754534"/>
            <a:ext cx="4450335" cy="5072873"/>
          </a:xfrm>
          <a:prstGeom prst="rect">
            <a:avLst/>
          </a:prstGeom>
          <a:noFill/>
          <a:ln>
            <a:noFill/>
          </a:ln>
        </p:spPr>
        <p:txBody>
          <a:bodyPr spcFirstLastPara="1" wrap="square" lIns="121900" tIns="121900" rIns="121900" bIns="121900" anchor="t" anchorCtr="0">
            <a:noAutofit/>
          </a:bodyPr>
          <a:lstStyle/>
          <a:p>
            <a:pPr algn="just">
              <a:lnSpc>
                <a:spcPct val="150000"/>
              </a:lnSpc>
              <a:buClr>
                <a:schemeClr val="dk1"/>
              </a:buClr>
              <a:buSzPts val="1600"/>
            </a:pPr>
            <a:r>
              <a:rPr lang="en-US" sz="2000" b="1" dirty="0">
                <a:latin typeface="Bahnschrift" panose="020B0502040204020203" pitchFamily="34" charset="0"/>
                <a:ea typeface="Chivo"/>
                <a:cs typeface="Chivo"/>
                <a:sym typeface="Chivo"/>
              </a:rPr>
              <a:t>Model Barrier 3: Analysis With a Model (Shannon &amp; Weaver)</a:t>
            </a:r>
          </a:p>
          <a:p>
            <a:pPr marL="342900" indent="-342900" algn="just">
              <a:lnSpc>
                <a:spcPct val="150000"/>
              </a:lnSpc>
              <a:buClr>
                <a:schemeClr val="dk1"/>
              </a:buClr>
              <a:buSzPts val="1600"/>
              <a:buFont typeface="Wingdings" panose="05000000000000000000" pitchFamily="2" charset="2"/>
              <a:buChar char="Ø"/>
            </a:pPr>
            <a:r>
              <a:rPr lang="en-US" sz="2000" dirty="0">
                <a:latin typeface="Bahnschrift" panose="020B0502040204020203" pitchFamily="34" charset="0"/>
                <a:ea typeface="Chivo"/>
                <a:cs typeface="Chivo"/>
                <a:sym typeface="Chivo"/>
              </a:rPr>
              <a:t>In Shannon-Weaver, noise is one of the principal obstacles.</a:t>
            </a:r>
          </a:p>
          <a:p>
            <a:pPr marL="342900" indent="-342900" algn="just">
              <a:lnSpc>
                <a:spcPct val="150000"/>
              </a:lnSpc>
              <a:buClr>
                <a:schemeClr val="dk1"/>
              </a:buClr>
              <a:buSzPts val="1600"/>
              <a:buFont typeface="Wingdings" panose="05000000000000000000" pitchFamily="2" charset="2"/>
              <a:buChar char="Ø"/>
            </a:pPr>
            <a:r>
              <a:rPr lang="en-US" sz="2000" dirty="0">
                <a:latin typeface="Bahnschrift" panose="020B0502040204020203" pitchFamily="34" charset="0"/>
                <a:ea typeface="Chivo"/>
                <a:cs typeface="Chivo"/>
                <a:sym typeface="Chivo"/>
              </a:rPr>
              <a:t>In this case, noise is tangible and prevents messages from being received by workers.</a:t>
            </a:r>
          </a:p>
          <a:p>
            <a:pPr marL="342900" indent="-342900" algn="just">
              <a:lnSpc>
                <a:spcPct val="150000"/>
              </a:lnSpc>
              <a:buClr>
                <a:schemeClr val="dk1"/>
              </a:buClr>
              <a:buSzPts val="1600"/>
              <a:buFont typeface="Wingdings" panose="05000000000000000000" pitchFamily="2" charset="2"/>
              <a:buChar char="Ø"/>
            </a:pPr>
            <a:r>
              <a:rPr lang="en-US" sz="2000" dirty="0">
                <a:latin typeface="Bahnschrift" panose="020B0502040204020203" pitchFamily="34" charset="0"/>
                <a:ea typeface="Chivo"/>
                <a:cs typeface="Chivo"/>
                <a:sym typeface="Chivo"/>
              </a:rPr>
              <a:t>The quality of channels becomes poor, resulting in miscommunication.</a:t>
            </a:r>
            <a:endParaRPr sz="2000" dirty="0">
              <a:latin typeface="Bahnschrift" panose="020B0502040204020203" pitchFamily="34" charset="0"/>
              <a:ea typeface="Chivo"/>
              <a:cs typeface="Chivo"/>
              <a:sym typeface="Chivo"/>
            </a:endParaRPr>
          </a:p>
        </p:txBody>
      </p:sp>
      <p:pic>
        <p:nvPicPr>
          <p:cNvPr id="4" name="Picture 3">
            <a:extLst>
              <a:ext uri="{FF2B5EF4-FFF2-40B4-BE49-F238E27FC236}">
                <a16:creationId xmlns:a16="http://schemas.microsoft.com/office/drawing/2014/main" id="{3ADECDA1-B4F7-4D62-9434-55A31B691C0B}"/>
              </a:ext>
            </a:extLst>
          </p:cNvPr>
          <p:cNvPicPr>
            <a:picLocks noChangeAspect="1"/>
          </p:cNvPicPr>
          <p:nvPr/>
        </p:nvPicPr>
        <p:blipFill>
          <a:blip r:embed="rId3"/>
          <a:stretch>
            <a:fillRect/>
          </a:stretch>
        </p:blipFill>
        <p:spPr>
          <a:xfrm>
            <a:off x="6440487" y="2017706"/>
            <a:ext cx="5076825" cy="3676650"/>
          </a:xfrm>
          <a:prstGeom prst="rect">
            <a:avLst/>
          </a:prstGeom>
        </p:spPr>
      </p:pic>
      <p:pic>
        <p:nvPicPr>
          <p:cNvPr id="6" name="Picture 5">
            <a:extLst>
              <a:ext uri="{FF2B5EF4-FFF2-40B4-BE49-F238E27FC236}">
                <a16:creationId xmlns:a16="http://schemas.microsoft.com/office/drawing/2014/main" id="{2A43397B-2661-41EE-AC62-27E06DFEA486}"/>
              </a:ext>
            </a:extLst>
          </p:cNvPr>
          <p:cNvPicPr>
            <a:picLocks noChangeAspect="1"/>
          </p:cNvPicPr>
          <p:nvPr/>
        </p:nvPicPr>
        <p:blipFill>
          <a:blip r:embed="rId4"/>
          <a:stretch>
            <a:fillRect/>
          </a:stretch>
        </p:blipFill>
        <p:spPr>
          <a:xfrm>
            <a:off x="7151687" y="5455415"/>
            <a:ext cx="3857625" cy="1028700"/>
          </a:xfrm>
          <a:prstGeom prst="rect">
            <a:avLst/>
          </a:prstGeom>
        </p:spPr>
      </p:pic>
    </p:spTree>
    <p:extLst>
      <p:ext uri="{BB962C8B-B14F-4D97-AF65-F5344CB8AC3E}">
        <p14:creationId xmlns:p14="http://schemas.microsoft.com/office/powerpoint/2010/main" val="31106128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446"/>
                                        </p:tgtEl>
                                        <p:attrNameLst>
                                          <p:attrName>style.visibility</p:attrName>
                                        </p:attrNameLst>
                                      </p:cBhvr>
                                      <p:to>
                                        <p:strVal val="visible"/>
                                      </p:to>
                                    </p:set>
                                    <p:anim calcmode="lin" valueType="num">
                                      <p:cBhvr additive="base">
                                        <p:cTn id="7" dur="500"/>
                                        <p:tgtEl>
                                          <p:spTgt spid="446"/>
                                        </p:tgtEl>
                                        <p:attrNameLst>
                                          <p:attrName>ppt_x</p:attrName>
                                        </p:attrNameLst>
                                      </p:cBhvr>
                                      <p:tavLst>
                                        <p:tav tm="0">
                                          <p:val>
                                            <p:strVal val="#ppt_x-1"/>
                                          </p:val>
                                        </p:tav>
                                        <p:tav tm="100000">
                                          <p:val>
                                            <p:strVal val="#ppt_x"/>
                                          </p:val>
                                        </p:tav>
                                      </p:tavLst>
                                    </p:anim>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479"/>
                                        </p:tgtEl>
                                        <p:attrNameLst>
                                          <p:attrName>style.visibility</p:attrName>
                                        </p:attrNameLst>
                                      </p:cBhvr>
                                      <p:to>
                                        <p:strVal val="visible"/>
                                      </p:to>
                                    </p:set>
                                    <p:animEffect transition="in" filter="fade">
                                      <p:cBhvr>
                                        <p:cTn id="11" dur="1500"/>
                                        <p:tgtEl>
                                          <p:spTgt spid="479"/>
                                        </p:tgtEl>
                                      </p:cBhvr>
                                    </p:animEffect>
                                  </p:childTnLst>
                                </p:cTn>
                              </p:par>
                            </p:childTnLst>
                          </p:cTn>
                        </p:par>
                        <p:par>
                          <p:cTn id="12" fill="hold">
                            <p:stCondLst>
                              <p:cond delay="2000"/>
                            </p:stCondLst>
                            <p:childTnLst>
                              <p:par>
                                <p:cTn id="13" presetID="10" presetClass="entr" presetSubtype="0" fill="hold" nodeType="afterEffect">
                                  <p:stCondLst>
                                    <p:cond delay="0"/>
                                  </p:stCondLst>
                                  <p:childTnLst>
                                    <p:set>
                                      <p:cBhvr>
                                        <p:cTn id="14" dur="1" fill="hold">
                                          <p:stCondLst>
                                            <p:cond delay="0"/>
                                          </p:stCondLst>
                                        </p:cTn>
                                        <p:tgtEl>
                                          <p:spTgt spid="478"/>
                                        </p:tgtEl>
                                        <p:attrNameLst>
                                          <p:attrName>style.visibility</p:attrName>
                                        </p:attrNameLst>
                                      </p:cBhvr>
                                      <p:to>
                                        <p:strVal val="visible"/>
                                      </p:to>
                                    </p:set>
                                    <p:animEffect transition="in" filter="fade">
                                      <p:cBhvr>
                                        <p:cTn id="15" dur="500"/>
                                        <p:tgtEl>
                                          <p:spTgt spid="478"/>
                                        </p:tgtEl>
                                      </p:cBhvr>
                                    </p:animEffect>
                                  </p:childTnLst>
                                </p:cTn>
                              </p:par>
                            </p:childTnLst>
                          </p:cTn>
                        </p:par>
                        <p:par>
                          <p:cTn id="16" fill="hold">
                            <p:stCondLst>
                              <p:cond delay="2500"/>
                            </p:stCondLst>
                            <p:childTnLst>
                              <p:par>
                                <p:cTn id="17" presetID="2" presetClass="entr" presetSubtype="2" fill="hold" nodeType="afterEffect">
                                  <p:stCondLst>
                                    <p:cond delay="0"/>
                                  </p:stCondLst>
                                  <p:childTnLst>
                                    <p:set>
                                      <p:cBhvr>
                                        <p:cTn id="18" dur="1" fill="hold">
                                          <p:stCondLst>
                                            <p:cond delay="0"/>
                                          </p:stCondLst>
                                        </p:cTn>
                                        <p:tgtEl>
                                          <p:spTgt spid="456"/>
                                        </p:tgtEl>
                                        <p:attrNameLst>
                                          <p:attrName>style.visibility</p:attrName>
                                        </p:attrNameLst>
                                      </p:cBhvr>
                                      <p:to>
                                        <p:strVal val="visible"/>
                                      </p:to>
                                    </p:set>
                                    <p:anim calcmode="lin" valueType="num">
                                      <p:cBhvr additive="base">
                                        <p:cTn id="19" dur="250"/>
                                        <p:tgtEl>
                                          <p:spTgt spid="456"/>
                                        </p:tgtEl>
                                        <p:attrNameLst>
                                          <p:attrName>ppt_x</p:attrName>
                                        </p:attrNameLst>
                                      </p:cBhvr>
                                      <p:tavLst>
                                        <p:tav tm="0">
                                          <p:val>
                                            <p:strVal val="#ppt_x+1"/>
                                          </p:val>
                                        </p:tav>
                                        <p:tav tm="100000">
                                          <p:val>
                                            <p:strVal val="#ppt_x"/>
                                          </p:val>
                                        </p:tav>
                                      </p:tavLst>
                                    </p:anim>
                                  </p:childTnLst>
                                </p:cTn>
                              </p:par>
                            </p:childTnLst>
                          </p:cTn>
                        </p:par>
                        <p:par>
                          <p:cTn id="20" fill="hold">
                            <p:stCondLst>
                              <p:cond delay="2750"/>
                            </p:stCondLst>
                            <p:childTnLst>
                              <p:par>
                                <p:cTn id="21" presetID="23" presetClass="entr" presetSubtype="16" fill="hold" nodeType="afterEffect">
                                  <p:stCondLst>
                                    <p:cond delay="0"/>
                                  </p:stCondLst>
                                  <p:childTnLst>
                                    <p:set>
                                      <p:cBhvr>
                                        <p:cTn id="22" dur="1" fill="hold">
                                          <p:stCondLst>
                                            <p:cond delay="0"/>
                                          </p:stCondLst>
                                        </p:cTn>
                                        <p:tgtEl>
                                          <p:spTgt spid="457"/>
                                        </p:tgtEl>
                                        <p:attrNameLst>
                                          <p:attrName>style.visibility</p:attrName>
                                        </p:attrNameLst>
                                      </p:cBhvr>
                                      <p:to>
                                        <p:strVal val="visible"/>
                                      </p:to>
                                    </p:set>
                                    <p:anim calcmode="lin" valueType="num">
                                      <p:cBhvr additive="base">
                                        <p:cTn id="23" dur="250"/>
                                        <p:tgtEl>
                                          <p:spTgt spid="457"/>
                                        </p:tgtEl>
                                        <p:attrNameLst>
                                          <p:attrName>ppt_w</p:attrName>
                                        </p:attrNameLst>
                                      </p:cBhvr>
                                      <p:tavLst>
                                        <p:tav tm="0">
                                          <p:val>
                                            <p:strVal val="0"/>
                                          </p:val>
                                        </p:tav>
                                        <p:tav tm="100000">
                                          <p:val>
                                            <p:strVal val="#ppt_w"/>
                                          </p:val>
                                        </p:tav>
                                      </p:tavLst>
                                    </p:anim>
                                    <p:anim calcmode="lin" valueType="num">
                                      <p:cBhvr additive="base">
                                        <p:cTn id="24" dur="250"/>
                                        <p:tgtEl>
                                          <p:spTgt spid="457"/>
                                        </p:tgtEl>
                                        <p:attrNameLst>
                                          <p:attrName>ppt_h</p:attrName>
                                        </p:attrNameLst>
                                      </p:cBhvr>
                                      <p:tavLst>
                                        <p:tav tm="0">
                                          <p:val>
                                            <p:strVal val="0"/>
                                          </p:val>
                                        </p:tav>
                                        <p:tav tm="100000">
                                          <p:val>
                                            <p:strVal val="#ppt_h"/>
                                          </p:val>
                                        </p:tav>
                                      </p:tavLst>
                                    </p:anim>
                                  </p:childTnLst>
                                </p:cTn>
                              </p:par>
                            </p:childTnLst>
                          </p:cTn>
                        </p:par>
                        <p:par>
                          <p:cTn id="25" fill="hold">
                            <p:stCondLst>
                              <p:cond delay="3000"/>
                            </p:stCondLst>
                            <p:childTnLst>
                              <p:par>
                                <p:cTn id="26" presetID="22" presetClass="entr" presetSubtype="1" fill="hold" grpId="0" nodeType="afterEffect">
                                  <p:stCondLst>
                                    <p:cond delay="0"/>
                                  </p:stCondLst>
                                  <p:childTnLst>
                                    <p:set>
                                      <p:cBhvr>
                                        <p:cTn id="27" dur="1" fill="hold">
                                          <p:stCondLst>
                                            <p:cond delay="0"/>
                                          </p:stCondLst>
                                        </p:cTn>
                                        <p:tgtEl>
                                          <p:spTgt spid="447"/>
                                        </p:tgtEl>
                                        <p:attrNameLst>
                                          <p:attrName>style.visibility</p:attrName>
                                        </p:attrNameLst>
                                      </p:cBhvr>
                                      <p:to>
                                        <p:strVal val="visible"/>
                                      </p:to>
                                    </p:set>
                                    <p:animEffect transition="in" filter="wipe(up)">
                                      <p:cBhvr>
                                        <p:cTn id="28" dur="500"/>
                                        <p:tgtEl>
                                          <p:spTgt spid="447"/>
                                        </p:tgtEl>
                                      </p:cBhvr>
                                    </p:animEffect>
                                  </p:childTnLst>
                                </p:cTn>
                              </p:par>
                            </p:childTnLst>
                          </p:cTn>
                        </p:par>
                        <p:par>
                          <p:cTn id="29" fill="hold">
                            <p:stCondLst>
                              <p:cond delay="3500"/>
                            </p:stCondLst>
                            <p:childTnLst>
                              <p:par>
                                <p:cTn id="30" presetID="22" presetClass="entr" presetSubtype="1" fill="hold" grpId="0" nodeType="afterEffect">
                                  <p:stCondLst>
                                    <p:cond delay="0"/>
                                  </p:stCondLst>
                                  <p:childTnLst>
                                    <p:set>
                                      <p:cBhvr>
                                        <p:cTn id="31" dur="1" fill="hold">
                                          <p:stCondLst>
                                            <p:cond delay="0"/>
                                          </p:stCondLst>
                                        </p:cTn>
                                        <p:tgtEl>
                                          <p:spTgt spid="455"/>
                                        </p:tgtEl>
                                        <p:attrNameLst>
                                          <p:attrName>style.visibility</p:attrName>
                                        </p:attrNameLst>
                                      </p:cBhvr>
                                      <p:to>
                                        <p:strVal val="visible"/>
                                      </p:to>
                                    </p:set>
                                    <p:animEffect transition="in" filter="wipe(up)">
                                      <p:cBhvr>
                                        <p:cTn id="32" dur="500"/>
                                        <p:tgtEl>
                                          <p:spTgt spid="455"/>
                                        </p:tgtEl>
                                      </p:cBhvr>
                                    </p:animEffect>
                                  </p:childTnLst>
                                </p:cTn>
                              </p:par>
                            </p:childTnLst>
                          </p:cTn>
                        </p:par>
                        <p:par>
                          <p:cTn id="33" fill="hold">
                            <p:stCondLst>
                              <p:cond delay="4000"/>
                            </p:stCondLst>
                            <p:childTnLst>
                              <p:par>
                                <p:cTn id="34" presetID="22" presetClass="entr" presetSubtype="1" fill="hold" grpId="0" nodeType="afterEffect">
                                  <p:stCondLst>
                                    <p:cond delay="0"/>
                                  </p:stCondLst>
                                  <p:childTnLst>
                                    <p:set>
                                      <p:cBhvr>
                                        <p:cTn id="35" dur="1" fill="hold">
                                          <p:stCondLst>
                                            <p:cond delay="0"/>
                                          </p:stCondLst>
                                        </p:cTn>
                                        <p:tgtEl>
                                          <p:spTgt spid="3"/>
                                        </p:tgtEl>
                                        <p:attrNameLst>
                                          <p:attrName>style.visibility</p:attrName>
                                        </p:attrNameLst>
                                      </p:cBhvr>
                                      <p:to>
                                        <p:strVal val="visible"/>
                                      </p:to>
                                    </p:set>
                                    <p:animEffect transition="in" filter="wipe(up)">
                                      <p:cBhvr>
                                        <p:cTn id="36" dur="500"/>
                                        <p:tgtEl>
                                          <p:spTgt spid="3"/>
                                        </p:tgtEl>
                                      </p:cBhvr>
                                    </p:animEffect>
                                  </p:childTnLst>
                                </p:cTn>
                              </p:par>
                            </p:childTnLst>
                          </p:cTn>
                        </p:par>
                        <p:par>
                          <p:cTn id="37" fill="hold">
                            <p:stCondLst>
                              <p:cond delay="4500"/>
                            </p:stCondLst>
                            <p:childTnLst>
                              <p:par>
                                <p:cTn id="38" presetID="22" presetClass="entr" presetSubtype="1" fill="hold" grpId="0" nodeType="after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wipe(up)">
                                      <p:cBhvr>
                                        <p:cTn id="40" dur="500"/>
                                        <p:tgtEl>
                                          <p:spTgt spid="15"/>
                                        </p:tgtEl>
                                      </p:cBhvr>
                                    </p:animEffect>
                                  </p:childTnLst>
                                </p:cTn>
                              </p:par>
                            </p:childTnLst>
                          </p:cTn>
                        </p:par>
                        <p:par>
                          <p:cTn id="41" fill="hold">
                            <p:stCondLst>
                              <p:cond delay="5000"/>
                            </p:stCondLst>
                            <p:childTnLst>
                              <p:par>
                                <p:cTn id="42" presetID="22" presetClass="entr" presetSubtype="1" fill="hold" grpId="0" nodeType="afterEffect">
                                  <p:stCondLst>
                                    <p:cond delay="0"/>
                                  </p:stCondLst>
                                  <p:childTnLst>
                                    <p:set>
                                      <p:cBhvr>
                                        <p:cTn id="43" dur="1" fill="hold">
                                          <p:stCondLst>
                                            <p:cond delay="0"/>
                                          </p:stCondLst>
                                        </p:cTn>
                                        <p:tgtEl>
                                          <p:spTgt spid="17"/>
                                        </p:tgtEl>
                                        <p:attrNameLst>
                                          <p:attrName>style.visibility</p:attrName>
                                        </p:attrNameLst>
                                      </p:cBhvr>
                                      <p:to>
                                        <p:strVal val="visible"/>
                                      </p:to>
                                    </p:set>
                                    <p:animEffect transition="in" filter="wipe(up)">
                                      <p:cBhvr>
                                        <p:cTn id="44"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7" grpId="0"/>
      <p:bldP spid="455" grpId="0" animBg="1"/>
      <p:bldP spid="3" grpId="0" animBg="1"/>
      <p:bldP spid="15" grpId="0" animBg="1"/>
      <p:bldP spid="17"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445"/>
        <p:cNvGrpSpPr/>
        <p:nvPr/>
      </p:nvGrpSpPr>
      <p:grpSpPr>
        <a:xfrm>
          <a:off x="0" y="0"/>
          <a:ext cx="0" cy="0"/>
          <a:chOff x="0" y="0"/>
          <a:chExt cx="0" cy="0"/>
        </a:xfrm>
      </p:grpSpPr>
      <p:sp>
        <p:nvSpPr>
          <p:cNvPr id="446" name="Google Shape;446;p10"/>
          <p:cNvSpPr/>
          <p:nvPr/>
        </p:nvSpPr>
        <p:spPr>
          <a:xfrm>
            <a:off x="-1" y="1042536"/>
            <a:ext cx="2918748" cy="160504"/>
          </a:xfrm>
          <a:prstGeom prst="rect">
            <a:avLst/>
          </a:prstGeom>
          <a:solidFill>
            <a:schemeClr val="accent1"/>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447" name="Google Shape;447;p10"/>
          <p:cNvSpPr txBox="1">
            <a:spLocks noGrp="1"/>
          </p:cNvSpPr>
          <p:nvPr>
            <p:ph type="title"/>
          </p:nvPr>
        </p:nvSpPr>
        <p:spPr>
          <a:xfrm>
            <a:off x="2691282" y="623693"/>
            <a:ext cx="7142812" cy="954088"/>
          </a:xfrm>
          <a:prstGeom prst="rect">
            <a:avLst/>
          </a:prstGeom>
          <a:noFill/>
          <a:ln>
            <a:noFill/>
          </a:ln>
        </p:spPr>
        <p:txBody>
          <a:bodyPr spcFirstLastPara="1" vert="horz" wrap="square" lIns="121900" tIns="60933" rIns="121900" bIns="60933" rtlCol="0" anchor="t" anchorCtr="0">
            <a:noAutofit/>
          </a:bodyPr>
          <a:lstStyle/>
          <a:p>
            <a:r>
              <a:rPr lang="en-US" sz="3600" b="1" dirty="0">
                <a:latin typeface="Bahnschrift" panose="020B0502040204020203" pitchFamily="34" charset="0"/>
              </a:rPr>
              <a:t>BARRIER 3 - PHYSICAL BARRIER</a:t>
            </a:r>
            <a:endParaRPr sz="3600" b="1" dirty="0">
              <a:latin typeface="Bahnschrift" panose="020B0502040204020203" pitchFamily="34" charset="0"/>
            </a:endParaRPr>
          </a:p>
        </p:txBody>
      </p:sp>
      <p:sp>
        <p:nvSpPr>
          <p:cNvPr id="455" name="Google Shape;455;p10"/>
          <p:cNvSpPr/>
          <p:nvPr/>
        </p:nvSpPr>
        <p:spPr>
          <a:xfrm>
            <a:off x="936027" y="1882239"/>
            <a:ext cx="329832" cy="270934"/>
          </a:xfrm>
          <a:prstGeom prst="rect">
            <a:avLst/>
          </a:prstGeom>
          <a:solidFill>
            <a:schemeClr val="accent2"/>
          </a:solidFill>
          <a:ln>
            <a:noFill/>
          </a:ln>
        </p:spPr>
        <p:txBody>
          <a:bodyPr spcFirstLastPara="1" wrap="square" lIns="121900" tIns="60933" rIns="121900" bIns="60933" anchor="ctr" anchorCtr="0">
            <a:noAutofit/>
          </a:bodyPr>
          <a:lstStyle/>
          <a:p>
            <a:pPr algn="ctr">
              <a:buClr>
                <a:srgbClr val="000000"/>
              </a:buClr>
              <a:buSzPts val="1800"/>
            </a:pPr>
            <a:endParaRPr sz="2400" dirty="0">
              <a:solidFill>
                <a:schemeClr val="lt1"/>
              </a:solidFill>
              <a:latin typeface="Montserrat Medium"/>
              <a:ea typeface="Montserrat Medium"/>
              <a:cs typeface="Montserrat Medium"/>
              <a:sym typeface="Montserrat Medium"/>
            </a:endParaRPr>
          </a:p>
        </p:txBody>
      </p:sp>
      <p:sp>
        <p:nvSpPr>
          <p:cNvPr id="456" name="Google Shape;456;p10"/>
          <p:cNvSpPr/>
          <p:nvPr/>
        </p:nvSpPr>
        <p:spPr>
          <a:xfrm rot="10800000">
            <a:off x="9931238" y="-1094267"/>
            <a:ext cx="2885229" cy="2885229"/>
          </a:xfrm>
          <a:prstGeom prst="donut">
            <a:avLst>
              <a:gd name="adj" fmla="val 25000"/>
            </a:avLst>
          </a:prstGeom>
          <a:solidFill>
            <a:schemeClr val="accent3"/>
          </a:solidFill>
          <a:ln>
            <a:noFill/>
          </a:ln>
        </p:spPr>
        <p:txBody>
          <a:bodyPr spcFirstLastPara="1" wrap="square" lIns="121900" tIns="60933" rIns="121900" bIns="60933" anchor="ctr" anchorCtr="0">
            <a:noAutofit/>
          </a:bodyPr>
          <a:lstStyle/>
          <a:p>
            <a:pPr algn="ctr"/>
            <a:endParaRPr sz="1867">
              <a:solidFill>
                <a:schemeClr val="accent3"/>
              </a:solidFill>
              <a:latin typeface="Arial"/>
              <a:ea typeface="Arial"/>
              <a:cs typeface="Arial"/>
              <a:sym typeface="Arial"/>
            </a:endParaRPr>
          </a:p>
        </p:txBody>
      </p:sp>
      <p:grpSp>
        <p:nvGrpSpPr>
          <p:cNvPr id="457" name="Google Shape;457;p10"/>
          <p:cNvGrpSpPr/>
          <p:nvPr/>
        </p:nvGrpSpPr>
        <p:grpSpPr>
          <a:xfrm>
            <a:off x="9606628" y="827445"/>
            <a:ext cx="1219408" cy="957684"/>
            <a:chOff x="388620" y="1420922"/>
            <a:chExt cx="679997" cy="534048"/>
          </a:xfrm>
        </p:grpSpPr>
        <p:sp>
          <p:nvSpPr>
            <p:cNvPr id="458" name="Google Shape;458;p10"/>
            <p:cNvSpPr/>
            <p:nvPr/>
          </p:nvSpPr>
          <p:spPr>
            <a:xfrm>
              <a:off x="388620" y="1420923"/>
              <a:ext cx="70397" cy="70397"/>
            </a:xfrm>
            <a:prstGeom prst="flowChartConnector">
              <a:avLst/>
            </a:prstGeom>
            <a:solidFill>
              <a:schemeClr val="dk1"/>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459" name="Google Shape;459;p10"/>
            <p:cNvSpPr/>
            <p:nvPr/>
          </p:nvSpPr>
          <p:spPr>
            <a:xfrm>
              <a:off x="541020" y="1420923"/>
              <a:ext cx="70397" cy="70397"/>
            </a:xfrm>
            <a:prstGeom prst="flowChartConnector">
              <a:avLst/>
            </a:prstGeom>
            <a:solidFill>
              <a:schemeClr val="dk1"/>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460" name="Google Shape;460;p10"/>
            <p:cNvSpPr/>
            <p:nvPr/>
          </p:nvSpPr>
          <p:spPr>
            <a:xfrm>
              <a:off x="693420" y="1420923"/>
              <a:ext cx="70397" cy="70397"/>
            </a:xfrm>
            <a:prstGeom prst="flowChartConnector">
              <a:avLst/>
            </a:prstGeom>
            <a:solidFill>
              <a:schemeClr val="dk1"/>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461" name="Google Shape;461;p10"/>
            <p:cNvSpPr/>
            <p:nvPr/>
          </p:nvSpPr>
          <p:spPr>
            <a:xfrm>
              <a:off x="845820" y="1420922"/>
              <a:ext cx="70397" cy="70397"/>
            </a:xfrm>
            <a:prstGeom prst="flowChartConnector">
              <a:avLst/>
            </a:prstGeom>
            <a:solidFill>
              <a:schemeClr val="dk1"/>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462" name="Google Shape;462;p10"/>
            <p:cNvSpPr/>
            <p:nvPr/>
          </p:nvSpPr>
          <p:spPr>
            <a:xfrm>
              <a:off x="998220" y="1420922"/>
              <a:ext cx="70397" cy="70397"/>
            </a:xfrm>
            <a:prstGeom prst="flowChartConnector">
              <a:avLst/>
            </a:prstGeom>
            <a:solidFill>
              <a:schemeClr val="dk1"/>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463" name="Google Shape;463;p10"/>
            <p:cNvSpPr/>
            <p:nvPr/>
          </p:nvSpPr>
          <p:spPr>
            <a:xfrm>
              <a:off x="388620" y="1573323"/>
              <a:ext cx="70397" cy="70397"/>
            </a:xfrm>
            <a:prstGeom prst="flowChartConnector">
              <a:avLst/>
            </a:prstGeom>
            <a:solidFill>
              <a:schemeClr val="dk1"/>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464" name="Google Shape;464;p10"/>
            <p:cNvSpPr/>
            <p:nvPr/>
          </p:nvSpPr>
          <p:spPr>
            <a:xfrm>
              <a:off x="541020" y="1573323"/>
              <a:ext cx="70397" cy="70397"/>
            </a:xfrm>
            <a:prstGeom prst="flowChartConnector">
              <a:avLst/>
            </a:prstGeom>
            <a:solidFill>
              <a:schemeClr val="dk1"/>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465" name="Google Shape;465;p10"/>
            <p:cNvSpPr/>
            <p:nvPr/>
          </p:nvSpPr>
          <p:spPr>
            <a:xfrm>
              <a:off x="693420" y="1573323"/>
              <a:ext cx="70397" cy="70397"/>
            </a:xfrm>
            <a:prstGeom prst="flowChartConnector">
              <a:avLst/>
            </a:prstGeom>
            <a:solidFill>
              <a:schemeClr val="dk1"/>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466" name="Google Shape;466;p10"/>
            <p:cNvSpPr/>
            <p:nvPr/>
          </p:nvSpPr>
          <p:spPr>
            <a:xfrm>
              <a:off x="845820" y="1573322"/>
              <a:ext cx="70397" cy="70397"/>
            </a:xfrm>
            <a:prstGeom prst="flowChartConnector">
              <a:avLst/>
            </a:prstGeom>
            <a:solidFill>
              <a:schemeClr val="dk1"/>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467" name="Google Shape;467;p10"/>
            <p:cNvSpPr/>
            <p:nvPr/>
          </p:nvSpPr>
          <p:spPr>
            <a:xfrm>
              <a:off x="998220" y="1573322"/>
              <a:ext cx="70397" cy="70397"/>
            </a:xfrm>
            <a:prstGeom prst="flowChartConnector">
              <a:avLst/>
            </a:prstGeom>
            <a:solidFill>
              <a:schemeClr val="dk1"/>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468" name="Google Shape;468;p10"/>
            <p:cNvSpPr/>
            <p:nvPr/>
          </p:nvSpPr>
          <p:spPr>
            <a:xfrm>
              <a:off x="388620" y="1728948"/>
              <a:ext cx="70397" cy="70397"/>
            </a:xfrm>
            <a:prstGeom prst="flowChartConnector">
              <a:avLst/>
            </a:prstGeom>
            <a:solidFill>
              <a:schemeClr val="dk1"/>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469" name="Google Shape;469;p10"/>
            <p:cNvSpPr/>
            <p:nvPr/>
          </p:nvSpPr>
          <p:spPr>
            <a:xfrm>
              <a:off x="541020" y="1728948"/>
              <a:ext cx="70397" cy="70397"/>
            </a:xfrm>
            <a:prstGeom prst="flowChartConnector">
              <a:avLst/>
            </a:prstGeom>
            <a:solidFill>
              <a:schemeClr val="dk1"/>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470" name="Google Shape;470;p10"/>
            <p:cNvSpPr/>
            <p:nvPr/>
          </p:nvSpPr>
          <p:spPr>
            <a:xfrm>
              <a:off x="693420" y="1728948"/>
              <a:ext cx="70397" cy="70397"/>
            </a:xfrm>
            <a:prstGeom prst="flowChartConnector">
              <a:avLst/>
            </a:prstGeom>
            <a:solidFill>
              <a:schemeClr val="dk1"/>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471" name="Google Shape;471;p10"/>
            <p:cNvSpPr/>
            <p:nvPr/>
          </p:nvSpPr>
          <p:spPr>
            <a:xfrm>
              <a:off x="845820" y="1728947"/>
              <a:ext cx="70397" cy="70397"/>
            </a:xfrm>
            <a:prstGeom prst="flowChartConnector">
              <a:avLst/>
            </a:prstGeom>
            <a:solidFill>
              <a:schemeClr val="dk1"/>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472" name="Google Shape;472;p10"/>
            <p:cNvSpPr/>
            <p:nvPr/>
          </p:nvSpPr>
          <p:spPr>
            <a:xfrm>
              <a:off x="998220" y="1728947"/>
              <a:ext cx="70397" cy="70397"/>
            </a:xfrm>
            <a:prstGeom prst="flowChartConnector">
              <a:avLst/>
            </a:prstGeom>
            <a:solidFill>
              <a:schemeClr val="dk1"/>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473" name="Google Shape;473;p10"/>
            <p:cNvSpPr/>
            <p:nvPr/>
          </p:nvSpPr>
          <p:spPr>
            <a:xfrm>
              <a:off x="388620" y="1884573"/>
              <a:ext cx="70397" cy="70397"/>
            </a:xfrm>
            <a:prstGeom prst="flowChartConnector">
              <a:avLst/>
            </a:prstGeom>
            <a:solidFill>
              <a:schemeClr val="dk1"/>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474" name="Google Shape;474;p10"/>
            <p:cNvSpPr/>
            <p:nvPr/>
          </p:nvSpPr>
          <p:spPr>
            <a:xfrm>
              <a:off x="541020" y="1884573"/>
              <a:ext cx="70397" cy="70397"/>
            </a:xfrm>
            <a:prstGeom prst="flowChartConnector">
              <a:avLst/>
            </a:prstGeom>
            <a:solidFill>
              <a:schemeClr val="dk1"/>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475" name="Google Shape;475;p10"/>
            <p:cNvSpPr/>
            <p:nvPr/>
          </p:nvSpPr>
          <p:spPr>
            <a:xfrm>
              <a:off x="693420" y="1884573"/>
              <a:ext cx="70397" cy="70397"/>
            </a:xfrm>
            <a:prstGeom prst="flowChartConnector">
              <a:avLst/>
            </a:prstGeom>
            <a:solidFill>
              <a:schemeClr val="dk1"/>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476" name="Google Shape;476;p10"/>
            <p:cNvSpPr/>
            <p:nvPr/>
          </p:nvSpPr>
          <p:spPr>
            <a:xfrm>
              <a:off x="845820" y="1884572"/>
              <a:ext cx="70397" cy="70397"/>
            </a:xfrm>
            <a:prstGeom prst="flowChartConnector">
              <a:avLst/>
            </a:prstGeom>
            <a:solidFill>
              <a:schemeClr val="dk1"/>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477" name="Google Shape;477;p10"/>
            <p:cNvSpPr/>
            <p:nvPr/>
          </p:nvSpPr>
          <p:spPr>
            <a:xfrm>
              <a:off x="998220" y="1884572"/>
              <a:ext cx="70397" cy="70397"/>
            </a:xfrm>
            <a:prstGeom prst="flowChartConnector">
              <a:avLst/>
            </a:prstGeom>
            <a:solidFill>
              <a:schemeClr val="dk1"/>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grpSp>
      <p:sp>
        <p:nvSpPr>
          <p:cNvPr id="478" name="Google Shape;478;p10"/>
          <p:cNvSpPr/>
          <p:nvPr/>
        </p:nvSpPr>
        <p:spPr>
          <a:xfrm>
            <a:off x="4018360" y="6497322"/>
            <a:ext cx="4155281" cy="360679"/>
          </a:xfrm>
          <a:prstGeom prst="rect">
            <a:avLst/>
          </a:prstGeom>
          <a:solidFill>
            <a:schemeClr val="accent4"/>
          </a:solidFill>
          <a:ln>
            <a:noFill/>
          </a:ln>
        </p:spPr>
        <p:txBody>
          <a:bodyPr spcFirstLastPara="1" wrap="square" lIns="121900" tIns="60933" rIns="121900" bIns="60933" anchor="ctr" anchorCtr="0">
            <a:noAutofit/>
          </a:bodyPr>
          <a:lstStyle/>
          <a:p>
            <a:pPr algn="ctr"/>
            <a:endParaRPr sz="1867">
              <a:solidFill>
                <a:schemeClr val="dk2"/>
              </a:solidFill>
              <a:latin typeface="Arial"/>
              <a:ea typeface="Arial"/>
              <a:cs typeface="Arial"/>
              <a:sym typeface="Arial"/>
            </a:endParaRPr>
          </a:p>
        </p:txBody>
      </p:sp>
      <p:sp>
        <p:nvSpPr>
          <p:cNvPr id="479" name="Google Shape;479;p10"/>
          <p:cNvSpPr/>
          <p:nvPr/>
        </p:nvSpPr>
        <p:spPr>
          <a:xfrm>
            <a:off x="1121884" y="667173"/>
            <a:ext cx="902064" cy="902064"/>
          </a:xfrm>
          <a:prstGeom prst="ellipse">
            <a:avLst/>
          </a:prstGeom>
          <a:solidFill>
            <a:schemeClr val="dk2"/>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3" name="Google Shape;454;p10">
            <a:extLst>
              <a:ext uri="{FF2B5EF4-FFF2-40B4-BE49-F238E27FC236}">
                <a16:creationId xmlns:a16="http://schemas.microsoft.com/office/drawing/2014/main" id="{0287C91E-6DCC-9D4E-DD8A-A2548734EC8D}"/>
              </a:ext>
            </a:extLst>
          </p:cNvPr>
          <p:cNvSpPr/>
          <p:nvPr/>
        </p:nvSpPr>
        <p:spPr>
          <a:xfrm>
            <a:off x="932879" y="3627917"/>
            <a:ext cx="326684" cy="263646"/>
          </a:xfrm>
          <a:prstGeom prst="rect">
            <a:avLst/>
          </a:prstGeom>
          <a:solidFill>
            <a:srgbClr val="00B0F0"/>
          </a:solidFill>
          <a:ln>
            <a:noFill/>
          </a:ln>
        </p:spPr>
        <p:txBody>
          <a:bodyPr spcFirstLastPara="1" wrap="square" lIns="121900" tIns="60933" rIns="121900" bIns="60933" anchor="ctr" anchorCtr="0">
            <a:noAutofit/>
          </a:bodyPr>
          <a:lstStyle/>
          <a:p>
            <a:pPr algn="ctr">
              <a:buClr>
                <a:srgbClr val="000000"/>
              </a:buClr>
              <a:buSzPts val="1800"/>
            </a:pPr>
            <a:endParaRPr sz="2400" dirty="0">
              <a:solidFill>
                <a:schemeClr val="lt1"/>
              </a:solidFill>
              <a:latin typeface="Montserrat Medium"/>
              <a:ea typeface="Montserrat Medium"/>
              <a:cs typeface="Montserrat Medium"/>
              <a:sym typeface="Montserrat Medium"/>
            </a:endParaRPr>
          </a:p>
        </p:txBody>
      </p:sp>
      <p:sp>
        <p:nvSpPr>
          <p:cNvPr id="15" name="Google Shape;455;p10">
            <a:extLst>
              <a:ext uri="{FF2B5EF4-FFF2-40B4-BE49-F238E27FC236}">
                <a16:creationId xmlns:a16="http://schemas.microsoft.com/office/drawing/2014/main" id="{17F2AE52-77A4-FAF3-A53C-A146209CCD69}"/>
              </a:ext>
            </a:extLst>
          </p:cNvPr>
          <p:cNvSpPr/>
          <p:nvPr/>
        </p:nvSpPr>
        <p:spPr>
          <a:xfrm>
            <a:off x="932879" y="5341099"/>
            <a:ext cx="326684" cy="270934"/>
          </a:xfrm>
          <a:prstGeom prst="rect">
            <a:avLst/>
          </a:prstGeom>
          <a:solidFill>
            <a:schemeClr val="accent2"/>
          </a:solidFill>
          <a:ln>
            <a:noFill/>
          </a:ln>
        </p:spPr>
        <p:txBody>
          <a:bodyPr spcFirstLastPara="1" wrap="square" lIns="121900" tIns="60933" rIns="121900" bIns="60933" anchor="ctr" anchorCtr="0">
            <a:noAutofit/>
          </a:bodyPr>
          <a:lstStyle/>
          <a:p>
            <a:pPr algn="ctr">
              <a:buClr>
                <a:srgbClr val="000000"/>
              </a:buClr>
              <a:buSzPts val="1800"/>
            </a:pPr>
            <a:endParaRPr sz="2400" dirty="0">
              <a:solidFill>
                <a:schemeClr val="lt1"/>
              </a:solidFill>
              <a:latin typeface="Montserrat Medium"/>
              <a:ea typeface="Montserrat Medium"/>
              <a:cs typeface="Montserrat Medium"/>
              <a:sym typeface="Montserrat Medium"/>
            </a:endParaRPr>
          </a:p>
        </p:txBody>
      </p:sp>
      <p:sp>
        <p:nvSpPr>
          <p:cNvPr id="17" name="Google Shape;452;p10">
            <a:extLst>
              <a:ext uri="{FF2B5EF4-FFF2-40B4-BE49-F238E27FC236}">
                <a16:creationId xmlns:a16="http://schemas.microsoft.com/office/drawing/2014/main" id="{1A59BFED-B587-B45C-CC6B-9BAAE9C8767D}"/>
              </a:ext>
            </a:extLst>
          </p:cNvPr>
          <p:cNvSpPr txBox="1"/>
          <p:nvPr/>
        </p:nvSpPr>
        <p:spPr>
          <a:xfrm flipH="1">
            <a:off x="2482137" y="1777238"/>
            <a:ext cx="6876858" cy="5072873"/>
          </a:xfrm>
          <a:prstGeom prst="rect">
            <a:avLst/>
          </a:prstGeom>
          <a:noFill/>
          <a:ln>
            <a:noFill/>
          </a:ln>
        </p:spPr>
        <p:txBody>
          <a:bodyPr spcFirstLastPara="1" wrap="square" lIns="121900" tIns="121900" rIns="121900" bIns="121900" anchor="t" anchorCtr="0">
            <a:noAutofit/>
          </a:bodyPr>
          <a:lstStyle/>
          <a:p>
            <a:pPr algn="just">
              <a:lnSpc>
                <a:spcPct val="150000"/>
              </a:lnSpc>
              <a:buClr>
                <a:schemeClr val="dk1"/>
              </a:buClr>
              <a:buSzPts val="1600"/>
            </a:pPr>
            <a:r>
              <a:rPr lang="en-US" sz="2000" b="1" dirty="0">
                <a:latin typeface="Bahnschrift" panose="020B0502040204020203" pitchFamily="34" charset="0"/>
                <a:ea typeface="Chivo"/>
                <a:cs typeface="Chivo"/>
                <a:sym typeface="Chivo"/>
              </a:rPr>
              <a:t>Barrier 3: Solution With the Model</a:t>
            </a:r>
          </a:p>
          <a:p>
            <a:pPr marL="342900" indent="-342900" algn="just">
              <a:lnSpc>
                <a:spcPct val="150000"/>
              </a:lnSpc>
              <a:buClr>
                <a:schemeClr val="dk1"/>
              </a:buClr>
              <a:buSzPts val="1600"/>
              <a:buFont typeface="Wingdings" panose="05000000000000000000" pitchFamily="2" charset="2"/>
              <a:buChar char="Ø"/>
            </a:pPr>
            <a:r>
              <a:rPr lang="en-US" sz="2000" dirty="0">
                <a:latin typeface="Bahnschrift" panose="020B0502040204020203" pitchFamily="34" charset="0"/>
                <a:ea typeface="Chivo"/>
                <a:cs typeface="Chivo"/>
                <a:sym typeface="Chivo"/>
              </a:rPr>
              <a:t>Minimize the noise through the utilization of less noisy meeting spaces.</a:t>
            </a:r>
          </a:p>
          <a:p>
            <a:pPr marL="342900" indent="-342900" algn="just">
              <a:lnSpc>
                <a:spcPct val="150000"/>
              </a:lnSpc>
              <a:buClr>
                <a:schemeClr val="dk1"/>
              </a:buClr>
              <a:buSzPts val="1600"/>
              <a:buFont typeface="Wingdings" panose="05000000000000000000" pitchFamily="2" charset="2"/>
              <a:buChar char="Ø"/>
            </a:pPr>
            <a:r>
              <a:rPr lang="en-US" sz="2000" dirty="0">
                <a:latin typeface="Bahnschrift" panose="020B0502040204020203" pitchFamily="34" charset="0"/>
                <a:ea typeface="Chivo"/>
                <a:cs typeface="Chivo"/>
                <a:sym typeface="Chivo"/>
              </a:rPr>
              <a:t>Assign tasks by the use of hand signals or </a:t>
            </a:r>
            <a:r>
              <a:rPr lang="en-US" sz="2000" dirty="0" err="1">
                <a:latin typeface="Bahnschrift" panose="020B0502040204020203" pitchFamily="34" charset="0"/>
                <a:ea typeface="Chivo"/>
                <a:cs typeface="Chivo"/>
                <a:sym typeface="Chivo"/>
              </a:rPr>
              <a:t>colour</a:t>
            </a:r>
            <a:r>
              <a:rPr lang="en-US" sz="2000" dirty="0">
                <a:latin typeface="Bahnschrift" panose="020B0502040204020203" pitchFamily="34" charset="0"/>
                <a:ea typeface="Chivo"/>
                <a:cs typeface="Chivo"/>
                <a:sym typeface="Chivo"/>
              </a:rPr>
              <a:t> labels.</a:t>
            </a:r>
          </a:p>
          <a:p>
            <a:pPr marL="342900" indent="-342900" algn="just">
              <a:lnSpc>
                <a:spcPct val="150000"/>
              </a:lnSpc>
              <a:buClr>
                <a:schemeClr val="dk1"/>
              </a:buClr>
              <a:buSzPts val="1600"/>
              <a:buFont typeface="Wingdings" panose="05000000000000000000" pitchFamily="2" charset="2"/>
              <a:buChar char="Ø"/>
            </a:pPr>
            <a:r>
              <a:rPr lang="en-US" sz="2000" dirty="0">
                <a:latin typeface="Bahnschrift" panose="020B0502040204020203" pitchFamily="34" charset="0"/>
                <a:ea typeface="Chivo"/>
                <a:cs typeface="Chivo"/>
                <a:sym typeface="Chivo"/>
              </a:rPr>
              <a:t>Give instructions clearly by the use of headsets or microphones</a:t>
            </a:r>
            <a:endParaRPr sz="2000" dirty="0">
              <a:latin typeface="Bahnschrift" panose="020B0502040204020203" pitchFamily="34" charset="0"/>
              <a:ea typeface="Chivo"/>
              <a:cs typeface="Chivo"/>
              <a:sym typeface="Chivo"/>
            </a:endParaRPr>
          </a:p>
        </p:txBody>
      </p:sp>
    </p:spTree>
    <p:extLst>
      <p:ext uri="{BB962C8B-B14F-4D97-AF65-F5344CB8AC3E}">
        <p14:creationId xmlns:p14="http://schemas.microsoft.com/office/powerpoint/2010/main" val="13108598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446"/>
                                        </p:tgtEl>
                                        <p:attrNameLst>
                                          <p:attrName>style.visibility</p:attrName>
                                        </p:attrNameLst>
                                      </p:cBhvr>
                                      <p:to>
                                        <p:strVal val="visible"/>
                                      </p:to>
                                    </p:set>
                                    <p:anim calcmode="lin" valueType="num">
                                      <p:cBhvr additive="base">
                                        <p:cTn id="7" dur="500"/>
                                        <p:tgtEl>
                                          <p:spTgt spid="446"/>
                                        </p:tgtEl>
                                        <p:attrNameLst>
                                          <p:attrName>ppt_x</p:attrName>
                                        </p:attrNameLst>
                                      </p:cBhvr>
                                      <p:tavLst>
                                        <p:tav tm="0">
                                          <p:val>
                                            <p:strVal val="#ppt_x-1"/>
                                          </p:val>
                                        </p:tav>
                                        <p:tav tm="100000">
                                          <p:val>
                                            <p:strVal val="#ppt_x"/>
                                          </p:val>
                                        </p:tav>
                                      </p:tavLst>
                                    </p:anim>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479"/>
                                        </p:tgtEl>
                                        <p:attrNameLst>
                                          <p:attrName>style.visibility</p:attrName>
                                        </p:attrNameLst>
                                      </p:cBhvr>
                                      <p:to>
                                        <p:strVal val="visible"/>
                                      </p:to>
                                    </p:set>
                                    <p:animEffect transition="in" filter="fade">
                                      <p:cBhvr>
                                        <p:cTn id="11" dur="1500"/>
                                        <p:tgtEl>
                                          <p:spTgt spid="479"/>
                                        </p:tgtEl>
                                      </p:cBhvr>
                                    </p:animEffect>
                                  </p:childTnLst>
                                </p:cTn>
                              </p:par>
                            </p:childTnLst>
                          </p:cTn>
                        </p:par>
                        <p:par>
                          <p:cTn id="12" fill="hold">
                            <p:stCondLst>
                              <p:cond delay="2000"/>
                            </p:stCondLst>
                            <p:childTnLst>
                              <p:par>
                                <p:cTn id="13" presetID="10" presetClass="entr" presetSubtype="0" fill="hold" nodeType="afterEffect">
                                  <p:stCondLst>
                                    <p:cond delay="0"/>
                                  </p:stCondLst>
                                  <p:childTnLst>
                                    <p:set>
                                      <p:cBhvr>
                                        <p:cTn id="14" dur="1" fill="hold">
                                          <p:stCondLst>
                                            <p:cond delay="0"/>
                                          </p:stCondLst>
                                        </p:cTn>
                                        <p:tgtEl>
                                          <p:spTgt spid="478"/>
                                        </p:tgtEl>
                                        <p:attrNameLst>
                                          <p:attrName>style.visibility</p:attrName>
                                        </p:attrNameLst>
                                      </p:cBhvr>
                                      <p:to>
                                        <p:strVal val="visible"/>
                                      </p:to>
                                    </p:set>
                                    <p:animEffect transition="in" filter="fade">
                                      <p:cBhvr>
                                        <p:cTn id="15" dur="500"/>
                                        <p:tgtEl>
                                          <p:spTgt spid="478"/>
                                        </p:tgtEl>
                                      </p:cBhvr>
                                    </p:animEffect>
                                  </p:childTnLst>
                                </p:cTn>
                              </p:par>
                            </p:childTnLst>
                          </p:cTn>
                        </p:par>
                        <p:par>
                          <p:cTn id="16" fill="hold">
                            <p:stCondLst>
                              <p:cond delay="2500"/>
                            </p:stCondLst>
                            <p:childTnLst>
                              <p:par>
                                <p:cTn id="17" presetID="2" presetClass="entr" presetSubtype="2" fill="hold" nodeType="afterEffect">
                                  <p:stCondLst>
                                    <p:cond delay="0"/>
                                  </p:stCondLst>
                                  <p:childTnLst>
                                    <p:set>
                                      <p:cBhvr>
                                        <p:cTn id="18" dur="1" fill="hold">
                                          <p:stCondLst>
                                            <p:cond delay="0"/>
                                          </p:stCondLst>
                                        </p:cTn>
                                        <p:tgtEl>
                                          <p:spTgt spid="456"/>
                                        </p:tgtEl>
                                        <p:attrNameLst>
                                          <p:attrName>style.visibility</p:attrName>
                                        </p:attrNameLst>
                                      </p:cBhvr>
                                      <p:to>
                                        <p:strVal val="visible"/>
                                      </p:to>
                                    </p:set>
                                    <p:anim calcmode="lin" valueType="num">
                                      <p:cBhvr additive="base">
                                        <p:cTn id="19" dur="250"/>
                                        <p:tgtEl>
                                          <p:spTgt spid="456"/>
                                        </p:tgtEl>
                                        <p:attrNameLst>
                                          <p:attrName>ppt_x</p:attrName>
                                        </p:attrNameLst>
                                      </p:cBhvr>
                                      <p:tavLst>
                                        <p:tav tm="0">
                                          <p:val>
                                            <p:strVal val="#ppt_x+1"/>
                                          </p:val>
                                        </p:tav>
                                        <p:tav tm="100000">
                                          <p:val>
                                            <p:strVal val="#ppt_x"/>
                                          </p:val>
                                        </p:tav>
                                      </p:tavLst>
                                    </p:anim>
                                  </p:childTnLst>
                                </p:cTn>
                              </p:par>
                            </p:childTnLst>
                          </p:cTn>
                        </p:par>
                        <p:par>
                          <p:cTn id="20" fill="hold">
                            <p:stCondLst>
                              <p:cond delay="2750"/>
                            </p:stCondLst>
                            <p:childTnLst>
                              <p:par>
                                <p:cTn id="21" presetID="23" presetClass="entr" presetSubtype="16" fill="hold" nodeType="afterEffect">
                                  <p:stCondLst>
                                    <p:cond delay="0"/>
                                  </p:stCondLst>
                                  <p:childTnLst>
                                    <p:set>
                                      <p:cBhvr>
                                        <p:cTn id="22" dur="1" fill="hold">
                                          <p:stCondLst>
                                            <p:cond delay="0"/>
                                          </p:stCondLst>
                                        </p:cTn>
                                        <p:tgtEl>
                                          <p:spTgt spid="457"/>
                                        </p:tgtEl>
                                        <p:attrNameLst>
                                          <p:attrName>style.visibility</p:attrName>
                                        </p:attrNameLst>
                                      </p:cBhvr>
                                      <p:to>
                                        <p:strVal val="visible"/>
                                      </p:to>
                                    </p:set>
                                    <p:anim calcmode="lin" valueType="num">
                                      <p:cBhvr additive="base">
                                        <p:cTn id="23" dur="250"/>
                                        <p:tgtEl>
                                          <p:spTgt spid="457"/>
                                        </p:tgtEl>
                                        <p:attrNameLst>
                                          <p:attrName>ppt_w</p:attrName>
                                        </p:attrNameLst>
                                      </p:cBhvr>
                                      <p:tavLst>
                                        <p:tav tm="0">
                                          <p:val>
                                            <p:strVal val="0"/>
                                          </p:val>
                                        </p:tav>
                                        <p:tav tm="100000">
                                          <p:val>
                                            <p:strVal val="#ppt_w"/>
                                          </p:val>
                                        </p:tav>
                                      </p:tavLst>
                                    </p:anim>
                                    <p:anim calcmode="lin" valueType="num">
                                      <p:cBhvr additive="base">
                                        <p:cTn id="24" dur="250"/>
                                        <p:tgtEl>
                                          <p:spTgt spid="457"/>
                                        </p:tgtEl>
                                        <p:attrNameLst>
                                          <p:attrName>ppt_h</p:attrName>
                                        </p:attrNameLst>
                                      </p:cBhvr>
                                      <p:tavLst>
                                        <p:tav tm="0">
                                          <p:val>
                                            <p:strVal val="0"/>
                                          </p:val>
                                        </p:tav>
                                        <p:tav tm="100000">
                                          <p:val>
                                            <p:strVal val="#ppt_h"/>
                                          </p:val>
                                        </p:tav>
                                      </p:tavLst>
                                    </p:anim>
                                  </p:childTnLst>
                                </p:cTn>
                              </p:par>
                            </p:childTnLst>
                          </p:cTn>
                        </p:par>
                        <p:par>
                          <p:cTn id="25" fill="hold">
                            <p:stCondLst>
                              <p:cond delay="3000"/>
                            </p:stCondLst>
                            <p:childTnLst>
                              <p:par>
                                <p:cTn id="26" presetID="22" presetClass="entr" presetSubtype="1" fill="hold" grpId="0" nodeType="afterEffect">
                                  <p:stCondLst>
                                    <p:cond delay="0"/>
                                  </p:stCondLst>
                                  <p:childTnLst>
                                    <p:set>
                                      <p:cBhvr>
                                        <p:cTn id="27" dur="1" fill="hold">
                                          <p:stCondLst>
                                            <p:cond delay="0"/>
                                          </p:stCondLst>
                                        </p:cTn>
                                        <p:tgtEl>
                                          <p:spTgt spid="447"/>
                                        </p:tgtEl>
                                        <p:attrNameLst>
                                          <p:attrName>style.visibility</p:attrName>
                                        </p:attrNameLst>
                                      </p:cBhvr>
                                      <p:to>
                                        <p:strVal val="visible"/>
                                      </p:to>
                                    </p:set>
                                    <p:animEffect transition="in" filter="wipe(up)">
                                      <p:cBhvr>
                                        <p:cTn id="28" dur="500"/>
                                        <p:tgtEl>
                                          <p:spTgt spid="447"/>
                                        </p:tgtEl>
                                      </p:cBhvr>
                                    </p:animEffect>
                                  </p:childTnLst>
                                </p:cTn>
                              </p:par>
                            </p:childTnLst>
                          </p:cTn>
                        </p:par>
                        <p:par>
                          <p:cTn id="29" fill="hold">
                            <p:stCondLst>
                              <p:cond delay="3500"/>
                            </p:stCondLst>
                            <p:childTnLst>
                              <p:par>
                                <p:cTn id="30" presetID="22" presetClass="entr" presetSubtype="1" fill="hold" grpId="0" nodeType="afterEffect">
                                  <p:stCondLst>
                                    <p:cond delay="0"/>
                                  </p:stCondLst>
                                  <p:childTnLst>
                                    <p:set>
                                      <p:cBhvr>
                                        <p:cTn id="31" dur="1" fill="hold">
                                          <p:stCondLst>
                                            <p:cond delay="0"/>
                                          </p:stCondLst>
                                        </p:cTn>
                                        <p:tgtEl>
                                          <p:spTgt spid="455"/>
                                        </p:tgtEl>
                                        <p:attrNameLst>
                                          <p:attrName>style.visibility</p:attrName>
                                        </p:attrNameLst>
                                      </p:cBhvr>
                                      <p:to>
                                        <p:strVal val="visible"/>
                                      </p:to>
                                    </p:set>
                                    <p:animEffect transition="in" filter="wipe(up)">
                                      <p:cBhvr>
                                        <p:cTn id="32" dur="500"/>
                                        <p:tgtEl>
                                          <p:spTgt spid="455"/>
                                        </p:tgtEl>
                                      </p:cBhvr>
                                    </p:animEffect>
                                  </p:childTnLst>
                                </p:cTn>
                              </p:par>
                            </p:childTnLst>
                          </p:cTn>
                        </p:par>
                        <p:par>
                          <p:cTn id="33" fill="hold">
                            <p:stCondLst>
                              <p:cond delay="4000"/>
                            </p:stCondLst>
                            <p:childTnLst>
                              <p:par>
                                <p:cTn id="34" presetID="22" presetClass="entr" presetSubtype="1" fill="hold" grpId="0" nodeType="afterEffect">
                                  <p:stCondLst>
                                    <p:cond delay="0"/>
                                  </p:stCondLst>
                                  <p:childTnLst>
                                    <p:set>
                                      <p:cBhvr>
                                        <p:cTn id="35" dur="1" fill="hold">
                                          <p:stCondLst>
                                            <p:cond delay="0"/>
                                          </p:stCondLst>
                                        </p:cTn>
                                        <p:tgtEl>
                                          <p:spTgt spid="3"/>
                                        </p:tgtEl>
                                        <p:attrNameLst>
                                          <p:attrName>style.visibility</p:attrName>
                                        </p:attrNameLst>
                                      </p:cBhvr>
                                      <p:to>
                                        <p:strVal val="visible"/>
                                      </p:to>
                                    </p:set>
                                    <p:animEffect transition="in" filter="wipe(up)">
                                      <p:cBhvr>
                                        <p:cTn id="36" dur="500"/>
                                        <p:tgtEl>
                                          <p:spTgt spid="3"/>
                                        </p:tgtEl>
                                      </p:cBhvr>
                                    </p:animEffect>
                                  </p:childTnLst>
                                </p:cTn>
                              </p:par>
                            </p:childTnLst>
                          </p:cTn>
                        </p:par>
                        <p:par>
                          <p:cTn id="37" fill="hold">
                            <p:stCondLst>
                              <p:cond delay="4500"/>
                            </p:stCondLst>
                            <p:childTnLst>
                              <p:par>
                                <p:cTn id="38" presetID="22" presetClass="entr" presetSubtype="1" fill="hold" grpId="0" nodeType="after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wipe(up)">
                                      <p:cBhvr>
                                        <p:cTn id="40" dur="500"/>
                                        <p:tgtEl>
                                          <p:spTgt spid="15"/>
                                        </p:tgtEl>
                                      </p:cBhvr>
                                    </p:animEffect>
                                  </p:childTnLst>
                                </p:cTn>
                              </p:par>
                            </p:childTnLst>
                          </p:cTn>
                        </p:par>
                        <p:par>
                          <p:cTn id="41" fill="hold">
                            <p:stCondLst>
                              <p:cond delay="5000"/>
                            </p:stCondLst>
                            <p:childTnLst>
                              <p:par>
                                <p:cTn id="42" presetID="22" presetClass="entr" presetSubtype="1" fill="hold" grpId="0" nodeType="afterEffect">
                                  <p:stCondLst>
                                    <p:cond delay="0"/>
                                  </p:stCondLst>
                                  <p:childTnLst>
                                    <p:set>
                                      <p:cBhvr>
                                        <p:cTn id="43" dur="1" fill="hold">
                                          <p:stCondLst>
                                            <p:cond delay="0"/>
                                          </p:stCondLst>
                                        </p:cTn>
                                        <p:tgtEl>
                                          <p:spTgt spid="17"/>
                                        </p:tgtEl>
                                        <p:attrNameLst>
                                          <p:attrName>style.visibility</p:attrName>
                                        </p:attrNameLst>
                                      </p:cBhvr>
                                      <p:to>
                                        <p:strVal val="visible"/>
                                      </p:to>
                                    </p:set>
                                    <p:animEffect transition="in" filter="wipe(up)">
                                      <p:cBhvr>
                                        <p:cTn id="44"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7" grpId="0"/>
      <p:bldP spid="455" grpId="0" animBg="1"/>
      <p:bldP spid="3" grpId="0" animBg="1"/>
      <p:bldP spid="15" grpId="0" animBg="1"/>
      <p:bldP spid="17"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510"/>
        <p:cNvGrpSpPr/>
        <p:nvPr/>
      </p:nvGrpSpPr>
      <p:grpSpPr>
        <a:xfrm>
          <a:off x="0" y="0"/>
          <a:ext cx="0" cy="0"/>
          <a:chOff x="0" y="0"/>
          <a:chExt cx="0" cy="0"/>
        </a:xfrm>
      </p:grpSpPr>
      <p:sp>
        <p:nvSpPr>
          <p:cNvPr id="511" name="Google Shape;511;p12"/>
          <p:cNvSpPr/>
          <p:nvPr/>
        </p:nvSpPr>
        <p:spPr>
          <a:xfrm>
            <a:off x="-1558679" y="-1645412"/>
            <a:ext cx="3627936" cy="3627936"/>
          </a:xfrm>
          <a:prstGeom prst="donut">
            <a:avLst>
              <a:gd name="adj" fmla="val 25000"/>
            </a:avLst>
          </a:prstGeom>
          <a:solidFill>
            <a:schemeClr val="accent2"/>
          </a:solidFill>
          <a:ln>
            <a:noFill/>
          </a:ln>
        </p:spPr>
        <p:txBody>
          <a:bodyPr spcFirstLastPara="1" wrap="square" lIns="121900" tIns="60933" rIns="121900" bIns="60933" anchor="ctr" anchorCtr="0">
            <a:noAutofit/>
          </a:bodyPr>
          <a:lstStyle/>
          <a:p>
            <a:pPr algn="ctr"/>
            <a:endParaRPr sz="1867">
              <a:solidFill>
                <a:schemeClr val="dk1"/>
              </a:solidFill>
              <a:latin typeface="Arial"/>
              <a:ea typeface="Arial"/>
              <a:cs typeface="Arial"/>
              <a:sym typeface="Arial"/>
            </a:endParaRPr>
          </a:p>
        </p:txBody>
      </p:sp>
      <p:sp>
        <p:nvSpPr>
          <p:cNvPr id="512" name="Google Shape;512;p12"/>
          <p:cNvSpPr txBox="1">
            <a:spLocks noGrp="1"/>
          </p:cNvSpPr>
          <p:nvPr>
            <p:ph type="title"/>
          </p:nvPr>
        </p:nvSpPr>
        <p:spPr>
          <a:xfrm>
            <a:off x="2664568" y="599060"/>
            <a:ext cx="6731000" cy="1244599"/>
          </a:xfrm>
          <a:prstGeom prst="rect">
            <a:avLst/>
          </a:prstGeom>
          <a:noFill/>
          <a:ln>
            <a:noFill/>
          </a:ln>
        </p:spPr>
        <p:txBody>
          <a:bodyPr spcFirstLastPara="1" vert="horz" wrap="square" lIns="121900" tIns="60933" rIns="121900" bIns="60933" rtlCol="0" anchor="t" anchorCtr="0">
            <a:noAutofit/>
          </a:bodyPr>
          <a:lstStyle/>
          <a:p>
            <a:r>
              <a:rPr lang="en-US" sz="3200" b="1" dirty="0">
                <a:latin typeface="Bahnschrift" panose="020B0502040204020203" pitchFamily="34" charset="0"/>
              </a:rPr>
              <a:t> BARRIER 4 - CULTURAL BARRIER</a:t>
            </a:r>
            <a:endParaRPr sz="3200" b="1" dirty="0">
              <a:latin typeface="Bahnschrift" panose="020B0502040204020203" pitchFamily="34" charset="0"/>
            </a:endParaRPr>
          </a:p>
        </p:txBody>
      </p:sp>
      <p:sp>
        <p:nvSpPr>
          <p:cNvPr id="514" name="Google Shape;514;p12"/>
          <p:cNvSpPr/>
          <p:nvPr/>
        </p:nvSpPr>
        <p:spPr>
          <a:xfrm>
            <a:off x="1085947" y="1097458"/>
            <a:ext cx="247805" cy="247805"/>
          </a:xfrm>
          <a:prstGeom prst="ellipse">
            <a:avLst/>
          </a:prstGeom>
          <a:solidFill>
            <a:schemeClr val="dk1"/>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515" name="Google Shape;515;p12"/>
          <p:cNvSpPr/>
          <p:nvPr/>
        </p:nvSpPr>
        <p:spPr>
          <a:xfrm>
            <a:off x="1594474" y="1097458"/>
            <a:ext cx="247805" cy="247805"/>
          </a:xfrm>
          <a:prstGeom prst="ellipse">
            <a:avLst/>
          </a:prstGeom>
          <a:solidFill>
            <a:schemeClr val="dk1"/>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516" name="Google Shape;516;p12"/>
          <p:cNvSpPr/>
          <p:nvPr/>
        </p:nvSpPr>
        <p:spPr>
          <a:xfrm>
            <a:off x="2065303" y="1097458"/>
            <a:ext cx="247805" cy="247805"/>
          </a:xfrm>
          <a:prstGeom prst="ellipse">
            <a:avLst/>
          </a:prstGeom>
          <a:solidFill>
            <a:schemeClr val="dk1"/>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517" name="Google Shape;517;p12"/>
          <p:cNvSpPr/>
          <p:nvPr/>
        </p:nvSpPr>
        <p:spPr>
          <a:xfrm>
            <a:off x="2536132" y="1097458"/>
            <a:ext cx="247805" cy="247805"/>
          </a:xfrm>
          <a:prstGeom prst="ellipse">
            <a:avLst/>
          </a:prstGeom>
          <a:solidFill>
            <a:schemeClr val="dk1"/>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518" name="Google Shape;518;p12"/>
          <p:cNvSpPr/>
          <p:nvPr/>
        </p:nvSpPr>
        <p:spPr>
          <a:xfrm>
            <a:off x="9151717" y="817251"/>
            <a:ext cx="3040284" cy="579179"/>
          </a:xfrm>
          <a:prstGeom prst="flowChartProcess">
            <a:avLst/>
          </a:prstGeom>
          <a:solidFill>
            <a:schemeClr val="dk1"/>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519" name="Google Shape;519;p12"/>
          <p:cNvSpPr/>
          <p:nvPr/>
        </p:nvSpPr>
        <p:spPr>
          <a:xfrm>
            <a:off x="0" y="5657185"/>
            <a:ext cx="1222835" cy="1222835"/>
          </a:xfrm>
          <a:prstGeom prst="rtTriangle">
            <a:avLst/>
          </a:prstGeom>
          <a:solidFill>
            <a:schemeClr val="lt2"/>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520" name="Google Shape;520;p12"/>
          <p:cNvSpPr/>
          <p:nvPr/>
        </p:nvSpPr>
        <p:spPr>
          <a:xfrm>
            <a:off x="10023122" y="663851"/>
            <a:ext cx="912137" cy="852357"/>
          </a:xfrm>
          <a:prstGeom prst="rect">
            <a:avLst/>
          </a:prstGeom>
          <a:solidFill>
            <a:schemeClr val="accent3"/>
          </a:solidFill>
          <a:ln>
            <a:noFill/>
          </a:ln>
        </p:spPr>
        <p:txBody>
          <a:bodyPr spcFirstLastPara="1" wrap="square" lIns="121900" tIns="60933" rIns="121900" bIns="60933" anchor="ctr" anchorCtr="0">
            <a:noAutofit/>
          </a:bodyPr>
          <a:lstStyle/>
          <a:p>
            <a:pPr algn="ctr"/>
            <a:endParaRPr sz="1867">
              <a:solidFill>
                <a:schemeClr val="dk2"/>
              </a:solidFill>
              <a:latin typeface="Arial"/>
              <a:ea typeface="Arial"/>
              <a:cs typeface="Arial"/>
              <a:sym typeface="Arial"/>
            </a:endParaRPr>
          </a:p>
        </p:txBody>
      </p:sp>
      <p:sp>
        <p:nvSpPr>
          <p:cNvPr id="2" name="TextBox 1">
            <a:extLst>
              <a:ext uri="{FF2B5EF4-FFF2-40B4-BE49-F238E27FC236}">
                <a16:creationId xmlns:a16="http://schemas.microsoft.com/office/drawing/2014/main" id="{8FED0029-EB1C-B573-2E5C-70718F0511B0}"/>
              </a:ext>
            </a:extLst>
          </p:cNvPr>
          <p:cNvSpPr txBox="1"/>
          <p:nvPr/>
        </p:nvSpPr>
        <p:spPr>
          <a:xfrm>
            <a:off x="2873815" y="1614621"/>
            <a:ext cx="6650189" cy="2799741"/>
          </a:xfrm>
          <a:prstGeom prst="rect">
            <a:avLst/>
          </a:prstGeom>
          <a:noFill/>
        </p:spPr>
        <p:txBody>
          <a:bodyPr wrap="square" rtlCol="0">
            <a:spAutoFit/>
          </a:bodyPr>
          <a:lstStyle/>
          <a:p>
            <a:pPr algn="just">
              <a:lnSpc>
                <a:spcPct val="150000"/>
              </a:lnSpc>
            </a:pPr>
            <a:r>
              <a:rPr lang="en-US" sz="2000" b="1" dirty="0">
                <a:latin typeface="Bahnschrift" panose="020B0502040204020203" pitchFamily="34" charset="0"/>
              </a:rPr>
              <a:t>Barrier 4: Description</a:t>
            </a:r>
          </a:p>
          <a:p>
            <a:pPr marL="342900" indent="-342900" algn="just">
              <a:lnSpc>
                <a:spcPct val="150000"/>
              </a:lnSpc>
              <a:buFont typeface="Wingdings" panose="05000000000000000000" pitchFamily="2" charset="2"/>
              <a:buChar char="Ø"/>
            </a:pPr>
            <a:r>
              <a:rPr lang="en-US" sz="2000" dirty="0">
                <a:latin typeface="Bahnschrift" panose="020B0502040204020203" pitchFamily="34" charset="0"/>
              </a:rPr>
              <a:t>The workers belong to five cultural groups.</a:t>
            </a:r>
          </a:p>
          <a:p>
            <a:pPr marL="342900" indent="-342900" algn="just">
              <a:lnSpc>
                <a:spcPct val="150000"/>
              </a:lnSpc>
              <a:buFont typeface="Wingdings" panose="05000000000000000000" pitchFamily="2" charset="2"/>
              <a:buChar char="Ø"/>
            </a:pPr>
            <a:r>
              <a:rPr lang="en-US" sz="2000" dirty="0">
                <a:latin typeface="Bahnschrift" panose="020B0502040204020203" pitchFamily="34" charset="0"/>
              </a:rPr>
              <a:t>Their cultures and modes of communication vary.</a:t>
            </a:r>
          </a:p>
          <a:p>
            <a:pPr marL="342900" indent="-342900" algn="just">
              <a:lnSpc>
                <a:spcPct val="150000"/>
              </a:lnSpc>
              <a:buFont typeface="Wingdings" panose="05000000000000000000" pitchFamily="2" charset="2"/>
              <a:buChar char="Ø"/>
            </a:pPr>
            <a:r>
              <a:rPr lang="en-US" sz="2000" dirty="0">
                <a:latin typeface="Bahnschrift" panose="020B0502040204020203" pitchFamily="34" charset="0"/>
              </a:rPr>
              <a:t>There are possibilities of some workers not maintaining eye contact or questioning less, because of the culture.</a:t>
            </a:r>
          </a:p>
        </p:txBody>
      </p:sp>
    </p:spTree>
    <p:extLst>
      <p:ext uri="{BB962C8B-B14F-4D97-AF65-F5344CB8AC3E}">
        <p14:creationId xmlns:p14="http://schemas.microsoft.com/office/powerpoint/2010/main" val="22151684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11"/>
                                        </p:tgtEl>
                                        <p:attrNameLst>
                                          <p:attrName>style.visibility</p:attrName>
                                        </p:attrNameLst>
                                      </p:cBhvr>
                                      <p:to>
                                        <p:strVal val="visible"/>
                                      </p:to>
                                    </p:set>
                                    <p:animEffect transition="in" filter="fade">
                                      <p:cBhvr>
                                        <p:cTn id="7" dur="1500"/>
                                        <p:tgtEl>
                                          <p:spTgt spid="511"/>
                                        </p:tgtEl>
                                      </p:cBhvr>
                                    </p:animEffect>
                                  </p:childTnLst>
                                </p:cTn>
                              </p:par>
                            </p:childTnLst>
                          </p:cTn>
                        </p:par>
                        <p:par>
                          <p:cTn id="8" fill="hold">
                            <p:stCondLst>
                              <p:cond delay="1500"/>
                            </p:stCondLst>
                            <p:childTnLst>
                              <p:par>
                                <p:cTn id="9" presetID="23" presetClass="entr" presetSubtype="16" fill="hold" nodeType="afterEffect">
                                  <p:stCondLst>
                                    <p:cond delay="0"/>
                                  </p:stCondLst>
                                  <p:childTnLst>
                                    <p:set>
                                      <p:cBhvr>
                                        <p:cTn id="10" dur="1" fill="hold">
                                          <p:stCondLst>
                                            <p:cond delay="0"/>
                                          </p:stCondLst>
                                        </p:cTn>
                                        <p:tgtEl>
                                          <p:spTgt spid="514"/>
                                        </p:tgtEl>
                                        <p:attrNameLst>
                                          <p:attrName>style.visibility</p:attrName>
                                        </p:attrNameLst>
                                      </p:cBhvr>
                                      <p:to>
                                        <p:strVal val="visible"/>
                                      </p:to>
                                    </p:set>
                                    <p:anim calcmode="lin" valueType="num">
                                      <p:cBhvr additive="base">
                                        <p:cTn id="11" dur="250"/>
                                        <p:tgtEl>
                                          <p:spTgt spid="514"/>
                                        </p:tgtEl>
                                        <p:attrNameLst>
                                          <p:attrName>ppt_w</p:attrName>
                                        </p:attrNameLst>
                                      </p:cBhvr>
                                      <p:tavLst>
                                        <p:tav tm="0">
                                          <p:val>
                                            <p:strVal val="0"/>
                                          </p:val>
                                        </p:tav>
                                        <p:tav tm="100000">
                                          <p:val>
                                            <p:strVal val="#ppt_w"/>
                                          </p:val>
                                        </p:tav>
                                      </p:tavLst>
                                    </p:anim>
                                    <p:anim calcmode="lin" valueType="num">
                                      <p:cBhvr additive="base">
                                        <p:cTn id="12" dur="250"/>
                                        <p:tgtEl>
                                          <p:spTgt spid="514"/>
                                        </p:tgtEl>
                                        <p:attrNameLst>
                                          <p:attrName>ppt_h</p:attrName>
                                        </p:attrNameLst>
                                      </p:cBhvr>
                                      <p:tavLst>
                                        <p:tav tm="0">
                                          <p:val>
                                            <p:strVal val="0"/>
                                          </p:val>
                                        </p:tav>
                                        <p:tav tm="100000">
                                          <p:val>
                                            <p:strVal val="#ppt_h"/>
                                          </p:val>
                                        </p:tav>
                                      </p:tavLst>
                                    </p:anim>
                                  </p:childTnLst>
                                </p:cTn>
                              </p:par>
                            </p:childTnLst>
                          </p:cTn>
                        </p:par>
                        <p:par>
                          <p:cTn id="13" fill="hold">
                            <p:stCondLst>
                              <p:cond delay="1750"/>
                            </p:stCondLst>
                            <p:childTnLst>
                              <p:par>
                                <p:cTn id="14" presetID="23" presetClass="entr" presetSubtype="16" fill="hold" nodeType="afterEffect">
                                  <p:stCondLst>
                                    <p:cond delay="0"/>
                                  </p:stCondLst>
                                  <p:childTnLst>
                                    <p:set>
                                      <p:cBhvr>
                                        <p:cTn id="15" dur="1" fill="hold">
                                          <p:stCondLst>
                                            <p:cond delay="0"/>
                                          </p:stCondLst>
                                        </p:cTn>
                                        <p:tgtEl>
                                          <p:spTgt spid="515"/>
                                        </p:tgtEl>
                                        <p:attrNameLst>
                                          <p:attrName>style.visibility</p:attrName>
                                        </p:attrNameLst>
                                      </p:cBhvr>
                                      <p:to>
                                        <p:strVal val="visible"/>
                                      </p:to>
                                    </p:set>
                                    <p:anim calcmode="lin" valueType="num">
                                      <p:cBhvr additive="base">
                                        <p:cTn id="16" dur="250"/>
                                        <p:tgtEl>
                                          <p:spTgt spid="515"/>
                                        </p:tgtEl>
                                        <p:attrNameLst>
                                          <p:attrName>ppt_w</p:attrName>
                                        </p:attrNameLst>
                                      </p:cBhvr>
                                      <p:tavLst>
                                        <p:tav tm="0">
                                          <p:val>
                                            <p:strVal val="0"/>
                                          </p:val>
                                        </p:tav>
                                        <p:tav tm="100000">
                                          <p:val>
                                            <p:strVal val="#ppt_w"/>
                                          </p:val>
                                        </p:tav>
                                      </p:tavLst>
                                    </p:anim>
                                    <p:anim calcmode="lin" valueType="num">
                                      <p:cBhvr additive="base">
                                        <p:cTn id="17" dur="250"/>
                                        <p:tgtEl>
                                          <p:spTgt spid="515"/>
                                        </p:tgtEl>
                                        <p:attrNameLst>
                                          <p:attrName>ppt_h</p:attrName>
                                        </p:attrNameLst>
                                      </p:cBhvr>
                                      <p:tavLst>
                                        <p:tav tm="0">
                                          <p:val>
                                            <p:strVal val="0"/>
                                          </p:val>
                                        </p:tav>
                                        <p:tav tm="100000">
                                          <p:val>
                                            <p:strVal val="#ppt_h"/>
                                          </p:val>
                                        </p:tav>
                                      </p:tavLst>
                                    </p:anim>
                                  </p:childTnLst>
                                </p:cTn>
                              </p:par>
                            </p:childTnLst>
                          </p:cTn>
                        </p:par>
                        <p:par>
                          <p:cTn id="18" fill="hold">
                            <p:stCondLst>
                              <p:cond delay="2000"/>
                            </p:stCondLst>
                            <p:childTnLst>
                              <p:par>
                                <p:cTn id="19" presetID="23" presetClass="entr" presetSubtype="16" fill="hold" nodeType="afterEffect">
                                  <p:stCondLst>
                                    <p:cond delay="0"/>
                                  </p:stCondLst>
                                  <p:childTnLst>
                                    <p:set>
                                      <p:cBhvr>
                                        <p:cTn id="20" dur="1" fill="hold">
                                          <p:stCondLst>
                                            <p:cond delay="0"/>
                                          </p:stCondLst>
                                        </p:cTn>
                                        <p:tgtEl>
                                          <p:spTgt spid="516"/>
                                        </p:tgtEl>
                                        <p:attrNameLst>
                                          <p:attrName>style.visibility</p:attrName>
                                        </p:attrNameLst>
                                      </p:cBhvr>
                                      <p:to>
                                        <p:strVal val="visible"/>
                                      </p:to>
                                    </p:set>
                                    <p:anim calcmode="lin" valueType="num">
                                      <p:cBhvr additive="base">
                                        <p:cTn id="21" dur="250"/>
                                        <p:tgtEl>
                                          <p:spTgt spid="516"/>
                                        </p:tgtEl>
                                        <p:attrNameLst>
                                          <p:attrName>ppt_w</p:attrName>
                                        </p:attrNameLst>
                                      </p:cBhvr>
                                      <p:tavLst>
                                        <p:tav tm="0">
                                          <p:val>
                                            <p:strVal val="0"/>
                                          </p:val>
                                        </p:tav>
                                        <p:tav tm="100000">
                                          <p:val>
                                            <p:strVal val="#ppt_w"/>
                                          </p:val>
                                        </p:tav>
                                      </p:tavLst>
                                    </p:anim>
                                    <p:anim calcmode="lin" valueType="num">
                                      <p:cBhvr additive="base">
                                        <p:cTn id="22" dur="250"/>
                                        <p:tgtEl>
                                          <p:spTgt spid="516"/>
                                        </p:tgtEl>
                                        <p:attrNameLst>
                                          <p:attrName>ppt_h</p:attrName>
                                        </p:attrNameLst>
                                      </p:cBhvr>
                                      <p:tavLst>
                                        <p:tav tm="0">
                                          <p:val>
                                            <p:strVal val="0"/>
                                          </p:val>
                                        </p:tav>
                                        <p:tav tm="100000">
                                          <p:val>
                                            <p:strVal val="#ppt_h"/>
                                          </p:val>
                                        </p:tav>
                                      </p:tavLst>
                                    </p:anim>
                                  </p:childTnLst>
                                </p:cTn>
                              </p:par>
                            </p:childTnLst>
                          </p:cTn>
                        </p:par>
                        <p:par>
                          <p:cTn id="23" fill="hold">
                            <p:stCondLst>
                              <p:cond delay="2250"/>
                            </p:stCondLst>
                            <p:childTnLst>
                              <p:par>
                                <p:cTn id="24" presetID="23" presetClass="entr" presetSubtype="16" fill="hold" nodeType="afterEffect">
                                  <p:stCondLst>
                                    <p:cond delay="0"/>
                                  </p:stCondLst>
                                  <p:childTnLst>
                                    <p:set>
                                      <p:cBhvr>
                                        <p:cTn id="25" dur="1" fill="hold">
                                          <p:stCondLst>
                                            <p:cond delay="0"/>
                                          </p:stCondLst>
                                        </p:cTn>
                                        <p:tgtEl>
                                          <p:spTgt spid="517"/>
                                        </p:tgtEl>
                                        <p:attrNameLst>
                                          <p:attrName>style.visibility</p:attrName>
                                        </p:attrNameLst>
                                      </p:cBhvr>
                                      <p:to>
                                        <p:strVal val="visible"/>
                                      </p:to>
                                    </p:set>
                                    <p:anim calcmode="lin" valueType="num">
                                      <p:cBhvr additive="base">
                                        <p:cTn id="26" dur="250"/>
                                        <p:tgtEl>
                                          <p:spTgt spid="517"/>
                                        </p:tgtEl>
                                        <p:attrNameLst>
                                          <p:attrName>ppt_w</p:attrName>
                                        </p:attrNameLst>
                                      </p:cBhvr>
                                      <p:tavLst>
                                        <p:tav tm="0">
                                          <p:val>
                                            <p:strVal val="0"/>
                                          </p:val>
                                        </p:tav>
                                        <p:tav tm="100000">
                                          <p:val>
                                            <p:strVal val="#ppt_w"/>
                                          </p:val>
                                        </p:tav>
                                      </p:tavLst>
                                    </p:anim>
                                    <p:anim calcmode="lin" valueType="num">
                                      <p:cBhvr additive="base">
                                        <p:cTn id="27" dur="250"/>
                                        <p:tgtEl>
                                          <p:spTgt spid="517"/>
                                        </p:tgtEl>
                                        <p:attrNameLst>
                                          <p:attrName>ppt_h</p:attrName>
                                        </p:attrNameLst>
                                      </p:cBhvr>
                                      <p:tavLst>
                                        <p:tav tm="0">
                                          <p:val>
                                            <p:strVal val="0"/>
                                          </p:val>
                                        </p:tav>
                                        <p:tav tm="100000">
                                          <p:val>
                                            <p:strVal val="#ppt_h"/>
                                          </p:val>
                                        </p:tav>
                                      </p:tavLst>
                                    </p:anim>
                                  </p:childTnLst>
                                </p:cTn>
                              </p:par>
                            </p:childTnLst>
                          </p:cTn>
                        </p:par>
                        <p:par>
                          <p:cTn id="28" fill="hold">
                            <p:stCondLst>
                              <p:cond delay="2500"/>
                            </p:stCondLst>
                            <p:childTnLst>
                              <p:par>
                                <p:cTn id="29" presetID="23" presetClass="entr" presetSubtype="16" fill="hold" nodeType="afterEffect">
                                  <p:stCondLst>
                                    <p:cond delay="0"/>
                                  </p:stCondLst>
                                  <p:childTnLst>
                                    <p:set>
                                      <p:cBhvr>
                                        <p:cTn id="30" dur="1" fill="hold">
                                          <p:stCondLst>
                                            <p:cond delay="0"/>
                                          </p:stCondLst>
                                        </p:cTn>
                                        <p:tgtEl>
                                          <p:spTgt spid="519"/>
                                        </p:tgtEl>
                                        <p:attrNameLst>
                                          <p:attrName>style.visibility</p:attrName>
                                        </p:attrNameLst>
                                      </p:cBhvr>
                                      <p:to>
                                        <p:strVal val="visible"/>
                                      </p:to>
                                    </p:set>
                                    <p:anim calcmode="lin" valueType="num">
                                      <p:cBhvr additive="base">
                                        <p:cTn id="31" dur="250"/>
                                        <p:tgtEl>
                                          <p:spTgt spid="519"/>
                                        </p:tgtEl>
                                        <p:attrNameLst>
                                          <p:attrName>ppt_w</p:attrName>
                                        </p:attrNameLst>
                                      </p:cBhvr>
                                      <p:tavLst>
                                        <p:tav tm="0">
                                          <p:val>
                                            <p:strVal val="0"/>
                                          </p:val>
                                        </p:tav>
                                        <p:tav tm="100000">
                                          <p:val>
                                            <p:strVal val="#ppt_w"/>
                                          </p:val>
                                        </p:tav>
                                      </p:tavLst>
                                    </p:anim>
                                    <p:anim calcmode="lin" valueType="num">
                                      <p:cBhvr additive="base">
                                        <p:cTn id="32" dur="250"/>
                                        <p:tgtEl>
                                          <p:spTgt spid="519"/>
                                        </p:tgtEl>
                                        <p:attrNameLst>
                                          <p:attrName>ppt_h</p:attrName>
                                        </p:attrNameLst>
                                      </p:cBhvr>
                                      <p:tavLst>
                                        <p:tav tm="0">
                                          <p:val>
                                            <p:strVal val="0"/>
                                          </p:val>
                                        </p:tav>
                                        <p:tav tm="100000">
                                          <p:val>
                                            <p:strVal val="#ppt_h"/>
                                          </p:val>
                                        </p:tav>
                                      </p:tavLst>
                                    </p:anim>
                                  </p:childTnLst>
                                </p:cTn>
                              </p:par>
                            </p:childTnLst>
                          </p:cTn>
                        </p:par>
                        <p:par>
                          <p:cTn id="33" fill="hold">
                            <p:stCondLst>
                              <p:cond delay="2750"/>
                            </p:stCondLst>
                            <p:childTnLst>
                              <p:par>
                                <p:cTn id="34" presetID="10" presetClass="entr" presetSubtype="0" fill="hold" nodeType="afterEffect">
                                  <p:stCondLst>
                                    <p:cond delay="0"/>
                                  </p:stCondLst>
                                  <p:childTnLst>
                                    <p:set>
                                      <p:cBhvr>
                                        <p:cTn id="35" dur="1" fill="hold">
                                          <p:stCondLst>
                                            <p:cond delay="0"/>
                                          </p:stCondLst>
                                        </p:cTn>
                                        <p:tgtEl>
                                          <p:spTgt spid="518"/>
                                        </p:tgtEl>
                                        <p:attrNameLst>
                                          <p:attrName>style.visibility</p:attrName>
                                        </p:attrNameLst>
                                      </p:cBhvr>
                                      <p:to>
                                        <p:strVal val="visible"/>
                                      </p:to>
                                    </p:set>
                                    <p:animEffect transition="in" filter="fade">
                                      <p:cBhvr>
                                        <p:cTn id="36" dur="250"/>
                                        <p:tgtEl>
                                          <p:spTgt spid="518"/>
                                        </p:tgtEl>
                                      </p:cBhvr>
                                    </p:animEffect>
                                  </p:childTnLst>
                                </p:cTn>
                              </p:par>
                            </p:childTnLst>
                          </p:cTn>
                        </p:par>
                        <p:par>
                          <p:cTn id="37" fill="hold">
                            <p:stCondLst>
                              <p:cond delay="3000"/>
                            </p:stCondLst>
                            <p:childTnLst>
                              <p:par>
                                <p:cTn id="38" presetID="23" presetClass="entr" presetSubtype="16" fill="hold" nodeType="afterEffect">
                                  <p:stCondLst>
                                    <p:cond delay="0"/>
                                  </p:stCondLst>
                                  <p:childTnLst>
                                    <p:set>
                                      <p:cBhvr>
                                        <p:cTn id="39" dur="1" fill="hold">
                                          <p:stCondLst>
                                            <p:cond delay="0"/>
                                          </p:stCondLst>
                                        </p:cTn>
                                        <p:tgtEl>
                                          <p:spTgt spid="520"/>
                                        </p:tgtEl>
                                        <p:attrNameLst>
                                          <p:attrName>style.visibility</p:attrName>
                                        </p:attrNameLst>
                                      </p:cBhvr>
                                      <p:to>
                                        <p:strVal val="visible"/>
                                      </p:to>
                                    </p:set>
                                    <p:anim calcmode="lin" valueType="num">
                                      <p:cBhvr additive="base">
                                        <p:cTn id="40" dur="250"/>
                                        <p:tgtEl>
                                          <p:spTgt spid="520"/>
                                        </p:tgtEl>
                                        <p:attrNameLst>
                                          <p:attrName>ppt_w</p:attrName>
                                        </p:attrNameLst>
                                      </p:cBhvr>
                                      <p:tavLst>
                                        <p:tav tm="0">
                                          <p:val>
                                            <p:strVal val="0"/>
                                          </p:val>
                                        </p:tav>
                                        <p:tav tm="100000">
                                          <p:val>
                                            <p:strVal val="#ppt_w"/>
                                          </p:val>
                                        </p:tav>
                                      </p:tavLst>
                                    </p:anim>
                                    <p:anim calcmode="lin" valueType="num">
                                      <p:cBhvr additive="base">
                                        <p:cTn id="41" dur="250"/>
                                        <p:tgtEl>
                                          <p:spTgt spid="520"/>
                                        </p:tgtEl>
                                        <p:attrNameLst>
                                          <p:attrName>ppt_h</p:attrName>
                                        </p:attrNameLst>
                                      </p:cBhvr>
                                      <p:tavLst>
                                        <p:tav tm="0">
                                          <p:val>
                                            <p:strVal val="0"/>
                                          </p:val>
                                        </p:tav>
                                        <p:tav tm="100000">
                                          <p:val>
                                            <p:strVal val="#ppt_h"/>
                                          </p:val>
                                        </p:tav>
                                      </p:tavLst>
                                    </p:anim>
                                  </p:childTnLst>
                                </p:cTn>
                              </p:par>
                            </p:childTnLst>
                          </p:cTn>
                        </p:par>
                        <p:par>
                          <p:cTn id="42" fill="hold">
                            <p:stCondLst>
                              <p:cond delay="3250"/>
                            </p:stCondLst>
                            <p:childTnLst>
                              <p:par>
                                <p:cTn id="43" presetID="22" presetClass="entr" presetSubtype="1" fill="hold" grpId="0" nodeType="afterEffect">
                                  <p:stCondLst>
                                    <p:cond delay="0"/>
                                  </p:stCondLst>
                                  <p:childTnLst>
                                    <p:set>
                                      <p:cBhvr>
                                        <p:cTn id="44" dur="1" fill="hold">
                                          <p:stCondLst>
                                            <p:cond delay="0"/>
                                          </p:stCondLst>
                                        </p:cTn>
                                        <p:tgtEl>
                                          <p:spTgt spid="512"/>
                                        </p:tgtEl>
                                        <p:attrNameLst>
                                          <p:attrName>style.visibility</p:attrName>
                                        </p:attrNameLst>
                                      </p:cBhvr>
                                      <p:to>
                                        <p:strVal val="visible"/>
                                      </p:to>
                                    </p:set>
                                    <p:animEffect transition="in" filter="wipe(up)">
                                      <p:cBhvr>
                                        <p:cTn id="45" dur="500"/>
                                        <p:tgtEl>
                                          <p:spTgt spid="512"/>
                                        </p:tgtEl>
                                      </p:cBhvr>
                                    </p:animEffect>
                                  </p:childTnLst>
                                </p:cTn>
                              </p:par>
                            </p:childTnLst>
                          </p:cTn>
                        </p:par>
                        <p:par>
                          <p:cTn id="46" fill="hold">
                            <p:stCondLst>
                              <p:cond delay="3750"/>
                            </p:stCondLst>
                            <p:childTnLst>
                              <p:par>
                                <p:cTn id="47" presetID="22" presetClass="entr" presetSubtype="1" fill="hold" grpId="0" nodeType="afterEffect">
                                  <p:stCondLst>
                                    <p:cond delay="0"/>
                                  </p:stCondLst>
                                  <p:childTnLst>
                                    <p:set>
                                      <p:cBhvr>
                                        <p:cTn id="48" dur="1" fill="hold">
                                          <p:stCondLst>
                                            <p:cond delay="0"/>
                                          </p:stCondLst>
                                        </p:cTn>
                                        <p:tgtEl>
                                          <p:spTgt spid="2"/>
                                        </p:tgtEl>
                                        <p:attrNameLst>
                                          <p:attrName>style.visibility</p:attrName>
                                        </p:attrNameLst>
                                      </p:cBhvr>
                                      <p:to>
                                        <p:strVal val="visible"/>
                                      </p:to>
                                    </p:set>
                                    <p:animEffect transition="in" filter="wipe(up)">
                                      <p:cBhvr>
                                        <p:cTn id="49"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 grpId="0"/>
      <p:bldP spid="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510"/>
        <p:cNvGrpSpPr/>
        <p:nvPr/>
      </p:nvGrpSpPr>
      <p:grpSpPr>
        <a:xfrm>
          <a:off x="0" y="0"/>
          <a:ext cx="0" cy="0"/>
          <a:chOff x="0" y="0"/>
          <a:chExt cx="0" cy="0"/>
        </a:xfrm>
      </p:grpSpPr>
      <p:sp>
        <p:nvSpPr>
          <p:cNvPr id="511" name="Google Shape;511;p12"/>
          <p:cNvSpPr/>
          <p:nvPr/>
        </p:nvSpPr>
        <p:spPr>
          <a:xfrm>
            <a:off x="-1558679" y="-1645412"/>
            <a:ext cx="3627936" cy="3627936"/>
          </a:xfrm>
          <a:prstGeom prst="donut">
            <a:avLst>
              <a:gd name="adj" fmla="val 25000"/>
            </a:avLst>
          </a:prstGeom>
          <a:solidFill>
            <a:schemeClr val="accent2"/>
          </a:solidFill>
          <a:ln>
            <a:noFill/>
          </a:ln>
        </p:spPr>
        <p:txBody>
          <a:bodyPr spcFirstLastPara="1" wrap="square" lIns="121900" tIns="60933" rIns="121900" bIns="60933" anchor="ctr" anchorCtr="0">
            <a:noAutofit/>
          </a:bodyPr>
          <a:lstStyle/>
          <a:p>
            <a:pPr algn="ctr"/>
            <a:endParaRPr sz="1867">
              <a:solidFill>
                <a:schemeClr val="dk1"/>
              </a:solidFill>
              <a:latin typeface="Arial"/>
              <a:ea typeface="Arial"/>
              <a:cs typeface="Arial"/>
              <a:sym typeface="Arial"/>
            </a:endParaRPr>
          </a:p>
        </p:txBody>
      </p:sp>
      <p:sp>
        <p:nvSpPr>
          <p:cNvPr id="512" name="Google Shape;512;p12"/>
          <p:cNvSpPr txBox="1">
            <a:spLocks noGrp="1"/>
          </p:cNvSpPr>
          <p:nvPr>
            <p:ph type="title"/>
          </p:nvPr>
        </p:nvSpPr>
        <p:spPr>
          <a:xfrm>
            <a:off x="2664568" y="599060"/>
            <a:ext cx="6731000" cy="1244599"/>
          </a:xfrm>
          <a:prstGeom prst="rect">
            <a:avLst/>
          </a:prstGeom>
          <a:noFill/>
          <a:ln>
            <a:noFill/>
          </a:ln>
        </p:spPr>
        <p:txBody>
          <a:bodyPr spcFirstLastPara="1" vert="horz" wrap="square" lIns="121900" tIns="60933" rIns="121900" bIns="60933" rtlCol="0" anchor="t" anchorCtr="0">
            <a:noAutofit/>
          </a:bodyPr>
          <a:lstStyle/>
          <a:p>
            <a:r>
              <a:rPr lang="en-US" sz="3200" b="1" dirty="0">
                <a:latin typeface="Bahnschrift" panose="020B0502040204020203" pitchFamily="34" charset="0"/>
              </a:rPr>
              <a:t> BARRIER 4 - CULTURAL BARRIER</a:t>
            </a:r>
            <a:endParaRPr sz="3200" b="1" dirty="0">
              <a:latin typeface="Bahnschrift" panose="020B0502040204020203" pitchFamily="34" charset="0"/>
            </a:endParaRPr>
          </a:p>
        </p:txBody>
      </p:sp>
      <p:sp>
        <p:nvSpPr>
          <p:cNvPr id="514" name="Google Shape;514;p12"/>
          <p:cNvSpPr/>
          <p:nvPr/>
        </p:nvSpPr>
        <p:spPr>
          <a:xfrm>
            <a:off x="1085947" y="1097458"/>
            <a:ext cx="247805" cy="247805"/>
          </a:xfrm>
          <a:prstGeom prst="ellipse">
            <a:avLst/>
          </a:prstGeom>
          <a:solidFill>
            <a:schemeClr val="dk1"/>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515" name="Google Shape;515;p12"/>
          <p:cNvSpPr/>
          <p:nvPr/>
        </p:nvSpPr>
        <p:spPr>
          <a:xfrm>
            <a:off x="1594474" y="1097458"/>
            <a:ext cx="247805" cy="247805"/>
          </a:xfrm>
          <a:prstGeom prst="ellipse">
            <a:avLst/>
          </a:prstGeom>
          <a:solidFill>
            <a:schemeClr val="dk1"/>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516" name="Google Shape;516;p12"/>
          <p:cNvSpPr/>
          <p:nvPr/>
        </p:nvSpPr>
        <p:spPr>
          <a:xfrm>
            <a:off x="2065303" y="1097458"/>
            <a:ext cx="247805" cy="247805"/>
          </a:xfrm>
          <a:prstGeom prst="ellipse">
            <a:avLst/>
          </a:prstGeom>
          <a:solidFill>
            <a:schemeClr val="dk1"/>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517" name="Google Shape;517;p12"/>
          <p:cNvSpPr/>
          <p:nvPr/>
        </p:nvSpPr>
        <p:spPr>
          <a:xfrm>
            <a:off x="2536132" y="1097458"/>
            <a:ext cx="247805" cy="247805"/>
          </a:xfrm>
          <a:prstGeom prst="ellipse">
            <a:avLst/>
          </a:prstGeom>
          <a:solidFill>
            <a:schemeClr val="dk1"/>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518" name="Google Shape;518;p12"/>
          <p:cNvSpPr/>
          <p:nvPr/>
        </p:nvSpPr>
        <p:spPr>
          <a:xfrm>
            <a:off x="9151717" y="817251"/>
            <a:ext cx="3040284" cy="579179"/>
          </a:xfrm>
          <a:prstGeom prst="flowChartProcess">
            <a:avLst/>
          </a:prstGeom>
          <a:solidFill>
            <a:schemeClr val="dk1"/>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519" name="Google Shape;519;p12"/>
          <p:cNvSpPr/>
          <p:nvPr/>
        </p:nvSpPr>
        <p:spPr>
          <a:xfrm>
            <a:off x="0" y="5657185"/>
            <a:ext cx="1222835" cy="1222835"/>
          </a:xfrm>
          <a:prstGeom prst="rtTriangle">
            <a:avLst/>
          </a:prstGeom>
          <a:solidFill>
            <a:schemeClr val="lt2"/>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520" name="Google Shape;520;p12"/>
          <p:cNvSpPr/>
          <p:nvPr/>
        </p:nvSpPr>
        <p:spPr>
          <a:xfrm>
            <a:off x="10023122" y="663851"/>
            <a:ext cx="912137" cy="852357"/>
          </a:xfrm>
          <a:prstGeom prst="rect">
            <a:avLst/>
          </a:prstGeom>
          <a:solidFill>
            <a:schemeClr val="accent3"/>
          </a:solidFill>
          <a:ln>
            <a:noFill/>
          </a:ln>
        </p:spPr>
        <p:txBody>
          <a:bodyPr spcFirstLastPara="1" wrap="square" lIns="121900" tIns="60933" rIns="121900" bIns="60933" anchor="ctr" anchorCtr="0">
            <a:noAutofit/>
          </a:bodyPr>
          <a:lstStyle/>
          <a:p>
            <a:pPr algn="ctr"/>
            <a:endParaRPr sz="1867">
              <a:solidFill>
                <a:schemeClr val="dk2"/>
              </a:solidFill>
              <a:latin typeface="Arial"/>
              <a:ea typeface="Arial"/>
              <a:cs typeface="Arial"/>
              <a:sym typeface="Arial"/>
            </a:endParaRPr>
          </a:p>
        </p:txBody>
      </p:sp>
      <p:sp>
        <p:nvSpPr>
          <p:cNvPr id="2" name="TextBox 1">
            <a:extLst>
              <a:ext uri="{FF2B5EF4-FFF2-40B4-BE49-F238E27FC236}">
                <a16:creationId xmlns:a16="http://schemas.microsoft.com/office/drawing/2014/main" id="{8FED0029-EB1C-B573-2E5C-70718F0511B0}"/>
              </a:ext>
            </a:extLst>
          </p:cNvPr>
          <p:cNvSpPr txBox="1"/>
          <p:nvPr/>
        </p:nvSpPr>
        <p:spPr>
          <a:xfrm>
            <a:off x="956115" y="2189151"/>
            <a:ext cx="6028885" cy="4184735"/>
          </a:xfrm>
          <a:prstGeom prst="rect">
            <a:avLst/>
          </a:prstGeom>
          <a:noFill/>
        </p:spPr>
        <p:txBody>
          <a:bodyPr wrap="square" rtlCol="0">
            <a:spAutoFit/>
          </a:bodyPr>
          <a:lstStyle/>
          <a:p>
            <a:pPr algn="just">
              <a:lnSpc>
                <a:spcPct val="150000"/>
              </a:lnSpc>
            </a:pPr>
            <a:r>
              <a:rPr lang="en-US" sz="2000" b="1" dirty="0">
                <a:latin typeface="Bahnschrift" panose="020B0502040204020203" pitchFamily="34" charset="0"/>
              </a:rPr>
              <a:t>Barrier 4: Model Analysis (Schramm's Interactive Model)</a:t>
            </a:r>
          </a:p>
          <a:p>
            <a:pPr marL="342900" indent="-342900" algn="just">
              <a:lnSpc>
                <a:spcPct val="150000"/>
              </a:lnSpc>
              <a:buFont typeface="Wingdings" panose="05000000000000000000" pitchFamily="2" charset="2"/>
              <a:buChar char="Ø"/>
            </a:pPr>
            <a:r>
              <a:rPr lang="en-US" sz="2000" dirty="0">
                <a:latin typeface="Bahnschrift" panose="020B0502040204020203" pitchFamily="34" charset="0"/>
              </a:rPr>
              <a:t>According to Schramm, meaning relies upon common experience.</a:t>
            </a:r>
          </a:p>
          <a:p>
            <a:pPr marL="342900" indent="-342900" algn="just">
              <a:lnSpc>
                <a:spcPct val="150000"/>
              </a:lnSpc>
              <a:buFont typeface="Wingdings" panose="05000000000000000000" pitchFamily="2" charset="2"/>
              <a:buChar char="Ø"/>
            </a:pPr>
            <a:r>
              <a:rPr lang="en-US" sz="2000" dirty="0">
                <a:latin typeface="Bahnschrift" panose="020B0502040204020203" pitchFamily="34" charset="0"/>
              </a:rPr>
              <a:t>The differences in the cultures decrease the common ground between Gary and his employees.</a:t>
            </a:r>
          </a:p>
          <a:p>
            <a:pPr marL="342900" indent="-342900" algn="just">
              <a:lnSpc>
                <a:spcPct val="150000"/>
              </a:lnSpc>
              <a:buFont typeface="Wingdings" panose="05000000000000000000" pitchFamily="2" charset="2"/>
              <a:buChar char="Ø"/>
            </a:pPr>
            <a:r>
              <a:rPr lang="en-US" sz="2000" dirty="0">
                <a:latin typeface="Bahnschrift" panose="020B0502040204020203" pitchFamily="34" charset="0"/>
              </a:rPr>
              <a:t> The feedback will be undefined or absent, as employees are confused.</a:t>
            </a:r>
          </a:p>
        </p:txBody>
      </p:sp>
      <p:pic>
        <p:nvPicPr>
          <p:cNvPr id="2050" name="Picture 2" descr="OSGOOD- SCHRAMM MODEL OF COMMUNICATION">
            <a:extLst>
              <a:ext uri="{FF2B5EF4-FFF2-40B4-BE49-F238E27FC236}">
                <a16:creationId xmlns:a16="http://schemas.microsoft.com/office/drawing/2014/main" id="{563CFED3-DA3B-4576-B463-697C87998BC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36460" y="2061850"/>
            <a:ext cx="4855540" cy="3399721"/>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ECE52FD7-8D52-4267-9A64-C74A8B30294A}"/>
              </a:ext>
            </a:extLst>
          </p:cNvPr>
          <p:cNvSpPr txBox="1"/>
          <p:nvPr/>
        </p:nvSpPr>
        <p:spPr>
          <a:xfrm>
            <a:off x="7607300" y="5657185"/>
            <a:ext cx="4292600" cy="646331"/>
          </a:xfrm>
          <a:prstGeom prst="rect">
            <a:avLst/>
          </a:prstGeom>
          <a:noFill/>
        </p:spPr>
        <p:txBody>
          <a:bodyPr wrap="square" rtlCol="0">
            <a:spAutoFit/>
          </a:bodyPr>
          <a:lstStyle/>
          <a:p>
            <a:pPr algn="ctr"/>
            <a:r>
              <a:rPr lang="en-US" sz="1800" kern="1200" dirty="0">
                <a:solidFill>
                  <a:srgbClr val="000000"/>
                </a:solidFill>
                <a:effectLst/>
                <a:latin typeface="Bahnschrift" panose="020B0502040204020203" pitchFamily="34" charset="0"/>
                <a:ea typeface="+mn-ea"/>
                <a:cs typeface="+mn-cs"/>
              </a:rPr>
              <a:t>Schramm's Interactive Model (communicationtheory.org)</a:t>
            </a:r>
            <a:endParaRPr lang="en-US" dirty="0"/>
          </a:p>
        </p:txBody>
      </p:sp>
    </p:spTree>
    <p:extLst>
      <p:ext uri="{BB962C8B-B14F-4D97-AF65-F5344CB8AC3E}">
        <p14:creationId xmlns:p14="http://schemas.microsoft.com/office/powerpoint/2010/main" val="8769790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11"/>
                                        </p:tgtEl>
                                        <p:attrNameLst>
                                          <p:attrName>style.visibility</p:attrName>
                                        </p:attrNameLst>
                                      </p:cBhvr>
                                      <p:to>
                                        <p:strVal val="visible"/>
                                      </p:to>
                                    </p:set>
                                    <p:animEffect transition="in" filter="fade">
                                      <p:cBhvr>
                                        <p:cTn id="7" dur="1500"/>
                                        <p:tgtEl>
                                          <p:spTgt spid="511"/>
                                        </p:tgtEl>
                                      </p:cBhvr>
                                    </p:animEffect>
                                  </p:childTnLst>
                                </p:cTn>
                              </p:par>
                            </p:childTnLst>
                          </p:cTn>
                        </p:par>
                        <p:par>
                          <p:cTn id="8" fill="hold">
                            <p:stCondLst>
                              <p:cond delay="1500"/>
                            </p:stCondLst>
                            <p:childTnLst>
                              <p:par>
                                <p:cTn id="9" presetID="23" presetClass="entr" presetSubtype="16" fill="hold" nodeType="afterEffect">
                                  <p:stCondLst>
                                    <p:cond delay="0"/>
                                  </p:stCondLst>
                                  <p:childTnLst>
                                    <p:set>
                                      <p:cBhvr>
                                        <p:cTn id="10" dur="1" fill="hold">
                                          <p:stCondLst>
                                            <p:cond delay="0"/>
                                          </p:stCondLst>
                                        </p:cTn>
                                        <p:tgtEl>
                                          <p:spTgt spid="514"/>
                                        </p:tgtEl>
                                        <p:attrNameLst>
                                          <p:attrName>style.visibility</p:attrName>
                                        </p:attrNameLst>
                                      </p:cBhvr>
                                      <p:to>
                                        <p:strVal val="visible"/>
                                      </p:to>
                                    </p:set>
                                    <p:anim calcmode="lin" valueType="num">
                                      <p:cBhvr additive="base">
                                        <p:cTn id="11" dur="250"/>
                                        <p:tgtEl>
                                          <p:spTgt spid="514"/>
                                        </p:tgtEl>
                                        <p:attrNameLst>
                                          <p:attrName>ppt_w</p:attrName>
                                        </p:attrNameLst>
                                      </p:cBhvr>
                                      <p:tavLst>
                                        <p:tav tm="0">
                                          <p:val>
                                            <p:strVal val="0"/>
                                          </p:val>
                                        </p:tav>
                                        <p:tav tm="100000">
                                          <p:val>
                                            <p:strVal val="#ppt_w"/>
                                          </p:val>
                                        </p:tav>
                                      </p:tavLst>
                                    </p:anim>
                                    <p:anim calcmode="lin" valueType="num">
                                      <p:cBhvr additive="base">
                                        <p:cTn id="12" dur="250"/>
                                        <p:tgtEl>
                                          <p:spTgt spid="514"/>
                                        </p:tgtEl>
                                        <p:attrNameLst>
                                          <p:attrName>ppt_h</p:attrName>
                                        </p:attrNameLst>
                                      </p:cBhvr>
                                      <p:tavLst>
                                        <p:tav tm="0">
                                          <p:val>
                                            <p:strVal val="0"/>
                                          </p:val>
                                        </p:tav>
                                        <p:tav tm="100000">
                                          <p:val>
                                            <p:strVal val="#ppt_h"/>
                                          </p:val>
                                        </p:tav>
                                      </p:tavLst>
                                    </p:anim>
                                  </p:childTnLst>
                                </p:cTn>
                              </p:par>
                            </p:childTnLst>
                          </p:cTn>
                        </p:par>
                        <p:par>
                          <p:cTn id="13" fill="hold">
                            <p:stCondLst>
                              <p:cond delay="1750"/>
                            </p:stCondLst>
                            <p:childTnLst>
                              <p:par>
                                <p:cTn id="14" presetID="23" presetClass="entr" presetSubtype="16" fill="hold" nodeType="afterEffect">
                                  <p:stCondLst>
                                    <p:cond delay="0"/>
                                  </p:stCondLst>
                                  <p:childTnLst>
                                    <p:set>
                                      <p:cBhvr>
                                        <p:cTn id="15" dur="1" fill="hold">
                                          <p:stCondLst>
                                            <p:cond delay="0"/>
                                          </p:stCondLst>
                                        </p:cTn>
                                        <p:tgtEl>
                                          <p:spTgt spid="515"/>
                                        </p:tgtEl>
                                        <p:attrNameLst>
                                          <p:attrName>style.visibility</p:attrName>
                                        </p:attrNameLst>
                                      </p:cBhvr>
                                      <p:to>
                                        <p:strVal val="visible"/>
                                      </p:to>
                                    </p:set>
                                    <p:anim calcmode="lin" valueType="num">
                                      <p:cBhvr additive="base">
                                        <p:cTn id="16" dur="250"/>
                                        <p:tgtEl>
                                          <p:spTgt spid="515"/>
                                        </p:tgtEl>
                                        <p:attrNameLst>
                                          <p:attrName>ppt_w</p:attrName>
                                        </p:attrNameLst>
                                      </p:cBhvr>
                                      <p:tavLst>
                                        <p:tav tm="0">
                                          <p:val>
                                            <p:strVal val="0"/>
                                          </p:val>
                                        </p:tav>
                                        <p:tav tm="100000">
                                          <p:val>
                                            <p:strVal val="#ppt_w"/>
                                          </p:val>
                                        </p:tav>
                                      </p:tavLst>
                                    </p:anim>
                                    <p:anim calcmode="lin" valueType="num">
                                      <p:cBhvr additive="base">
                                        <p:cTn id="17" dur="250"/>
                                        <p:tgtEl>
                                          <p:spTgt spid="515"/>
                                        </p:tgtEl>
                                        <p:attrNameLst>
                                          <p:attrName>ppt_h</p:attrName>
                                        </p:attrNameLst>
                                      </p:cBhvr>
                                      <p:tavLst>
                                        <p:tav tm="0">
                                          <p:val>
                                            <p:strVal val="0"/>
                                          </p:val>
                                        </p:tav>
                                        <p:tav tm="100000">
                                          <p:val>
                                            <p:strVal val="#ppt_h"/>
                                          </p:val>
                                        </p:tav>
                                      </p:tavLst>
                                    </p:anim>
                                  </p:childTnLst>
                                </p:cTn>
                              </p:par>
                            </p:childTnLst>
                          </p:cTn>
                        </p:par>
                        <p:par>
                          <p:cTn id="18" fill="hold">
                            <p:stCondLst>
                              <p:cond delay="2000"/>
                            </p:stCondLst>
                            <p:childTnLst>
                              <p:par>
                                <p:cTn id="19" presetID="23" presetClass="entr" presetSubtype="16" fill="hold" nodeType="afterEffect">
                                  <p:stCondLst>
                                    <p:cond delay="0"/>
                                  </p:stCondLst>
                                  <p:childTnLst>
                                    <p:set>
                                      <p:cBhvr>
                                        <p:cTn id="20" dur="1" fill="hold">
                                          <p:stCondLst>
                                            <p:cond delay="0"/>
                                          </p:stCondLst>
                                        </p:cTn>
                                        <p:tgtEl>
                                          <p:spTgt spid="516"/>
                                        </p:tgtEl>
                                        <p:attrNameLst>
                                          <p:attrName>style.visibility</p:attrName>
                                        </p:attrNameLst>
                                      </p:cBhvr>
                                      <p:to>
                                        <p:strVal val="visible"/>
                                      </p:to>
                                    </p:set>
                                    <p:anim calcmode="lin" valueType="num">
                                      <p:cBhvr additive="base">
                                        <p:cTn id="21" dur="250"/>
                                        <p:tgtEl>
                                          <p:spTgt spid="516"/>
                                        </p:tgtEl>
                                        <p:attrNameLst>
                                          <p:attrName>ppt_w</p:attrName>
                                        </p:attrNameLst>
                                      </p:cBhvr>
                                      <p:tavLst>
                                        <p:tav tm="0">
                                          <p:val>
                                            <p:strVal val="0"/>
                                          </p:val>
                                        </p:tav>
                                        <p:tav tm="100000">
                                          <p:val>
                                            <p:strVal val="#ppt_w"/>
                                          </p:val>
                                        </p:tav>
                                      </p:tavLst>
                                    </p:anim>
                                    <p:anim calcmode="lin" valueType="num">
                                      <p:cBhvr additive="base">
                                        <p:cTn id="22" dur="250"/>
                                        <p:tgtEl>
                                          <p:spTgt spid="516"/>
                                        </p:tgtEl>
                                        <p:attrNameLst>
                                          <p:attrName>ppt_h</p:attrName>
                                        </p:attrNameLst>
                                      </p:cBhvr>
                                      <p:tavLst>
                                        <p:tav tm="0">
                                          <p:val>
                                            <p:strVal val="0"/>
                                          </p:val>
                                        </p:tav>
                                        <p:tav tm="100000">
                                          <p:val>
                                            <p:strVal val="#ppt_h"/>
                                          </p:val>
                                        </p:tav>
                                      </p:tavLst>
                                    </p:anim>
                                  </p:childTnLst>
                                </p:cTn>
                              </p:par>
                            </p:childTnLst>
                          </p:cTn>
                        </p:par>
                        <p:par>
                          <p:cTn id="23" fill="hold">
                            <p:stCondLst>
                              <p:cond delay="2250"/>
                            </p:stCondLst>
                            <p:childTnLst>
                              <p:par>
                                <p:cTn id="24" presetID="23" presetClass="entr" presetSubtype="16" fill="hold" nodeType="afterEffect">
                                  <p:stCondLst>
                                    <p:cond delay="0"/>
                                  </p:stCondLst>
                                  <p:childTnLst>
                                    <p:set>
                                      <p:cBhvr>
                                        <p:cTn id="25" dur="1" fill="hold">
                                          <p:stCondLst>
                                            <p:cond delay="0"/>
                                          </p:stCondLst>
                                        </p:cTn>
                                        <p:tgtEl>
                                          <p:spTgt spid="517"/>
                                        </p:tgtEl>
                                        <p:attrNameLst>
                                          <p:attrName>style.visibility</p:attrName>
                                        </p:attrNameLst>
                                      </p:cBhvr>
                                      <p:to>
                                        <p:strVal val="visible"/>
                                      </p:to>
                                    </p:set>
                                    <p:anim calcmode="lin" valueType="num">
                                      <p:cBhvr additive="base">
                                        <p:cTn id="26" dur="250"/>
                                        <p:tgtEl>
                                          <p:spTgt spid="517"/>
                                        </p:tgtEl>
                                        <p:attrNameLst>
                                          <p:attrName>ppt_w</p:attrName>
                                        </p:attrNameLst>
                                      </p:cBhvr>
                                      <p:tavLst>
                                        <p:tav tm="0">
                                          <p:val>
                                            <p:strVal val="0"/>
                                          </p:val>
                                        </p:tav>
                                        <p:tav tm="100000">
                                          <p:val>
                                            <p:strVal val="#ppt_w"/>
                                          </p:val>
                                        </p:tav>
                                      </p:tavLst>
                                    </p:anim>
                                    <p:anim calcmode="lin" valueType="num">
                                      <p:cBhvr additive="base">
                                        <p:cTn id="27" dur="250"/>
                                        <p:tgtEl>
                                          <p:spTgt spid="517"/>
                                        </p:tgtEl>
                                        <p:attrNameLst>
                                          <p:attrName>ppt_h</p:attrName>
                                        </p:attrNameLst>
                                      </p:cBhvr>
                                      <p:tavLst>
                                        <p:tav tm="0">
                                          <p:val>
                                            <p:strVal val="0"/>
                                          </p:val>
                                        </p:tav>
                                        <p:tav tm="100000">
                                          <p:val>
                                            <p:strVal val="#ppt_h"/>
                                          </p:val>
                                        </p:tav>
                                      </p:tavLst>
                                    </p:anim>
                                  </p:childTnLst>
                                </p:cTn>
                              </p:par>
                            </p:childTnLst>
                          </p:cTn>
                        </p:par>
                        <p:par>
                          <p:cTn id="28" fill="hold">
                            <p:stCondLst>
                              <p:cond delay="2500"/>
                            </p:stCondLst>
                            <p:childTnLst>
                              <p:par>
                                <p:cTn id="29" presetID="23" presetClass="entr" presetSubtype="16" fill="hold" nodeType="afterEffect">
                                  <p:stCondLst>
                                    <p:cond delay="0"/>
                                  </p:stCondLst>
                                  <p:childTnLst>
                                    <p:set>
                                      <p:cBhvr>
                                        <p:cTn id="30" dur="1" fill="hold">
                                          <p:stCondLst>
                                            <p:cond delay="0"/>
                                          </p:stCondLst>
                                        </p:cTn>
                                        <p:tgtEl>
                                          <p:spTgt spid="519"/>
                                        </p:tgtEl>
                                        <p:attrNameLst>
                                          <p:attrName>style.visibility</p:attrName>
                                        </p:attrNameLst>
                                      </p:cBhvr>
                                      <p:to>
                                        <p:strVal val="visible"/>
                                      </p:to>
                                    </p:set>
                                    <p:anim calcmode="lin" valueType="num">
                                      <p:cBhvr additive="base">
                                        <p:cTn id="31" dur="250"/>
                                        <p:tgtEl>
                                          <p:spTgt spid="519"/>
                                        </p:tgtEl>
                                        <p:attrNameLst>
                                          <p:attrName>ppt_w</p:attrName>
                                        </p:attrNameLst>
                                      </p:cBhvr>
                                      <p:tavLst>
                                        <p:tav tm="0">
                                          <p:val>
                                            <p:strVal val="0"/>
                                          </p:val>
                                        </p:tav>
                                        <p:tav tm="100000">
                                          <p:val>
                                            <p:strVal val="#ppt_w"/>
                                          </p:val>
                                        </p:tav>
                                      </p:tavLst>
                                    </p:anim>
                                    <p:anim calcmode="lin" valueType="num">
                                      <p:cBhvr additive="base">
                                        <p:cTn id="32" dur="250"/>
                                        <p:tgtEl>
                                          <p:spTgt spid="519"/>
                                        </p:tgtEl>
                                        <p:attrNameLst>
                                          <p:attrName>ppt_h</p:attrName>
                                        </p:attrNameLst>
                                      </p:cBhvr>
                                      <p:tavLst>
                                        <p:tav tm="0">
                                          <p:val>
                                            <p:strVal val="0"/>
                                          </p:val>
                                        </p:tav>
                                        <p:tav tm="100000">
                                          <p:val>
                                            <p:strVal val="#ppt_h"/>
                                          </p:val>
                                        </p:tav>
                                      </p:tavLst>
                                    </p:anim>
                                  </p:childTnLst>
                                </p:cTn>
                              </p:par>
                            </p:childTnLst>
                          </p:cTn>
                        </p:par>
                        <p:par>
                          <p:cTn id="33" fill="hold">
                            <p:stCondLst>
                              <p:cond delay="2750"/>
                            </p:stCondLst>
                            <p:childTnLst>
                              <p:par>
                                <p:cTn id="34" presetID="10" presetClass="entr" presetSubtype="0" fill="hold" nodeType="afterEffect">
                                  <p:stCondLst>
                                    <p:cond delay="0"/>
                                  </p:stCondLst>
                                  <p:childTnLst>
                                    <p:set>
                                      <p:cBhvr>
                                        <p:cTn id="35" dur="1" fill="hold">
                                          <p:stCondLst>
                                            <p:cond delay="0"/>
                                          </p:stCondLst>
                                        </p:cTn>
                                        <p:tgtEl>
                                          <p:spTgt spid="518"/>
                                        </p:tgtEl>
                                        <p:attrNameLst>
                                          <p:attrName>style.visibility</p:attrName>
                                        </p:attrNameLst>
                                      </p:cBhvr>
                                      <p:to>
                                        <p:strVal val="visible"/>
                                      </p:to>
                                    </p:set>
                                    <p:animEffect transition="in" filter="fade">
                                      <p:cBhvr>
                                        <p:cTn id="36" dur="250"/>
                                        <p:tgtEl>
                                          <p:spTgt spid="518"/>
                                        </p:tgtEl>
                                      </p:cBhvr>
                                    </p:animEffect>
                                  </p:childTnLst>
                                </p:cTn>
                              </p:par>
                            </p:childTnLst>
                          </p:cTn>
                        </p:par>
                        <p:par>
                          <p:cTn id="37" fill="hold">
                            <p:stCondLst>
                              <p:cond delay="3000"/>
                            </p:stCondLst>
                            <p:childTnLst>
                              <p:par>
                                <p:cTn id="38" presetID="23" presetClass="entr" presetSubtype="16" fill="hold" nodeType="afterEffect">
                                  <p:stCondLst>
                                    <p:cond delay="0"/>
                                  </p:stCondLst>
                                  <p:childTnLst>
                                    <p:set>
                                      <p:cBhvr>
                                        <p:cTn id="39" dur="1" fill="hold">
                                          <p:stCondLst>
                                            <p:cond delay="0"/>
                                          </p:stCondLst>
                                        </p:cTn>
                                        <p:tgtEl>
                                          <p:spTgt spid="520"/>
                                        </p:tgtEl>
                                        <p:attrNameLst>
                                          <p:attrName>style.visibility</p:attrName>
                                        </p:attrNameLst>
                                      </p:cBhvr>
                                      <p:to>
                                        <p:strVal val="visible"/>
                                      </p:to>
                                    </p:set>
                                    <p:anim calcmode="lin" valueType="num">
                                      <p:cBhvr additive="base">
                                        <p:cTn id="40" dur="250"/>
                                        <p:tgtEl>
                                          <p:spTgt spid="520"/>
                                        </p:tgtEl>
                                        <p:attrNameLst>
                                          <p:attrName>ppt_w</p:attrName>
                                        </p:attrNameLst>
                                      </p:cBhvr>
                                      <p:tavLst>
                                        <p:tav tm="0">
                                          <p:val>
                                            <p:strVal val="0"/>
                                          </p:val>
                                        </p:tav>
                                        <p:tav tm="100000">
                                          <p:val>
                                            <p:strVal val="#ppt_w"/>
                                          </p:val>
                                        </p:tav>
                                      </p:tavLst>
                                    </p:anim>
                                    <p:anim calcmode="lin" valueType="num">
                                      <p:cBhvr additive="base">
                                        <p:cTn id="41" dur="250"/>
                                        <p:tgtEl>
                                          <p:spTgt spid="520"/>
                                        </p:tgtEl>
                                        <p:attrNameLst>
                                          <p:attrName>ppt_h</p:attrName>
                                        </p:attrNameLst>
                                      </p:cBhvr>
                                      <p:tavLst>
                                        <p:tav tm="0">
                                          <p:val>
                                            <p:strVal val="0"/>
                                          </p:val>
                                        </p:tav>
                                        <p:tav tm="100000">
                                          <p:val>
                                            <p:strVal val="#ppt_h"/>
                                          </p:val>
                                        </p:tav>
                                      </p:tavLst>
                                    </p:anim>
                                  </p:childTnLst>
                                </p:cTn>
                              </p:par>
                            </p:childTnLst>
                          </p:cTn>
                        </p:par>
                        <p:par>
                          <p:cTn id="42" fill="hold">
                            <p:stCondLst>
                              <p:cond delay="3250"/>
                            </p:stCondLst>
                            <p:childTnLst>
                              <p:par>
                                <p:cTn id="43" presetID="22" presetClass="entr" presetSubtype="1" fill="hold" grpId="0" nodeType="afterEffect">
                                  <p:stCondLst>
                                    <p:cond delay="0"/>
                                  </p:stCondLst>
                                  <p:childTnLst>
                                    <p:set>
                                      <p:cBhvr>
                                        <p:cTn id="44" dur="1" fill="hold">
                                          <p:stCondLst>
                                            <p:cond delay="0"/>
                                          </p:stCondLst>
                                        </p:cTn>
                                        <p:tgtEl>
                                          <p:spTgt spid="512"/>
                                        </p:tgtEl>
                                        <p:attrNameLst>
                                          <p:attrName>style.visibility</p:attrName>
                                        </p:attrNameLst>
                                      </p:cBhvr>
                                      <p:to>
                                        <p:strVal val="visible"/>
                                      </p:to>
                                    </p:set>
                                    <p:animEffect transition="in" filter="wipe(up)">
                                      <p:cBhvr>
                                        <p:cTn id="45" dur="500"/>
                                        <p:tgtEl>
                                          <p:spTgt spid="512"/>
                                        </p:tgtEl>
                                      </p:cBhvr>
                                    </p:animEffect>
                                  </p:childTnLst>
                                </p:cTn>
                              </p:par>
                            </p:childTnLst>
                          </p:cTn>
                        </p:par>
                        <p:par>
                          <p:cTn id="46" fill="hold">
                            <p:stCondLst>
                              <p:cond delay="3750"/>
                            </p:stCondLst>
                            <p:childTnLst>
                              <p:par>
                                <p:cTn id="47" presetID="22" presetClass="entr" presetSubtype="1" fill="hold" grpId="0" nodeType="afterEffect">
                                  <p:stCondLst>
                                    <p:cond delay="0"/>
                                  </p:stCondLst>
                                  <p:childTnLst>
                                    <p:set>
                                      <p:cBhvr>
                                        <p:cTn id="48" dur="1" fill="hold">
                                          <p:stCondLst>
                                            <p:cond delay="0"/>
                                          </p:stCondLst>
                                        </p:cTn>
                                        <p:tgtEl>
                                          <p:spTgt spid="2"/>
                                        </p:tgtEl>
                                        <p:attrNameLst>
                                          <p:attrName>style.visibility</p:attrName>
                                        </p:attrNameLst>
                                      </p:cBhvr>
                                      <p:to>
                                        <p:strVal val="visible"/>
                                      </p:to>
                                    </p:set>
                                    <p:animEffect transition="in" filter="wipe(up)">
                                      <p:cBhvr>
                                        <p:cTn id="49"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 grpId="0"/>
      <p:bldP spid="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510"/>
        <p:cNvGrpSpPr/>
        <p:nvPr/>
      </p:nvGrpSpPr>
      <p:grpSpPr>
        <a:xfrm>
          <a:off x="0" y="0"/>
          <a:ext cx="0" cy="0"/>
          <a:chOff x="0" y="0"/>
          <a:chExt cx="0" cy="0"/>
        </a:xfrm>
      </p:grpSpPr>
      <p:sp>
        <p:nvSpPr>
          <p:cNvPr id="511" name="Google Shape;511;p12"/>
          <p:cNvSpPr/>
          <p:nvPr/>
        </p:nvSpPr>
        <p:spPr>
          <a:xfrm>
            <a:off x="-1558679" y="-1645412"/>
            <a:ext cx="3627936" cy="3627936"/>
          </a:xfrm>
          <a:prstGeom prst="donut">
            <a:avLst>
              <a:gd name="adj" fmla="val 25000"/>
            </a:avLst>
          </a:prstGeom>
          <a:solidFill>
            <a:schemeClr val="accent2"/>
          </a:solidFill>
          <a:ln>
            <a:noFill/>
          </a:ln>
        </p:spPr>
        <p:txBody>
          <a:bodyPr spcFirstLastPara="1" wrap="square" lIns="121900" tIns="60933" rIns="121900" bIns="60933" anchor="ctr" anchorCtr="0">
            <a:noAutofit/>
          </a:bodyPr>
          <a:lstStyle/>
          <a:p>
            <a:pPr algn="ctr"/>
            <a:endParaRPr sz="1867">
              <a:solidFill>
                <a:schemeClr val="dk1"/>
              </a:solidFill>
              <a:latin typeface="Arial"/>
              <a:ea typeface="Arial"/>
              <a:cs typeface="Arial"/>
              <a:sym typeface="Arial"/>
            </a:endParaRPr>
          </a:p>
        </p:txBody>
      </p:sp>
      <p:sp>
        <p:nvSpPr>
          <p:cNvPr id="512" name="Google Shape;512;p12"/>
          <p:cNvSpPr txBox="1">
            <a:spLocks noGrp="1"/>
          </p:cNvSpPr>
          <p:nvPr>
            <p:ph type="title"/>
          </p:nvPr>
        </p:nvSpPr>
        <p:spPr>
          <a:xfrm>
            <a:off x="2664568" y="599060"/>
            <a:ext cx="6731000" cy="1244599"/>
          </a:xfrm>
          <a:prstGeom prst="rect">
            <a:avLst/>
          </a:prstGeom>
          <a:noFill/>
          <a:ln>
            <a:noFill/>
          </a:ln>
        </p:spPr>
        <p:txBody>
          <a:bodyPr spcFirstLastPara="1" vert="horz" wrap="square" lIns="121900" tIns="60933" rIns="121900" bIns="60933" rtlCol="0" anchor="t" anchorCtr="0">
            <a:noAutofit/>
          </a:bodyPr>
          <a:lstStyle/>
          <a:p>
            <a:r>
              <a:rPr lang="en-US" sz="3200" b="1" dirty="0">
                <a:latin typeface="Bahnschrift" panose="020B0502040204020203" pitchFamily="34" charset="0"/>
              </a:rPr>
              <a:t> BARRIER 4 - CULTURAL BARRIER</a:t>
            </a:r>
            <a:endParaRPr sz="3200" b="1" dirty="0">
              <a:latin typeface="Bahnschrift" panose="020B0502040204020203" pitchFamily="34" charset="0"/>
            </a:endParaRPr>
          </a:p>
        </p:txBody>
      </p:sp>
      <p:sp>
        <p:nvSpPr>
          <p:cNvPr id="514" name="Google Shape;514;p12"/>
          <p:cNvSpPr/>
          <p:nvPr/>
        </p:nvSpPr>
        <p:spPr>
          <a:xfrm>
            <a:off x="1085947" y="1097458"/>
            <a:ext cx="247805" cy="247805"/>
          </a:xfrm>
          <a:prstGeom prst="ellipse">
            <a:avLst/>
          </a:prstGeom>
          <a:solidFill>
            <a:schemeClr val="dk1"/>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515" name="Google Shape;515;p12"/>
          <p:cNvSpPr/>
          <p:nvPr/>
        </p:nvSpPr>
        <p:spPr>
          <a:xfrm>
            <a:off x="1594474" y="1097458"/>
            <a:ext cx="247805" cy="247805"/>
          </a:xfrm>
          <a:prstGeom prst="ellipse">
            <a:avLst/>
          </a:prstGeom>
          <a:solidFill>
            <a:schemeClr val="dk1"/>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516" name="Google Shape;516;p12"/>
          <p:cNvSpPr/>
          <p:nvPr/>
        </p:nvSpPr>
        <p:spPr>
          <a:xfrm>
            <a:off x="2065303" y="1097458"/>
            <a:ext cx="247805" cy="247805"/>
          </a:xfrm>
          <a:prstGeom prst="ellipse">
            <a:avLst/>
          </a:prstGeom>
          <a:solidFill>
            <a:schemeClr val="dk1"/>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517" name="Google Shape;517;p12"/>
          <p:cNvSpPr/>
          <p:nvPr/>
        </p:nvSpPr>
        <p:spPr>
          <a:xfrm>
            <a:off x="2536132" y="1097458"/>
            <a:ext cx="247805" cy="247805"/>
          </a:xfrm>
          <a:prstGeom prst="ellipse">
            <a:avLst/>
          </a:prstGeom>
          <a:solidFill>
            <a:schemeClr val="dk1"/>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518" name="Google Shape;518;p12"/>
          <p:cNvSpPr/>
          <p:nvPr/>
        </p:nvSpPr>
        <p:spPr>
          <a:xfrm>
            <a:off x="9151717" y="817251"/>
            <a:ext cx="3040284" cy="579179"/>
          </a:xfrm>
          <a:prstGeom prst="flowChartProcess">
            <a:avLst/>
          </a:prstGeom>
          <a:solidFill>
            <a:schemeClr val="dk1"/>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519" name="Google Shape;519;p12"/>
          <p:cNvSpPr/>
          <p:nvPr/>
        </p:nvSpPr>
        <p:spPr>
          <a:xfrm>
            <a:off x="0" y="5657185"/>
            <a:ext cx="1222835" cy="1222835"/>
          </a:xfrm>
          <a:prstGeom prst="rtTriangle">
            <a:avLst/>
          </a:prstGeom>
          <a:solidFill>
            <a:schemeClr val="lt2"/>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520" name="Google Shape;520;p12"/>
          <p:cNvSpPr/>
          <p:nvPr/>
        </p:nvSpPr>
        <p:spPr>
          <a:xfrm>
            <a:off x="10023122" y="663851"/>
            <a:ext cx="912137" cy="852357"/>
          </a:xfrm>
          <a:prstGeom prst="rect">
            <a:avLst/>
          </a:prstGeom>
          <a:solidFill>
            <a:schemeClr val="accent3"/>
          </a:solidFill>
          <a:ln>
            <a:noFill/>
          </a:ln>
        </p:spPr>
        <p:txBody>
          <a:bodyPr spcFirstLastPara="1" wrap="square" lIns="121900" tIns="60933" rIns="121900" bIns="60933" anchor="ctr" anchorCtr="0">
            <a:noAutofit/>
          </a:bodyPr>
          <a:lstStyle/>
          <a:p>
            <a:pPr algn="ctr"/>
            <a:endParaRPr sz="1867">
              <a:solidFill>
                <a:schemeClr val="dk2"/>
              </a:solidFill>
              <a:latin typeface="Arial"/>
              <a:ea typeface="Arial"/>
              <a:cs typeface="Arial"/>
              <a:sym typeface="Arial"/>
            </a:endParaRPr>
          </a:p>
        </p:txBody>
      </p:sp>
      <p:sp>
        <p:nvSpPr>
          <p:cNvPr id="2" name="TextBox 1">
            <a:extLst>
              <a:ext uri="{FF2B5EF4-FFF2-40B4-BE49-F238E27FC236}">
                <a16:creationId xmlns:a16="http://schemas.microsoft.com/office/drawing/2014/main" id="{8FED0029-EB1C-B573-2E5C-70718F0511B0}"/>
              </a:ext>
            </a:extLst>
          </p:cNvPr>
          <p:cNvSpPr txBox="1"/>
          <p:nvPr/>
        </p:nvSpPr>
        <p:spPr>
          <a:xfrm>
            <a:off x="3084732" y="1614621"/>
            <a:ext cx="6066985" cy="2799741"/>
          </a:xfrm>
          <a:prstGeom prst="rect">
            <a:avLst/>
          </a:prstGeom>
          <a:noFill/>
        </p:spPr>
        <p:txBody>
          <a:bodyPr wrap="square" rtlCol="0">
            <a:spAutoFit/>
          </a:bodyPr>
          <a:lstStyle/>
          <a:p>
            <a:pPr algn="just">
              <a:lnSpc>
                <a:spcPct val="150000"/>
              </a:lnSpc>
            </a:pPr>
            <a:r>
              <a:rPr lang="en-US" sz="2000" b="1" dirty="0">
                <a:latin typeface="Bahnschrift" panose="020B0502040204020203" pitchFamily="34" charset="0"/>
              </a:rPr>
              <a:t>Barrier 4: Solution with the Model</a:t>
            </a:r>
          </a:p>
          <a:p>
            <a:pPr marL="342900" indent="-342900" algn="just">
              <a:lnSpc>
                <a:spcPct val="150000"/>
              </a:lnSpc>
              <a:buFont typeface="Wingdings" panose="05000000000000000000" pitchFamily="2" charset="2"/>
              <a:buChar char="Ø"/>
            </a:pPr>
            <a:r>
              <a:rPr lang="en-US" sz="2000" dirty="0">
                <a:latin typeface="Bahnschrift" panose="020B0502040204020203" pitchFamily="34" charset="0"/>
              </a:rPr>
              <a:t>Conduct culture consciousness training.</a:t>
            </a:r>
          </a:p>
          <a:p>
            <a:pPr marL="342900" indent="-342900" algn="just">
              <a:lnSpc>
                <a:spcPct val="150000"/>
              </a:lnSpc>
              <a:buFont typeface="Wingdings" panose="05000000000000000000" pitchFamily="2" charset="2"/>
              <a:buChar char="Ø"/>
            </a:pPr>
            <a:r>
              <a:rPr lang="en-US" sz="2000" dirty="0">
                <a:latin typeface="Bahnschrift" panose="020B0502040204020203" pitchFamily="34" charset="0"/>
              </a:rPr>
              <a:t>Use plain symbols whose meanings are known to every group.</a:t>
            </a:r>
          </a:p>
          <a:p>
            <a:pPr marL="342900" indent="-342900" algn="just">
              <a:lnSpc>
                <a:spcPct val="150000"/>
              </a:lnSpc>
              <a:buFont typeface="Wingdings" panose="05000000000000000000" pitchFamily="2" charset="2"/>
              <a:buChar char="Ø"/>
            </a:pPr>
            <a:r>
              <a:rPr lang="en-US" sz="2000" dirty="0">
                <a:latin typeface="Bahnschrift" panose="020B0502040204020203" pitchFamily="34" charset="0"/>
              </a:rPr>
              <a:t>Get two-way feedback to develop shared meaning.</a:t>
            </a:r>
          </a:p>
        </p:txBody>
      </p:sp>
    </p:spTree>
    <p:extLst>
      <p:ext uri="{BB962C8B-B14F-4D97-AF65-F5344CB8AC3E}">
        <p14:creationId xmlns:p14="http://schemas.microsoft.com/office/powerpoint/2010/main" val="22533628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11"/>
                                        </p:tgtEl>
                                        <p:attrNameLst>
                                          <p:attrName>style.visibility</p:attrName>
                                        </p:attrNameLst>
                                      </p:cBhvr>
                                      <p:to>
                                        <p:strVal val="visible"/>
                                      </p:to>
                                    </p:set>
                                    <p:animEffect transition="in" filter="fade">
                                      <p:cBhvr>
                                        <p:cTn id="7" dur="1500"/>
                                        <p:tgtEl>
                                          <p:spTgt spid="511"/>
                                        </p:tgtEl>
                                      </p:cBhvr>
                                    </p:animEffect>
                                  </p:childTnLst>
                                </p:cTn>
                              </p:par>
                            </p:childTnLst>
                          </p:cTn>
                        </p:par>
                        <p:par>
                          <p:cTn id="8" fill="hold">
                            <p:stCondLst>
                              <p:cond delay="1500"/>
                            </p:stCondLst>
                            <p:childTnLst>
                              <p:par>
                                <p:cTn id="9" presetID="23" presetClass="entr" presetSubtype="16" fill="hold" nodeType="afterEffect">
                                  <p:stCondLst>
                                    <p:cond delay="0"/>
                                  </p:stCondLst>
                                  <p:childTnLst>
                                    <p:set>
                                      <p:cBhvr>
                                        <p:cTn id="10" dur="1" fill="hold">
                                          <p:stCondLst>
                                            <p:cond delay="0"/>
                                          </p:stCondLst>
                                        </p:cTn>
                                        <p:tgtEl>
                                          <p:spTgt spid="514"/>
                                        </p:tgtEl>
                                        <p:attrNameLst>
                                          <p:attrName>style.visibility</p:attrName>
                                        </p:attrNameLst>
                                      </p:cBhvr>
                                      <p:to>
                                        <p:strVal val="visible"/>
                                      </p:to>
                                    </p:set>
                                    <p:anim calcmode="lin" valueType="num">
                                      <p:cBhvr additive="base">
                                        <p:cTn id="11" dur="250"/>
                                        <p:tgtEl>
                                          <p:spTgt spid="514"/>
                                        </p:tgtEl>
                                        <p:attrNameLst>
                                          <p:attrName>ppt_w</p:attrName>
                                        </p:attrNameLst>
                                      </p:cBhvr>
                                      <p:tavLst>
                                        <p:tav tm="0">
                                          <p:val>
                                            <p:strVal val="0"/>
                                          </p:val>
                                        </p:tav>
                                        <p:tav tm="100000">
                                          <p:val>
                                            <p:strVal val="#ppt_w"/>
                                          </p:val>
                                        </p:tav>
                                      </p:tavLst>
                                    </p:anim>
                                    <p:anim calcmode="lin" valueType="num">
                                      <p:cBhvr additive="base">
                                        <p:cTn id="12" dur="250"/>
                                        <p:tgtEl>
                                          <p:spTgt spid="514"/>
                                        </p:tgtEl>
                                        <p:attrNameLst>
                                          <p:attrName>ppt_h</p:attrName>
                                        </p:attrNameLst>
                                      </p:cBhvr>
                                      <p:tavLst>
                                        <p:tav tm="0">
                                          <p:val>
                                            <p:strVal val="0"/>
                                          </p:val>
                                        </p:tav>
                                        <p:tav tm="100000">
                                          <p:val>
                                            <p:strVal val="#ppt_h"/>
                                          </p:val>
                                        </p:tav>
                                      </p:tavLst>
                                    </p:anim>
                                  </p:childTnLst>
                                </p:cTn>
                              </p:par>
                            </p:childTnLst>
                          </p:cTn>
                        </p:par>
                        <p:par>
                          <p:cTn id="13" fill="hold">
                            <p:stCondLst>
                              <p:cond delay="1750"/>
                            </p:stCondLst>
                            <p:childTnLst>
                              <p:par>
                                <p:cTn id="14" presetID="23" presetClass="entr" presetSubtype="16" fill="hold" nodeType="afterEffect">
                                  <p:stCondLst>
                                    <p:cond delay="0"/>
                                  </p:stCondLst>
                                  <p:childTnLst>
                                    <p:set>
                                      <p:cBhvr>
                                        <p:cTn id="15" dur="1" fill="hold">
                                          <p:stCondLst>
                                            <p:cond delay="0"/>
                                          </p:stCondLst>
                                        </p:cTn>
                                        <p:tgtEl>
                                          <p:spTgt spid="515"/>
                                        </p:tgtEl>
                                        <p:attrNameLst>
                                          <p:attrName>style.visibility</p:attrName>
                                        </p:attrNameLst>
                                      </p:cBhvr>
                                      <p:to>
                                        <p:strVal val="visible"/>
                                      </p:to>
                                    </p:set>
                                    <p:anim calcmode="lin" valueType="num">
                                      <p:cBhvr additive="base">
                                        <p:cTn id="16" dur="250"/>
                                        <p:tgtEl>
                                          <p:spTgt spid="515"/>
                                        </p:tgtEl>
                                        <p:attrNameLst>
                                          <p:attrName>ppt_w</p:attrName>
                                        </p:attrNameLst>
                                      </p:cBhvr>
                                      <p:tavLst>
                                        <p:tav tm="0">
                                          <p:val>
                                            <p:strVal val="0"/>
                                          </p:val>
                                        </p:tav>
                                        <p:tav tm="100000">
                                          <p:val>
                                            <p:strVal val="#ppt_w"/>
                                          </p:val>
                                        </p:tav>
                                      </p:tavLst>
                                    </p:anim>
                                    <p:anim calcmode="lin" valueType="num">
                                      <p:cBhvr additive="base">
                                        <p:cTn id="17" dur="250"/>
                                        <p:tgtEl>
                                          <p:spTgt spid="515"/>
                                        </p:tgtEl>
                                        <p:attrNameLst>
                                          <p:attrName>ppt_h</p:attrName>
                                        </p:attrNameLst>
                                      </p:cBhvr>
                                      <p:tavLst>
                                        <p:tav tm="0">
                                          <p:val>
                                            <p:strVal val="0"/>
                                          </p:val>
                                        </p:tav>
                                        <p:tav tm="100000">
                                          <p:val>
                                            <p:strVal val="#ppt_h"/>
                                          </p:val>
                                        </p:tav>
                                      </p:tavLst>
                                    </p:anim>
                                  </p:childTnLst>
                                </p:cTn>
                              </p:par>
                            </p:childTnLst>
                          </p:cTn>
                        </p:par>
                        <p:par>
                          <p:cTn id="18" fill="hold">
                            <p:stCondLst>
                              <p:cond delay="2000"/>
                            </p:stCondLst>
                            <p:childTnLst>
                              <p:par>
                                <p:cTn id="19" presetID="23" presetClass="entr" presetSubtype="16" fill="hold" nodeType="afterEffect">
                                  <p:stCondLst>
                                    <p:cond delay="0"/>
                                  </p:stCondLst>
                                  <p:childTnLst>
                                    <p:set>
                                      <p:cBhvr>
                                        <p:cTn id="20" dur="1" fill="hold">
                                          <p:stCondLst>
                                            <p:cond delay="0"/>
                                          </p:stCondLst>
                                        </p:cTn>
                                        <p:tgtEl>
                                          <p:spTgt spid="516"/>
                                        </p:tgtEl>
                                        <p:attrNameLst>
                                          <p:attrName>style.visibility</p:attrName>
                                        </p:attrNameLst>
                                      </p:cBhvr>
                                      <p:to>
                                        <p:strVal val="visible"/>
                                      </p:to>
                                    </p:set>
                                    <p:anim calcmode="lin" valueType="num">
                                      <p:cBhvr additive="base">
                                        <p:cTn id="21" dur="250"/>
                                        <p:tgtEl>
                                          <p:spTgt spid="516"/>
                                        </p:tgtEl>
                                        <p:attrNameLst>
                                          <p:attrName>ppt_w</p:attrName>
                                        </p:attrNameLst>
                                      </p:cBhvr>
                                      <p:tavLst>
                                        <p:tav tm="0">
                                          <p:val>
                                            <p:strVal val="0"/>
                                          </p:val>
                                        </p:tav>
                                        <p:tav tm="100000">
                                          <p:val>
                                            <p:strVal val="#ppt_w"/>
                                          </p:val>
                                        </p:tav>
                                      </p:tavLst>
                                    </p:anim>
                                    <p:anim calcmode="lin" valueType="num">
                                      <p:cBhvr additive="base">
                                        <p:cTn id="22" dur="250"/>
                                        <p:tgtEl>
                                          <p:spTgt spid="516"/>
                                        </p:tgtEl>
                                        <p:attrNameLst>
                                          <p:attrName>ppt_h</p:attrName>
                                        </p:attrNameLst>
                                      </p:cBhvr>
                                      <p:tavLst>
                                        <p:tav tm="0">
                                          <p:val>
                                            <p:strVal val="0"/>
                                          </p:val>
                                        </p:tav>
                                        <p:tav tm="100000">
                                          <p:val>
                                            <p:strVal val="#ppt_h"/>
                                          </p:val>
                                        </p:tav>
                                      </p:tavLst>
                                    </p:anim>
                                  </p:childTnLst>
                                </p:cTn>
                              </p:par>
                            </p:childTnLst>
                          </p:cTn>
                        </p:par>
                        <p:par>
                          <p:cTn id="23" fill="hold">
                            <p:stCondLst>
                              <p:cond delay="2250"/>
                            </p:stCondLst>
                            <p:childTnLst>
                              <p:par>
                                <p:cTn id="24" presetID="23" presetClass="entr" presetSubtype="16" fill="hold" nodeType="afterEffect">
                                  <p:stCondLst>
                                    <p:cond delay="0"/>
                                  </p:stCondLst>
                                  <p:childTnLst>
                                    <p:set>
                                      <p:cBhvr>
                                        <p:cTn id="25" dur="1" fill="hold">
                                          <p:stCondLst>
                                            <p:cond delay="0"/>
                                          </p:stCondLst>
                                        </p:cTn>
                                        <p:tgtEl>
                                          <p:spTgt spid="517"/>
                                        </p:tgtEl>
                                        <p:attrNameLst>
                                          <p:attrName>style.visibility</p:attrName>
                                        </p:attrNameLst>
                                      </p:cBhvr>
                                      <p:to>
                                        <p:strVal val="visible"/>
                                      </p:to>
                                    </p:set>
                                    <p:anim calcmode="lin" valueType="num">
                                      <p:cBhvr additive="base">
                                        <p:cTn id="26" dur="250"/>
                                        <p:tgtEl>
                                          <p:spTgt spid="517"/>
                                        </p:tgtEl>
                                        <p:attrNameLst>
                                          <p:attrName>ppt_w</p:attrName>
                                        </p:attrNameLst>
                                      </p:cBhvr>
                                      <p:tavLst>
                                        <p:tav tm="0">
                                          <p:val>
                                            <p:strVal val="0"/>
                                          </p:val>
                                        </p:tav>
                                        <p:tav tm="100000">
                                          <p:val>
                                            <p:strVal val="#ppt_w"/>
                                          </p:val>
                                        </p:tav>
                                      </p:tavLst>
                                    </p:anim>
                                    <p:anim calcmode="lin" valueType="num">
                                      <p:cBhvr additive="base">
                                        <p:cTn id="27" dur="250"/>
                                        <p:tgtEl>
                                          <p:spTgt spid="517"/>
                                        </p:tgtEl>
                                        <p:attrNameLst>
                                          <p:attrName>ppt_h</p:attrName>
                                        </p:attrNameLst>
                                      </p:cBhvr>
                                      <p:tavLst>
                                        <p:tav tm="0">
                                          <p:val>
                                            <p:strVal val="0"/>
                                          </p:val>
                                        </p:tav>
                                        <p:tav tm="100000">
                                          <p:val>
                                            <p:strVal val="#ppt_h"/>
                                          </p:val>
                                        </p:tav>
                                      </p:tavLst>
                                    </p:anim>
                                  </p:childTnLst>
                                </p:cTn>
                              </p:par>
                            </p:childTnLst>
                          </p:cTn>
                        </p:par>
                        <p:par>
                          <p:cTn id="28" fill="hold">
                            <p:stCondLst>
                              <p:cond delay="2500"/>
                            </p:stCondLst>
                            <p:childTnLst>
                              <p:par>
                                <p:cTn id="29" presetID="23" presetClass="entr" presetSubtype="16" fill="hold" nodeType="afterEffect">
                                  <p:stCondLst>
                                    <p:cond delay="0"/>
                                  </p:stCondLst>
                                  <p:childTnLst>
                                    <p:set>
                                      <p:cBhvr>
                                        <p:cTn id="30" dur="1" fill="hold">
                                          <p:stCondLst>
                                            <p:cond delay="0"/>
                                          </p:stCondLst>
                                        </p:cTn>
                                        <p:tgtEl>
                                          <p:spTgt spid="519"/>
                                        </p:tgtEl>
                                        <p:attrNameLst>
                                          <p:attrName>style.visibility</p:attrName>
                                        </p:attrNameLst>
                                      </p:cBhvr>
                                      <p:to>
                                        <p:strVal val="visible"/>
                                      </p:to>
                                    </p:set>
                                    <p:anim calcmode="lin" valueType="num">
                                      <p:cBhvr additive="base">
                                        <p:cTn id="31" dur="250"/>
                                        <p:tgtEl>
                                          <p:spTgt spid="519"/>
                                        </p:tgtEl>
                                        <p:attrNameLst>
                                          <p:attrName>ppt_w</p:attrName>
                                        </p:attrNameLst>
                                      </p:cBhvr>
                                      <p:tavLst>
                                        <p:tav tm="0">
                                          <p:val>
                                            <p:strVal val="0"/>
                                          </p:val>
                                        </p:tav>
                                        <p:tav tm="100000">
                                          <p:val>
                                            <p:strVal val="#ppt_w"/>
                                          </p:val>
                                        </p:tav>
                                      </p:tavLst>
                                    </p:anim>
                                    <p:anim calcmode="lin" valueType="num">
                                      <p:cBhvr additive="base">
                                        <p:cTn id="32" dur="250"/>
                                        <p:tgtEl>
                                          <p:spTgt spid="519"/>
                                        </p:tgtEl>
                                        <p:attrNameLst>
                                          <p:attrName>ppt_h</p:attrName>
                                        </p:attrNameLst>
                                      </p:cBhvr>
                                      <p:tavLst>
                                        <p:tav tm="0">
                                          <p:val>
                                            <p:strVal val="0"/>
                                          </p:val>
                                        </p:tav>
                                        <p:tav tm="100000">
                                          <p:val>
                                            <p:strVal val="#ppt_h"/>
                                          </p:val>
                                        </p:tav>
                                      </p:tavLst>
                                    </p:anim>
                                  </p:childTnLst>
                                </p:cTn>
                              </p:par>
                            </p:childTnLst>
                          </p:cTn>
                        </p:par>
                        <p:par>
                          <p:cTn id="33" fill="hold">
                            <p:stCondLst>
                              <p:cond delay="2750"/>
                            </p:stCondLst>
                            <p:childTnLst>
                              <p:par>
                                <p:cTn id="34" presetID="10" presetClass="entr" presetSubtype="0" fill="hold" nodeType="afterEffect">
                                  <p:stCondLst>
                                    <p:cond delay="0"/>
                                  </p:stCondLst>
                                  <p:childTnLst>
                                    <p:set>
                                      <p:cBhvr>
                                        <p:cTn id="35" dur="1" fill="hold">
                                          <p:stCondLst>
                                            <p:cond delay="0"/>
                                          </p:stCondLst>
                                        </p:cTn>
                                        <p:tgtEl>
                                          <p:spTgt spid="518"/>
                                        </p:tgtEl>
                                        <p:attrNameLst>
                                          <p:attrName>style.visibility</p:attrName>
                                        </p:attrNameLst>
                                      </p:cBhvr>
                                      <p:to>
                                        <p:strVal val="visible"/>
                                      </p:to>
                                    </p:set>
                                    <p:animEffect transition="in" filter="fade">
                                      <p:cBhvr>
                                        <p:cTn id="36" dur="250"/>
                                        <p:tgtEl>
                                          <p:spTgt spid="518"/>
                                        </p:tgtEl>
                                      </p:cBhvr>
                                    </p:animEffect>
                                  </p:childTnLst>
                                </p:cTn>
                              </p:par>
                            </p:childTnLst>
                          </p:cTn>
                        </p:par>
                        <p:par>
                          <p:cTn id="37" fill="hold">
                            <p:stCondLst>
                              <p:cond delay="3000"/>
                            </p:stCondLst>
                            <p:childTnLst>
                              <p:par>
                                <p:cTn id="38" presetID="23" presetClass="entr" presetSubtype="16" fill="hold" nodeType="afterEffect">
                                  <p:stCondLst>
                                    <p:cond delay="0"/>
                                  </p:stCondLst>
                                  <p:childTnLst>
                                    <p:set>
                                      <p:cBhvr>
                                        <p:cTn id="39" dur="1" fill="hold">
                                          <p:stCondLst>
                                            <p:cond delay="0"/>
                                          </p:stCondLst>
                                        </p:cTn>
                                        <p:tgtEl>
                                          <p:spTgt spid="520"/>
                                        </p:tgtEl>
                                        <p:attrNameLst>
                                          <p:attrName>style.visibility</p:attrName>
                                        </p:attrNameLst>
                                      </p:cBhvr>
                                      <p:to>
                                        <p:strVal val="visible"/>
                                      </p:to>
                                    </p:set>
                                    <p:anim calcmode="lin" valueType="num">
                                      <p:cBhvr additive="base">
                                        <p:cTn id="40" dur="250"/>
                                        <p:tgtEl>
                                          <p:spTgt spid="520"/>
                                        </p:tgtEl>
                                        <p:attrNameLst>
                                          <p:attrName>ppt_w</p:attrName>
                                        </p:attrNameLst>
                                      </p:cBhvr>
                                      <p:tavLst>
                                        <p:tav tm="0">
                                          <p:val>
                                            <p:strVal val="0"/>
                                          </p:val>
                                        </p:tav>
                                        <p:tav tm="100000">
                                          <p:val>
                                            <p:strVal val="#ppt_w"/>
                                          </p:val>
                                        </p:tav>
                                      </p:tavLst>
                                    </p:anim>
                                    <p:anim calcmode="lin" valueType="num">
                                      <p:cBhvr additive="base">
                                        <p:cTn id="41" dur="250"/>
                                        <p:tgtEl>
                                          <p:spTgt spid="520"/>
                                        </p:tgtEl>
                                        <p:attrNameLst>
                                          <p:attrName>ppt_h</p:attrName>
                                        </p:attrNameLst>
                                      </p:cBhvr>
                                      <p:tavLst>
                                        <p:tav tm="0">
                                          <p:val>
                                            <p:strVal val="0"/>
                                          </p:val>
                                        </p:tav>
                                        <p:tav tm="100000">
                                          <p:val>
                                            <p:strVal val="#ppt_h"/>
                                          </p:val>
                                        </p:tav>
                                      </p:tavLst>
                                    </p:anim>
                                  </p:childTnLst>
                                </p:cTn>
                              </p:par>
                            </p:childTnLst>
                          </p:cTn>
                        </p:par>
                        <p:par>
                          <p:cTn id="42" fill="hold">
                            <p:stCondLst>
                              <p:cond delay="3250"/>
                            </p:stCondLst>
                            <p:childTnLst>
                              <p:par>
                                <p:cTn id="43" presetID="22" presetClass="entr" presetSubtype="1" fill="hold" grpId="0" nodeType="afterEffect">
                                  <p:stCondLst>
                                    <p:cond delay="0"/>
                                  </p:stCondLst>
                                  <p:childTnLst>
                                    <p:set>
                                      <p:cBhvr>
                                        <p:cTn id="44" dur="1" fill="hold">
                                          <p:stCondLst>
                                            <p:cond delay="0"/>
                                          </p:stCondLst>
                                        </p:cTn>
                                        <p:tgtEl>
                                          <p:spTgt spid="512"/>
                                        </p:tgtEl>
                                        <p:attrNameLst>
                                          <p:attrName>style.visibility</p:attrName>
                                        </p:attrNameLst>
                                      </p:cBhvr>
                                      <p:to>
                                        <p:strVal val="visible"/>
                                      </p:to>
                                    </p:set>
                                    <p:animEffect transition="in" filter="wipe(up)">
                                      <p:cBhvr>
                                        <p:cTn id="45" dur="500"/>
                                        <p:tgtEl>
                                          <p:spTgt spid="512"/>
                                        </p:tgtEl>
                                      </p:cBhvr>
                                    </p:animEffect>
                                  </p:childTnLst>
                                </p:cTn>
                              </p:par>
                            </p:childTnLst>
                          </p:cTn>
                        </p:par>
                        <p:par>
                          <p:cTn id="46" fill="hold">
                            <p:stCondLst>
                              <p:cond delay="3750"/>
                            </p:stCondLst>
                            <p:childTnLst>
                              <p:par>
                                <p:cTn id="47" presetID="22" presetClass="entr" presetSubtype="1" fill="hold" grpId="0" nodeType="afterEffect">
                                  <p:stCondLst>
                                    <p:cond delay="0"/>
                                  </p:stCondLst>
                                  <p:childTnLst>
                                    <p:set>
                                      <p:cBhvr>
                                        <p:cTn id="48" dur="1" fill="hold">
                                          <p:stCondLst>
                                            <p:cond delay="0"/>
                                          </p:stCondLst>
                                        </p:cTn>
                                        <p:tgtEl>
                                          <p:spTgt spid="2"/>
                                        </p:tgtEl>
                                        <p:attrNameLst>
                                          <p:attrName>style.visibility</p:attrName>
                                        </p:attrNameLst>
                                      </p:cBhvr>
                                      <p:to>
                                        <p:strVal val="visible"/>
                                      </p:to>
                                    </p:set>
                                    <p:animEffect transition="in" filter="wipe(up)">
                                      <p:cBhvr>
                                        <p:cTn id="49"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 grpId="0"/>
      <p:bldP spid="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573">
          <a:extLst>
            <a:ext uri="{FF2B5EF4-FFF2-40B4-BE49-F238E27FC236}">
              <a16:creationId xmlns:a16="http://schemas.microsoft.com/office/drawing/2014/main" id="{34FDC038-E69E-48AB-054A-92C4D93FB310}"/>
            </a:ext>
          </a:extLst>
        </p:cNvPr>
        <p:cNvGrpSpPr/>
        <p:nvPr/>
      </p:nvGrpSpPr>
      <p:grpSpPr>
        <a:xfrm>
          <a:off x="0" y="0"/>
          <a:ext cx="0" cy="0"/>
          <a:chOff x="0" y="0"/>
          <a:chExt cx="0" cy="0"/>
        </a:xfrm>
      </p:grpSpPr>
      <p:sp>
        <p:nvSpPr>
          <p:cNvPr id="574" name="Google Shape;574;p15">
            <a:extLst>
              <a:ext uri="{FF2B5EF4-FFF2-40B4-BE49-F238E27FC236}">
                <a16:creationId xmlns:a16="http://schemas.microsoft.com/office/drawing/2014/main" id="{770AA543-9777-F236-7C60-C9EDBABCFB16}"/>
              </a:ext>
            </a:extLst>
          </p:cNvPr>
          <p:cNvSpPr/>
          <p:nvPr/>
        </p:nvSpPr>
        <p:spPr>
          <a:xfrm>
            <a:off x="-1276986" y="5375474"/>
            <a:ext cx="3994615" cy="3994615"/>
          </a:xfrm>
          <a:prstGeom prst="flowChartConnector">
            <a:avLst/>
          </a:prstGeom>
          <a:solidFill>
            <a:schemeClr val="lt2"/>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575" name="Google Shape;575;p15">
            <a:extLst>
              <a:ext uri="{FF2B5EF4-FFF2-40B4-BE49-F238E27FC236}">
                <a16:creationId xmlns:a16="http://schemas.microsoft.com/office/drawing/2014/main" id="{8E02B51F-3382-C8EA-D98F-5A40162CDD45}"/>
              </a:ext>
            </a:extLst>
          </p:cNvPr>
          <p:cNvSpPr txBox="1">
            <a:spLocks noGrp="1"/>
          </p:cNvSpPr>
          <p:nvPr>
            <p:ph type="title"/>
          </p:nvPr>
        </p:nvSpPr>
        <p:spPr>
          <a:xfrm>
            <a:off x="2348296" y="809116"/>
            <a:ext cx="6871904" cy="954088"/>
          </a:xfrm>
          <a:prstGeom prst="rect">
            <a:avLst/>
          </a:prstGeom>
          <a:noFill/>
          <a:ln>
            <a:noFill/>
          </a:ln>
        </p:spPr>
        <p:txBody>
          <a:bodyPr spcFirstLastPara="1" vert="horz" wrap="square" lIns="121900" tIns="60933" rIns="121900" bIns="60933" rtlCol="0" anchor="t" anchorCtr="0">
            <a:noAutofit/>
          </a:bodyPr>
          <a:lstStyle/>
          <a:p>
            <a:pPr fontAlgn="base"/>
            <a:r>
              <a:rPr lang="en-US" sz="3200" b="1" dirty="0">
                <a:latin typeface="Bahnschrift" panose="020B0502040204020203" pitchFamily="34" charset="0"/>
              </a:rPr>
              <a:t>BARRIER 5 - AGE/ATTITUDE BARRIER</a:t>
            </a:r>
            <a:endParaRPr lang="en-US" sz="3200" dirty="0">
              <a:latin typeface="Bahnschrift" panose="020B0502040204020203" pitchFamily="34" charset="0"/>
            </a:endParaRPr>
          </a:p>
        </p:txBody>
      </p:sp>
      <p:sp>
        <p:nvSpPr>
          <p:cNvPr id="576" name="Google Shape;576;p15">
            <a:extLst>
              <a:ext uri="{FF2B5EF4-FFF2-40B4-BE49-F238E27FC236}">
                <a16:creationId xmlns:a16="http://schemas.microsoft.com/office/drawing/2014/main" id="{9CEBE170-A83F-909B-AD4F-DBB1619CFCD1}"/>
              </a:ext>
            </a:extLst>
          </p:cNvPr>
          <p:cNvSpPr txBox="1">
            <a:spLocks noGrp="1"/>
          </p:cNvSpPr>
          <p:nvPr>
            <p:ph type="body" idx="1"/>
          </p:nvPr>
        </p:nvSpPr>
        <p:spPr>
          <a:xfrm>
            <a:off x="2348296" y="1789459"/>
            <a:ext cx="7732566" cy="4671320"/>
          </a:xfrm>
          <a:prstGeom prst="rect">
            <a:avLst/>
          </a:prstGeom>
          <a:noFill/>
          <a:ln>
            <a:noFill/>
          </a:ln>
        </p:spPr>
        <p:txBody>
          <a:bodyPr spcFirstLastPara="1" vert="horz" wrap="square" lIns="121900" tIns="60933" rIns="121900" bIns="60933" rtlCol="0" anchor="t" anchorCtr="0">
            <a:normAutofit/>
          </a:bodyPr>
          <a:lstStyle/>
          <a:p>
            <a:pPr marL="169329" indent="0" algn="just">
              <a:lnSpc>
                <a:spcPct val="150000"/>
              </a:lnSpc>
              <a:buNone/>
            </a:pPr>
            <a:r>
              <a:rPr lang="fr-FR" b="1" dirty="0" err="1">
                <a:latin typeface="Bahnschrift" panose="020B0502040204020203" pitchFamily="34" charset="0"/>
              </a:rPr>
              <a:t>Barrier</a:t>
            </a:r>
            <a:r>
              <a:rPr lang="fr-FR" b="1" dirty="0">
                <a:latin typeface="Bahnschrift" panose="020B0502040204020203" pitchFamily="34" charset="0"/>
              </a:rPr>
              <a:t> 5: Description</a:t>
            </a:r>
          </a:p>
          <a:p>
            <a:pPr algn="just">
              <a:lnSpc>
                <a:spcPct val="150000"/>
              </a:lnSpc>
              <a:buFont typeface="Wingdings" panose="05000000000000000000" pitchFamily="2" charset="2"/>
              <a:buChar char="Ø"/>
            </a:pPr>
            <a:r>
              <a:rPr lang="en-US" dirty="0">
                <a:latin typeface="Bahnschrift" panose="020B0502040204020203" pitchFamily="34" charset="0"/>
              </a:rPr>
              <a:t>The age of workers is between 16 and 60 years.</a:t>
            </a:r>
          </a:p>
          <a:p>
            <a:pPr algn="just">
              <a:lnSpc>
                <a:spcPct val="150000"/>
              </a:lnSpc>
              <a:buFont typeface="Wingdings" panose="05000000000000000000" pitchFamily="2" charset="2"/>
              <a:buChar char="Ø"/>
            </a:pPr>
            <a:r>
              <a:rPr lang="en-US" dirty="0">
                <a:latin typeface="Bahnschrift" panose="020B0502040204020203" pitchFamily="34" charset="0"/>
              </a:rPr>
              <a:t>Even after he is told, Gary claims that the younger workers do something different.</a:t>
            </a:r>
          </a:p>
          <a:p>
            <a:pPr algn="just">
              <a:lnSpc>
                <a:spcPct val="150000"/>
              </a:lnSpc>
              <a:buFont typeface="Wingdings" panose="05000000000000000000" pitchFamily="2" charset="2"/>
              <a:buChar char="Ø"/>
            </a:pPr>
            <a:r>
              <a:rPr lang="en-US" dirty="0">
                <a:latin typeface="Bahnschrift" panose="020B0502040204020203" pitchFamily="34" charset="0"/>
              </a:rPr>
              <a:t>Attitudes concerning age cause misunderstanding and frustrations.</a:t>
            </a:r>
          </a:p>
        </p:txBody>
      </p:sp>
      <p:sp>
        <p:nvSpPr>
          <p:cNvPr id="577" name="Google Shape;577;p15">
            <a:extLst>
              <a:ext uri="{FF2B5EF4-FFF2-40B4-BE49-F238E27FC236}">
                <a16:creationId xmlns:a16="http://schemas.microsoft.com/office/drawing/2014/main" id="{0E4D4CDB-D813-4EB1-F073-1005CB2B7856}"/>
              </a:ext>
            </a:extLst>
          </p:cNvPr>
          <p:cNvSpPr/>
          <p:nvPr/>
        </p:nvSpPr>
        <p:spPr>
          <a:xfrm flipH="1">
            <a:off x="10627446" y="3682725"/>
            <a:ext cx="844233" cy="844233"/>
          </a:xfrm>
          <a:prstGeom prst="rtTriangle">
            <a:avLst/>
          </a:prstGeom>
          <a:solidFill>
            <a:schemeClr val="dk2"/>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578" name="Google Shape;578;p15">
            <a:extLst>
              <a:ext uri="{FF2B5EF4-FFF2-40B4-BE49-F238E27FC236}">
                <a16:creationId xmlns:a16="http://schemas.microsoft.com/office/drawing/2014/main" id="{EC19D44A-71E7-0987-DEF8-8ED96B3619E6}"/>
              </a:ext>
            </a:extLst>
          </p:cNvPr>
          <p:cNvSpPr/>
          <p:nvPr/>
        </p:nvSpPr>
        <p:spPr>
          <a:xfrm flipH="1">
            <a:off x="10627446" y="4479946"/>
            <a:ext cx="844233" cy="844233"/>
          </a:xfrm>
          <a:prstGeom prst="rtTriangle">
            <a:avLst/>
          </a:prstGeom>
          <a:solidFill>
            <a:schemeClr val="dk2"/>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579" name="Google Shape;579;p15">
            <a:extLst>
              <a:ext uri="{FF2B5EF4-FFF2-40B4-BE49-F238E27FC236}">
                <a16:creationId xmlns:a16="http://schemas.microsoft.com/office/drawing/2014/main" id="{4706BFFB-AE8A-DE47-B828-7B273A8DDE68}"/>
              </a:ext>
            </a:extLst>
          </p:cNvPr>
          <p:cNvSpPr/>
          <p:nvPr/>
        </p:nvSpPr>
        <p:spPr>
          <a:xfrm flipH="1">
            <a:off x="10627446" y="5277168"/>
            <a:ext cx="844233" cy="844233"/>
          </a:xfrm>
          <a:prstGeom prst="rtTriangle">
            <a:avLst/>
          </a:prstGeom>
          <a:solidFill>
            <a:schemeClr val="dk2"/>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grpSp>
        <p:nvGrpSpPr>
          <p:cNvPr id="580" name="Google Shape;580;p15">
            <a:extLst>
              <a:ext uri="{FF2B5EF4-FFF2-40B4-BE49-F238E27FC236}">
                <a16:creationId xmlns:a16="http://schemas.microsoft.com/office/drawing/2014/main" id="{91ED2FF2-FA70-B988-B9F3-0C49B13180BC}"/>
              </a:ext>
            </a:extLst>
          </p:cNvPr>
          <p:cNvGrpSpPr/>
          <p:nvPr/>
        </p:nvGrpSpPr>
        <p:grpSpPr>
          <a:xfrm>
            <a:off x="1620660" y="5370277"/>
            <a:ext cx="1219408" cy="957684"/>
            <a:chOff x="388620" y="1420922"/>
            <a:chExt cx="679997" cy="534048"/>
          </a:xfrm>
        </p:grpSpPr>
        <p:sp>
          <p:nvSpPr>
            <p:cNvPr id="581" name="Google Shape;581;p15">
              <a:extLst>
                <a:ext uri="{FF2B5EF4-FFF2-40B4-BE49-F238E27FC236}">
                  <a16:creationId xmlns:a16="http://schemas.microsoft.com/office/drawing/2014/main" id="{E1CAF4CD-0800-99BB-36BF-01709EBCAAAE}"/>
                </a:ext>
              </a:extLst>
            </p:cNvPr>
            <p:cNvSpPr/>
            <p:nvPr/>
          </p:nvSpPr>
          <p:spPr>
            <a:xfrm>
              <a:off x="388620" y="1420923"/>
              <a:ext cx="70397" cy="70397"/>
            </a:xfrm>
            <a:prstGeom prst="flowChartConnector">
              <a:avLst/>
            </a:prstGeom>
            <a:solidFill>
              <a:schemeClr val="accent1"/>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582" name="Google Shape;582;p15">
              <a:extLst>
                <a:ext uri="{FF2B5EF4-FFF2-40B4-BE49-F238E27FC236}">
                  <a16:creationId xmlns:a16="http://schemas.microsoft.com/office/drawing/2014/main" id="{304DF19A-03F3-2CE7-DC74-544B2BA4DAF0}"/>
                </a:ext>
              </a:extLst>
            </p:cNvPr>
            <p:cNvSpPr/>
            <p:nvPr/>
          </p:nvSpPr>
          <p:spPr>
            <a:xfrm>
              <a:off x="541020" y="1420923"/>
              <a:ext cx="70397" cy="70397"/>
            </a:xfrm>
            <a:prstGeom prst="flowChartConnector">
              <a:avLst/>
            </a:prstGeom>
            <a:solidFill>
              <a:schemeClr val="accent1"/>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583" name="Google Shape;583;p15">
              <a:extLst>
                <a:ext uri="{FF2B5EF4-FFF2-40B4-BE49-F238E27FC236}">
                  <a16:creationId xmlns:a16="http://schemas.microsoft.com/office/drawing/2014/main" id="{6408CA40-1105-DD94-2B22-14AC7B4F059F}"/>
                </a:ext>
              </a:extLst>
            </p:cNvPr>
            <p:cNvSpPr/>
            <p:nvPr/>
          </p:nvSpPr>
          <p:spPr>
            <a:xfrm>
              <a:off x="693420" y="1420923"/>
              <a:ext cx="70397" cy="70397"/>
            </a:xfrm>
            <a:prstGeom prst="flowChartConnector">
              <a:avLst/>
            </a:prstGeom>
            <a:solidFill>
              <a:schemeClr val="accent1"/>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584" name="Google Shape;584;p15">
              <a:extLst>
                <a:ext uri="{FF2B5EF4-FFF2-40B4-BE49-F238E27FC236}">
                  <a16:creationId xmlns:a16="http://schemas.microsoft.com/office/drawing/2014/main" id="{B8FD9DA4-7734-9EB9-F95E-8A341D504EC4}"/>
                </a:ext>
              </a:extLst>
            </p:cNvPr>
            <p:cNvSpPr/>
            <p:nvPr/>
          </p:nvSpPr>
          <p:spPr>
            <a:xfrm>
              <a:off x="845820" y="1420922"/>
              <a:ext cx="70397" cy="70397"/>
            </a:xfrm>
            <a:prstGeom prst="flowChartConnector">
              <a:avLst/>
            </a:prstGeom>
            <a:solidFill>
              <a:schemeClr val="accent1"/>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585" name="Google Shape;585;p15">
              <a:extLst>
                <a:ext uri="{FF2B5EF4-FFF2-40B4-BE49-F238E27FC236}">
                  <a16:creationId xmlns:a16="http://schemas.microsoft.com/office/drawing/2014/main" id="{36C66ED7-53D2-EEE8-E6A7-46EC22663966}"/>
                </a:ext>
              </a:extLst>
            </p:cNvPr>
            <p:cNvSpPr/>
            <p:nvPr/>
          </p:nvSpPr>
          <p:spPr>
            <a:xfrm>
              <a:off x="998220" y="1420922"/>
              <a:ext cx="70397" cy="70397"/>
            </a:xfrm>
            <a:prstGeom prst="flowChartConnector">
              <a:avLst/>
            </a:prstGeom>
            <a:solidFill>
              <a:schemeClr val="accent1"/>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586" name="Google Shape;586;p15">
              <a:extLst>
                <a:ext uri="{FF2B5EF4-FFF2-40B4-BE49-F238E27FC236}">
                  <a16:creationId xmlns:a16="http://schemas.microsoft.com/office/drawing/2014/main" id="{D5AA107C-897F-F936-23A4-1E58B6437B07}"/>
                </a:ext>
              </a:extLst>
            </p:cNvPr>
            <p:cNvSpPr/>
            <p:nvPr/>
          </p:nvSpPr>
          <p:spPr>
            <a:xfrm>
              <a:off x="388620" y="1573323"/>
              <a:ext cx="70397" cy="70397"/>
            </a:xfrm>
            <a:prstGeom prst="flowChartConnector">
              <a:avLst/>
            </a:prstGeom>
            <a:solidFill>
              <a:schemeClr val="accent1"/>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587" name="Google Shape;587;p15">
              <a:extLst>
                <a:ext uri="{FF2B5EF4-FFF2-40B4-BE49-F238E27FC236}">
                  <a16:creationId xmlns:a16="http://schemas.microsoft.com/office/drawing/2014/main" id="{9A3CFEE6-965F-7641-B1B6-00ADBA8E4761}"/>
                </a:ext>
              </a:extLst>
            </p:cNvPr>
            <p:cNvSpPr/>
            <p:nvPr/>
          </p:nvSpPr>
          <p:spPr>
            <a:xfrm>
              <a:off x="541020" y="1573323"/>
              <a:ext cx="70397" cy="70397"/>
            </a:xfrm>
            <a:prstGeom prst="flowChartConnector">
              <a:avLst/>
            </a:prstGeom>
            <a:solidFill>
              <a:schemeClr val="accent1"/>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588" name="Google Shape;588;p15">
              <a:extLst>
                <a:ext uri="{FF2B5EF4-FFF2-40B4-BE49-F238E27FC236}">
                  <a16:creationId xmlns:a16="http://schemas.microsoft.com/office/drawing/2014/main" id="{4359AD63-AB97-0033-D950-AE29E62EBB2B}"/>
                </a:ext>
              </a:extLst>
            </p:cNvPr>
            <p:cNvSpPr/>
            <p:nvPr/>
          </p:nvSpPr>
          <p:spPr>
            <a:xfrm>
              <a:off x="693420" y="1573323"/>
              <a:ext cx="70397" cy="70397"/>
            </a:xfrm>
            <a:prstGeom prst="flowChartConnector">
              <a:avLst/>
            </a:prstGeom>
            <a:solidFill>
              <a:schemeClr val="accent1"/>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589" name="Google Shape;589;p15">
              <a:extLst>
                <a:ext uri="{FF2B5EF4-FFF2-40B4-BE49-F238E27FC236}">
                  <a16:creationId xmlns:a16="http://schemas.microsoft.com/office/drawing/2014/main" id="{A67B2C7C-F70A-8719-DD6D-6F7ACAE86D27}"/>
                </a:ext>
              </a:extLst>
            </p:cNvPr>
            <p:cNvSpPr/>
            <p:nvPr/>
          </p:nvSpPr>
          <p:spPr>
            <a:xfrm>
              <a:off x="845820" y="1573322"/>
              <a:ext cx="70397" cy="70397"/>
            </a:xfrm>
            <a:prstGeom prst="flowChartConnector">
              <a:avLst/>
            </a:prstGeom>
            <a:solidFill>
              <a:schemeClr val="accent1"/>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590" name="Google Shape;590;p15">
              <a:extLst>
                <a:ext uri="{FF2B5EF4-FFF2-40B4-BE49-F238E27FC236}">
                  <a16:creationId xmlns:a16="http://schemas.microsoft.com/office/drawing/2014/main" id="{C4B1C297-AF91-77AE-C0FE-83DF3BF5D63F}"/>
                </a:ext>
              </a:extLst>
            </p:cNvPr>
            <p:cNvSpPr/>
            <p:nvPr/>
          </p:nvSpPr>
          <p:spPr>
            <a:xfrm>
              <a:off x="998220" y="1573322"/>
              <a:ext cx="70397" cy="70397"/>
            </a:xfrm>
            <a:prstGeom prst="flowChartConnector">
              <a:avLst/>
            </a:prstGeom>
            <a:solidFill>
              <a:schemeClr val="accent1"/>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591" name="Google Shape;591;p15">
              <a:extLst>
                <a:ext uri="{FF2B5EF4-FFF2-40B4-BE49-F238E27FC236}">
                  <a16:creationId xmlns:a16="http://schemas.microsoft.com/office/drawing/2014/main" id="{BF55A3D6-1CF8-A608-F258-F35123331D3B}"/>
                </a:ext>
              </a:extLst>
            </p:cNvPr>
            <p:cNvSpPr/>
            <p:nvPr/>
          </p:nvSpPr>
          <p:spPr>
            <a:xfrm>
              <a:off x="388620" y="1728948"/>
              <a:ext cx="70397" cy="70397"/>
            </a:xfrm>
            <a:prstGeom prst="flowChartConnector">
              <a:avLst/>
            </a:prstGeom>
            <a:solidFill>
              <a:schemeClr val="accent1"/>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592" name="Google Shape;592;p15">
              <a:extLst>
                <a:ext uri="{FF2B5EF4-FFF2-40B4-BE49-F238E27FC236}">
                  <a16:creationId xmlns:a16="http://schemas.microsoft.com/office/drawing/2014/main" id="{C51EC772-B26C-CCFF-BE3F-D90F96122F14}"/>
                </a:ext>
              </a:extLst>
            </p:cNvPr>
            <p:cNvSpPr/>
            <p:nvPr/>
          </p:nvSpPr>
          <p:spPr>
            <a:xfrm>
              <a:off x="541020" y="1728948"/>
              <a:ext cx="70397" cy="70397"/>
            </a:xfrm>
            <a:prstGeom prst="flowChartConnector">
              <a:avLst/>
            </a:prstGeom>
            <a:solidFill>
              <a:schemeClr val="accent1"/>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593" name="Google Shape;593;p15">
              <a:extLst>
                <a:ext uri="{FF2B5EF4-FFF2-40B4-BE49-F238E27FC236}">
                  <a16:creationId xmlns:a16="http://schemas.microsoft.com/office/drawing/2014/main" id="{8AA6C572-BAC1-0D27-214A-87DC72F028F0}"/>
                </a:ext>
              </a:extLst>
            </p:cNvPr>
            <p:cNvSpPr/>
            <p:nvPr/>
          </p:nvSpPr>
          <p:spPr>
            <a:xfrm>
              <a:off x="693420" y="1728948"/>
              <a:ext cx="70397" cy="70397"/>
            </a:xfrm>
            <a:prstGeom prst="flowChartConnector">
              <a:avLst/>
            </a:prstGeom>
            <a:solidFill>
              <a:schemeClr val="accent1"/>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594" name="Google Shape;594;p15">
              <a:extLst>
                <a:ext uri="{FF2B5EF4-FFF2-40B4-BE49-F238E27FC236}">
                  <a16:creationId xmlns:a16="http://schemas.microsoft.com/office/drawing/2014/main" id="{792EDF13-3552-A476-82D7-9C86B1350041}"/>
                </a:ext>
              </a:extLst>
            </p:cNvPr>
            <p:cNvSpPr/>
            <p:nvPr/>
          </p:nvSpPr>
          <p:spPr>
            <a:xfrm>
              <a:off x="845820" y="1728947"/>
              <a:ext cx="70397" cy="70397"/>
            </a:xfrm>
            <a:prstGeom prst="flowChartConnector">
              <a:avLst/>
            </a:prstGeom>
            <a:solidFill>
              <a:schemeClr val="accent1"/>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595" name="Google Shape;595;p15">
              <a:extLst>
                <a:ext uri="{FF2B5EF4-FFF2-40B4-BE49-F238E27FC236}">
                  <a16:creationId xmlns:a16="http://schemas.microsoft.com/office/drawing/2014/main" id="{3BBFD380-828A-2CFD-3503-A9F3566A6345}"/>
                </a:ext>
              </a:extLst>
            </p:cNvPr>
            <p:cNvSpPr/>
            <p:nvPr/>
          </p:nvSpPr>
          <p:spPr>
            <a:xfrm>
              <a:off x="998220" y="1728947"/>
              <a:ext cx="70397" cy="70397"/>
            </a:xfrm>
            <a:prstGeom prst="flowChartConnector">
              <a:avLst/>
            </a:prstGeom>
            <a:solidFill>
              <a:schemeClr val="accent1"/>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596" name="Google Shape;596;p15">
              <a:extLst>
                <a:ext uri="{FF2B5EF4-FFF2-40B4-BE49-F238E27FC236}">
                  <a16:creationId xmlns:a16="http://schemas.microsoft.com/office/drawing/2014/main" id="{C6ED28F6-FB74-5119-29AF-852901462C94}"/>
                </a:ext>
              </a:extLst>
            </p:cNvPr>
            <p:cNvSpPr/>
            <p:nvPr/>
          </p:nvSpPr>
          <p:spPr>
            <a:xfrm>
              <a:off x="388620" y="1884573"/>
              <a:ext cx="70397" cy="70397"/>
            </a:xfrm>
            <a:prstGeom prst="flowChartConnector">
              <a:avLst/>
            </a:prstGeom>
            <a:solidFill>
              <a:schemeClr val="accent1"/>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597" name="Google Shape;597;p15">
              <a:extLst>
                <a:ext uri="{FF2B5EF4-FFF2-40B4-BE49-F238E27FC236}">
                  <a16:creationId xmlns:a16="http://schemas.microsoft.com/office/drawing/2014/main" id="{6D27963A-BEBC-77BE-449C-1CD63669D89B}"/>
                </a:ext>
              </a:extLst>
            </p:cNvPr>
            <p:cNvSpPr/>
            <p:nvPr/>
          </p:nvSpPr>
          <p:spPr>
            <a:xfrm>
              <a:off x="541020" y="1884573"/>
              <a:ext cx="70397" cy="70397"/>
            </a:xfrm>
            <a:prstGeom prst="flowChartConnector">
              <a:avLst/>
            </a:prstGeom>
            <a:solidFill>
              <a:schemeClr val="accent1"/>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598" name="Google Shape;598;p15">
              <a:extLst>
                <a:ext uri="{FF2B5EF4-FFF2-40B4-BE49-F238E27FC236}">
                  <a16:creationId xmlns:a16="http://schemas.microsoft.com/office/drawing/2014/main" id="{F651F0FE-5618-5DC6-8533-7810C17F9B4F}"/>
                </a:ext>
              </a:extLst>
            </p:cNvPr>
            <p:cNvSpPr/>
            <p:nvPr/>
          </p:nvSpPr>
          <p:spPr>
            <a:xfrm>
              <a:off x="693420" y="1884573"/>
              <a:ext cx="70397" cy="70397"/>
            </a:xfrm>
            <a:prstGeom prst="flowChartConnector">
              <a:avLst/>
            </a:prstGeom>
            <a:solidFill>
              <a:schemeClr val="accent1"/>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599" name="Google Shape;599;p15">
              <a:extLst>
                <a:ext uri="{FF2B5EF4-FFF2-40B4-BE49-F238E27FC236}">
                  <a16:creationId xmlns:a16="http://schemas.microsoft.com/office/drawing/2014/main" id="{FA356C31-D46C-4B3B-FFB7-E52A044BDC5F}"/>
                </a:ext>
              </a:extLst>
            </p:cNvPr>
            <p:cNvSpPr/>
            <p:nvPr/>
          </p:nvSpPr>
          <p:spPr>
            <a:xfrm>
              <a:off x="845820" y="1884572"/>
              <a:ext cx="70397" cy="70397"/>
            </a:xfrm>
            <a:prstGeom prst="flowChartConnector">
              <a:avLst/>
            </a:prstGeom>
            <a:solidFill>
              <a:schemeClr val="accent1"/>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600" name="Google Shape;600;p15">
              <a:extLst>
                <a:ext uri="{FF2B5EF4-FFF2-40B4-BE49-F238E27FC236}">
                  <a16:creationId xmlns:a16="http://schemas.microsoft.com/office/drawing/2014/main" id="{93CC4D4C-3CF2-DE2D-89A2-4159D25BE534}"/>
                </a:ext>
              </a:extLst>
            </p:cNvPr>
            <p:cNvSpPr/>
            <p:nvPr/>
          </p:nvSpPr>
          <p:spPr>
            <a:xfrm>
              <a:off x="998220" y="1884572"/>
              <a:ext cx="70397" cy="70397"/>
            </a:xfrm>
            <a:prstGeom prst="flowChartConnector">
              <a:avLst/>
            </a:prstGeom>
            <a:solidFill>
              <a:schemeClr val="accent1"/>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grpSp>
      <p:sp>
        <p:nvSpPr>
          <p:cNvPr id="601" name="Google Shape;601;p15">
            <a:extLst>
              <a:ext uri="{FF2B5EF4-FFF2-40B4-BE49-F238E27FC236}">
                <a16:creationId xmlns:a16="http://schemas.microsoft.com/office/drawing/2014/main" id="{8278C6C2-5CD8-FBB3-F82A-553CF239E4D1}"/>
              </a:ext>
            </a:extLst>
          </p:cNvPr>
          <p:cNvSpPr/>
          <p:nvPr/>
        </p:nvSpPr>
        <p:spPr>
          <a:xfrm rot="5400000">
            <a:off x="8932461" y="-523074"/>
            <a:ext cx="1694985" cy="1694985"/>
          </a:xfrm>
          <a:prstGeom prst="flowChartDelay">
            <a:avLst/>
          </a:prstGeom>
          <a:solidFill>
            <a:schemeClr val="accent4"/>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602" name="Google Shape;602;p15">
            <a:extLst>
              <a:ext uri="{FF2B5EF4-FFF2-40B4-BE49-F238E27FC236}">
                <a16:creationId xmlns:a16="http://schemas.microsoft.com/office/drawing/2014/main" id="{F6AC5BF2-BEE4-1CA4-C99F-31D70E8CC213}"/>
              </a:ext>
            </a:extLst>
          </p:cNvPr>
          <p:cNvSpPr/>
          <p:nvPr/>
        </p:nvSpPr>
        <p:spPr>
          <a:xfrm>
            <a:off x="1" y="1011407"/>
            <a:ext cx="2918748" cy="160504"/>
          </a:xfrm>
          <a:prstGeom prst="rect">
            <a:avLst/>
          </a:prstGeom>
          <a:solidFill>
            <a:schemeClr val="accent2"/>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603" name="Google Shape;603;p15">
            <a:extLst>
              <a:ext uri="{FF2B5EF4-FFF2-40B4-BE49-F238E27FC236}">
                <a16:creationId xmlns:a16="http://schemas.microsoft.com/office/drawing/2014/main" id="{C4E4071E-1BEB-1EEA-A854-C1E985BE04CF}"/>
              </a:ext>
            </a:extLst>
          </p:cNvPr>
          <p:cNvSpPr/>
          <p:nvPr/>
        </p:nvSpPr>
        <p:spPr>
          <a:xfrm>
            <a:off x="10305720" y="447011"/>
            <a:ext cx="539013" cy="579179"/>
          </a:xfrm>
          <a:prstGeom prst="rect">
            <a:avLst/>
          </a:prstGeom>
          <a:solidFill>
            <a:schemeClr val="dk1"/>
          </a:solidFill>
          <a:ln>
            <a:noFill/>
          </a:ln>
        </p:spPr>
        <p:txBody>
          <a:bodyPr spcFirstLastPara="1" wrap="square" lIns="121900" tIns="60933" rIns="121900" bIns="60933" anchor="ctr" anchorCtr="0">
            <a:noAutofit/>
          </a:bodyPr>
          <a:lstStyle/>
          <a:p>
            <a:pPr algn="ctr"/>
            <a:endParaRPr sz="1867">
              <a:solidFill>
                <a:schemeClr val="dk2"/>
              </a:solidFill>
              <a:latin typeface="Arial"/>
              <a:ea typeface="Arial"/>
              <a:cs typeface="Arial"/>
              <a:sym typeface="Arial"/>
            </a:endParaRPr>
          </a:p>
        </p:txBody>
      </p:sp>
      <p:sp>
        <p:nvSpPr>
          <p:cNvPr id="2" name="Google Shape;455;p10">
            <a:extLst>
              <a:ext uri="{FF2B5EF4-FFF2-40B4-BE49-F238E27FC236}">
                <a16:creationId xmlns:a16="http://schemas.microsoft.com/office/drawing/2014/main" id="{7575150E-C48F-A2C4-D06B-87A5B54D5E4A}"/>
              </a:ext>
            </a:extLst>
          </p:cNvPr>
          <p:cNvSpPr/>
          <p:nvPr/>
        </p:nvSpPr>
        <p:spPr>
          <a:xfrm>
            <a:off x="896055" y="1341066"/>
            <a:ext cx="212495" cy="256814"/>
          </a:xfrm>
          <a:prstGeom prst="rect">
            <a:avLst/>
          </a:prstGeom>
          <a:solidFill>
            <a:schemeClr val="tx1"/>
          </a:solidFill>
          <a:ln>
            <a:noFill/>
          </a:ln>
        </p:spPr>
        <p:txBody>
          <a:bodyPr spcFirstLastPara="1" wrap="square" lIns="121900" tIns="60933" rIns="121900" bIns="60933" anchor="ctr" anchorCtr="0">
            <a:noAutofit/>
          </a:bodyPr>
          <a:lstStyle/>
          <a:p>
            <a:pPr algn="ctr">
              <a:buClr>
                <a:srgbClr val="000000"/>
              </a:buClr>
              <a:buSzPts val="1800"/>
            </a:pPr>
            <a:endParaRPr sz="2400">
              <a:solidFill>
                <a:schemeClr val="lt1"/>
              </a:solidFill>
              <a:latin typeface="Montserrat Medium"/>
              <a:ea typeface="Montserrat Medium"/>
              <a:cs typeface="Montserrat Medium"/>
              <a:sym typeface="Montserrat Medium"/>
            </a:endParaRPr>
          </a:p>
        </p:txBody>
      </p:sp>
      <p:sp>
        <p:nvSpPr>
          <p:cNvPr id="4" name="Google Shape;455;p10">
            <a:extLst>
              <a:ext uri="{FF2B5EF4-FFF2-40B4-BE49-F238E27FC236}">
                <a16:creationId xmlns:a16="http://schemas.microsoft.com/office/drawing/2014/main" id="{B60F02CB-C55D-AFEA-5A23-BCA92D130333}"/>
              </a:ext>
            </a:extLst>
          </p:cNvPr>
          <p:cNvSpPr/>
          <p:nvPr/>
        </p:nvSpPr>
        <p:spPr>
          <a:xfrm>
            <a:off x="904605" y="3523313"/>
            <a:ext cx="207101" cy="260958"/>
          </a:xfrm>
          <a:prstGeom prst="rect">
            <a:avLst/>
          </a:prstGeom>
          <a:solidFill>
            <a:srgbClr val="C00000"/>
          </a:solidFill>
          <a:ln>
            <a:noFill/>
          </a:ln>
        </p:spPr>
        <p:txBody>
          <a:bodyPr spcFirstLastPara="1" wrap="square" lIns="121900" tIns="60933" rIns="121900" bIns="60933" anchor="ctr" anchorCtr="0">
            <a:noAutofit/>
          </a:bodyPr>
          <a:lstStyle/>
          <a:p>
            <a:pPr algn="ctr">
              <a:buClr>
                <a:srgbClr val="000000"/>
              </a:buClr>
              <a:buSzPts val="1800"/>
            </a:pPr>
            <a:endParaRPr sz="2400" dirty="0">
              <a:solidFill>
                <a:schemeClr val="lt1"/>
              </a:solidFill>
              <a:latin typeface="Montserrat Medium"/>
              <a:ea typeface="Montserrat Medium"/>
              <a:cs typeface="Montserrat Medium"/>
              <a:sym typeface="Montserrat Medium"/>
            </a:endParaRPr>
          </a:p>
        </p:txBody>
      </p:sp>
    </p:spTree>
    <p:extLst>
      <p:ext uri="{BB962C8B-B14F-4D97-AF65-F5344CB8AC3E}">
        <p14:creationId xmlns:p14="http://schemas.microsoft.com/office/powerpoint/2010/main" val="17584823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602"/>
                                        </p:tgtEl>
                                        <p:attrNameLst>
                                          <p:attrName>style.visibility</p:attrName>
                                        </p:attrNameLst>
                                      </p:cBhvr>
                                      <p:to>
                                        <p:strVal val="visible"/>
                                      </p:to>
                                    </p:set>
                                    <p:anim calcmode="lin" valueType="num">
                                      <p:cBhvr additive="base">
                                        <p:cTn id="7" dur="500"/>
                                        <p:tgtEl>
                                          <p:spTgt spid="602"/>
                                        </p:tgtEl>
                                        <p:attrNameLst>
                                          <p:attrName>ppt_x</p:attrName>
                                        </p:attrNameLst>
                                      </p:cBhvr>
                                      <p:tavLst>
                                        <p:tav tm="0">
                                          <p:val>
                                            <p:strVal val="#ppt_x-1"/>
                                          </p:val>
                                        </p:tav>
                                        <p:tav tm="100000">
                                          <p:val>
                                            <p:strVal val="#ppt_x"/>
                                          </p:val>
                                        </p:tav>
                                      </p:tavLst>
                                    </p:anim>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574"/>
                                        </p:tgtEl>
                                        <p:attrNameLst>
                                          <p:attrName>style.visibility</p:attrName>
                                        </p:attrNameLst>
                                      </p:cBhvr>
                                      <p:to>
                                        <p:strVal val="visible"/>
                                      </p:to>
                                    </p:set>
                                    <p:animEffect transition="in" filter="fade">
                                      <p:cBhvr>
                                        <p:cTn id="11" dur="500"/>
                                        <p:tgtEl>
                                          <p:spTgt spid="574"/>
                                        </p:tgtEl>
                                      </p:cBhvr>
                                    </p:animEffect>
                                  </p:childTnLst>
                                </p:cTn>
                              </p:par>
                            </p:childTnLst>
                          </p:cTn>
                        </p:par>
                        <p:par>
                          <p:cTn id="12" fill="hold">
                            <p:stCondLst>
                              <p:cond delay="1000"/>
                            </p:stCondLst>
                            <p:childTnLst>
                              <p:par>
                                <p:cTn id="13" presetID="23" presetClass="entr" presetSubtype="16" fill="hold" nodeType="afterEffect">
                                  <p:stCondLst>
                                    <p:cond delay="0"/>
                                  </p:stCondLst>
                                  <p:childTnLst>
                                    <p:set>
                                      <p:cBhvr>
                                        <p:cTn id="14" dur="1" fill="hold">
                                          <p:stCondLst>
                                            <p:cond delay="0"/>
                                          </p:stCondLst>
                                        </p:cTn>
                                        <p:tgtEl>
                                          <p:spTgt spid="580"/>
                                        </p:tgtEl>
                                        <p:attrNameLst>
                                          <p:attrName>style.visibility</p:attrName>
                                        </p:attrNameLst>
                                      </p:cBhvr>
                                      <p:to>
                                        <p:strVal val="visible"/>
                                      </p:to>
                                    </p:set>
                                    <p:anim calcmode="lin" valueType="num">
                                      <p:cBhvr additive="base">
                                        <p:cTn id="15" dur="500"/>
                                        <p:tgtEl>
                                          <p:spTgt spid="580"/>
                                        </p:tgtEl>
                                        <p:attrNameLst>
                                          <p:attrName>ppt_w</p:attrName>
                                        </p:attrNameLst>
                                      </p:cBhvr>
                                      <p:tavLst>
                                        <p:tav tm="0">
                                          <p:val>
                                            <p:strVal val="0"/>
                                          </p:val>
                                        </p:tav>
                                        <p:tav tm="100000">
                                          <p:val>
                                            <p:strVal val="#ppt_w"/>
                                          </p:val>
                                        </p:tav>
                                      </p:tavLst>
                                    </p:anim>
                                    <p:anim calcmode="lin" valueType="num">
                                      <p:cBhvr additive="base">
                                        <p:cTn id="16" dur="500"/>
                                        <p:tgtEl>
                                          <p:spTgt spid="580"/>
                                        </p:tgtEl>
                                        <p:attrNameLst>
                                          <p:attrName>ppt_h</p:attrName>
                                        </p:attrNameLst>
                                      </p:cBhvr>
                                      <p:tavLst>
                                        <p:tav tm="0">
                                          <p:val>
                                            <p:strVal val="0"/>
                                          </p:val>
                                        </p:tav>
                                        <p:tav tm="100000">
                                          <p:val>
                                            <p:strVal val="#ppt_h"/>
                                          </p:val>
                                        </p:tav>
                                      </p:tavLst>
                                    </p:anim>
                                  </p:childTnLst>
                                </p:cTn>
                              </p:par>
                            </p:childTnLst>
                          </p:cTn>
                        </p:par>
                        <p:par>
                          <p:cTn id="17" fill="hold">
                            <p:stCondLst>
                              <p:cond delay="1500"/>
                            </p:stCondLst>
                            <p:childTnLst>
                              <p:par>
                                <p:cTn id="18" presetID="10" presetClass="entr" presetSubtype="0" fill="hold" nodeType="afterEffect">
                                  <p:stCondLst>
                                    <p:cond delay="0"/>
                                  </p:stCondLst>
                                  <p:childTnLst>
                                    <p:set>
                                      <p:cBhvr>
                                        <p:cTn id="19" dur="1" fill="hold">
                                          <p:stCondLst>
                                            <p:cond delay="0"/>
                                          </p:stCondLst>
                                        </p:cTn>
                                        <p:tgtEl>
                                          <p:spTgt spid="579"/>
                                        </p:tgtEl>
                                        <p:attrNameLst>
                                          <p:attrName>style.visibility</p:attrName>
                                        </p:attrNameLst>
                                      </p:cBhvr>
                                      <p:to>
                                        <p:strVal val="visible"/>
                                      </p:to>
                                    </p:set>
                                    <p:animEffect transition="in" filter="fade">
                                      <p:cBhvr>
                                        <p:cTn id="20" dur="500"/>
                                        <p:tgtEl>
                                          <p:spTgt spid="579"/>
                                        </p:tgtEl>
                                      </p:cBhvr>
                                    </p:animEffect>
                                  </p:childTnLst>
                                </p:cTn>
                              </p:par>
                            </p:childTnLst>
                          </p:cTn>
                        </p:par>
                        <p:par>
                          <p:cTn id="21" fill="hold">
                            <p:stCondLst>
                              <p:cond delay="2000"/>
                            </p:stCondLst>
                            <p:childTnLst>
                              <p:par>
                                <p:cTn id="22" presetID="10" presetClass="entr" presetSubtype="0" fill="hold" nodeType="afterEffect">
                                  <p:stCondLst>
                                    <p:cond delay="0"/>
                                  </p:stCondLst>
                                  <p:childTnLst>
                                    <p:set>
                                      <p:cBhvr>
                                        <p:cTn id="23" dur="1" fill="hold">
                                          <p:stCondLst>
                                            <p:cond delay="0"/>
                                          </p:stCondLst>
                                        </p:cTn>
                                        <p:tgtEl>
                                          <p:spTgt spid="578"/>
                                        </p:tgtEl>
                                        <p:attrNameLst>
                                          <p:attrName>style.visibility</p:attrName>
                                        </p:attrNameLst>
                                      </p:cBhvr>
                                      <p:to>
                                        <p:strVal val="visible"/>
                                      </p:to>
                                    </p:set>
                                    <p:animEffect transition="in" filter="fade">
                                      <p:cBhvr>
                                        <p:cTn id="24" dur="500"/>
                                        <p:tgtEl>
                                          <p:spTgt spid="578"/>
                                        </p:tgtEl>
                                      </p:cBhvr>
                                    </p:animEffect>
                                  </p:childTnLst>
                                </p:cTn>
                              </p:par>
                            </p:childTnLst>
                          </p:cTn>
                        </p:par>
                        <p:par>
                          <p:cTn id="25" fill="hold">
                            <p:stCondLst>
                              <p:cond delay="2500"/>
                            </p:stCondLst>
                            <p:childTnLst>
                              <p:par>
                                <p:cTn id="26" presetID="10" presetClass="entr" presetSubtype="0" fill="hold" nodeType="afterEffect">
                                  <p:stCondLst>
                                    <p:cond delay="0"/>
                                  </p:stCondLst>
                                  <p:childTnLst>
                                    <p:set>
                                      <p:cBhvr>
                                        <p:cTn id="27" dur="1" fill="hold">
                                          <p:stCondLst>
                                            <p:cond delay="0"/>
                                          </p:stCondLst>
                                        </p:cTn>
                                        <p:tgtEl>
                                          <p:spTgt spid="577"/>
                                        </p:tgtEl>
                                        <p:attrNameLst>
                                          <p:attrName>style.visibility</p:attrName>
                                        </p:attrNameLst>
                                      </p:cBhvr>
                                      <p:to>
                                        <p:strVal val="visible"/>
                                      </p:to>
                                    </p:set>
                                    <p:animEffect transition="in" filter="fade">
                                      <p:cBhvr>
                                        <p:cTn id="28" dur="500"/>
                                        <p:tgtEl>
                                          <p:spTgt spid="577"/>
                                        </p:tgtEl>
                                      </p:cBhvr>
                                    </p:animEffect>
                                  </p:childTnLst>
                                </p:cTn>
                              </p:par>
                            </p:childTnLst>
                          </p:cTn>
                        </p:par>
                        <p:par>
                          <p:cTn id="29" fill="hold">
                            <p:stCondLst>
                              <p:cond delay="3000"/>
                            </p:stCondLst>
                            <p:childTnLst>
                              <p:par>
                                <p:cTn id="30" presetID="10" presetClass="entr" presetSubtype="0" fill="hold" nodeType="afterEffect">
                                  <p:stCondLst>
                                    <p:cond delay="0"/>
                                  </p:stCondLst>
                                  <p:childTnLst>
                                    <p:set>
                                      <p:cBhvr>
                                        <p:cTn id="31" dur="1" fill="hold">
                                          <p:stCondLst>
                                            <p:cond delay="0"/>
                                          </p:stCondLst>
                                        </p:cTn>
                                        <p:tgtEl>
                                          <p:spTgt spid="601"/>
                                        </p:tgtEl>
                                        <p:attrNameLst>
                                          <p:attrName>style.visibility</p:attrName>
                                        </p:attrNameLst>
                                      </p:cBhvr>
                                      <p:to>
                                        <p:strVal val="visible"/>
                                      </p:to>
                                    </p:set>
                                    <p:animEffect transition="in" filter="fade">
                                      <p:cBhvr>
                                        <p:cTn id="32" dur="1000"/>
                                        <p:tgtEl>
                                          <p:spTgt spid="601"/>
                                        </p:tgtEl>
                                      </p:cBhvr>
                                    </p:animEffect>
                                  </p:childTnLst>
                                </p:cTn>
                              </p:par>
                            </p:childTnLst>
                          </p:cTn>
                        </p:par>
                        <p:par>
                          <p:cTn id="33" fill="hold">
                            <p:stCondLst>
                              <p:cond delay="4000"/>
                            </p:stCondLst>
                            <p:childTnLst>
                              <p:par>
                                <p:cTn id="34" presetID="23" presetClass="entr" presetSubtype="16" fill="hold" nodeType="afterEffect">
                                  <p:stCondLst>
                                    <p:cond delay="0"/>
                                  </p:stCondLst>
                                  <p:childTnLst>
                                    <p:set>
                                      <p:cBhvr>
                                        <p:cTn id="35" dur="1" fill="hold">
                                          <p:stCondLst>
                                            <p:cond delay="0"/>
                                          </p:stCondLst>
                                        </p:cTn>
                                        <p:tgtEl>
                                          <p:spTgt spid="603"/>
                                        </p:tgtEl>
                                        <p:attrNameLst>
                                          <p:attrName>style.visibility</p:attrName>
                                        </p:attrNameLst>
                                      </p:cBhvr>
                                      <p:to>
                                        <p:strVal val="visible"/>
                                      </p:to>
                                    </p:set>
                                    <p:anim calcmode="lin" valueType="num">
                                      <p:cBhvr additive="base">
                                        <p:cTn id="36" dur="500"/>
                                        <p:tgtEl>
                                          <p:spTgt spid="603"/>
                                        </p:tgtEl>
                                        <p:attrNameLst>
                                          <p:attrName>ppt_w</p:attrName>
                                        </p:attrNameLst>
                                      </p:cBhvr>
                                      <p:tavLst>
                                        <p:tav tm="0">
                                          <p:val>
                                            <p:strVal val="0"/>
                                          </p:val>
                                        </p:tav>
                                        <p:tav tm="100000">
                                          <p:val>
                                            <p:strVal val="#ppt_w"/>
                                          </p:val>
                                        </p:tav>
                                      </p:tavLst>
                                    </p:anim>
                                    <p:anim calcmode="lin" valueType="num">
                                      <p:cBhvr additive="base">
                                        <p:cTn id="37" dur="500"/>
                                        <p:tgtEl>
                                          <p:spTgt spid="603"/>
                                        </p:tgtEl>
                                        <p:attrNameLst>
                                          <p:attrName>ppt_h</p:attrName>
                                        </p:attrNameLst>
                                      </p:cBhvr>
                                      <p:tavLst>
                                        <p:tav tm="0">
                                          <p:val>
                                            <p:strVal val="0"/>
                                          </p:val>
                                        </p:tav>
                                        <p:tav tm="100000">
                                          <p:val>
                                            <p:strVal val="#ppt_h"/>
                                          </p:val>
                                        </p:tav>
                                      </p:tavLst>
                                    </p:anim>
                                  </p:childTnLst>
                                </p:cTn>
                              </p:par>
                            </p:childTnLst>
                          </p:cTn>
                        </p:par>
                        <p:par>
                          <p:cTn id="38" fill="hold">
                            <p:stCondLst>
                              <p:cond delay="4500"/>
                            </p:stCondLst>
                            <p:childTnLst>
                              <p:par>
                                <p:cTn id="39" presetID="22" presetClass="entr" presetSubtype="1" fill="hold" grpId="0" nodeType="afterEffect">
                                  <p:stCondLst>
                                    <p:cond delay="0"/>
                                  </p:stCondLst>
                                  <p:childTnLst>
                                    <p:set>
                                      <p:cBhvr>
                                        <p:cTn id="40" dur="1" fill="hold">
                                          <p:stCondLst>
                                            <p:cond delay="0"/>
                                          </p:stCondLst>
                                        </p:cTn>
                                        <p:tgtEl>
                                          <p:spTgt spid="575"/>
                                        </p:tgtEl>
                                        <p:attrNameLst>
                                          <p:attrName>style.visibility</p:attrName>
                                        </p:attrNameLst>
                                      </p:cBhvr>
                                      <p:to>
                                        <p:strVal val="visible"/>
                                      </p:to>
                                    </p:set>
                                    <p:animEffect transition="in" filter="wipe(up)">
                                      <p:cBhvr>
                                        <p:cTn id="41" dur="500"/>
                                        <p:tgtEl>
                                          <p:spTgt spid="575"/>
                                        </p:tgtEl>
                                      </p:cBhvr>
                                    </p:animEffect>
                                  </p:childTnLst>
                                </p:cTn>
                              </p:par>
                            </p:childTnLst>
                          </p:cTn>
                        </p:par>
                        <p:par>
                          <p:cTn id="42" fill="hold">
                            <p:stCondLst>
                              <p:cond delay="5000"/>
                            </p:stCondLst>
                            <p:childTnLst>
                              <p:par>
                                <p:cTn id="43" presetID="22" presetClass="entr" presetSubtype="1" fill="hold" grpId="0" nodeType="afterEffect">
                                  <p:stCondLst>
                                    <p:cond delay="0"/>
                                  </p:stCondLst>
                                  <p:childTnLst>
                                    <p:set>
                                      <p:cBhvr>
                                        <p:cTn id="44" dur="1" fill="hold">
                                          <p:stCondLst>
                                            <p:cond delay="0"/>
                                          </p:stCondLst>
                                        </p:cTn>
                                        <p:tgtEl>
                                          <p:spTgt spid="2"/>
                                        </p:tgtEl>
                                        <p:attrNameLst>
                                          <p:attrName>style.visibility</p:attrName>
                                        </p:attrNameLst>
                                      </p:cBhvr>
                                      <p:to>
                                        <p:strVal val="visible"/>
                                      </p:to>
                                    </p:set>
                                    <p:animEffect transition="in" filter="wipe(up)">
                                      <p:cBhvr>
                                        <p:cTn id="45" dur="500"/>
                                        <p:tgtEl>
                                          <p:spTgt spid="2"/>
                                        </p:tgtEl>
                                      </p:cBhvr>
                                    </p:animEffect>
                                  </p:childTnLst>
                                </p:cTn>
                              </p:par>
                            </p:childTnLst>
                          </p:cTn>
                        </p:par>
                        <p:par>
                          <p:cTn id="46" fill="hold">
                            <p:stCondLst>
                              <p:cond delay="5500"/>
                            </p:stCondLst>
                            <p:childTnLst>
                              <p:par>
                                <p:cTn id="47" presetID="22" presetClass="entr" presetSubtype="1" fill="hold" grpId="0" nodeType="afterEffect">
                                  <p:stCondLst>
                                    <p:cond delay="0"/>
                                  </p:stCondLst>
                                  <p:childTnLst>
                                    <p:set>
                                      <p:cBhvr>
                                        <p:cTn id="48" dur="1" fill="hold">
                                          <p:stCondLst>
                                            <p:cond delay="0"/>
                                          </p:stCondLst>
                                        </p:cTn>
                                        <p:tgtEl>
                                          <p:spTgt spid="4"/>
                                        </p:tgtEl>
                                        <p:attrNameLst>
                                          <p:attrName>style.visibility</p:attrName>
                                        </p:attrNameLst>
                                      </p:cBhvr>
                                      <p:to>
                                        <p:strVal val="visible"/>
                                      </p:to>
                                    </p:set>
                                    <p:animEffect transition="in" filter="wipe(up)">
                                      <p:cBhvr>
                                        <p:cTn id="49" dur="500"/>
                                        <p:tgtEl>
                                          <p:spTgt spid="4"/>
                                        </p:tgtEl>
                                      </p:cBhvr>
                                    </p:animEffect>
                                  </p:childTnLst>
                                </p:cTn>
                              </p:par>
                            </p:childTnLst>
                          </p:cTn>
                        </p:par>
                        <p:par>
                          <p:cTn id="50" fill="hold">
                            <p:stCondLst>
                              <p:cond delay="6000"/>
                            </p:stCondLst>
                            <p:childTnLst>
                              <p:par>
                                <p:cTn id="51" presetID="22" presetClass="entr" presetSubtype="1" fill="hold" grpId="0" nodeType="afterEffect">
                                  <p:stCondLst>
                                    <p:cond delay="0"/>
                                  </p:stCondLst>
                                  <p:childTnLst>
                                    <p:set>
                                      <p:cBhvr>
                                        <p:cTn id="52" dur="1" fill="hold">
                                          <p:stCondLst>
                                            <p:cond delay="0"/>
                                          </p:stCondLst>
                                        </p:cTn>
                                        <p:tgtEl>
                                          <p:spTgt spid="576">
                                            <p:txEl>
                                              <p:pRg st="0" end="0"/>
                                            </p:txEl>
                                          </p:spTgt>
                                        </p:tgtEl>
                                        <p:attrNameLst>
                                          <p:attrName>style.visibility</p:attrName>
                                        </p:attrNameLst>
                                      </p:cBhvr>
                                      <p:to>
                                        <p:strVal val="visible"/>
                                      </p:to>
                                    </p:set>
                                    <p:animEffect transition="in" filter="wipe(up)">
                                      <p:cBhvr>
                                        <p:cTn id="53" dur="500"/>
                                        <p:tgtEl>
                                          <p:spTgt spid="576">
                                            <p:txEl>
                                              <p:pRg st="0" end="0"/>
                                            </p:txEl>
                                          </p:spTgt>
                                        </p:tgtEl>
                                      </p:cBhvr>
                                    </p:animEffect>
                                  </p:childTnLst>
                                </p:cTn>
                              </p:par>
                            </p:childTnLst>
                          </p:cTn>
                        </p:par>
                      </p:childTnLst>
                    </p:cTn>
                  </p:par>
                  <p:par>
                    <p:cTn id="54" fill="hold">
                      <p:stCondLst>
                        <p:cond delay="indefinite"/>
                      </p:stCondLst>
                      <p:childTnLst>
                        <p:par>
                          <p:cTn id="55" fill="hold">
                            <p:stCondLst>
                              <p:cond delay="0"/>
                            </p:stCondLst>
                            <p:childTnLst>
                              <p:par>
                                <p:cTn id="56" presetID="22" presetClass="entr" presetSubtype="1" fill="hold" grpId="0" nodeType="clickEffect">
                                  <p:stCondLst>
                                    <p:cond delay="0"/>
                                  </p:stCondLst>
                                  <p:childTnLst>
                                    <p:set>
                                      <p:cBhvr>
                                        <p:cTn id="57" dur="1" fill="hold">
                                          <p:stCondLst>
                                            <p:cond delay="0"/>
                                          </p:stCondLst>
                                        </p:cTn>
                                        <p:tgtEl>
                                          <p:spTgt spid="576">
                                            <p:txEl>
                                              <p:pRg st="1" end="1"/>
                                            </p:txEl>
                                          </p:spTgt>
                                        </p:tgtEl>
                                        <p:attrNameLst>
                                          <p:attrName>style.visibility</p:attrName>
                                        </p:attrNameLst>
                                      </p:cBhvr>
                                      <p:to>
                                        <p:strVal val="visible"/>
                                      </p:to>
                                    </p:set>
                                    <p:animEffect transition="in" filter="wipe(up)">
                                      <p:cBhvr>
                                        <p:cTn id="58" dur="500"/>
                                        <p:tgtEl>
                                          <p:spTgt spid="576">
                                            <p:txEl>
                                              <p:pRg st="1" end="1"/>
                                            </p:txEl>
                                          </p:spTgt>
                                        </p:tgtEl>
                                      </p:cBhvr>
                                    </p:animEffect>
                                  </p:childTnLst>
                                </p:cTn>
                              </p:par>
                            </p:childTnLst>
                          </p:cTn>
                        </p:par>
                      </p:childTnLst>
                    </p:cTn>
                  </p:par>
                  <p:par>
                    <p:cTn id="59" fill="hold">
                      <p:stCondLst>
                        <p:cond delay="indefinite"/>
                      </p:stCondLst>
                      <p:childTnLst>
                        <p:par>
                          <p:cTn id="60" fill="hold">
                            <p:stCondLst>
                              <p:cond delay="0"/>
                            </p:stCondLst>
                            <p:childTnLst>
                              <p:par>
                                <p:cTn id="61" presetID="22" presetClass="entr" presetSubtype="1" fill="hold" grpId="0" nodeType="clickEffect">
                                  <p:stCondLst>
                                    <p:cond delay="0"/>
                                  </p:stCondLst>
                                  <p:childTnLst>
                                    <p:set>
                                      <p:cBhvr>
                                        <p:cTn id="62" dur="1" fill="hold">
                                          <p:stCondLst>
                                            <p:cond delay="0"/>
                                          </p:stCondLst>
                                        </p:cTn>
                                        <p:tgtEl>
                                          <p:spTgt spid="576">
                                            <p:txEl>
                                              <p:pRg st="2" end="2"/>
                                            </p:txEl>
                                          </p:spTgt>
                                        </p:tgtEl>
                                        <p:attrNameLst>
                                          <p:attrName>style.visibility</p:attrName>
                                        </p:attrNameLst>
                                      </p:cBhvr>
                                      <p:to>
                                        <p:strVal val="visible"/>
                                      </p:to>
                                    </p:set>
                                    <p:animEffect transition="in" filter="wipe(up)">
                                      <p:cBhvr>
                                        <p:cTn id="63" dur="500"/>
                                        <p:tgtEl>
                                          <p:spTgt spid="576">
                                            <p:txEl>
                                              <p:pRg st="2" end="2"/>
                                            </p:txEl>
                                          </p:spTgt>
                                        </p:tgtEl>
                                      </p:cBhvr>
                                    </p:animEffect>
                                  </p:childTnLst>
                                </p:cTn>
                              </p:par>
                            </p:childTnLst>
                          </p:cTn>
                        </p:par>
                      </p:childTnLst>
                    </p:cTn>
                  </p:par>
                  <p:par>
                    <p:cTn id="64" fill="hold">
                      <p:stCondLst>
                        <p:cond delay="indefinite"/>
                      </p:stCondLst>
                      <p:childTnLst>
                        <p:par>
                          <p:cTn id="65" fill="hold">
                            <p:stCondLst>
                              <p:cond delay="0"/>
                            </p:stCondLst>
                            <p:childTnLst>
                              <p:par>
                                <p:cTn id="66" presetID="22" presetClass="entr" presetSubtype="1" fill="hold" grpId="0" nodeType="clickEffect">
                                  <p:stCondLst>
                                    <p:cond delay="0"/>
                                  </p:stCondLst>
                                  <p:childTnLst>
                                    <p:set>
                                      <p:cBhvr>
                                        <p:cTn id="67" dur="1" fill="hold">
                                          <p:stCondLst>
                                            <p:cond delay="0"/>
                                          </p:stCondLst>
                                        </p:cTn>
                                        <p:tgtEl>
                                          <p:spTgt spid="576">
                                            <p:txEl>
                                              <p:pRg st="3" end="3"/>
                                            </p:txEl>
                                          </p:spTgt>
                                        </p:tgtEl>
                                        <p:attrNameLst>
                                          <p:attrName>style.visibility</p:attrName>
                                        </p:attrNameLst>
                                      </p:cBhvr>
                                      <p:to>
                                        <p:strVal val="visible"/>
                                      </p:to>
                                    </p:set>
                                    <p:animEffect transition="in" filter="wipe(up)">
                                      <p:cBhvr>
                                        <p:cTn id="68" dur="500"/>
                                        <p:tgtEl>
                                          <p:spTgt spid="576">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5" grpId="0"/>
      <p:bldP spid="576" grpId="0" build="p"/>
      <p:bldP spid="2" grpId="0" animBg="1"/>
      <p:bldP spid="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573">
          <a:extLst>
            <a:ext uri="{FF2B5EF4-FFF2-40B4-BE49-F238E27FC236}">
              <a16:creationId xmlns:a16="http://schemas.microsoft.com/office/drawing/2014/main" id="{34FDC038-E69E-48AB-054A-92C4D93FB310}"/>
            </a:ext>
          </a:extLst>
        </p:cNvPr>
        <p:cNvGrpSpPr/>
        <p:nvPr/>
      </p:nvGrpSpPr>
      <p:grpSpPr>
        <a:xfrm>
          <a:off x="0" y="0"/>
          <a:ext cx="0" cy="0"/>
          <a:chOff x="0" y="0"/>
          <a:chExt cx="0" cy="0"/>
        </a:xfrm>
      </p:grpSpPr>
      <p:sp>
        <p:nvSpPr>
          <p:cNvPr id="574" name="Google Shape;574;p15">
            <a:extLst>
              <a:ext uri="{FF2B5EF4-FFF2-40B4-BE49-F238E27FC236}">
                <a16:creationId xmlns:a16="http://schemas.microsoft.com/office/drawing/2014/main" id="{770AA543-9777-F236-7C60-C9EDBABCFB16}"/>
              </a:ext>
            </a:extLst>
          </p:cNvPr>
          <p:cNvSpPr/>
          <p:nvPr/>
        </p:nvSpPr>
        <p:spPr>
          <a:xfrm>
            <a:off x="-1276986" y="5375474"/>
            <a:ext cx="3994615" cy="3994615"/>
          </a:xfrm>
          <a:prstGeom prst="flowChartConnector">
            <a:avLst/>
          </a:prstGeom>
          <a:solidFill>
            <a:schemeClr val="lt2"/>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575" name="Google Shape;575;p15">
            <a:extLst>
              <a:ext uri="{FF2B5EF4-FFF2-40B4-BE49-F238E27FC236}">
                <a16:creationId xmlns:a16="http://schemas.microsoft.com/office/drawing/2014/main" id="{8E02B51F-3382-C8EA-D98F-5A40162CDD45}"/>
              </a:ext>
            </a:extLst>
          </p:cNvPr>
          <p:cNvSpPr txBox="1">
            <a:spLocks noGrp="1"/>
          </p:cNvSpPr>
          <p:nvPr>
            <p:ph type="title"/>
          </p:nvPr>
        </p:nvSpPr>
        <p:spPr>
          <a:xfrm>
            <a:off x="2348296" y="809116"/>
            <a:ext cx="6871904" cy="954088"/>
          </a:xfrm>
          <a:prstGeom prst="rect">
            <a:avLst/>
          </a:prstGeom>
          <a:noFill/>
          <a:ln>
            <a:noFill/>
          </a:ln>
        </p:spPr>
        <p:txBody>
          <a:bodyPr spcFirstLastPara="1" vert="horz" wrap="square" lIns="121900" tIns="60933" rIns="121900" bIns="60933" rtlCol="0" anchor="t" anchorCtr="0">
            <a:noAutofit/>
          </a:bodyPr>
          <a:lstStyle/>
          <a:p>
            <a:pPr fontAlgn="base"/>
            <a:r>
              <a:rPr lang="en-US" sz="3200" b="1" dirty="0">
                <a:latin typeface="Bahnschrift" panose="020B0502040204020203" pitchFamily="34" charset="0"/>
              </a:rPr>
              <a:t>BARRIER 5 - AGE/ATTITUDE BARRIER</a:t>
            </a:r>
            <a:endParaRPr lang="en-US" sz="3200" dirty="0">
              <a:latin typeface="Bahnschrift" panose="020B0502040204020203" pitchFamily="34" charset="0"/>
            </a:endParaRPr>
          </a:p>
        </p:txBody>
      </p:sp>
      <p:sp>
        <p:nvSpPr>
          <p:cNvPr id="576" name="Google Shape;576;p15">
            <a:extLst>
              <a:ext uri="{FF2B5EF4-FFF2-40B4-BE49-F238E27FC236}">
                <a16:creationId xmlns:a16="http://schemas.microsoft.com/office/drawing/2014/main" id="{9CEBE170-A83F-909B-AD4F-DBB1619CFCD1}"/>
              </a:ext>
            </a:extLst>
          </p:cNvPr>
          <p:cNvSpPr txBox="1">
            <a:spLocks noGrp="1"/>
          </p:cNvSpPr>
          <p:nvPr>
            <p:ph type="body" idx="1"/>
          </p:nvPr>
        </p:nvSpPr>
        <p:spPr>
          <a:xfrm>
            <a:off x="1108550" y="1965495"/>
            <a:ext cx="5076350" cy="4671320"/>
          </a:xfrm>
          <a:prstGeom prst="rect">
            <a:avLst/>
          </a:prstGeom>
          <a:noFill/>
          <a:ln>
            <a:noFill/>
          </a:ln>
        </p:spPr>
        <p:txBody>
          <a:bodyPr spcFirstLastPara="1" vert="horz" wrap="square" lIns="121900" tIns="60933" rIns="121900" bIns="60933" rtlCol="0" anchor="t" anchorCtr="0">
            <a:normAutofit/>
          </a:bodyPr>
          <a:lstStyle/>
          <a:p>
            <a:pPr marL="169329" indent="0" algn="just">
              <a:lnSpc>
                <a:spcPct val="150000"/>
              </a:lnSpc>
              <a:buNone/>
            </a:pPr>
            <a:r>
              <a:rPr lang="en-US" b="1" dirty="0">
                <a:latin typeface="Bahnschrift" panose="020B0502040204020203" pitchFamily="34" charset="0"/>
              </a:rPr>
              <a:t>Barrier 5. Analysis using a model (</a:t>
            </a:r>
            <a:r>
              <a:rPr lang="en-US" b="1" dirty="0" err="1">
                <a:latin typeface="Bahnschrift" panose="020B0502040204020203" pitchFamily="34" charset="0"/>
              </a:rPr>
              <a:t>Berlo's</a:t>
            </a:r>
            <a:r>
              <a:rPr lang="en-US" b="1" dirty="0">
                <a:latin typeface="Bahnschrift" panose="020B0502040204020203" pitchFamily="34" charset="0"/>
              </a:rPr>
              <a:t> SMCR Model)</a:t>
            </a:r>
          </a:p>
          <a:p>
            <a:pPr algn="just">
              <a:lnSpc>
                <a:spcPct val="150000"/>
              </a:lnSpc>
              <a:buFont typeface="Wingdings" panose="05000000000000000000" pitchFamily="2" charset="2"/>
              <a:buChar char="Ø"/>
            </a:pPr>
            <a:r>
              <a:rPr lang="en-US" dirty="0" err="1">
                <a:latin typeface="Bahnschrift" panose="020B0502040204020203" pitchFamily="34" charset="0"/>
              </a:rPr>
              <a:t>Berlo</a:t>
            </a:r>
            <a:r>
              <a:rPr lang="en-US" dirty="0">
                <a:latin typeface="Bahnschrift" panose="020B0502040204020203" pitchFamily="34" charset="0"/>
              </a:rPr>
              <a:t> indicates that experience and attitude influence communications.</a:t>
            </a:r>
          </a:p>
          <a:p>
            <a:pPr algn="just">
              <a:lnSpc>
                <a:spcPct val="150000"/>
              </a:lnSpc>
              <a:buFont typeface="Wingdings" panose="05000000000000000000" pitchFamily="2" charset="2"/>
              <a:buChar char="Ø"/>
            </a:pPr>
            <a:r>
              <a:rPr lang="en-US" dirty="0">
                <a:latin typeface="Bahnschrift" panose="020B0502040204020203" pitchFamily="34" charset="0"/>
              </a:rPr>
              <a:t>Age groups would vary in terms of experience and learning process.</a:t>
            </a:r>
          </a:p>
          <a:p>
            <a:pPr algn="just">
              <a:lnSpc>
                <a:spcPct val="150000"/>
              </a:lnSpc>
              <a:buFont typeface="Wingdings" panose="05000000000000000000" pitchFamily="2" charset="2"/>
              <a:buChar char="Ø"/>
            </a:pPr>
            <a:r>
              <a:rPr lang="en-US" dirty="0">
                <a:latin typeface="Bahnschrift" panose="020B0502040204020203" pitchFamily="34" charset="0"/>
              </a:rPr>
              <a:t>The differences in attitudes prevent the comprehension of messages.</a:t>
            </a:r>
          </a:p>
        </p:txBody>
      </p:sp>
      <p:sp>
        <p:nvSpPr>
          <p:cNvPr id="601" name="Google Shape;601;p15">
            <a:extLst>
              <a:ext uri="{FF2B5EF4-FFF2-40B4-BE49-F238E27FC236}">
                <a16:creationId xmlns:a16="http://schemas.microsoft.com/office/drawing/2014/main" id="{8278C6C2-5CD8-FBB3-F82A-553CF239E4D1}"/>
              </a:ext>
            </a:extLst>
          </p:cNvPr>
          <p:cNvSpPr/>
          <p:nvPr/>
        </p:nvSpPr>
        <p:spPr>
          <a:xfrm rot="5400000">
            <a:off x="8932461" y="-523074"/>
            <a:ext cx="1694985" cy="1694985"/>
          </a:xfrm>
          <a:prstGeom prst="flowChartDelay">
            <a:avLst/>
          </a:prstGeom>
          <a:solidFill>
            <a:schemeClr val="accent4"/>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602" name="Google Shape;602;p15">
            <a:extLst>
              <a:ext uri="{FF2B5EF4-FFF2-40B4-BE49-F238E27FC236}">
                <a16:creationId xmlns:a16="http://schemas.microsoft.com/office/drawing/2014/main" id="{F6AC5BF2-BEE4-1CA4-C99F-31D70E8CC213}"/>
              </a:ext>
            </a:extLst>
          </p:cNvPr>
          <p:cNvSpPr/>
          <p:nvPr/>
        </p:nvSpPr>
        <p:spPr>
          <a:xfrm>
            <a:off x="1" y="1011407"/>
            <a:ext cx="2918748" cy="160504"/>
          </a:xfrm>
          <a:prstGeom prst="rect">
            <a:avLst/>
          </a:prstGeom>
          <a:solidFill>
            <a:schemeClr val="accent2"/>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603" name="Google Shape;603;p15">
            <a:extLst>
              <a:ext uri="{FF2B5EF4-FFF2-40B4-BE49-F238E27FC236}">
                <a16:creationId xmlns:a16="http://schemas.microsoft.com/office/drawing/2014/main" id="{C4E4071E-1BEB-1EEA-A854-C1E985BE04CF}"/>
              </a:ext>
            </a:extLst>
          </p:cNvPr>
          <p:cNvSpPr/>
          <p:nvPr/>
        </p:nvSpPr>
        <p:spPr>
          <a:xfrm>
            <a:off x="10305720" y="447011"/>
            <a:ext cx="539013" cy="579179"/>
          </a:xfrm>
          <a:prstGeom prst="rect">
            <a:avLst/>
          </a:prstGeom>
          <a:solidFill>
            <a:schemeClr val="dk1"/>
          </a:solidFill>
          <a:ln>
            <a:noFill/>
          </a:ln>
        </p:spPr>
        <p:txBody>
          <a:bodyPr spcFirstLastPara="1" wrap="square" lIns="121900" tIns="60933" rIns="121900" bIns="60933" anchor="ctr" anchorCtr="0">
            <a:noAutofit/>
          </a:bodyPr>
          <a:lstStyle/>
          <a:p>
            <a:pPr algn="ctr"/>
            <a:endParaRPr sz="1867">
              <a:solidFill>
                <a:schemeClr val="dk2"/>
              </a:solidFill>
              <a:latin typeface="Arial"/>
              <a:ea typeface="Arial"/>
              <a:cs typeface="Arial"/>
              <a:sym typeface="Arial"/>
            </a:endParaRPr>
          </a:p>
        </p:txBody>
      </p:sp>
      <p:sp>
        <p:nvSpPr>
          <p:cNvPr id="2" name="Google Shape;455;p10">
            <a:extLst>
              <a:ext uri="{FF2B5EF4-FFF2-40B4-BE49-F238E27FC236}">
                <a16:creationId xmlns:a16="http://schemas.microsoft.com/office/drawing/2014/main" id="{7575150E-C48F-A2C4-D06B-87A5B54D5E4A}"/>
              </a:ext>
            </a:extLst>
          </p:cNvPr>
          <p:cNvSpPr/>
          <p:nvPr/>
        </p:nvSpPr>
        <p:spPr>
          <a:xfrm>
            <a:off x="896055" y="1341066"/>
            <a:ext cx="212495" cy="256814"/>
          </a:xfrm>
          <a:prstGeom prst="rect">
            <a:avLst/>
          </a:prstGeom>
          <a:solidFill>
            <a:schemeClr val="tx1"/>
          </a:solidFill>
          <a:ln>
            <a:noFill/>
          </a:ln>
        </p:spPr>
        <p:txBody>
          <a:bodyPr spcFirstLastPara="1" wrap="square" lIns="121900" tIns="60933" rIns="121900" bIns="60933" anchor="ctr" anchorCtr="0">
            <a:noAutofit/>
          </a:bodyPr>
          <a:lstStyle/>
          <a:p>
            <a:pPr algn="ctr">
              <a:buClr>
                <a:srgbClr val="000000"/>
              </a:buClr>
              <a:buSzPts val="1800"/>
            </a:pPr>
            <a:endParaRPr sz="2400">
              <a:solidFill>
                <a:schemeClr val="lt1"/>
              </a:solidFill>
              <a:latin typeface="Montserrat Medium"/>
              <a:ea typeface="Montserrat Medium"/>
              <a:cs typeface="Montserrat Medium"/>
              <a:sym typeface="Montserrat Medium"/>
            </a:endParaRPr>
          </a:p>
        </p:txBody>
      </p:sp>
      <p:sp>
        <p:nvSpPr>
          <p:cNvPr id="4" name="Google Shape;455;p10">
            <a:extLst>
              <a:ext uri="{FF2B5EF4-FFF2-40B4-BE49-F238E27FC236}">
                <a16:creationId xmlns:a16="http://schemas.microsoft.com/office/drawing/2014/main" id="{B60F02CB-C55D-AFEA-5A23-BCA92D130333}"/>
              </a:ext>
            </a:extLst>
          </p:cNvPr>
          <p:cNvSpPr/>
          <p:nvPr/>
        </p:nvSpPr>
        <p:spPr>
          <a:xfrm>
            <a:off x="904605" y="3523313"/>
            <a:ext cx="207101" cy="260958"/>
          </a:xfrm>
          <a:prstGeom prst="rect">
            <a:avLst/>
          </a:prstGeom>
          <a:solidFill>
            <a:srgbClr val="C00000"/>
          </a:solidFill>
          <a:ln>
            <a:noFill/>
          </a:ln>
        </p:spPr>
        <p:txBody>
          <a:bodyPr spcFirstLastPara="1" wrap="square" lIns="121900" tIns="60933" rIns="121900" bIns="60933" anchor="ctr" anchorCtr="0">
            <a:noAutofit/>
          </a:bodyPr>
          <a:lstStyle/>
          <a:p>
            <a:pPr algn="ctr">
              <a:buClr>
                <a:srgbClr val="000000"/>
              </a:buClr>
              <a:buSzPts val="1800"/>
            </a:pPr>
            <a:endParaRPr sz="2400" dirty="0">
              <a:solidFill>
                <a:schemeClr val="lt1"/>
              </a:solidFill>
              <a:latin typeface="Montserrat Medium"/>
              <a:ea typeface="Montserrat Medium"/>
              <a:cs typeface="Montserrat Medium"/>
              <a:sym typeface="Montserrat Medium"/>
            </a:endParaRPr>
          </a:p>
        </p:txBody>
      </p:sp>
      <p:pic>
        <p:nvPicPr>
          <p:cNvPr id="5" name="Picture 4">
            <a:extLst>
              <a:ext uri="{FF2B5EF4-FFF2-40B4-BE49-F238E27FC236}">
                <a16:creationId xmlns:a16="http://schemas.microsoft.com/office/drawing/2014/main" id="{F5748821-A3AA-44D8-9DAA-13EBAF6D98E5}"/>
              </a:ext>
            </a:extLst>
          </p:cNvPr>
          <p:cNvPicPr>
            <a:picLocks noChangeAspect="1"/>
          </p:cNvPicPr>
          <p:nvPr/>
        </p:nvPicPr>
        <p:blipFill>
          <a:blip r:embed="rId3"/>
          <a:stretch>
            <a:fillRect/>
          </a:stretch>
        </p:blipFill>
        <p:spPr>
          <a:xfrm>
            <a:off x="6388845" y="2151290"/>
            <a:ext cx="5514975" cy="3543300"/>
          </a:xfrm>
          <a:prstGeom prst="rect">
            <a:avLst/>
          </a:prstGeom>
        </p:spPr>
      </p:pic>
      <p:pic>
        <p:nvPicPr>
          <p:cNvPr id="7" name="Picture 6">
            <a:extLst>
              <a:ext uri="{FF2B5EF4-FFF2-40B4-BE49-F238E27FC236}">
                <a16:creationId xmlns:a16="http://schemas.microsoft.com/office/drawing/2014/main" id="{90ECDCB8-1BA7-4BCE-8FCC-BA3221393BDD}"/>
              </a:ext>
            </a:extLst>
          </p:cNvPr>
          <p:cNvPicPr>
            <a:picLocks noChangeAspect="1"/>
          </p:cNvPicPr>
          <p:nvPr/>
        </p:nvPicPr>
        <p:blipFill>
          <a:blip r:embed="rId4"/>
          <a:stretch>
            <a:fillRect/>
          </a:stretch>
        </p:blipFill>
        <p:spPr>
          <a:xfrm>
            <a:off x="6388845" y="5835026"/>
            <a:ext cx="5391150" cy="495300"/>
          </a:xfrm>
          <a:prstGeom prst="rect">
            <a:avLst/>
          </a:prstGeom>
        </p:spPr>
      </p:pic>
    </p:spTree>
    <p:extLst>
      <p:ext uri="{BB962C8B-B14F-4D97-AF65-F5344CB8AC3E}">
        <p14:creationId xmlns:p14="http://schemas.microsoft.com/office/powerpoint/2010/main" val="784084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602"/>
                                        </p:tgtEl>
                                        <p:attrNameLst>
                                          <p:attrName>style.visibility</p:attrName>
                                        </p:attrNameLst>
                                      </p:cBhvr>
                                      <p:to>
                                        <p:strVal val="visible"/>
                                      </p:to>
                                    </p:set>
                                    <p:anim calcmode="lin" valueType="num">
                                      <p:cBhvr additive="base">
                                        <p:cTn id="7" dur="500"/>
                                        <p:tgtEl>
                                          <p:spTgt spid="602"/>
                                        </p:tgtEl>
                                        <p:attrNameLst>
                                          <p:attrName>ppt_x</p:attrName>
                                        </p:attrNameLst>
                                      </p:cBhvr>
                                      <p:tavLst>
                                        <p:tav tm="0">
                                          <p:val>
                                            <p:strVal val="#ppt_x-1"/>
                                          </p:val>
                                        </p:tav>
                                        <p:tav tm="100000">
                                          <p:val>
                                            <p:strVal val="#ppt_x"/>
                                          </p:val>
                                        </p:tav>
                                      </p:tavLst>
                                    </p:anim>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574"/>
                                        </p:tgtEl>
                                        <p:attrNameLst>
                                          <p:attrName>style.visibility</p:attrName>
                                        </p:attrNameLst>
                                      </p:cBhvr>
                                      <p:to>
                                        <p:strVal val="visible"/>
                                      </p:to>
                                    </p:set>
                                    <p:animEffect transition="in" filter="fade">
                                      <p:cBhvr>
                                        <p:cTn id="11" dur="500"/>
                                        <p:tgtEl>
                                          <p:spTgt spid="574"/>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601"/>
                                        </p:tgtEl>
                                        <p:attrNameLst>
                                          <p:attrName>style.visibility</p:attrName>
                                        </p:attrNameLst>
                                      </p:cBhvr>
                                      <p:to>
                                        <p:strVal val="visible"/>
                                      </p:to>
                                    </p:set>
                                    <p:animEffect transition="in" filter="fade">
                                      <p:cBhvr>
                                        <p:cTn id="15" dur="1000"/>
                                        <p:tgtEl>
                                          <p:spTgt spid="601"/>
                                        </p:tgtEl>
                                      </p:cBhvr>
                                    </p:animEffect>
                                  </p:childTnLst>
                                </p:cTn>
                              </p:par>
                            </p:childTnLst>
                          </p:cTn>
                        </p:par>
                        <p:par>
                          <p:cTn id="16" fill="hold">
                            <p:stCondLst>
                              <p:cond delay="2000"/>
                            </p:stCondLst>
                            <p:childTnLst>
                              <p:par>
                                <p:cTn id="17" presetID="23" presetClass="entr" presetSubtype="16" fill="hold" nodeType="afterEffect">
                                  <p:stCondLst>
                                    <p:cond delay="0"/>
                                  </p:stCondLst>
                                  <p:childTnLst>
                                    <p:set>
                                      <p:cBhvr>
                                        <p:cTn id="18" dur="1" fill="hold">
                                          <p:stCondLst>
                                            <p:cond delay="0"/>
                                          </p:stCondLst>
                                        </p:cTn>
                                        <p:tgtEl>
                                          <p:spTgt spid="603"/>
                                        </p:tgtEl>
                                        <p:attrNameLst>
                                          <p:attrName>style.visibility</p:attrName>
                                        </p:attrNameLst>
                                      </p:cBhvr>
                                      <p:to>
                                        <p:strVal val="visible"/>
                                      </p:to>
                                    </p:set>
                                    <p:anim calcmode="lin" valueType="num">
                                      <p:cBhvr additive="base">
                                        <p:cTn id="19" dur="500"/>
                                        <p:tgtEl>
                                          <p:spTgt spid="603"/>
                                        </p:tgtEl>
                                        <p:attrNameLst>
                                          <p:attrName>ppt_w</p:attrName>
                                        </p:attrNameLst>
                                      </p:cBhvr>
                                      <p:tavLst>
                                        <p:tav tm="0">
                                          <p:val>
                                            <p:strVal val="0"/>
                                          </p:val>
                                        </p:tav>
                                        <p:tav tm="100000">
                                          <p:val>
                                            <p:strVal val="#ppt_w"/>
                                          </p:val>
                                        </p:tav>
                                      </p:tavLst>
                                    </p:anim>
                                    <p:anim calcmode="lin" valueType="num">
                                      <p:cBhvr additive="base">
                                        <p:cTn id="20" dur="500"/>
                                        <p:tgtEl>
                                          <p:spTgt spid="603"/>
                                        </p:tgtEl>
                                        <p:attrNameLst>
                                          <p:attrName>ppt_h</p:attrName>
                                        </p:attrNameLst>
                                      </p:cBhvr>
                                      <p:tavLst>
                                        <p:tav tm="0">
                                          <p:val>
                                            <p:strVal val="0"/>
                                          </p:val>
                                        </p:tav>
                                        <p:tav tm="100000">
                                          <p:val>
                                            <p:strVal val="#ppt_h"/>
                                          </p:val>
                                        </p:tav>
                                      </p:tavLst>
                                    </p:anim>
                                  </p:childTnLst>
                                </p:cTn>
                              </p:par>
                            </p:childTnLst>
                          </p:cTn>
                        </p:par>
                        <p:par>
                          <p:cTn id="21" fill="hold">
                            <p:stCondLst>
                              <p:cond delay="2500"/>
                            </p:stCondLst>
                            <p:childTnLst>
                              <p:par>
                                <p:cTn id="22" presetID="22" presetClass="entr" presetSubtype="1" fill="hold" grpId="0" nodeType="afterEffect">
                                  <p:stCondLst>
                                    <p:cond delay="0"/>
                                  </p:stCondLst>
                                  <p:childTnLst>
                                    <p:set>
                                      <p:cBhvr>
                                        <p:cTn id="23" dur="1" fill="hold">
                                          <p:stCondLst>
                                            <p:cond delay="0"/>
                                          </p:stCondLst>
                                        </p:cTn>
                                        <p:tgtEl>
                                          <p:spTgt spid="575"/>
                                        </p:tgtEl>
                                        <p:attrNameLst>
                                          <p:attrName>style.visibility</p:attrName>
                                        </p:attrNameLst>
                                      </p:cBhvr>
                                      <p:to>
                                        <p:strVal val="visible"/>
                                      </p:to>
                                    </p:set>
                                    <p:animEffect transition="in" filter="wipe(up)">
                                      <p:cBhvr>
                                        <p:cTn id="24" dur="500"/>
                                        <p:tgtEl>
                                          <p:spTgt spid="575"/>
                                        </p:tgtEl>
                                      </p:cBhvr>
                                    </p:animEffect>
                                  </p:childTnLst>
                                </p:cTn>
                              </p:par>
                            </p:childTnLst>
                          </p:cTn>
                        </p:par>
                        <p:par>
                          <p:cTn id="25" fill="hold">
                            <p:stCondLst>
                              <p:cond delay="3000"/>
                            </p:stCondLst>
                            <p:childTnLst>
                              <p:par>
                                <p:cTn id="26" presetID="22" presetClass="entr" presetSubtype="1" fill="hold" grpId="0" nodeType="afterEffect">
                                  <p:stCondLst>
                                    <p:cond delay="0"/>
                                  </p:stCondLst>
                                  <p:childTnLst>
                                    <p:set>
                                      <p:cBhvr>
                                        <p:cTn id="27" dur="1" fill="hold">
                                          <p:stCondLst>
                                            <p:cond delay="0"/>
                                          </p:stCondLst>
                                        </p:cTn>
                                        <p:tgtEl>
                                          <p:spTgt spid="2"/>
                                        </p:tgtEl>
                                        <p:attrNameLst>
                                          <p:attrName>style.visibility</p:attrName>
                                        </p:attrNameLst>
                                      </p:cBhvr>
                                      <p:to>
                                        <p:strVal val="visible"/>
                                      </p:to>
                                    </p:set>
                                    <p:animEffect transition="in" filter="wipe(up)">
                                      <p:cBhvr>
                                        <p:cTn id="28" dur="500"/>
                                        <p:tgtEl>
                                          <p:spTgt spid="2"/>
                                        </p:tgtEl>
                                      </p:cBhvr>
                                    </p:animEffect>
                                  </p:childTnLst>
                                </p:cTn>
                              </p:par>
                            </p:childTnLst>
                          </p:cTn>
                        </p:par>
                        <p:par>
                          <p:cTn id="29" fill="hold">
                            <p:stCondLst>
                              <p:cond delay="3500"/>
                            </p:stCondLst>
                            <p:childTnLst>
                              <p:par>
                                <p:cTn id="30" presetID="22" presetClass="entr" presetSubtype="1" fill="hold" grpId="0" nodeType="afterEffect">
                                  <p:stCondLst>
                                    <p:cond delay="0"/>
                                  </p:stCondLst>
                                  <p:childTnLst>
                                    <p:set>
                                      <p:cBhvr>
                                        <p:cTn id="31" dur="1" fill="hold">
                                          <p:stCondLst>
                                            <p:cond delay="0"/>
                                          </p:stCondLst>
                                        </p:cTn>
                                        <p:tgtEl>
                                          <p:spTgt spid="4"/>
                                        </p:tgtEl>
                                        <p:attrNameLst>
                                          <p:attrName>style.visibility</p:attrName>
                                        </p:attrNameLst>
                                      </p:cBhvr>
                                      <p:to>
                                        <p:strVal val="visible"/>
                                      </p:to>
                                    </p:set>
                                    <p:animEffect transition="in" filter="wipe(up)">
                                      <p:cBhvr>
                                        <p:cTn id="32" dur="500"/>
                                        <p:tgtEl>
                                          <p:spTgt spid="4"/>
                                        </p:tgtEl>
                                      </p:cBhvr>
                                    </p:animEffect>
                                  </p:childTnLst>
                                </p:cTn>
                              </p:par>
                            </p:childTnLst>
                          </p:cTn>
                        </p:par>
                        <p:par>
                          <p:cTn id="33" fill="hold">
                            <p:stCondLst>
                              <p:cond delay="4000"/>
                            </p:stCondLst>
                            <p:childTnLst>
                              <p:par>
                                <p:cTn id="34" presetID="22" presetClass="entr" presetSubtype="1" fill="hold" grpId="0" nodeType="afterEffect">
                                  <p:stCondLst>
                                    <p:cond delay="0"/>
                                  </p:stCondLst>
                                  <p:childTnLst>
                                    <p:set>
                                      <p:cBhvr>
                                        <p:cTn id="35" dur="1" fill="hold">
                                          <p:stCondLst>
                                            <p:cond delay="0"/>
                                          </p:stCondLst>
                                        </p:cTn>
                                        <p:tgtEl>
                                          <p:spTgt spid="576">
                                            <p:txEl>
                                              <p:pRg st="0" end="0"/>
                                            </p:txEl>
                                          </p:spTgt>
                                        </p:tgtEl>
                                        <p:attrNameLst>
                                          <p:attrName>style.visibility</p:attrName>
                                        </p:attrNameLst>
                                      </p:cBhvr>
                                      <p:to>
                                        <p:strVal val="visible"/>
                                      </p:to>
                                    </p:set>
                                    <p:animEffect transition="in" filter="wipe(up)">
                                      <p:cBhvr>
                                        <p:cTn id="36" dur="500"/>
                                        <p:tgtEl>
                                          <p:spTgt spid="576">
                                            <p:txEl>
                                              <p:pRg st="0" end="0"/>
                                            </p:txEl>
                                          </p:spTgt>
                                        </p:tgtEl>
                                      </p:cBhvr>
                                    </p:animEffect>
                                  </p:childTnLst>
                                </p:cTn>
                              </p:par>
                            </p:childTnLst>
                          </p:cTn>
                        </p:par>
                        <p:par>
                          <p:cTn id="37" fill="hold">
                            <p:stCondLst>
                              <p:cond delay="4500"/>
                            </p:stCondLst>
                            <p:childTnLst>
                              <p:par>
                                <p:cTn id="38" presetID="22" presetClass="entr" presetSubtype="1" fill="hold" grpId="0" nodeType="afterEffect">
                                  <p:stCondLst>
                                    <p:cond delay="0"/>
                                  </p:stCondLst>
                                  <p:childTnLst>
                                    <p:set>
                                      <p:cBhvr>
                                        <p:cTn id="39" dur="1" fill="hold">
                                          <p:stCondLst>
                                            <p:cond delay="0"/>
                                          </p:stCondLst>
                                        </p:cTn>
                                        <p:tgtEl>
                                          <p:spTgt spid="576">
                                            <p:txEl>
                                              <p:pRg st="1" end="1"/>
                                            </p:txEl>
                                          </p:spTgt>
                                        </p:tgtEl>
                                        <p:attrNameLst>
                                          <p:attrName>style.visibility</p:attrName>
                                        </p:attrNameLst>
                                      </p:cBhvr>
                                      <p:to>
                                        <p:strVal val="visible"/>
                                      </p:to>
                                    </p:set>
                                    <p:animEffect transition="in" filter="wipe(up)">
                                      <p:cBhvr>
                                        <p:cTn id="40" dur="500"/>
                                        <p:tgtEl>
                                          <p:spTgt spid="576">
                                            <p:txEl>
                                              <p:pRg st="1" end="1"/>
                                            </p:txEl>
                                          </p:spTgt>
                                        </p:tgtEl>
                                      </p:cBhvr>
                                    </p:animEffect>
                                  </p:childTnLst>
                                </p:cTn>
                              </p:par>
                            </p:childTnLst>
                          </p:cTn>
                        </p:par>
                        <p:par>
                          <p:cTn id="41" fill="hold">
                            <p:stCondLst>
                              <p:cond delay="5000"/>
                            </p:stCondLst>
                            <p:childTnLst>
                              <p:par>
                                <p:cTn id="42" presetID="22" presetClass="entr" presetSubtype="1" fill="hold" grpId="0" nodeType="afterEffect">
                                  <p:stCondLst>
                                    <p:cond delay="0"/>
                                  </p:stCondLst>
                                  <p:childTnLst>
                                    <p:set>
                                      <p:cBhvr>
                                        <p:cTn id="43" dur="1" fill="hold">
                                          <p:stCondLst>
                                            <p:cond delay="0"/>
                                          </p:stCondLst>
                                        </p:cTn>
                                        <p:tgtEl>
                                          <p:spTgt spid="576">
                                            <p:txEl>
                                              <p:pRg st="2" end="2"/>
                                            </p:txEl>
                                          </p:spTgt>
                                        </p:tgtEl>
                                        <p:attrNameLst>
                                          <p:attrName>style.visibility</p:attrName>
                                        </p:attrNameLst>
                                      </p:cBhvr>
                                      <p:to>
                                        <p:strVal val="visible"/>
                                      </p:to>
                                    </p:set>
                                    <p:animEffect transition="in" filter="wipe(up)">
                                      <p:cBhvr>
                                        <p:cTn id="44" dur="500"/>
                                        <p:tgtEl>
                                          <p:spTgt spid="576">
                                            <p:txEl>
                                              <p:pRg st="2" end="2"/>
                                            </p:txEl>
                                          </p:spTgt>
                                        </p:tgtEl>
                                      </p:cBhvr>
                                    </p:animEffect>
                                  </p:childTnLst>
                                </p:cTn>
                              </p:par>
                            </p:childTnLst>
                          </p:cTn>
                        </p:par>
                        <p:par>
                          <p:cTn id="45" fill="hold">
                            <p:stCondLst>
                              <p:cond delay="5500"/>
                            </p:stCondLst>
                            <p:childTnLst>
                              <p:par>
                                <p:cTn id="46" presetID="22" presetClass="entr" presetSubtype="1" fill="hold" grpId="0" nodeType="afterEffect">
                                  <p:stCondLst>
                                    <p:cond delay="0"/>
                                  </p:stCondLst>
                                  <p:childTnLst>
                                    <p:set>
                                      <p:cBhvr>
                                        <p:cTn id="47" dur="1" fill="hold">
                                          <p:stCondLst>
                                            <p:cond delay="0"/>
                                          </p:stCondLst>
                                        </p:cTn>
                                        <p:tgtEl>
                                          <p:spTgt spid="576">
                                            <p:txEl>
                                              <p:pRg st="3" end="3"/>
                                            </p:txEl>
                                          </p:spTgt>
                                        </p:tgtEl>
                                        <p:attrNameLst>
                                          <p:attrName>style.visibility</p:attrName>
                                        </p:attrNameLst>
                                      </p:cBhvr>
                                      <p:to>
                                        <p:strVal val="visible"/>
                                      </p:to>
                                    </p:set>
                                    <p:animEffect transition="in" filter="wipe(up)">
                                      <p:cBhvr>
                                        <p:cTn id="48" dur="500"/>
                                        <p:tgtEl>
                                          <p:spTgt spid="576">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5" grpId="0"/>
      <p:bldP spid="576" grpId="0" build="p"/>
      <p:bldP spid="2" grpId="0" animBg="1"/>
      <p:bldP spid="4"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573">
          <a:extLst>
            <a:ext uri="{FF2B5EF4-FFF2-40B4-BE49-F238E27FC236}">
              <a16:creationId xmlns:a16="http://schemas.microsoft.com/office/drawing/2014/main" id="{34FDC038-E69E-48AB-054A-92C4D93FB310}"/>
            </a:ext>
          </a:extLst>
        </p:cNvPr>
        <p:cNvGrpSpPr/>
        <p:nvPr/>
      </p:nvGrpSpPr>
      <p:grpSpPr>
        <a:xfrm>
          <a:off x="0" y="0"/>
          <a:ext cx="0" cy="0"/>
          <a:chOff x="0" y="0"/>
          <a:chExt cx="0" cy="0"/>
        </a:xfrm>
      </p:grpSpPr>
      <p:sp>
        <p:nvSpPr>
          <p:cNvPr id="574" name="Google Shape;574;p15">
            <a:extLst>
              <a:ext uri="{FF2B5EF4-FFF2-40B4-BE49-F238E27FC236}">
                <a16:creationId xmlns:a16="http://schemas.microsoft.com/office/drawing/2014/main" id="{770AA543-9777-F236-7C60-C9EDBABCFB16}"/>
              </a:ext>
            </a:extLst>
          </p:cNvPr>
          <p:cNvSpPr/>
          <p:nvPr/>
        </p:nvSpPr>
        <p:spPr>
          <a:xfrm>
            <a:off x="-1276986" y="5375474"/>
            <a:ext cx="3994615" cy="3994615"/>
          </a:xfrm>
          <a:prstGeom prst="flowChartConnector">
            <a:avLst/>
          </a:prstGeom>
          <a:solidFill>
            <a:schemeClr val="lt2"/>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575" name="Google Shape;575;p15">
            <a:extLst>
              <a:ext uri="{FF2B5EF4-FFF2-40B4-BE49-F238E27FC236}">
                <a16:creationId xmlns:a16="http://schemas.microsoft.com/office/drawing/2014/main" id="{8E02B51F-3382-C8EA-D98F-5A40162CDD45}"/>
              </a:ext>
            </a:extLst>
          </p:cNvPr>
          <p:cNvSpPr txBox="1">
            <a:spLocks noGrp="1"/>
          </p:cNvSpPr>
          <p:nvPr>
            <p:ph type="title"/>
          </p:nvPr>
        </p:nvSpPr>
        <p:spPr>
          <a:xfrm>
            <a:off x="2348296" y="809116"/>
            <a:ext cx="6871904" cy="954088"/>
          </a:xfrm>
          <a:prstGeom prst="rect">
            <a:avLst/>
          </a:prstGeom>
          <a:noFill/>
          <a:ln>
            <a:noFill/>
          </a:ln>
        </p:spPr>
        <p:txBody>
          <a:bodyPr spcFirstLastPara="1" vert="horz" wrap="square" lIns="121900" tIns="60933" rIns="121900" bIns="60933" rtlCol="0" anchor="t" anchorCtr="0">
            <a:noAutofit/>
          </a:bodyPr>
          <a:lstStyle/>
          <a:p>
            <a:pPr fontAlgn="base"/>
            <a:r>
              <a:rPr lang="en-US" sz="3200" b="1" dirty="0">
                <a:latin typeface="Bahnschrift" panose="020B0502040204020203" pitchFamily="34" charset="0"/>
              </a:rPr>
              <a:t>BARRIER 5 - AGE/ATTITUDE BARRIER</a:t>
            </a:r>
            <a:endParaRPr lang="en-US" sz="3200" dirty="0">
              <a:latin typeface="Bahnschrift" panose="020B0502040204020203" pitchFamily="34" charset="0"/>
            </a:endParaRPr>
          </a:p>
        </p:txBody>
      </p:sp>
      <p:sp>
        <p:nvSpPr>
          <p:cNvPr id="576" name="Google Shape;576;p15">
            <a:extLst>
              <a:ext uri="{FF2B5EF4-FFF2-40B4-BE49-F238E27FC236}">
                <a16:creationId xmlns:a16="http://schemas.microsoft.com/office/drawing/2014/main" id="{9CEBE170-A83F-909B-AD4F-DBB1619CFCD1}"/>
              </a:ext>
            </a:extLst>
          </p:cNvPr>
          <p:cNvSpPr txBox="1">
            <a:spLocks noGrp="1"/>
          </p:cNvSpPr>
          <p:nvPr>
            <p:ph type="body" idx="1"/>
          </p:nvPr>
        </p:nvSpPr>
        <p:spPr>
          <a:xfrm>
            <a:off x="2348296" y="1789459"/>
            <a:ext cx="7732566" cy="4671320"/>
          </a:xfrm>
          <a:prstGeom prst="rect">
            <a:avLst/>
          </a:prstGeom>
          <a:noFill/>
          <a:ln>
            <a:noFill/>
          </a:ln>
        </p:spPr>
        <p:txBody>
          <a:bodyPr spcFirstLastPara="1" vert="horz" wrap="square" lIns="121900" tIns="60933" rIns="121900" bIns="60933" rtlCol="0" anchor="t" anchorCtr="0">
            <a:normAutofit/>
          </a:bodyPr>
          <a:lstStyle/>
          <a:p>
            <a:pPr marL="169329" indent="0" algn="just">
              <a:lnSpc>
                <a:spcPct val="150000"/>
              </a:lnSpc>
              <a:buNone/>
            </a:pPr>
            <a:r>
              <a:rPr lang="en-US" b="1" dirty="0">
                <a:latin typeface="Bahnschrift" panose="020B0502040204020203" pitchFamily="34" charset="0"/>
              </a:rPr>
              <a:t>Barrier 5: Solution with the Help of the Model</a:t>
            </a:r>
          </a:p>
          <a:p>
            <a:pPr algn="just">
              <a:lnSpc>
                <a:spcPct val="150000"/>
              </a:lnSpc>
              <a:buFont typeface="Wingdings" panose="05000000000000000000" pitchFamily="2" charset="2"/>
              <a:buChar char="Ø"/>
            </a:pPr>
            <a:r>
              <a:rPr lang="en-US" dirty="0">
                <a:latin typeface="Bahnschrift" panose="020B0502040204020203" pitchFamily="34" charset="0"/>
              </a:rPr>
              <a:t>Assign workers to work in groups in unison.</a:t>
            </a:r>
          </a:p>
          <a:p>
            <a:pPr algn="just">
              <a:lnSpc>
                <a:spcPct val="150000"/>
              </a:lnSpc>
              <a:buFont typeface="Wingdings" panose="05000000000000000000" pitchFamily="2" charset="2"/>
              <a:buChar char="Ø"/>
            </a:pPr>
            <a:r>
              <a:rPr lang="en-US" dirty="0">
                <a:latin typeface="Bahnschrift" panose="020B0502040204020203" pitchFamily="34" charset="0"/>
              </a:rPr>
              <a:t>When addressing younger employees, use a positive tone.</a:t>
            </a:r>
          </a:p>
          <a:p>
            <a:pPr algn="just">
              <a:lnSpc>
                <a:spcPct val="150000"/>
              </a:lnSpc>
              <a:buFont typeface="Wingdings" panose="05000000000000000000" pitchFamily="2" charset="2"/>
              <a:buChar char="Ø"/>
            </a:pPr>
            <a:r>
              <a:rPr lang="en-US" dirty="0">
                <a:latin typeface="Bahnschrift" panose="020B0502040204020203" pitchFamily="34" charset="0"/>
              </a:rPr>
              <a:t>Request feedback to gain trust and respect.</a:t>
            </a:r>
          </a:p>
        </p:txBody>
      </p:sp>
      <p:sp>
        <p:nvSpPr>
          <p:cNvPr id="577" name="Google Shape;577;p15">
            <a:extLst>
              <a:ext uri="{FF2B5EF4-FFF2-40B4-BE49-F238E27FC236}">
                <a16:creationId xmlns:a16="http://schemas.microsoft.com/office/drawing/2014/main" id="{0E4D4CDB-D813-4EB1-F073-1005CB2B7856}"/>
              </a:ext>
            </a:extLst>
          </p:cNvPr>
          <p:cNvSpPr/>
          <p:nvPr/>
        </p:nvSpPr>
        <p:spPr>
          <a:xfrm flipH="1">
            <a:off x="10627446" y="3682725"/>
            <a:ext cx="844233" cy="844233"/>
          </a:xfrm>
          <a:prstGeom prst="rtTriangle">
            <a:avLst/>
          </a:prstGeom>
          <a:solidFill>
            <a:schemeClr val="dk2"/>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578" name="Google Shape;578;p15">
            <a:extLst>
              <a:ext uri="{FF2B5EF4-FFF2-40B4-BE49-F238E27FC236}">
                <a16:creationId xmlns:a16="http://schemas.microsoft.com/office/drawing/2014/main" id="{EC19D44A-71E7-0987-DEF8-8ED96B3619E6}"/>
              </a:ext>
            </a:extLst>
          </p:cNvPr>
          <p:cNvSpPr/>
          <p:nvPr/>
        </p:nvSpPr>
        <p:spPr>
          <a:xfrm flipH="1">
            <a:off x="10627446" y="4479946"/>
            <a:ext cx="844233" cy="844233"/>
          </a:xfrm>
          <a:prstGeom prst="rtTriangle">
            <a:avLst/>
          </a:prstGeom>
          <a:solidFill>
            <a:schemeClr val="dk2"/>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579" name="Google Shape;579;p15">
            <a:extLst>
              <a:ext uri="{FF2B5EF4-FFF2-40B4-BE49-F238E27FC236}">
                <a16:creationId xmlns:a16="http://schemas.microsoft.com/office/drawing/2014/main" id="{4706BFFB-AE8A-DE47-B828-7B273A8DDE68}"/>
              </a:ext>
            </a:extLst>
          </p:cNvPr>
          <p:cNvSpPr/>
          <p:nvPr/>
        </p:nvSpPr>
        <p:spPr>
          <a:xfrm flipH="1">
            <a:off x="10627446" y="5277168"/>
            <a:ext cx="844233" cy="844233"/>
          </a:xfrm>
          <a:prstGeom prst="rtTriangle">
            <a:avLst/>
          </a:prstGeom>
          <a:solidFill>
            <a:schemeClr val="dk2"/>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grpSp>
        <p:nvGrpSpPr>
          <p:cNvPr id="580" name="Google Shape;580;p15">
            <a:extLst>
              <a:ext uri="{FF2B5EF4-FFF2-40B4-BE49-F238E27FC236}">
                <a16:creationId xmlns:a16="http://schemas.microsoft.com/office/drawing/2014/main" id="{91ED2FF2-FA70-B988-B9F3-0C49B13180BC}"/>
              </a:ext>
            </a:extLst>
          </p:cNvPr>
          <p:cNvGrpSpPr/>
          <p:nvPr/>
        </p:nvGrpSpPr>
        <p:grpSpPr>
          <a:xfrm>
            <a:off x="1620660" y="5370277"/>
            <a:ext cx="1219408" cy="957684"/>
            <a:chOff x="388620" y="1420922"/>
            <a:chExt cx="679997" cy="534048"/>
          </a:xfrm>
        </p:grpSpPr>
        <p:sp>
          <p:nvSpPr>
            <p:cNvPr id="581" name="Google Shape;581;p15">
              <a:extLst>
                <a:ext uri="{FF2B5EF4-FFF2-40B4-BE49-F238E27FC236}">
                  <a16:creationId xmlns:a16="http://schemas.microsoft.com/office/drawing/2014/main" id="{E1CAF4CD-0800-99BB-36BF-01709EBCAAAE}"/>
                </a:ext>
              </a:extLst>
            </p:cNvPr>
            <p:cNvSpPr/>
            <p:nvPr/>
          </p:nvSpPr>
          <p:spPr>
            <a:xfrm>
              <a:off x="388620" y="1420923"/>
              <a:ext cx="70397" cy="70397"/>
            </a:xfrm>
            <a:prstGeom prst="flowChartConnector">
              <a:avLst/>
            </a:prstGeom>
            <a:solidFill>
              <a:schemeClr val="accent1"/>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582" name="Google Shape;582;p15">
              <a:extLst>
                <a:ext uri="{FF2B5EF4-FFF2-40B4-BE49-F238E27FC236}">
                  <a16:creationId xmlns:a16="http://schemas.microsoft.com/office/drawing/2014/main" id="{304DF19A-03F3-2CE7-DC74-544B2BA4DAF0}"/>
                </a:ext>
              </a:extLst>
            </p:cNvPr>
            <p:cNvSpPr/>
            <p:nvPr/>
          </p:nvSpPr>
          <p:spPr>
            <a:xfrm>
              <a:off x="541020" y="1420923"/>
              <a:ext cx="70397" cy="70397"/>
            </a:xfrm>
            <a:prstGeom prst="flowChartConnector">
              <a:avLst/>
            </a:prstGeom>
            <a:solidFill>
              <a:schemeClr val="accent1"/>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583" name="Google Shape;583;p15">
              <a:extLst>
                <a:ext uri="{FF2B5EF4-FFF2-40B4-BE49-F238E27FC236}">
                  <a16:creationId xmlns:a16="http://schemas.microsoft.com/office/drawing/2014/main" id="{6408CA40-1105-DD94-2B22-14AC7B4F059F}"/>
                </a:ext>
              </a:extLst>
            </p:cNvPr>
            <p:cNvSpPr/>
            <p:nvPr/>
          </p:nvSpPr>
          <p:spPr>
            <a:xfrm>
              <a:off x="693420" y="1420923"/>
              <a:ext cx="70397" cy="70397"/>
            </a:xfrm>
            <a:prstGeom prst="flowChartConnector">
              <a:avLst/>
            </a:prstGeom>
            <a:solidFill>
              <a:schemeClr val="accent1"/>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584" name="Google Shape;584;p15">
              <a:extLst>
                <a:ext uri="{FF2B5EF4-FFF2-40B4-BE49-F238E27FC236}">
                  <a16:creationId xmlns:a16="http://schemas.microsoft.com/office/drawing/2014/main" id="{B8FD9DA4-7734-9EB9-F95E-8A341D504EC4}"/>
                </a:ext>
              </a:extLst>
            </p:cNvPr>
            <p:cNvSpPr/>
            <p:nvPr/>
          </p:nvSpPr>
          <p:spPr>
            <a:xfrm>
              <a:off x="845820" y="1420922"/>
              <a:ext cx="70397" cy="70397"/>
            </a:xfrm>
            <a:prstGeom prst="flowChartConnector">
              <a:avLst/>
            </a:prstGeom>
            <a:solidFill>
              <a:schemeClr val="accent1"/>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585" name="Google Shape;585;p15">
              <a:extLst>
                <a:ext uri="{FF2B5EF4-FFF2-40B4-BE49-F238E27FC236}">
                  <a16:creationId xmlns:a16="http://schemas.microsoft.com/office/drawing/2014/main" id="{36C66ED7-53D2-EEE8-E6A7-46EC22663966}"/>
                </a:ext>
              </a:extLst>
            </p:cNvPr>
            <p:cNvSpPr/>
            <p:nvPr/>
          </p:nvSpPr>
          <p:spPr>
            <a:xfrm>
              <a:off x="998220" y="1420922"/>
              <a:ext cx="70397" cy="70397"/>
            </a:xfrm>
            <a:prstGeom prst="flowChartConnector">
              <a:avLst/>
            </a:prstGeom>
            <a:solidFill>
              <a:schemeClr val="accent1"/>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586" name="Google Shape;586;p15">
              <a:extLst>
                <a:ext uri="{FF2B5EF4-FFF2-40B4-BE49-F238E27FC236}">
                  <a16:creationId xmlns:a16="http://schemas.microsoft.com/office/drawing/2014/main" id="{D5AA107C-897F-F936-23A4-1E58B6437B07}"/>
                </a:ext>
              </a:extLst>
            </p:cNvPr>
            <p:cNvSpPr/>
            <p:nvPr/>
          </p:nvSpPr>
          <p:spPr>
            <a:xfrm>
              <a:off x="388620" y="1573323"/>
              <a:ext cx="70397" cy="70397"/>
            </a:xfrm>
            <a:prstGeom prst="flowChartConnector">
              <a:avLst/>
            </a:prstGeom>
            <a:solidFill>
              <a:schemeClr val="accent1"/>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587" name="Google Shape;587;p15">
              <a:extLst>
                <a:ext uri="{FF2B5EF4-FFF2-40B4-BE49-F238E27FC236}">
                  <a16:creationId xmlns:a16="http://schemas.microsoft.com/office/drawing/2014/main" id="{9A3CFEE6-965F-7641-B1B6-00ADBA8E4761}"/>
                </a:ext>
              </a:extLst>
            </p:cNvPr>
            <p:cNvSpPr/>
            <p:nvPr/>
          </p:nvSpPr>
          <p:spPr>
            <a:xfrm>
              <a:off x="541020" y="1573323"/>
              <a:ext cx="70397" cy="70397"/>
            </a:xfrm>
            <a:prstGeom prst="flowChartConnector">
              <a:avLst/>
            </a:prstGeom>
            <a:solidFill>
              <a:schemeClr val="accent1"/>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588" name="Google Shape;588;p15">
              <a:extLst>
                <a:ext uri="{FF2B5EF4-FFF2-40B4-BE49-F238E27FC236}">
                  <a16:creationId xmlns:a16="http://schemas.microsoft.com/office/drawing/2014/main" id="{4359AD63-AB97-0033-D950-AE29E62EBB2B}"/>
                </a:ext>
              </a:extLst>
            </p:cNvPr>
            <p:cNvSpPr/>
            <p:nvPr/>
          </p:nvSpPr>
          <p:spPr>
            <a:xfrm>
              <a:off x="693420" y="1573323"/>
              <a:ext cx="70397" cy="70397"/>
            </a:xfrm>
            <a:prstGeom prst="flowChartConnector">
              <a:avLst/>
            </a:prstGeom>
            <a:solidFill>
              <a:schemeClr val="accent1"/>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589" name="Google Shape;589;p15">
              <a:extLst>
                <a:ext uri="{FF2B5EF4-FFF2-40B4-BE49-F238E27FC236}">
                  <a16:creationId xmlns:a16="http://schemas.microsoft.com/office/drawing/2014/main" id="{A67B2C7C-F70A-8719-DD6D-6F7ACAE86D27}"/>
                </a:ext>
              </a:extLst>
            </p:cNvPr>
            <p:cNvSpPr/>
            <p:nvPr/>
          </p:nvSpPr>
          <p:spPr>
            <a:xfrm>
              <a:off x="845820" y="1573322"/>
              <a:ext cx="70397" cy="70397"/>
            </a:xfrm>
            <a:prstGeom prst="flowChartConnector">
              <a:avLst/>
            </a:prstGeom>
            <a:solidFill>
              <a:schemeClr val="accent1"/>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590" name="Google Shape;590;p15">
              <a:extLst>
                <a:ext uri="{FF2B5EF4-FFF2-40B4-BE49-F238E27FC236}">
                  <a16:creationId xmlns:a16="http://schemas.microsoft.com/office/drawing/2014/main" id="{C4B1C297-AF91-77AE-C0FE-83DF3BF5D63F}"/>
                </a:ext>
              </a:extLst>
            </p:cNvPr>
            <p:cNvSpPr/>
            <p:nvPr/>
          </p:nvSpPr>
          <p:spPr>
            <a:xfrm>
              <a:off x="998220" y="1573322"/>
              <a:ext cx="70397" cy="70397"/>
            </a:xfrm>
            <a:prstGeom prst="flowChartConnector">
              <a:avLst/>
            </a:prstGeom>
            <a:solidFill>
              <a:schemeClr val="accent1"/>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591" name="Google Shape;591;p15">
              <a:extLst>
                <a:ext uri="{FF2B5EF4-FFF2-40B4-BE49-F238E27FC236}">
                  <a16:creationId xmlns:a16="http://schemas.microsoft.com/office/drawing/2014/main" id="{BF55A3D6-1CF8-A608-F258-F35123331D3B}"/>
                </a:ext>
              </a:extLst>
            </p:cNvPr>
            <p:cNvSpPr/>
            <p:nvPr/>
          </p:nvSpPr>
          <p:spPr>
            <a:xfrm>
              <a:off x="388620" y="1728948"/>
              <a:ext cx="70397" cy="70397"/>
            </a:xfrm>
            <a:prstGeom prst="flowChartConnector">
              <a:avLst/>
            </a:prstGeom>
            <a:solidFill>
              <a:schemeClr val="accent1"/>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592" name="Google Shape;592;p15">
              <a:extLst>
                <a:ext uri="{FF2B5EF4-FFF2-40B4-BE49-F238E27FC236}">
                  <a16:creationId xmlns:a16="http://schemas.microsoft.com/office/drawing/2014/main" id="{C51EC772-B26C-CCFF-BE3F-D90F96122F14}"/>
                </a:ext>
              </a:extLst>
            </p:cNvPr>
            <p:cNvSpPr/>
            <p:nvPr/>
          </p:nvSpPr>
          <p:spPr>
            <a:xfrm>
              <a:off x="541020" y="1728948"/>
              <a:ext cx="70397" cy="70397"/>
            </a:xfrm>
            <a:prstGeom prst="flowChartConnector">
              <a:avLst/>
            </a:prstGeom>
            <a:solidFill>
              <a:schemeClr val="accent1"/>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593" name="Google Shape;593;p15">
              <a:extLst>
                <a:ext uri="{FF2B5EF4-FFF2-40B4-BE49-F238E27FC236}">
                  <a16:creationId xmlns:a16="http://schemas.microsoft.com/office/drawing/2014/main" id="{8AA6C572-BAC1-0D27-214A-87DC72F028F0}"/>
                </a:ext>
              </a:extLst>
            </p:cNvPr>
            <p:cNvSpPr/>
            <p:nvPr/>
          </p:nvSpPr>
          <p:spPr>
            <a:xfrm>
              <a:off x="693420" y="1728948"/>
              <a:ext cx="70397" cy="70397"/>
            </a:xfrm>
            <a:prstGeom prst="flowChartConnector">
              <a:avLst/>
            </a:prstGeom>
            <a:solidFill>
              <a:schemeClr val="accent1"/>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594" name="Google Shape;594;p15">
              <a:extLst>
                <a:ext uri="{FF2B5EF4-FFF2-40B4-BE49-F238E27FC236}">
                  <a16:creationId xmlns:a16="http://schemas.microsoft.com/office/drawing/2014/main" id="{792EDF13-3552-A476-82D7-9C86B1350041}"/>
                </a:ext>
              </a:extLst>
            </p:cNvPr>
            <p:cNvSpPr/>
            <p:nvPr/>
          </p:nvSpPr>
          <p:spPr>
            <a:xfrm>
              <a:off x="845820" y="1728947"/>
              <a:ext cx="70397" cy="70397"/>
            </a:xfrm>
            <a:prstGeom prst="flowChartConnector">
              <a:avLst/>
            </a:prstGeom>
            <a:solidFill>
              <a:schemeClr val="accent1"/>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595" name="Google Shape;595;p15">
              <a:extLst>
                <a:ext uri="{FF2B5EF4-FFF2-40B4-BE49-F238E27FC236}">
                  <a16:creationId xmlns:a16="http://schemas.microsoft.com/office/drawing/2014/main" id="{3BBFD380-828A-2CFD-3503-A9F3566A6345}"/>
                </a:ext>
              </a:extLst>
            </p:cNvPr>
            <p:cNvSpPr/>
            <p:nvPr/>
          </p:nvSpPr>
          <p:spPr>
            <a:xfrm>
              <a:off x="998220" y="1728947"/>
              <a:ext cx="70397" cy="70397"/>
            </a:xfrm>
            <a:prstGeom prst="flowChartConnector">
              <a:avLst/>
            </a:prstGeom>
            <a:solidFill>
              <a:schemeClr val="accent1"/>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596" name="Google Shape;596;p15">
              <a:extLst>
                <a:ext uri="{FF2B5EF4-FFF2-40B4-BE49-F238E27FC236}">
                  <a16:creationId xmlns:a16="http://schemas.microsoft.com/office/drawing/2014/main" id="{C6ED28F6-FB74-5119-29AF-852901462C94}"/>
                </a:ext>
              </a:extLst>
            </p:cNvPr>
            <p:cNvSpPr/>
            <p:nvPr/>
          </p:nvSpPr>
          <p:spPr>
            <a:xfrm>
              <a:off x="388620" y="1884573"/>
              <a:ext cx="70397" cy="70397"/>
            </a:xfrm>
            <a:prstGeom prst="flowChartConnector">
              <a:avLst/>
            </a:prstGeom>
            <a:solidFill>
              <a:schemeClr val="accent1"/>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597" name="Google Shape;597;p15">
              <a:extLst>
                <a:ext uri="{FF2B5EF4-FFF2-40B4-BE49-F238E27FC236}">
                  <a16:creationId xmlns:a16="http://schemas.microsoft.com/office/drawing/2014/main" id="{6D27963A-BEBC-77BE-449C-1CD63669D89B}"/>
                </a:ext>
              </a:extLst>
            </p:cNvPr>
            <p:cNvSpPr/>
            <p:nvPr/>
          </p:nvSpPr>
          <p:spPr>
            <a:xfrm>
              <a:off x="541020" y="1884573"/>
              <a:ext cx="70397" cy="70397"/>
            </a:xfrm>
            <a:prstGeom prst="flowChartConnector">
              <a:avLst/>
            </a:prstGeom>
            <a:solidFill>
              <a:schemeClr val="accent1"/>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598" name="Google Shape;598;p15">
              <a:extLst>
                <a:ext uri="{FF2B5EF4-FFF2-40B4-BE49-F238E27FC236}">
                  <a16:creationId xmlns:a16="http://schemas.microsoft.com/office/drawing/2014/main" id="{F651F0FE-5618-5DC6-8533-7810C17F9B4F}"/>
                </a:ext>
              </a:extLst>
            </p:cNvPr>
            <p:cNvSpPr/>
            <p:nvPr/>
          </p:nvSpPr>
          <p:spPr>
            <a:xfrm>
              <a:off x="693420" y="1884573"/>
              <a:ext cx="70397" cy="70397"/>
            </a:xfrm>
            <a:prstGeom prst="flowChartConnector">
              <a:avLst/>
            </a:prstGeom>
            <a:solidFill>
              <a:schemeClr val="accent1"/>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599" name="Google Shape;599;p15">
              <a:extLst>
                <a:ext uri="{FF2B5EF4-FFF2-40B4-BE49-F238E27FC236}">
                  <a16:creationId xmlns:a16="http://schemas.microsoft.com/office/drawing/2014/main" id="{FA356C31-D46C-4B3B-FFB7-E52A044BDC5F}"/>
                </a:ext>
              </a:extLst>
            </p:cNvPr>
            <p:cNvSpPr/>
            <p:nvPr/>
          </p:nvSpPr>
          <p:spPr>
            <a:xfrm>
              <a:off x="845820" y="1884572"/>
              <a:ext cx="70397" cy="70397"/>
            </a:xfrm>
            <a:prstGeom prst="flowChartConnector">
              <a:avLst/>
            </a:prstGeom>
            <a:solidFill>
              <a:schemeClr val="accent1"/>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600" name="Google Shape;600;p15">
              <a:extLst>
                <a:ext uri="{FF2B5EF4-FFF2-40B4-BE49-F238E27FC236}">
                  <a16:creationId xmlns:a16="http://schemas.microsoft.com/office/drawing/2014/main" id="{93CC4D4C-3CF2-DE2D-89A2-4159D25BE534}"/>
                </a:ext>
              </a:extLst>
            </p:cNvPr>
            <p:cNvSpPr/>
            <p:nvPr/>
          </p:nvSpPr>
          <p:spPr>
            <a:xfrm>
              <a:off x="998220" y="1884572"/>
              <a:ext cx="70397" cy="70397"/>
            </a:xfrm>
            <a:prstGeom prst="flowChartConnector">
              <a:avLst/>
            </a:prstGeom>
            <a:solidFill>
              <a:schemeClr val="accent1"/>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grpSp>
      <p:sp>
        <p:nvSpPr>
          <p:cNvPr id="601" name="Google Shape;601;p15">
            <a:extLst>
              <a:ext uri="{FF2B5EF4-FFF2-40B4-BE49-F238E27FC236}">
                <a16:creationId xmlns:a16="http://schemas.microsoft.com/office/drawing/2014/main" id="{8278C6C2-5CD8-FBB3-F82A-553CF239E4D1}"/>
              </a:ext>
            </a:extLst>
          </p:cNvPr>
          <p:cNvSpPr/>
          <p:nvPr/>
        </p:nvSpPr>
        <p:spPr>
          <a:xfrm rot="5400000">
            <a:off x="8932461" y="-523074"/>
            <a:ext cx="1694985" cy="1694985"/>
          </a:xfrm>
          <a:prstGeom prst="flowChartDelay">
            <a:avLst/>
          </a:prstGeom>
          <a:solidFill>
            <a:schemeClr val="accent4"/>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602" name="Google Shape;602;p15">
            <a:extLst>
              <a:ext uri="{FF2B5EF4-FFF2-40B4-BE49-F238E27FC236}">
                <a16:creationId xmlns:a16="http://schemas.microsoft.com/office/drawing/2014/main" id="{F6AC5BF2-BEE4-1CA4-C99F-31D70E8CC213}"/>
              </a:ext>
            </a:extLst>
          </p:cNvPr>
          <p:cNvSpPr/>
          <p:nvPr/>
        </p:nvSpPr>
        <p:spPr>
          <a:xfrm>
            <a:off x="1" y="1011407"/>
            <a:ext cx="2918748" cy="160504"/>
          </a:xfrm>
          <a:prstGeom prst="rect">
            <a:avLst/>
          </a:prstGeom>
          <a:solidFill>
            <a:schemeClr val="accent2"/>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603" name="Google Shape;603;p15">
            <a:extLst>
              <a:ext uri="{FF2B5EF4-FFF2-40B4-BE49-F238E27FC236}">
                <a16:creationId xmlns:a16="http://schemas.microsoft.com/office/drawing/2014/main" id="{C4E4071E-1BEB-1EEA-A854-C1E985BE04CF}"/>
              </a:ext>
            </a:extLst>
          </p:cNvPr>
          <p:cNvSpPr/>
          <p:nvPr/>
        </p:nvSpPr>
        <p:spPr>
          <a:xfrm>
            <a:off x="10305720" y="447011"/>
            <a:ext cx="539013" cy="579179"/>
          </a:xfrm>
          <a:prstGeom prst="rect">
            <a:avLst/>
          </a:prstGeom>
          <a:solidFill>
            <a:schemeClr val="dk1"/>
          </a:solidFill>
          <a:ln>
            <a:noFill/>
          </a:ln>
        </p:spPr>
        <p:txBody>
          <a:bodyPr spcFirstLastPara="1" wrap="square" lIns="121900" tIns="60933" rIns="121900" bIns="60933" anchor="ctr" anchorCtr="0">
            <a:noAutofit/>
          </a:bodyPr>
          <a:lstStyle/>
          <a:p>
            <a:pPr algn="ctr"/>
            <a:endParaRPr sz="1867">
              <a:solidFill>
                <a:schemeClr val="dk2"/>
              </a:solidFill>
              <a:latin typeface="Arial"/>
              <a:ea typeface="Arial"/>
              <a:cs typeface="Arial"/>
              <a:sym typeface="Arial"/>
            </a:endParaRPr>
          </a:p>
        </p:txBody>
      </p:sp>
      <p:sp>
        <p:nvSpPr>
          <p:cNvPr id="2" name="Google Shape;455;p10">
            <a:extLst>
              <a:ext uri="{FF2B5EF4-FFF2-40B4-BE49-F238E27FC236}">
                <a16:creationId xmlns:a16="http://schemas.microsoft.com/office/drawing/2014/main" id="{7575150E-C48F-A2C4-D06B-87A5B54D5E4A}"/>
              </a:ext>
            </a:extLst>
          </p:cNvPr>
          <p:cNvSpPr/>
          <p:nvPr/>
        </p:nvSpPr>
        <p:spPr>
          <a:xfrm>
            <a:off x="896055" y="1341066"/>
            <a:ext cx="212495" cy="256814"/>
          </a:xfrm>
          <a:prstGeom prst="rect">
            <a:avLst/>
          </a:prstGeom>
          <a:solidFill>
            <a:schemeClr val="tx1"/>
          </a:solidFill>
          <a:ln>
            <a:noFill/>
          </a:ln>
        </p:spPr>
        <p:txBody>
          <a:bodyPr spcFirstLastPara="1" wrap="square" lIns="121900" tIns="60933" rIns="121900" bIns="60933" anchor="ctr" anchorCtr="0">
            <a:noAutofit/>
          </a:bodyPr>
          <a:lstStyle/>
          <a:p>
            <a:pPr algn="ctr">
              <a:buClr>
                <a:srgbClr val="000000"/>
              </a:buClr>
              <a:buSzPts val="1800"/>
            </a:pPr>
            <a:endParaRPr sz="2400">
              <a:solidFill>
                <a:schemeClr val="lt1"/>
              </a:solidFill>
              <a:latin typeface="Montserrat Medium"/>
              <a:ea typeface="Montserrat Medium"/>
              <a:cs typeface="Montserrat Medium"/>
              <a:sym typeface="Montserrat Medium"/>
            </a:endParaRPr>
          </a:p>
        </p:txBody>
      </p:sp>
      <p:sp>
        <p:nvSpPr>
          <p:cNvPr id="4" name="Google Shape;455;p10">
            <a:extLst>
              <a:ext uri="{FF2B5EF4-FFF2-40B4-BE49-F238E27FC236}">
                <a16:creationId xmlns:a16="http://schemas.microsoft.com/office/drawing/2014/main" id="{B60F02CB-C55D-AFEA-5A23-BCA92D130333}"/>
              </a:ext>
            </a:extLst>
          </p:cNvPr>
          <p:cNvSpPr/>
          <p:nvPr/>
        </p:nvSpPr>
        <p:spPr>
          <a:xfrm>
            <a:off x="904605" y="3523313"/>
            <a:ext cx="207101" cy="260958"/>
          </a:xfrm>
          <a:prstGeom prst="rect">
            <a:avLst/>
          </a:prstGeom>
          <a:solidFill>
            <a:srgbClr val="C00000"/>
          </a:solidFill>
          <a:ln>
            <a:noFill/>
          </a:ln>
        </p:spPr>
        <p:txBody>
          <a:bodyPr spcFirstLastPara="1" wrap="square" lIns="121900" tIns="60933" rIns="121900" bIns="60933" anchor="ctr" anchorCtr="0">
            <a:noAutofit/>
          </a:bodyPr>
          <a:lstStyle/>
          <a:p>
            <a:pPr algn="ctr">
              <a:buClr>
                <a:srgbClr val="000000"/>
              </a:buClr>
              <a:buSzPts val="1800"/>
            </a:pPr>
            <a:endParaRPr sz="2400" dirty="0">
              <a:solidFill>
                <a:schemeClr val="lt1"/>
              </a:solidFill>
              <a:latin typeface="Montserrat Medium"/>
              <a:ea typeface="Montserrat Medium"/>
              <a:cs typeface="Montserrat Medium"/>
              <a:sym typeface="Montserrat Medium"/>
            </a:endParaRPr>
          </a:p>
        </p:txBody>
      </p:sp>
    </p:spTree>
    <p:extLst>
      <p:ext uri="{BB962C8B-B14F-4D97-AF65-F5344CB8AC3E}">
        <p14:creationId xmlns:p14="http://schemas.microsoft.com/office/powerpoint/2010/main" val="35945415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602"/>
                                        </p:tgtEl>
                                        <p:attrNameLst>
                                          <p:attrName>style.visibility</p:attrName>
                                        </p:attrNameLst>
                                      </p:cBhvr>
                                      <p:to>
                                        <p:strVal val="visible"/>
                                      </p:to>
                                    </p:set>
                                    <p:anim calcmode="lin" valueType="num">
                                      <p:cBhvr additive="base">
                                        <p:cTn id="7" dur="500"/>
                                        <p:tgtEl>
                                          <p:spTgt spid="602"/>
                                        </p:tgtEl>
                                        <p:attrNameLst>
                                          <p:attrName>ppt_x</p:attrName>
                                        </p:attrNameLst>
                                      </p:cBhvr>
                                      <p:tavLst>
                                        <p:tav tm="0">
                                          <p:val>
                                            <p:strVal val="#ppt_x-1"/>
                                          </p:val>
                                        </p:tav>
                                        <p:tav tm="100000">
                                          <p:val>
                                            <p:strVal val="#ppt_x"/>
                                          </p:val>
                                        </p:tav>
                                      </p:tavLst>
                                    </p:anim>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574"/>
                                        </p:tgtEl>
                                        <p:attrNameLst>
                                          <p:attrName>style.visibility</p:attrName>
                                        </p:attrNameLst>
                                      </p:cBhvr>
                                      <p:to>
                                        <p:strVal val="visible"/>
                                      </p:to>
                                    </p:set>
                                    <p:animEffect transition="in" filter="fade">
                                      <p:cBhvr>
                                        <p:cTn id="11" dur="500"/>
                                        <p:tgtEl>
                                          <p:spTgt spid="574"/>
                                        </p:tgtEl>
                                      </p:cBhvr>
                                    </p:animEffect>
                                  </p:childTnLst>
                                </p:cTn>
                              </p:par>
                            </p:childTnLst>
                          </p:cTn>
                        </p:par>
                        <p:par>
                          <p:cTn id="12" fill="hold">
                            <p:stCondLst>
                              <p:cond delay="1000"/>
                            </p:stCondLst>
                            <p:childTnLst>
                              <p:par>
                                <p:cTn id="13" presetID="23" presetClass="entr" presetSubtype="16" fill="hold" nodeType="afterEffect">
                                  <p:stCondLst>
                                    <p:cond delay="0"/>
                                  </p:stCondLst>
                                  <p:childTnLst>
                                    <p:set>
                                      <p:cBhvr>
                                        <p:cTn id="14" dur="1" fill="hold">
                                          <p:stCondLst>
                                            <p:cond delay="0"/>
                                          </p:stCondLst>
                                        </p:cTn>
                                        <p:tgtEl>
                                          <p:spTgt spid="580"/>
                                        </p:tgtEl>
                                        <p:attrNameLst>
                                          <p:attrName>style.visibility</p:attrName>
                                        </p:attrNameLst>
                                      </p:cBhvr>
                                      <p:to>
                                        <p:strVal val="visible"/>
                                      </p:to>
                                    </p:set>
                                    <p:anim calcmode="lin" valueType="num">
                                      <p:cBhvr additive="base">
                                        <p:cTn id="15" dur="500"/>
                                        <p:tgtEl>
                                          <p:spTgt spid="580"/>
                                        </p:tgtEl>
                                        <p:attrNameLst>
                                          <p:attrName>ppt_w</p:attrName>
                                        </p:attrNameLst>
                                      </p:cBhvr>
                                      <p:tavLst>
                                        <p:tav tm="0">
                                          <p:val>
                                            <p:strVal val="0"/>
                                          </p:val>
                                        </p:tav>
                                        <p:tav tm="100000">
                                          <p:val>
                                            <p:strVal val="#ppt_w"/>
                                          </p:val>
                                        </p:tav>
                                      </p:tavLst>
                                    </p:anim>
                                    <p:anim calcmode="lin" valueType="num">
                                      <p:cBhvr additive="base">
                                        <p:cTn id="16" dur="500"/>
                                        <p:tgtEl>
                                          <p:spTgt spid="580"/>
                                        </p:tgtEl>
                                        <p:attrNameLst>
                                          <p:attrName>ppt_h</p:attrName>
                                        </p:attrNameLst>
                                      </p:cBhvr>
                                      <p:tavLst>
                                        <p:tav tm="0">
                                          <p:val>
                                            <p:strVal val="0"/>
                                          </p:val>
                                        </p:tav>
                                        <p:tav tm="100000">
                                          <p:val>
                                            <p:strVal val="#ppt_h"/>
                                          </p:val>
                                        </p:tav>
                                      </p:tavLst>
                                    </p:anim>
                                  </p:childTnLst>
                                </p:cTn>
                              </p:par>
                            </p:childTnLst>
                          </p:cTn>
                        </p:par>
                        <p:par>
                          <p:cTn id="17" fill="hold">
                            <p:stCondLst>
                              <p:cond delay="1500"/>
                            </p:stCondLst>
                            <p:childTnLst>
                              <p:par>
                                <p:cTn id="18" presetID="10" presetClass="entr" presetSubtype="0" fill="hold" nodeType="afterEffect">
                                  <p:stCondLst>
                                    <p:cond delay="0"/>
                                  </p:stCondLst>
                                  <p:childTnLst>
                                    <p:set>
                                      <p:cBhvr>
                                        <p:cTn id="19" dur="1" fill="hold">
                                          <p:stCondLst>
                                            <p:cond delay="0"/>
                                          </p:stCondLst>
                                        </p:cTn>
                                        <p:tgtEl>
                                          <p:spTgt spid="579"/>
                                        </p:tgtEl>
                                        <p:attrNameLst>
                                          <p:attrName>style.visibility</p:attrName>
                                        </p:attrNameLst>
                                      </p:cBhvr>
                                      <p:to>
                                        <p:strVal val="visible"/>
                                      </p:to>
                                    </p:set>
                                    <p:animEffect transition="in" filter="fade">
                                      <p:cBhvr>
                                        <p:cTn id="20" dur="500"/>
                                        <p:tgtEl>
                                          <p:spTgt spid="579"/>
                                        </p:tgtEl>
                                      </p:cBhvr>
                                    </p:animEffect>
                                  </p:childTnLst>
                                </p:cTn>
                              </p:par>
                            </p:childTnLst>
                          </p:cTn>
                        </p:par>
                        <p:par>
                          <p:cTn id="21" fill="hold">
                            <p:stCondLst>
                              <p:cond delay="2000"/>
                            </p:stCondLst>
                            <p:childTnLst>
                              <p:par>
                                <p:cTn id="22" presetID="10" presetClass="entr" presetSubtype="0" fill="hold" nodeType="afterEffect">
                                  <p:stCondLst>
                                    <p:cond delay="0"/>
                                  </p:stCondLst>
                                  <p:childTnLst>
                                    <p:set>
                                      <p:cBhvr>
                                        <p:cTn id="23" dur="1" fill="hold">
                                          <p:stCondLst>
                                            <p:cond delay="0"/>
                                          </p:stCondLst>
                                        </p:cTn>
                                        <p:tgtEl>
                                          <p:spTgt spid="578"/>
                                        </p:tgtEl>
                                        <p:attrNameLst>
                                          <p:attrName>style.visibility</p:attrName>
                                        </p:attrNameLst>
                                      </p:cBhvr>
                                      <p:to>
                                        <p:strVal val="visible"/>
                                      </p:to>
                                    </p:set>
                                    <p:animEffect transition="in" filter="fade">
                                      <p:cBhvr>
                                        <p:cTn id="24" dur="500"/>
                                        <p:tgtEl>
                                          <p:spTgt spid="578"/>
                                        </p:tgtEl>
                                      </p:cBhvr>
                                    </p:animEffect>
                                  </p:childTnLst>
                                </p:cTn>
                              </p:par>
                            </p:childTnLst>
                          </p:cTn>
                        </p:par>
                        <p:par>
                          <p:cTn id="25" fill="hold">
                            <p:stCondLst>
                              <p:cond delay="2500"/>
                            </p:stCondLst>
                            <p:childTnLst>
                              <p:par>
                                <p:cTn id="26" presetID="10" presetClass="entr" presetSubtype="0" fill="hold" nodeType="afterEffect">
                                  <p:stCondLst>
                                    <p:cond delay="0"/>
                                  </p:stCondLst>
                                  <p:childTnLst>
                                    <p:set>
                                      <p:cBhvr>
                                        <p:cTn id="27" dur="1" fill="hold">
                                          <p:stCondLst>
                                            <p:cond delay="0"/>
                                          </p:stCondLst>
                                        </p:cTn>
                                        <p:tgtEl>
                                          <p:spTgt spid="577"/>
                                        </p:tgtEl>
                                        <p:attrNameLst>
                                          <p:attrName>style.visibility</p:attrName>
                                        </p:attrNameLst>
                                      </p:cBhvr>
                                      <p:to>
                                        <p:strVal val="visible"/>
                                      </p:to>
                                    </p:set>
                                    <p:animEffect transition="in" filter="fade">
                                      <p:cBhvr>
                                        <p:cTn id="28" dur="500"/>
                                        <p:tgtEl>
                                          <p:spTgt spid="577"/>
                                        </p:tgtEl>
                                      </p:cBhvr>
                                    </p:animEffect>
                                  </p:childTnLst>
                                </p:cTn>
                              </p:par>
                            </p:childTnLst>
                          </p:cTn>
                        </p:par>
                        <p:par>
                          <p:cTn id="29" fill="hold">
                            <p:stCondLst>
                              <p:cond delay="3000"/>
                            </p:stCondLst>
                            <p:childTnLst>
                              <p:par>
                                <p:cTn id="30" presetID="10" presetClass="entr" presetSubtype="0" fill="hold" nodeType="afterEffect">
                                  <p:stCondLst>
                                    <p:cond delay="0"/>
                                  </p:stCondLst>
                                  <p:childTnLst>
                                    <p:set>
                                      <p:cBhvr>
                                        <p:cTn id="31" dur="1" fill="hold">
                                          <p:stCondLst>
                                            <p:cond delay="0"/>
                                          </p:stCondLst>
                                        </p:cTn>
                                        <p:tgtEl>
                                          <p:spTgt spid="601"/>
                                        </p:tgtEl>
                                        <p:attrNameLst>
                                          <p:attrName>style.visibility</p:attrName>
                                        </p:attrNameLst>
                                      </p:cBhvr>
                                      <p:to>
                                        <p:strVal val="visible"/>
                                      </p:to>
                                    </p:set>
                                    <p:animEffect transition="in" filter="fade">
                                      <p:cBhvr>
                                        <p:cTn id="32" dur="1000"/>
                                        <p:tgtEl>
                                          <p:spTgt spid="601"/>
                                        </p:tgtEl>
                                      </p:cBhvr>
                                    </p:animEffect>
                                  </p:childTnLst>
                                </p:cTn>
                              </p:par>
                            </p:childTnLst>
                          </p:cTn>
                        </p:par>
                        <p:par>
                          <p:cTn id="33" fill="hold">
                            <p:stCondLst>
                              <p:cond delay="4000"/>
                            </p:stCondLst>
                            <p:childTnLst>
                              <p:par>
                                <p:cTn id="34" presetID="23" presetClass="entr" presetSubtype="16" fill="hold" nodeType="afterEffect">
                                  <p:stCondLst>
                                    <p:cond delay="0"/>
                                  </p:stCondLst>
                                  <p:childTnLst>
                                    <p:set>
                                      <p:cBhvr>
                                        <p:cTn id="35" dur="1" fill="hold">
                                          <p:stCondLst>
                                            <p:cond delay="0"/>
                                          </p:stCondLst>
                                        </p:cTn>
                                        <p:tgtEl>
                                          <p:spTgt spid="603"/>
                                        </p:tgtEl>
                                        <p:attrNameLst>
                                          <p:attrName>style.visibility</p:attrName>
                                        </p:attrNameLst>
                                      </p:cBhvr>
                                      <p:to>
                                        <p:strVal val="visible"/>
                                      </p:to>
                                    </p:set>
                                    <p:anim calcmode="lin" valueType="num">
                                      <p:cBhvr additive="base">
                                        <p:cTn id="36" dur="500"/>
                                        <p:tgtEl>
                                          <p:spTgt spid="603"/>
                                        </p:tgtEl>
                                        <p:attrNameLst>
                                          <p:attrName>ppt_w</p:attrName>
                                        </p:attrNameLst>
                                      </p:cBhvr>
                                      <p:tavLst>
                                        <p:tav tm="0">
                                          <p:val>
                                            <p:strVal val="0"/>
                                          </p:val>
                                        </p:tav>
                                        <p:tav tm="100000">
                                          <p:val>
                                            <p:strVal val="#ppt_w"/>
                                          </p:val>
                                        </p:tav>
                                      </p:tavLst>
                                    </p:anim>
                                    <p:anim calcmode="lin" valueType="num">
                                      <p:cBhvr additive="base">
                                        <p:cTn id="37" dur="500"/>
                                        <p:tgtEl>
                                          <p:spTgt spid="603"/>
                                        </p:tgtEl>
                                        <p:attrNameLst>
                                          <p:attrName>ppt_h</p:attrName>
                                        </p:attrNameLst>
                                      </p:cBhvr>
                                      <p:tavLst>
                                        <p:tav tm="0">
                                          <p:val>
                                            <p:strVal val="0"/>
                                          </p:val>
                                        </p:tav>
                                        <p:tav tm="100000">
                                          <p:val>
                                            <p:strVal val="#ppt_h"/>
                                          </p:val>
                                        </p:tav>
                                      </p:tavLst>
                                    </p:anim>
                                  </p:childTnLst>
                                </p:cTn>
                              </p:par>
                            </p:childTnLst>
                          </p:cTn>
                        </p:par>
                        <p:par>
                          <p:cTn id="38" fill="hold">
                            <p:stCondLst>
                              <p:cond delay="4500"/>
                            </p:stCondLst>
                            <p:childTnLst>
                              <p:par>
                                <p:cTn id="39" presetID="22" presetClass="entr" presetSubtype="1" fill="hold" grpId="0" nodeType="afterEffect">
                                  <p:stCondLst>
                                    <p:cond delay="0"/>
                                  </p:stCondLst>
                                  <p:childTnLst>
                                    <p:set>
                                      <p:cBhvr>
                                        <p:cTn id="40" dur="1" fill="hold">
                                          <p:stCondLst>
                                            <p:cond delay="0"/>
                                          </p:stCondLst>
                                        </p:cTn>
                                        <p:tgtEl>
                                          <p:spTgt spid="575"/>
                                        </p:tgtEl>
                                        <p:attrNameLst>
                                          <p:attrName>style.visibility</p:attrName>
                                        </p:attrNameLst>
                                      </p:cBhvr>
                                      <p:to>
                                        <p:strVal val="visible"/>
                                      </p:to>
                                    </p:set>
                                    <p:animEffect transition="in" filter="wipe(up)">
                                      <p:cBhvr>
                                        <p:cTn id="41" dur="500"/>
                                        <p:tgtEl>
                                          <p:spTgt spid="575"/>
                                        </p:tgtEl>
                                      </p:cBhvr>
                                    </p:animEffect>
                                  </p:childTnLst>
                                </p:cTn>
                              </p:par>
                            </p:childTnLst>
                          </p:cTn>
                        </p:par>
                        <p:par>
                          <p:cTn id="42" fill="hold">
                            <p:stCondLst>
                              <p:cond delay="5000"/>
                            </p:stCondLst>
                            <p:childTnLst>
                              <p:par>
                                <p:cTn id="43" presetID="22" presetClass="entr" presetSubtype="1" fill="hold" grpId="0" nodeType="afterEffect">
                                  <p:stCondLst>
                                    <p:cond delay="0"/>
                                  </p:stCondLst>
                                  <p:childTnLst>
                                    <p:set>
                                      <p:cBhvr>
                                        <p:cTn id="44" dur="1" fill="hold">
                                          <p:stCondLst>
                                            <p:cond delay="0"/>
                                          </p:stCondLst>
                                        </p:cTn>
                                        <p:tgtEl>
                                          <p:spTgt spid="2"/>
                                        </p:tgtEl>
                                        <p:attrNameLst>
                                          <p:attrName>style.visibility</p:attrName>
                                        </p:attrNameLst>
                                      </p:cBhvr>
                                      <p:to>
                                        <p:strVal val="visible"/>
                                      </p:to>
                                    </p:set>
                                    <p:animEffect transition="in" filter="wipe(up)">
                                      <p:cBhvr>
                                        <p:cTn id="45" dur="500"/>
                                        <p:tgtEl>
                                          <p:spTgt spid="2"/>
                                        </p:tgtEl>
                                      </p:cBhvr>
                                    </p:animEffect>
                                  </p:childTnLst>
                                </p:cTn>
                              </p:par>
                            </p:childTnLst>
                          </p:cTn>
                        </p:par>
                        <p:par>
                          <p:cTn id="46" fill="hold">
                            <p:stCondLst>
                              <p:cond delay="5500"/>
                            </p:stCondLst>
                            <p:childTnLst>
                              <p:par>
                                <p:cTn id="47" presetID="22" presetClass="entr" presetSubtype="1" fill="hold" grpId="0" nodeType="afterEffect">
                                  <p:stCondLst>
                                    <p:cond delay="0"/>
                                  </p:stCondLst>
                                  <p:childTnLst>
                                    <p:set>
                                      <p:cBhvr>
                                        <p:cTn id="48" dur="1" fill="hold">
                                          <p:stCondLst>
                                            <p:cond delay="0"/>
                                          </p:stCondLst>
                                        </p:cTn>
                                        <p:tgtEl>
                                          <p:spTgt spid="4"/>
                                        </p:tgtEl>
                                        <p:attrNameLst>
                                          <p:attrName>style.visibility</p:attrName>
                                        </p:attrNameLst>
                                      </p:cBhvr>
                                      <p:to>
                                        <p:strVal val="visible"/>
                                      </p:to>
                                    </p:set>
                                    <p:animEffect transition="in" filter="wipe(up)">
                                      <p:cBhvr>
                                        <p:cTn id="49" dur="500"/>
                                        <p:tgtEl>
                                          <p:spTgt spid="4"/>
                                        </p:tgtEl>
                                      </p:cBhvr>
                                    </p:animEffect>
                                  </p:childTnLst>
                                </p:cTn>
                              </p:par>
                            </p:childTnLst>
                          </p:cTn>
                        </p:par>
                        <p:par>
                          <p:cTn id="50" fill="hold">
                            <p:stCondLst>
                              <p:cond delay="6000"/>
                            </p:stCondLst>
                            <p:childTnLst>
                              <p:par>
                                <p:cTn id="51" presetID="22" presetClass="entr" presetSubtype="1" fill="hold" grpId="0" nodeType="afterEffect">
                                  <p:stCondLst>
                                    <p:cond delay="0"/>
                                  </p:stCondLst>
                                  <p:childTnLst>
                                    <p:set>
                                      <p:cBhvr>
                                        <p:cTn id="52" dur="1" fill="hold">
                                          <p:stCondLst>
                                            <p:cond delay="0"/>
                                          </p:stCondLst>
                                        </p:cTn>
                                        <p:tgtEl>
                                          <p:spTgt spid="576">
                                            <p:txEl>
                                              <p:pRg st="0" end="0"/>
                                            </p:txEl>
                                          </p:spTgt>
                                        </p:tgtEl>
                                        <p:attrNameLst>
                                          <p:attrName>style.visibility</p:attrName>
                                        </p:attrNameLst>
                                      </p:cBhvr>
                                      <p:to>
                                        <p:strVal val="visible"/>
                                      </p:to>
                                    </p:set>
                                    <p:animEffect transition="in" filter="wipe(up)">
                                      <p:cBhvr>
                                        <p:cTn id="53" dur="500"/>
                                        <p:tgtEl>
                                          <p:spTgt spid="576">
                                            <p:txEl>
                                              <p:pRg st="0" end="0"/>
                                            </p:txEl>
                                          </p:spTgt>
                                        </p:tgtEl>
                                      </p:cBhvr>
                                    </p:animEffect>
                                  </p:childTnLst>
                                </p:cTn>
                              </p:par>
                            </p:childTnLst>
                          </p:cTn>
                        </p:par>
                      </p:childTnLst>
                    </p:cTn>
                  </p:par>
                  <p:par>
                    <p:cTn id="54" fill="hold">
                      <p:stCondLst>
                        <p:cond delay="indefinite"/>
                      </p:stCondLst>
                      <p:childTnLst>
                        <p:par>
                          <p:cTn id="55" fill="hold">
                            <p:stCondLst>
                              <p:cond delay="0"/>
                            </p:stCondLst>
                            <p:childTnLst>
                              <p:par>
                                <p:cTn id="56" presetID="22" presetClass="entr" presetSubtype="1" fill="hold" grpId="0" nodeType="clickEffect">
                                  <p:stCondLst>
                                    <p:cond delay="0"/>
                                  </p:stCondLst>
                                  <p:childTnLst>
                                    <p:set>
                                      <p:cBhvr>
                                        <p:cTn id="57" dur="1" fill="hold">
                                          <p:stCondLst>
                                            <p:cond delay="0"/>
                                          </p:stCondLst>
                                        </p:cTn>
                                        <p:tgtEl>
                                          <p:spTgt spid="576">
                                            <p:txEl>
                                              <p:pRg st="1" end="1"/>
                                            </p:txEl>
                                          </p:spTgt>
                                        </p:tgtEl>
                                        <p:attrNameLst>
                                          <p:attrName>style.visibility</p:attrName>
                                        </p:attrNameLst>
                                      </p:cBhvr>
                                      <p:to>
                                        <p:strVal val="visible"/>
                                      </p:to>
                                    </p:set>
                                    <p:animEffect transition="in" filter="wipe(up)">
                                      <p:cBhvr>
                                        <p:cTn id="58" dur="500"/>
                                        <p:tgtEl>
                                          <p:spTgt spid="576">
                                            <p:txEl>
                                              <p:pRg st="1" end="1"/>
                                            </p:txEl>
                                          </p:spTgt>
                                        </p:tgtEl>
                                      </p:cBhvr>
                                    </p:animEffect>
                                  </p:childTnLst>
                                </p:cTn>
                              </p:par>
                            </p:childTnLst>
                          </p:cTn>
                        </p:par>
                      </p:childTnLst>
                    </p:cTn>
                  </p:par>
                  <p:par>
                    <p:cTn id="59" fill="hold">
                      <p:stCondLst>
                        <p:cond delay="indefinite"/>
                      </p:stCondLst>
                      <p:childTnLst>
                        <p:par>
                          <p:cTn id="60" fill="hold">
                            <p:stCondLst>
                              <p:cond delay="0"/>
                            </p:stCondLst>
                            <p:childTnLst>
                              <p:par>
                                <p:cTn id="61" presetID="22" presetClass="entr" presetSubtype="1" fill="hold" grpId="0" nodeType="clickEffect">
                                  <p:stCondLst>
                                    <p:cond delay="0"/>
                                  </p:stCondLst>
                                  <p:childTnLst>
                                    <p:set>
                                      <p:cBhvr>
                                        <p:cTn id="62" dur="1" fill="hold">
                                          <p:stCondLst>
                                            <p:cond delay="0"/>
                                          </p:stCondLst>
                                        </p:cTn>
                                        <p:tgtEl>
                                          <p:spTgt spid="576">
                                            <p:txEl>
                                              <p:pRg st="2" end="2"/>
                                            </p:txEl>
                                          </p:spTgt>
                                        </p:tgtEl>
                                        <p:attrNameLst>
                                          <p:attrName>style.visibility</p:attrName>
                                        </p:attrNameLst>
                                      </p:cBhvr>
                                      <p:to>
                                        <p:strVal val="visible"/>
                                      </p:to>
                                    </p:set>
                                    <p:animEffect transition="in" filter="wipe(up)">
                                      <p:cBhvr>
                                        <p:cTn id="63" dur="500"/>
                                        <p:tgtEl>
                                          <p:spTgt spid="576">
                                            <p:txEl>
                                              <p:pRg st="2" end="2"/>
                                            </p:txEl>
                                          </p:spTgt>
                                        </p:tgtEl>
                                      </p:cBhvr>
                                    </p:animEffect>
                                  </p:childTnLst>
                                </p:cTn>
                              </p:par>
                            </p:childTnLst>
                          </p:cTn>
                        </p:par>
                      </p:childTnLst>
                    </p:cTn>
                  </p:par>
                  <p:par>
                    <p:cTn id="64" fill="hold">
                      <p:stCondLst>
                        <p:cond delay="indefinite"/>
                      </p:stCondLst>
                      <p:childTnLst>
                        <p:par>
                          <p:cTn id="65" fill="hold">
                            <p:stCondLst>
                              <p:cond delay="0"/>
                            </p:stCondLst>
                            <p:childTnLst>
                              <p:par>
                                <p:cTn id="66" presetID="22" presetClass="entr" presetSubtype="1" fill="hold" grpId="0" nodeType="clickEffect">
                                  <p:stCondLst>
                                    <p:cond delay="0"/>
                                  </p:stCondLst>
                                  <p:childTnLst>
                                    <p:set>
                                      <p:cBhvr>
                                        <p:cTn id="67" dur="1" fill="hold">
                                          <p:stCondLst>
                                            <p:cond delay="0"/>
                                          </p:stCondLst>
                                        </p:cTn>
                                        <p:tgtEl>
                                          <p:spTgt spid="576">
                                            <p:txEl>
                                              <p:pRg st="3" end="3"/>
                                            </p:txEl>
                                          </p:spTgt>
                                        </p:tgtEl>
                                        <p:attrNameLst>
                                          <p:attrName>style.visibility</p:attrName>
                                        </p:attrNameLst>
                                      </p:cBhvr>
                                      <p:to>
                                        <p:strVal val="visible"/>
                                      </p:to>
                                    </p:set>
                                    <p:animEffect transition="in" filter="wipe(up)">
                                      <p:cBhvr>
                                        <p:cTn id="68" dur="500"/>
                                        <p:tgtEl>
                                          <p:spTgt spid="576">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5" grpId="0"/>
      <p:bldP spid="576" grpId="0" build="p"/>
      <p:bldP spid="2" grpId="0" animBg="1"/>
      <p:bldP spid="4"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573">
          <a:extLst>
            <a:ext uri="{FF2B5EF4-FFF2-40B4-BE49-F238E27FC236}">
              <a16:creationId xmlns:a16="http://schemas.microsoft.com/office/drawing/2014/main" id="{9C8C5B6E-7C64-FD84-38DE-7A45EE3F24AE}"/>
            </a:ext>
          </a:extLst>
        </p:cNvPr>
        <p:cNvGrpSpPr/>
        <p:nvPr/>
      </p:nvGrpSpPr>
      <p:grpSpPr>
        <a:xfrm>
          <a:off x="0" y="0"/>
          <a:ext cx="0" cy="0"/>
          <a:chOff x="0" y="0"/>
          <a:chExt cx="0" cy="0"/>
        </a:xfrm>
      </p:grpSpPr>
      <p:sp>
        <p:nvSpPr>
          <p:cNvPr id="574" name="Google Shape;574;p15">
            <a:extLst>
              <a:ext uri="{FF2B5EF4-FFF2-40B4-BE49-F238E27FC236}">
                <a16:creationId xmlns:a16="http://schemas.microsoft.com/office/drawing/2014/main" id="{5421F613-39B0-0D00-A86E-DB4BE776E739}"/>
              </a:ext>
            </a:extLst>
          </p:cNvPr>
          <p:cNvSpPr/>
          <p:nvPr/>
        </p:nvSpPr>
        <p:spPr>
          <a:xfrm>
            <a:off x="-1276986" y="5375474"/>
            <a:ext cx="3994615" cy="3994615"/>
          </a:xfrm>
          <a:prstGeom prst="flowChartConnector">
            <a:avLst/>
          </a:prstGeom>
          <a:solidFill>
            <a:schemeClr val="lt2"/>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575" name="Google Shape;575;p15">
            <a:extLst>
              <a:ext uri="{FF2B5EF4-FFF2-40B4-BE49-F238E27FC236}">
                <a16:creationId xmlns:a16="http://schemas.microsoft.com/office/drawing/2014/main" id="{1D5BD1B4-8E06-DD22-FE56-2ECC86B8FD08}"/>
              </a:ext>
            </a:extLst>
          </p:cNvPr>
          <p:cNvSpPr txBox="1">
            <a:spLocks noGrp="1"/>
          </p:cNvSpPr>
          <p:nvPr>
            <p:ph type="title"/>
          </p:nvPr>
        </p:nvSpPr>
        <p:spPr>
          <a:xfrm>
            <a:off x="2971947" y="736600"/>
            <a:ext cx="6434802" cy="954088"/>
          </a:xfrm>
          <a:prstGeom prst="rect">
            <a:avLst/>
          </a:prstGeom>
          <a:noFill/>
          <a:ln>
            <a:noFill/>
          </a:ln>
        </p:spPr>
        <p:txBody>
          <a:bodyPr spcFirstLastPara="1" vert="horz" wrap="square" lIns="121900" tIns="60933" rIns="121900" bIns="60933" rtlCol="0" anchor="t" anchorCtr="0">
            <a:noAutofit/>
          </a:bodyPr>
          <a:lstStyle/>
          <a:p>
            <a:pPr fontAlgn="base"/>
            <a:r>
              <a:rPr lang="en-US" sz="3200" b="1" dirty="0">
                <a:latin typeface="Bahnschrift" panose="020B0502040204020203" pitchFamily="34" charset="0"/>
              </a:rPr>
              <a:t>Conclusion</a:t>
            </a:r>
            <a:endParaRPr lang="en-US" sz="3200" dirty="0">
              <a:latin typeface="Bahnschrift" panose="020B0502040204020203" pitchFamily="34" charset="0"/>
            </a:endParaRPr>
          </a:p>
        </p:txBody>
      </p:sp>
      <p:sp>
        <p:nvSpPr>
          <p:cNvPr id="576" name="Google Shape;576;p15">
            <a:extLst>
              <a:ext uri="{FF2B5EF4-FFF2-40B4-BE49-F238E27FC236}">
                <a16:creationId xmlns:a16="http://schemas.microsoft.com/office/drawing/2014/main" id="{C6B6746F-8446-FEDE-8EB7-01625AA4387D}"/>
              </a:ext>
            </a:extLst>
          </p:cNvPr>
          <p:cNvSpPr txBox="1">
            <a:spLocks noGrp="1"/>
          </p:cNvSpPr>
          <p:nvPr>
            <p:ph type="body" idx="1"/>
          </p:nvPr>
        </p:nvSpPr>
        <p:spPr>
          <a:xfrm>
            <a:off x="4094830" y="1580588"/>
            <a:ext cx="5986031" cy="4343961"/>
          </a:xfrm>
          <a:prstGeom prst="rect">
            <a:avLst/>
          </a:prstGeom>
          <a:noFill/>
          <a:ln>
            <a:noFill/>
          </a:ln>
        </p:spPr>
        <p:txBody>
          <a:bodyPr spcFirstLastPara="1" vert="horz" wrap="square" lIns="121900" tIns="60933" rIns="121900" bIns="60933" rtlCol="0" anchor="t" anchorCtr="0">
            <a:noAutofit/>
          </a:bodyPr>
          <a:lstStyle/>
          <a:p>
            <a:pPr algn="just">
              <a:lnSpc>
                <a:spcPct val="150000"/>
              </a:lnSpc>
              <a:buFont typeface="Wingdings" panose="05000000000000000000" pitchFamily="2" charset="2"/>
              <a:buChar char="Ø"/>
            </a:pPr>
            <a:r>
              <a:rPr lang="en-US" dirty="0">
                <a:latin typeface="Bahnschrift" panose="020B0502040204020203" pitchFamily="34" charset="0"/>
              </a:rPr>
              <a:t>The issues at Flight Foods are caused by language, stress, noise, culture, and attitude towards age. There are basic communication models that demonstrate the Barriers that prevent messages. To minimize errors and enhance the performance of the company, it is possible to make use of clear tools and improved collaboration among the members of the team.</a:t>
            </a:r>
          </a:p>
        </p:txBody>
      </p:sp>
      <p:sp>
        <p:nvSpPr>
          <p:cNvPr id="577" name="Google Shape;577;p15">
            <a:extLst>
              <a:ext uri="{FF2B5EF4-FFF2-40B4-BE49-F238E27FC236}">
                <a16:creationId xmlns:a16="http://schemas.microsoft.com/office/drawing/2014/main" id="{10E617CD-29BF-3F15-C06E-A3354F762B93}"/>
              </a:ext>
            </a:extLst>
          </p:cNvPr>
          <p:cNvSpPr/>
          <p:nvPr/>
        </p:nvSpPr>
        <p:spPr>
          <a:xfrm flipH="1">
            <a:off x="10627446" y="3682725"/>
            <a:ext cx="844233" cy="844233"/>
          </a:xfrm>
          <a:prstGeom prst="rtTriangle">
            <a:avLst/>
          </a:prstGeom>
          <a:solidFill>
            <a:schemeClr val="dk2"/>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578" name="Google Shape;578;p15">
            <a:extLst>
              <a:ext uri="{FF2B5EF4-FFF2-40B4-BE49-F238E27FC236}">
                <a16:creationId xmlns:a16="http://schemas.microsoft.com/office/drawing/2014/main" id="{7E1D63BF-C2F8-D168-0AD9-223141A5DA78}"/>
              </a:ext>
            </a:extLst>
          </p:cNvPr>
          <p:cNvSpPr/>
          <p:nvPr/>
        </p:nvSpPr>
        <p:spPr>
          <a:xfrm flipH="1">
            <a:off x="10627446" y="4479946"/>
            <a:ext cx="844233" cy="844233"/>
          </a:xfrm>
          <a:prstGeom prst="rtTriangle">
            <a:avLst/>
          </a:prstGeom>
          <a:solidFill>
            <a:schemeClr val="dk2"/>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579" name="Google Shape;579;p15">
            <a:extLst>
              <a:ext uri="{FF2B5EF4-FFF2-40B4-BE49-F238E27FC236}">
                <a16:creationId xmlns:a16="http://schemas.microsoft.com/office/drawing/2014/main" id="{A08DCC07-5664-9AC3-C459-2B80B14C924B}"/>
              </a:ext>
            </a:extLst>
          </p:cNvPr>
          <p:cNvSpPr/>
          <p:nvPr/>
        </p:nvSpPr>
        <p:spPr>
          <a:xfrm flipH="1">
            <a:off x="10627446" y="5277168"/>
            <a:ext cx="844233" cy="844233"/>
          </a:xfrm>
          <a:prstGeom prst="rtTriangle">
            <a:avLst/>
          </a:prstGeom>
          <a:solidFill>
            <a:schemeClr val="dk2"/>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grpSp>
        <p:nvGrpSpPr>
          <p:cNvPr id="580" name="Google Shape;580;p15">
            <a:extLst>
              <a:ext uri="{FF2B5EF4-FFF2-40B4-BE49-F238E27FC236}">
                <a16:creationId xmlns:a16="http://schemas.microsoft.com/office/drawing/2014/main" id="{14F4B716-4CBC-5A4D-A82A-96245F0EF68B}"/>
              </a:ext>
            </a:extLst>
          </p:cNvPr>
          <p:cNvGrpSpPr/>
          <p:nvPr/>
        </p:nvGrpSpPr>
        <p:grpSpPr>
          <a:xfrm>
            <a:off x="1620660" y="4966867"/>
            <a:ext cx="1219408" cy="957684"/>
            <a:chOff x="388620" y="1420922"/>
            <a:chExt cx="679997" cy="534048"/>
          </a:xfrm>
        </p:grpSpPr>
        <p:sp>
          <p:nvSpPr>
            <p:cNvPr id="581" name="Google Shape;581;p15">
              <a:extLst>
                <a:ext uri="{FF2B5EF4-FFF2-40B4-BE49-F238E27FC236}">
                  <a16:creationId xmlns:a16="http://schemas.microsoft.com/office/drawing/2014/main" id="{BE1039B7-B583-11F3-DC5E-0E7101657D79}"/>
                </a:ext>
              </a:extLst>
            </p:cNvPr>
            <p:cNvSpPr/>
            <p:nvPr/>
          </p:nvSpPr>
          <p:spPr>
            <a:xfrm>
              <a:off x="388620" y="1420923"/>
              <a:ext cx="70397" cy="70397"/>
            </a:xfrm>
            <a:prstGeom prst="flowChartConnector">
              <a:avLst/>
            </a:prstGeom>
            <a:solidFill>
              <a:schemeClr val="accent1"/>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582" name="Google Shape;582;p15">
              <a:extLst>
                <a:ext uri="{FF2B5EF4-FFF2-40B4-BE49-F238E27FC236}">
                  <a16:creationId xmlns:a16="http://schemas.microsoft.com/office/drawing/2014/main" id="{F74D7AEC-1574-D90A-8160-B3FD2DCE913C}"/>
                </a:ext>
              </a:extLst>
            </p:cNvPr>
            <p:cNvSpPr/>
            <p:nvPr/>
          </p:nvSpPr>
          <p:spPr>
            <a:xfrm>
              <a:off x="541020" y="1420923"/>
              <a:ext cx="70397" cy="70397"/>
            </a:xfrm>
            <a:prstGeom prst="flowChartConnector">
              <a:avLst/>
            </a:prstGeom>
            <a:solidFill>
              <a:schemeClr val="accent1"/>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583" name="Google Shape;583;p15">
              <a:extLst>
                <a:ext uri="{FF2B5EF4-FFF2-40B4-BE49-F238E27FC236}">
                  <a16:creationId xmlns:a16="http://schemas.microsoft.com/office/drawing/2014/main" id="{2E62E4E8-FA37-CDCF-65D0-756F1057364B}"/>
                </a:ext>
              </a:extLst>
            </p:cNvPr>
            <p:cNvSpPr/>
            <p:nvPr/>
          </p:nvSpPr>
          <p:spPr>
            <a:xfrm>
              <a:off x="693420" y="1420923"/>
              <a:ext cx="70397" cy="70397"/>
            </a:xfrm>
            <a:prstGeom prst="flowChartConnector">
              <a:avLst/>
            </a:prstGeom>
            <a:solidFill>
              <a:schemeClr val="accent1"/>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584" name="Google Shape;584;p15">
              <a:extLst>
                <a:ext uri="{FF2B5EF4-FFF2-40B4-BE49-F238E27FC236}">
                  <a16:creationId xmlns:a16="http://schemas.microsoft.com/office/drawing/2014/main" id="{4AC5EE08-0621-A997-0870-FED30B695E7D}"/>
                </a:ext>
              </a:extLst>
            </p:cNvPr>
            <p:cNvSpPr/>
            <p:nvPr/>
          </p:nvSpPr>
          <p:spPr>
            <a:xfrm>
              <a:off x="845820" y="1420922"/>
              <a:ext cx="70397" cy="70397"/>
            </a:xfrm>
            <a:prstGeom prst="flowChartConnector">
              <a:avLst/>
            </a:prstGeom>
            <a:solidFill>
              <a:schemeClr val="accent1"/>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585" name="Google Shape;585;p15">
              <a:extLst>
                <a:ext uri="{FF2B5EF4-FFF2-40B4-BE49-F238E27FC236}">
                  <a16:creationId xmlns:a16="http://schemas.microsoft.com/office/drawing/2014/main" id="{18A69469-7B79-0375-5424-E6F3B7AD275A}"/>
                </a:ext>
              </a:extLst>
            </p:cNvPr>
            <p:cNvSpPr/>
            <p:nvPr/>
          </p:nvSpPr>
          <p:spPr>
            <a:xfrm>
              <a:off x="998220" y="1420922"/>
              <a:ext cx="70397" cy="70397"/>
            </a:xfrm>
            <a:prstGeom prst="flowChartConnector">
              <a:avLst/>
            </a:prstGeom>
            <a:solidFill>
              <a:schemeClr val="accent1"/>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586" name="Google Shape;586;p15">
              <a:extLst>
                <a:ext uri="{FF2B5EF4-FFF2-40B4-BE49-F238E27FC236}">
                  <a16:creationId xmlns:a16="http://schemas.microsoft.com/office/drawing/2014/main" id="{2A5F5B80-C012-FF43-A5A4-1374B8115085}"/>
                </a:ext>
              </a:extLst>
            </p:cNvPr>
            <p:cNvSpPr/>
            <p:nvPr/>
          </p:nvSpPr>
          <p:spPr>
            <a:xfrm>
              <a:off x="388620" y="1573323"/>
              <a:ext cx="70397" cy="70397"/>
            </a:xfrm>
            <a:prstGeom prst="flowChartConnector">
              <a:avLst/>
            </a:prstGeom>
            <a:solidFill>
              <a:schemeClr val="accent1"/>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587" name="Google Shape;587;p15">
              <a:extLst>
                <a:ext uri="{FF2B5EF4-FFF2-40B4-BE49-F238E27FC236}">
                  <a16:creationId xmlns:a16="http://schemas.microsoft.com/office/drawing/2014/main" id="{28FC2FD1-1CD9-C9F0-E1A2-FC046D0560D5}"/>
                </a:ext>
              </a:extLst>
            </p:cNvPr>
            <p:cNvSpPr/>
            <p:nvPr/>
          </p:nvSpPr>
          <p:spPr>
            <a:xfrm>
              <a:off x="541020" y="1573323"/>
              <a:ext cx="70397" cy="70397"/>
            </a:xfrm>
            <a:prstGeom prst="flowChartConnector">
              <a:avLst/>
            </a:prstGeom>
            <a:solidFill>
              <a:schemeClr val="accent1"/>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588" name="Google Shape;588;p15">
              <a:extLst>
                <a:ext uri="{FF2B5EF4-FFF2-40B4-BE49-F238E27FC236}">
                  <a16:creationId xmlns:a16="http://schemas.microsoft.com/office/drawing/2014/main" id="{308961E5-6399-0858-E31B-73EB2D9C8BE6}"/>
                </a:ext>
              </a:extLst>
            </p:cNvPr>
            <p:cNvSpPr/>
            <p:nvPr/>
          </p:nvSpPr>
          <p:spPr>
            <a:xfrm>
              <a:off x="693420" y="1573323"/>
              <a:ext cx="70397" cy="70397"/>
            </a:xfrm>
            <a:prstGeom prst="flowChartConnector">
              <a:avLst/>
            </a:prstGeom>
            <a:solidFill>
              <a:schemeClr val="accent1"/>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589" name="Google Shape;589;p15">
              <a:extLst>
                <a:ext uri="{FF2B5EF4-FFF2-40B4-BE49-F238E27FC236}">
                  <a16:creationId xmlns:a16="http://schemas.microsoft.com/office/drawing/2014/main" id="{1D014F5D-95C9-C15E-0B45-F89577C282B2}"/>
                </a:ext>
              </a:extLst>
            </p:cNvPr>
            <p:cNvSpPr/>
            <p:nvPr/>
          </p:nvSpPr>
          <p:spPr>
            <a:xfrm>
              <a:off x="845820" y="1573322"/>
              <a:ext cx="70397" cy="70397"/>
            </a:xfrm>
            <a:prstGeom prst="flowChartConnector">
              <a:avLst/>
            </a:prstGeom>
            <a:solidFill>
              <a:schemeClr val="accent1"/>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590" name="Google Shape;590;p15">
              <a:extLst>
                <a:ext uri="{FF2B5EF4-FFF2-40B4-BE49-F238E27FC236}">
                  <a16:creationId xmlns:a16="http://schemas.microsoft.com/office/drawing/2014/main" id="{2D472CF7-89AA-5FF2-141D-2533E7448814}"/>
                </a:ext>
              </a:extLst>
            </p:cNvPr>
            <p:cNvSpPr/>
            <p:nvPr/>
          </p:nvSpPr>
          <p:spPr>
            <a:xfrm>
              <a:off x="998220" y="1573322"/>
              <a:ext cx="70397" cy="70397"/>
            </a:xfrm>
            <a:prstGeom prst="flowChartConnector">
              <a:avLst/>
            </a:prstGeom>
            <a:solidFill>
              <a:schemeClr val="accent1"/>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591" name="Google Shape;591;p15">
              <a:extLst>
                <a:ext uri="{FF2B5EF4-FFF2-40B4-BE49-F238E27FC236}">
                  <a16:creationId xmlns:a16="http://schemas.microsoft.com/office/drawing/2014/main" id="{3CBDEBDD-7DB8-500B-4484-60834439B13B}"/>
                </a:ext>
              </a:extLst>
            </p:cNvPr>
            <p:cNvSpPr/>
            <p:nvPr/>
          </p:nvSpPr>
          <p:spPr>
            <a:xfrm>
              <a:off x="388620" y="1728948"/>
              <a:ext cx="70397" cy="70397"/>
            </a:xfrm>
            <a:prstGeom prst="flowChartConnector">
              <a:avLst/>
            </a:prstGeom>
            <a:solidFill>
              <a:schemeClr val="accent1"/>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592" name="Google Shape;592;p15">
              <a:extLst>
                <a:ext uri="{FF2B5EF4-FFF2-40B4-BE49-F238E27FC236}">
                  <a16:creationId xmlns:a16="http://schemas.microsoft.com/office/drawing/2014/main" id="{9BBE1D0A-4D75-CB74-2256-39B8B77CF9EF}"/>
                </a:ext>
              </a:extLst>
            </p:cNvPr>
            <p:cNvSpPr/>
            <p:nvPr/>
          </p:nvSpPr>
          <p:spPr>
            <a:xfrm>
              <a:off x="541020" y="1728948"/>
              <a:ext cx="70397" cy="70397"/>
            </a:xfrm>
            <a:prstGeom prst="flowChartConnector">
              <a:avLst/>
            </a:prstGeom>
            <a:solidFill>
              <a:schemeClr val="accent1"/>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593" name="Google Shape;593;p15">
              <a:extLst>
                <a:ext uri="{FF2B5EF4-FFF2-40B4-BE49-F238E27FC236}">
                  <a16:creationId xmlns:a16="http://schemas.microsoft.com/office/drawing/2014/main" id="{5E027E46-4C97-0745-D5A5-58422D3CB3E7}"/>
                </a:ext>
              </a:extLst>
            </p:cNvPr>
            <p:cNvSpPr/>
            <p:nvPr/>
          </p:nvSpPr>
          <p:spPr>
            <a:xfrm>
              <a:off x="693420" y="1728948"/>
              <a:ext cx="70397" cy="70397"/>
            </a:xfrm>
            <a:prstGeom prst="flowChartConnector">
              <a:avLst/>
            </a:prstGeom>
            <a:solidFill>
              <a:schemeClr val="accent1"/>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594" name="Google Shape;594;p15">
              <a:extLst>
                <a:ext uri="{FF2B5EF4-FFF2-40B4-BE49-F238E27FC236}">
                  <a16:creationId xmlns:a16="http://schemas.microsoft.com/office/drawing/2014/main" id="{AC3A745E-C7A4-FCEE-98CE-2DA917E91328}"/>
                </a:ext>
              </a:extLst>
            </p:cNvPr>
            <p:cNvSpPr/>
            <p:nvPr/>
          </p:nvSpPr>
          <p:spPr>
            <a:xfrm>
              <a:off x="845820" y="1728947"/>
              <a:ext cx="70397" cy="70397"/>
            </a:xfrm>
            <a:prstGeom prst="flowChartConnector">
              <a:avLst/>
            </a:prstGeom>
            <a:solidFill>
              <a:schemeClr val="accent1"/>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595" name="Google Shape;595;p15">
              <a:extLst>
                <a:ext uri="{FF2B5EF4-FFF2-40B4-BE49-F238E27FC236}">
                  <a16:creationId xmlns:a16="http://schemas.microsoft.com/office/drawing/2014/main" id="{7DD0CA94-C3AF-B5E1-E0F7-B110F768AB78}"/>
                </a:ext>
              </a:extLst>
            </p:cNvPr>
            <p:cNvSpPr/>
            <p:nvPr/>
          </p:nvSpPr>
          <p:spPr>
            <a:xfrm>
              <a:off x="998220" y="1728947"/>
              <a:ext cx="70397" cy="70397"/>
            </a:xfrm>
            <a:prstGeom prst="flowChartConnector">
              <a:avLst/>
            </a:prstGeom>
            <a:solidFill>
              <a:schemeClr val="accent1"/>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596" name="Google Shape;596;p15">
              <a:extLst>
                <a:ext uri="{FF2B5EF4-FFF2-40B4-BE49-F238E27FC236}">
                  <a16:creationId xmlns:a16="http://schemas.microsoft.com/office/drawing/2014/main" id="{A66E73A0-5C30-36FF-6AF8-EDAABB403924}"/>
                </a:ext>
              </a:extLst>
            </p:cNvPr>
            <p:cNvSpPr/>
            <p:nvPr/>
          </p:nvSpPr>
          <p:spPr>
            <a:xfrm>
              <a:off x="388620" y="1884573"/>
              <a:ext cx="70397" cy="70397"/>
            </a:xfrm>
            <a:prstGeom prst="flowChartConnector">
              <a:avLst/>
            </a:prstGeom>
            <a:solidFill>
              <a:schemeClr val="accent1"/>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597" name="Google Shape;597;p15">
              <a:extLst>
                <a:ext uri="{FF2B5EF4-FFF2-40B4-BE49-F238E27FC236}">
                  <a16:creationId xmlns:a16="http://schemas.microsoft.com/office/drawing/2014/main" id="{AC6A7490-0ADB-892A-8879-79D123F4129C}"/>
                </a:ext>
              </a:extLst>
            </p:cNvPr>
            <p:cNvSpPr/>
            <p:nvPr/>
          </p:nvSpPr>
          <p:spPr>
            <a:xfrm>
              <a:off x="541020" y="1884573"/>
              <a:ext cx="70397" cy="70397"/>
            </a:xfrm>
            <a:prstGeom prst="flowChartConnector">
              <a:avLst/>
            </a:prstGeom>
            <a:solidFill>
              <a:schemeClr val="accent1"/>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598" name="Google Shape;598;p15">
              <a:extLst>
                <a:ext uri="{FF2B5EF4-FFF2-40B4-BE49-F238E27FC236}">
                  <a16:creationId xmlns:a16="http://schemas.microsoft.com/office/drawing/2014/main" id="{07C2C943-C3A2-5A98-9D3D-FE1C65D5BDF1}"/>
                </a:ext>
              </a:extLst>
            </p:cNvPr>
            <p:cNvSpPr/>
            <p:nvPr/>
          </p:nvSpPr>
          <p:spPr>
            <a:xfrm>
              <a:off x="693420" y="1884573"/>
              <a:ext cx="70397" cy="70397"/>
            </a:xfrm>
            <a:prstGeom prst="flowChartConnector">
              <a:avLst/>
            </a:prstGeom>
            <a:solidFill>
              <a:schemeClr val="accent1"/>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599" name="Google Shape;599;p15">
              <a:extLst>
                <a:ext uri="{FF2B5EF4-FFF2-40B4-BE49-F238E27FC236}">
                  <a16:creationId xmlns:a16="http://schemas.microsoft.com/office/drawing/2014/main" id="{E5078956-B110-B6BF-7F2D-6FEE850E25DA}"/>
                </a:ext>
              </a:extLst>
            </p:cNvPr>
            <p:cNvSpPr/>
            <p:nvPr/>
          </p:nvSpPr>
          <p:spPr>
            <a:xfrm>
              <a:off x="845820" y="1884572"/>
              <a:ext cx="70397" cy="70397"/>
            </a:xfrm>
            <a:prstGeom prst="flowChartConnector">
              <a:avLst/>
            </a:prstGeom>
            <a:solidFill>
              <a:schemeClr val="accent1"/>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600" name="Google Shape;600;p15">
              <a:extLst>
                <a:ext uri="{FF2B5EF4-FFF2-40B4-BE49-F238E27FC236}">
                  <a16:creationId xmlns:a16="http://schemas.microsoft.com/office/drawing/2014/main" id="{2B845CBD-DC34-FFDC-B399-115EDEEF98FF}"/>
                </a:ext>
              </a:extLst>
            </p:cNvPr>
            <p:cNvSpPr/>
            <p:nvPr/>
          </p:nvSpPr>
          <p:spPr>
            <a:xfrm>
              <a:off x="998220" y="1884572"/>
              <a:ext cx="70397" cy="70397"/>
            </a:xfrm>
            <a:prstGeom prst="flowChartConnector">
              <a:avLst/>
            </a:prstGeom>
            <a:solidFill>
              <a:schemeClr val="accent1"/>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grpSp>
      <p:sp>
        <p:nvSpPr>
          <p:cNvPr id="601" name="Google Shape;601;p15">
            <a:extLst>
              <a:ext uri="{FF2B5EF4-FFF2-40B4-BE49-F238E27FC236}">
                <a16:creationId xmlns:a16="http://schemas.microsoft.com/office/drawing/2014/main" id="{33D8CBEE-9CB7-6818-EE61-01AFA3D1B4B9}"/>
              </a:ext>
            </a:extLst>
          </p:cNvPr>
          <p:cNvSpPr/>
          <p:nvPr/>
        </p:nvSpPr>
        <p:spPr>
          <a:xfrm rot="5400000">
            <a:off x="8932461" y="-523074"/>
            <a:ext cx="1694985" cy="1694985"/>
          </a:xfrm>
          <a:prstGeom prst="flowChartDelay">
            <a:avLst/>
          </a:prstGeom>
          <a:solidFill>
            <a:schemeClr val="accent4"/>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602" name="Google Shape;602;p15">
            <a:extLst>
              <a:ext uri="{FF2B5EF4-FFF2-40B4-BE49-F238E27FC236}">
                <a16:creationId xmlns:a16="http://schemas.microsoft.com/office/drawing/2014/main" id="{D38A95EC-E7CD-F288-AF5A-F76125B9CDF7}"/>
              </a:ext>
            </a:extLst>
          </p:cNvPr>
          <p:cNvSpPr/>
          <p:nvPr/>
        </p:nvSpPr>
        <p:spPr>
          <a:xfrm>
            <a:off x="1" y="1011407"/>
            <a:ext cx="2918748" cy="160504"/>
          </a:xfrm>
          <a:prstGeom prst="rect">
            <a:avLst/>
          </a:prstGeom>
          <a:solidFill>
            <a:schemeClr val="accent2"/>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603" name="Google Shape;603;p15">
            <a:extLst>
              <a:ext uri="{FF2B5EF4-FFF2-40B4-BE49-F238E27FC236}">
                <a16:creationId xmlns:a16="http://schemas.microsoft.com/office/drawing/2014/main" id="{74CBF7BC-56D6-58ED-42C8-F7420FC5C498}"/>
              </a:ext>
            </a:extLst>
          </p:cNvPr>
          <p:cNvSpPr/>
          <p:nvPr/>
        </p:nvSpPr>
        <p:spPr>
          <a:xfrm>
            <a:off x="10305720" y="447011"/>
            <a:ext cx="539013" cy="579179"/>
          </a:xfrm>
          <a:prstGeom prst="rect">
            <a:avLst/>
          </a:prstGeom>
          <a:solidFill>
            <a:schemeClr val="dk1"/>
          </a:solidFill>
          <a:ln>
            <a:noFill/>
          </a:ln>
        </p:spPr>
        <p:txBody>
          <a:bodyPr spcFirstLastPara="1" wrap="square" lIns="121900" tIns="60933" rIns="121900" bIns="60933" anchor="ctr" anchorCtr="0">
            <a:noAutofit/>
          </a:bodyPr>
          <a:lstStyle/>
          <a:p>
            <a:pPr algn="ctr"/>
            <a:endParaRPr sz="1867">
              <a:solidFill>
                <a:schemeClr val="dk2"/>
              </a:solidFill>
              <a:latin typeface="Arial"/>
              <a:ea typeface="Arial"/>
              <a:cs typeface="Arial"/>
              <a:sym typeface="Arial"/>
            </a:endParaRPr>
          </a:p>
        </p:txBody>
      </p:sp>
      <p:sp>
        <p:nvSpPr>
          <p:cNvPr id="3" name="Google Shape;455;p10">
            <a:extLst>
              <a:ext uri="{FF2B5EF4-FFF2-40B4-BE49-F238E27FC236}">
                <a16:creationId xmlns:a16="http://schemas.microsoft.com/office/drawing/2014/main" id="{D23DCD5D-D569-AC62-E55D-0279EFEA0F71}"/>
              </a:ext>
            </a:extLst>
          </p:cNvPr>
          <p:cNvSpPr/>
          <p:nvPr/>
        </p:nvSpPr>
        <p:spPr>
          <a:xfrm>
            <a:off x="3940863" y="3989148"/>
            <a:ext cx="228223" cy="260959"/>
          </a:xfrm>
          <a:prstGeom prst="rect">
            <a:avLst/>
          </a:prstGeom>
          <a:solidFill>
            <a:schemeClr val="accent1">
              <a:lumMod val="75000"/>
            </a:schemeClr>
          </a:solidFill>
          <a:ln>
            <a:noFill/>
          </a:ln>
        </p:spPr>
        <p:txBody>
          <a:bodyPr spcFirstLastPara="1" wrap="square" lIns="121900" tIns="60933" rIns="121900" bIns="60933" anchor="ctr" anchorCtr="0">
            <a:noAutofit/>
          </a:bodyPr>
          <a:lstStyle/>
          <a:p>
            <a:pPr algn="ctr">
              <a:buClr>
                <a:srgbClr val="000000"/>
              </a:buClr>
              <a:buSzPts val="1800"/>
            </a:pPr>
            <a:endParaRPr sz="2400" dirty="0">
              <a:solidFill>
                <a:schemeClr val="lt1"/>
              </a:solidFill>
              <a:latin typeface="Montserrat Medium"/>
              <a:ea typeface="Montserrat Medium"/>
              <a:cs typeface="Montserrat Medium"/>
              <a:sym typeface="Montserrat Medium"/>
            </a:endParaRPr>
          </a:p>
        </p:txBody>
      </p:sp>
      <p:sp>
        <p:nvSpPr>
          <p:cNvPr id="4" name="Google Shape;455;p10">
            <a:extLst>
              <a:ext uri="{FF2B5EF4-FFF2-40B4-BE49-F238E27FC236}">
                <a16:creationId xmlns:a16="http://schemas.microsoft.com/office/drawing/2014/main" id="{AAFA2785-B945-FB6A-88E3-C85357B93B7A}"/>
              </a:ext>
            </a:extLst>
          </p:cNvPr>
          <p:cNvSpPr/>
          <p:nvPr/>
        </p:nvSpPr>
        <p:spPr>
          <a:xfrm>
            <a:off x="3883704" y="1720682"/>
            <a:ext cx="207101" cy="260958"/>
          </a:xfrm>
          <a:prstGeom prst="rect">
            <a:avLst/>
          </a:prstGeom>
          <a:solidFill>
            <a:srgbClr val="C00000"/>
          </a:solidFill>
          <a:ln>
            <a:noFill/>
          </a:ln>
        </p:spPr>
        <p:txBody>
          <a:bodyPr spcFirstLastPara="1" wrap="square" lIns="121900" tIns="60933" rIns="121900" bIns="60933" anchor="ctr" anchorCtr="0">
            <a:noAutofit/>
          </a:bodyPr>
          <a:lstStyle/>
          <a:p>
            <a:pPr algn="ctr">
              <a:buClr>
                <a:srgbClr val="000000"/>
              </a:buClr>
              <a:buSzPts val="1800"/>
            </a:pPr>
            <a:endParaRPr sz="2400" dirty="0">
              <a:solidFill>
                <a:schemeClr val="lt1"/>
              </a:solidFill>
              <a:latin typeface="Montserrat Medium"/>
              <a:ea typeface="Montserrat Medium"/>
              <a:cs typeface="Montserrat Medium"/>
              <a:sym typeface="Montserrat Medium"/>
            </a:endParaRPr>
          </a:p>
        </p:txBody>
      </p:sp>
    </p:spTree>
    <p:extLst>
      <p:ext uri="{BB962C8B-B14F-4D97-AF65-F5344CB8AC3E}">
        <p14:creationId xmlns:p14="http://schemas.microsoft.com/office/powerpoint/2010/main" val="32195250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602"/>
                                        </p:tgtEl>
                                        <p:attrNameLst>
                                          <p:attrName>style.visibility</p:attrName>
                                        </p:attrNameLst>
                                      </p:cBhvr>
                                      <p:to>
                                        <p:strVal val="visible"/>
                                      </p:to>
                                    </p:set>
                                    <p:anim calcmode="lin" valueType="num">
                                      <p:cBhvr additive="base">
                                        <p:cTn id="7" dur="500"/>
                                        <p:tgtEl>
                                          <p:spTgt spid="602"/>
                                        </p:tgtEl>
                                        <p:attrNameLst>
                                          <p:attrName>ppt_x</p:attrName>
                                        </p:attrNameLst>
                                      </p:cBhvr>
                                      <p:tavLst>
                                        <p:tav tm="0">
                                          <p:val>
                                            <p:strVal val="#ppt_x-1"/>
                                          </p:val>
                                        </p:tav>
                                        <p:tav tm="100000">
                                          <p:val>
                                            <p:strVal val="#ppt_x"/>
                                          </p:val>
                                        </p:tav>
                                      </p:tavLst>
                                    </p:anim>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574"/>
                                        </p:tgtEl>
                                        <p:attrNameLst>
                                          <p:attrName>style.visibility</p:attrName>
                                        </p:attrNameLst>
                                      </p:cBhvr>
                                      <p:to>
                                        <p:strVal val="visible"/>
                                      </p:to>
                                    </p:set>
                                    <p:animEffect transition="in" filter="fade">
                                      <p:cBhvr>
                                        <p:cTn id="11" dur="500"/>
                                        <p:tgtEl>
                                          <p:spTgt spid="574"/>
                                        </p:tgtEl>
                                      </p:cBhvr>
                                    </p:animEffect>
                                  </p:childTnLst>
                                </p:cTn>
                              </p:par>
                            </p:childTnLst>
                          </p:cTn>
                        </p:par>
                        <p:par>
                          <p:cTn id="12" fill="hold">
                            <p:stCondLst>
                              <p:cond delay="1000"/>
                            </p:stCondLst>
                            <p:childTnLst>
                              <p:par>
                                <p:cTn id="13" presetID="23" presetClass="entr" presetSubtype="16" fill="hold" nodeType="afterEffect">
                                  <p:stCondLst>
                                    <p:cond delay="0"/>
                                  </p:stCondLst>
                                  <p:childTnLst>
                                    <p:set>
                                      <p:cBhvr>
                                        <p:cTn id="14" dur="1" fill="hold">
                                          <p:stCondLst>
                                            <p:cond delay="0"/>
                                          </p:stCondLst>
                                        </p:cTn>
                                        <p:tgtEl>
                                          <p:spTgt spid="580"/>
                                        </p:tgtEl>
                                        <p:attrNameLst>
                                          <p:attrName>style.visibility</p:attrName>
                                        </p:attrNameLst>
                                      </p:cBhvr>
                                      <p:to>
                                        <p:strVal val="visible"/>
                                      </p:to>
                                    </p:set>
                                    <p:anim calcmode="lin" valueType="num">
                                      <p:cBhvr additive="base">
                                        <p:cTn id="15" dur="500"/>
                                        <p:tgtEl>
                                          <p:spTgt spid="580"/>
                                        </p:tgtEl>
                                        <p:attrNameLst>
                                          <p:attrName>ppt_w</p:attrName>
                                        </p:attrNameLst>
                                      </p:cBhvr>
                                      <p:tavLst>
                                        <p:tav tm="0">
                                          <p:val>
                                            <p:strVal val="0"/>
                                          </p:val>
                                        </p:tav>
                                        <p:tav tm="100000">
                                          <p:val>
                                            <p:strVal val="#ppt_w"/>
                                          </p:val>
                                        </p:tav>
                                      </p:tavLst>
                                    </p:anim>
                                    <p:anim calcmode="lin" valueType="num">
                                      <p:cBhvr additive="base">
                                        <p:cTn id="16" dur="500"/>
                                        <p:tgtEl>
                                          <p:spTgt spid="580"/>
                                        </p:tgtEl>
                                        <p:attrNameLst>
                                          <p:attrName>ppt_h</p:attrName>
                                        </p:attrNameLst>
                                      </p:cBhvr>
                                      <p:tavLst>
                                        <p:tav tm="0">
                                          <p:val>
                                            <p:strVal val="0"/>
                                          </p:val>
                                        </p:tav>
                                        <p:tav tm="100000">
                                          <p:val>
                                            <p:strVal val="#ppt_h"/>
                                          </p:val>
                                        </p:tav>
                                      </p:tavLst>
                                    </p:anim>
                                  </p:childTnLst>
                                </p:cTn>
                              </p:par>
                            </p:childTnLst>
                          </p:cTn>
                        </p:par>
                        <p:par>
                          <p:cTn id="17" fill="hold">
                            <p:stCondLst>
                              <p:cond delay="1500"/>
                            </p:stCondLst>
                            <p:childTnLst>
                              <p:par>
                                <p:cTn id="18" presetID="10" presetClass="entr" presetSubtype="0" fill="hold" nodeType="afterEffect">
                                  <p:stCondLst>
                                    <p:cond delay="0"/>
                                  </p:stCondLst>
                                  <p:childTnLst>
                                    <p:set>
                                      <p:cBhvr>
                                        <p:cTn id="19" dur="1" fill="hold">
                                          <p:stCondLst>
                                            <p:cond delay="0"/>
                                          </p:stCondLst>
                                        </p:cTn>
                                        <p:tgtEl>
                                          <p:spTgt spid="579"/>
                                        </p:tgtEl>
                                        <p:attrNameLst>
                                          <p:attrName>style.visibility</p:attrName>
                                        </p:attrNameLst>
                                      </p:cBhvr>
                                      <p:to>
                                        <p:strVal val="visible"/>
                                      </p:to>
                                    </p:set>
                                    <p:animEffect transition="in" filter="fade">
                                      <p:cBhvr>
                                        <p:cTn id="20" dur="500"/>
                                        <p:tgtEl>
                                          <p:spTgt spid="579"/>
                                        </p:tgtEl>
                                      </p:cBhvr>
                                    </p:animEffect>
                                  </p:childTnLst>
                                </p:cTn>
                              </p:par>
                            </p:childTnLst>
                          </p:cTn>
                        </p:par>
                        <p:par>
                          <p:cTn id="21" fill="hold">
                            <p:stCondLst>
                              <p:cond delay="2000"/>
                            </p:stCondLst>
                            <p:childTnLst>
                              <p:par>
                                <p:cTn id="22" presetID="10" presetClass="entr" presetSubtype="0" fill="hold" nodeType="afterEffect">
                                  <p:stCondLst>
                                    <p:cond delay="0"/>
                                  </p:stCondLst>
                                  <p:childTnLst>
                                    <p:set>
                                      <p:cBhvr>
                                        <p:cTn id="23" dur="1" fill="hold">
                                          <p:stCondLst>
                                            <p:cond delay="0"/>
                                          </p:stCondLst>
                                        </p:cTn>
                                        <p:tgtEl>
                                          <p:spTgt spid="578"/>
                                        </p:tgtEl>
                                        <p:attrNameLst>
                                          <p:attrName>style.visibility</p:attrName>
                                        </p:attrNameLst>
                                      </p:cBhvr>
                                      <p:to>
                                        <p:strVal val="visible"/>
                                      </p:to>
                                    </p:set>
                                    <p:animEffect transition="in" filter="fade">
                                      <p:cBhvr>
                                        <p:cTn id="24" dur="500"/>
                                        <p:tgtEl>
                                          <p:spTgt spid="578"/>
                                        </p:tgtEl>
                                      </p:cBhvr>
                                    </p:animEffect>
                                  </p:childTnLst>
                                </p:cTn>
                              </p:par>
                            </p:childTnLst>
                          </p:cTn>
                        </p:par>
                        <p:par>
                          <p:cTn id="25" fill="hold">
                            <p:stCondLst>
                              <p:cond delay="2500"/>
                            </p:stCondLst>
                            <p:childTnLst>
                              <p:par>
                                <p:cTn id="26" presetID="10" presetClass="entr" presetSubtype="0" fill="hold" nodeType="afterEffect">
                                  <p:stCondLst>
                                    <p:cond delay="0"/>
                                  </p:stCondLst>
                                  <p:childTnLst>
                                    <p:set>
                                      <p:cBhvr>
                                        <p:cTn id="27" dur="1" fill="hold">
                                          <p:stCondLst>
                                            <p:cond delay="0"/>
                                          </p:stCondLst>
                                        </p:cTn>
                                        <p:tgtEl>
                                          <p:spTgt spid="577"/>
                                        </p:tgtEl>
                                        <p:attrNameLst>
                                          <p:attrName>style.visibility</p:attrName>
                                        </p:attrNameLst>
                                      </p:cBhvr>
                                      <p:to>
                                        <p:strVal val="visible"/>
                                      </p:to>
                                    </p:set>
                                    <p:animEffect transition="in" filter="fade">
                                      <p:cBhvr>
                                        <p:cTn id="28" dur="500"/>
                                        <p:tgtEl>
                                          <p:spTgt spid="577"/>
                                        </p:tgtEl>
                                      </p:cBhvr>
                                    </p:animEffect>
                                  </p:childTnLst>
                                </p:cTn>
                              </p:par>
                            </p:childTnLst>
                          </p:cTn>
                        </p:par>
                        <p:par>
                          <p:cTn id="29" fill="hold">
                            <p:stCondLst>
                              <p:cond delay="3000"/>
                            </p:stCondLst>
                            <p:childTnLst>
                              <p:par>
                                <p:cTn id="30" presetID="10" presetClass="entr" presetSubtype="0" fill="hold" nodeType="afterEffect">
                                  <p:stCondLst>
                                    <p:cond delay="0"/>
                                  </p:stCondLst>
                                  <p:childTnLst>
                                    <p:set>
                                      <p:cBhvr>
                                        <p:cTn id="31" dur="1" fill="hold">
                                          <p:stCondLst>
                                            <p:cond delay="0"/>
                                          </p:stCondLst>
                                        </p:cTn>
                                        <p:tgtEl>
                                          <p:spTgt spid="601"/>
                                        </p:tgtEl>
                                        <p:attrNameLst>
                                          <p:attrName>style.visibility</p:attrName>
                                        </p:attrNameLst>
                                      </p:cBhvr>
                                      <p:to>
                                        <p:strVal val="visible"/>
                                      </p:to>
                                    </p:set>
                                    <p:animEffect transition="in" filter="fade">
                                      <p:cBhvr>
                                        <p:cTn id="32" dur="1000"/>
                                        <p:tgtEl>
                                          <p:spTgt spid="601"/>
                                        </p:tgtEl>
                                      </p:cBhvr>
                                    </p:animEffect>
                                  </p:childTnLst>
                                </p:cTn>
                              </p:par>
                            </p:childTnLst>
                          </p:cTn>
                        </p:par>
                        <p:par>
                          <p:cTn id="33" fill="hold">
                            <p:stCondLst>
                              <p:cond delay="4000"/>
                            </p:stCondLst>
                            <p:childTnLst>
                              <p:par>
                                <p:cTn id="34" presetID="23" presetClass="entr" presetSubtype="16" fill="hold" nodeType="afterEffect">
                                  <p:stCondLst>
                                    <p:cond delay="0"/>
                                  </p:stCondLst>
                                  <p:childTnLst>
                                    <p:set>
                                      <p:cBhvr>
                                        <p:cTn id="35" dur="1" fill="hold">
                                          <p:stCondLst>
                                            <p:cond delay="0"/>
                                          </p:stCondLst>
                                        </p:cTn>
                                        <p:tgtEl>
                                          <p:spTgt spid="603"/>
                                        </p:tgtEl>
                                        <p:attrNameLst>
                                          <p:attrName>style.visibility</p:attrName>
                                        </p:attrNameLst>
                                      </p:cBhvr>
                                      <p:to>
                                        <p:strVal val="visible"/>
                                      </p:to>
                                    </p:set>
                                    <p:anim calcmode="lin" valueType="num">
                                      <p:cBhvr additive="base">
                                        <p:cTn id="36" dur="500"/>
                                        <p:tgtEl>
                                          <p:spTgt spid="603"/>
                                        </p:tgtEl>
                                        <p:attrNameLst>
                                          <p:attrName>ppt_w</p:attrName>
                                        </p:attrNameLst>
                                      </p:cBhvr>
                                      <p:tavLst>
                                        <p:tav tm="0">
                                          <p:val>
                                            <p:strVal val="0"/>
                                          </p:val>
                                        </p:tav>
                                        <p:tav tm="100000">
                                          <p:val>
                                            <p:strVal val="#ppt_w"/>
                                          </p:val>
                                        </p:tav>
                                      </p:tavLst>
                                    </p:anim>
                                    <p:anim calcmode="lin" valueType="num">
                                      <p:cBhvr additive="base">
                                        <p:cTn id="37" dur="500"/>
                                        <p:tgtEl>
                                          <p:spTgt spid="603"/>
                                        </p:tgtEl>
                                        <p:attrNameLst>
                                          <p:attrName>ppt_h</p:attrName>
                                        </p:attrNameLst>
                                      </p:cBhvr>
                                      <p:tavLst>
                                        <p:tav tm="0">
                                          <p:val>
                                            <p:strVal val="0"/>
                                          </p:val>
                                        </p:tav>
                                        <p:tav tm="100000">
                                          <p:val>
                                            <p:strVal val="#ppt_h"/>
                                          </p:val>
                                        </p:tav>
                                      </p:tavLst>
                                    </p:anim>
                                  </p:childTnLst>
                                </p:cTn>
                              </p:par>
                            </p:childTnLst>
                          </p:cTn>
                        </p:par>
                        <p:par>
                          <p:cTn id="38" fill="hold">
                            <p:stCondLst>
                              <p:cond delay="4500"/>
                            </p:stCondLst>
                            <p:childTnLst>
                              <p:par>
                                <p:cTn id="39" presetID="22" presetClass="entr" presetSubtype="1" fill="hold" grpId="0" nodeType="afterEffect">
                                  <p:stCondLst>
                                    <p:cond delay="0"/>
                                  </p:stCondLst>
                                  <p:childTnLst>
                                    <p:set>
                                      <p:cBhvr>
                                        <p:cTn id="40" dur="1" fill="hold">
                                          <p:stCondLst>
                                            <p:cond delay="0"/>
                                          </p:stCondLst>
                                        </p:cTn>
                                        <p:tgtEl>
                                          <p:spTgt spid="575"/>
                                        </p:tgtEl>
                                        <p:attrNameLst>
                                          <p:attrName>style.visibility</p:attrName>
                                        </p:attrNameLst>
                                      </p:cBhvr>
                                      <p:to>
                                        <p:strVal val="visible"/>
                                      </p:to>
                                    </p:set>
                                    <p:animEffect transition="in" filter="wipe(up)">
                                      <p:cBhvr>
                                        <p:cTn id="41" dur="500"/>
                                        <p:tgtEl>
                                          <p:spTgt spid="575"/>
                                        </p:tgtEl>
                                      </p:cBhvr>
                                    </p:animEffect>
                                  </p:childTnLst>
                                </p:cTn>
                              </p:par>
                            </p:childTnLst>
                          </p:cTn>
                        </p:par>
                        <p:par>
                          <p:cTn id="42" fill="hold">
                            <p:stCondLst>
                              <p:cond delay="5000"/>
                            </p:stCondLst>
                            <p:childTnLst>
                              <p:par>
                                <p:cTn id="43" presetID="22" presetClass="entr" presetSubtype="1" fill="hold" grpId="0" nodeType="afterEffect">
                                  <p:stCondLst>
                                    <p:cond delay="0"/>
                                  </p:stCondLst>
                                  <p:childTnLst>
                                    <p:set>
                                      <p:cBhvr>
                                        <p:cTn id="44" dur="1" fill="hold">
                                          <p:stCondLst>
                                            <p:cond delay="0"/>
                                          </p:stCondLst>
                                        </p:cTn>
                                        <p:tgtEl>
                                          <p:spTgt spid="4"/>
                                        </p:tgtEl>
                                        <p:attrNameLst>
                                          <p:attrName>style.visibility</p:attrName>
                                        </p:attrNameLst>
                                      </p:cBhvr>
                                      <p:to>
                                        <p:strVal val="visible"/>
                                      </p:to>
                                    </p:set>
                                    <p:animEffect transition="in" filter="wipe(up)">
                                      <p:cBhvr>
                                        <p:cTn id="45" dur="500"/>
                                        <p:tgtEl>
                                          <p:spTgt spid="4"/>
                                        </p:tgtEl>
                                      </p:cBhvr>
                                    </p:animEffect>
                                  </p:childTnLst>
                                </p:cTn>
                              </p:par>
                            </p:childTnLst>
                          </p:cTn>
                        </p:par>
                        <p:par>
                          <p:cTn id="46" fill="hold">
                            <p:stCondLst>
                              <p:cond delay="5500"/>
                            </p:stCondLst>
                            <p:childTnLst>
                              <p:par>
                                <p:cTn id="47" presetID="22" presetClass="entr" presetSubtype="1" fill="hold" grpId="0" nodeType="afterEffect">
                                  <p:stCondLst>
                                    <p:cond delay="0"/>
                                  </p:stCondLst>
                                  <p:childTnLst>
                                    <p:set>
                                      <p:cBhvr>
                                        <p:cTn id="48" dur="1" fill="hold">
                                          <p:stCondLst>
                                            <p:cond delay="0"/>
                                          </p:stCondLst>
                                        </p:cTn>
                                        <p:tgtEl>
                                          <p:spTgt spid="3"/>
                                        </p:tgtEl>
                                        <p:attrNameLst>
                                          <p:attrName>style.visibility</p:attrName>
                                        </p:attrNameLst>
                                      </p:cBhvr>
                                      <p:to>
                                        <p:strVal val="visible"/>
                                      </p:to>
                                    </p:set>
                                    <p:animEffect transition="in" filter="wipe(up)">
                                      <p:cBhvr>
                                        <p:cTn id="49" dur="500"/>
                                        <p:tgtEl>
                                          <p:spTgt spid="3"/>
                                        </p:tgtEl>
                                      </p:cBhvr>
                                    </p:animEffect>
                                  </p:childTnLst>
                                </p:cTn>
                              </p:par>
                            </p:childTnLst>
                          </p:cTn>
                        </p:par>
                        <p:par>
                          <p:cTn id="50" fill="hold">
                            <p:stCondLst>
                              <p:cond delay="6000"/>
                            </p:stCondLst>
                            <p:childTnLst>
                              <p:par>
                                <p:cTn id="51" presetID="22" presetClass="entr" presetSubtype="1" fill="hold" grpId="0" nodeType="afterEffect">
                                  <p:stCondLst>
                                    <p:cond delay="0"/>
                                  </p:stCondLst>
                                  <p:childTnLst>
                                    <p:set>
                                      <p:cBhvr>
                                        <p:cTn id="52" dur="1" fill="hold">
                                          <p:stCondLst>
                                            <p:cond delay="0"/>
                                          </p:stCondLst>
                                        </p:cTn>
                                        <p:tgtEl>
                                          <p:spTgt spid="576">
                                            <p:txEl>
                                              <p:pRg st="0" end="0"/>
                                            </p:txEl>
                                          </p:spTgt>
                                        </p:tgtEl>
                                        <p:attrNameLst>
                                          <p:attrName>style.visibility</p:attrName>
                                        </p:attrNameLst>
                                      </p:cBhvr>
                                      <p:to>
                                        <p:strVal val="visible"/>
                                      </p:to>
                                    </p:set>
                                    <p:animEffect transition="in" filter="wipe(up)">
                                      <p:cBhvr>
                                        <p:cTn id="53" dur="500"/>
                                        <p:tgtEl>
                                          <p:spTgt spid="57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5" grpId="0"/>
      <p:bldP spid="576" grpId="0" build="p"/>
      <p:bldP spid="3" grpId="0" animBg="1"/>
      <p:bldP spid="4"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510">
          <a:extLst>
            <a:ext uri="{FF2B5EF4-FFF2-40B4-BE49-F238E27FC236}">
              <a16:creationId xmlns:a16="http://schemas.microsoft.com/office/drawing/2014/main" id="{BCD50546-82DC-1F25-708A-0613A92C6B69}"/>
            </a:ext>
          </a:extLst>
        </p:cNvPr>
        <p:cNvGrpSpPr/>
        <p:nvPr/>
      </p:nvGrpSpPr>
      <p:grpSpPr>
        <a:xfrm>
          <a:off x="0" y="0"/>
          <a:ext cx="0" cy="0"/>
          <a:chOff x="0" y="0"/>
          <a:chExt cx="0" cy="0"/>
        </a:xfrm>
      </p:grpSpPr>
      <p:sp>
        <p:nvSpPr>
          <p:cNvPr id="511" name="Google Shape;511;p12">
            <a:extLst>
              <a:ext uri="{FF2B5EF4-FFF2-40B4-BE49-F238E27FC236}">
                <a16:creationId xmlns:a16="http://schemas.microsoft.com/office/drawing/2014/main" id="{EA7B8B81-A1D3-654E-B1D7-472D3CE6460F}"/>
              </a:ext>
            </a:extLst>
          </p:cNvPr>
          <p:cNvSpPr/>
          <p:nvPr/>
        </p:nvSpPr>
        <p:spPr>
          <a:xfrm>
            <a:off x="-1558679" y="-1645412"/>
            <a:ext cx="3627936" cy="3627936"/>
          </a:xfrm>
          <a:prstGeom prst="donut">
            <a:avLst>
              <a:gd name="adj" fmla="val 25000"/>
            </a:avLst>
          </a:prstGeom>
          <a:solidFill>
            <a:schemeClr val="accent2"/>
          </a:solidFill>
          <a:ln>
            <a:noFill/>
          </a:ln>
        </p:spPr>
        <p:txBody>
          <a:bodyPr spcFirstLastPara="1" wrap="square" lIns="121900" tIns="60933" rIns="121900" bIns="60933" anchor="ctr" anchorCtr="0">
            <a:noAutofit/>
          </a:bodyPr>
          <a:lstStyle/>
          <a:p>
            <a:pPr algn="ctr"/>
            <a:endParaRPr sz="1867">
              <a:solidFill>
                <a:schemeClr val="dk1"/>
              </a:solidFill>
              <a:latin typeface="Arial"/>
              <a:ea typeface="Arial"/>
              <a:cs typeface="Arial"/>
              <a:sym typeface="Arial"/>
            </a:endParaRPr>
          </a:p>
        </p:txBody>
      </p:sp>
      <p:sp>
        <p:nvSpPr>
          <p:cNvPr id="512" name="Google Shape;512;p12">
            <a:extLst>
              <a:ext uri="{FF2B5EF4-FFF2-40B4-BE49-F238E27FC236}">
                <a16:creationId xmlns:a16="http://schemas.microsoft.com/office/drawing/2014/main" id="{A05F5AD5-488A-94B4-8C9B-54FB5ACA6629}"/>
              </a:ext>
            </a:extLst>
          </p:cNvPr>
          <p:cNvSpPr txBox="1">
            <a:spLocks noGrp="1"/>
          </p:cNvSpPr>
          <p:nvPr>
            <p:ph type="title"/>
          </p:nvPr>
        </p:nvSpPr>
        <p:spPr>
          <a:xfrm>
            <a:off x="2556617" y="271609"/>
            <a:ext cx="6731000" cy="1244599"/>
          </a:xfrm>
          <a:prstGeom prst="rect">
            <a:avLst/>
          </a:prstGeom>
          <a:noFill/>
          <a:ln>
            <a:noFill/>
          </a:ln>
        </p:spPr>
        <p:txBody>
          <a:bodyPr spcFirstLastPara="1" vert="horz" wrap="square" lIns="121900" tIns="60933" rIns="121900" bIns="60933" rtlCol="0" anchor="t" anchorCtr="0">
            <a:noAutofit/>
          </a:bodyPr>
          <a:lstStyle/>
          <a:p>
            <a:r>
              <a:rPr lang="en-US" sz="3200" b="1" dirty="0">
                <a:latin typeface="Bahnschrift" panose="020B0502040204020203" pitchFamily="34" charset="0"/>
              </a:rPr>
              <a:t>References</a:t>
            </a:r>
            <a:endParaRPr sz="3200" b="1" dirty="0">
              <a:latin typeface="Bahnschrift" panose="020B0502040204020203" pitchFamily="34" charset="0"/>
            </a:endParaRPr>
          </a:p>
        </p:txBody>
      </p:sp>
      <p:sp>
        <p:nvSpPr>
          <p:cNvPr id="514" name="Google Shape;514;p12">
            <a:extLst>
              <a:ext uri="{FF2B5EF4-FFF2-40B4-BE49-F238E27FC236}">
                <a16:creationId xmlns:a16="http://schemas.microsoft.com/office/drawing/2014/main" id="{96BFCA90-0FE6-120E-4C8F-313B1D1F7779}"/>
              </a:ext>
            </a:extLst>
          </p:cNvPr>
          <p:cNvSpPr/>
          <p:nvPr/>
        </p:nvSpPr>
        <p:spPr>
          <a:xfrm>
            <a:off x="1085947" y="1097458"/>
            <a:ext cx="247805" cy="247805"/>
          </a:xfrm>
          <a:prstGeom prst="ellipse">
            <a:avLst/>
          </a:prstGeom>
          <a:solidFill>
            <a:schemeClr val="dk1"/>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515" name="Google Shape;515;p12">
            <a:extLst>
              <a:ext uri="{FF2B5EF4-FFF2-40B4-BE49-F238E27FC236}">
                <a16:creationId xmlns:a16="http://schemas.microsoft.com/office/drawing/2014/main" id="{CF032357-A28F-5567-B56D-EB8A05FC1AAD}"/>
              </a:ext>
            </a:extLst>
          </p:cNvPr>
          <p:cNvSpPr/>
          <p:nvPr/>
        </p:nvSpPr>
        <p:spPr>
          <a:xfrm>
            <a:off x="1594474" y="1097458"/>
            <a:ext cx="247805" cy="247805"/>
          </a:xfrm>
          <a:prstGeom prst="ellipse">
            <a:avLst/>
          </a:prstGeom>
          <a:solidFill>
            <a:schemeClr val="dk1"/>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516" name="Google Shape;516;p12">
            <a:extLst>
              <a:ext uri="{FF2B5EF4-FFF2-40B4-BE49-F238E27FC236}">
                <a16:creationId xmlns:a16="http://schemas.microsoft.com/office/drawing/2014/main" id="{0739364A-6069-88AA-B9C3-F4E6F9CA6B42}"/>
              </a:ext>
            </a:extLst>
          </p:cNvPr>
          <p:cNvSpPr/>
          <p:nvPr/>
        </p:nvSpPr>
        <p:spPr>
          <a:xfrm>
            <a:off x="2065303" y="1097458"/>
            <a:ext cx="247805" cy="247805"/>
          </a:xfrm>
          <a:prstGeom prst="ellipse">
            <a:avLst/>
          </a:prstGeom>
          <a:solidFill>
            <a:schemeClr val="dk1"/>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517" name="Google Shape;517;p12">
            <a:extLst>
              <a:ext uri="{FF2B5EF4-FFF2-40B4-BE49-F238E27FC236}">
                <a16:creationId xmlns:a16="http://schemas.microsoft.com/office/drawing/2014/main" id="{58F581F5-AF55-BAEC-2FCF-C960ADAB1471}"/>
              </a:ext>
            </a:extLst>
          </p:cNvPr>
          <p:cNvSpPr/>
          <p:nvPr/>
        </p:nvSpPr>
        <p:spPr>
          <a:xfrm>
            <a:off x="2536132" y="1097458"/>
            <a:ext cx="247805" cy="247805"/>
          </a:xfrm>
          <a:prstGeom prst="ellipse">
            <a:avLst/>
          </a:prstGeom>
          <a:solidFill>
            <a:schemeClr val="dk1"/>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518" name="Google Shape;518;p12">
            <a:extLst>
              <a:ext uri="{FF2B5EF4-FFF2-40B4-BE49-F238E27FC236}">
                <a16:creationId xmlns:a16="http://schemas.microsoft.com/office/drawing/2014/main" id="{D5D3CE3B-53B4-984B-08DD-9B993AD23164}"/>
              </a:ext>
            </a:extLst>
          </p:cNvPr>
          <p:cNvSpPr/>
          <p:nvPr/>
        </p:nvSpPr>
        <p:spPr>
          <a:xfrm>
            <a:off x="9151717" y="817251"/>
            <a:ext cx="3040284" cy="579179"/>
          </a:xfrm>
          <a:prstGeom prst="flowChartProcess">
            <a:avLst/>
          </a:prstGeom>
          <a:solidFill>
            <a:schemeClr val="dk1"/>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519" name="Google Shape;519;p12">
            <a:extLst>
              <a:ext uri="{FF2B5EF4-FFF2-40B4-BE49-F238E27FC236}">
                <a16:creationId xmlns:a16="http://schemas.microsoft.com/office/drawing/2014/main" id="{49ECA2E9-C23C-E106-E7E1-C7AF6492873E}"/>
              </a:ext>
            </a:extLst>
          </p:cNvPr>
          <p:cNvSpPr/>
          <p:nvPr/>
        </p:nvSpPr>
        <p:spPr>
          <a:xfrm>
            <a:off x="0" y="5657185"/>
            <a:ext cx="1222835" cy="1222835"/>
          </a:xfrm>
          <a:prstGeom prst="rtTriangle">
            <a:avLst/>
          </a:prstGeom>
          <a:solidFill>
            <a:schemeClr val="lt2"/>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520" name="Google Shape;520;p12">
            <a:extLst>
              <a:ext uri="{FF2B5EF4-FFF2-40B4-BE49-F238E27FC236}">
                <a16:creationId xmlns:a16="http://schemas.microsoft.com/office/drawing/2014/main" id="{F36E2E8D-4559-9697-C1E2-B4D6EE9584BB}"/>
              </a:ext>
            </a:extLst>
          </p:cNvPr>
          <p:cNvSpPr/>
          <p:nvPr/>
        </p:nvSpPr>
        <p:spPr>
          <a:xfrm>
            <a:off x="10023122" y="663851"/>
            <a:ext cx="912137" cy="852357"/>
          </a:xfrm>
          <a:prstGeom prst="rect">
            <a:avLst/>
          </a:prstGeom>
          <a:solidFill>
            <a:schemeClr val="accent3"/>
          </a:solidFill>
          <a:ln>
            <a:noFill/>
          </a:ln>
        </p:spPr>
        <p:txBody>
          <a:bodyPr spcFirstLastPara="1" wrap="square" lIns="121900" tIns="60933" rIns="121900" bIns="60933" anchor="ctr" anchorCtr="0">
            <a:noAutofit/>
          </a:bodyPr>
          <a:lstStyle/>
          <a:p>
            <a:pPr algn="ctr"/>
            <a:endParaRPr sz="1867">
              <a:solidFill>
                <a:schemeClr val="dk2"/>
              </a:solidFill>
              <a:latin typeface="Arial"/>
              <a:ea typeface="Arial"/>
              <a:cs typeface="Arial"/>
              <a:sym typeface="Arial"/>
            </a:endParaRPr>
          </a:p>
        </p:txBody>
      </p:sp>
      <p:sp>
        <p:nvSpPr>
          <p:cNvPr id="8" name="Google Shape;512;p12">
            <a:extLst>
              <a:ext uri="{FF2B5EF4-FFF2-40B4-BE49-F238E27FC236}">
                <a16:creationId xmlns:a16="http://schemas.microsoft.com/office/drawing/2014/main" id="{0D95DB6D-34D8-D378-90CE-30CED572AB39}"/>
              </a:ext>
            </a:extLst>
          </p:cNvPr>
          <p:cNvSpPr txBox="1">
            <a:spLocks/>
          </p:cNvSpPr>
          <p:nvPr/>
        </p:nvSpPr>
        <p:spPr>
          <a:xfrm>
            <a:off x="2313109" y="1549830"/>
            <a:ext cx="8748592" cy="4371141"/>
          </a:xfrm>
          <a:prstGeom prst="rect">
            <a:avLst/>
          </a:prstGeom>
          <a:noFill/>
          <a:ln>
            <a:noFill/>
          </a:ln>
        </p:spPr>
        <p:txBody>
          <a:bodyPr spcFirstLastPara="1" vert="horz" wrap="square" lIns="121900" tIns="60933" rIns="121900" bIns="60933" rtlCol="0" anchor="t" anchorCtr="0">
            <a:noAutofit/>
          </a:bodyPr>
          <a:lstStyle>
            <a:lvl1pPr lvl="0" algn="ctr" defTabSz="914400" rtl="0" eaLnBrk="1" latinLnBrk="0" hangingPunct="1">
              <a:lnSpc>
                <a:spcPct val="90000"/>
              </a:lnSpc>
              <a:spcBef>
                <a:spcPts val="0"/>
              </a:spcBef>
              <a:spcAft>
                <a:spcPts val="0"/>
              </a:spcAft>
              <a:buClr>
                <a:schemeClr val="dk1"/>
              </a:buClr>
              <a:buSzPts val="4000"/>
              <a:buFont typeface="DM Serif Display"/>
              <a:buNone/>
              <a:defRPr sz="5067" b="0" kern="1200">
                <a:solidFill>
                  <a:schemeClr val="tx1"/>
                </a:solidFill>
                <a:latin typeface="Bebas Neue"/>
                <a:ea typeface="Bebas Neue"/>
                <a:cs typeface="Bebas Neue"/>
                <a:sym typeface="Bebas Neu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pPr algn="l">
              <a:lnSpc>
                <a:spcPct val="150000"/>
              </a:lnSpc>
            </a:pPr>
            <a:r>
              <a:rPr lang="en-US" sz="1600" dirty="0">
                <a:latin typeface="Bahnschrift" panose="020B0502040204020203" pitchFamily="34" charset="0"/>
              </a:rPr>
              <a:t>Nag, D., 2024. Communication as a Carrier of Globalization. In Globalization and the Transitional Cultures: An Eastern Perspective (pp. 29-46). Emerald Publishing Limited.</a:t>
            </a:r>
          </a:p>
          <a:p>
            <a:pPr algn="l">
              <a:lnSpc>
                <a:spcPct val="150000"/>
              </a:lnSpc>
            </a:pPr>
            <a:r>
              <a:rPr lang="en-US" sz="1600" dirty="0">
                <a:latin typeface="Bahnschrift" panose="020B0502040204020203" pitchFamily="34" charset="0"/>
              </a:rPr>
              <a:t>Chandler, M., 2021. THE ADOPTION OF COMMUNICATION THEORY MODELS IN HOMILETICS. Journal of the Evangelical Homiletics Society, 21(2).</a:t>
            </a:r>
          </a:p>
          <a:p>
            <a:pPr algn="l">
              <a:lnSpc>
                <a:spcPct val="150000"/>
              </a:lnSpc>
            </a:pPr>
            <a:r>
              <a:rPr lang="en-US" sz="1600" dirty="0" err="1">
                <a:latin typeface="Bahnschrift" panose="020B0502040204020203" pitchFamily="34" charset="0"/>
              </a:rPr>
              <a:t>Prusty</a:t>
            </a:r>
            <a:r>
              <a:rPr lang="en-US" sz="1600" dirty="0">
                <a:latin typeface="Bahnschrift" panose="020B0502040204020203" pitchFamily="34" charset="0"/>
              </a:rPr>
              <a:t>, S., Kumar, M. and Dhole, R., 2022. Extension Communication Models and Strategies. Emerging Trends in Agricultural Extension, 1, pp.35-54.</a:t>
            </a:r>
          </a:p>
          <a:p>
            <a:pPr algn="l">
              <a:lnSpc>
                <a:spcPct val="150000"/>
              </a:lnSpc>
            </a:pPr>
            <a:r>
              <a:rPr lang="en-US" sz="1600" dirty="0" err="1">
                <a:latin typeface="Bahnschrift" panose="020B0502040204020203" pitchFamily="34" charset="0"/>
              </a:rPr>
              <a:t>Kusumalatha</a:t>
            </a:r>
            <a:r>
              <a:rPr lang="en-US" sz="1600" dirty="0">
                <a:latin typeface="Bahnschrift" panose="020B0502040204020203" pitchFamily="34" charset="0"/>
              </a:rPr>
              <a:t>, D.V., 2023. Extension Communication Models and Strategies. Chief Editor, 41.Omojuwa, B.A., 2025. Exploring the Communication Process Model (Doctoral dissertation, Mount Saint Vincent University).</a:t>
            </a:r>
          </a:p>
          <a:p>
            <a:pPr algn="l">
              <a:lnSpc>
                <a:spcPct val="150000"/>
              </a:lnSpc>
            </a:pPr>
            <a:r>
              <a:rPr lang="en-US" sz="1600" dirty="0">
                <a:latin typeface="Bahnschrift" panose="020B0502040204020203" pitchFamily="34" charset="0"/>
              </a:rPr>
              <a:t>Khan, A., Gupta, S. and Gupta, S.K., 2022. Emerging UAV technology for disaster detection, mitigation, response, and preparedness. Journal of Field Robotics, 39(6), pp.905-955.</a:t>
            </a:r>
          </a:p>
          <a:p>
            <a:pPr algn="l">
              <a:lnSpc>
                <a:spcPct val="150000"/>
              </a:lnSpc>
            </a:pPr>
            <a:endParaRPr lang="en-US" sz="1400" dirty="0">
              <a:latin typeface="+mn-lt"/>
            </a:endParaRPr>
          </a:p>
          <a:p>
            <a:pPr algn="l">
              <a:lnSpc>
                <a:spcPct val="150000"/>
              </a:lnSpc>
            </a:pPr>
            <a:endParaRPr lang="en-US" sz="1400" dirty="0">
              <a:latin typeface="+mn-lt"/>
            </a:endParaRPr>
          </a:p>
          <a:p>
            <a:pPr algn="l"/>
            <a:br>
              <a:rPr lang="en-US" sz="1400" dirty="0">
                <a:latin typeface="+mn-lt"/>
              </a:rPr>
            </a:br>
            <a:endParaRPr lang="en-US" sz="1400" dirty="0">
              <a:latin typeface="+mn-lt"/>
            </a:endParaRPr>
          </a:p>
        </p:txBody>
      </p:sp>
    </p:spTree>
    <p:extLst>
      <p:ext uri="{BB962C8B-B14F-4D97-AF65-F5344CB8AC3E}">
        <p14:creationId xmlns:p14="http://schemas.microsoft.com/office/powerpoint/2010/main" val="39609643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11"/>
                                        </p:tgtEl>
                                        <p:attrNameLst>
                                          <p:attrName>style.visibility</p:attrName>
                                        </p:attrNameLst>
                                      </p:cBhvr>
                                      <p:to>
                                        <p:strVal val="visible"/>
                                      </p:to>
                                    </p:set>
                                    <p:animEffect transition="in" filter="fade">
                                      <p:cBhvr>
                                        <p:cTn id="7" dur="1500"/>
                                        <p:tgtEl>
                                          <p:spTgt spid="511"/>
                                        </p:tgtEl>
                                      </p:cBhvr>
                                    </p:animEffect>
                                  </p:childTnLst>
                                </p:cTn>
                              </p:par>
                            </p:childTnLst>
                          </p:cTn>
                        </p:par>
                        <p:par>
                          <p:cTn id="8" fill="hold">
                            <p:stCondLst>
                              <p:cond delay="1500"/>
                            </p:stCondLst>
                            <p:childTnLst>
                              <p:par>
                                <p:cTn id="9" presetID="23" presetClass="entr" presetSubtype="16" fill="hold" nodeType="afterEffect">
                                  <p:stCondLst>
                                    <p:cond delay="0"/>
                                  </p:stCondLst>
                                  <p:childTnLst>
                                    <p:set>
                                      <p:cBhvr>
                                        <p:cTn id="10" dur="1" fill="hold">
                                          <p:stCondLst>
                                            <p:cond delay="0"/>
                                          </p:stCondLst>
                                        </p:cTn>
                                        <p:tgtEl>
                                          <p:spTgt spid="514"/>
                                        </p:tgtEl>
                                        <p:attrNameLst>
                                          <p:attrName>style.visibility</p:attrName>
                                        </p:attrNameLst>
                                      </p:cBhvr>
                                      <p:to>
                                        <p:strVal val="visible"/>
                                      </p:to>
                                    </p:set>
                                    <p:anim calcmode="lin" valueType="num">
                                      <p:cBhvr additive="base">
                                        <p:cTn id="11" dur="250"/>
                                        <p:tgtEl>
                                          <p:spTgt spid="514"/>
                                        </p:tgtEl>
                                        <p:attrNameLst>
                                          <p:attrName>ppt_w</p:attrName>
                                        </p:attrNameLst>
                                      </p:cBhvr>
                                      <p:tavLst>
                                        <p:tav tm="0">
                                          <p:val>
                                            <p:strVal val="0"/>
                                          </p:val>
                                        </p:tav>
                                        <p:tav tm="100000">
                                          <p:val>
                                            <p:strVal val="#ppt_w"/>
                                          </p:val>
                                        </p:tav>
                                      </p:tavLst>
                                    </p:anim>
                                    <p:anim calcmode="lin" valueType="num">
                                      <p:cBhvr additive="base">
                                        <p:cTn id="12" dur="250"/>
                                        <p:tgtEl>
                                          <p:spTgt spid="514"/>
                                        </p:tgtEl>
                                        <p:attrNameLst>
                                          <p:attrName>ppt_h</p:attrName>
                                        </p:attrNameLst>
                                      </p:cBhvr>
                                      <p:tavLst>
                                        <p:tav tm="0">
                                          <p:val>
                                            <p:strVal val="0"/>
                                          </p:val>
                                        </p:tav>
                                        <p:tav tm="100000">
                                          <p:val>
                                            <p:strVal val="#ppt_h"/>
                                          </p:val>
                                        </p:tav>
                                      </p:tavLst>
                                    </p:anim>
                                  </p:childTnLst>
                                </p:cTn>
                              </p:par>
                            </p:childTnLst>
                          </p:cTn>
                        </p:par>
                        <p:par>
                          <p:cTn id="13" fill="hold">
                            <p:stCondLst>
                              <p:cond delay="1750"/>
                            </p:stCondLst>
                            <p:childTnLst>
                              <p:par>
                                <p:cTn id="14" presetID="23" presetClass="entr" presetSubtype="16" fill="hold" nodeType="afterEffect">
                                  <p:stCondLst>
                                    <p:cond delay="0"/>
                                  </p:stCondLst>
                                  <p:childTnLst>
                                    <p:set>
                                      <p:cBhvr>
                                        <p:cTn id="15" dur="1" fill="hold">
                                          <p:stCondLst>
                                            <p:cond delay="0"/>
                                          </p:stCondLst>
                                        </p:cTn>
                                        <p:tgtEl>
                                          <p:spTgt spid="515"/>
                                        </p:tgtEl>
                                        <p:attrNameLst>
                                          <p:attrName>style.visibility</p:attrName>
                                        </p:attrNameLst>
                                      </p:cBhvr>
                                      <p:to>
                                        <p:strVal val="visible"/>
                                      </p:to>
                                    </p:set>
                                    <p:anim calcmode="lin" valueType="num">
                                      <p:cBhvr additive="base">
                                        <p:cTn id="16" dur="250"/>
                                        <p:tgtEl>
                                          <p:spTgt spid="515"/>
                                        </p:tgtEl>
                                        <p:attrNameLst>
                                          <p:attrName>ppt_w</p:attrName>
                                        </p:attrNameLst>
                                      </p:cBhvr>
                                      <p:tavLst>
                                        <p:tav tm="0">
                                          <p:val>
                                            <p:strVal val="0"/>
                                          </p:val>
                                        </p:tav>
                                        <p:tav tm="100000">
                                          <p:val>
                                            <p:strVal val="#ppt_w"/>
                                          </p:val>
                                        </p:tav>
                                      </p:tavLst>
                                    </p:anim>
                                    <p:anim calcmode="lin" valueType="num">
                                      <p:cBhvr additive="base">
                                        <p:cTn id="17" dur="250"/>
                                        <p:tgtEl>
                                          <p:spTgt spid="515"/>
                                        </p:tgtEl>
                                        <p:attrNameLst>
                                          <p:attrName>ppt_h</p:attrName>
                                        </p:attrNameLst>
                                      </p:cBhvr>
                                      <p:tavLst>
                                        <p:tav tm="0">
                                          <p:val>
                                            <p:strVal val="0"/>
                                          </p:val>
                                        </p:tav>
                                        <p:tav tm="100000">
                                          <p:val>
                                            <p:strVal val="#ppt_h"/>
                                          </p:val>
                                        </p:tav>
                                      </p:tavLst>
                                    </p:anim>
                                  </p:childTnLst>
                                </p:cTn>
                              </p:par>
                            </p:childTnLst>
                          </p:cTn>
                        </p:par>
                        <p:par>
                          <p:cTn id="18" fill="hold">
                            <p:stCondLst>
                              <p:cond delay="2000"/>
                            </p:stCondLst>
                            <p:childTnLst>
                              <p:par>
                                <p:cTn id="19" presetID="23" presetClass="entr" presetSubtype="16" fill="hold" nodeType="afterEffect">
                                  <p:stCondLst>
                                    <p:cond delay="0"/>
                                  </p:stCondLst>
                                  <p:childTnLst>
                                    <p:set>
                                      <p:cBhvr>
                                        <p:cTn id="20" dur="1" fill="hold">
                                          <p:stCondLst>
                                            <p:cond delay="0"/>
                                          </p:stCondLst>
                                        </p:cTn>
                                        <p:tgtEl>
                                          <p:spTgt spid="516"/>
                                        </p:tgtEl>
                                        <p:attrNameLst>
                                          <p:attrName>style.visibility</p:attrName>
                                        </p:attrNameLst>
                                      </p:cBhvr>
                                      <p:to>
                                        <p:strVal val="visible"/>
                                      </p:to>
                                    </p:set>
                                    <p:anim calcmode="lin" valueType="num">
                                      <p:cBhvr additive="base">
                                        <p:cTn id="21" dur="250"/>
                                        <p:tgtEl>
                                          <p:spTgt spid="516"/>
                                        </p:tgtEl>
                                        <p:attrNameLst>
                                          <p:attrName>ppt_w</p:attrName>
                                        </p:attrNameLst>
                                      </p:cBhvr>
                                      <p:tavLst>
                                        <p:tav tm="0">
                                          <p:val>
                                            <p:strVal val="0"/>
                                          </p:val>
                                        </p:tav>
                                        <p:tav tm="100000">
                                          <p:val>
                                            <p:strVal val="#ppt_w"/>
                                          </p:val>
                                        </p:tav>
                                      </p:tavLst>
                                    </p:anim>
                                    <p:anim calcmode="lin" valueType="num">
                                      <p:cBhvr additive="base">
                                        <p:cTn id="22" dur="250"/>
                                        <p:tgtEl>
                                          <p:spTgt spid="516"/>
                                        </p:tgtEl>
                                        <p:attrNameLst>
                                          <p:attrName>ppt_h</p:attrName>
                                        </p:attrNameLst>
                                      </p:cBhvr>
                                      <p:tavLst>
                                        <p:tav tm="0">
                                          <p:val>
                                            <p:strVal val="0"/>
                                          </p:val>
                                        </p:tav>
                                        <p:tav tm="100000">
                                          <p:val>
                                            <p:strVal val="#ppt_h"/>
                                          </p:val>
                                        </p:tav>
                                      </p:tavLst>
                                    </p:anim>
                                  </p:childTnLst>
                                </p:cTn>
                              </p:par>
                            </p:childTnLst>
                          </p:cTn>
                        </p:par>
                        <p:par>
                          <p:cTn id="23" fill="hold">
                            <p:stCondLst>
                              <p:cond delay="2250"/>
                            </p:stCondLst>
                            <p:childTnLst>
                              <p:par>
                                <p:cTn id="24" presetID="23" presetClass="entr" presetSubtype="16" fill="hold" nodeType="afterEffect">
                                  <p:stCondLst>
                                    <p:cond delay="0"/>
                                  </p:stCondLst>
                                  <p:childTnLst>
                                    <p:set>
                                      <p:cBhvr>
                                        <p:cTn id="25" dur="1" fill="hold">
                                          <p:stCondLst>
                                            <p:cond delay="0"/>
                                          </p:stCondLst>
                                        </p:cTn>
                                        <p:tgtEl>
                                          <p:spTgt spid="517"/>
                                        </p:tgtEl>
                                        <p:attrNameLst>
                                          <p:attrName>style.visibility</p:attrName>
                                        </p:attrNameLst>
                                      </p:cBhvr>
                                      <p:to>
                                        <p:strVal val="visible"/>
                                      </p:to>
                                    </p:set>
                                    <p:anim calcmode="lin" valueType="num">
                                      <p:cBhvr additive="base">
                                        <p:cTn id="26" dur="250"/>
                                        <p:tgtEl>
                                          <p:spTgt spid="517"/>
                                        </p:tgtEl>
                                        <p:attrNameLst>
                                          <p:attrName>ppt_w</p:attrName>
                                        </p:attrNameLst>
                                      </p:cBhvr>
                                      <p:tavLst>
                                        <p:tav tm="0">
                                          <p:val>
                                            <p:strVal val="0"/>
                                          </p:val>
                                        </p:tav>
                                        <p:tav tm="100000">
                                          <p:val>
                                            <p:strVal val="#ppt_w"/>
                                          </p:val>
                                        </p:tav>
                                      </p:tavLst>
                                    </p:anim>
                                    <p:anim calcmode="lin" valueType="num">
                                      <p:cBhvr additive="base">
                                        <p:cTn id="27" dur="250"/>
                                        <p:tgtEl>
                                          <p:spTgt spid="517"/>
                                        </p:tgtEl>
                                        <p:attrNameLst>
                                          <p:attrName>ppt_h</p:attrName>
                                        </p:attrNameLst>
                                      </p:cBhvr>
                                      <p:tavLst>
                                        <p:tav tm="0">
                                          <p:val>
                                            <p:strVal val="0"/>
                                          </p:val>
                                        </p:tav>
                                        <p:tav tm="100000">
                                          <p:val>
                                            <p:strVal val="#ppt_h"/>
                                          </p:val>
                                        </p:tav>
                                      </p:tavLst>
                                    </p:anim>
                                  </p:childTnLst>
                                </p:cTn>
                              </p:par>
                            </p:childTnLst>
                          </p:cTn>
                        </p:par>
                        <p:par>
                          <p:cTn id="28" fill="hold">
                            <p:stCondLst>
                              <p:cond delay="2500"/>
                            </p:stCondLst>
                            <p:childTnLst>
                              <p:par>
                                <p:cTn id="29" presetID="23" presetClass="entr" presetSubtype="16" fill="hold" nodeType="afterEffect">
                                  <p:stCondLst>
                                    <p:cond delay="0"/>
                                  </p:stCondLst>
                                  <p:childTnLst>
                                    <p:set>
                                      <p:cBhvr>
                                        <p:cTn id="30" dur="1" fill="hold">
                                          <p:stCondLst>
                                            <p:cond delay="0"/>
                                          </p:stCondLst>
                                        </p:cTn>
                                        <p:tgtEl>
                                          <p:spTgt spid="519"/>
                                        </p:tgtEl>
                                        <p:attrNameLst>
                                          <p:attrName>style.visibility</p:attrName>
                                        </p:attrNameLst>
                                      </p:cBhvr>
                                      <p:to>
                                        <p:strVal val="visible"/>
                                      </p:to>
                                    </p:set>
                                    <p:anim calcmode="lin" valueType="num">
                                      <p:cBhvr additive="base">
                                        <p:cTn id="31" dur="250"/>
                                        <p:tgtEl>
                                          <p:spTgt spid="519"/>
                                        </p:tgtEl>
                                        <p:attrNameLst>
                                          <p:attrName>ppt_w</p:attrName>
                                        </p:attrNameLst>
                                      </p:cBhvr>
                                      <p:tavLst>
                                        <p:tav tm="0">
                                          <p:val>
                                            <p:strVal val="0"/>
                                          </p:val>
                                        </p:tav>
                                        <p:tav tm="100000">
                                          <p:val>
                                            <p:strVal val="#ppt_w"/>
                                          </p:val>
                                        </p:tav>
                                      </p:tavLst>
                                    </p:anim>
                                    <p:anim calcmode="lin" valueType="num">
                                      <p:cBhvr additive="base">
                                        <p:cTn id="32" dur="250"/>
                                        <p:tgtEl>
                                          <p:spTgt spid="519"/>
                                        </p:tgtEl>
                                        <p:attrNameLst>
                                          <p:attrName>ppt_h</p:attrName>
                                        </p:attrNameLst>
                                      </p:cBhvr>
                                      <p:tavLst>
                                        <p:tav tm="0">
                                          <p:val>
                                            <p:strVal val="0"/>
                                          </p:val>
                                        </p:tav>
                                        <p:tav tm="100000">
                                          <p:val>
                                            <p:strVal val="#ppt_h"/>
                                          </p:val>
                                        </p:tav>
                                      </p:tavLst>
                                    </p:anim>
                                  </p:childTnLst>
                                </p:cTn>
                              </p:par>
                            </p:childTnLst>
                          </p:cTn>
                        </p:par>
                        <p:par>
                          <p:cTn id="33" fill="hold">
                            <p:stCondLst>
                              <p:cond delay="2750"/>
                            </p:stCondLst>
                            <p:childTnLst>
                              <p:par>
                                <p:cTn id="34" presetID="10" presetClass="entr" presetSubtype="0" fill="hold" nodeType="afterEffect">
                                  <p:stCondLst>
                                    <p:cond delay="0"/>
                                  </p:stCondLst>
                                  <p:childTnLst>
                                    <p:set>
                                      <p:cBhvr>
                                        <p:cTn id="35" dur="1" fill="hold">
                                          <p:stCondLst>
                                            <p:cond delay="0"/>
                                          </p:stCondLst>
                                        </p:cTn>
                                        <p:tgtEl>
                                          <p:spTgt spid="518"/>
                                        </p:tgtEl>
                                        <p:attrNameLst>
                                          <p:attrName>style.visibility</p:attrName>
                                        </p:attrNameLst>
                                      </p:cBhvr>
                                      <p:to>
                                        <p:strVal val="visible"/>
                                      </p:to>
                                    </p:set>
                                    <p:animEffect transition="in" filter="fade">
                                      <p:cBhvr>
                                        <p:cTn id="36" dur="250"/>
                                        <p:tgtEl>
                                          <p:spTgt spid="518"/>
                                        </p:tgtEl>
                                      </p:cBhvr>
                                    </p:animEffect>
                                  </p:childTnLst>
                                </p:cTn>
                              </p:par>
                            </p:childTnLst>
                          </p:cTn>
                        </p:par>
                        <p:par>
                          <p:cTn id="37" fill="hold">
                            <p:stCondLst>
                              <p:cond delay="3000"/>
                            </p:stCondLst>
                            <p:childTnLst>
                              <p:par>
                                <p:cTn id="38" presetID="23" presetClass="entr" presetSubtype="16" fill="hold" nodeType="afterEffect">
                                  <p:stCondLst>
                                    <p:cond delay="0"/>
                                  </p:stCondLst>
                                  <p:childTnLst>
                                    <p:set>
                                      <p:cBhvr>
                                        <p:cTn id="39" dur="1" fill="hold">
                                          <p:stCondLst>
                                            <p:cond delay="0"/>
                                          </p:stCondLst>
                                        </p:cTn>
                                        <p:tgtEl>
                                          <p:spTgt spid="520"/>
                                        </p:tgtEl>
                                        <p:attrNameLst>
                                          <p:attrName>style.visibility</p:attrName>
                                        </p:attrNameLst>
                                      </p:cBhvr>
                                      <p:to>
                                        <p:strVal val="visible"/>
                                      </p:to>
                                    </p:set>
                                    <p:anim calcmode="lin" valueType="num">
                                      <p:cBhvr additive="base">
                                        <p:cTn id="40" dur="250"/>
                                        <p:tgtEl>
                                          <p:spTgt spid="520"/>
                                        </p:tgtEl>
                                        <p:attrNameLst>
                                          <p:attrName>ppt_w</p:attrName>
                                        </p:attrNameLst>
                                      </p:cBhvr>
                                      <p:tavLst>
                                        <p:tav tm="0">
                                          <p:val>
                                            <p:strVal val="0"/>
                                          </p:val>
                                        </p:tav>
                                        <p:tav tm="100000">
                                          <p:val>
                                            <p:strVal val="#ppt_w"/>
                                          </p:val>
                                        </p:tav>
                                      </p:tavLst>
                                    </p:anim>
                                    <p:anim calcmode="lin" valueType="num">
                                      <p:cBhvr additive="base">
                                        <p:cTn id="41" dur="250"/>
                                        <p:tgtEl>
                                          <p:spTgt spid="520"/>
                                        </p:tgtEl>
                                        <p:attrNameLst>
                                          <p:attrName>ppt_h</p:attrName>
                                        </p:attrNameLst>
                                      </p:cBhvr>
                                      <p:tavLst>
                                        <p:tav tm="0">
                                          <p:val>
                                            <p:strVal val="0"/>
                                          </p:val>
                                        </p:tav>
                                        <p:tav tm="100000">
                                          <p:val>
                                            <p:strVal val="#ppt_h"/>
                                          </p:val>
                                        </p:tav>
                                      </p:tavLst>
                                    </p:anim>
                                  </p:childTnLst>
                                </p:cTn>
                              </p:par>
                            </p:childTnLst>
                          </p:cTn>
                        </p:par>
                        <p:par>
                          <p:cTn id="42" fill="hold">
                            <p:stCondLst>
                              <p:cond delay="3250"/>
                            </p:stCondLst>
                            <p:childTnLst>
                              <p:par>
                                <p:cTn id="43" presetID="22" presetClass="entr" presetSubtype="1" fill="hold" grpId="0" nodeType="afterEffect">
                                  <p:stCondLst>
                                    <p:cond delay="0"/>
                                  </p:stCondLst>
                                  <p:childTnLst>
                                    <p:set>
                                      <p:cBhvr>
                                        <p:cTn id="44" dur="1" fill="hold">
                                          <p:stCondLst>
                                            <p:cond delay="0"/>
                                          </p:stCondLst>
                                        </p:cTn>
                                        <p:tgtEl>
                                          <p:spTgt spid="512"/>
                                        </p:tgtEl>
                                        <p:attrNameLst>
                                          <p:attrName>style.visibility</p:attrName>
                                        </p:attrNameLst>
                                      </p:cBhvr>
                                      <p:to>
                                        <p:strVal val="visible"/>
                                      </p:to>
                                    </p:set>
                                    <p:animEffect transition="in" filter="wipe(up)">
                                      <p:cBhvr>
                                        <p:cTn id="45" dur="500"/>
                                        <p:tgtEl>
                                          <p:spTgt spid="512"/>
                                        </p:tgtEl>
                                      </p:cBhvr>
                                    </p:animEffect>
                                  </p:childTnLst>
                                </p:cTn>
                              </p:par>
                            </p:childTnLst>
                          </p:cTn>
                        </p:par>
                        <p:par>
                          <p:cTn id="46" fill="hold">
                            <p:stCondLst>
                              <p:cond delay="3750"/>
                            </p:stCondLst>
                            <p:childTnLst>
                              <p:par>
                                <p:cTn id="47" presetID="22" presetClass="entr" presetSubtype="1" fill="hold" grpId="0" nodeType="afterEffect">
                                  <p:stCondLst>
                                    <p:cond delay="0"/>
                                  </p:stCondLst>
                                  <p:childTnLst>
                                    <p:set>
                                      <p:cBhvr>
                                        <p:cTn id="48" dur="1" fill="hold">
                                          <p:stCondLst>
                                            <p:cond delay="0"/>
                                          </p:stCondLst>
                                        </p:cTn>
                                        <p:tgtEl>
                                          <p:spTgt spid="8"/>
                                        </p:tgtEl>
                                        <p:attrNameLst>
                                          <p:attrName>style.visibility</p:attrName>
                                        </p:attrNameLst>
                                      </p:cBhvr>
                                      <p:to>
                                        <p:strVal val="visible"/>
                                      </p:to>
                                    </p:set>
                                    <p:animEffect transition="in" filter="wipe(up)">
                                      <p:cBhvr>
                                        <p:cTn id="49"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 grpId="0"/>
      <p:bldP spid="8"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510">
          <a:extLst>
            <a:ext uri="{FF2B5EF4-FFF2-40B4-BE49-F238E27FC236}">
              <a16:creationId xmlns:a16="http://schemas.microsoft.com/office/drawing/2014/main" id="{BCD50546-82DC-1F25-708A-0613A92C6B69}"/>
            </a:ext>
          </a:extLst>
        </p:cNvPr>
        <p:cNvGrpSpPr/>
        <p:nvPr/>
      </p:nvGrpSpPr>
      <p:grpSpPr>
        <a:xfrm>
          <a:off x="0" y="0"/>
          <a:ext cx="0" cy="0"/>
          <a:chOff x="0" y="0"/>
          <a:chExt cx="0" cy="0"/>
        </a:xfrm>
      </p:grpSpPr>
      <p:sp>
        <p:nvSpPr>
          <p:cNvPr id="511" name="Google Shape;511;p12">
            <a:extLst>
              <a:ext uri="{FF2B5EF4-FFF2-40B4-BE49-F238E27FC236}">
                <a16:creationId xmlns:a16="http://schemas.microsoft.com/office/drawing/2014/main" id="{EA7B8B81-A1D3-654E-B1D7-472D3CE6460F}"/>
              </a:ext>
            </a:extLst>
          </p:cNvPr>
          <p:cNvSpPr/>
          <p:nvPr/>
        </p:nvSpPr>
        <p:spPr>
          <a:xfrm>
            <a:off x="-1558679" y="-1645412"/>
            <a:ext cx="3627936" cy="3627936"/>
          </a:xfrm>
          <a:prstGeom prst="donut">
            <a:avLst>
              <a:gd name="adj" fmla="val 25000"/>
            </a:avLst>
          </a:prstGeom>
          <a:solidFill>
            <a:schemeClr val="accent2"/>
          </a:solidFill>
          <a:ln>
            <a:noFill/>
          </a:ln>
        </p:spPr>
        <p:txBody>
          <a:bodyPr spcFirstLastPara="1" wrap="square" lIns="121900" tIns="60933" rIns="121900" bIns="60933" anchor="ctr" anchorCtr="0">
            <a:noAutofit/>
          </a:bodyPr>
          <a:lstStyle/>
          <a:p>
            <a:pPr algn="ctr"/>
            <a:endParaRPr sz="1867">
              <a:solidFill>
                <a:schemeClr val="dk1"/>
              </a:solidFill>
              <a:latin typeface="Arial"/>
              <a:ea typeface="Arial"/>
              <a:cs typeface="Arial"/>
              <a:sym typeface="Arial"/>
            </a:endParaRPr>
          </a:p>
        </p:txBody>
      </p:sp>
      <p:sp>
        <p:nvSpPr>
          <p:cNvPr id="512" name="Google Shape;512;p12">
            <a:extLst>
              <a:ext uri="{FF2B5EF4-FFF2-40B4-BE49-F238E27FC236}">
                <a16:creationId xmlns:a16="http://schemas.microsoft.com/office/drawing/2014/main" id="{A05F5AD5-488A-94B4-8C9B-54FB5ACA6629}"/>
              </a:ext>
            </a:extLst>
          </p:cNvPr>
          <p:cNvSpPr txBox="1">
            <a:spLocks noGrp="1"/>
          </p:cNvSpPr>
          <p:nvPr>
            <p:ph type="title"/>
          </p:nvPr>
        </p:nvSpPr>
        <p:spPr>
          <a:xfrm>
            <a:off x="2556959" y="484540"/>
            <a:ext cx="6731000" cy="1244599"/>
          </a:xfrm>
          <a:prstGeom prst="rect">
            <a:avLst/>
          </a:prstGeom>
          <a:noFill/>
          <a:ln>
            <a:noFill/>
          </a:ln>
        </p:spPr>
        <p:txBody>
          <a:bodyPr spcFirstLastPara="1" vert="horz" wrap="square" lIns="121900" tIns="60933" rIns="121900" bIns="60933" rtlCol="0" anchor="t" anchorCtr="0">
            <a:noAutofit/>
          </a:bodyPr>
          <a:lstStyle/>
          <a:p>
            <a:r>
              <a:rPr lang="en-US" sz="3200" b="1" dirty="0">
                <a:latin typeface="Bahnschrift" panose="020B0502040204020203" pitchFamily="34" charset="0"/>
              </a:rPr>
              <a:t>References</a:t>
            </a:r>
            <a:endParaRPr sz="3200" b="1" dirty="0">
              <a:latin typeface="Bahnschrift" panose="020B0502040204020203" pitchFamily="34" charset="0"/>
            </a:endParaRPr>
          </a:p>
        </p:txBody>
      </p:sp>
      <p:sp>
        <p:nvSpPr>
          <p:cNvPr id="514" name="Google Shape;514;p12">
            <a:extLst>
              <a:ext uri="{FF2B5EF4-FFF2-40B4-BE49-F238E27FC236}">
                <a16:creationId xmlns:a16="http://schemas.microsoft.com/office/drawing/2014/main" id="{96BFCA90-0FE6-120E-4C8F-313B1D1F7779}"/>
              </a:ext>
            </a:extLst>
          </p:cNvPr>
          <p:cNvSpPr/>
          <p:nvPr/>
        </p:nvSpPr>
        <p:spPr>
          <a:xfrm>
            <a:off x="1085947" y="1097458"/>
            <a:ext cx="247805" cy="247805"/>
          </a:xfrm>
          <a:prstGeom prst="ellipse">
            <a:avLst/>
          </a:prstGeom>
          <a:solidFill>
            <a:schemeClr val="dk1"/>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515" name="Google Shape;515;p12">
            <a:extLst>
              <a:ext uri="{FF2B5EF4-FFF2-40B4-BE49-F238E27FC236}">
                <a16:creationId xmlns:a16="http://schemas.microsoft.com/office/drawing/2014/main" id="{CF032357-A28F-5567-B56D-EB8A05FC1AAD}"/>
              </a:ext>
            </a:extLst>
          </p:cNvPr>
          <p:cNvSpPr/>
          <p:nvPr/>
        </p:nvSpPr>
        <p:spPr>
          <a:xfrm>
            <a:off x="1594474" y="1097458"/>
            <a:ext cx="247805" cy="247805"/>
          </a:xfrm>
          <a:prstGeom prst="ellipse">
            <a:avLst/>
          </a:prstGeom>
          <a:solidFill>
            <a:schemeClr val="dk1"/>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516" name="Google Shape;516;p12">
            <a:extLst>
              <a:ext uri="{FF2B5EF4-FFF2-40B4-BE49-F238E27FC236}">
                <a16:creationId xmlns:a16="http://schemas.microsoft.com/office/drawing/2014/main" id="{0739364A-6069-88AA-B9C3-F4E6F9CA6B42}"/>
              </a:ext>
            </a:extLst>
          </p:cNvPr>
          <p:cNvSpPr/>
          <p:nvPr/>
        </p:nvSpPr>
        <p:spPr>
          <a:xfrm>
            <a:off x="2065303" y="1097458"/>
            <a:ext cx="247805" cy="247805"/>
          </a:xfrm>
          <a:prstGeom prst="ellipse">
            <a:avLst/>
          </a:prstGeom>
          <a:solidFill>
            <a:schemeClr val="dk1"/>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517" name="Google Shape;517;p12">
            <a:extLst>
              <a:ext uri="{FF2B5EF4-FFF2-40B4-BE49-F238E27FC236}">
                <a16:creationId xmlns:a16="http://schemas.microsoft.com/office/drawing/2014/main" id="{58F581F5-AF55-BAEC-2FCF-C960ADAB1471}"/>
              </a:ext>
            </a:extLst>
          </p:cNvPr>
          <p:cNvSpPr/>
          <p:nvPr/>
        </p:nvSpPr>
        <p:spPr>
          <a:xfrm>
            <a:off x="2536132" y="1097458"/>
            <a:ext cx="247805" cy="247805"/>
          </a:xfrm>
          <a:prstGeom prst="ellipse">
            <a:avLst/>
          </a:prstGeom>
          <a:solidFill>
            <a:schemeClr val="dk1"/>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518" name="Google Shape;518;p12">
            <a:extLst>
              <a:ext uri="{FF2B5EF4-FFF2-40B4-BE49-F238E27FC236}">
                <a16:creationId xmlns:a16="http://schemas.microsoft.com/office/drawing/2014/main" id="{D5D3CE3B-53B4-984B-08DD-9B993AD23164}"/>
              </a:ext>
            </a:extLst>
          </p:cNvPr>
          <p:cNvSpPr/>
          <p:nvPr/>
        </p:nvSpPr>
        <p:spPr>
          <a:xfrm>
            <a:off x="9151717" y="817251"/>
            <a:ext cx="3040284" cy="579179"/>
          </a:xfrm>
          <a:prstGeom prst="flowChartProcess">
            <a:avLst/>
          </a:prstGeom>
          <a:solidFill>
            <a:schemeClr val="dk1"/>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519" name="Google Shape;519;p12">
            <a:extLst>
              <a:ext uri="{FF2B5EF4-FFF2-40B4-BE49-F238E27FC236}">
                <a16:creationId xmlns:a16="http://schemas.microsoft.com/office/drawing/2014/main" id="{49ECA2E9-C23C-E106-E7E1-C7AF6492873E}"/>
              </a:ext>
            </a:extLst>
          </p:cNvPr>
          <p:cNvSpPr/>
          <p:nvPr/>
        </p:nvSpPr>
        <p:spPr>
          <a:xfrm>
            <a:off x="0" y="5657185"/>
            <a:ext cx="1222835" cy="1222835"/>
          </a:xfrm>
          <a:prstGeom prst="rtTriangle">
            <a:avLst/>
          </a:prstGeom>
          <a:solidFill>
            <a:schemeClr val="lt2"/>
          </a:solidFill>
          <a:ln>
            <a:noFill/>
          </a:ln>
        </p:spPr>
        <p:txBody>
          <a:bodyPr spcFirstLastPara="1" wrap="square" lIns="121900" tIns="60933" rIns="121900" bIns="60933" anchor="ctr" anchorCtr="0">
            <a:noAutofit/>
          </a:bodyPr>
          <a:lstStyle/>
          <a:p>
            <a:pPr algn="ctr"/>
            <a:endParaRPr sz="1867">
              <a:solidFill>
                <a:schemeClr val="lt1"/>
              </a:solidFill>
              <a:latin typeface="Arial"/>
              <a:ea typeface="Arial"/>
              <a:cs typeface="Arial"/>
              <a:sym typeface="Arial"/>
            </a:endParaRPr>
          </a:p>
        </p:txBody>
      </p:sp>
      <p:sp>
        <p:nvSpPr>
          <p:cNvPr id="520" name="Google Shape;520;p12">
            <a:extLst>
              <a:ext uri="{FF2B5EF4-FFF2-40B4-BE49-F238E27FC236}">
                <a16:creationId xmlns:a16="http://schemas.microsoft.com/office/drawing/2014/main" id="{F36E2E8D-4559-9697-C1E2-B4D6EE9584BB}"/>
              </a:ext>
            </a:extLst>
          </p:cNvPr>
          <p:cNvSpPr/>
          <p:nvPr/>
        </p:nvSpPr>
        <p:spPr>
          <a:xfrm>
            <a:off x="10023122" y="663851"/>
            <a:ext cx="912137" cy="852357"/>
          </a:xfrm>
          <a:prstGeom prst="rect">
            <a:avLst/>
          </a:prstGeom>
          <a:solidFill>
            <a:schemeClr val="accent3"/>
          </a:solidFill>
          <a:ln>
            <a:noFill/>
          </a:ln>
        </p:spPr>
        <p:txBody>
          <a:bodyPr spcFirstLastPara="1" wrap="square" lIns="121900" tIns="60933" rIns="121900" bIns="60933" anchor="ctr" anchorCtr="0">
            <a:noAutofit/>
          </a:bodyPr>
          <a:lstStyle/>
          <a:p>
            <a:pPr algn="ctr"/>
            <a:endParaRPr sz="1867">
              <a:solidFill>
                <a:schemeClr val="dk2"/>
              </a:solidFill>
              <a:latin typeface="Arial"/>
              <a:ea typeface="Arial"/>
              <a:cs typeface="Arial"/>
              <a:sym typeface="Arial"/>
            </a:endParaRPr>
          </a:p>
        </p:txBody>
      </p:sp>
      <p:sp>
        <p:nvSpPr>
          <p:cNvPr id="8" name="Google Shape;512;p12">
            <a:extLst>
              <a:ext uri="{FF2B5EF4-FFF2-40B4-BE49-F238E27FC236}">
                <a16:creationId xmlns:a16="http://schemas.microsoft.com/office/drawing/2014/main" id="{0D95DB6D-34D8-D378-90CE-30CED572AB39}"/>
              </a:ext>
            </a:extLst>
          </p:cNvPr>
          <p:cNvSpPr txBox="1">
            <a:spLocks/>
          </p:cNvSpPr>
          <p:nvPr/>
        </p:nvSpPr>
        <p:spPr>
          <a:xfrm>
            <a:off x="2313108" y="1549830"/>
            <a:ext cx="9358191" cy="4371141"/>
          </a:xfrm>
          <a:prstGeom prst="rect">
            <a:avLst/>
          </a:prstGeom>
          <a:noFill/>
          <a:ln>
            <a:noFill/>
          </a:ln>
        </p:spPr>
        <p:txBody>
          <a:bodyPr spcFirstLastPara="1" vert="horz" wrap="square" lIns="121900" tIns="60933" rIns="121900" bIns="60933" rtlCol="0" anchor="t" anchorCtr="0">
            <a:noAutofit/>
          </a:bodyPr>
          <a:lstStyle>
            <a:lvl1pPr lvl="0" algn="ctr" defTabSz="914400" rtl="0" eaLnBrk="1" latinLnBrk="0" hangingPunct="1">
              <a:lnSpc>
                <a:spcPct val="90000"/>
              </a:lnSpc>
              <a:spcBef>
                <a:spcPts val="0"/>
              </a:spcBef>
              <a:spcAft>
                <a:spcPts val="0"/>
              </a:spcAft>
              <a:buClr>
                <a:schemeClr val="dk1"/>
              </a:buClr>
              <a:buSzPts val="4000"/>
              <a:buFont typeface="DM Serif Display"/>
              <a:buNone/>
              <a:defRPr sz="5067" b="0" kern="1200">
                <a:solidFill>
                  <a:schemeClr val="tx1"/>
                </a:solidFill>
                <a:latin typeface="Bebas Neue"/>
                <a:ea typeface="Bebas Neue"/>
                <a:cs typeface="Bebas Neue"/>
                <a:sym typeface="Bebas Neu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pPr algn="l">
              <a:lnSpc>
                <a:spcPct val="150000"/>
              </a:lnSpc>
            </a:pPr>
            <a:r>
              <a:rPr lang="en-US" sz="1600" dirty="0">
                <a:latin typeface="Bahnschrift" panose="020B0502040204020203" pitchFamily="34" charset="0"/>
              </a:rPr>
              <a:t>Bhatt, B., Sharma, H., Arora, K., Joshi, G.P. and Shrestha, B., 2023. Levy flight-based improved grey wolf optimization: a solution for various engineering problems. Mathematics, 11(7), p.1745.</a:t>
            </a:r>
          </a:p>
          <a:p>
            <a:pPr algn="l">
              <a:lnSpc>
                <a:spcPct val="150000"/>
              </a:lnSpc>
            </a:pPr>
            <a:r>
              <a:rPr lang="en-US" sz="1600" dirty="0" err="1">
                <a:latin typeface="Bahnschrift" panose="020B0502040204020203" pitchFamily="34" charset="0"/>
              </a:rPr>
              <a:t>Jainudeen</a:t>
            </a:r>
            <a:r>
              <a:rPr lang="en-US" sz="1600" dirty="0">
                <a:latin typeface="Bahnschrift" panose="020B0502040204020203" pitchFamily="34" charset="0"/>
              </a:rPr>
              <a:t> </a:t>
            </a:r>
            <a:r>
              <a:rPr lang="en-US" sz="1600" dirty="0" err="1">
                <a:latin typeface="Bahnschrift" panose="020B0502040204020203" pitchFamily="34" charset="0"/>
              </a:rPr>
              <a:t>Nawas</a:t>
            </a:r>
            <a:r>
              <a:rPr lang="en-US" sz="1600" dirty="0">
                <a:latin typeface="Bahnschrift" panose="020B0502040204020203" pitchFamily="34" charset="0"/>
              </a:rPr>
              <a:t>, M., 2025. Optimizing In-Flight Catering: Balance passenger expectation, Operational Efficiency and sustainability.</a:t>
            </a:r>
          </a:p>
          <a:p>
            <a:pPr algn="l">
              <a:lnSpc>
                <a:spcPct val="150000"/>
              </a:lnSpc>
            </a:pPr>
            <a:r>
              <a:rPr lang="en-US" sz="1600" dirty="0" err="1">
                <a:latin typeface="Bahnschrift" panose="020B0502040204020203" pitchFamily="34" charset="0"/>
              </a:rPr>
              <a:t>Perrodin</a:t>
            </a:r>
            <a:r>
              <a:rPr lang="en-US" sz="1600" dirty="0">
                <a:latin typeface="Bahnschrift" panose="020B0502040204020203" pitchFamily="34" charset="0"/>
              </a:rPr>
              <a:t>, D.D., </a:t>
            </a:r>
            <a:r>
              <a:rPr lang="en-US" sz="1600" dirty="0" err="1">
                <a:latin typeface="Bahnschrift" panose="020B0502040204020203" pitchFamily="34" charset="0"/>
              </a:rPr>
              <a:t>Liangruenrom</a:t>
            </a:r>
            <a:r>
              <a:rPr lang="en-US" sz="1600" dirty="0">
                <a:latin typeface="Bahnschrift" panose="020B0502040204020203" pitchFamily="34" charset="0"/>
              </a:rPr>
              <a:t>, N. and </a:t>
            </a:r>
            <a:r>
              <a:rPr lang="en-US" sz="1600" dirty="0" err="1">
                <a:latin typeface="Bahnschrift" panose="020B0502040204020203" pitchFamily="34" charset="0"/>
              </a:rPr>
              <a:t>Taworntawat</a:t>
            </a:r>
            <a:r>
              <a:rPr lang="en-US" sz="1600" dirty="0">
                <a:latin typeface="Bahnschrift" panose="020B0502040204020203" pitchFamily="34" charset="0"/>
              </a:rPr>
              <a:t>, C., 2024. Navigating Intercultural Communication Challenges: Addressing Language Barriers and Foreign Language Anxiety Among Thai Low-Cost Airline Ground Staff. Trends in Psychology, pp.1-14.</a:t>
            </a:r>
          </a:p>
          <a:p>
            <a:pPr algn="l">
              <a:lnSpc>
                <a:spcPct val="150000"/>
              </a:lnSpc>
            </a:pPr>
            <a:r>
              <a:rPr lang="en-US" sz="1600" dirty="0" err="1">
                <a:latin typeface="Bahnschrift" panose="020B0502040204020203" pitchFamily="34" charset="0"/>
              </a:rPr>
              <a:t>Sarıoğlu</a:t>
            </a:r>
            <a:r>
              <a:rPr lang="en-US" sz="1600" dirty="0">
                <a:latin typeface="Bahnschrift" panose="020B0502040204020203" pitchFamily="34" charset="0"/>
              </a:rPr>
              <a:t>, E.B. and </a:t>
            </a:r>
            <a:r>
              <a:rPr lang="en-US" sz="1600" dirty="0" err="1">
                <a:latin typeface="Bahnschrift" panose="020B0502040204020203" pitchFamily="34" charset="0"/>
              </a:rPr>
              <a:t>Özdemir</a:t>
            </a:r>
            <a:r>
              <a:rPr lang="en-US" sz="1600" dirty="0">
                <a:latin typeface="Bahnschrift" panose="020B0502040204020203" pitchFamily="34" charset="0"/>
              </a:rPr>
              <a:t>, Ö., 2025. Barriers to in-flight communication effectiveness: a qualitative inquiry with pilots in </a:t>
            </a:r>
            <a:r>
              <a:rPr lang="en-US" sz="1600" dirty="0" err="1">
                <a:latin typeface="Bahnschrift" panose="020B0502040204020203" pitchFamily="34" charset="0"/>
              </a:rPr>
              <a:t>Türkiye</a:t>
            </a:r>
            <a:r>
              <a:rPr lang="en-US" sz="1600" dirty="0">
                <a:latin typeface="Bahnschrift" panose="020B0502040204020203" pitchFamily="34" charset="0"/>
              </a:rPr>
              <a:t>. International Journal of Sustainable Aviation, 11(1), pp.39-59.</a:t>
            </a:r>
          </a:p>
          <a:p>
            <a:pPr algn="l">
              <a:lnSpc>
                <a:spcPct val="150000"/>
              </a:lnSpc>
            </a:pPr>
            <a:r>
              <a:rPr lang="en-US" sz="1600" dirty="0" err="1">
                <a:latin typeface="Bahnschrift" panose="020B0502040204020203" pitchFamily="34" charset="0"/>
              </a:rPr>
              <a:t>Abdelmotaleb</a:t>
            </a:r>
            <a:r>
              <a:rPr lang="en-US" sz="1600" dirty="0">
                <a:latin typeface="Bahnschrift" panose="020B0502040204020203" pitchFamily="34" charset="0"/>
              </a:rPr>
              <a:t>, D.M., Mohamed, M.A., Ahmed, Y.A.A. and Amer, T.M., 2023. Barriers to the Application of the ISO22000 Food Safety Management System in Egyptian Flight Catering Companies. Journal of the Faculty of Tourism and Hotels-University of Sadat City, 7(1/1).</a:t>
            </a:r>
          </a:p>
          <a:p>
            <a:pPr algn="l">
              <a:lnSpc>
                <a:spcPct val="150000"/>
              </a:lnSpc>
            </a:pPr>
            <a:endParaRPr lang="en-US" sz="1600" dirty="0">
              <a:latin typeface="Bahnschrift" panose="020B0502040204020203" pitchFamily="34" charset="0"/>
            </a:endParaRPr>
          </a:p>
          <a:p>
            <a:pPr algn="l">
              <a:lnSpc>
                <a:spcPct val="150000"/>
              </a:lnSpc>
            </a:pPr>
            <a:endParaRPr lang="en-US" sz="1400" dirty="0">
              <a:latin typeface="+mn-lt"/>
            </a:endParaRPr>
          </a:p>
          <a:p>
            <a:pPr algn="l">
              <a:lnSpc>
                <a:spcPct val="150000"/>
              </a:lnSpc>
            </a:pPr>
            <a:endParaRPr lang="en-US" sz="1400" dirty="0">
              <a:latin typeface="+mn-lt"/>
            </a:endParaRPr>
          </a:p>
          <a:p>
            <a:pPr algn="l"/>
            <a:br>
              <a:rPr lang="en-US" sz="1400" dirty="0">
                <a:latin typeface="+mn-lt"/>
              </a:rPr>
            </a:br>
            <a:endParaRPr lang="en-US" sz="1400" dirty="0">
              <a:latin typeface="+mn-lt"/>
            </a:endParaRPr>
          </a:p>
        </p:txBody>
      </p:sp>
    </p:spTree>
    <p:extLst>
      <p:ext uri="{BB962C8B-B14F-4D97-AF65-F5344CB8AC3E}">
        <p14:creationId xmlns:p14="http://schemas.microsoft.com/office/powerpoint/2010/main" val="4248746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11"/>
                                        </p:tgtEl>
                                        <p:attrNameLst>
                                          <p:attrName>style.visibility</p:attrName>
                                        </p:attrNameLst>
                                      </p:cBhvr>
                                      <p:to>
                                        <p:strVal val="visible"/>
                                      </p:to>
                                    </p:set>
                                    <p:animEffect transition="in" filter="fade">
                                      <p:cBhvr>
                                        <p:cTn id="7" dur="1500"/>
                                        <p:tgtEl>
                                          <p:spTgt spid="511"/>
                                        </p:tgtEl>
                                      </p:cBhvr>
                                    </p:animEffect>
                                  </p:childTnLst>
                                </p:cTn>
                              </p:par>
                            </p:childTnLst>
                          </p:cTn>
                        </p:par>
                        <p:par>
                          <p:cTn id="8" fill="hold">
                            <p:stCondLst>
                              <p:cond delay="1500"/>
                            </p:stCondLst>
                            <p:childTnLst>
                              <p:par>
                                <p:cTn id="9" presetID="23" presetClass="entr" presetSubtype="16" fill="hold" nodeType="afterEffect">
                                  <p:stCondLst>
                                    <p:cond delay="0"/>
                                  </p:stCondLst>
                                  <p:childTnLst>
                                    <p:set>
                                      <p:cBhvr>
                                        <p:cTn id="10" dur="1" fill="hold">
                                          <p:stCondLst>
                                            <p:cond delay="0"/>
                                          </p:stCondLst>
                                        </p:cTn>
                                        <p:tgtEl>
                                          <p:spTgt spid="514"/>
                                        </p:tgtEl>
                                        <p:attrNameLst>
                                          <p:attrName>style.visibility</p:attrName>
                                        </p:attrNameLst>
                                      </p:cBhvr>
                                      <p:to>
                                        <p:strVal val="visible"/>
                                      </p:to>
                                    </p:set>
                                    <p:anim calcmode="lin" valueType="num">
                                      <p:cBhvr additive="base">
                                        <p:cTn id="11" dur="250"/>
                                        <p:tgtEl>
                                          <p:spTgt spid="514"/>
                                        </p:tgtEl>
                                        <p:attrNameLst>
                                          <p:attrName>ppt_w</p:attrName>
                                        </p:attrNameLst>
                                      </p:cBhvr>
                                      <p:tavLst>
                                        <p:tav tm="0">
                                          <p:val>
                                            <p:strVal val="0"/>
                                          </p:val>
                                        </p:tav>
                                        <p:tav tm="100000">
                                          <p:val>
                                            <p:strVal val="#ppt_w"/>
                                          </p:val>
                                        </p:tav>
                                      </p:tavLst>
                                    </p:anim>
                                    <p:anim calcmode="lin" valueType="num">
                                      <p:cBhvr additive="base">
                                        <p:cTn id="12" dur="250"/>
                                        <p:tgtEl>
                                          <p:spTgt spid="514"/>
                                        </p:tgtEl>
                                        <p:attrNameLst>
                                          <p:attrName>ppt_h</p:attrName>
                                        </p:attrNameLst>
                                      </p:cBhvr>
                                      <p:tavLst>
                                        <p:tav tm="0">
                                          <p:val>
                                            <p:strVal val="0"/>
                                          </p:val>
                                        </p:tav>
                                        <p:tav tm="100000">
                                          <p:val>
                                            <p:strVal val="#ppt_h"/>
                                          </p:val>
                                        </p:tav>
                                      </p:tavLst>
                                    </p:anim>
                                  </p:childTnLst>
                                </p:cTn>
                              </p:par>
                            </p:childTnLst>
                          </p:cTn>
                        </p:par>
                        <p:par>
                          <p:cTn id="13" fill="hold">
                            <p:stCondLst>
                              <p:cond delay="1750"/>
                            </p:stCondLst>
                            <p:childTnLst>
                              <p:par>
                                <p:cTn id="14" presetID="23" presetClass="entr" presetSubtype="16" fill="hold" nodeType="afterEffect">
                                  <p:stCondLst>
                                    <p:cond delay="0"/>
                                  </p:stCondLst>
                                  <p:childTnLst>
                                    <p:set>
                                      <p:cBhvr>
                                        <p:cTn id="15" dur="1" fill="hold">
                                          <p:stCondLst>
                                            <p:cond delay="0"/>
                                          </p:stCondLst>
                                        </p:cTn>
                                        <p:tgtEl>
                                          <p:spTgt spid="515"/>
                                        </p:tgtEl>
                                        <p:attrNameLst>
                                          <p:attrName>style.visibility</p:attrName>
                                        </p:attrNameLst>
                                      </p:cBhvr>
                                      <p:to>
                                        <p:strVal val="visible"/>
                                      </p:to>
                                    </p:set>
                                    <p:anim calcmode="lin" valueType="num">
                                      <p:cBhvr additive="base">
                                        <p:cTn id="16" dur="250"/>
                                        <p:tgtEl>
                                          <p:spTgt spid="515"/>
                                        </p:tgtEl>
                                        <p:attrNameLst>
                                          <p:attrName>ppt_w</p:attrName>
                                        </p:attrNameLst>
                                      </p:cBhvr>
                                      <p:tavLst>
                                        <p:tav tm="0">
                                          <p:val>
                                            <p:strVal val="0"/>
                                          </p:val>
                                        </p:tav>
                                        <p:tav tm="100000">
                                          <p:val>
                                            <p:strVal val="#ppt_w"/>
                                          </p:val>
                                        </p:tav>
                                      </p:tavLst>
                                    </p:anim>
                                    <p:anim calcmode="lin" valueType="num">
                                      <p:cBhvr additive="base">
                                        <p:cTn id="17" dur="250"/>
                                        <p:tgtEl>
                                          <p:spTgt spid="515"/>
                                        </p:tgtEl>
                                        <p:attrNameLst>
                                          <p:attrName>ppt_h</p:attrName>
                                        </p:attrNameLst>
                                      </p:cBhvr>
                                      <p:tavLst>
                                        <p:tav tm="0">
                                          <p:val>
                                            <p:strVal val="0"/>
                                          </p:val>
                                        </p:tav>
                                        <p:tav tm="100000">
                                          <p:val>
                                            <p:strVal val="#ppt_h"/>
                                          </p:val>
                                        </p:tav>
                                      </p:tavLst>
                                    </p:anim>
                                  </p:childTnLst>
                                </p:cTn>
                              </p:par>
                            </p:childTnLst>
                          </p:cTn>
                        </p:par>
                        <p:par>
                          <p:cTn id="18" fill="hold">
                            <p:stCondLst>
                              <p:cond delay="2000"/>
                            </p:stCondLst>
                            <p:childTnLst>
                              <p:par>
                                <p:cTn id="19" presetID="23" presetClass="entr" presetSubtype="16" fill="hold" nodeType="afterEffect">
                                  <p:stCondLst>
                                    <p:cond delay="0"/>
                                  </p:stCondLst>
                                  <p:childTnLst>
                                    <p:set>
                                      <p:cBhvr>
                                        <p:cTn id="20" dur="1" fill="hold">
                                          <p:stCondLst>
                                            <p:cond delay="0"/>
                                          </p:stCondLst>
                                        </p:cTn>
                                        <p:tgtEl>
                                          <p:spTgt spid="516"/>
                                        </p:tgtEl>
                                        <p:attrNameLst>
                                          <p:attrName>style.visibility</p:attrName>
                                        </p:attrNameLst>
                                      </p:cBhvr>
                                      <p:to>
                                        <p:strVal val="visible"/>
                                      </p:to>
                                    </p:set>
                                    <p:anim calcmode="lin" valueType="num">
                                      <p:cBhvr additive="base">
                                        <p:cTn id="21" dur="250"/>
                                        <p:tgtEl>
                                          <p:spTgt spid="516"/>
                                        </p:tgtEl>
                                        <p:attrNameLst>
                                          <p:attrName>ppt_w</p:attrName>
                                        </p:attrNameLst>
                                      </p:cBhvr>
                                      <p:tavLst>
                                        <p:tav tm="0">
                                          <p:val>
                                            <p:strVal val="0"/>
                                          </p:val>
                                        </p:tav>
                                        <p:tav tm="100000">
                                          <p:val>
                                            <p:strVal val="#ppt_w"/>
                                          </p:val>
                                        </p:tav>
                                      </p:tavLst>
                                    </p:anim>
                                    <p:anim calcmode="lin" valueType="num">
                                      <p:cBhvr additive="base">
                                        <p:cTn id="22" dur="250"/>
                                        <p:tgtEl>
                                          <p:spTgt spid="516"/>
                                        </p:tgtEl>
                                        <p:attrNameLst>
                                          <p:attrName>ppt_h</p:attrName>
                                        </p:attrNameLst>
                                      </p:cBhvr>
                                      <p:tavLst>
                                        <p:tav tm="0">
                                          <p:val>
                                            <p:strVal val="0"/>
                                          </p:val>
                                        </p:tav>
                                        <p:tav tm="100000">
                                          <p:val>
                                            <p:strVal val="#ppt_h"/>
                                          </p:val>
                                        </p:tav>
                                      </p:tavLst>
                                    </p:anim>
                                  </p:childTnLst>
                                </p:cTn>
                              </p:par>
                            </p:childTnLst>
                          </p:cTn>
                        </p:par>
                        <p:par>
                          <p:cTn id="23" fill="hold">
                            <p:stCondLst>
                              <p:cond delay="2250"/>
                            </p:stCondLst>
                            <p:childTnLst>
                              <p:par>
                                <p:cTn id="24" presetID="23" presetClass="entr" presetSubtype="16" fill="hold" nodeType="afterEffect">
                                  <p:stCondLst>
                                    <p:cond delay="0"/>
                                  </p:stCondLst>
                                  <p:childTnLst>
                                    <p:set>
                                      <p:cBhvr>
                                        <p:cTn id="25" dur="1" fill="hold">
                                          <p:stCondLst>
                                            <p:cond delay="0"/>
                                          </p:stCondLst>
                                        </p:cTn>
                                        <p:tgtEl>
                                          <p:spTgt spid="517"/>
                                        </p:tgtEl>
                                        <p:attrNameLst>
                                          <p:attrName>style.visibility</p:attrName>
                                        </p:attrNameLst>
                                      </p:cBhvr>
                                      <p:to>
                                        <p:strVal val="visible"/>
                                      </p:to>
                                    </p:set>
                                    <p:anim calcmode="lin" valueType="num">
                                      <p:cBhvr additive="base">
                                        <p:cTn id="26" dur="250"/>
                                        <p:tgtEl>
                                          <p:spTgt spid="517"/>
                                        </p:tgtEl>
                                        <p:attrNameLst>
                                          <p:attrName>ppt_w</p:attrName>
                                        </p:attrNameLst>
                                      </p:cBhvr>
                                      <p:tavLst>
                                        <p:tav tm="0">
                                          <p:val>
                                            <p:strVal val="0"/>
                                          </p:val>
                                        </p:tav>
                                        <p:tav tm="100000">
                                          <p:val>
                                            <p:strVal val="#ppt_w"/>
                                          </p:val>
                                        </p:tav>
                                      </p:tavLst>
                                    </p:anim>
                                    <p:anim calcmode="lin" valueType="num">
                                      <p:cBhvr additive="base">
                                        <p:cTn id="27" dur="250"/>
                                        <p:tgtEl>
                                          <p:spTgt spid="517"/>
                                        </p:tgtEl>
                                        <p:attrNameLst>
                                          <p:attrName>ppt_h</p:attrName>
                                        </p:attrNameLst>
                                      </p:cBhvr>
                                      <p:tavLst>
                                        <p:tav tm="0">
                                          <p:val>
                                            <p:strVal val="0"/>
                                          </p:val>
                                        </p:tav>
                                        <p:tav tm="100000">
                                          <p:val>
                                            <p:strVal val="#ppt_h"/>
                                          </p:val>
                                        </p:tav>
                                      </p:tavLst>
                                    </p:anim>
                                  </p:childTnLst>
                                </p:cTn>
                              </p:par>
                            </p:childTnLst>
                          </p:cTn>
                        </p:par>
                        <p:par>
                          <p:cTn id="28" fill="hold">
                            <p:stCondLst>
                              <p:cond delay="2500"/>
                            </p:stCondLst>
                            <p:childTnLst>
                              <p:par>
                                <p:cTn id="29" presetID="23" presetClass="entr" presetSubtype="16" fill="hold" nodeType="afterEffect">
                                  <p:stCondLst>
                                    <p:cond delay="0"/>
                                  </p:stCondLst>
                                  <p:childTnLst>
                                    <p:set>
                                      <p:cBhvr>
                                        <p:cTn id="30" dur="1" fill="hold">
                                          <p:stCondLst>
                                            <p:cond delay="0"/>
                                          </p:stCondLst>
                                        </p:cTn>
                                        <p:tgtEl>
                                          <p:spTgt spid="519"/>
                                        </p:tgtEl>
                                        <p:attrNameLst>
                                          <p:attrName>style.visibility</p:attrName>
                                        </p:attrNameLst>
                                      </p:cBhvr>
                                      <p:to>
                                        <p:strVal val="visible"/>
                                      </p:to>
                                    </p:set>
                                    <p:anim calcmode="lin" valueType="num">
                                      <p:cBhvr additive="base">
                                        <p:cTn id="31" dur="250"/>
                                        <p:tgtEl>
                                          <p:spTgt spid="519"/>
                                        </p:tgtEl>
                                        <p:attrNameLst>
                                          <p:attrName>ppt_w</p:attrName>
                                        </p:attrNameLst>
                                      </p:cBhvr>
                                      <p:tavLst>
                                        <p:tav tm="0">
                                          <p:val>
                                            <p:strVal val="0"/>
                                          </p:val>
                                        </p:tav>
                                        <p:tav tm="100000">
                                          <p:val>
                                            <p:strVal val="#ppt_w"/>
                                          </p:val>
                                        </p:tav>
                                      </p:tavLst>
                                    </p:anim>
                                    <p:anim calcmode="lin" valueType="num">
                                      <p:cBhvr additive="base">
                                        <p:cTn id="32" dur="250"/>
                                        <p:tgtEl>
                                          <p:spTgt spid="519"/>
                                        </p:tgtEl>
                                        <p:attrNameLst>
                                          <p:attrName>ppt_h</p:attrName>
                                        </p:attrNameLst>
                                      </p:cBhvr>
                                      <p:tavLst>
                                        <p:tav tm="0">
                                          <p:val>
                                            <p:strVal val="0"/>
                                          </p:val>
                                        </p:tav>
                                        <p:tav tm="100000">
                                          <p:val>
                                            <p:strVal val="#ppt_h"/>
                                          </p:val>
                                        </p:tav>
                                      </p:tavLst>
                                    </p:anim>
                                  </p:childTnLst>
                                </p:cTn>
                              </p:par>
                            </p:childTnLst>
                          </p:cTn>
                        </p:par>
                        <p:par>
                          <p:cTn id="33" fill="hold">
                            <p:stCondLst>
                              <p:cond delay="2750"/>
                            </p:stCondLst>
                            <p:childTnLst>
                              <p:par>
                                <p:cTn id="34" presetID="10" presetClass="entr" presetSubtype="0" fill="hold" nodeType="afterEffect">
                                  <p:stCondLst>
                                    <p:cond delay="0"/>
                                  </p:stCondLst>
                                  <p:childTnLst>
                                    <p:set>
                                      <p:cBhvr>
                                        <p:cTn id="35" dur="1" fill="hold">
                                          <p:stCondLst>
                                            <p:cond delay="0"/>
                                          </p:stCondLst>
                                        </p:cTn>
                                        <p:tgtEl>
                                          <p:spTgt spid="518"/>
                                        </p:tgtEl>
                                        <p:attrNameLst>
                                          <p:attrName>style.visibility</p:attrName>
                                        </p:attrNameLst>
                                      </p:cBhvr>
                                      <p:to>
                                        <p:strVal val="visible"/>
                                      </p:to>
                                    </p:set>
                                    <p:animEffect transition="in" filter="fade">
                                      <p:cBhvr>
                                        <p:cTn id="36" dur="250"/>
                                        <p:tgtEl>
                                          <p:spTgt spid="518"/>
                                        </p:tgtEl>
                                      </p:cBhvr>
                                    </p:animEffect>
                                  </p:childTnLst>
                                </p:cTn>
                              </p:par>
                            </p:childTnLst>
                          </p:cTn>
                        </p:par>
                        <p:par>
                          <p:cTn id="37" fill="hold">
                            <p:stCondLst>
                              <p:cond delay="3000"/>
                            </p:stCondLst>
                            <p:childTnLst>
                              <p:par>
                                <p:cTn id="38" presetID="23" presetClass="entr" presetSubtype="16" fill="hold" nodeType="afterEffect">
                                  <p:stCondLst>
                                    <p:cond delay="0"/>
                                  </p:stCondLst>
                                  <p:childTnLst>
                                    <p:set>
                                      <p:cBhvr>
                                        <p:cTn id="39" dur="1" fill="hold">
                                          <p:stCondLst>
                                            <p:cond delay="0"/>
                                          </p:stCondLst>
                                        </p:cTn>
                                        <p:tgtEl>
                                          <p:spTgt spid="520"/>
                                        </p:tgtEl>
                                        <p:attrNameLst>
                                          <p:attrName>style.visibility</p:attrName>
                                        </p:attrNameLst>
                                      </p:cBhvr>
                                      <p:to>
                                        <p:strVal val="visible"/>
                                      </p:to>
                                    </p:set>
                                    <p:anim calcmode="lin" valueType="num">
                                      <p:cBhvr additive="base">
                                        <p:cTn id="40" dur="250"/>
                                        <p:tgtEl>
                                          <p:spTgt spid="520"/>
                                        </p:tgtEl>
                                        <p:attrNameLst>
                                          <p:attrName>ppt_w</p:attrName>
                                        </p:attrNameLst>
                                      </p:cBhvr>
                                      <p:tavLst>
                                        <p:tav tm="0">
                                          <p:val>
                                            <p:strVal val="0"/>
                                          </p:val>
                                        </p:tav>
                                        <p:tav tm="100000">
                                          <p:val>
                                            <p:strVal val="#ppt_w"/>
                                          </p:val>
                                        </p:tav>
                                      </p:tavLst>
                                    </p:anim>
                                    <p:anim calcmode="lin" valueType="num">
                                      <p:cBhvr additive="base">
                                        <p:cTn id="41" dur="250"/>
                                        <p:tgtEl>
                                          <p:spTgt spid="520"/>
                                        </p:tgtEl>
                                        <p:attrNameLst>
                                          <p:attrName>ppt_h</p:attrName>
                                        </p:attrNameLst>
                                      </p:cBhvr>
                                      <p:tavLst>
                                        <p:tav tm="0">
                                          <p:val>
                                            <p:strVal val="0"/>
                                          </p:val>
                                        </p:tav>
                                        <p:tav tm="100000">
                                          <p:val>
                                            <p:strVal val="#ppt_h"/>
                                          </p:val>
                                        </p:tav>
                                      </p:tavLst>
                                    </p:anim>
                                  </p:childTnLst>
                                </p:cTn>
                              </p:par>
                            </p:childTnLst>
                          </p:cTn>
                        </p:par>
                        <p:par>
                          <p:cTn id="42" fill="hold">
                            <p:stCondLst>
                              <p:cond delay="3250"/>
                            </p:stCondLst>
                            <p:childTnLst>
                              <p:par>
                                <p:cTn id="43" presetID="22" presetClass="entr" presetSubtype="1" fill="hold" grpId="0" nodeType="afterEffect">
                                  <p:stCondLst>
                                    <p:cond delay="0"/>
                                  </p:stCondLst>
                                  <p:childTnLst>
                                    <p:set>
                                      <p:cBhvr>
                                        <p:cTn id="44" dur="1" fill="hold">
                                          <p:stCondLst>
                                            <p:cond delay="0"/>
                                          </p:stCondLst>
                                        </p:cTn>
                                        <p:tgtEl>
                                          <p:spTgt spid="512"/>
                                        </p:tgtEl>
                                        <p:attrNameLst>
                                          <p:attrName>style.visibility</p:attrName>
                                        </p:attrNameLst>
                                      </p:cBhvr>
                                      <p:to>
                                        <p:strVal val="visible"/>
                                      </p:to>
                                    </p:set>
                                    <p:animEffect transition="in" filter="wipe(up)">
                                      <p:cBhvr>
                                        <p:cTn id="45" dur="500"/>
                                        <p:tgtEl>
                                          <p:spTgt spid="512"/>
                                        </p:tgtEl>
                                      </p:cBhvr>
                                    </p:animEffect>
                                  </p:childTnLst>
                                </p:cTn>
                              </p:par>
                            </p:childTnLst>
                          </p:cTn>
                        </p:par>
                        <p:par>
                          <p:cTn id="46" fill="hold">
                            <p:stCondLst>
                              <p:cond delay="3750"/>
                            </p:stCondLst>
                            <p:childTnLst>
                              <p:par>
                                <p:cTn id="47" presetID="22" presetClass="entr" presetSubtype="1" fill="hold" grpId="0" nodeType="afterEffect">
                                  <p:stCondLst>
                                    <p:cond delay="0"/>
                                  </p:stCondLst>
                                  <p:childTnLst>
                                    <p:set>
                                      <p:cBhvr>
                                        <p:cTn id="48" dur="1" fill="hold">
                                          <p:stCondLst>
                                            <p:cond delay="0"/>
                                          </p:stCondLst>
                                        </p:cTn>
                                        <p:tgtEl>
                                          <p:spTgt spid="8"/>
                                        </p:tgtEl>
                                        <p:attrNameLst>
                                          <p:attrName>style.visibility</p:attrName>
                                        </p:attrNameLst>
                                      </p:cBhvr>
                                      <p:to>
                                        <p:strVal val="visible"/>
                                      </p:to>
                                    </p:set>
                                    <p:animEffect transition="in" filter="wipe(up)">
                                      <p:cBhvr>
                                        <p:cTn id="49"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 grpId="0"/>
      <p:bldP spid="8"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934742" y="-1732258"/>
            <a:ext cx="10322516" cy="10322516"/>
            <a:chOff x="0" y="0"/>
            <a:chExt cx="812800" cy="812800"/>
          </a:xfrm>
        </p:grpSpPr>
        <p:sp>
          <p:nvSpPr>
            <p:cNvPr id="3" name="Freeform 3"/>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2D20C"/>
            </a:solidFill>
            <a:ln cap="sq">
              <a:noFill/>
              <a:prstDash val="solid"/>
              <a:miter/>
            </a:ln>
          </p:spPr>
        </p:sp>
        <p:sp>
          <p:nvSpPr>
            <p:cNvPr id="4" name="TextBox 4"/>
            <p:cNvSpPr txBox="1"/>
            <p:nvPr/>
          </p:nvSpPr>
          <p:spPr>
            <a:xfrm>
              <a:off x="76200" y="38100"/>
              <a:ext cx="660400" cy="698500"/>
            </a:xfrm>
            <a:prstGeom prst="rect">
              <a:avLst/>
            </a:prstGeom>
          </p:spPr>
          <p:txBody>
            <a:bodyPr lIns="33867" tIns="33867" rIns="33867" bIns="33867" rtlCol="0" anchor="ctr"/>
            <a:lstStyle/>
            <a:p>
              <a:pPr algn="ctr">
                <a:lnSpc>
                  <a:spcPts val="1773"/>
                </a:lnSpc>
                <a:spcBef>
                  <a:spcPct val="0"/>
                </a:spcBef>
              </a:pPr>
              <a:endParaRPr sz="1200"/>
            </a:p>
          </p:txBody>
        </p:sp>
      </p:grpSp>
      <p:grpSp>
        <p:nvGrpSpPr>
          <p:cNvPr id="5" name="Group 5"/>
          <p:cNvGrpSpPr/>
          <p:nvPr/>
        </p:nvGrpSpPr>
        <p:grpSpPr>
          <a:xfrm>
            <a:off x="1694024" y="-972976"/>
            <a:ext cx="8803954" cy="8803954"/>
            <a:chOff x="0" y="0"/>
            <a:chExt cx="812800" cy="812800"/>
          </a:xfrm>
        </p:grpSpPr>
        <p:sp>
          <p:nvSpPr>
            <p:cNvPr id="6" name="Freeform 6"/>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alpha val="0"/>
              </a:srgbClr>
            </a:solidFill>
            <a:ln w="114300" cap="sq">
              <a:solidFill>
                <a:srgbClr val="FFFFFF"/>
              </a:solidFill>
              <a:prstDash val="solid"/>
              <a:miter/>
            </a:ln>
          </p:spPr>
        </p:sp>
        <p:sp>
          <p:nvSpPr>
            <p:cNvPr id="7" name="TextBox 7"/>
            <p:cNvSpPr txBox="1"/>
            <p:nvPr/>
          </p:nvSpPr>
          <p:spPr>
            <a:xfrm>
              <a:off x="76200" y="38100"/>
              <a:ext cx="660400" cy="698500"/>
            </a:xfrm>
            <a:prstGeom prst="rect">
              <a:avLst/>
            </a:prstGeom>
          </p:spPr>
          <p:txBody>
            <a:bodyPr lIns="33867" tIns="33867" rIns="33867" bIns="33867" rtlCol="0" anchor="ctr"/>
            <a:lstStyle/>
            <a:p>
              <a:pPr algn="ctr">
                <a:lnSpc>
                  <a:spcPts val="1773"/>
                </a:lnSpc>
                <a:spcBef>
                  <a:spcPct val="0"/>
                </a:spcBef>
              </a:pPr>
              <a:endParaRPr sz="1200"/>
            </a:p>
          </p:txBody>
        </p:sp>
      </p:grpSp>
      <p:sp>
        <p:nvSpPr>
          <p:cNvPr id="8" name="TextBox 8"/>
          <p:cNvSpPr txBox="1"/>
          <p:nvPr/>
        </p:nvSpPr>
        <p:spPr>
          <a:xfrm>
            <a:off x="2526353" y="2265725"/>
            <a:ext cx="7139294" cy="1403718"/>
          </a:xfrm>
          <a:prstGeom prst="rect">
            <a:avLst/>
          </a:prstGeom>
        </p:spPr>
        <p:txBody>
          <a:bodyPr lIns="0" tIns="0" rIns="0" bIns="0" rtlCol="0" anchor="t">
            <a:spAutoFit/>
          </a:bodyPr>
          <a:lstStyle/>
          <a:p>
            <a:pPr algn="ctr">
              <a:lnSpc>
                <a:spcPts val="11963"/>
              </a:lnSpc>
            </a:pPr>
            <a:r>
              <a:rPr lang="en-US" sz="8544" b="1" dirty="0">
                <a:solidFill>
                  <a:srgbClr val="000000"/>
                </a:solidFill>
                <a:latin typeface="Montserrat Ultra-Bold"/>
                <a:ea typeface="Montserrat Ultra-Bold"/>
                <a:cs typeface="Montserrat Ultra-Bold"/>
                <a:sym typeface="Montserrat Ultra-Bold"/>
              </a:rPr>
              <a:t>THANK YOU</a:t>
            </a:r>
          </a:p>
        </p:txBody>
      </p:sp>
      <p:sp>
        <p:nvSpPr>
          <p:cNvPr id="9" name="TextBox 9"/>
          <p:cNvSpPr txBox="1"/>
          <p:nvPr/>
        </p:nvSpPr>
        <p:spPr>
          <a:xfrm>
            <a:off x="2526353" y="3535961"/>
            <a:ext cx="7139294" cy="433708"/>
          </a:xfrm>
          <a:prstGeom prst="rect">
            <a:avLst/>
          </a:prstGeom>
        </p:spPr>
        <p:txBody>
          <a:bodyPr lIns="0" tIns="0" rIns="0" bIns="0" rtlCol="0" anchor="t">
            <a:spAutoFit/>
          </a:bodyPr>
          <a:lstStyle/>
          <a:p>
            <a:pPr algn="ctr">
              <a:lnSpc>
                <a:spcPts val="3732"/>
              </a:lnSpc>
            </a:pPr>
            <a:r>
              <a:rPr lang="en-US" sz="2665" b="1" dirty="0">
                <a:solidFill>
                  <a:srgbClr val="000000"/>
                </a:solidFill>
                <a:latin typeface="Montserrat Bold"/>
                <a:ea typeface="Montserrat Bold"/>
                <a:cs typeface="Montserrat Bold"/>
                <a:sym typeface="Montserrat Bold"/>
              </a:rPr>
              <a:t>DO YOU HAVE ANY QUERIES?</a:t>
            </a:r>
          </a:p>
        </p:txBody>
      </p:sp>
    </p:spTree>
    <p:extLst>
      <p:ext uri="{BB962C8B-B14F-4D97-AF65-F5344CB8AC3E}">
        <p14:creationId xmlns:p14="http://schemas.microsoft.com/office/powerpoint/2010/main" val="203442078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ox(out)">
                                      <p:cBhvr>
                                        <p:cTn id="7" dur="2000"/>
                                        <p:tgtEl>
                                          <p:spTgt spid="8"/>
                                        </p:tgtEl>
                                      </p:cBhvr>
                                    </p:animEffect>
                                  </p:childTnLst>
                                </p:cTn>
                              </p:par>
                            </p:childTnLst>
                          </p:cTn>
                        </p:par>
                        <p:par>
                          <p:cTn id="8" fill="hold">
                            <p:stCondLst>
                              <p:cond delay="2000"/>
                            </p:stCondLst>
                            <p:childTnLst>
                              <p:par>
                                <p:cTn id="9" presetID="4" presetClass="entr" presetSubtype="32" fill="hold" grpId="0"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box(out)">
                                      <p:cBhvr>
                                        <p:cTn id="11"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550</TotalTime>
  <Words>2770</Words>
  <Application>Microsoft Office PowerPoint</Application>
  <PresentationFormat>Widescreen</PresentationFormat>
  <Paragraphs>139</Paragraphs>
  <Slides>21</Slides>
  <Notes>19</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21</vt:i4>
      </vt:variant>
    </vt:vector>
  </HeadingPairs>
  <TitlesOfParts>
    <vt:vector size="33" baseType="lpstr">
      <vt:lpstr>Arial</vt:lpstr>
      <vt:lpstr>Bahnschrift</vt:lpstr>
      <vt:lpstr>Bebas Neue</vt:lpstr>
      <vt:lpstr>Calibri</vt:lpstr>
      <vt:lpstr>Calibri Light</vt:lpstr>
      <vt:lpstr>Chivo</vt:lpstr>
      <vt:lpstr>DM Serif Display</vt:lpstr>
      <vt:lpstr>Montserrat Bold</vt:lpstr>
      <vt:lpstr>Montserrat Medium</vt:lpstr>
      <vt:lpstr>Montserrat Ultra-Bold</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BARRIER 3 - PHYSICAL BARRIER</vt:lpstr>
      <vt:lpstr>BARRIER 3 - PHYSICAL BARRIER</vt:lpstr>
      <vt:lpstr>BARRIER 3 - PHYSICAL BARRIER</vt:lpstr>
      <vt:lpstr> BARRIER 4 - CULTURAL BARRIER</vt:lpstr>
      <vt:lpstr> BARRIER 4 - CULTURAL BARRIER</vt:lpstr>
      <vt:lpstr> BARRIER 4 - CULTURAL BARRIER</vt:lpstr>
      <vt:lpstr>BARRIER 5 - AGE/ATTITUDE BARRIER</vt:lpstr>
      <vt:lpstr>BARRIER 5 - AGE/ATTITUDE BARRIER</vt:lpstr>
      <vt:lpstr>BARRIER 5 - AGE/ATTITUDE BARRIER</vt:lpstr>
      <vt:lpstr>Conclusion</vt:lpstr>
      <vt:lpstr>References</vt:lpstr>
      <vt:lpstr>References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Erfan Likhon</dc:creator>
  <cp:lastModifiedBy>Rekon Shinoda</cp:lastModifiedBy>
  <cp:revision>56</cp:revision>
  <dcterms:created xsi:type="dcterms:W3CDTF">2025-05-19T22:37:23Z</dcterms:created>
  <dcterms:modified xsi:type="dcterms:W3CDTF">2025-12-07T11:04:31Z</dcterms:modified>
</cp:coreProperties>
</file>