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
  </p:notesMasterIdLst>
  <p:handoutMasterIdLst>
    <p:handoutMasterId r:id="rId4"/>
  </p:handoutMasterIdLst>
  <p:sldIdLst>
    <p:sldId id="256" r:id="rId2"/>
  </p:sldIdLst>
  <p:sldSz cx="32918400" cy="21945600"/>
  <p:notesSz cx="7004050" cy="9290050"/>
  <p:defaultTextStyle>
    <a:defPPr>
      <a:defRPr lang="en-US"/>
    </a:defPPr>
    <a:lvl1pPr marL="0" algn="l" defTabSz="2350606" rtl="0" eaLnBrk="1" latinLnBrk="0" hangingPunct="1">
      <a:defRPr sz="4600" kern="1200">
        <a:solidFill>
          <a:schemeClr val="tx1"/>
        </a:solidFill>
        <a:latin typeface="+mn-lt"/>
        <a:ea typeface="+mn-ea"/>
        <a:cs typeface="+mn-cs"/>
      </a:defRPr>
    </a:lvl1pPr>
    <a:lvl2pPr marL="1175304" algn="l" defTabSz="2350606" rtl="0" eaLnBrk="1" latinLnBrk="0" hangingPunct="1">
      <a:defRPr sz="4600" kern="1200">
        <a:solidFill>
          <a:schemeClr val="tx1"/>
        </a:solidFill>
        <a:latin typeface="+mn-lt"/>
        <a:ea typeface="+mn-ea"/>
        <a:cs typeface="+mn-cs"/>
      </a:defRPr>
    </a:lvl2pPr>
    <a:lvl3pPr marL="2350606" algn="l" defTabSz="2350606" rtl="0" eaLnBrk="1" latinLnBrk="0" hangingPunct="1">
      <a:defRPr sz="4600" kern="1200">
        <a:solidFill>
          <a:schemeClr val="tx1"/>
        </a:solidFill>
        <a:latin typeface="+mn-lt"/>
        <a:ea typeface="+mn-ea"/>
        <a:cs typeface="+mn-cs"/>
      </a:defRPr>
    </a:lvl3pPr>
    <a:lvl4pPr marL="3525911" algn="l" defTabSz="2350606" rtl="0" eaLnBrk="1" latinLnBrk="0" hangingPunct="1">
      <a:defRPr sz="4600" kern="1200">
        <a:solidFill>
          <a:schemeClr val="tx1"/>
        </a:solidFill>
        <a:latin typeface="+mn-lt"/>
        <a:ea typeface="+mn-ea"/>
        <a:cs typeface="+mn-cs"/>
      </a:defRPr>
    </a:lvl4pPr>
    <a:lvl5pPr marL="4701214" algn="l" defTabSz="2350606" rtl="0" eaLnBrk="1" latinLnBrk="0" hangingPunct="1">
      <a:defRPr sz="4600" kern="1200">
        <a:solidFill>
          <a:schemeClr val="tx1"/>
        </a:solidFill>
        <a:latin typeface="+mn-lt"/>
        <a:ea typeface="+mn-ea"/>
        <a:cs typeface="+mn-cs"/>
      </a:defRPr>
    </a:lvl5pPr>
    <a:lvl6pPr marL="5876517" algn="l" defTabSz="2350606" rtl="0" eaLnBrk="1" latinLnBrk="0" hangingPunct="1">
      <a:defRPr sz="4600" kern="1200">
        <a:solidFill>
          <a:schemeClr val="tx1"/>
        </a:solidFill>
        <a:latin typeface="+mn-lt"/>
        <a:ea typeface="+mn-ea"/>
        <a:cs typeface="+mn-cs"/>
      </a:defRPr>
    </a:lvl6pPr>
    <a:lvl7pPr marL="7051819" algn="l" defTabSz="2350606" rtl="0" eaLnBrk="1" latinLnBrk="0" hangingPunct="1">
      <a:defRPr sz="4600" kern="1200">
        <a:solidFill>
          <a:schemeClr val="tx1"/>
        </a:solidFill>
        <a:latin typeface="+mn-lt"/>
        <a:ea typeface="+mn-ea"/>
        <a:cs typeface="+mn-cs"/>
      </a:defRPr>
    </a:lvl7pPr>
    <a:lvl8pPr marL="8227124" algn="l" defTabSz="2350606" rtl="0" eaLnBrk="1" latinLnBrk="0" hangingPunct="1">
      <a:defRPr sz="4600" kern="1200">
        <a:solidFill>
          <a:schemeClr val="tx1"/>
        </a:solidFill>
        <a:latin typeface="+mn-lt"/>
        <a:ea typeface="+mn-ea"/>
        <a:cs typeface="+mn-cs"/>
      </a:defRPr>
    </a:lvl8pPr>
    <a:lvl9pPr marL="9402428" algn="l" defTabSz="2350606" rtl="0" eaLnBrk="1" latinLnBrk="0" hangingPunct="1">
      <a:defRPr sz="4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p15:clr>
            <a:srgbClr val="A4A3A4"/>
          </p15:clr>
        </p15:guide>
        <p15:guide id="2" pos="10368">
          <p15:clr>
            <a:srgbClr val="A4A3A4"/>
          </p15:clr>
        </p15:guide>
      </p15:sldGuideLst>
    </p:ext>
    <p:ext uri="{2D200454-40CA-4A62-9FC3-DE9A4176ACB9}">
      <p15:notesGuideLst xmlns:p15="http://schemas.microsoft.com/office/powerpoint/2012/main">
        <p15:guide id="1" orient="horz" pos="2926">
          <p15:clr>
            <a:srgbClr val="A4A3A4"/>
          </p15:clr>
        </p15:guide>
        <p15:guide id="2" pos="220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99"/>
    <a:srgbClr val="FFCCFF"/>
    <a:srgbClr val="FFFFCC"/>
    <a:srgbClr val="CC99FF"/>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60" autoAdjust="0"/>
    <p:restoredTop sz="99642" autoAdjust="0"/>
  </p:normalViewPr>
  <p:slideViewPr>
    <p:cSldViewPr>
      <p:cViewPr varScale="1">
        <p:scale>
          <a:sx n="33" d="100"/>
          <a:sy n="33" d="100"/>
        </p:scale>
        <p:origin x="874" y="106"/>
      </p:cViewPr>
      <p:guideLst>
        <p:guide orient="horz" pos="6912"/>
        <p:guide pos="10368"/>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69" d="100"/>
          <a:sy n="69" d="100"/>
        </p:scale>
        <p:origin x="-3270" y="-90"/>
      </p:cViewPr>
      <p:guideLst>
        <p:guide orient="horz" pos="2926"/>
        <p:guide pos="2206"/>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5300" cy="465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967163" y="0"/>
            <a:ext cx="3035300" cy="465138"/>
          </a:xfrm>
          <a:prstGeom prst="rect">
            <a:avLst/>
          </a:prstGeom>
        </p:spPr>
        <p:txBody>
          <a:bodyPr vert="horz" lIns="91440" tIns="45720" rIns="91440" bIns="45720" rtlCol="0"/>
          <a:lstStyle>
            <a:lvl1pPr algn="r">
              <a:defRPr sz="1200"/>
            </a:lvl1pPr>
          </a:lstStyle>
          <a:p>
            <a:fld id="{FF66CDD7-09B6-4BB3-9069-2B95837CCCB2}" type="datetimeFigureOut">
              <a:rPr lang="en-US" smtClean="0"/>
              <a:pPr/>
              <a:t>4/11/2024</a:t>
            </a:fld>
            <a:endParaRPr lang="en-US"/>
          </a:p>
        </p:txBody>
      </p:sp>
      <p:sp>
        <p:nvSpPr>
          <p:cNvPr id="4" name="Footer Placeholder 3"/>
          <p:cNvSpPr>
            <a:spLocks noGrp="1"/>
          </p:cNvSpPr>
          <p:nvPr>
            <p:ph type="ftr" sz="quarter" idx="2"/>
          </p:nvPr>
        </p:nvSpPr>
        <p:spPr>
          <a:xfrm>
            <a:off x="0" y="8823325"/>
            <a:ext cx="3035300" cy="46513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967163" y="8823325"/>
            <a:ext cx="3035300" cy="465138"/>
          </a:xfrm>
          <a:prstGeom prst="rect">
            <a:avLst/>
          </a:prstGeom>
        </p:spPr>
        <p:txBody>
          <a:bodyPr vert="horz" lIns="91440" tIns="45720" rIns="91440" bIns="45720" rtlCol="0" anchor="b"/>
          <a:lstStyle>
            <a:lvl1pPr algn="r">
              <a:defRPr sz="1200"/>
            </a:lvl1pPr>
          </a:lstStyle>
          <a:p>
            <a:fld id="{0479BA33-46DD-4DE6-9BEC-D9D96B7B704D}" type="slidenum">
              <a:rPr lang="en-US" smtClean="0"/>
              <a:pPr/>
              <a:t>‹#›</a:t>
            </a:fld>
            <a:endParaRPr lang="en-US"/>
          </a:p>
        </p:txBody>
      </p:sp>
    </p:spTree>
    <p:extLst>
      <p:ext uri="{BB962C8B-B14F-4D97-AF65-F5344CB8AC3E}">
        <p14:creationId xmlns:p14="http://schemas.microsoft.com/office/powerpoint/2010/main" val="7867403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5300" cy="465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967163" y="0"/>
            <a:ext cx="3035300" cy="465138"/>
          </a:xfrm>
          <a:prstGeom prst="rect">
            <a:avLst/>
          </a:prstGeom>
        </p:spPr>
        <p:txBody>
          <a:bodyPr vert="horz" lIns="91440" tIns="45720" rIns="91440" bIns="45720" rtlCol="0"/>
          <a:lstStyle>
            <a:lvl1pPr algn="r">
              <a:defRPr sz="1200"/>
            </a:lvl1pPr>
          </a:lstStyle>
          <a:p>
            <a:fld id="{6816E5E1-F0EF-447B-AAAD-230243ECE74D}" type="datetimeFigureOut">
              <a:rPr lang="en-US" smtClean="0"/>
              <a:t>4/11/2024</a:t>
            </a:fld>
            <a:endParaRPr lang="en-US"/>
          </a:p>
        </p:txBody>
      </p:sp>
      <p:sp>
        <p:nvSpPr>
          <p:cNvPr id="4" name="Slide Image Placeholder 3"/>
          <p:cNvSpPr>
            <a:spLocks noGrp="1" noRot="1" noChangeAspect="1"/>
          </p:cNvSpPr>
          <p:nvPr>
            <p:ph type="sldImg" idx="2"/>
          </p:nvPr>
        </p:nvSpPr>
        <p:spPr>
          <a:xfrm>
            <a:off x="890588" y="696913"/>
            <a:ext cx="5222875" cy="34829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00088" y="4413250"/>
            <a:ext cx="5603875" cy="41798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3325"/>
            <a:ext cx="3035300" cy="46513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967163" y="8823325"/>
            <a:ext cx="3035300" cy="465138"/>
          </a:xfrm>
          <a:prstGeom prst="rect">
            <a:avLst/>
          </a:prstGeom>
        </p:spPr>
        <p:txBody>
          <a:bodyPr vert="horz" lIns="91440" tIns="45720" rIns="91440" bIns="45720" rtlCol="0" anchor="b"/>
          <a:lstStyle>
            <a:lvl1pPr algn="r">
              <a:defRPr sz="1200"/>
            </a:lvl1pPr>
          </a:lstStyle>
          <a:p>
            <a:fld id="{04217632-CD0C-439C-9802-91FB82128C4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4217632-CD0C-439C-9802-91FB82128C4B}"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5" name="Rectangle 14"/>
          <p:cNvSpPr/>
          <p:nvPr userDrawn="1"/>
        </p:nvSpPr>
        <p:spPr>
          <a:xfrm>
            <a:off x="32369760" y="0"/>
            <a:ext cx="548640" cy="21945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6" name="Rectangle 15"/>
          <p:cNvSpPr/>
          <p:nvPr userDrawn="1"/>
        </p:nvSpPr>
        <p:spPr>
          <a:xfrm>
            <a:off x="-2" y="0"/>
            <a:ext cx="548640" cy="21945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7" name="Rectangle 16"/>
          <p:cNvSpPr/>
          <p:nvPr userDrawn="1"/>
        </p:nvSpPr>
        <p:spPr>
          <a:xfrm>
            <a:off x="0" y="0"/>
            <a:ext cx="32918400" cy="2743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8" name="Rectangle 17"/>
          <p:cNvSpPr/>
          <p:nvPr userDrawn="1"/>
        </p:nvSpPr>
        <p:spPr>
          <a:xfrm>
            <a:off x="0" y="19202400"/>
            <a:ext cx="32918400" cy="2743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1" name="Instructions"/>
          <p:cNvSpPr/>
          <p:nvPr userDrawn="1"/>
        </p:nvSpPr>
        <p:spPr>
          <a:xfrm>
            <a:off x="-7680960" y="0"/>
            <a:ext cx="7132320" cy="21945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2428" tIns="122428" rIns="122428" bIns="122428"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286"/>
              </a:spcAft>
            </a:pPr>
            <a:r>
              <a:rPr lang="en-US" sz="4700" dirty="0">
                <a:solidFill>
                  <a:srgbClr val="7F7F7F"/>
                </a:solidFill>
                <a:latin typeface="Calibri" pitchFamily="34" charset="0"/>
                <a:cs typeface="Calibri" panose="020F0502020204030204" pitchFamily="34" charset="0"/>
              </a:rPr>
              <a:t>Poster Print Size:</a:t>
            </a:r>
            <a:endParaRPr sz="4700" dirty="0">
              <a:solidFill>
                <a:srgbClr val="7F7F7F"/>
              </a:solidFill>
              <a:latin typeface="Calibri" pitchFamily="34" charset="0"/>
              <a:cs typeface="Calibri" panose="020F0502020204030204" pitchFamily="34" charset="0"/>
            </a:endParaRPr>
          </a:p>
          <a:p>
            <a:pPr lvl="0">
              <a:spcBef>
                <a:spcPts val="0"/>
              </a:spcBef>
              <a:spcAft>
                <a:spcPts val="1286"/>
              </a:spcAft>
            </a:pPr>
            <a:r>
              <a:rPr lang="en-US" sz="3300" dirty="0">
                <a:solidFill>
                  <a:srgbClr val="7F7F7F"/>
                </a:solidFill>
                <a:latin typeface="Calibri" pitchFamily="34" charset="0"/>
                <a:cs typeface="Calibri" panose="020F0502020204030204" pitchFamily="34" charset="0"/>
              </a:rPr>
              <a:t>This poster template is 24” high by 36” wide. It can be used to print any poster with a 2:3 aspect ratio including 36x54 and 48x72.</a:t>
            </a:r>
          </a:p>
          <a:p>
            <a:pPr lvl="0">
              <a:spcBef>
                <a:spcPts val="0"/>
              </a:spcBef>
              <a:spcAft>
                <a:spcPts val="1286"/>
              </a:spcAft>
            </a:pPr>
            <a:r>
              <a:rPr lang="en-US" sz="4700" dirty="0">
                <a:solidFill>
                  <a:srgbClr val="7F7F7F"/>
                </a:solidFill>
                <a:latin typeface="Calibri" pitchFamily="34" charset="0"/>
                <a:cs typeface="Calibri" panose="020F0502020204030204" pitchFamily="34" charset="0"/>
              </a:rPr>
              <a:t>Placeholders</a:t>
            </a:r>
            <a:r>
              <a:rPr sz="4700" dirty="0">
                <a:solidFill>
                  <a:srgbClr val="7F7F7F"/>
                </a:solidFill>
                <a:latin typeface="Calibri" pitchFamily="34" charset="0"/>
                <a:cs typeface="Calibri" panose="020F0502020204030204" pitchFamily="34" charset="0"/>
              </a:rPr>
              <a:t>:</a:t>
            </a:r>
          </a:p>
          <a:p>
            <a:pPr lvl="0">
              <a:spcBef>
                <a:spcPts val="0"/>
              </a:spcBef>
              <a:spcAft>
                <a:spcPts val="1286"/>
              </a:spcAft>
            </a:pPr>
            <a:r>
              <a:rPr sz="3300" dirty="0">
                <a:solidFill>
                  <a:srgbClr val="7F7F7F"/>
                </a:solidFill>
                <a:latin typeface="Calibri" pitchFamily="34" charset="0"/>
                <a:cs typeface="Calibri" panose="020F0502020204030204" pitchFamily="34" charset="0"/>
              </a:rPr>
              <a:t>The </a:t>
            </a:r>
            <a:r>
              <a:rPr lang="en-US" sz="3300" dirty="0">
                <a:solidFill>
                  <a:srgbClr val="7F7F7F"/>
                </a:solidFill>
                <a:latin typeface="Calibri" pitchFamily="34" charset="0"/>
                <a:cs typeface="Calibri" panose="020F0502020204030204" pitchFamily="34" charset="0"/>
              </a:rPr>
              <a:t>various elements included</a:t>
            </a:r>
            <a:r>
              <a:rPr sz="3300" dirty="0">
                <a:solidFill>
                  <a:srgbClr val="7F7F7F"/>
                </a:solidFill>
                <a:latin typeface="Calibri" pitchFamily="34" charset="0"/>
                <a:cs typeface="Calibri" panose="020F0502020204030204" pitchFamily="34" charset="0"/>
              </a:rPr>
              <a:t> in this </a:t>
            </a:r>
            <a:r>
              <a:rPr lang="en-US" sz="3300" dirty="0">
                <a:solidFill>
                  <a:srgbClr val="7F7F7F"/>
                </a:solidFill>
                <a:latin typeface="Calibri" pitchFamily="34" charset="0"/>
                <a:cs typeface="Calibri" panose="020F0502020204030204" pitchFamily="34" charset="0"/>
              </a:rPr>
              <a:t>poster are ones</a:t>
            </a:r>
            <a:r>
              <a:rPr lang="en-US" sz="3300" baseline="0" dirty="0">
                <a:solidFill>
                  <a:srgbClr val="7F7F7F"/>
                </a:solidFill>
                <a:latin typeface="Calibri" pitchFamily="34" charset="0"/>
                <a:cs typeface="Calibri" panose="020F0502020204030204" pitchFamily="34" charset="0"/>
              </a:rPr>
              <a:t> we often see in medical, research, and scientific posters.</a:t>
            </a:r>
            <a:r>
              <a:rPr sz="3300" dirty="0">
                <a:solidFill>
                  <a:srgbClr val="7F7F7F"/>
                </a:solidFill>
                <a:latin typeface="Calibri" pitchFamily="34" charset="0"/>
                <a:cs typeface="Calibri" panose="020F0502020204030204" pitchFamily="34" charset="0"/>
              </a:rPr>
              <a:t> </a:t>
            </a:r>
            <a:r>
              <a:rPr lang="en-US" sz="3300" dirty="0">
                <a:solidFill>
                  <a:srgbClr val="7F7F7F"/>
                </a:solidFill>
                <a:latin typeface="Calibri" pitchFamily="34" charset="0"/>
                <a:cs typeface="Calibri" panose="020F0502020204030204" pitchFamily="34" charset="0"/>
              </a:rPr>
              <a:t>Feel</a:t>
            </a:r>
            <a:r>
              <a:rPr lang="en-US" sz="3300"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1286"/>
              </a:spcAft>
            </a:pPr>
            <a:r>
              <a:rPr lang="en-US" sz="4700" dirty="0">
                <a:solidFill>
                  <a:srgbClr val="7F7F7F"/>
                </a:solidFill>
                <a:latin typeface="Calibri" pitchFamily="34" charset="0"/>
                <a:cs typeface="Calibri" panose="020F0502020204030204" pitchFamily="34" charset="0"/>
              </a:rPr>
              <a:t>Image</a:t>
            </a:r>
            <a:r>
              <a:rPr lang="en-US" sz="4700" baseline="0" dirty="0">
                <a:solidFill>
                  <a:srgbClr val="7F7F7F"/>
                </a:solidFill>
                <a:latin typeface="Calibri" pitchFamily="34" charset="0"/>
                <a:cs typeface="Calibri" panose="020F0502020204030204" pitchFamily="34" charset="0"/>
              </a:rPr>
              <a:t> Quality</a:t>
            </a:r>
            <a:r>
              <a:rPr lang="en-US" sz="4700" dirty="0">
                <a:solidFill>
                  <a:srgbClr val="7F7F7F"/>
                </a:solidFill>
                <a:latin typeface="Calibri" pitchFamily="34" charset="0"/>
                <a:cs typeface="Calibri" panose="020F0502020204030204" pitchFamily="34" charset="0"/>
              </a:rPr>
              <a:t>:</a:t>
            </a:r>
          </a:p>
          <a:p>
            <a:pPr lvl="0">
              <a:spcBef>
                <a:spcPts val="0"/>
              </a:spcBef>
              <a:spcAft>
                <a:spcPts val="1286"/>
              </a:spcAft>
            </a:pPr>
            <a:r>
              <a:rPr lang="en-US" sz="3300" dirty="0">
                <a:solidFill>
                  <a:srgbClr val="7F7F7F"/>
                </a:solidFill>
                <a:latin typeface="Calibri" pitchFamily="34" charset="0"/>
                <a:cs typeface="Calibri" panose="020F0502020204030204" pitchFamily="34" charset="0"/>
              </a:rPr>
              <a:t>You can place digital photos or logo art in your poster file by selecting the </a:t>
            </a:r>
            <a:r>
              <a:rPr lang="en-US" sz="3300" b="1" dirty="0">
                <a:solidFill>
                  <a:srgbClr val="7F7F7F"/>
                </a:solidFill>
                <a:latin typeface="Calibri" pitchFamily="34" charset="0"/>
                <a:cs typeface="Calibri" panose="020F0502020204030204" pitchFamily="34" charset="0"/>
              </a:rPr>
              <a:t>Insert, Picture</a:t>
            </a:r>
            <a:r>
              <a:rPr lang="en-US" sz="3300"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3300" b="1" dirty="0">
                <a:solidFill>
                  <a:srgbClr val="7F7F7F"/>
                </a:solidFill>
                <a:latin typeface="Calibri" pitchFamily="34" charset="0"/>
                <a:cs typeface="Calibri" panose="020F0502020204030204" pitchFamily="34" charset="0"/>
              </a:rPr>
              <a:t>150-200 pixels per inch in their final printed size</a:t>
            </a:r>
            <a:r>
              <a:rPr lang="en-US" sz="3300" dirty="0">
                <a:solidFill>
                  <a:srgbClr val="7F7F7F"/>
                </a:solidFill>
                <a:latin typeface="Calibri" pitchFamily="34" charset="0"/>
                <a:cs typeface="Calibri" panose="020F0502020204030204" pitchFamily="34" charset="0"/>
              </a:rPr>
              <a:t>. For instance, a 1600 x 1200 pixel</a:t>
            </a:r>
            <a:r>
              <a:rPr lang="en-US" sz="3300" baseline="0" dirty="0">
                <a:solidFill>
                  <a:srgbClr val="7F7F7F"/>
                </a:solidFill>
                <a:latin typeface="Calibri" pitchFamily="34" charset="0"/>
                <a:cs typeface="Calibri" panose="020F0502020204030204" pitchFamily="34" charset="0"/>
              </a:rPr>
              <a:t> photo will usually look fine up to </a:t>
            </a:r>
            <a:r>
              <a:rPr lang="en-US" sz="3300" dirty="0">
                <a:solidFill>
                  <a:srgbClr val="7F7F7F"/>
                </a:solidFill>
                <a:latin typeface="Calibri" pitchFamily="34" charset="0"/>
                <a:cs typeface="Calibri" panose="020F0502020204030204" pitchFamily="34" charset="0"/>
              </a:rPr>
              <a:t>8“-10” wide on your printed poster.</a:t>
            </a:r>
          </a:p>
          <a:p>
            <a:pPr lvl="0">
              <a:spcBef>
                <a:spcPts val="0"/>
              </a:spcBef>
              <a:spcAft>
                <a:spcPts val="1286"/>
              </a:spcAft>
            </a:pPr>
            <a:r>
              <a:rPr lang="en-US" sz="3300"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1286"/>
              </a:spcAft>
            </a:pPr>
            <a:r>
              <a:rPr lang="en-US" sz="3300"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1286"/>
              </a:spcAft>
            </a:pPr>
            <a:br>
              <a:rPr lang="en-US" sz="2400" dirty="0">
                <a:solidFill>
                  <a:srgbClr val="7F7F7F"/>
                </a:solidFill>
                <a:latin typeface="Calibri" pitchFamily="34" charset="0"/>
                <a:cs typeface="Calibri" panose="020F0502020204030204" pitchFamily="34" charset="0"/>
              </a:rPr>
            </a:br>
            <a:r>
              <a:rPr lang="en-US" sz="2400" dirty="0">
                <a:solidFill>
                  <a:srgbClr val="7F7F7F"/>
                </a:solidFill>
                <a:latin typeface="Calibri" pitchFamily="34" charset="0"/>
                <a:cs typeface="Calibri" panose="020F0502020204030204" pitchFamily="34" charset="0"/>
              </a:rPr>
              <a:t>[This sidebar area does not print.]</a:t>
            </a:r>
          </a:p>
        </p:txBody>
      </p:sp>
      <p:grpSp>
        <p:nvGrpSpPr>
          <p:cNvPr id="12" name="Group 11"/>
          <p:cNvGrpSpPr/>
          <p:nvPr userDrawn="1"/>
        </p:nvGrpSpPr>
        <p:grpSpPr>
          <a:xfrm>
            <a:off x="33467040" y="0"/>
            <a:ext cx="7132320" cy="21945600"/>
            <a:chOff x="33832800" y="0"/>
            <a:chExt cx="12801600" cy="43891200"/>
          </a:xfrm>
        </p:grpSpPr>
        <p:sp>
          <p:nvSpPr>
            <p:cNvPr id="13"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286"/>
                </a:spcAft>
              </a:pPr>
              <a:r>
                <a:rPr lang="en-US" sz="4700" dirty="0">
                  <a:solidFill>
                    <a:schemeClr val="bg1">
                      <a:lumMod val="50000"/>
                    </a:schemeClr>
                  </a:solidFill>
                  <a:latin typeface="Calibri" pitchFamily="34" charset="0"/>
                  <a:cs typeface="Calibri" panose="020F0502020204030204" pitchFamily="34" charset="0"/>
                </a:rPr>
                <a:t>Change</a:t>
              </a:r>
              <a:r>
                <a:rPr lang="en-US" sz="4700" baseline="0" dirty="0">
                  <a:solidFill>
                    <a:schemeClr val="bg1">
                      <a:lumMod val="50000"/>
                    </a:schemeClr>
                  </a:solidFill>
                  <a:latin typeface="Calibri" pitchFamily="34" charset="0"/>
                  <a:cs typeface="Calibri" panose="020F0502020204030204" pitchFamily="34" charset="0"/>
                </a:rPr>
                <a:t> Color Theme</a:t>
              </a:r>
              <a:r>
                <a:rPr lang="en-US" sz="4700" dirty="0">
                  <a:solidFill>
                    <a:schemeClr val="bg1">
                      <a:lumMod val="50000"/>
                    </a:schemeClr>
                  </a:solidFill>
                  <a:latin typeface="Calibri" pitchFamily="34" charset="0"/>
                  <a:cs typeface="Calibri" panose="020F0502020204030204" pitchFamily="34" charset="0"/>
                </a:rPr>
                <a:t>:</a:t>
              </a:r>
              <a:endParaRPr sz="470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r>
                <a:rPr lang="en-US" sz="3300"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3300"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1286"/>
                </a:spcAft>
              </a:pPr>
              <a:r>
                <a:rPr lang="en-US" sz="3300" baseline="0" dirty="0">
                  <a:solidFill>
                    <a:schemeClr val="bg1">
                      <a:lumMod val="50000"/>
                    </a:schemeClr>
                  </a:solidFill>
                  <a:latin typeface="Calibri" pitchFamily="34" charset="0"/>
                  <a:cs typeface="Calibri" panose="020F0502020204030204" pitchFamily="34" charset="0"/>
                </a:rPr>
                <a:t>To change the color theme, select the </a:t>
              </a:r>
              <a:r>
                <a:rPr lang="en-US" sz="3300" b="1" baseline="0" dirty="0">
                  <a:solidFill>
                    <a:schemeClr val="bg1">
                      <a:lumMod val="50000"/>
                    </a:schemeClr>
                  </a:solidFill>
                  <a:latin typeface="Calibri" pitchFamily="34" charset="0"/>
                  <a:cs typeface="Calibri" panose="020F0502020204030204" pitchFamily="34" charset="0"/>
                </a:rPr>
                <a:t>Design</a:t>
              </a:r>
              <a:r>
                <a:rPr lang="en-US" sz="3300" baseline="0" dirty="0">
                  <a:solidFill>
                    <a:schemeClr val="bg1">
                      <a:lumMod val="50000"/>
                    </a:schemeClr>
                  </a:solidFill>
                  <a:latin typeface="Calibri" pitchFamily="34" charset="0"/>
                  <a:cs typeface="Calibri" panose="020F0502020204030204" pitchFamily="34" charset="0"/>
                </a:rPr>
                <a:t> tab, then select the </a:t>
              </a:r>
              <a:r>
                <a:rPr lang="en-US" sz="3300" b="1" baseline="0" dirty="0">
                  <a:solidFill>
                    <a:schemeClr val="bg1">
                      <a:lumMod val="50000"/>
                    </a:schemeClr>
                  </a:solidFill>
                  <a:latin typeface="Calibri" pitchFamily="34" charset="0"/>
                  <a:cs typeface="Calibri" panose="020F0502020204030204" pitchFamily="34" charset="0"/>
                </a:rPr>
                <a:t>Colors</a:t>
              </a:r>
              <a:r>
                <a:rPr lang="en-US" sz="3300"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1286"/>
                </a:spcAft>
              </a:pPr>
              <a:endParaRPr lang="en-US" sz="4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r>
                <a:rPr lang="en-US" sz="3300"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1286"/>
                </a:spcAft>
              </a:pPr>
              <a:r>
                <a:rPr lang="en-US" sz="47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1286"/>
                </a:spcAft>
              </a:pPr>
              <a:r>
                <a:rPr lang="en-US" sz="3300" dirty="0">
                  <a:solidFill>
                    <a:schemeClr val="bg1">
                      <a:lumMod val="50000"/>
                    </a:schemeClr>
                  </a:solidFill>
                  <a:latin typeface="Calibri" pitchFamily="34" charset="0"/>
                  <a:cs typeface="Calibri" panose="020F0502020204030204" pitchFamily="34" charset="0"/>
                </a:rPr>
                <a:t>Once your poster file is ready, visit</a:t>
              </a:r>
              <a:r>
                <a:rPr lang="en-US" sz="3300" baseline="0" dirty="0">
                  <a:solidFill>
                    <a:schemeClr val="bg1">
                      <a:lumMod val="50000"/>
                    </a:schemeClr>
                  </a:solidFill>
                  <a:latin typeface="Calibri" pitchFamily="34" charset="0"/>
                  <a:cs typeface="Calibri" panose="020F0502020204030204" pitchFamily="34" charset="0"/>
                </a:rPr>
                <a:t> </a:t>
              </a:r>
              <a:r>
                <a:rPr lang="en-US" sz="3300" b="1" baseline="0" dirty="0">
                  <a:solidFill>
                    <a:schemeClr val="bg1">
                      <a:lumMod val="50000"/>
                    </a:schemeClr>
                  </a:solidFill>
                  <a:latin typeface="Calibri" pitchFamily="34" charset="0"/>
                  <a:cs typeface="Calibri" panose="020F0502020204030204" pitchFamily="34" charset="0"/>
                </a:rPr>
                <a:t>www.genigraphics.com</a:t>
              </a:r>
              <a:r>
                <a:rPr lang="en-US" sz="3300"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1286"/>
                </a:spcAft>
              </a:pPr>
              <a:r>
                <a:rPr lang="en-US" sz="3300"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3300"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3300" baseline="0" dirty="0">
                  <a:solidFill>
                    <a:schemeClr val="bg1">
                      <a:lumMod val="50000"/>
                    </a:schemeClr>
                  </a:solidFill>
                  <a:latin typeface="Calibri" pitchFamily="34" charset="0"/>
                  <a:cs typeface="Calibri" panose="020F0502020204030204" pitchFamily="34" charset="0"/>
                </a:rPr>
                <a:t>US and Canada:  1-800-790-4001</a:t>
              </a:r>
              <a:br>
                <a:rPr lang="en-US" sz="3300" baseline="0" dirty="0">
                  <a:solidFill>
                    <a:schemeClr val="bg1">
                      <a:lumMod val="50000"/>
                    </a:schemeClr>
                  </a:solidFill>
                  <a:latin typeface="Calibri" pitchFamily="34" charset="0"/>
                  <a:cs typeface="Calibri" panose="020F0502020204030204" pitchFamily="34" charset="0"/>
                </a:rPr>
              </a:br>
              <a:r>
                <a:rPr lang="en-US" sz="3300"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2400" dirty="0">
                  <a:solidFill>
                    <a:schemeClr val="bg1">
                      <a:lumMod val="50000"/>
                    </a:schemeClr>
                  </a:solidFill>
                  <a:latin typeface="Calibri" pitchFamily="34" charset="0"/>
                  <a:cs typeface="Calibri" panose="020F0502020204030204" pitchFamily="34" charset="0"/>
                </a:rPr>
              </a:br>
              <a:r>
                <a:rPr lang="en-US" sz="2400" dirty="0">
                  <a:solidFill>
                    <a:schemeClr val="bg1">
                      <a:lumMod val="50000"/>
                    </a:schemeClr>
                  </a:solidFill>
                  <a:latin typeface="Calibri" pitchFamily="34" charset="0"/>
                  <a:cs typeface="Calibri" panose="020F0502020204030204" pitchFamily="34" charset="0"/>
                </a:rPr>
                <a:t>[This sidebar area does not print.]</a:t>
              </a:r>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7508200" y="21677939"/>
            <a:ext cx="5297435" cy="185928"/>
          </a:xfrm>
          <a:prstGeom prst="rect">
            <a:avLst/>
          </a:prstGeom>
        </p:spPr>
      </p:pic>
    </p:spTree>
    <p:extLst>
      <p:ext uri="{BB962C8B-B14F-4D97-AF65-F5344CB8AC3E}">
        <p14:creationId xmlns:p14="http://schemas.microsoft.com/office/powerpoint/2010/main" val="3812944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5D6BDF-9D0E-4E2B-85B8-D8F4790360C9}" type="datetimeFigureOut">
              <a:rPr lang="en-US" smtClean="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pPr/>
              <a:t>‹#›</a:t>
            </a:fld>
            <a:endParaRPr lang="en-US" dirty="0"/>
          </a:p>
        </p:txBody>
      </p:sp>
    </p:spTree>
    <p:extLst>
      <p:ext uri="{BB962C8B-B14F-4D97-AF65-F5344CB8AC3E}">
        <p14:creationId xmlns:p14="http://schemas.microsoft.com/office/powerpoint/2010/main" val="29316651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45920" y="878841"/>
            <a:ext cx="29626560" cy="3657600"/>
          </a:xfrm>
          <a:prstGeom prst="rect">
            <a:avLst/>
          </a:prstGeom>
        </p:spPr>
        <p:txBody>
          <a:bodyPr vert="horz" lIns="235061" tIns="117531" rIns="235061" bIns="117531" rtlCol="0" anchor="ctr">
            <a:normAutofit/>
          </a:bodyPr>
          <a:lstStyle/>
          <a:p>
            <a:r>
              <a:rPr lang="en-US" dirty="0"/>
              <a:t>Click to edit Master title style</a:t>
            </a:r>
          </a:p>
        </p:txBody>
      </p:sp>
      <p:sp>
        <p:nvSpPr>
          <p:cNvPr id="3" name="Text Placeholder 2"/>
          <p:cNvSpPr>
            <a:spLocks noGrp="1"/>
          </p:cNvSpPr>
          <p:nvPr>
            <p:ph type="body" idx="1"/>
          </p:nvPr>
        </p:nvSpPr>
        <p:spPr>
          <a:xfrm>
            <a:off x="1645920" y="5120643"/>
            <a:ext cx="29626560" cy="14483082"/>
          </a:xfrm>
          <a:prstGeom prst="rect">
            <a:avLst/>
          </a:prstGeom>
        </p:spPr>
        <p:txBody>
          <a:bodyPr vert="horz" lIns="235061" tIns="117531" rIns="235061" bIns="117531"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645920" y="20340322"/>
            <a:ext cx="7680960" cy="1168400"/>
          </a:xfrm>
          <a:prstGeom prst="rect">
            <a:avLst/>
          </a:prstGeom>
        </p:spPr>
        <p:txBody>
          <a:bodyPr vert="horz" lIns="235061" tIns="117531" rIns="235061" bIns="117531" rtlCol="0" anchor="ctr"/>
          <a:lstStyle>
            <a:lvl1pPr algn="l">
              <a:defRPr sz="3200">
                <a:solidFill>
                  <a:schemeClr val="tx1">
                    <a:tint val="75000"/>
                  </a:schemeClr>
                </a:solidFill>
              </a:defRPr>
            </a:lvl1pPr>
          </a:lstStyle>
          <a:p>
            <a:fld id="{985D6BDF-9D0E-4E2B-85B8-D8F4790360C9}" type="datetimeFigureOut">
              <a:rPr lang="en-US" smtClean="0"/>
              <a:pPr/>
              <a:t>4/11/2024</a:t>
            </a:fld>
            <a:endParaRPr lang="en-US" dirty="0"/>
          </a:p>
        </p:txBody>
      </p:sp>
      <p:sp>
        <p:nvSpPr>
          <p:cNvPr id="5" name="Footer Placeholder 4"/>
          <p:cNvSpPr>
            <a:spLocks noGrp="1"/>
          </p:cNvSpPr>
          <p:nvPr>
            <p:ph type="ftr" sz="quarter" idx="3"/>
          </p:nvPr>
        </p:nvSpPr>
        <p:spPr>
          <a:xfrm>
            <a:off x="11247120" y="20340322"/>
            <a:ext cx="10424160" cy="1168400"/>
          </a:xfrm>
          <a:prstGeom prst="rect">
            <a:avLst/>
          </a:prstGeom>
        </p:spPr>
        <p:txBody>
          <a:bodyPr vert="horz" lIns="235061" tIns="117531" rIns="235061" bIns="117531" rtlCol="0" anchor="ctr"/>
          <a:lstStyle>
            <a:lvl1pPr algn="ctr">
              <a:defRPr sz="3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3591520" y="20340322"/>
            <a:ext cx="7680960" cy="1168400"/>
          </a:xfrm>
          <a:prstGeom prst="rect">
            <a:avLst/>
          </a:prstGeom>
        </p:spPr>
        <p:txBody>
          <a:bodyPr vert="horz" lIns="235061" tIns="117531" rIns="235061" bIns="117531" rtlCol="0" anchor="ctr"/>
          <a:lstStyle>
            <a:lvl1pPr algn="r">
              <a:defRPr sz="3200">
                <a:solidFill>
                  <a:schemeClr val="tx1">
                    <a:tint val="75000"/>
                  </a:schemeClr>
                </a:solidFill>
              </a:defRPr>
            </a:lvl1pPr>
          </a:lstStyle>
          <a:p>
            <a:fld id="{FBB075EA-769C-4ECD-B48E-D6FCDC24F876}" type="slidenum">
              <a:rPr lang="en-US" smtClean="0"/>
              <a:pPr/>
              <a:t>‹#›</a:t>
            </a:fld>
            <a:endParaRPr lang="en-US" dirty="0"/>
          </a:p>
        </p:txBody>
      </p:sp>
    </p:spTree>
    <p:extLst>
      <p:ext uri="{BB962C8B-B14F-4D97-AF65-F5344CB8AC3E}">
        <p14:creationId xmlns:p14="http://schemas.microsoft.com/office/powerpoint/2010/main" val="72322184"/>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ctr" defTabSz="2350606" rtl="0" eaLnBrk="1" latinLnBrk="0" hangingPunct="1">
        <a:spcBef>
          <a:spcPct val="0"/>
        </a:spcBef>
        <a:buNone/>
        <a:defRPr sz="4200" kern="1200">
          <a:solidFill>
            <a:schemeClr val="tx1"/>
          </a:solidFill>
          <a:latin typeface="+mj-lt"/>
          <a:ea typeface="+mj-ea"/>
          <a:cs typeface="+mj-cs"/>
        </a:defRPr>
      </a:lvl1pPr>
    </p:titleStyle>
    <p:bodyStyle>
      <a:lvl1pPr marL="244855"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1pPr>
      <a:lvl2pPr marL="489709"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2pPr>
      <a:lvl3pPr marL="734565"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3pPr>
      <a:lvl4pPr marL="979419"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4pPr>
      <a:lvl5pPr marL="1224275"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5pPr>
      <a:lvl6pPr marL="6464169"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6pPr>
      <a:lvl7pPr marL="7639472"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7pPr>
      <a:lvl8pPr marL="8814776"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8pPr>
      <a:lvl9pPr marL="9990078"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9pPr>
    </p:bodyStyle>
    <p:otherStyle>
      <a:defPPr>
        <a:defRPr lang="en-US"/>
      </a:defPPr>
      <a:lvl1pPr marL="0" algn="l" defTabSz="2350606" rtl="0" eaLnBrk="1" latinLnBrk="0" hangingPunct="1">
        <a:defRPr sz="4600" kern="1200">
          <a:solidFill>
            <a:schemeClr val="tx1"/>
          </a:solidFill>
          <a:latin typeface="+mn-lt"/>
          <a:ea typeface="+mn-ea"/>
          <a:cs typeface="+mn-cs"/>
        </a:defRPr>
      </a:lvl1pPr>
      <a:lvl2pPr marL="1175304" algn="l" defTabSz="2350606" rtl="0" eaLnBrk="1" latinLnBrk="0" hangingPunct="1">
        <a:defRPr sz="4600" kern="1200">
          <a:solidFill>
            <a:schemeClr val="tx1"/>
          </a:solidFill>
          <a:latin typeface="+mn-lt"/>
          <a:ea typeface="+mn-ea"/>
          <a:cs typeface="+mn-cs"/>
        </a:defRPr>
      </a:lvl2pPr>
      <a:lvl3pPr marL="2350606" algn="l" defTabSz="2350606" rtl="0" eaLnBrk="1" latinLnBrk="0" hangingPunct="1">
        <a:defRPr sz="4600" kern="1200">
          <a:solidFill>
            <a:schemeClr val="tx1"/>
          </a:solidFill>
          <a:latin typeface="+mn-lt"/>
          <a:ea typeface="+mn-ea"/>
          <a:cs typeface="+mn-cs"/>
        </a:defRPr>
      </a:lvl3pPr>
      <a:lvl4pPr marL="3525911" algn="l" defTabSz="2350606" rtl="0" eaLnBrk="1" latinLnBrk="0" hangingPunct="1">
        <a:defRPr sz="4600" kern="1200">
          <a:solidFill>
            <a:schemeClr val="tx1"/>
          </a:solidFill>
          <a:latin typeface="+mn-lt"/>
          <a:ea typeface="+mn-ea"/>
          <a:cs typeface="+mn-cs"/>
        </a:defRPr>
      </a:lvl4pPr>
      <a:lvl5pPr marL="4701214" algn="l" defTabSz="2350606" rtl="0" eaLnBrk="1" latinLnBrk="0" hangingPunct="1">
        <a:defRPr sz="4600" kern="1200">
          <a:solidFill>
            <a:schemeClr val="tx1"/>
          </a:solidFill>
          <a:latin typeface="+mn-lt"/>
          <a:ea typeface="+mn-ea"/>
          <a:cs typeface="+mn-cs"/>
        </a:defRPr>
      </a:lvl5pPr>
      <a:lvl6pPr marL="5876517" algn="l" defTabSz="2350606" rtl="0" eaLnBrk="1" latinLnBrk="0" hangingPunct="1">
        <a:defRPr sz="4600" kern="1200">
          <a:solidFill>
            <a:schemeClr val="tx1"/>
          </a:solidFill>
          <a:latin typeface="+mn-lt"/>
          <a:ea typeface="+mn-ea"/>
          <a:cs typeface="+mn-cs"/>
        </a:defRPr>
      </a:lvl6pPr>
      <a:lvl7pPr marL="7051819" algn="l" defTabSz="2350606" rtl="0" eaLnBrk="1" latinLnBrk="0" hangingPunct="1">
        <a:defRPr sz="4600" kern="1200">
          <a:solidFill>
            <a:schemeClr val="tx1"/>
          </a:solidFill>
          <a:latin typeface="+mn-lt"/>
          <a:ea typeface="+mn-ea"/>
          <a:cs typeface="+mn-cs"/>
        </a:defRPr>
      </a:lvl7pPr>
      <a:lvl8pPr marL="8227124" algn="l" defTabSz="2350606" rtl="0" eaLnBrk="1" latinLnBrk="0" hangingPunct="1">
        <a:defRPr sz="4600" kern="1200">
          <a:solidFill>
            <a:schemeClr val="tx1"/>
          </a:solidFill>
          <a:latin typeface="+mn-lt"/>
          <a:ea typeface="+mn-ea"/>
          <a:cs typeface="+mn-cs"/>
        </a:defRPr>
      </a:lvl8pPr>
      <a:lvl9pPr marL="9402428" algn="l" defTabSz="2350606" rtl="0" eaLnBrk="1" latinLnBrk="0" hangingPunct="1">
        <a:defRPr sz="4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22"/>
          <p:cNvSpPr txBox="1">
            <a:spLocks noChangeArrowheads="1"/>
          </p:cNvSpPr>
          <p:nvPr/>
        </p:nvSpPr>
        <p:spPr bwMode="auto">
          <a:xfrm>
            <a:off x="700999" y="103860"/>
            <a:ext cx="24688800" cy="2987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7942" tIns="244855" rIns="97942" bIns="244855" anchor="ctr" anchorCtr="0">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a:r>
              <a:rPr lang="en-GB" sz="5400" b="1" dirty="0">
                <a:latin typeface="Times New Roman" pitchFamily="18" charset="0"/>
                <a:cs typeface="Times New Roman" pitchFamily="18" charset="0"/>
              </a:rPr>
              <a:t>ROLE AND EXTENT OF KNOWLEDGE &amp; INFORMATION MANAGEMENT IN CONTEMPORARY ORGANISATIONS </a:t>
            </a:r>
          </a:p>
          <a:p>
            <a:pPr algn="ctr"/>
            <a:r>
              <a:rPr lang="en-GB" sz="5400" b="1" dirty="0">
                <a:latin typeface="Times New Roman" pitchFamily="18" charset="0"/>
                <a:cs typeface="Times New Roman" pitchFamily="18" charset="0"/>
              </a:rPr>
              <a:t>COSTCO</a:t>
            </a:r>
            <a:endParaRPr lang="en-US" sz="5400" b="1" dirty="0">
              <a:latin typeface="Times New Roman" pitchFamily="18" charset="0"/>
              <a:cs typeface="Times New Roman" pitchFamily="18" charset="0"/>
            </a:endParaRPr>
          </a:p>
        </p:txBody>
      </p:sp>
      <p:sp>
        <p:nvSpPr>
          <p:cNvPr id="25" name="TextBox 24"/>
          <p:cNvSpPr txBox="1"/>
          <p:nvPr/>
        </p:nvSpPr>
        <p:spPr>
          <a:xfrm>
            <a:off x="700999" y="19933045"/>
            <a:ext cx="6814559" cy="665003"/>
          </a:xfrm>
          <a:prstGeom prst="rect">
            <a:avLst/>
          </a:prstGeom>
          <a:noFill/>
        </p:spPr>
        <p:txBody>
          <a:bodyPr wrap="square" lIns="48971" tIns="24486" rIns="48971" bIns="24486" rtlCol="0">
            <a:spAutoFit/>
          </a:bodyPr>
          <a:lstStyle/>
          <a:p>
            <a:pPr algn="just"/>
            <a:r>
              <a:rPr lang="en-US" sz="4000" b="1" dirty="0">
                <a:latin typeface="Times New Roman" panose="02020603050405020304" pitchFamily="18" charset="0"/>
                <a:cs typeface="Times New Roman" panose="02020603050405020304" pitchFamily="18" charset="0"/>
              </a:rPr>
              <a:t>BY</a:t>
            </a:r>
            <a:r>
              <a:rPr lang="en-US" sz="3200" b="1" dirty="0">
                <a:latin typeface="Times New Roman" panose="02020603050405020304" pitchFamily="18" charset="0"/>
                <a:cs typeface="Times New Roman" panose="02020603050405020304" pitchFamily="18" charset="0"/>
              </a:rPr>
              <a:t>: </a:t>
            </a:r>
            <a:r>
              <a:rPr lang="en-US" sz="4000" b="1" dirty="0" err="1">
                <a:latin typeface="Times New Roman" panose="02020603050405020304" pitchFamily="18" charset="0"/>
                <a:cs typeface="Times New Roman" panose="02020603050405020304" pitchFamily="18" charset="0"/>
              </a:rPr>
              <a:t>Costel</a:t>
            </a:r>
            <a:r>
              <a:rPr lang="en-US" sz="4000" b="1" dirty="0">
                <a:latin typeface="Times New Roman" panose="02020603050405020304" pitchFamily="18" charset="0"/>
                <a:cs typeface="Times New Roman" panose="02020603050405020304" pitchFamily="18" charset="0"/>
              </a:rPr>
              <a:t> Crap-2132995</a:t>
            </a:r>
          </a:p>
        </p:txBody>
      </p:sp>
      <p:sp>
        <p:nvSpPr>
          <p:cNvPr id="26" name="TextBox 25"/>
          <p:cNvSpPr txBox="1"/>
          <p:nvPr/>
        </p:nvSpPr>
        <p:spPr>
          <a:xfrm>
            <a:off x="18485872" y="19308864"/>
            <a:ext cx="14052070" cy="2029437"/>
          </a:xfrm>
          <a:prstGeom prst="rect">
            <a:avLst/>
          </a:prstGeom>
          <a:noFill/>
        </p:spPr>
        <p:txBody>
          <a:bodyPr wrap="square" lIns="48971" tIns="48971" rIns="48971" bIns="48971" numCol="1" spcCol="244855" rtlCol="0">
            <a:noAutofit/>
          </a:bodyPr>
          <a:lstStyle/>
          <a:p>
            <a:r>
              <a:rPr lang="en-GB" sz="1800" dirty="0" err="1"/>
              <a:t>Alzoubi</a:t>
            </a:r>
            <a:r>
              <a:rPr lang="en-GB" sz="1800" dirty="0"/>
              <a:t>, H. and </a:t>
            </a:r>
            <a:r>
              <a:rPr lang="en-GB" sz="1800" dirty="0" err="1"/>
              <a:t>Yanamandra</a:t>
            </a:r>
            <a:r>
              <a:rPr lang="en-GB" sz="1800" dirty="0"/>
              <a:t>, R., 2020. Investigating the mediating role of information sharing strategy on agile supply chain. Uncertain Supply Chain Management, 8(2), pp.273-284.</a:t>
            </a:r>
            <a:endParaRPr lang="en-US" sz="1800" dirty="0"/>
          </a:p>
          <a:p>
            <a:r>
              <a:rPr lang="en-GB" sz="1800" dirty="0"/>
              <a:t>Barnes, S.J., 2020. Information management research and practice in the post-COVID-19 world. International Journal of Information Management, 55, p.102175.</a:t>
            </a:r>
            <a:endParaRPr lang="en-US" sz="1800" dirty="0"/>
          </a:p>
          <a:p>
            <a:r>
              <a:rPr lang="en-GB" sz="1800" dirty="0"/>
              <a:t>Di </a:t>
            </a:r>
            <a:r>
              <a:rPr lang="en-GB" sz="1800" dirty="0" err="1"/>
              <a:t>Vaio</a:t>
            </a:r>
            <a:r>
              <a:rPr lang="en-GB" sz="1800" dirty="0"/>
              <a:t>, A., </a:t>
            </a:r>
            <a:r>
              <a:rPr lang="en-GB" sz="1800" dirty="0" err="1"/>
              <a:t>Palladino</a:t>
            </a:r>
            <a:r>
              <a:rPr lang="en-GB" sz="1800" dirty="0"/>
              <a:t>, R., </a:t>
            </a:r>
            <a:r>
              <a:rPr lang="en-GB" sz="1800" dirty="0" err="1"/>
              <a:t>Pezzi</a:t>
            </a:r>
            <a:r>
              <a:rPr lang="en-GB" sz="1800" dirty="0"/>
              <a:t>, A. and Kalisz, D.E., 2021. The role of digital innovation in knowledge management systems: A systematic literature review. Journal of business research, 123, pp.220-231.</a:t>
            </a:r>
            <a:endParaRPr lang="en-US" sz="1800" dirty="0"/>
          </a:p>
          <a:p>
            <a:r>
              <a:rPr lang="en-GB" sz="1800" dirty="0" err="1"/>
              <a:t>Manesh</a:t>
            </a:r>
            <a:r>
              <a:rPr lang="en-GB" sz="1800" dirty="0"/>
              <a:t>, M.F., </a:t>
            </a:r>
            <a:r>
              <a:rPr lang="en-GB" sz="1800" dirty="0" err="1"/>
              <a:t>Pellegrini</a:t>
            </a:r>
            <a:r>
              <a:rPr lang="en-GB" sz="1800" dirty="0"/>
              <a:t>, M.M., </a:t>
            </a:r>
            <a:r>
              <a:rPr lang="en-GB" sz="1800" dirty="0" err="1"/>
              <a:t>Marzi</a:t>
            </a:r>
            <a:r>
              <a:rPr lang="en-GB" sz="1800" dirty="0"/>
              <a:t>, G. and </a:t>
            </a:r>
            <a:r>
              <a:rPr lang="en-GB" sz="1800" dirty="0" err="1"/>
              <a:t>Dabic</a:t>
            </a:r>
            <a:r>
              <a:rPr lang="en-GB" sz="1800" dirty="0"/>
              <a:t>, M., 2020. Knowledge management in the fourth industrial revolution: Mapping the literature and scoping future avenues. IEEE Transactions on Engineering Management, 68(1), pp.289-300.</a:t>
            </a:r>
            <a:endParaRPr lang="en-US" sz="1800" dirty="0"/>
          </a:p>
          <a:p>
            <a:r>
              <a:rPr lang="en-GB" sz="1800" dirty="0"/>
              <a:t>Ode, E. and </a:t>
            </a:r>
            <a:r>
              <a:rPr lang="en-GB" sz="1800" dirty="0" err="1"/>
              <a:t>Ayavoo</a:t>
            </a:r>
            <a:r>
              <a:rPr lang="en-GB" sz="1800" dirty="0"/>
              <a:t>, R., 2020. The mediating role of knowledge application in the relationship between knowledge management practices and firm innovation. Journal of Innovation &amp; Knowledge, 5(3), pp.210-218.</a:t>
            </a:r>
            <a:endParaRPr lang="en-US" sz="1800" dirty="0"/>
          </a:p>
          <a:p>
            <a:br>
              <a:rPr lang="en-GB" sz="1800" dirty="0"/>
            </a:br>
            <a:r>
              <a:rPr lang="en-GB" sz="1800" b="1" dirty="0"/>
              <a:t> </a:t>
            </a:r>
            <a:endParaRPr lang="en-US" sz="1800" dirty="0"/>
          </a:p>
        </p:txBody>
      </p:sp>
      <p:sp>
        <p:nvSpPr>
          <p:cNvPr id="27" name="TextBox 26"/>
          <p:cNvSpPr txBox="1"/>
          <p:nvPr/>
        </p:nvSpPr>
        <p:spPr>
          <a:xfrm>
            <a:off x="14778385" y="19317790"/>
            <a:ext cx="3715273" cy="665003"/>
          </a:xfrm>
          <a:prstGeom prst="rect">
            <a:avLst/>
          </a:prstGeom>
          <a:noFill/>
        </p:spPr>
        <p:txBody>
          <a:bodyPr wrap="none" lIns="48971" tIns="24486" rIns="48971" bIns="24486" rtlCol="0">
            <a:spAutoFit/>
          </a:bodyPr>
          <a:lstStyle/>
          <a:p>
            <a:pPr algn="just"/>
            <a:r>
              <a:rPr lang="en-US" sz="4000" b="1" dirty="0">
                <a:latin typeface="Times New Roman" panose="02020603050405020304" pitchFamily="18" charset="0"/>
                <a:cs typeface="Times New Roman" panose="02020603050405020304" pitchFamily="18" charset="0"/>
              </a:rPr>
              <a:t>REFERENCES:</a:t>
            </a:r>
          </a:p>
        </p:txBody>
      </p:sp>
      <p:sp>
        <p:nvSpPr>
          <p:cNvPr id="10" name="Text Box 189"/>
          <p:cNvSpPr txBox="1">
            <a:spLocks noChangeArrowheads="1"/>
          </p:cNvSpPr>
          <p:nvPr/>
        </p:nvSpPr>
        <p:spPr bwMode="auto">
          <a:xfrm>
            <a:off x="1097280" y="3657600"/>
            <a:ext cx="9875520" cy="9338761"/>
          </a:xfrm>
          <a:prstGeom prst="rect">
            <a:avLst/>
          </a:prstGeom>
          <a:ln/>
        </p:spPr>
        <p:style>
          <a:lnRef idx="1">
            <a:schemeClr val="accent5"/>
          </a:lnRef>
          <a:fillRef idx="2">
            <a:schemeClr val="accent5"/>
          </a:fillRef>
          <a:effectRef idx="1">
            <a:schemeClr val="accent5"/>
          </a:effectRef>
          <a:fontRef idx="minor">
            <a:schemeClr val="dk1"/>
          </a:fontRef>
        </p:style>
        <p:txBody>
          <a:bodyPr wrap="square"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GB" dirty="0">
                <a:latin typeface="Times New Roman" pitchFamily="18" charset="0"/>
                <a:cs typeface="Times New Roman" pitchFamily="18" charset="0"/>
              </a:rPr>
              <a:t>The effective use of knowledge management technology within the organisation can help the business to successfully optimize the </a:t>
            </a:r>
            <a:r>
              <a:rPr lang="en-GB" dirty="0" err="1">
                <a:latin typeface="Times New Roman" pitchFamily="18" charset="0"/>
                <a:cs typeface="Times New Roman" pitchFamily="18" charset="0"/>
              </a:rPr>
              <a:t>onboarding</a:t>
            </a:r>
            <a:r>
              <a:rPr lang="en-GB" dirty="0">
                <a:latin typeface="Times New Roman" pitchFamily="18" charset="0"/>
                <a:cs typeface="Times New Roman" pitchFamily="18" charset="0"/>
              </a:rPr>
              <a:t> and ongoing training. This KM supports various paths for the employees to learn existing skills and experience, which in turn increases the overall organizational performance (</a:t>
            </a:r>
            <a:r>
              <a:rPr lang="en-GB" dirty="0" err="1">
                <a:latin typeface="Times New Roman" pitchFamily="18" charset="0"/>
                <a:cs typeface="Times New Roman" pitchFamily="18" charset="0"/>
              </a:rPr>
              <a:t>Manesh</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et al</a:t>
            </a:r>
            <a:r>
              <a:rPr lang="en-GB" dirty="0">
                <a:latin typeface="Times New Roman" pitchFamily="18" charset="0"/>
                <a:cs typeface="Times New Roman" pitchFamily="18" charset="0"/>
              </a:rPr>
              <a:t>, 2020). The implementation of the knowledge management tools helps the managers of Costco, to ensure that the business organization can capture the required information and can that knowledge base for maximising the value of the business. There are different kinds of knowledge management tools that focus on different knowledge types and these are effectively designed to improve the overall business efficiency by focusing on the specific parts of the business. </a:t>
            </a:r>
            <a:endParaRPr lang="en-US" dirty="0">
              <a:latin typeface="Times New Roman" pitchFamily="18" charset="0"/>
              <a:cs typeface="Times New Roman" pitchFamily="18" charset="0"/>
            </a:endParaRPr>
          </a:p>
          <a:p>
            <a:pPr algn="just"/>
            <a:r>
              <a:rPr lang="en-GB" b="1" dirty="0">
                <a:latin typeface="Times New Roman" pitchFamily="18" charset="0"/>
                <a:cs typeface="Times New Roman" pitchFamily="18" charset="0"/>
              </a:rPr>
              <a:t>Online Visual Tools </a:t>
            </a:r>
            <a:endParaRPr lang="en-US"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This knowledge management tool is very relevant to aligning the business of Costco to today's digital world. Although Online Visual Tools</a:t>
            </a:r>
            <a:r>
              <a:rPr lang="en-GB" b="1" dirty="0">
                <a:latin typeface="Times New Roman" pitchFamily="18" charset="0"/>
                <a:cs typeface="Times New Roman" pitchFamily="18" charset="0"/>
              </a:rPr>
              <a:t> </a:t>
            </a:r>
            <a:r>
              <a:rPr lang="en-GB" dirty="0">
                <a:latin typeface="Times New Roman" pitchFamily="18" charset="0"/>
                <a:cs typeface="Times New Roman" pitchFamily="18" charset="0"/>
              </a:rPr>
              <a:t>are not as complicated as AI, however, these tools can still improve communication and collaboration among organisational teams through the use of accessible business information (Barnes, 2020).</a:t>
            </a:r>
            <a:endParaRPr lang="en-US"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There are different kinds of Knowledge Management online visual tools available for the business. These are as follows:</a:t>
            </a:r>
            <a:endParaRPr lang="en-US"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Mind mapping software- This software can be used by Costco to generate clear presentations of key information through messaging it to the employees.</a:t>
            </a:r>
            <a:endParaRPr lang="en-US"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Brainstorming tools- This is an online whiteboard or sticky note app which is supported by writing up key information for future use This also allows team members to collaborate with each other in real-time (Di </a:t>
            </a:r>
            <a:r>
              <a:rPr lang="en-GB" dirty="0" err="1">
                <a:latin typeface="Times New Roman" pitchFamily="18" charset="0"/>
                <a:cs typeface="Times New Roman" pitchFamily="18" charset="0"/>
              </a:rPr>
              <a:t>Vaio</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et al</a:t>
            </a:r>
            <a:r>
              <a:rPr lang="en-GB" dirty="0">
                <a:latin typeface="Times New Roman" pitchFamily="18" charset="0"/>
                <a:cs typeface="Times New Roman" pitchFamily="18" charset="0"/>
              </a:rPr>
              <a:t>, 2021)</a:t>
            </a:r>
            <a:endParaRPr lang="en-US" dirty="0">
              <a:latin typeface="Times New Roman" pitchFamily="18" charset="0"/>
              <a:cs typeface="Times New Roman" pitchFamily="18" charset="0"/>
            </a:endParaRPr>
          </a:p>
          <a:p>
            <a:pPr algn="just"/>
            <a:r>
              <a:rPr lang="en-GB" b="1" dirty="0">
                <a:latin typeface="Times New Roman" pitchFamily="18" charset="0"/>
                <a:cs typeface="Times New Roman" pitchFamily="18" charset="0"/>
              </a:rPr>
              <a:t>Machine Learning </a:t>
            </a:r>
            <a:endParaRPr lang="en-US"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Costco can practically use machine learning and NLP in different ways to support the knowledge management process. For instance, the firm can use this machine learning software to improve overall customer experiences with </a:t>
            </a:r>
            <a:r>
              <a:rPr lang="en-GB" dirty="0" err="1">
                <a:latin typeface="Times New Roman" pitchFamily="18" charset="0"/>
                <a:cs typeface="Times New Roman" pitchFamily="18" charset="0"/>
              </a:rPr>
              <a:t>chatbots</a:t>
            </a:r>
            <a:r>
              <a:rPr lang="en-GB" dirty="0">
                <a:latin typeface="Times New Roman" pitchFamily="18" charset="0"/>
                <a:cs typeface="Times New Roman" pitchFamily="18" charset="0"/>
              </a:rPr>
              <a:t> and virtual assistants.</a:t>
            </a:r>
            <a:endParaRPr lang="en-US" dirty="0">
              <a:latin typeface="Times New Roman" pitchFamily="18" charset="0"/>
              <a:cs typeface="Times New Roman" pitchFamily="18" charset="0"/>
            </a:endParaRPr>
          </a:p>
        </p:txBody>
      </p:sp>
      <p:sp>
        <p:nvSpPr>
          <p:cNvPr id="32" name="Rectangle 31"/>
          <p:cNvSpPr/>
          <p:nvPr/>
        </p:nvSpPr>
        <p:spPr>
          <a:xfrm>
            <a:off x="1089640" y="2786542"/>
            <a:ext cx="9875520" cy="838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just">
              <a:lnSpc>
                <a:spcPct val="200000"/>
              </a:lnSpc>
              <a:spcBef>
                <a:spcPts val="1000"/>
              </a:spcBef>
            </a:pPr>
            <a:r>
              <a:rPr lang="en-GB" sz="2800" b="1" dirty="0">
                <a:latin typeface="Times New Roman"/>
                <a:ea typeface="Times New Roman"/>
                <a:cs typeface="Times New Roman"/>
              </a:rPr>
              <a:t>a) Identifying the possible KM tools/technologies and describe </a:t>
            </a:r>
            <a:endParaRPr lang="en-US" sz="2800" b="1" dirty="0">
              <a:latin typeface="Times New Roman"/>
              <a:ea typeface="Times New Roman"/>
              <a:cs typeface="Times New Roman"/>
            </a:endParaRPr>
          </a:p>
        </p:txBody>
      </p:sp>
      <p:sp>
        <p:nvSpPr>
          <p:cNvPr id="15" name="Text Box 194"/>
          <p:cNvSpPr txBox="1">
            <a:spLocks noChangeArrowheads="1"/>
          </p:cNvSpPr>
          <p:nvPr/>
        </p:nvSpPr>
        <p:spPr bwMode="auto">
          <a:xfrm>
            <a:off x="21945600" y="9448800"/>
            <a:ext cx="9875520" cy="5276110"/>
          </a:xfrm>
          <a:prstGeom prst="rect">
            <a:avLst/>
          </a:prstGeom>
          <a:solidFill>
            <a:srgbClr val="FFCCFF"/>
          </a:solidFill>
          <a:ln w="12700">
            <a:solidFill>
              <a:schemeClr val="accent1">
                <a:lumMod val="75000"/>
              </a:schemeClr>
            </a:solidFill>
          </a:ln>
          <a:effectLst/>
        </p:spPr>
        <p:txBody>
          <a:bodyPr wrap="square"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GB" dirty="0">
                <a:latin typeface="Times New Roman" pitchFamily="18" charset="0"/>
                <a:cs typeface="Times New Roman" pitchFamily="18" charset="0"/>
              </a:rPr>
              <a:t>The installation of high-quality knowledge management software within budget is one of the biggest challenges for organisations such as Costco. However, the firm may focus on several ways to enjoy low-cost implementation of KM software. These are as follows</a:t>
            </a:r>
            <a:endParaRPr lang="en-US" dirty="0">
              <a:latin typeface="Times New Roman" pitchFamily="18" charset="0"/>
              <a:cs typeface="Times New Roman" pitchFamily="18" charset="0"/>
            </a:endParaRPr>
          </a:p>
          <a:p>
            <a:pPr lvl="0" algn="just">
              <a:buFont typeface="Arial" pitchFamily="34" charset="0"/>
              <a:buChar char="•"/>
            </a:pPr>
            <a:r>
              <a:rPr lang="en-GB" dirty="0">
                <a:latin typeface="Times New Roman" pitchFamily="18" charset="0"/>
                <a:cs typeface="Times New Roman" pitchFamily="18" charset="0"/>
              </a:rPr>
              <a:t>Costco managers can focus on using the MVP (Minimum Viable Product) approach to use the services with only the required and minimum features to cut the cost of the software installation (Barnes, 2020).</a:t>
            </a:r>
            <a:endParaRPr lang="en-US" dirty="0">
              <a:latin typeface="Times New Roman" pitchFamily="18" charset="0"/>
              <a:cs typeface="Times New Roman" pitchFamily="18" charset="0"/>
            </a:endParaRPr>
          </a:p>
          <a:p>
            <a:pPr lvl="0" algn="just">
              <a:buFont typeface="Arial" pitchFamily="34" charset="0"/>
              <a:buChar char="•"/>
            </a:pPr>
            <a:r>
              <a:rPr lang="en-GB" dirty="0">
                <a:latin typeface="Times New Roman" pitchFamily="18" charset="0"/>
                <a:cs typeface="Times New Roman" pitchFamily="18" charset="0"/>
              </a:rPr>
              <a:t>The Costco manager also needs to avoid the issue of overstaffing of the IT personnel, which can lead to a dramatic cost increase for product installation without having any extra benefit to the firm.</a:t>
            </a:r>
            <a:endParaRPr lang="en-US" dirty="0">
              <a:latin typeface="Times New Roman" pitchFamily="18" charset="0"/>
              <a:cs typeface="Times New Roman" pitchFamily="18" charset="0"/>
            </a:endParaRPr>
          </a:p>
          <a:p>
            <a:pPr lvl="0" algn="just">
              <a:buFont typeface="Arial" pitchFamily="34" charset="0"/>
              <a:buChar char="•"/>
            </a:pPr>
            <a:r>
              <a:rPr lang="en-GB" dirty="0">
                <a:latin typeface="Times New Roman" pitchFamily="18" charset="0"/>
                <a:cs typeface="Times New Roman" pitchFamily="18" charset="0"/>
              </a:rPr>
              <a:t>Costco managers also need to pay attention to creating Cross-functional teams, who can work on different aspects of the project and therefore the cross-functional team can reduce the need for external resources required by the firm (Di </a:t>
            </a:r>
            <a:r>
              <a:rPr lang="en-GB" dirty="0" err="1">
                <a:latin typeface="Times New Roman" pitchFamily="18" charset="0"/>
                <a:cs typeface="Times New Roman" pitchFamily="18" charset="0"/>
              </a:rPr>
              <a:t>Vaio</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et al</a:t>
            </a:r>
            <a:r>
              <a:rPr lang="en-GB" dirty="0">
                <a:latin typeface="Times New Roman" pitchFamily="18" charset="0"/>
                <a:cs typeface="Times New Roman" pitchFamily="18" charset="0"/>
              </a:rPr>
              <a:t>, 2021). This can reduce the need for Costco to engage software developers, software designers, software testers, and business analysts. </a:t>
            </a:r>
            <a:endParaRPr lang="en-US" dirty="0">
              <a:latin typeface="Times New Roman" pitchFamily="18" charset="0"/>
              <a:cs typeface="Times New Roman" pitchFamily="18" charset="0"/>
            </a:endParaRPr>
          </a:p>
        </p:txBody>
      </p:sp>
      <p:sp>
        <p:nvSpPr>
          <p:cNvPr id="33" name="Rectangle 32"/>
          <p:cNvSpPr/>
          <p:nvPr/>
        </p:nvSpPr>
        <p:spPr>
          <a:xfrm>
            <a:off x="11353800" y="2819400"/>
            <a:ext cx="10058400" cy="9144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r>
              <a:rPr lang="en-GB" sz="2800" b="1" dirty="0">
                <a:latin typeface="Times New Roman" pitchFamily="18" charset="0"/>
                <a:cs typeface="Times New Roman" pitchFamily="18" charset="0"/>
              </a:rPr>
              <a:t>b) Demonstrating how it will be used or accessed,</a:t>
            </a:r>
            <a:endParaRPr lang="en-US" sz="2800" b="1" dirty="0">
              <a:latin typeface="Times New Roman" pitchFamily="18" charset="0"/>
              <a:cs typeface="Times New Roman" pitchFamily="18" charset="0"/>
            </a:endParaRPr>
          </a:p>
        </p:txBody>
      </p:sp>
      <p:sp>
        <p:nvSpPr>
          <p:cNvPr id="13" name="Text Box 192"/>
          <p:cNvSpPr txBox="1">
            <a:spLocks noChangeArrowheads="1"/>
          </p:cNvSpPr>
          <p:nvPr/>
        </p:nvSpPr>
        <p:spPr bwMode="auto">
          <a:xfrm>
            <a:off x="11353800" y="10820400"/>
            <a:ext cx="10027920" cy="4768279"/>
          </a:xfrm>
          <a:prstGeom prst="rect">
            <a:avLst/>
          </a:prstGeom>
          <a:solidFill>
            <a:srgbClr val="66FF99"/>
          </a:solidFill>
          <a:ln/>
        </p:spPr>
        <p:style>
          <a:lnRef idx="1">
            <a:schemeClr val="accent3"/>
          </a:lnRef>
          <a:fillRef idx="2">
            <a:schemeClr val="accent3"/>
          </a:fillRef>
          <a:effectRef idx="1">
            <a:schemeClr val="accent3"/>
          </a:effectRef>
          <a:fontRef idx="minor">
            <a:schemeClr val="dk1"/>
          </a:fontRef>
        </p:style>
        <p:txBody>
          <a:bodyPr wrap="square"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lnSpc>
                <a:spcPct val="150000"/>
              </a:lnSpc>
            </a:pPr>
            <a:r>
              <a:rPr lang="en-GB" dirty="0">
                <a:latin typeface="Times New Roman" pitchFamily="18" charset="0"/>
                <a:cs typeface="Times New Roman" pitchFamily="18" charset="0"/>
              </a:rPr>
              <a:t>This can be considered as the interaction between technology, innovative techniques, and people, which can enable the business to manage its knowledge base with more accuracy. By creating a nurturing business environment, the organisation can better sustain its competitive advantages against close competitors (</a:t>
            </a:r>
            <a:r>
              <a:rPr lang="en-GB" dirty="0" err="1">
                <a:latin typeface="Times New Roman" pitchFamily="18" charset="0"/>
                <a:cs typeface="Times New Roman" pitchFamily="18" charset="0"/>
              </a:rPr>
              <a:t>Manesh</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et al</a:t>
            </a:r>
            <a:r>
              <a:rPr lang="en-GB" dirty="0">
                <a:latin typeface="Times New Roman" pitchFamily="18" charset="0"/>
                <a:cs typeface="Times New Roman" pitchFamily="18" charset="0"/>
              </a:rPr>
              <a:t>, 2020). Technologies that support KM including machine learning or online tools can better support the business with knowledge acquisition and case-based reasoning systems. In the effective organisational Knowledge Management process technology can work as an instrument that can support creativity in the organisational services to achieve organization-specific organisational goals and objectives.</a:t>
            </a:r>
            <a:endParaRPr lang="en-US" dirty="0">
              <a:latin typeface="Times New Roman" pitchFamily="18" charset="0"/>
              <a:cs typeface="Times New Roman" pitchFamily="18" charset="0"/>
            </a:endParaRPr>
          </a:p>
        </p:txBody>
      </p:sp>
      <p:sp>
        <p:nvSpPr>
          <p:cNvPr id="34" name="Rectangle 33"/>
          <p:cNvSpPr/>
          <p:nvPr/>
        </p:nvSpPr>
        <p:spPr>
          <a:xfrm>
            <a:off x="11353800" y="9982200"/>
            <a:ext cx="9982200" cy="762000"/>
          </a:xfrm>
          <a:prstGeom prst="rect">
            <a:avLst/>
          </a:prstGeom>
          <a:solidFill>
            <a:schemeClr val="accent1">
              <a:lumMod val="50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r>
              <a:rPr lang="en-GB" sz="2800" b="1" dirty="0">
                <a:latin typeface="Times New Roman" pitchFamily="18" charset="0"/>
                <a:cs typeface="Times New Roman" pitchFamily="18" charset="0"/>
              </a:rPr>
              <a:t>c) How will it interact with other ongoing systems </a:t>
            </a:r>
            <a:endParaRPr lang="en-US" sz="2800" b="1" dirty="0">
              <a:latin typeface="Times New Roman" pitchFamily="18" charset="0"/>
              <a:cs typeface="Times New Roman" pitchFamily="18" charset="0"/>
            </a:endParaRPr>
          </a:p>
        </p:txBody>
      </p:sp>
      <p:sp>
        <p:nvSpPr>
          <p:cNvPr id="12" name="Text Box 191"/>
          <p:cNvSpPr txBox="1">
            <a:spLocks noChangeArrowheads="1"/>
          </p:cNvSpPr>
          <p:nvPr/>
        </p:nvSpPr>
        <p:spPr bwMode="auto">
          <a:xfrm>
            <a:off x="21945600" y="15925800"/>
            <a:ext cx="9875520" cy="2567676"/>
          </a:xfrm>
          <a:prstGeom prst="rect">
            <a:avLst/>
          </a:prstGeom>
          <a:solidFill>
            <a:schemeClr val="bg1"/>
          </a:solidFill>
          <a:ln w="12700">
            <a:solidFill>
              <a:schemeClr val="accent1">
                <a:lumMod val="75000"/>
              </a:schemeClr>
            </a:solidFill>
          </a:ln>
          <a:effectLst/>
        </p:spPr>
        <p:txBody>
          <a:bodyPr wrap="square"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eaLnBrk="1" hangingPunct="1"/>
            <a:r>
              <a:rPr lang="en-GB" dirty="0">
                <a:latin typeface="Times New Roman" pitchFamily="18" charset="0"/>
                <a:cs typeface="Times New Roman" pitchFamily="18" charset="0"/>
              </a:rPr>
              <a:t>Commercialization can be considered as a process by which the required knowledge, different skills and innovative inventions produced through research results become available to the business organisations and the business can use it to offer innovative products or services (</a:t>
            </a:r>
            <a:r>
              <a:rPr lang="en-GB" dirty="0" err="1">
                <a:latin typeface="Times New Roman" pitchFamily="18" charset="0"/>
                <a:cs typeface="Times New Roman" pitchFamily="18" charset="0"/>
              </a:rPr>
              <a:t>Alzoubi</a:t>
            </a:r>
            <a:r>
              <a:rPr lang="en-GB" dirty="0">
                <a:latin typeface="Times New Roman" pitchFamily="18" charset="0"/>
                <a:cs typeface="Times New Roman" pitchFamily="18" charset="0"/>
              </a:rPr>
              <a:t> and </a:t>
            </a:r>
            <a:r>
              <a:rPr lang="en-GB" dirty="0" err="1">
                <a:latin typeface="Times New Roman" pitchFamily="18" charset="0"/>
                <a:cs typeface="Times New Roman" pitchFamily="18" charset="0"/>
              </a:rPr>
              <a:t>Yanamandra</a:t>
            </a:r>
            <a:r>
              <a:rPr lang="en-GB" dirty="0">
                <a:latin typeface="Times New Roman" pitchFamily="18" charset="0"/>
                <a:cs typeface="Times New Roman" pitchFamily="18" charset="0"/>
              </a:rPr>
              <a:t>, 2020). This describes the process of transforming any research into new products or services. This, in turn, can provide businesses with additional ways to explore different business operations as well as to solve problems faced in running the operations. </a:t>
            </a:r>
            <a:endParaRPr lang="en-US" dirty="0">
              <a:latin typeface="Times New Roman" pitchFamily="18" charset="0"/>
              <a:cs typeface="Times New Roman" pitchFamily="18" charset="0"/>
            </a:endParaRPr>
          </a:p>
        </p:txBody>
      </p:sp>
      <p:sp>
        <p:nvSpPr>
          <p:cNvPr id="35" name="Rectangle 34"/>
          <p:cNvSpPr/>
          <p:nvPr/>
        </p:nvSpPr>
        <p:spPr>
          <a:xfrm>
            <a:off x="21945600" y="15011400"/>
            <a:ext cx="9875520" cy="838200"/>
          </a:xfrm>
          <a:prstGeom prst="rect">
            <a:avLst/>
          </a:prstGeom>
          <a:solidFill>
            <a:schemeClr val="accent1">
              <a:lumMod val="50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r>
              <a:rPr lang="en-GB" sz="2800" b="1" dirty="0">
                <a:latin typeface="Times New Roman" pitchFamily="18" charset="0"/>
                <a:cs typeface="Times New Roman" pitchFamily="18" charset="0"/>
              </a:rPr>
              <a:t>e) Ways how the knowledge accumulated could be commercialised</a:t>
            </a:r>
            <a:endParaRPr lang="en-US" sz="2800" b="1" dirty="0">
              <a:latin typeface="Times New Roman" pitchFamily="18" charset="0"/>
              <a:cs typeface="Times New Roman" pitchFamily="18" charset="0"/>
            </a:endParaRPr>
          </a:p>
        </p:txBody>
      </p:sp>
      <p:sp>
        <p:nvSpPr>
          <p:cNvPr id="11" name="Text Box 190"/>
          <p:cNvSpPr txBox="1">
            <a:spLocks noChangeArrowheads="1"/>
          </p:cNvSpPr>
          <p:nvPr/>
        </p:nvSpPr>
        <p:spPr bwMode="auto">
          <a:xfrm>
            <a:off x="11353800" y="3657601"/>
            <a:ext cx="10058400" cy="6291773"/>
          </a:xfrm>
          <a:prstGeom prst="rect">
            <a:avLst/>
          </a:prstGeom>
          <a:solidFill>
            <a:srgbClr val="FFFFCC"/>
          </a:solidFill>
          <a:ln/>
        </p:spPr>
        <p:style>
          <a:lnRef idx="1">
            <a:schemeClr val="accent4"/>
          </a:lnRef>
          <a:fillRef idx="2">
            <a:schemeClr val="accent4"/>
          </a:fillRef>
          <a:effectRef idx="1">
            <a:schemeClr val="accent4"/>
          </a:effectRef>
          <a:fontRef idx="minor">
            <a:schemeClr val="dk1"/>
          </a:fontRef>
        </p:style>
        <p:txBody>
          <a:bodyPr wrap="square"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lvl="0" algn="just"/>
            <a:r>
              <a:rPr lang="en-GB" b="1" dirty="0">
                <a:latin typeface="Times New Roman" pitchFamily="18" charset="0"/>
                <a:cs typeface="Times New Roman" pitchFamily="18" charset="0"/>
              </a:rPr>
              <a:t>Screen design- </a:t>
            </a:r>
            <a:r>
              <a:rPr lang="en-GB" dirty="0">
                <a:latin typeface="Times New Roman" pitchFamily="18" charset="0"/>
                <a:cs typeface="Times New Roman" pitchFamily="18" charset="0"/>
              </a:rPr>
              <a:t>Screen design of the knowledge management software can be supported by conceiving and creating the graphical user interface. In this process, the most important thing is the arrangement of the knowledge elements on the screen. Here the effective layout of the elements is very much necessary (</a:t>
            </a:r>
            <a:r>
              <a:rPr lang="en-GB" dirty="0" err="1">
                <a:latin typeface="Times New Roman" pitchFamily="18" charset="0"/>
                <a:cs typeface="Times New Roman" pitchFamily="18" charset="0"/>
              </a:rPr>
              <a:t>Alzoubi</a:t>
            </a:r>
            <a:r>
              <a:rPr lang="en-GB" dirty="0">
                <a:latin typeface="Times New Roman" pitchFamily="18" charset="0"/>
                <a:cs typeface="Times New Roman" pitchFamily="18" charset="0"/>
              </a:rPr>
              <a:t> and </a:t>
            </a:r>
            <a:r>
              <a:rPr lang="en-GB" dirty="0" err="1">
                <a:latin typeface="Times New Roman" pitchFamily="18" charset="0"/>
                <a:cs typeface="Times New Roman" pitchFamily="18" charset="0"/>
              </a:rPr>
              <a:t>Yanamandra</a:t>
            </a:r>
            <a:r>
              <a:rPr lang="en-GB" dirty="0">
                <a:latin typeface="Times New Roman" pitchFamily="18" charset="0"/>
                <a:cs typeface="Times New Roman" pitchFamily="18" charset="0"/>
              </a:rPr>
              <a:t>, 2021). </a:t>
            </a:r>
            <a:endParaRPr lang="en-US" dirty="0">
              <a:latin typeface="Times New Roman" pitchFamily="18" charset="0"/>
              <a:cs typeface="Times New Roman" pitchFamily="18" charset="0"/>
            </a:endParaRPr>
          </a:p>
          <a:p>
            <a:pPr lvl="0" algn="just"/>
            <a:r>
              <a:rPr lang="en-GB" b="1" dirty="0">
                <a:latin typeface="Times New Roman" pitchFamily="18" charset="0"/>
                <a:cs typeface="Times New Roman" pitchFamily="18" charset="0"/>
              </a:rPr>
              <a:t>Access points</a:t>
            </a:r>
            <a:r>
              <a:rPr lang="en-GB" dirty="0">
                <a:latin typeface="Times New Roman" pitchFamily="18" charset="0"/>
                <a:cs typeface="Times New Roman" pitchFamily="18" charset="0"/>
              </a:rPr>
              <a:t>- The access point of the knowledge management software can be established through a virtual router or virtual Wi-Fi. This in turn can enable the computer to turn on its wireless interface into a Wi-Fi access point. Therefore, Costco needs to invest in getting a separate wireless router to make the access points of knowledge management software.</a:t>
            </a:r>
            <a:endParaRPr lang="en-US" dirty="0">
              <a:latin typeface="Times New Roman" pitchFamily="18" charset="0"/>
              <a:cs typeface="Times New Roman" pitchFamily="18" charset="0"/>
            </a:endParaRPr>
          </a:p>
          <a:p>
            <a:pPr lvl="0" algn="just"/>
            <a:r>
              <a:rPr lang="en-GB" b="1" dirty="0">
                <a:latin typeface="Times New Roman" pitchFamily="18" charset="0"/>
                <a:cs typeface="Times New Roman" pitchFamily="18" charset="0"/>
              </a:rPr>
              <a:t>Security restrictions-</a:t>
            </a:r>
            <a:r>
              <a:rPr lang="en-GB" dirty="0">
                <a:latin typeface="Times New Roman" pitchFamily="18" charset="0"/>
                <a:cs typeface="Times New Roman" pitchFamily="18" charset="0"/>
              </a:rPr>
              <a:t> In order to follow the successful implementation of Knowledge management software by Costco managers they need to focus on the security restriction to avoid any legal issues of software security. Here Costco employees need to follow path rules and hash rules for providing security restrictions to its software. Following the path rules can restrict the execution based on the file path of the program running by the software (Ode and </a:t>
            </a:r>
            <a:r>
              <a:rPr lang="en-GB" dirty="0" err="1">
                <a:latin typeface="Times New Roman" pitchFamily="18" charset="0"/>
                <a:cs typeface="Times New Roman" pitchFamily="18" charset="0"/>
              </a:rPr>
              <a:t>Ayavoo</a:t>
            </a:r>
            <a:r>
              <a:rPr lang="en-GB" dirty="0">
                <a:latin typeface="Times New Roman" pitchFamily="18" charset="0"/>
                <a:cs typeface="Times New Roman" pitchFamily="18" charset="0"/>
              </a:rPr>
              <a:t>, 2020). On the other hand, hash rules can restrict the execution based on a cryptographic hash of the specific program file of the knowledge management software.</a:t>
            </a:r>
            <a:endParaRPr lang="en-US" dirty="0">
              <a:latin typeface="Times New Roman" pitchFamily="18" charset="0"/>
              <a:cs typeface="Times New Roman" pitchFamily="18" charset="0"/>
            </a:endParaRPr>
          </a:p>
        </p:txBody>
      </p:sp>
      <p:sp>
        <p:nvSpPr>
          <p:cNvPr id="45" name="Rectangle 44"/>
          <p:cNvSpPr/>
          <p:nvPr/>
        </p:nvSpPr>
        <p:spPr>
          <a:xfrm>
            <a:off x="21945600" y="8610600"/>
            <a:ext cx="10027920" cy="762000"/>
          </a:xfrm>
          <a:prstGeom prst="rect">
            <a:avLst/>
          </a:prstGeom>
          <a:solidFill>
            <a:schemeClr val="accent1">
              <a:lumMod val="50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r>
              <a:rPr lang="en-GB" sz="2800" b="1" dirty="0">
                <a:latin typeface="Times New Roman" pitchFamily="18" charset="0"/>
                <a:cs typeface="Times New Roman" pitchFamily="18" charset="0"/>
              </a:rPr>
              <a:t>d) How you may implement the chosen KM system at a low cost</a:t>
            </a:r>
            <a:endParaRPr lang="en-US" sz="2800" b="1" dirty="0">
              <a:latin typeface="Times New Roman" pitchFamily="18" charset="0"/>
              <a:cs typeface="Times New Roman" pitchFamily="18" charset="0"/>
            </a:endParaRPr>
          </a:p>
        </p:txBody>
      </p:sp>
      <p:sp>
        <p:nvSpPr>
          <p:cNvPr id="53" name="Text Box 180"/>
          <p:cNvSpPr txBox="1">
            <a:spLocks noChangeArrowheads="1"/>
          </p:cNvSpPr>
          <p:nvPr/>
        </p:nvSpPr>
        <p:spPr bwMode="auto">
          <a:xfrm>
            <a:off x="11577602" y="18780619"/>
            <a:ext cx="9834598" cy="7881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8971" tIns="24486" rIns="48971" bIns="24486">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US" sz="2400" b="1" dirty="0">
                <a:latin typeface="Times New Roman" pitchFamily="18" charset="0"/>
                <a:cs typeface="Times New Roman" pitchFamily="18" charset="0"/>
              </a:rPr>
              <a:t>Figure 2: Screen design of KM technologies</a:t>
            </a:r>
            <a:endParaRPr lang="en-GB" sz="2400" dirty="0">
              <a:latin typeface="Times New Roman" pitchFamily="18" charset="0"/>
              <a:cs typeface="Times New Roman" pitchFamily="18" charset="0"/>
            </a:endParaRPr>
          </a:p>
          <a:p>
            <a:pPr algn="ctr" eaLnBrk="1" hangingPunct="1"/>
            <a:r>
              <a:rPr lang="en-US" sz="2400" dirty="0">
                <a:latin typeface="Times New Roman" pitchFamily="18" charset="0"/>
                <a:cs typeface="Times New Roman" pitchFamily="18" charset="0"/>
              </a:rPr>
              <a:t>.</a:t>
            </a:r>
          </a:p>
        </p:txBody>
      </p:sp>
      <p:sp>
        <p:nvSpPr>
          <p:cNvPr id="37" name="Text Box 180"/>
          <p:cNvSpPr txBox="1">
            <a:spLocks noChangeArrowheads="1"/>
          </p:cNvSpPr>
          <p:nvPr/>
        </p:nvSpPr>
        <p:spPr bwMode="auto">
          <a:xfrm>
            <a:off x="22021800" y="7924800"/>
            <a:ext cx="8458199" cy="388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8971" tIns="24486" rIns="48971" bIns="24486">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US" b="1" dirty="0">
                <a:latin typeface="Times New Roman" pitchFamily="18" charset="0"/>
                <a:cs typeface="Times New Roman" pitchFamily="18" charset="0"/>
              </a:rPr>
              <a:t>Figure 3: Low cost KM technology installation</a:t>
            </a:r>
          </a:p>
        </p:txBody>
      </p:sp>
      <p:sp>
        <p:nvSpPr>
          <p:cNvPr id="42" name="TextBox 41">
            <a:extLst>
              <a:ext uri="{FF2B5EF4-FFF2-40B4-BE49-F238E27FC236}">
                <a16:creationId xmlns:a16="http://schemas.microsoft.com/office/drawing/2014/main" id="{26E7D566-5890-4423-B8F8-B0335208A1D9}"/>
              </a:ext>
            </a:extLst>
          </p:cNvPr>
          <p:cNvSpPr txBox="1"/>
          <p:nvPr/>
        </p:nvSpPr>
        <p:spPr>
          <a:xfrm>
            <a:off x="6788858" y="19913995"/>
            <a:ext cx="7264246" cy="665003"/>
          </a:xfrm>
          <a:prstGeom prst="rect">
            <a:avLst/>
          </a:prstGeom>
          <a:noFill/>
        </p:spPr>
        <p:txBody>
          <a:bodyPr wrap="square" lIns="48971" tIns="24486" rIns="48971" bIns="24486" rtlCol="0">
            <a:spAutoFit/>
          </a:bodyPr>
          <a:lstStyle/>
          <a:p>
            <a:pPr algn="just"/>
            <a:r>
              <a:rPr lang="en-US" sz="4000" b="1" dirty="0">
                <a:latin typeface="Times New Roman" panose="02020603050405020304" pitchFamily="18" charset="0"/>
                <a:cs typeface="Times New Roman" panose="02020603050405020304" pitchFamily="18" charset="0"/>
              </a:rPr>
              <a:t>Teacher: Nadeem Mirza</a:t>
            </a:r>
            <a:endParaRPr lang="en-US" sz="3200" b="1" dirty="0">
              <a:latin typeface="Times New Roman" panose="02020603050405020304" pitchFamily="18" charset="0"/>
              <a:cs typeface="Times New Roman" panose="02020603050405020304" pitchFamily="18" charset="0"/>
            </a:endParaRPr>
          </a:p>
        </p:txBody>
      </p:sp>
      <p:sp>
        <p:nvSpPr>
          <p:cNvPr id="41" name="Text Box 180">
            <a:extLst>
              <a:ext uri="{FF2B5EF4-FFF2-40B4-BE49-F238E27FC236}">
                <a16:creationId xmlns:a16="http://schemas.microsoft.com/office/drawing/2014/main" id="{57A94D66-0E34-414E-99FA-7846660BC9DF}"/>
              </a:ext>
            </a:extLst>
          </p:cNvPr>
          <p:cNvSpPr txBox="1">
            <a:spLocks noChangeArrowheads="1"/>
          </p:cNvSpPr>
          <p:nvPr/>
        </p:nvSpPr>
        <p:spPr bwMode="auto">
          <a:xfrm>
            <a:off x="4267200" y="18745200"/>
            <a:ext cx="3275795" cy="388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8971" tIns="24486" rIns="48971" bIns="24486">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US" b="1" dirty="0">
                <a:latin typeface="Times New Roman" pitchFamily="18" charset="0"/>
                <a:cs typeface="Times New Roman" pitchFamily="18" charset="0"/>
              </a:rPr>
              <a:t>Figure 1. KM technologies</a:t>
            </a:r>
          </a:p>
        </p:txBody>
      </p:sp>
      <p:pic>
        <p:nvPicPr>
          <p:cNvPr id="1026" name="Picture 2"/>
          <p:cNvPicPr>
            <a:picLocks noChangeAspect="1" noChangeArrowheads="1"/>
          </p:cNvPicPr>
          <p:nvPr/>
        </p:nvPicPr>
        <p:blipFill>
          <a:blip r:embed="rId3"/>
          <a:srcRect/>
          <a:stretch>
            <a:fillRect/>
          </a:stretch>
        </p:blipFill>
        <p:spPr bwMode="auto">
          <a:xfrm>
            <a:off x="990600" y="13335000"/>
            <a:ext cx="9906000" cy="5181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7" name="Picture 3"/>
          <p:cNvPicPr>
            <a:picLocks noChangeAspect="1" noChangeArrowheads="1"/>
          </p:cNvPicPr>
          <p:nvPr/>
        </p:nvPicPr>
        <p:blipFill>
          <a:blip r:embed="rId4"/>
          <a:srcRect/>
          <a:stretch>
            <a:fillRect/>
          </a:stretch>
        </p:blipFill>
        <p:spPr bwMode="auto">
          <a:xfrm>
            <a:off x="11430000" y="15773400"/>
            <a:ext cx="9982200" cy="2724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8" name="Picture 4"/>
          <p:cNvPicPr>
            <a:picLocks noChangeAspect="1" noChangeArrowheads="1"/>
          </p:cNvPicPr>
          <p:nvPr/>
        </p:nvPicPr>
        <p:blipFill>
          <a:blip r:embed="rId5"/>
          <a:srcRect/>
          <a:stretch>
            <a:fillRect/>
          </a:stretch>
        </p:blipFill>
        <p:spPr bwMode="auto">
          <a:xfrm>
            <a:off x="21945600" y="2819400"/>
            <a:ext cx="9982200" cy="4953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30" name="Picture 6"/>
          <p:cNvPicPr>
            <a:picLocks noChangeAspect="1" noChangeArrowheads="1"/>
          </p:cNvPicPr>
          <p:nvPr/>
        </p:nvPicPr>
        <p:blipFill>
          <a:blip r:embed="rId6"/>
          <a:srcRect/>
          <a:stretch>
            <a:fillRect/>
          </a:stretch>
        </p:blipFill>
        <p:spPr bwMode="auto">
          <a:xfrm>
            <a:off x="26441400" y="381000"/>
            <a:ext cx="5867400" cy="2209800"/>
          </a:xfrm>
          <a:prstGeom prst="rect">
            <a:avLst/>
          </a:prstGeom>
          <a:noFill/>
          <a:ln w="9525">
            <a:noFill/>
            <a:miter lim="800000"/>
            <a:headEnd/>
            <a:tailEnd/>
          </a:ln>
          <a:effectLst/>
        </p:spPr>
      </p:pic>
    </p:spTree>
    <p:extLst>
      <p:ext uri="{BB962C8B-B14F-4D97-AF65-F5344CB8AC3E}">
        <p14:creationId xmlns:p14="http://schemas.microsoft.com/office/powerpoint/2010/main" val="2251251862"/>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1222</Words>
  <Application>Microsoft Office PowerPoint</Application>
  <PresentationFormat>Custom</PresentationFormat>
  <Paragraphs>38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dc:description/>
  <cp:lastModifiedBy/>
  <cp:revision>2</cp:revision>
  <dcterms:created xsi:type="dcterms:W3CDTF">2024-04-10T11:21:33Z</dcterms:created>
  <dcterms:modified xsi:type="dcterms:W3CDTF">2024-04-11T19:41:31Z</dcterms:modified>
</cp:coreProperties>
</file>