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notesMasterIdLst>
    <p:notesMasterId r:id="rId38"/>
  </p:notesMasterIdLst>
  <p:sldIdLst>
    <p:sldId id="256" r:id="rId5"/>
    <p:sldId id="257" r:id="rId6"/>
    <p:sldId id="300" r:id="rId7"/>
    <p:sldId id="291" r:id="rId8"/>
    <p:sldId id="258" r:id="rId9"/>
    <p:sldId id="292" r:id="rId10"/>
    <p:sldId id="280" r:id="rId11"/>
    <p:sldId id="273" r:id="rId12"/>
    <p:sldId id="275" r:id="rId13"/>
    <p:sldId id="274" r:id="rId14"/>
    <p:sldId id="278" r:id="rId15"/>
    <p:sldId id="293" r:id="rId16"/>
    <p:sldId id="294" r:id="rId17"/>
    <p:sldId id="296" r:id="rId18"/>
    <p:sldId id="266" r:id="rId19"/>
    <p:sldId id="283" r:id="rId20"/>
    <p:sldId id="298" r:id="rId21"/>
    <p:sldId id="295" r:id="rId22"/>
    <p:sldId id="297" r:id="rId23"/>
    <p:sldId id="299" r:id="rId24"/>
    <p:sldId id="305" r:id="rId25"/>
    <p:sldId id="288" r:id="rId26"/>
    <p:sldId id="282" r:id="rId27"/>
    <p:sldId id="267" r:id="rId28"/>
    <p:sldId id="303" r:id="rId29"/>
    <p:sldId id="302" r:id="rId30"/>
    <p:sldId id="276" r:id="rId31"/>
    <p:sldId id="306" r:id="rId32"/>
    <p:sldId id="301" r:id="rId33"/>
    <p:sldId id="264" r:id="rId34"/>
    <p:sldId id="307" r:id="rId35"/>
    <p:sldId id="304" r:id="rId36"/>
    <p:sldId id="271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88D1901-E225-D448-917D-AC80B76039EA}" name="Mihai Tilea (2124071)" initials="M(" userId="S::2124071@student.uwtsd.ac.uk::53237b9a-ed1a-4c8e-8e47-fd86e571aeee" providerId="AD"/>
  <p188:author id="{DE8AF238-1A8D-F898-49DF-2248576E1FD7}" name="Mihai Tilea" initials="MT" userId="Mihai Tilea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5654"/>
    <a:srgbClr val="2D6C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C5D2BB-52C5-421D-9455-2E929089ACD7}" vWet="2" dt="2022-04-29T19:58:54.760"/>
    <p1510:client id="{D1B37525-1398-4AD7-A77D-B33F67DF6E0E}" v="337" dt="2022-04-29T20:10:16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96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 u="sng"/>
              <a:t>IBM Growth in the</a:t>
            </a:r>
            <a:r>
              <a:rPr lang="en-GB" b="1" u="sng" baseline="0"/>
              <a:t> 20</a:t>
            </a:r>
            <a:r>
              <a:rPr lang="en-GB" b="1" u="sng" baseline="30000"/>
              <a:t>th</a:t>
            </a:r>
            <a:r>
              <a:rPr lang="en-GB" b="1" u="sng" baseline="0"/>
              <a:t> Century </a:t>
            </a:r>
            <a:endParaRPr lang="en-GB" b="1" u="sng"/>
          </a:p>
        </c:rich>
      </c:tx>
      <c:layout>
        <c:manualLayout>
          <c:xMode val="edge"/>
          <c:yMode val="edge"/>
          <c:x val="0.23120335777295148"/>
          <c:y val="1.90065948494017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0435268455263003E-2"/>
          <c:y val="0.11022598648263346"/>
          <c:w val="0.88648005141432062"/>
          <c:h val="0.744553115636780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Employees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 formatCode="#,##0">
                  <c:v>5999</c:v>
                </c:pt>
                <c:pt idx="1">
                  <c:v>3953</c:v>
                </c:pt>
                <c:pt idx="2">
                  <c:v>3161</c:v>
                </c:pt>
                <c:pt idx="3">
                  <c:v>2731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F7-45B2-A858-4A81C166DF3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 in dollars (x1000)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18000</c:v>
                </c:pt>
                <c:pt idx="1">
                  <c:v>14000</c:v>
                </c:pt>
                <c:pt idx="2">
                  <c:v>11000</c:v>
                </c:pt>
                <c:pt idx="3" formatCode="#,##0">
                  <c:v>14000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DF7-45B2-A858-4A81C166DF3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Net Earnings in dollars (x1000)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  <c:pt idx="0">
                  <c:v>7000</c:v>
                </c:pt>
                <c:pt idx="1">
                  <c:v>4000</c:v>
                </c:pt>
                <c:pt idx="2">
                  <c:v>2000</c:v>
                </c:pt>
                <c:pt idx="3">
                  <c:v>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DF7-45B2-A858-4A81C166DF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overlap val="-60"/>
        <c:axId val="333539472"/>
        <c:axId val="333540720"/>
      </c:barChart>
      <c:catAx>
        <c:axId val="333539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3540720"/>
        <c:crosses val="autoZero"/>
        <c:auto val="1"/>
        <c:lblAlgn val="ctr"/>
        <c:lblOffset val="100"/>
        <c:noMultiLvlLbl val="0"/>
      </c:catAx>
      <c:valAx>
        <c:axId val="3335407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3539472"/>
        <c:crosses val="autoZero"/>
        <c:crossBetween val="between"/>
      </c:valAx>
      <c:spPr>
        <a:noFill/>
        <a:ln>
          <a:noFill/>
        </a:ln>
        <a:effectLst>
          <a:glow rad="228600">
            <a:schemeClr val="accent5">
              <a:satMod val="175000"/>
              <a:alpha val="39000"/>
            </a:schemeClr>
          </a:glow>
          <a:outerShdw blurRad="711200" dist="368300" dir="21540000" algn="ctr" rotWithShape="0">
            <a:schemeClr val="bg1">
              <a:alpha val="62000"/>
            </a:schemeClr>
          </a:outerShdw>
          <a:softEdge rad="1270000"/>
        </a:effectLst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 i="0" u="sng" baseline="0">
                <a:effectLst/>
              </a:rPr>
              <a:t>IBM Growth in the 21</a:t>
            </a:r>
            <a:r>
              <a:rPr lang="en-GB" sz="1800" b="1" i="0" u="sng" baseline="30000">
                <a:effectLst/>
              </a:rPr>
              <a:t>TH</a:t>
            </a:r>
            <a:r>
              <a:rPr lang="en-GB" sz="1800" b="1" i="0" u="sng" baseline="0">
                <a:effectLst/>
              </a:rPr>
              <a:t> Century </a:t>
            </a:r>
            <a:endParaRPr lang="en-GB" sz="2800">
              <a:effectLst/>
            </a:endParaRPr>
          </a:p>
        </c:rich>
      </c:tx>
      <c:layout>
        <c:manualLayout>
          <c:xMode val="edge"/>
          <c:yMode val="edge"/>
          <c:x val="0.30924059616749466"/>
          <c:y val="1.210745509397339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  Net Income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9.4309999999999992</c:v>
                </c:pt>
                <c:pt idx="1">
                  <c:v>5.59</c:v>
                </c:pt>
                <c:pt idx="2">
                  <c:v>5.7430000000000003</c:v>
                </c:pt>
                <c:pt idx="3">
                  <c:v>5.742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78-442B-9BAE-B66B367BCAD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78-442B-9BAE-B66B367BCAD8}"/>
                </c:ext>
              </c:extLst>
            </c:dLbl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78-442B-9BAE-B66B367BCAD8}"/>
                </c:ext>
              </c:extLst>
            </c:dLbl>
            <c:dLbl>
              <c:idx val="2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78-442B-9BAE-B66B367BCAD8}"/>
                </c:ext>
              </c:extLst>
            </c:dLbl>
            <c:dLbl>
              <c:idx val="3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678-442B-9BAE-B66B367BCA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77.147000000000006</c:v>
                </c:pt>
                <c:pt idx="1">
                  <c:v>73.62</c:v>
                </c:pt>
                <c:pt idx="2">
                  <c:v>57.35</c:v>
                </c:pt>
                <c:pt idx="3">
                  <c:v>70.787999999999997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678-442B-9BAE-B66B367BCAD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Gross Profit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  <c:pt idx="0">
                  <c:v>36.488999999999997</c:v>
                </c:pt>
                <c:pt idx="1">
                  <c:v>35.573999999999998</c:v>
                </c:pt>
                <c:pt idx="2">
                  <c:v>57.35</c:v>
                </c:pt>
                <c:pt idx="3">
                  <c:v>42.073999999999998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678-442B-9BAE-B66B367BC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3001568"/>
        <c:axId val="1203000320"/>
      </c:barChart>
      <c:catAx>
        <c:axId val="1203001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3000320"/>
        <c:crosses val="autoZero"/>
        <c:auto val="1"/>
        <c:lblAlgn val="ctr"/>
        <c:lblOffset val="100"/>
        <c:noMultiLvlLbl val="0"/>
      </c:catAx>
      <c:valAx>
        <c:axId val="1203000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3001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52F9C-DE5B-4D8E-B91B-A4F3BF053D2F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60F522-8F37-4EAF-9249-822C0D37A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550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23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5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54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61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583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7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48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853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887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9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908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325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50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900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52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184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459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88340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207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13162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45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8821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482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523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" TargetMode="External"/><Relationship Id="rId3" Type="http://schemas.openxmlformats.org/officeDocument/2006/relationships/image" Target="../media/image6.jpeg"/><Relationship Id="rId7" Type="http://schemas.openxmlformats.org/officeDocument/2006/relationships/hyperlink" Target="https://www.ibm.com/brand/experience-guides/developer/brand/logo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reativity103.com/collections/Lightfantastic/slides/raining_light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png"/><Relationship Id="rId5" Type="http://schemas.openxmlformats.org/officeDocument/2006/relationships/hyperlink" Target="https://www.forbes.com/sites/bernardmarr/2022/01/17/3-ways-that-artificial-intelligence-ai-will-change-your-job-forever/?sh=3baccab950e6" TargetMode="External"/><Relationship Id="rId4" Type="http://schemas.openxmlformats.org/officeDocument/2006/relationships/hyperlink" Target="https://www.uwtsd.ac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ibm.com/ibm/history/ibm100/us/en/icons/founded/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bm.com/ibm/history/ibm100/us/en/icons/founded/" TargetMode="Externa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rtechstory.com/wp-content/uploads/2019/12/Charles-Ranlett-Flint.jpeg" TargetMode="External"/><Relationship Id="rId2" Type="http://schemas.openxmlformats.org/officeDocument/2006/relationships/hyperlink" Target="https://www.ibm.com/ibm/history/ibm100/us/en/icons/founded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7.jpeg"/><Relationship Id="rId4" Type="http://schemas.openxmlformats.org/officeDocument/2006/relationships/hyperlink" Target="https://www.ibm.com/ibm/history/ibm100/us/en/icons/founded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8.png"/><Relationship Id="rId7" Type="http://schemas.openxmlformats.org/officeDocument/2006/relationships/hyperlink" Target="https://www.techradar.com/news/digital-home/home-networking/ces-2007-world-s-first-1tb-hard-drive-148723?msclkid=4455ab31b1fe11ecba9bd1d63317a4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bm.com/ibm/history/ibm100/us/en/icons/founded/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s://www.forbes.com/sites/bernardmarr/2022/01/17/3-ways-that-artificial-intelligence-ai-will-change-your-job-forever/?sh=3baccab950e6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elinux.org/RPi_SD_cards" TargetMode="External"/><Relationship Id="rId3" Type="http://schemas.openxmlformats.org/officeDocument/2006/relationships/hyperlink" Target="https://www.ibm.com/ibm/history/ibm100/us/en/icons/floppy/transform/#:~:text=When%20introduced%20by%20IBM%20in,data%20and%20programs%20more%20easily." TargetMode="External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ibm.com/ibm/history/ibm100/us/en/icons/founded/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atlantic.com/technology/archive/2011/06/ibms-first-100-years-a-heavily-illustrated-timeline/240502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.xml"/><Relationship Id="rId5" Type="http://schemas.openxmlformats.org/officeDocument/2006/relationships/hyperlink" Target="https://www.macrotrends.net/stocks/charts/IBM/ibm/gross-profit" TargetMode="Externa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crotrends.net/stocks/charts/IBM/ibm/gross-profit" TargetMode="Externa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hyperlink" Target="https://creativecommons.org/licenses/by-sa/3.0/" TargetMode="External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hyperlink" Target="https://www.ecointeligencia.com/2010/05/green-it-el-enfoque-verde-de-las-tecnologias-de-la-informacion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wizzer/5357865167/" TargetMode="External"/><Relationship Id="rId3" Type="http://schemas.openxmlformats.org/officeDocument/2006/relationships/hyperlink" Target="https://www.flickr.com/photos/hikingartist/5727282498" TargetMode="External"/><Relationship Id="rId7" Type="http://schemas.openxmlformats.org/officeDocument/2006/relationships/image" Target="../media/image39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1.svg"/><Relationship Id="rId4" Type="http://schemas.openxmlformats.org/officeDocument/2006/relationships/hyperlink" Target="https://creativecommons.org/licenses/by-nc-nd/3.0/" TargetMode="External"/><Relationship Id="rId9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hyperlink" Target="https://arstechnica.com/gadgets/2017/06/ibm-pc-history-part-1/" TargetMode="External"/><Relationship Id="rId7" Type="http://schemas.openxmlformats.org/officeDocument/2006/relationships/image" Target="../media/image41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11" Type="http://schemas.openxmlformats.org/officeDocument/2006/relationships/audio" Target="../media/audio2.wav"/><Relationship Id="rId5" Type="http://schemas.openxmlformats.org/officeDocument/2006/relationships/image" Target="../media/image7.jpeg"/><Relationship Id="rId10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42.jpeg"/><Relationship Id="rId9" Type="http://schemas.openxmlformats.org/officeDocument/2006/relationships/hyperlink" Target="https://freepngimg.com/png/68020-ibm-computing-iot-analytics-watson-tower-cognitiv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cacchi012.wordpress.com/" TargetMode="External"/><Relationship Id="rId7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bsnews.com/news/ibm-watson-defeats-humans-in-jeopardy/" TargetMode="External"/><Relationship Id="rId5" Type="http://schemas.openxmlformats.org/officeDocument/2006/relationships/hyperlink" Target="https://www.forbes.com/sites/bernardmarr/2022/01/17/3-ways-that-artificial-intelligence-ai-will-change-your-job-forever/?sh=3baccab950e6" TargetMode="External"/><Relationship Id="rId4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ibm/history/ibm100/us/en/icons/founded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ourfiniteworld.com/2016/10/27/how-researchers-could-miss-the-real-energy-story/comment-page-6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68020-ibm-computing-iot-analytics-watson-tower-cognitive" TargetMode="External"/><Relationship Id="rId3" Type="http://schemas.openxmlformats.org/officeDocument/2006/relationships/image" Target="../media/image58.jpeg"/><Relationship Id="rId7" Type="http://schemas.openxmlformats.org/officeDocument/2006/relationships/image" Target="../media/image43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la.com/en_GB/AI" TargetMode="External"/><Relationship Id="rId11" Type="http://schemas.openxmlformats.org/officeDocument/2006/relationships/image" Target="../media/image41.svg"/><Relationship Id="rId5" Type="http://schemas.openxmlformats.org/officeDocument/2006/relationships/image" Target="../media/image60.jpeg"/><Relationship Id="rId10" Type="http://schemas.openxmlformats.org/officeDocument/2006/relationships/image" Target="../media/image40.png"/><Relationship Id="rId4" Type="http://schemas.openxmlformats.org/officeDocument/2006/relationships/image" Target="../media/image59.jpeg"/><Relationship Id="rId9" Type="http://schemas.openxmlformats.org/officeDocument/2006/relationships/hyperlink" Target="https://creativecommons.org/licenses/by-nc/3.0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UP6Z5voiS8&amp;t=110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2124071_student_uwtsd_ac_uk/Documents/assignment%20(1).pptx?web=1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F4DML7FIWk?feature=oembed" TargetMode="External"/><Relationship Id="rId4" Type="http://schemas.openxmlformats.org/officeDocument/2006/relationships/image" Target="../media/image6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nturecapitaljournal.com/amazon-innovation-robotics-revolution-growing-warehouse-automation-at-fast-clip/" TargetMode="External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iV_hB08Uns?feature=oembed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cloud/learn/education" TargetMode="External"/><Relationship Id="rId2" Type="http://schemas.openxmlformats.org/officeDocument/2006/relationships/hyperlink" Target="https://www.ibm.com/cloud/learn/what-is-artificial-intelligence?msclkid=ed2e842fb5dc11eca964ac157d5bbb78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edu.vn/en/Computing-Tabulating-Recording_Company-6464644068" TargetMode="External"/><Relationship Id="rId7" Type="http://schemas.openxmlformats.org/officeDocument/2006/relationships/hyperlink" Target="https://www.morganclaypool.com/doi/abs/10.2200/S00442ED1V01Y201208ICR023" TargetMode="External"/><Relationship Id="rId2" Type="http://schemas.openxmlformats.org/officeDocument/2006/relationships/hyperlink" Target="https://www.researchgate.net/profile/Mahalakshmi-Neelam/publication/358119068_Neelam_MahaLakshmi_2021_Aspects_of_Artificial_Intelligence_In_KarthikeyanJ_Su-Hie_Ting_and_Yu-Jin_Ng_eds_Learning_Outcomes_of_Classroom_Research_p250-256_L'_Ordine_Nuovo_Publication_India_978-93-92995/links/61f11e44c5e3103375bf0e88/Neelam-MahaLakshmi-2021-Aspects-of-Artificial-Intelligence-In-KarthikeyanJ-Su-Hie-Ting-and-Yu-Jin-Ng-eds-Learning-Outcomes-of-Classroom-Research-p250-256-L-Ordine-Nuovo-Publication-India-978-93-92.pdf#page=7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iteseerx.ist.psu.edu/viewdoc/download?doi=10.1.1.73.9948&amp;rep=rep1&amp;type=pdf" TargetMode="External"/><Relationship Id="rId5" Type="http://schemas.openxmlformats.org/officeDocument/2006/relationships/hyperlink" Target="https://citeseerx.ist.psu.edu/viewdoc/download?doi=10.1.1.302.992&amp;rep=rep1&amp;type=pdf" TargetMode="External"/><Relationship Id="rId4" Type="http://schemas.openxmlformats.org/officeDocument/2006/relationships/hyperlink" Target="https://dl.acm.org/doi/abs/10.1145/1455533.1455565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/ibm/history/ibm100/images/icp/Z169211L62710S18/us__none__ibm100__ibm_founded__charles_flint__220x125.jpg" TargetMode="External"/><Relationship Id="rId13" Type="http://schemas.openxmlformats.org/officeDocument/2006/relationships/hyperlink" Target="https://www.macrotrends.net/stocks/charts/IBM/ibm/gross-profit" TargetMode="External"/><Relationship Id="rId18" Type="http://schemas.openxmlformats.org/officeDocument/2006/relationships/hyperlink" Target="https://www.cbsnews.com/news/ibm-watson-defeats-humans-in-jeopardy/" TargetMode="External"/><Relationship Id="rId3" Type="http://schemas.openxmlformats.org/officeDocument/2006/relationships/hyperlink" Target="https://www.creativity103.com/collections/Lightfantastic/slides/raining_light.html" TargetMode="External"/><Relationship Id="rId21" Type="http://schemas.openxmlformats.org/officeDocument/2006/relationships/hyperlink" Target="https://www.ncbi.nlm.nih.gov/pmc/articles/PMC7605294/" TargetMode="External"/><Relationship Id="rId7" Type="http://schemas.openxmlformats.org/officeDocument/2006/relationships/hyperlink" Target="https://arstechnica.com/gadgets/2017/06/ibm-pc-history-part-1/" TargetMode="External"/><Relationship Id="rId12" Type="http://schemas.openxmlformats.org/officeDocument/2006/relationships/hyperlink" Target="https://www.tesla.com/en_GB/AI" TargetMode="External"/><Relationship Id="rId17" Type="http://schemas.openxmlformats.org/officeDocument/2006/relationships/hyperlink" Target="https://www.morganclaypool.com/doi/abs/10.2200/S00442ED1V01Y201208ICR023" TargetMode="External"/><Relationship Id="rId2" Type="http://schemas.openxmlformats.org/officeDocument/2006/relationships/hyperlink" Target="https://www.thevintagenews.com/author/domagoj-valjak/" TargetMode="External"/><Relationship Id="rId16" Type="http://schemas.openxmlformats.org/officeDocument/2006/relationships/hyperlink" Target="https://www.venturecapitaljournal.com/amazon-innovation-robotics-revolution-growing-warehouse-automation-at-fast-clip/" TargetMode="External"/><Relationship Id="rId20" Type="http://schemas.openxmlformats.org/officeDocument/2006/relationships/hyperlink" Target="https://www.techradar.com/author/dan-grabha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bm.com/ibm/history/ibm100/us/en/icons/founded/" TargetMode="External"/><Relationship Id="rId11" Type="http://schemas.openxmlformats.org/officeDocument/2006/relationships/hyperlink" Target="https://pt.slideshare.net/agrawall/ibm-slide" TargetMode="External"/><Relationship Id="rId5" Type="http://schemas.openxmlformats.org/officeDocument/2006/relationships/hyperlink" Target="https://www.forbes.com/sites/bernardmarr/2022/01/17/3-ways-that-artificial-intelligence-ai-will-change-your-job-forever/?sh=69fecbad50e6" TargetMode="External"/><Relationship Id="rId15" Type="http://schemas.openxmlformats.org/officeDocument/2006/relationships/hyperlink" Target="https://history-computer.com/willard-legrand-bundy-complete-biography" TargetMode="External"/><Relationship Id="rId10" Type="http://schemas.openxmlformats.org/officeDocument/2006/relationships/hyperlink" Target="https://www.ibm.com/ibm/history/ibm100/us/en/icons/floppy/transform/#:~:text=When%20introduced%20by%20IBM%20in,data%20and%20programs%20more%20easily." TargetMode="External"/><Relationship Id="rId19" Type="http://schemas.openxmlformats.org/officeDocument/2006/relationships/hyperlink" Target="https://www.thevintagenews.com/2017/01/22/ibms-deep-blue-was-the-first-supercomputer-to-defeat-a-reigning-world-chess-champion/?msclkid=41d09ee2b1f011eca5df64dadac48a10&amp;edg-c=1" TargetMode="External"/><Relationship Id="rId4" Type="http://schemas.openxmlformats.org/officeDocument/2006/relationships/hyperlink" Target="https://www.ibm.com/brand/experience-guides/developer/brand/logo/" TargetMode="External"/><Relationship Id="rId9" Type="http://schemas.openxmlformats.org/officeDocument/2006/relationships/hyperlink" Target="https://www.wired.com/2014/01/tech-time-warp-ibm-ramac/" TargetMode="External"/><Relationship Id="rId14" Type="http://schemas.openxmlformats.org/officeDocument/2006/relationships/hyperlink" Target="https://www.cambridge.org/core/journals/the-drama-review/article/abs/sophia-robot/724ECA22CFC406398D70DE0443B2FF0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D219754D-FF37-4F71-94B4-3E85E94E11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0689" r="-1" b="41722"/>
          <a:stretch/>
        </p:blipFill>
        <p:spPr>
          <a:xfrm>
            <a:off x="0" y="0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8968" y="4414828"/>
            <a:ext cx="2104771" cy="61072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EBEBEB"/>
                </a:solidFill>
                <a:cs typeface="Calibri Light"/>
              </a:rPr>
              <a:t>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DED036-E5E3-4D7F-A7C9-F996A6C3F874}"/>
              </a:ext>
            </a:extLst>
          </p:cNvPr>
          <p:cNvSpPr txBox="1"/>
          <p:nvPr/>
        </p:nvSpPr>
        <p:spPr>
          <a:xfrm>
            <a:off x="9631684" y="6657945"/>
            <a:ext cx="2560316" cy="2000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/>
              </a:rPr>
              <a:t>Photo </a:t>
            </a:r>
            <a:r>
              <a:rPr lang="en-US" sz="700" dirty="0">
                <a:solidFill>
                  <a:srgbClr val="FFFFFF"/>
                </a:solidFill>
              </a:rPr>
              <a:t>- licensed by </a:t>
            </a:r>
            <a:r>
              <a:rPr lang="en-US" sz="700" dirty="0">
                <a:solidFill>
                  <a:srgbClr val="FFFFFF"/>
                </a:solidFill>
                <a:hlinkClick r:id="rId5"/>
              </a:rPr>
              <a:t>CC BY.</a:t>
            </a: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99C677E2-E96A-431F-BDE8-CEA13E24CBC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42" t="14236" r="75757" b="20112"/>
          <a:stretch/>
        </p:blipFill>
        <p:spPr>
          <a:xfrm>
            <a:off x="376938" y="2680687"/>
            <a:ext cx="653543" cy="1165331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C4248721-EC35-4D1B-9354-B2F89F2D8DE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582" t="14535" r="9810" b="20349"/>
          <a:stretch/>
        </p:blipFill>
        <p:spPr>
          <a:xfrm>
            <a:off x="1084889" y="4973707"/>
            <a:ext cx="1208093" cy="1110720"/>
          </a:xfrm>
          <a:prstGeom prst="rect">
            <a:avLst/>
          </a:prstGeom>
        </p:spPr>
      </p:pic>
      <p:pic>
        <p:nvPicPr>
          <p:cNvPr id="10" name="Picture 7" descr="Icon&#10;&#10;Description automatically generated">
            <a:extLst>
              <a:ext uri="{FF2B5EF4-FFF2-40B4-BE49-F238E27FC236}">
                <a16:creationId xmlns:a16="http://schemas.microsoft.com/office/drawing/2014/main" id="{B3FB6E40-8756-4955-93DE-BD30A52D9C3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101" t="15116" r="48734" b="19767"/>
          <a:stretch/>
        </p:blipFill>
        <p:spPr>
          <a:xfrm>
            <a:off x="715732" y="3854502"/>
            <a:ext cx="881316" cy="1110721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33F85968-071E-4539-AD54-973903B7BFD5}"/>
              </a:ext>
            </a:extLst>
          </p:cNvPr>
          <p:cNvSpPr txBox="1">
            <a:spLocks/>
          </p:cNvSpPr>
          <p:nvPr/>
        </p:nvSpPr>
        <p:spPr>
          <a:xfrm>
            <a:off x="938542" y="3313384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latin typeface="Century Gothic"/>
                <a:cs typeface="Calibri Light"/>
              </a:rPr>
              <a:t>NTERNATIONAL</a:t>
            </a:r>
            <a:endParaRPr lang="en-GB" sz="20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E25096C-5798-47A9-803E-DA04954D5CA0}"/>
              </a:ext>
            </a:extLst>
          </p:cNvPr>
          <p:cNvSpPr txBox="1">
            <a:spLocks/>
          </p:cNvSpPr>
          <p:nvPr/>
        </p:nvSpPr>
        <p:spPr>
          <a:xfrm>
            <a:off x="2199265" y="5572271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ACHINES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93B0B6-41C5-4714-98F5-70546C3A9BCB}"/>
              </a:ext>
            </a:extLst>
          </p:cNvPr>
          <p:cNvSpPr txBox="1"/>
          <p:nvPr/>
        </p:nvSpPr>
        <p:spPr>
          <a:xfrm>
            <a:off x="9631684" y="6532254"/>
            <a:ext cx="2560316" cy="1500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/>
              </a:rPr>
              <a:t>Logo</a:t>
            </a:r>
            <a:r>
              <a:rPr lang="en-US" sz="700">
                <a:solidFill>
                  <a:srgbClr val="FFFFFF"/>
                </a:solidFill>
              </a:rPr>
              <a:t> by  </a:t>
            </a:r>
            <a:r>
              <a:rPr lang="en-US" sz="700">
                <a:solidFill>
                  <a:srgbClr val="FFFFFF"/>
                </a:solidFill>
                <a:hlinkClick r:id="rId8"/>
              </a:rPr>
              <a:t>IBM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FF358A-9F4A-492B-8E7B-53DD6F926C63}"/>
              </a:ext>
            </a:extLst>
          </p:cNvPr>
          <p:cNvSpPr txBox="1"/>
          <p:nvPr/>
        </p:nvSpPr>
        <p:spPr>
          <a:xfrm>
            <a:off x="1688936" y="928986"/>
            <a:ext cx="8962645" cy="1015663"/>
          </a:xfrm>
          <a:prstGeom prst="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Methods </a:t>
            </a:r>
            <a:r>
              <a:rPr lang="en-US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BMSW4003</a:t>
            </a:r>
            <a:endParaRPr lang="en-GB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250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1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35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35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35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35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6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0F62F52-90C3-4B4A-B2FA-8D853B5300BB}"/>
              </a:ext>
            </a:extLst>
          </p:cNvPr>
          <p:cNvSpPr/>
          <p:nvPr/>
        </p:nvSpPr>
        <p:spPr>
          <a:xfrm>
            <a:off x="403641" y="2953324"/>
            <a:ext cx="5310854" cy="21671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C648B-5B2A-4E0A-8ED4-3CC7CD195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106" y="614657"/>
            <a:ext cx="5310854" cy="984682"/>
          </a:xfrm>
        </p:spPr>
        <p:txBody>
          <a:bodyPr>
            <a:normAutofit fontScale="90000"/>
          </a:bodyPr>
          <a:lstStyle/>
          <a:p>
            <a:r>
              <a:rPr lang="en-US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A</a:t>
            </a:r>
            <a:r>
              <a:rPr lang="en-US" sz="2400" dirty="0">
                <a:solidFill>
                  <a:srgbClr val="00B0F0"/>
                </a:solidFill>
                <a:latin typeface="Century Gothic"/>
              </a:rPr>
              <a:t>RTIFICIAL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I</a:t>
            </a:r>
            <a:r>
              <a:rPr lang="en-US" sz="2400" dirty="0">
                <a:solidFill>
                  <a:srgbClr val="00B0F0"/>
                </a:solidFill>
              </a:rPr>
              <a:t>NTELLIGENCE</a:t>
            </a:r>
            <a:r>
              <a:rPr lang="en-US" dirty="0">
                <a:solidFill>
                  <a:srgbClr val="FF0000"/>
                </a:solidFill>
              </a:rPr>
              <a:t> </a:t>
            </a:r>
            <a:endParaRPr lang="en-US" dirty="0">
              <a:solidFill>
                <a:srgbClr val="FF0000"/>
              </a:solidFill>
              <a:latin typeface="Rockwell Condensed"/>
            </a:endParaRPr>
          </a:p>
        </p:txBody>
      </p:sp>
      <p:pic>
        <p:nvPicPr>
          <p:cNvPr id="13" name="Picture 13" descr="A picture containing person&#10;&#10;Description automatically generated">
            <a:extLst>
              <a:ext uri="{FF2B5EF4-FFF2-40B4-BE49-F238E27FC236}">
                <a16:creationId xmlns:a16="http://schemas.microsoft.com/office/drawing/2014/main" id="{70FA91DE-7D28-4487-BA1E-A5B5F89576E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6667" r="26667"/>
          <a:stretch/>
        </p:blipFill>
        <p:spPr>
          <a:xfrm>
            <a:off x="6581360" y="138128"/>
            <a:ext cx="4465164" cy="6378805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ECAA9-8A57-4440-8B7D-EAD038DDC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5146" y="3241351"/>
            <a:ext cx="5084979" cy="13716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9E3611"/>
              </a:buClr>
            </a:pPr>
            <a:r>
              <a:rPr lang="en-US" sz="1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Mihai Tilea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(2124071) Leader</a:t>
            </a:r>
          </a:p>
          <a:p>
            <a:pPr>
              <a:buClr>
                <a:srgbClr val="9E3611"/>
              </a:buClr>
            </a:pPr>
            <a:r>
              <a:rPr lang="en-US" sz="1600" b="1">
                <a:solidFill>
                  <a:srgbClr val="FFFF00"/>
                </a:solidFill>
              </a:rPr>
              <a:t>Petrina Marian</a:t>
            </a:r>
            <a:r>
              <a:rPr lang="en-US" sz="1600">
                <a:solidFill>
                  <a:srgbClr val="FFFF00"/>
                </a:solidFill>
              </a:rPr>
              <a:t> (2123530) Deputy</a:t>
            </a:r>
          </a:p>
          <a:p>
            <a:r>
              <a:rPr lang="en-US" sz="1600" b="1">
                <a:solidFill>
                  <a:srgbClr val="00B0F0"/>
                </a:solidFill>
              </a:rPr>
              <a:t>Cristian Radu </a:t>
            </a:r>
            <a:r>
              <a:rPr lang="en-US" sz="1600">
                <a:solidFill>
                  <a:srgbClr val="00B0F0"/>
                </a:solidFill>
              </a:rPr>
              <a:t>(2125545) Member</a:t>
            </a:r>
          </a:p>
          <a:p>
            <a:r>
              <a:rPr lang="en-US" sz="1600" b="1">
                <a:solidFill>
                  <a:srgbClr val="00B0F0"/>
                </a:solidFill>
              </a:rPr>
              <a:t>Costel Emilian Radu </a:t>
            </a:r>
            <a:r>
              <a:rPr lang="en-US" sz="1600">
                <a:solidFill>
                  <a:srgbClr val="00B0F0"/>
                </a:solidFill>
              </a:rPr>
              <a:t>(2124591) Member</a:t>
            </a:r>
          </a:p>
          <a:p>
            <a:r>
              <a:rPr lang="en-US" sz="1600" b="1">
                <a:solidFill>
                  <a:srgbClr val="00B0F0"/>
                </a:solidFill>
              </a:rPr>
              <a:t>Taras Vlasiuk</a:t>
            </a:r>
            <a:r>
              <a:rPr lang="en-US" sz="1600">
                <a:solidFill>
                  <a:srgbClr val="00B0F0"/>
                </a:solidFill>
              </a:rPr>
              <a:t>(2124676) Member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F9DE92-061B-438E-923B-89F2CAD4C2EF}"/>
              </a:ext>
            </a:extLst>
          </p:cNvPr>
          <p:cNvSpPr txBox="1"/>
          <p:nvPr/>
        </p:nvSpPr>
        <p:spPr>
          <a:xfrm>
            <a:off x="6533233" y="5624561"/>
            <a:ext cx="696712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60000"/>
                    <a:lumOff val="40000"/>
                  </a:schemeClr>
                </a:solidFill>
              </a:rPr>
              <a:t>L</a:t>
            </a:r>
            <a:r>
              <a:rPr lang="en-GB">
                <a:solidFill>
                  <a:srgbClr val="00B0F0"/>
                </a:solidFill>
              </a:rPr>
              <a:t>ecturer: </a:t>
            </a:r>
            <a:r>
              <a:rPr lang="en-GB" sz="2000" b="1">
                <a:solidFill>
                  <a:srgbClr val="00B0F0"/>
                </a:solidFill>
              </a:rPr>
              <a:t>Koushik Modak</a:t>
            </a:r>
            <a:endParaRPr lang="en-GB" sz="2000" b="1" u="sng">
              <a:solidFill>
                <a:srgbClr val="00B0F0"/>
              </a:solidFill>
            </a:endParaRPr>
          </a:p>
          <a:p>
            <a:r>
              <a:rPr lang="en-GB" b="1" i="1" u="sng">
                <a:solidFill>
                  <a:srgbClr val="00B0F0"/>
                </a:solidFill>
                <a:hlinkClick r:id="rId4"/>
              </a:rPr>
              <a:t>University Of Wales Trinity Saint David</a:t>
            </a:r>
            <a:endParaRPr lang="en-GB" b="1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00B0F0"/>
                </a:solidFill>
              </a:rPr>
              <a:t>23.04.2022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1462B0-F34B-4BE6-A776-F32C93520315}"/>
              </a:ext>
            </a:extLst>
          </p:cNvPr>
          <p:cNvSpPr txBox="1"/>
          <p:nvPr/>
        </p:nvSpPr>
        <p:spPr>
          <a:xfrm>
            <a:off x="11484479" y="6516933"/>
            <a:ext cx="813025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</a:t>
            </a:r>
          </a:p>
          <a:p>
            <a:r>
              <a:rPr lang="en-US" sz="800">
                <a:hlinkClick r:id="rId5"/>
              </a:rPr>
              <a:t>forbes.com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95B974-9637-483A-AAC6-FEF1995B2D83}"/>
              </a:ext>
            </a:extLst>
          </p:cNvPr>
          <p:cNvSpPr txBox="1"/>
          <p:nvPr/>
        </p:nvSpPr>
        <p:spPr>
          <a:xfrm>
            <a:off x="403641" y="2746969"/>
            <a:ext cx="13756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Presented by:</a:t>
            </a:r>
          </a:p>
        </p:txBody>
      </p:sp>
      <p:pic>
        <p:nvPicPr>
          <p:cNvPr id="8" name="Picture 7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A2537C38-922F-42AA-803D-D13929CBCC4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743" y="3054746"/>
            <a:ext cx="1229217" cy="136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5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101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899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uiExpand="1" build="p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F0780-036E-457E-B3DB-067C8D469693}"/>
              </a:ext>
            </a:extLst>
          </p:cNvPr>
          <p:cNvSpPr txBox="1"/>
          <p:nvPr/>
        </p:nvSpPr>
        <p:spPr>
          <a:xfrm>
            <a:off x="1507066" y="1856079"/>
            <a:ext cx="6722534" cy="33636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Introduction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Background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Challenges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Insights of AI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Aiming objectives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Impact of AI on society </a:t>
            </a:r>
            <a:endParaRPr lang="en-GB" sz="1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Conclusion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ACAC7B-DE9B-4F39-BDBE-A021B3B75A8F}"/>
              </a:ext>
            </a:extLst>
          </p:cNvPr>
          <p:cNvSpPr txBox="1"/>
          <p:nvPr/>
        </p:nvSpPr>
        <p:spPr>
          <a:xfrm>
            <a:off x="3318933" y="584200"/>
            <a:ext cx="4798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u="sng" dirty="0"/>
              <a:t>TABLE OF CONTENT</a:t>
            </a:r>
            <a:endParaRPr lang="en-GB" sz="4000" b="1" i="1" u="sng" dirty="0"/>
          </a:p>
        </p:txBody>
      </p:sp>
    </p:spTree>
    <p:extLst>
      <p:ext uri="{BB962C8B-B14F-4D97-AF65-F5344CB8AC3E}">
        <p14:creationId xmlns:p14="http://schemas.microsoft.com/office/powerpoint/2010/main" val="130947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A7BFDE-1C6A-4EE5-BAA6-65846E2D1ABA}"/>
              </a:ext>
            </a:extLst>
          </p:cNvPr>
          <p:cNvSpPr txBox="1"/>
          <p:nvPr/>
        </p:nvSpPr>
        <p:spPr>
          <a:xfrm>
            <a:off x="1685108" y="555172"/>
            <a:ext cx="7564120" cy="20356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7200" b="1" i="0" kern="1200" dirty="0">
                <a:solidFill>
                  <a:schemeClr val="tx2"/>
                </a:solidFill>
                <a:latin typeface="Amasis MT Pro Black" panose="02040A04050005020304" pitchFamily="18" charset="0"/>
                <a:ea typeface="+mj-ea"/>
                <a:cs typeface="+mj-cs"/>
              </a:rPr>
              <a:t>WHAT IS </a:t>
            </a:r>
            <a:r>
              <a:rPr lang="en-US" sz="7200" b="1" i="0" kern="12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 panose="02040A04050005020304" pitchFamily="18" charset="0"/>
                <a:ea typeface="+mj-ea"/>
                <a:cs typeface="+mj-cs"/>
              </a:rPr>
              <a:t>A.I. </a:t>
            </a:r>
            <a:r>
              <a:rPr lang="en-US" sz="7200" b="1" i="0" kern="1200" dirty="0">
                <a:solidFill>
                  <a:schemeClr val="tx2"/>
                </a:solidFill>
                <a:latin typeface="Amasis MT Pro Black" panose="02040A04050005020304" pitchFamily="18" charset="0"/>
                <a:ea typeface="+mj-ea"/>
                <a:cs typeface="+mj-cs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341993-BA38-4FCC-8642-8F4473F0699D}"/>
              </a:ext>
            </a:extLst>
          </p:cNvPr>
          <p:cNvSpPr txBox="1"/>
          <p:nvPr/>
        </p:nvSpPr>
        <p:spPr>
          <a:xfrm>
            <a:off x="3918855" y="2899953"/>
            <a:ext cx="46206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Is the ability of a computer to mimic human-like 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intelligence. </a:t>
            </a:r>
            <a:r>
              <a:rPr lang="en-US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It can read, judge and take action to achieve goals with success in any 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given environment.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63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20297-EB77-4BD9-8888-790E481E0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0" y="942130"/>
            <a:ext cx="6812425" cy="707886"/>
          </a:xfrm>
        </p:spPr>
        <p:txBody>
          <a:bodyPr/>
          <a:lstStyle/>
          <a:p>
            <a:r>
              <a:rPr lang="en-US" u="sng"/>
              <a:t>The First Dial Recorder </a:t>
            </a:r>
            <a:endParaRPr lang="en-US" sz="2400" u="sng">
              <a:latin typeface="Century Gothic"/>
            </a:endParaRPr>
          </a:p>
        </p:txBody>
      </p:sp>
      <p:pic>
        <p:nvPicPr>
          <p:cNvPr id="11" name="Picture 11" descr="A picture containing text, clock, watch, different&#10;&#10;Description automatically generated">
            <a:extLst>
              <a:ext uri="{FF2B5EF4-FFF2-40B4-BE49-F238E27FC236}">
                <a16:creationId xmlns:a16="http://schemas.microsoft.com/office/drawing/2014/main" id="{EE51397B-DA40-407F-9913-0274C83A9C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3468" r="23617" b="-3382"/>
          <a:stretch/>
        </p:blipFill>
        <p:spPr>
          <a:xfrm>
            <a:off x="812920" y="2189004"/>
            <a:ext cx="4034229" cy="44465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Content Placeholder 6" descr="A picture containing floor, wall, indoor, wooden&#10;&#10;Description automatically generated">
            <a:extLst>
              <a:ext uri="{FF2B5EF4-FFF2-40B4-BE49-F238E27FC236}">
                <a16:creationId xmlns:a16="http://schemas.microsoft.com/office/drawing/2014/main" id="{00F860E8-6B87-48F8-8081-CA27C1D6FF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242843" y="2752420"/>
            <a:ext cx="4720431" cy="37244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E21202-9BC1-4D48-843A-2ABD4ACFDDA3}"/>
              </a:ext>
            </a:extLst>
          </p:cNvPr>
          <p:cNvSpPr txBox="1"/>
          <p:nvPr/>
        </p:nvSpPr>
        <p:spPr>
          <a:xfrm>
            <a:off x="4528314" y="168042"/>
            <a:ext cx="589744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i="1" u="sng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 the 1880s:</a:t>
            </a:r>
            <a:endParaRPr lang="en-US" sz="3200" b="1" i="1" u="sng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8FBCB3-977B-4271-9915-B59631717329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5"/>
              </a:rPr>
              <a:t>ibm.com</a:t>
            </a:r>
            <a:endParaRPr lang="en-US" sz="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CE2CC4-7D4E-476C-905E-8DECA4F2E37F}"/>
              </a:ext>
            </a:extLst>
          </p:cNvPr>
          <p:cNvSpPr txBox="1"/>
          <p:nvPr/>
        </p:nvSpPr>
        <p:spPr>
          <a:xfrm>
            <a:off x="2323499" y="1542798"/>
            <a:ext cx="4443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Invented by </a:t>
            </a:r>
            <a:r>
              <a:rPr lang="en-GB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Dr.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Alexander Dey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A4D0C73-484D-41BA-8170-EE0B112429C1}"/>
              </a:ext>
            </a:extLst>
          </p:cNvPr>
          <p:cNvSpPr txBox="1">
            <a:spLocks/>
          </p:cNvSpPr>
          <p:nvPr/>
        </p:nvSpPr>
        <p:spPr>
          <a:xfrm>
            <a:off x="5850466" y="1616299"/>
            <a:ext cx="7689476" cy="140053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u="sng"/>
              <a:t>The Tabulating Machine </a:t>
            </a:r>
            <a:endParaRPr lang="en-US" sz="2800" u="sng">
              <a:latin typeface="Century Gothic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4175F-70D8-47AC-87E6-768D7F66F2B5}"/>
              </a:ext>
            </a:extLst>
          </p:cNvPr>
          <p:cNvSpPr txBox="1"/>
          <p:nvPr/>
        </p:nvSpPr>
        <p:spPr>
          <a:xfrm>
            <a:off x="8446765" y="2189004"/>
            <a:ext cx="3639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Invented by</a:t>
            </a:r>
            <a:r>
              <a:rPr lang="en-GB" b="1" dirty="0"/>
              <a:t> 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Herman </a:t>
            </a:r>
            <a:r>
              <a:rPr lang="en-GB" b="1">
                <a:solidFill>
                  <a:schemeClr val="bg2">
                    <a:lumMod val="60000"/>
                    <a:lumOff val="40000"/>
                  </a:schemeClr>
                </a:solidFill>
              </a:rPr>
              <a:t>Hollerith</a:t>
            </a:r>
            <a:endParaRPr lang="en-GB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13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100"/>
                            </p:stCondLst>
                            <p:childTnLst>
                              <p:par>
                                <p:cTn id="20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6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1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437B108-2D2A-4C38-9D30-C82676F2CA2B}"/>
              </a:ext>
            </a:extLst>
          </p:cNvPr>
          <p:cNvSpPr txBox="1"/>
          <p:nvPr/>
        </p:nvSpPr>
        <p:spPr>
          <a:xfrm>
            <a:off x="366779" y="784148"/>
            <a:ext cx="524025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1888 – </a:t>
            </a:r>
            <a:r>
              <a:rPr lang="en-US" sz="3600" b="1" dirty="0">
                <a:solidFill>
                  <a:srgbClr val="FFFF00"/>
                </a:solidFill>
              </a:rPr>
              <a:t>I.T.R.</a:t>
            </a:r>
            <a:endParaRPr lang="en-US" sz="3600" b="1" dirty="0">
              <a:solidFill>
                <a:srgbClr val="FFFF00"/>
              </a:solidFill>
              <a:ea typeface="+mn-lt"/>
              <a:cs typeface="+mn-lt"/>
            </a:endParaRPr>
          </a:p>
          <a:p>
            <a:r>
              <a:rPr lang="en-US" sz="3200" b="1" dirty="0">
                <a:ea typeface="+mn-lt"/>
                <a:cs typeface="+mn-lt"/>
              </a:rPr>
              <a:t>The International Time Recording Company 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dirty="0">
                <a:ea typeface="+mn-lt"/>
                <a:cs typeface="+mn-lt"/>
              </a:rPr>
              <a:t>founded by</a:t>
            </a: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Willard L. Bundy</a:t>
            </a:r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3962BC6B-1EBF-4B9A-A8FF-E1610F52DE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6" t="1972" r="66347" b="63672"/>
          <a:stretch/>
        </p:blipFill>
        <p:spPr>
          <a:xfrm>
            <a:off x="5110896" y="1553038"/>
            <a:ext cx="2124262" cy="152332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BDC5D13-A343-4489-85AC-B4C3CDBE1D7A}"/>
              </a:ext>
            </a:extLst>
          </p:cNvPr>
          <p:cNvSpPr txBox="1">
            <a:spLocks/>
          </p:cNvSpPr>
          <p:nvPr/>
        </p:nvSpPr>
        <p:spPr>
          <a:xfrm>
            <a:off x="408856" y="3333387"/>
            <a:ext cx="5156104" cy="301664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1911 - </a:t>
            </a:r>
            <a:r>
              <a:rPr lang="en-US" sz="3600" b="1" dirty="0">
                <a:solidFill>
                  <a:srgbClr val="FFFF00"/>
                </a:solidFill>
                <a:ea typeface="+mn-lt"/>
                <a:cs typeface="+mn-lt"/>
              </a:rPr>
              <a:t>C.T.R.-Co.</a:t>
            </a:r>
            <a:br>
              <a:rPr lang="en-US" sz="3600" dirty="0">
                <a:ea typeface="+mn-lt"/>
                <a:cs typeface="+mn-lt"/>
              </a:rPr>
            </a:br>
            <a:r>
              <a:rPr lang="en-US" sz="3200" b="1" dirty="0">
                <a:solidFill>
                  <a:schemeClr val="tx1"/>
                </a:solidFill>
              </a:rPr>
              <a:t>The Computing Tabulating Recording Corporation </a:t>
            </a:r>
            <a:br>
              <a:rPr lang="en-US" sz="3600" dirty="0"/>
            </a:br>
            <a:r>
              <a:rPr lang="en-US" sz="1800" dirty="0"/>
              <a:t>founded by </a:t>
            </a: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Charles </a:t>
            </a:r>
            <a:r>
              <a:rPr lang="en-US" sz="1800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Ranlett</a:t>
            </a:r>
            <a:r>
              <a:rPr lang="en-US" sz="18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Flint</a:t>
            </a:r>
            <a:br>
              <a:rPr lang="en-US" sz="4400" dirty="0"/>
            </a:br>
            <a:endParaRPr lang="en-GB" dirty="0"/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C8A0152A-917E-4E17-8A52-559F5016A8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72" t="-1576" r="3903" b="65090"/>
          <a:stretch/>
        </p:blipFill>
        <p:spPr>
          <a:xfrm>
            <a:off x="5232187" y="3979304"/>
            <a:ext cx="2002971" cy="1680087"/>
          </a:xfrm>
          <a:prstGeom prst="rect">
            <a:avLst/>
          </a:prstGeom>
        </p:spPr>
      </p:pic>
      <p:sp>
        <p:nvSpPr>
          <p:cNvPr id="11" name="Title 4">
            <a:extLst>
              <a:ext uri="{FF2B5EF4-FFF2-40B4-BE49-F238E27FC236}">
                <a16:creationId xmlns:a16="http://schemas.microsoft.com/office/drawing/2014/main" id="{0796EBDE-2312-4C3F-BE43-E8A77FBD3DD1}"/>
              </a:ext>
            </a:extLst>
          </p:cNvPr>
          <p:cNvSpPr txBox="1">
            <a:spLocks/>
          </p:cNvSpPr>
          <p:nvPr/>
        </p:nvSpPr>
        <p:spPr>
          <a:xfrm>
            <a:off x="4435264" y="627583"/>
            <a:ext cx="4299401" cy="668426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600" b="1" dirty="0">
                <a:solidFill>
                  <a:schemeClr val="tx1">
                    <a:lumMod val="65000"/>
                  </a:schemeClr>
                </a:solidFill>
              </a:rPr>
              <a:t>Also founder of</a:t>
            </a:r>
            <a:br>
              <a:rPr lang="en-US" sz="1600" b="1" dirty="0"/>
            </a:br>
            <a:r>
              <a:rPr lang="ro-RO" sz="1600" b="1" dirty="0"/>
              <a:t> </a:t>
            </a:r>
            <a:r>
              <a:rPr lang="en-GB" sz="1600" b="1" dirty="0"/>
              <a:t>“</a:t>
            </a:r>
            <a:r>
              <a:rPr lang="en-US" sz="1600" b="1" i="1" dirty="0"/>
              <a:t>Bundy Manufacturing Company”</a:t>
            </a:r>
            <a:br>
              <a:rPr lang="en-US" sz="1600" b="1" dirty="0"/>
            </a:br>
            <a:endParaRPr lang="en-GB" sz="1600" b="1" dirty="0"/>
          </a:p>
        </p:txBody>
      </p:sp>
      <p:pic>
        <p:nvPicPr>
          <p:cNvPr id="12" name="Content Placeholder 10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94F85A7E-55AE-46D0-AA5A-1A04E3942A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835" y="582922"/>
            <a:ext cx="2673799" cy="26492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AC9EC1D-8AA8-4D03-B4C1-F5283BC25F40}"/>
              </a:ext>
            </a:extLst>
          </p:cNvPr>
          <p:cNvSpPr txBox="1"/>
          <p:nvPr/>
        </p:nvSpPr>
        <p:spPr>
          <a:xfrm>
            <a:off x="9612988" y="2964221"/>
            <a:ext cx="22714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>
                <a:solidFill>
                  <a:schemeClr val="bg2"/>
                </a:solidFill>
              </a:rPr>
              <a:t>Born in 08-12-1845</a:t>
            </a:r>
          </a:p>
        </p:txBody>
      </p:sp>
      <p:pic>
        <p:nvPicPr>
          <p:cNvPr id="14" name="Content Placeholder 4" descr="A person with a mustache&#10;&#10;Description automatically generated with low confidence">
            <a:extLst>
              <a:ext uri="{FF2B5EF4-FFF2-40B4-BE49-F238E27FC236}">
                <a16:creationId xmlns:a16="http://schemas.microsoft.com/office/drawing/2014/main" id="{3CB34488-F7C0-4DDB-9528-F02AEC1803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70"/>
          <a:stretch/>
        </p:blipFill>
        <p:spPr>
          <a:xfrm>
            <a:off x="8299978" y="3755279"/>
            <a:ext cx="2941514" cy="253619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775CC78-B47E-43A2-96DD-56808EBDFD0C}"/>
              </a:ext>
            </a:extLst>
          </p:cNvPr>
          <p:cNvSpPr txBox="1"/>
          <p:nvPr/>
        </p:nvSpPr>
        <p:spPr>
          <a:xfrm>
            <a:off x="9770735" y="6054579"/>
            <a:ext cx="22714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/>
              <a:t>Born in 24-01-1850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3F5992-9071-4A02-B0A7-D2B58040E577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5"/>
              </a:rPr>
              <a:t>ibm.com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87892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533AA54-FD31-4305-A241-F67EED6727A0}"/>
              </a:ext>
            </a:extLst>
          </p:cNvPr>
          <p:cNvSpPr txBox="1"/>
          <p:nvPr/>
        </p:nvSpPr>
        <p:spPr>
          <a:xfrm>
            <a:off x="901244" y="2702842"/>
            <a:ext cx="5913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solidFill>
                  <a:srgbClr val="92D050"/>
                </a:solidFill>
                <a:effectLst/>
                <a:latin typeface="Georgia" panose="02040502050405020303" pitchFamily="18" charset="0"/>
              </a:rPr>
              <a:t>“the father of trusts”</a:t>
            </a:r>
            <a:endParaRPr lang="en-US" sz="3600" b="0" i="1" dirty="0">
              <a:solidFill>
                <a:schemeClr val="tx2"/>
              </a:solidFill>
              <a:effectLst/>
              <a:latin typeface="Georgia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3C6C68-B68F-49E1-9D9A-B32ACA4A15E8}"/>
              </a:ext>
            </a:extLst>
          </p:cNvPr>
          <p:cNvSpPr txBox="1"/>
          <p:nvPr/>
        </p:nvSpPr>
        <p:spPr>
          <a:xfrm>
            <a:off x="1182439" y="3349173"/>
            <a:ext cx="456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1200" b="1" i="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Charles R. Flint</a:t>
            </a:r>
          </a:p>
          <a:p>
            <a:pPr algn="l" fontAlgn="base"/>
            <a:r>
              <a:rPr lang="en-US" sz="1200" b="0" i="0" dirty="0">
                <a:solidFill>
                  <a:schemeClr val="tx2"/>
                </a:solidFill>
                <a:effectLst/>
                <a:latin typeface="Georgia" panose="02040502050405020303" pitchFamily="18" charset="0"/>
              </a:rPr>
              <a:t>“Fifty Years a Trader,” </a:t>
            </a:r>
            <a:r>
              <a:rPr lang="en-US" sz="1200" b="0" i="1" dirty="0">
                <a:solidFill>
                  <a:schemeClr val="tx2"/>
                </a:solidFill>
                <a:effectLst/>
                <a:latin typeface="Georgia" panose="02040502050405020303" pitchFamily="18" charset="0"/>
              </a:rPr>
              <a:t>System: The Magazine of Business</a:t>
            </a:r>
            <a:endParaRPr lang="en-US" sz="1200" b="0" i="0" dirty="0">
              <a:solidFill>
                <a:schemeClr val="tx2"/>
              </a:solidFill>
              <a:effectLst/>
              <a:latin typeface="Georgia" panose="02040502050405020303" pitchFamily="18" charset="0"/>
            </a:endParaRPr>
          </a:p>
          <a:p>
            <a:r>
              <a:rPr lang="en-US" sz="1200" b="0" i="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August, 1921</a:t>
            </a:r>
            <a:endParaRPr lang="en-GB" sz="1200" dirty="0">
              <a:solidFill>
                <a:schemeClr val="tx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F22796-28DB-4FD1-8EF9-B7994C93BD9C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 dirty="0">
                <a:hlinkClick r:id="rId2"/>
              </a:rPr>
              <a:t>ibm.com</a:t>
            </a:r>
            <a:endParaRPr lang="en-US" sz="800" dirty="0"/>
          </a:p>
        </p:txBody>
      </p:sp>
      <p:pic>
        <p:nvPicPr>
          <p:cNvPr id="3" name="Picture 2" descr="A person with a mustach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AABC9F05-F6DE-4D87-8FC7-6C456C9601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1329" y="720205"/>
            <a:ext cx="3688403" cy="525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1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3EC3CEA-C882-450D-BB83-C80E2F197ED7}"/>
              </a:ext>
            </a:extLst>
          </p:cNvPr>
          <p:cNvSpPr txBox="1"/>
          <p:nvPr/>
        </p:nvSpPr>
        <p:spPr>
          <a:xfrm>
            <a:off x="7978707" y="3210632"/>
            <a:ext cx="41905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Thomas J. Watson </a:t>
            </a:r>
          </a:p>
          <a:p>
            <a:r>
              <a:rPr lang="en-US" dirty="0"/>
              <a:t>"World Peace Through World Trade”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11" name="Picture 10" descr="A picture containing person, wall, indoor, person&#10;&#10;Description automatically generated">
            <a:extLst>
              <a:ext uri="{FF2B5EF4-FFF2-40B4-BE49-F238E27FC236}">
                <a16:creationId xmlns:a16="http://schemas.microsoft.com/office/drawing/2014/main" id="{5F0C94E8-980D-4654-B35F-929F4F33BE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942" y="260728"/>
            <a:ext cx="2818455" cy="281845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777B8F-F2C8-4809-8DBC-83D03363DE0A}"/>
              </a:ext>
            </a:extLst>
          </p:cNvPr>
          <p:cNvSpPr txBox="1"/>
          <p:nvPr/>
        </p:nvSpPr>
        <p:spPr>
          <a:xfrm>
            <a:off x="10978397" y="6476840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>
                <a:hlinkClick r:id="rId4"/>
              </a:rPr>
              <a:t>ibm.com</a:t>
            </a:r>
            <a:endParaRPr lang="en-US" sz="9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AE9EA5-5B01-44A9-8314-2EF424C22B01}"/>
              </a:ext>
            </a:extLst>
          </p:cNvPr>
          <p:cNvSpPr txBox="1"/>
          <p:nvPr/>
        </p:nvSpPr>
        <p:spPr>
          <a:xfrm>
            <a:off x="8041505" y="4282715"/>
            <a:ext cx="39409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At 18 he was working as bookkeeper in New York.</a:t>
            </a:r>
          </a:p>
          <a:p>
            <a:endParaRPr lang="en-GB" dirty="0"/>
          </a:p>
          <a:p>
            <a:r>
              <a:rPr lang="en-GB" dirty="0"/>
              <a:t>CEO of </a:t>
            </a:r>
            <a:r>
              <a:rPr lang="en-GB" b="1" dirty="0"/>
              <a:t>IBM </a:t>
            </a:r>
            <a:r>
              <a:rPr lang="en-GB" dirty="0"/>
              <a:t>from 1914 to 1956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0E3A7603-DE4A-418E-8113-E4DBF5F51A17}"/>
              </a:ext>
            </a:extLst>
          </p:cNvPr>
          <p:cNvSpPr txBox="1">
            <a:spLocks/>
          </p:cNvSpPr>
          <p:nvPr/>
        </p:nvSpPr>
        <p:spPr>
          <a:xfrm>
            <a:off x="4432130" y="1732815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BUSINESS</a:t>
            </a:r>
          </a:p>
        </p:txBody>
      </p:sp>
      <p:pic>
        <p:nvPicPr>
          <p:cNvPr id="22" name="Picture 6" descr="Icon&#10;&#10;Description automatically generated">
            <a:extLst>
              <a:ext uri="{FF2B5EF4-FFF2-40B4-BE49-F238E27FC236}">
                <a16:creationId xmlns:a16="http://schemas.microsoft.com/office/drawing/2014/main" id="{D130F278-2AA4-423B-843E-C321F5E6016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42" t="14236" r="75757" b="20112"/>
          <a:stretch/>
        </p:blipFill>
        <p:spPr>
          <a:xfrm>
            <a:off x="1011728" y="927458"/>
            <a:ext cx="653543" cy="1165331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3" name="Picture 7" descr="Icon&#10;&#10;Description automatically generated">
            <a:extLst>
              <a:ext uri="{FF2B5EF4-FFF2-40B4-BE49-F238E27FC236}">
                <a16:creationId xmlns:a16="http://schemas.microsoft.com/office/drawing/2014/main" id="{B094A846-0E60-4063-8FA0-266538C8E0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582" t="14535" r="9810" b="20349"/>
          <a:stretch/>
        </p:blipFill>
        <p:spPr>
          <a:xfrm>
            <a:off x="5730137" y="946350"/>
            <a:ext cx="1208093" cy="1110720"/>
          </a:xfrm>
          <a:prstGeom prst="rect">
            <a:avLst/>
          </a:prstGeom>
        </p:spPr>
      </p:pic>
      <p:pic>
        <p:nvPicPr>
          <p:cNvPr id="24" name="Picture 7" descr="Icon&#10;&#10;Description automatically generated">
            <a:extLst>
              <a:ext uri="{FF2B5EF4-FFF2-40B4-BE49-F238E27FC236}">
                <a16:creationId xmlns:a16="http://schemas.microsoft.com/office/drawing/2014/main" id="{7AC615F1-92E4-4600-A7D8-23C829CFF6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01" t="15116" r="48734" b="19767"/>
          <a:stretch/>
        </p:blipFill>
        <p:spPr>
          <a:xfrm>
            <a:off x="3621589" y="927458"/>
            <a:ext cx="881316" cy="1110721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F11406BA-710A-421F-9103-BDFF43A332E1}"/>
              </a:ext>
            </a:extLst>
          </p:cNvPr>
          <p:cNvSpPr txBox="1">
            <a:spLocks/>
          </p:cNvSpPr>
          <p:nvPr/>
        </p:nvSpPr>
        <p:spPr>
          <a:xfrm>
            <a:off x="1624474" y="1525986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latin typeface="Century Gothic"/>
                <a:cs typeface="Calibri Light"/>
              </a:rPr>
              <a:t>NTERNATIONAL</a:t>
            </a:r>
            <a:endParaRPr lang="en-GB" sz="20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0CAD34D1-F01E-4824-A27D-E07972FE63C9}"/>
              </a:ext>
            </a:extLst>
          </p:cNvPr>
          <p:cNvSpPr txBox="1">
            <a:spLocks/>
          </p:cNvSpPr>
          <p:nvPr/>
        </p:nvSpPr>
        <p:spPr>
          <a:xfrm>
            <a:off x="6879260" y="1531889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ACHINES</a:t>
            </a:r>
          </a:p>
        </p:txBody>
      </p:sp>
      <p:pic>
        <p:nvPicPr>
          <p:cNvPr id="28" name="Picture 27" descr="A group of men standing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5FDF5CE3-BC0F-4CAC-98AA-4C396B9AC4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753" y="2394766"/>
            <a:ext cx="6929287" cy="359680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97C8D22-8A63-484C-9DAB-6FEC4EB40BE9}"/>
              </a:ext>
            </a:extLst>
          </p:cNvPr>
          <p:cNvSpPr txBox="1"/>
          <p:nvPr/>
        </p:nvSpPr>
        <p:spPr>
          <a:xfrm>
            <a:off x="880086" y="5938300"/>
            <a:ext cx="419217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A 1924 store selling </a:t>
            </a:r>
            <a:r>
              <a:rPr lang="en-GB" sz="1000" i="1" dirty="0"/>
              <a:t>tabulating machines, scales, meat slicers, etc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004021-5CA2-44A0-A0ED-360F758B3234}"/>
              </a:ext>
            </a:extLst>
          </p:cNvPr>
          <p:cNvSpPr txBox="1"/>
          <p:nvPr/>
        </p:nvSpPr>
        <p:spPr>
          <a:xfrm>
            <a:off x="10011999" y="2831046"/>
            <a:ext cx="22714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i="1"/>
              <a:t>Born in </a:t>
            </a:r>
            <a:r>
              <a:rPr lang="en-US" sz="1000" b="1" i="1"/>
              <a:t>1874</a:t>
            </a:r>
            <a:endParaRPr lang="en-US" sz="1100" b="1" i="1"/>
          </a:p>
        </p:txBody>
      </p:sp>
    </p:spTree>
    <p:extLst>
      <p:ext uri="{BB962C8B-B14F-4D97-AF65-F5344CB8AC3E}">
        <p14:creationId xmlns:p14="http://schemas.microsoft.com/office/powerpoint/2010/main" val="134301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000"/>
                            </p:stCondLst>
                            <p:childTnLst>
                              <p:par>
                                <p:cTn id="5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21" grpId="0"/>
      <p:bldP spid="25" grpId="0"/>
      <p:bldP spid="26" grpId="0"/>
      <p:bldP spid="29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all, indoor, floor, window&#10;&#10;Description automatically generated">
            <a:extLst>
              <a:ext uri="{FF2B5EF4-FFF2-40B4-BE49-F238E27FC236}">
                <a16:creationId xmlns:a16="http://schemas.microsoft.com/office/drawing/2014/main" id="{C7552BDD-63B6-4E25-A597-354DDEE40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7844" y="1250248"/>
            <a:ext cx="6837183" cy="45581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70E59E-CE2C-4EF0-8164-8E5ADE6F37FA}"/>
              </a:ext>
            </a:extLst>
          </p:cNvPr>
          <p:cNvSpPr txBox="1"/>
          <p:nvPr/>
        </p:nvSpPr>
        <p:spPr>
          <a:xfrm>
            <a:off x="206004" y="1123569"/>
            <a:ext cx="3939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1956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74579-339C-46A0-93EB-2FFD5D510DB0}"/>
              </a:ext>
            </a:extLst>
          </p:cNvPr>
          <p:cNvSpPr txBox="1"/>
          <p:nvPr/>
        </p:nvSpPr>
        <p:spPr>
          <a:xfrm>
            <a:off x="4497776" y="5739849"/>
            <a:ext cx="24945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i="1"/>
              <a:t>MG-1006 – The RAMAC hard drive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B0BA20-7052-46C0-B18A-256305B4BCC8}"/>
              </a:ext>
            </a:extLst>
          </p:cNvPr>
          <p:cNvSpPr txBox="1"/>
          <p:nvPr/>
        </p:nvSpPr>
        <p:spPr>
          <a:xfrm>
            <a:off x="11524574" y="7302309"/>
            <a:ext cx="813025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</a:t>
            </a:r>
          </a:p>
          <a:p>
            <a:r>
              <a:rPr lang="en-US" sz="800">
                <a:hlinkClick r:id="rId4"/>
              </a:rPr>
              <a:t>forbes.com</a:t>
            </a:r>
          </a:p>
        </p:txBody>
      </p:sp>
      <p:pic>
        <p:nvPicPr>
          <p:cNvPr id="8" name="Picture 7" descr="A person sitting at a desk&#10;&#10;Description automatically generated with medium confidence">
            <a:extLst>
              <a:ext uri="{FF2B5EF4-FFF2-40B4-BE49-F238E27FC236}">
                <a16:creationId xmlns:a16="http://schemas.microsoft.com/office/drawing/2014/main" id="{F7112C52-3DBC-4141-9621-132B50FC79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697" y="1947502"/>
            <a:ext cx="4479508" cy="25287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DCEE18-A0BE-403F-85BE-67D9D0783FEF}"/>
              </a:ext>
            </a:extLst>
          </p:cNvPr>
          <p:cNvSpPr txBox="1"/>
          <p:nvPr/>
        </p:nvSpPr>
        <p:spPr>
          <a:xfrm>
            <a:off x="206004" y="4473552"/>
            <a:ext cx="491911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i="1" dirty="0"/>
              <a:t>RAMAC into a computer - actual size (photo IBM) </a:t>
            </a:r>
            <a:endParaRPr lang="en-GB" sz="1050" b="1" i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D24B07-EC18-4F0B-B488-6CCEF97090EC}"/>
              </a:ext>
            </a:extLst>
          </p:cNvPr>
          <p:cNvSpPr txBox="1"/>
          <p:nvPr/>
        </p:nvSpPr>
        <p:spPr>
          <a:xfrm>
            <a:off x="5078352" y="62523"/>
            <a:ext cx="58961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u="sng" dirty="0">
                <a:solidFill>
                  <a:srgbClr val="92D050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Recording information digitally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F29065-8E06-4FDA-AEB2-4FFA8AADAE03}"/>
              </a:ext>
            </a:extLst>
          </p:cNvPr>
          <p:cNvSpPr txBox="1"/>
          <p:nvPr/>
        </p:nvSpPr>
        <p:spPr>
          <a:xfrm>
            <a:off x="10975559" y="6534430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dirty="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 dirty="0">
                <a:hlinkClick r:id="rId6"/>
              </a:rPr>
              <a:t>ibm.com</a:t>
            </a:r>
            <a:endParaRPr lang="en-US" sz="900" dirty="0"/>
          </a:p>
        </p:txBody>
      </p:sp>
      <p:sp>
        <p:nvSpPr>
          <p:cNvPr id="11" name="TextBox 10">
            <a:hlinkClick r:id="rId7"/>
            <a:extLst>
              <a:ext uri="{FF2B5EF4-FFF2-40B4-BE49-F238E27FC236}">
                <a16:creationId xmlns:a16="http://schemas.microsoft.com/office/drawing/2014/main" id="{D561F0F3-6DF0-4AED-84BD-D75298D7FF41}"/>
              </a:ext>
            </a:extLst>
          </p:cNvPr>
          <p:cNvSpPr txBox="1"/>
          <p:nvPr/>
        </p:nvSpPr>
        <p:spPr>
          <a:xfrm>
            <a:off x="206004" y="1491086"/>
            <a:ext cx="4482577" cy="707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the RAMAC – 5MB memory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effectLst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1817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  <p:sndAc>
          <p:stSnd>
            <p:snd r:embed="rId2" name="voltage.wav"/>
          </p:stSnd>
        </p:sndAc>
      </p:transition>
    </mc:Choice>
    <mc:Fallback xmlns="">
      <p:transition spd="slow">
        <p:random/>
        <p:sndAc>
          <p:stSnd>
            <p:snd r:embed="rId8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4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3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2" grpId="0" build="p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61FE9A3-D793-48B2-B9BA-389BAAC069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951" y="3751390"/>
            <a:ext cx="4994395" cy="2819417"/>
          </a:xfrm>
          <a:prstGeom prst="rect">
            <a:avLst/>
          </a:prstGeom>
        </p:spPr>
      </p:pic>
      <p:pic>
        <p:nvPicPr>
          <p:cNvPr id="10" name="Picture 9" descr="A picture containing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252A77F-FB57-4D2C-A45A-1EC832632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951" y="931973"/>
            <a:ext cx="4994396" cy="28194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5CD8FD-AA3A-40C4-B41A-234024ACE5E4}"/>
              </a:ext>
            </a:extLst>
          </p:cNvPr>
          <p:cNvSpPr txBox="1"/>
          <p:nvPr/>
        </p:nvSpPr>
        <p:spPr>
          <a:xfrm>
            <a:off x="5631958" y="562641"/>
            <a:ext cx="423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1967  - The floppy disk - </a:t>
            </a: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Alan Shugart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D67C9F-6F27-4B49-9D0E-B502F7874FF3}"/>
              </a:ext>
            </a:extLst>
          </p:cNvPr>
          <p:cNvSpPr txBox="1"/>
          <p:nvPr/>
        </p:nvSpPr>
        <p:spPr>
          <a:xfrm>
            <a:off x="11007027" y="6570807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>
                <a:hlinkClick r:id="rId6"/>
              </a:rPr>
              <a:t>ibm.com</a:t>
            </a:r>
            <a:endParaRPr lang="en-US" sz="900"/>
          </a:p>
        </p:txBody>
      </p:sp>
      <p:pic>
        <p:nvPicPr>
          <p:cNvPr id="14" name="Picture 1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52971AF-B0C8-4ECF-945F-9BFDB092698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-2" b="2004"/>
          <a:stretch/>
        </p:blipFill>
        <p:spPr>
          <a:xfrm>
            <a:off x="1061514" y="1916541"/>
            <a:ext cx="2636012" cy="390053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8282104-539A-4364-A927-6453D5C53C20}"/>
              </a:ext>
            </a:extLst>
          </p:cNvPr>
          <p:cNvSpPr txBox="1"/>
          <p:nvPr/>
        </p:nvSpPr>
        <p:spPr>
          <a:xfrm>
            <a:off x="1061514" y="6137662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://elinux.org/RPi_SD_card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3A58A8-967E-4502-922B-C84EFFA6AB6E}"/>
              </a:ext>
            </a:extLst>
          </p:cNvPr>
          <p:cNvSpPr txBox="1"/>
          <p:nvPr/>
        </p:nvSpPr>
        <p:spPr>
          <a:xfrm>
            <a:off x="685128" y="416149"/>
            <a:ext cx="4142644" cy="1179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35 years to reach 1GB (1991)</a:t>
            </a:r>
          </a:p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14 years to reach 500GB (2005) </a:t>
            </a:r>
          </a:p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2 years to reach 1TB (2007)</a:t>
            </a:r>
          </a:p>
        </p:txBody>
      </p:sp>
    </p:spTree>
    <p:extLst>
      <p:ext uri="{BB962C8B-B14F-4D97-AF65-F5344CB8AC3E}">
        <p14:creationId xmlns:p14="http://schemas.microsoft.com/office/powerpoint/2010/main" val="206282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AF25A2D-1921-402A-AD19-45DD35488D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946" y="2364551"/>
            <a:ext cx="5007382" cy="2198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5D6F12-82AA-4E94-984D-C1A1596EB2E0}"/>
              </a:ext>
            </a:extLst>
          </p:cNvPr>
          <p:cNvSpPr txBox="1"/>
          <p:nvPr/>
        </p:nvSpPr>
        <p:spPr>
          <a:xfrm>
            <a:off x="10943377" y="6525806"/>
            <a:ext cx="246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 sz="1000">
                <a:hlinkClick r:id="rId5"/>
              </a:rPr>
              <a:t>Source</a:t>
            </a:r>
            <a:r>
              <a:rPr lang="en-GB" sz="1000"/>
              <a:t>: ibm.com 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A8E13238-EFE5-48C1-8EB2-A7BB51602F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1209012"/>
              </p:ext>
            </p:extLst>
          </p:nvPr>
        </p:nvGraphicFramePr>
        <p:xfrm>
          <a:off x="664432" y="572899"/>
          <a:ext cx="6418540" cy="58859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8D910FF-18B0-4366-A906-884916CCA63A}"/>
              </a:ext>
            </a:extLst>
          </p:cNvPr>
          <p:cNvCxnSpPr>
            <a:cxnSpLocks/>
          </p:cNvCxnSpPr>
          <p:nvPr/>
        </p:nvCxnSpPr>
        <p:spPr>
          <a:xfrm flipH="1" flipV="1">
            <a:off x="1224109" y="3621742"/>
            <a:ext cx="4109891" cy="152399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FFBAAC-17C4-4EAA-8524-8014A535AE72}"/>
              </a:ext>
            </a:extLst>
          </p:cNvPr>
          <p:cNvCxnSpPr>
            <a:cxnSpLocks/>
          </p:cNvCxnSpPr>
          <p:nvPr/>
        </p:nvCxnSpPr>
        <p:spPr>
          <a:xfrm flipH="1" flipV="1">
            <a:off x="1021976" y="4087906"/>
            <a:ext cx="3576918" cy="83371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BA88D73-873D-40C2-994E-FF40A7375B0D}"/>
              </a:ext>
            </a:extLst>
          </p:cNvPr>
          <p:cNvCxnSpPr>
            <a:cxnSpLocks/>
          </p:cNvCxnSpPr>
          <p:nvPr/>
        </p:nvCxnSpPr>
        <p:spPr>
          <a:xfrm flipH="1" flipV="1">
            <a:off x="1726132" y="1492843"/>
            <a:ext cx="3401680" cy="1743416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036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1">
            <a:extLst>
              <a:ext uri="{FF2B5EF4-FFF2-40B4-BE49-F238E27FC236}">
                <a16:creationId xmlns:a16="http://schemas.microsoft.com/office/drawing/2014/main" id="{39918333-2296-4BA7-BABA-ABDC6BFC25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1180710"/>
              </p:ext>
            </p:extLst>
          </p:nvPr>
        </p:nvGraphicFramePr>
        <p:xfrm>
          <a:off x="604418" y="630544"/>
          <a:ext cx="6546659" cy="5596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AEBBC49-A25C-491B-839A-621E06F428DC}"/>
              </a:ext>
            </a:extLst>
          </p:cNvPr>
          <p:cNvCxnSpPr>
            <a:cxnSpLocks/>
            <a:endCxn id="2" idx="3"/>
          </p:cNvCxnSpPr>
          <p:nvPr/>
        </p:nvCxnSpPr>
        <p:spPr>
          <a:xfrm flipV="1">
            <a:off x="1545257" y="3429000"/>
            <a:ext cx="5605820" cy="29591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25A6A06-26B7-4BA2-B22A-D23F1C30590A}"/>
              </a:ext>
            </a:extLst>
          </p:cNvPr>
          <p:cNvSpPr txBox="1"/>
          <p:nvPr/>
        </p:nvSpPr>
        <p:spPr>
          <a:xfrm>
            <a:off x="8322750" y="1843950"/>
            <a:ext cx="23239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Slowing</a:t>
            </a:r>
          </a:p>
          <a:p>
            <a:pPr algn="ctr"/>
            <a:r>
              <a:rPr lang="en-GB" sz="4000" b="1" dirty="0"/>
              <a:t>Growth</a:t>
            </a:r>
          </a:p>
          <a:p>
            <a:pPr algn="ctr"/>
            <a:r>
              <a:rPr lang="en-GB" sz="4000" b="1" dirty="0"/>
              <a:t>And </a:t>
            </a:r>
          </a:p>
          <a:p>
            <a:pPr algn="ctr"/>
            <a:r>
              <a:rPr lang="en-GB" sz="4000" b="1" dirty="0"/>
              <a:t>Profits</a:t>
            </a:r>
          </a:p>
          <a:p>
            <a:pPr algn="ctr"/>
            <a:r>
              <a:rPr lang="en-GB" sz="4000" b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BAA6B0-32A6-4C6C-BE89-8767E3091628}"/>
              </a:ext>
            </a:extLst>
          </p:cNvPr>
          <p:cNvSpPr txBox="1"/>
          <p:nvPr/>
        </p:nvSpPr>
        <p:spPr>
          <a:xfrm>
            <a:off x="10553592" y="6488668"/>
            <a:ext cx="246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 sz="1000">
                <a:hlinkClick r:id="rId3"/>
              </a:rPr>
              <a:t>Source</a:t>
            </a:r>
            <a:r>
              <a:rPr lang="en-GB" sz="1000"/>
              <a:t>: Macro Trends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44DF37A-A240-42EC-9B6F-CEE25BFD7AA8}"/>
              </a:ext>
            </a:extLst>
          </p:cNvPr>
          <p:cNvCxnSpPr>
            <a:cxnSpLocks/>
          </p:cNvCxnSpPr>
          <p:nvPr/>
        </p:nvCxnSpPr>
        <p:spPr>
          <a:xfrm>
            <a:off x="1330619" y="5086056"/>
            <a:ext cx="6235593" cy="158297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3B83C8-376C-47FD-A94D-CCF219F8CAB2}"/>
              </a:ext>
            </a:extLst>
          </p:cNvPr>
          <p:cNvCxnSpPr>
            <a:cxnSpLocks/>
          </p:cNvCxnSpPr>
          <p:nvPr/>
        </p:nvCxnSpPr>
        <p:spPr>
          <a:xfrm>
            <a:off x="1684511" y="1811404"/>
            <a:ext cx="6060995" cy="358055"/>
          </a:xfrm>
          <a:prstGeom prst="straightConnector1">
            <a:avLst/>
          </a:prstGeom>
          <a:ln w="57150">
            <a:solidFill>
              <a:schemeClr val="accent1">
                <a:lumMod val="75000"/>
              </a:schemeClr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66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Chart bld="seriesEl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Graphical user interface&#10;&#10;Description automatically generated">
            <a:extLst>
              <a:ext uri="{FF2B5EF4-FFF2-40B4-BE49-F238E27FC236}">
                <a16:creationId xmlns:a16="http://schemas.microsoft.com/office/drawing/2014/main" id="{E0C672FF-983A-4331-8D5B-8B616C4F702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309" y="253331"/>
            <a:ext cx="4103482" cy="2576751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8B7AA39-FDD4-4FC4-835E-642487AC3849}"/>
              </a:ext>
            </a:extLst>
          </p:cNvPr>
          <p:cNvSpPr txBox="1"/>
          <p:nvPr/>
        </p:nvSpPr>
        <p:spPr>
          <a:xfrm>
            <a:off x="10287029" y="6630483"/>
            <a:ext cx="27882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Source: Stock logos from MS Office</a:t>
            </a:r>
            <a:endParaRPr lang="en-GB" sz="2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45F5D92-8854-4F14-AECC-BB03D7450716}"/>
              </a:ext>
            </a:extLst>
          </p:cNvPr>
          <p:cNvSpPr txBox="1"/>
          <p:nvPr/>
        </p:nvSpPr>
        <p:spPr>
          <a:xfrm>
            <a:off x="530167" y="548863"/>
            <a:ext cx="3960076" cy="189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High electricity costs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Environmental impact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Too much Data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Network Efficiency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Centralised Information and Data</a:t>
            </a:r>
          </a:p>
        </p:txBody>
      </p:sp>
      <p:pic>
        <p:nvPicPr>
          <p:cNvPr id="51" name="Graphic 50" descr="Bar chart with solid fill">
            <a:extLst>
              <a:ext uri="{FF2B5EF4-FFF2-40B4-BE49-F238E27FC236}">
                <a16:creationId xmlns:a16="http://schemas.microsoft.com/office/drawing/2014/main" id="{2B7762EC-84B0-4F71-9E81-459A175B13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5330" y="4521240"/>
            <a:ext cx="914401" cy="914401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2" name="Graphic 51" descr="Farm scene with solid fill">
            <a:extLst>
              <a:ext uri="{FF2B5EF4-FFF2-40B4-BE49-F238E27FC236}">
                <a16:creationId xmlns:a16="http://schemas.microsoft.com/office/drawing/2014/main" id="{D9843A53-52D5-4891-AC8F-407C920FAB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71262" y="2557612"/>
            <a:ext cx="914400" cy="91440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3" name="Graphic 52" descr="Nerve with solid fill">
            <a:extLst>
              <a:ext uri="{FF2B5EF4-FFF2-40B4-BE49-F238E27FC236}">
                <a16:creationId xmlns:a16="http://schemas.microsoft.com/office/drawing/2014/main" id="{436C5952-F1C6-4367-8ECD-F8847950B2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32018" y="3543411"/>
            <a:ext cx="914400" cy="91440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2E1FDE6B-0276-4FD0-9EAF-E713080D7F6A}"/>
              </a:ext>
            </a:extLst>
          </p:cNvPr>
          <p:cNvSpPr txBox="1"/>
          <p:nvPr/>
        </p:nvSpPr>
        <p:spPr>
          <a:xfrm>
            <a:off x="7604176" y="3102680"/>
            <a:ext cx="13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Farming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119A253-81D8-4C94-81A8-7FE5F37689BB}"/>
              </a:ext>
            </a:extLst>
          </p:cNvPr>
          <p:cNvSpPr txBox="1"/>
          <p:nvPr/>
        </p:nvSpPr>
        <p:spPr>
          <a:xfrm>
            <a:off x="7789711" y="4009110"/>
            <a:ext cx="1579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Research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C7845F7-0690-4B71-9C55-215F243F4E23}"/>
              </a:ext>
            </a:extLst>
          </p:cNvPr>
          <p:cNvSpPr txBox="1"/>
          <p:nvPr/>
        </p:nvSpPr>
        <p:spPr>
          <a:xfrm>
            <a:off x="7577680" y="5003846"/>
            <a:ext cx="2512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Financial services </a:t>
            </a:r>
          </a:p>
        </p:txBody>
      </p:sp>
      <p:pic>
        <p:nvPicPr>
          <p:cNvPr id="64" name="Graphic 63" descr="Arrow: Counter-clockwise curve with solid fill">
            <a:extLst>
              <a:ext uri="{FF2B5EF4-FFF2-40B4-BE49-F238E27FC236}">
                <a16:creationId xmlns:a16="http://schemas.microsoft.com/office/drawing/2014/main" id="{95FD93A4-E22B-4A14-A0A9-B914406E901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7852931">
            <a:off x="5660076" y="2508448"/>
            <a:ext cx="914400" cy="914400"/>
          </a:xfrm>
          <a:prstGeom prst="rect">
            <a:avLst/>
          </a:prstGeom>
        </p:spPr>
      </p:pic>
      <p:pic>
        <p:nvPicPr>
          <p:cNvPr id="65" name="Graphic 64" descr="Arrow: Counter-clockwise curve with solid fill">
            <a:extLst>
              <a:ext uri="{FF2B5EF4-FFF2-40B4-BE49-F238E27FC236}">
                <a16:creationId xmlns:a16="http://schemas.microsoft.com/office/drawing/2014/main" id="{2FD8C361-8BC0-4D12-85F0-B5263BCA968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017742">
            <a:off x="5583041" y="3494600"/>
            <a:ext cx="914400" cy="914400"/>
          </a:xfrm>
          <a:prstGeom prst="rect">
            <a:avLst/>
          </a:prstGeom>
        </p:spPr>
      </p:pic>
      <p:pic>
        <p:nvPicPr>
          <p:cNvPr id="66" name="Graphic 65" descr="Arrow: Counter-clockwise curve with solid fill">
            <a:extLst>
              <a:ext uri="{FF2B5EF4-FFF2-40B4-BE49-F238E27FC236}">
                <a16:creationId xmlns:a16="http://schemas.microsoft.com/office/drawing/2014/main" id="{D03E24A5-CDDF-4A82-9559-AE6B1C490C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017742">
            <a:off x="5662425" y="4546645"/>
            <a:ext cx="914400" cy="914400"/>
          </a:xfrm>
          <a:prstGeom prst="rect">
            <a:avLst/>
          </a:prstGeom>
        </p:spPr>
      </p:pic>
      <p:pic>
        <p:nvPicPr>
          <p:cNvPr id="69" name="Grafik 39" descr="Building">
            <a:extLst>
              <a:ext uri="{FF2B5EF4-FFF2-40B4-BE49-F238E27FC236}">
                <a16:creationId xmlns:a16="http://schemas.microsoft.com/office/drawing/2014/main" id="{90B99608-A43B-407A-BB05-EF4B1DE2E34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426321" y="5651212"/>
            <a:ext cx="914401" cy="914401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A3FBC31B-EBAA-4BB1-A1B0-2406BCA0F394}"/>
              </a:ext>
            </a:extLst>
          </p:cNvPr>
          <p:cNvSpPr txBox="1"/>
          <p:nvPr/>
        </p:nvSpPr>
        <p:spPr>
          <a:xfrm>
            <a:off x="7131801" y="5980837"/>
            <a:ext cx="2040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Development </a:t>
            </a:r>
          </a:p>
        </p:txBody>
      </p:sp>
      <p:pic>
        <p:nvPicPr>
          <p:cNvPr id="74" name="Picture 73" descr="A picture containing ceiling&#10;&#10;Description automatically generated">
            <a:extLst>
              <a:ext uri="{FF2B5EF4-FFF2-40B4-BE49-F238E27FC236}">
                <a16:creationId xmlns:a16="http://schemas.microsoft.com/office/drawing/2014/main" id="{9D052538-57F0-4AFA-A2B9-07730FE7EF65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93068" y="2937210"/>
            <a:ext cx="5062083" cy="3429561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57DC68ED-AD15-42DD-A554-CF4FAB13F5EE}"/>
              </a:ext>
            </a:extLst>
          </p:cNvPr>
          <p:cNvSpPr txBox="1"/>
          <p:nvPr/>
        </p:nvSpPr>
        <p:spPr>
          <a:xfrm>
            <a:off x="277167" y="6350169"/>
            <a:ext cx="33585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14" tooltip="https://www.ecointeligencia.com/2010/05/green-it-el-enfoque-verde-de-las-tecnologias-de-la-informacion/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15" tooltip="https://creativecommons.org/licenses/by-sa/3.0/"/>
              </a:rPr>
              <a:t>CC BY-SA</a:t>
            </a:r>
            <a:endParaRPr lang="en-GB" sz="800" dirty="0"/>
          </a:p>
        </p:txBody>
      </p:sp>
      <p:pic>
        <p:nvPicPr>
          <p:cNvPr id="76" name="Graphic 75" descr="Arrow: Counter-clockwise curve with solid fill">
            <a:extLst>
              <a:ext uri="{FF2B5EF4-FFF2-40B4-BE49-F238E27FC236}">
                <a16:creationId xmlns:a16="http://schemas.microsoft.com/office/drawing/2014/main" id="{30784B5B-FA47-4A85-96DD-15BE355FBB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633983">
            <a:off x="5623914" y="5569221"/>
            <a:ext cx="914400" cy="86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5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7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7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2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5" grpId="0"/>
      <p:bldP spid="56" grpId="0"/>
      <p:bldP spid="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64BAA-B051-4FDB-8E05-C7A33EEF5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53" y="1217290"/>
            <a:ext cx="2687406" cy="1400530"/>
          </a:xfrm>
        </p:spPr>
        <p:txBody>
          <a:bodyPr/>
          <a:lstStyle/>
          <a:p>
            <a:r>
              <a:rPr lang="en-GB"/>
              <a:t>Greed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9400566A-A270-4A04-85E5-87E7A5CF1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8375" y="2203133"/>
            <a:ext cx="4963843" cy="33431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5A58FD-001D-4D0C-AF6C-E9890BE23C79}"/>
              </a:ext>
            </a:extLst>
          </p:cNvPr>
          <p:cNvSpPr txBox="1"/>
          <p:nvPr/>
        </p:nvSpPr>
        <p:spPr>
          <a:xfrm>
            <a:off x="7086456" y="5546328"/>
            <a:ext cx="38076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 tooltip="https://www.flickr.com/photos/hikingartist/5727282498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4" tooltip="https://creativecommons.org/licenses/by-nc-nd/3.0/"/>
              </a:rPr>
              <a:t>CC BY-NC-ND</a:t>
            </a:r>
            <a:endParaRPr lang="en-GB" sz="800" dirty="0"/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5BA41AE2-392A-40D4-BCB6-41C45B0B71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43557" y="964326"/>
            <a:ext cx="914400" cy="914400"/>
          </a:xfrm>
          <a:prstGeom prst="rect">
            <a:avLst/>
          </a:prstGeom>
        </p:spPr>
      </p:pic>
      <p:pic>
        <p:nvPicPr>
          <p:cNvPr id="10" name="Picture 9" descr="A computer on a table&#10;&#10;Description automatically generated with low confidence">
            <a:extLst>
              <a:ext uri="{FF2B5EF4-FFF2-40B4-BE49-F238E27FC236}">
                <a16:creationId xmlns:a16="http://schemas.microsoft.com/office/drawing/2014/main" id="{02CDFC41-8B28-4F06-A5E9-C9D87643ECE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04041" y="2260585"/>
            <a:ext cx="4868164" cy="326067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F72C4B-612D-4597-B121-C792989CB478}"/>
              </a:ext>
            </a:extLst>
          </p:cNvPr>
          <p:cNvSpPr txBox="1"/>
          <p:nvPr/>
        </p:nvSpPr>
        <p:spPr>
          <a:xfrm>
            <a:off x="1418768" y="5521264"/>
            <a:ext cx="31956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8" tooltip="http://www.flickr.com/photos/wizzer/5357865167/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4" tooltip="https://creativecommons.org/licenses/by-nc-nd/3.0/"/>
              </a:rPr>
              <a:t>CC BY-NC-ND</a:t>
            </a:r>
            <a:endParaRPr lang="en-GB" sz="800" dirty="0"/>
          </a:p>
        </p:txBody>
      </p:sp>
      <p:pic>
        <p:nvPicPr>
          <p:cNvPr id="12" name="Graphic 11" descr="Arrow Right with solid fill">
            <a:extLst>
              <a:ext uri="{FF2B5EF4-FFF2-40B4-BE49-F238E27FC236}">
                <a16:creationId xmlns:a16="http://schemas.microsoft.com/office/drawing/2014/main" id="{7B9558F8-1D66-484D-BEB1-0A58ACBED0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06147" y="1182848"/>
            <a:ext cx="2850464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029F4A-128B-4571-BD56-FD40D0FD1BF8}"/>
              </a:ext>
            </a:extLst>
          </p:cNvPr>
          <p:cNvSpPr txBox="1"/>
          <p:nvPr/>
        </p:nvSpPr>
        <p:spPr>
          <a:xfrm>
            <a:off x="4614406" y="1239938"/>
            <a:ext cx="18277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/>
              <a:t>Better</a:t>
            </a:r>
            <a:r>
              <a:rPr lang="en-GB"/>
              <a:t> security</a:t>
            </a:r>
          </a:p>
        </p:txBody>
      </p:sp>
    </p:spTree>
    <p:extLst>
      <p:ext uri="{BB962C8B-B14F-4D97-AF65-F5344CB8AC3E}">
        <p14:creationId xmlns:p14="http://schemas.microsoft.com/office/powerpoint/2010/main" val="113481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14" descr="A picture containing text, wall, indoor, computer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481C748-1836-40C7-BD3F-864DD2585AA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53" y="3321281"/>
            <a:ext cx="4395787" cy="2466834"/>
          </a:xfrm>
        </p:spPr>
      </p:pic>
      <p:pic>
        <p:nvPicPr>
          <p:cNvPr id="17" name="Picture 6" descr="Icon&#10;&#10;Description automatically generated">
            <a:extLst>
              <a:ext uri="{FF2B5EF4-FFF2-40B4-BE49-F238E27FC236}">
                <a16:creationId xmlns:a16="http://schemas.microsoft.com/office/drawing/2014/main" id="{72087766-63CC-442A-B42C-2C17B15790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42" t="14236" r="75757" b="20112"/>
          <a:stretch/>
        </p:blipFill>
        <p:spPr>
          <a:xfrm>
            <a:off x="7974952" y="305798"/>
            <a:ext cx="634165" cy="111072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8" name="Picture 7" descr="Icon&#10;&#10;Description automatically generated">
            <a:extLst>
              <a:ext uri="{FF2B5EF4-FFF2-40B4-BE49-F238E27FC236}">
                <a16:creationId xmlns:a16="http://schemas.microsoft.com/office/drawing/2014/main" id="{8D512D48-FE3F-45AB-991B-36414AC339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582" t="14535" r="9810" b="20349"/>
          <a:stretch/>
        </p:blipFill>
        <p:spPr>
          <a:xfrm>
            <a:off x="9490433" y="305798"/>
            <a:ext cx="1208093" cy="1110720"/>
          </a:xfrm>
          <a:prstGeom prst="rect">
            <a:avLst/>
          </a:prstGeom>
        </p:spPr>
      </p:pic>
      <p:pic>
        <p:nvPicPr>
          <p:cNvPr id="19" name="Picture 7" descr="Icon&#10;&#10;Description automatically generated">
            <a:extLst>
              <a:ext uri="{FF2B5EF4-FFF2-40B4-BE49-F238E27FC236}">
                <a16:creationId xmlns:a16="http://schemas.microsoft.com/office/drawing/2014/main" id="{7652CC04-8EAC-4DC1-B1CD-989E2FD772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01" t="15116" r="48734" b="19767"/>
          <a:stretch/>
        </p:blipFill>
        <p:spPr>
          <a:xfrm>
            <a:off x="8609117" y="305798"/>
            <a:ext cx="881316" cy="111072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0984C6E-AD56-4A2A-B094-A9B70D7B3C6A}"/>
              </a:ext>
            </a:extLst>
          </p:cNvPr>
          <p:cNvSpPr txBox="1"/>
          <p:nvPr/>
        </p:nvSpPr>
        <p:spPr>
          <a:xfrm>
            <a:off x="422246" y="5788115"/>
            <a:ext cx="39268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100" b="1" i="1"/>
              <a:t>IBM 5150 – the first desktop computer in the world</a:t>
            </a:r>
            <a:r>
              <a:rPr lang="en-GB" sz="1100" b="1" i="1"/>
              <a:t> 1981 </a:t>
            </a:r>
            <a:endParaRPr lang="ro-RO" sz="1100" b="1" i="1"/>
          </a:p>
        </p:txBody>
      </p:sp>
      <p:pic>
        <p:nvPicPr>
          <p:cNvPr id="20" name="Graphic 19" descr="Arrow Right with solid fill">
            <a:extLst>
              <a:ext uri="{FF2B5EF4-FFF2-40B4-BE49-F238E27FC236}">
                <a16:creationId xmlns:a16="http://schemas.microsoft.com/office/drawing/2014/main" id="{07E3D762-7297-44BD-9983-0232F1B936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09555" y="3822077"/>
            <a:ext cx="2850464" cy="914400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2A528C5-BBEE-49DF-8C52-84C329ADD0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160019" y="3062284"/>
            <a:ext cx="2771820" cy="25162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B6B689-12D8-4DC8-AC9A-42D99FA525CB}"/>
              </a:ext>
            </a:extLst>
          </p:cNvPr>
          <p:cNvSpPr txBox="1"/>
          <p:nvPr/>
        </p:nvSpPr>
        <p:spPr>
          <a:xfrm>
            <a:off x="8160018" y="5496269"/>
            <a:ext cx="41757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9" tooltip="https://freepngimg.com/png/68020-ibm-computing-iot-analytics-watson-tower-cognitive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10" tooltip="https://creativecommons.org/licenses/by-nc/3.0/"/>
              </a:rPr>
              <a:t>CC BY-NC</a:t>
            </a:r>
            <a:endParaRPr lang="en-GB" sz="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5F3B91-0E50-4DCE-A769-1348731B4568}"/>
              </a:ext>
            </a:extLst>
          </p:cNvPr>
          <p:cNvSpPr txBox="1"/>
          <p:nvPr/>
        </p:nvSpPr>
        <p:spPr>
          <a:xfrm>
            <a:off x="224402" y="775200"/>
            <a:ext cx="43224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 panose="02040A04050005020304" pitchFamily="18" charset="0"/>
              </a:rPr>
              <a:t>SOLUTION</a:t>
            </a:r>
            <a:r>
              <a:rPr lang="en-GB" sz="4400" dirty="0">
                <a:latin typeface="Amasis MT Pro Black" panose="02040A04050005020304" pitchFamily="18" charset="0"/>
              </a:rPr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DE625FC-EB06-4E9A-B698-D7F971AE47AA}"/>
              </a:ext>
            </a:extLst>
          </p:cNvPr>
          <p:cNvSpPr txBox="1"/>
          <p:nvPr/>
        </p:nvSpPr>
        <p:spPr>
          <a:xfrm>
            <a:off x="156333" y="1672764"/>
            <a:ext cx="929292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“World-changing </a:t>
            </a:r>
            <a:r>
              <a:rPr lang="en-US" sz="32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AI</a:t>
            </a:r>
            <a:r>
              <a:rPr lang="en-US" sz="3200" b="1" dirty="0"/>
              <a:t>, built responsibly” – IBM  </a:t>
            </a:r>
          </a:p>
          <a:p>
            <a:r>
              <a:rPr lang="en-US" b="1" dirty="0"/>
              <a:t>   </a:t>
            </a:r>
            <a:r>
              <a:rPr lang="en-US" b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Watson AI</a:t>
            </a:r>
            <a:r>
              <a:rPr lang="ro-RO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ro-RO" b="1" i="1" dirty="0"/>
              <a:t>–</a:t>
            </a:r>
            <a:r>
              <a:rPr lang="en-US" dirty="0"/>
              <a:t> </a:t>
            </a:r>
            <a:r>
              <a:rPr lang="en-GB" dirty="0"/>
              <a:t>the progress is clear, and the upgrade is going to change the world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0AD51A3-B094-4F68-A3CB-E5FBA306BD04}"/>
              </a:ext>
            </a:extLst>
          </p:cNvPr>
          <p:cNvSpPr txBox="1"/>
          <p:nvPr/>
        </p:nvSpPr>
        <p:spPr>
          <a:xfrm>
            <a:off x="5147810" y="3571585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1981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7408941-CBD4-4614-B4DD-8FD5592BD757}"/>
              </a:ext>
            </a:extLst>
          </p:cNvPr>
          <p:cNvSpPr txBox="1"/>
          <p:nvPr/>
        </p:nvSpPr>
        <p:spPr>
          <a:xfrm>
            <a:off x="7362514" y="3568946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2010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3308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  <p:sndAc>
          <p:stSnd>
            <p:snd r:embed="rId2" name="click.wav"/>
          </p:stSnd>
        </p:sndAc>
      </p:transition>
    </mc:Choice>
    <mc:Fallback xmlns="">
      <p:transition spd="slow">
        <p:random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4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4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4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4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4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4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4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1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4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4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4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4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4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9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4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4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4" grpId="0"/>
      <p:bldP spid="11" grpId="0"/>
      <p:bldP spid="24" grpId="0"/>
      <p:bldP spid="26" grpId="0"/>
      <p:bldP spid="2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8A1A617-6331-44E0-A495-3664DC1E56CB}"/>
              </a:ext>
            </a:extLst>
          </p:cNvPr>
          <p:cNvSpPr txBox="1"/>
          <p:nvPr/>
        </p:nvSpPr>
        <p:spPr>
          <a:xfrm>
            <a:off x="6096000" y="5359024"/>
            <a:ext cx="6088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Publico Text"/>
              </a:rPr>
              <a:t>(CBS/AP) </a:t>
            </a:r>
            <a:r>
              <a:rPr lang="en-US" b="1" i="0" dirty="0"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latin typeface="Publico Text"/>
              </a:rPr>
              <a:t>IBM supercomputer takes on 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"</a:t>
            </a:r>
            <a:r>
              <a:rPr lang="en-US" b="1" i="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Jeopardy!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“ on a  Wednesday evening in 2011, beating champions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Ken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Jennings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 and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Brad Rutter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.</a:t>
            </a:r>
            <a:endParaRPr lang="en-GB" b="1" dirty="0">
              <a:solidFill>
                <a:srgbClr val="92D05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CBE861-AB86-4424-821D-106B150F3FD6}"/>
              </a:ext>
            </a:extLst>
          </p:cNvPr>
          <p:cNvSpPr txBox="1"/>
          <p:nvPr/>
        </p:nvSpPr>
        <p:spPr>
          <a:xfrm>
            <a:off x="203832" y="4950815"/>
            <a:ext cx="54131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Deep Blue</a:t>
            </a:r>
            <a:r>
              <a:rPr lang="en-US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IBM Supercomputer </a:t>
            </a:r>
            <a:r>
              <a:rPr lang="en-US" b="1" dirty="0">
                <a:solidFill>
                  <a:srgbClr val="92D050"/>
                </a:solidFill>
              </a:rPr>
              <a:t>demonstrated its power on </a:t>
            </a:r>
            <a:r>
              <a:rPr lang="en-US" b="1" u="sng" dirty="0">
                <a:solidFill>
                  <a:srgbClr val="92D050"/>
                </a:solidFill>
              </a:rPr>
              <a:t>10</a:t>
            </a:r>
            <a:r>
              <a:rPr lang="en-US" b="1" u="sng" baseline="30000" dirty="0">
                <a:solidFill>
                  <a:srgbClr val="92D050"/>
                </a:solidFill>
              </a:rPr>
              <a:t>th</a:t>
            </a:r>
            <a:r>
              <a:rPr lang="en-US" b="1" u="sng" dirty="0">
                <a:solidFill>
                  <a:srgbClr val="92D050"/>
                </a:solidFill>
              </a:rPr>
              <a:t> Feb 1996</a:t>
            </a:r>
            <a:r>
              <a:rPr lang="en-US" b="1" dirty="0">
                <a:solidFill>
                  <a:srgbClr val="92D050"/>
                </a:solidFill>
              </a:rPr>
              <a:t> it defeated at chess </a:t>
            </a:r>
            <a:r>
              <a:rPr lang="en-GB" b="1" dirty="0">
                <a:solidFill>
                  <a:srgbClr val="92D050"/>
                </a:solidFill>
              </a:rPr>
              <a:t>grandmaster</a:t>
            </a:r>
            <a:r>
              <a:rPr lang="en-US" b="1" dirty="0">
                <a:solidFill>
                  <a:srgbClr val="92D050"/>
                </a:solidFill>
              </a:rPr>
              <a:t>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Garry Kasparov.</a:t>
            </a:r>
            <a:endParaRPr lang="en-GB" sz="2400" b="1" dirty="0">
              <a:solidFill>
                <a:srgbClr val="92D05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E3F2B0C2-65F9-4D96-ACF0-2F204DCA5C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895" y="1307405"/>
            <a:ext cx="5501149" cy="3486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3487A-4949-485C-80CC-ACB78BE0FC2D}"/>
              </a:ext>
            </a:extLst>
          </p:cNvPr>
          <p:cNvSpPr txBox="1"/>
          <p:nvPr/>
        </p:nvSpPr>
        <p:spPr>
          <a:xfrm>
            <a:off x="276895" y="4723310"/>
            <a:ext cx="6191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Photo licensed by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3F92B2-F6C0-4816-A954-6A277ED97E70}"/>
              </a:ext>
            </a:extLst>
          </p:cNvPr>
          <p:cNvSpPr txBox="1"/>
          <p:nvPr/>
        </p:nvSpPr>
        <p:spPr>
          <a:xfrm>
            <a:off x="6142373" y="5125351"/>
            <a:ext cx="573281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 </a:t>
            </a:r>
            <a:r>
              <a:rPr lang="en-US" sz="8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Proxima Nova"/>
              </a:rPr>
              <a:t>Ken Jennings, left, and Brad Rutter, right, pose with IBM-created Watson. (AP Photo/Jeopardy Productions, Inc.)</a:t>
            </a:r>
            <a:endParaRPr lang="en-US" sz="800">
              <a:solidFill>
                <a:schemeClr val="bg2">
                  <a:lumMod val="60000"/>
                  <a:lumOff val="40000"/>
                </a:schemeClr>
              </a:solidFill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5" name="Content Placeholder 4" descr="Graphical user interface, application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EEA03C88-D6FD-4C78-AAE5-E68DE8390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73" y="1037311"/>
            <a:ext cx="5594349" cy="4195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hlinkClick r:id="rId6"/>
            <a:extLst>
              <a:ext uri="{FF2B5EF4-FFF2-40B4-BE49-F238E27FC236}">
                <a16:creationId xmlns:a16="http://schemas.microsoft.com/office/drawing/2014/main" id="{F0BD6815-5065-428B-8477-5450C609B57E}"/>
              </a:ext>
            </a:extLst>
          </p:cNvPr>
          <p:cNvSpPr txBox="1"/>
          <p:nvPr/>
        </p:nvSpPr>
        <p:spPr>
          <a:xfrm>
            <a:off x="6142373" y="1001953"/>
            <a:ext cx="4366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0" i="1">
                <a:solidFill>
                  <a:srgbClr val="7F7F7F"/>
                </a:solidFill>
                <a:effectLst/>
                <a:latin typeface="Publico Text"/>
              </a:rPr>
              <a:t>2011 CBS Interactive Inc. All Rights Reserved.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38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4" grpId="0"/>
      <p:bldP spid="8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179D5-5AD5-43CD-A68F-40BF171A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63" y="391050"/>
            <a:ext cx="9018263" cy="700631"/>
          </a:xfrm>
        </p:spPr>
        <p:txBody>
          <a:bodyPr/>
          <a:lstStyle/>
          <a:p>
            <a:r>
              <a:rPr lang="en-GB" b="1" dirty="0"/>
              <a:t>Insight of Artificial Intelligence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17221-3E21-4D77-BF27-8BF477B54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7818" y="4475615"/>
            <a:ext cx="2940050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Collect the data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12EE831-F453-446B-8D9B-FD133C9238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14730" y="4475615"/>
            <a:ext cx="2930525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Learn From Data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F1157EE-3F38-4F2B-8568-E8923736ED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50055" y="4475615"/>
            <a:ext cx="3792116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Build Intelligent systems </a:t>
            </a:r>
          </a:p>
        </p:txBody>
      </p:sp>
      <p:pic>
        <p:nvPicPr>
          <p:cNvPr id="19" name="Graphic 18" descr="Database with solid fill">
            <a:extLst>
              <a:ext uri="{FF2B5EF4-FFF2-40B4-BE49-F238E27FC236}">
                <a16:creationId xmlns:a16="http://schemas.microsoft.com/office/drawing/2014/main" id="{236F087C-BD12-4F2A-8F55-D13547CC11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26749" y="2561128"/>
            <a:ext cx="1553773" cy="1553773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21" name="Graphic 20" descr="Binary with solid fill">
            <a:extLst>
              <a:ext uri="{FF2B5EF4-FFF2-40B4-BE49-F238E27FC236}">
                <a16:creationId xmlns:a16="http://schemas.microsoft.com/office/drawing/2014/main" id="{87171A94-14F0-4D9A-8A33-4F5F3107A8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88025" y="2557093"/>
            <a:ext cx="1691951" cy="1691951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23" name="Graphic 22" descr="Robot with solid fill">
            <a:extLst>
              <a:ext uri="{FF2B5EF4-FFF2-40B4-BE49-F238E27FC236}">
                <a16:creationId xmlns:a16="http://schemas.microsoft.com/office/drawing/2014/main" id="{0DC8720C-5DE0-45F6-B53A-A937EA4B94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85060" y="2376961"/>
            <a:ext cx="1922105" cy="1922105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80361B7-3FBA-4B97-A563-0D2FA952F87A}"/>
              </a:ext>
            </a:extLst>
          </p:cNvPr>
          <p:cNvSpPr txBox="1"/>
          <p:nvPr/>
        </p:nvSpPr>
        <p:spPr>
          <a:xfrm>
            <a:off x="452308" y="1060840"/>
            <a:ext cx="80201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science of using vast data collection to build intelligent machines </a:t>
            </a:r>
          </a:p>
          <a:p>
            <a:r>
              <a:rPr lang="en-GB" dirty="0"/>
              <a:t>capable of performing human-like operations and tasks.</a:t>
            </a:r>
          </a:p>
        </p:txBody>
      </p:sp>
    </p:spTree>
    <p:extLst>
      <p:ext uri="{BB962C8B-B14F-4D97-AF65-F5344CB8AC3E}">
        <p14:creationId xmlns:p14="http://schemas.microsoft.com/office/powerpoint/2010/main" val="140082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9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1AB9BCEE-87B1-43B5-A99E-2BD9C99F15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t="26769" r="3218" b="1"/>
          <a:stretch/>
        </p:blipFill>
        <p:spPr>
          <a:xfrm>
            <a:off x="490217" y="1384606"/>
            <a:ext cx="10099630" cy="498773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A91FC34-6CDC-444C-9055-B682D52FDF7F}"/>
              </a:ext>
            </a:extLst>
          </p:cNvPr>
          <p:cNvSpPr txBox="1">
            <a:spLocks/>
          </p:cNvSpPr>
          <p:nvPr/>
        </p:nvSpPr>
        <p:spPr>
          <a:xfrm>
            <a:off x="280290" y="412916"/>
            <a:ext cx="9951325" cy="700631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b="1" u="sng" dirty="0"/>
              <a:t>Known Types of Artificial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171686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2C4B01-7CC9-4FEC-9584-7C1BB40F135D}"/>
              </a:ext>
            </a:extLst>
          </p:cNvPr>
          <p:cNvSpPr txBox="1"/>
          <p:nvPr/>
        </p:nvSpPr>
        <p:spPr>
          <a:xfrm>
            <a:off x="772109" y="2227496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Narrow Intelligence (ANI)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C0D6EE-1FF6-42F1-AFFF-D76D052AA2D6}"/>
              </a:ext>
            </a:extLst>
          </p:cNvPr>
          <p:cNvSpPr txBox="1"/>
          <p:nvPr/>
        </p:nvSpPr>
        <p:spPr>
          <a:xfrm>
            <a:off x="823384" y="5154561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Super Intelligence (ASI)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88D923-4E83-4DB0-B4C5-3D3B3EF5C48C}"/>
              </a:ext>
            </a:extLst>
          </p:cNvPr>
          <p:cNvSpPr txBox="1"/>
          <p:nvPr/>
        </p:nvSpPr>
        <p:spPr>
          <a:xfrm>
            <a:off x="772109" y="3659512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General Intelligence (AGI)</a:t>
            </a:r>
          </a:p>
        </p:txBody>
      </p:sp>
      <p:pic>
        <p:nvPicPr>
          <p:cNvPr id="13" name="Picture 12" descr="Flat lay top view of robot deviating from group">
            <a:extLst>
              <a:ext uri="{FF2B5EF4-FFF2-40B4-BE49-F238E27FC236}">
                <a16:creationId xmlns:a16="http://schemas.microsoft.com/office/drawing/2014/main" id="{363ECEE7-70D1-49FE-9DD1-75849424E3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7" t="8395" r="15360" b="11648"/>
          <a:stretch/>
        </p:blipFill>
        <p:spPr>
          <a:xfrm>
            <a:off x="5423416" y="1334107"/>
            <a:ext cx="5996475" cy="5020142"/>
          </a:xfrm>
          <a:prstGeom prst="rect">
            <a:avLst/>
          </a:prstGeom>
        </p:spPr>
      </p:pic>
      <p:sp useBgFill="1">
        <p:nvSpPr>
          <p:cNvPr id="14" name="Title 1">
            <a:extLst>
              <a:ext uri="{FF2B5EF4-FFF2-40B4-BE49-F238E27FC236}">
                <a16:creationId xmlns:a16="http://schemas.microsoft.com/office/drawing/2014/main" id="{E1EB6B96-F994-4BAB-93F4-779B78BB4609}"/>
              </a:ext>
            </a:extLst>
          </p:cNvPr>
          <p:cNvSpPr txBox="1">
            <a:spLocks/>
          </p:cNvSpPr>
          <p:nvPr/>
        </p:nvSpPr>
        <p:spPr>
          <a:xfrm>
            <a:off x="228373" y="326469"/>
            <a:ext cx="12069373" cy="700631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/>
              <a:t>Artificial Intelligence based on technology </a:t>
            </a:r>
          </a:p>
        </p:txBody>
      </p:sp>
    </p:spTree>
    <p:extLst>
      <p:ext uri="{BB962C8B-B14F-4D97-AF65-F5344CB8AC3E}">
        <p14:creationId xmlns:p14="http://schemas.microsoft.com/office/powerpoint/2010/main" val="62966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A130BC41-423D-4D30-BFAC-6D96B890D4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093" y="696864"/>
            <a:ext cx="11293813" cy="5269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6031F8-068C-416B-BE62-C23159E5C255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3"/>
              </a:rPr>
              <a:t>ibm.com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428750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bstract background of green mesh and nodes">
            <a:extLst>
              <a:ext uri="{FF2B5EF4-FFF2-40B4-BE49-F238E27FC236}">
                <a16:creationId xmlns:a16="http://schemas.microsoft.com/office/drawing/2014/main" id="{3BBC3958-377D-464E-B1D1-054DA97838E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r="39864" b="-2"/>
          <a:stretch/>
        </p:blipFill>
        <p:spPr>
          <a:xfrm>
            <a:off x="7229175" y="1"/>
            <a:ext cx="4963245" cy="68580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DD3059-A22A-4515-99DA-B3199531D180}"/>
              </a:ext>
            </a:extLst>
          </p:cNvPr>
          <p:cNvSpPr txBox="1"/>
          <p:nvPr/>
        </p:nvSpPr>
        <p:spPr>
          <a:xfrm>
            <a:off x="758092" y="6593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Common AI use cases: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6ECB0E-41D3-4FDD-AD12-BC35D1DDA6B4}"/>
              </a:ext>
            </a:extLst>
          </p:cNvPr>
          <p:cNvSpPr txBox="1"/>
          <p:nvPr/>
        </p:nvSpPr>
        <p:spPr>
          <a:xfrm>
            <a:off x="1222460" y="1264379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and development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Predictions patterns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Medical field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Data </a:t>
            </a:r>
            <a:r>
              <a:rPr lang="en-GB" dirty="0"/>
              <a:t>Processing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0BB948-027F-4054-9F7C-DA9FA1A1E50D}"/>
              </a:ext>
            </a:extLst>
          </p:cNvPr>
          <p:cNvSpPr txBox="1"/>
          <p:nvPr/>
        </p:nvSpPr>
        <p:spPr>
          <a:xfrm>
            <a:off x="625231" y="33442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Most common tasks AI performs: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152F33-404B-4C3B-B626-6729CF3F716B}"/>
              </a:ext>
            </a:extLst>
          </p:cNvPr>
          <p:cNvSpPr txBox="1"/>
          <p:nvPr/>
        </p:nvSpPr>
        <p:spPr>
          <a:xfrm>
            <a:off x="1156676" y="3872410"/>
            <a:ext cx="10488247" cy="18921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computer vision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speech to text and natural language processing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text to speech, natural language processing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robotics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machine learning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5204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3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3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75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3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3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Graphical user interface&#10;&#10;Description automatically generated">
            <a:extLst>
              <a:ext uri="{FF2B5EF4-FFF2-40B4-BE49-F238E27FC236}">
                <a16:creationId xmlns:a16="http://schemas.microsoft.com/office/drawing/2014/main" id="{2D1AB40F-85BA-4734-BB0C-43C907597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3739" y="1386973"/>
            <a:ext cx="6543375" cy="491265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28A6139-52E6-4F7B-A8F2-4D5498095CA3}"/>
              </a:ext>
            </a:extLst>
          </p:cNvPr>
          <p:cNvSpPr txBox="1"/>
          <p:nvPr/>
        </p:nvSpPr>
        <p:spPr>
          <a:xfrm>
            <a:off x="202481" y="6347659"/>
            <a:ext cx="657067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ourfiniteworld.com/2016/10/27/how-researchers-could-miss-the-real-energy-story/comment-page-6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8D916C-CB19-49C6-964D-E470C4BFAEFC}"/>
              </a:ext>
            </a:extLst>
          </p:cNvPr>
          <p:cNvSpPr txBox="1"/>
          <p:nvPr/>
        </p:nvSpPr>
        <p:spPr>
          <a:xfrm>
            <a:off x="7284124" y="2900980"/>
            <a:ext cx="4453463" cy="22607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Collecting data and analysing it.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Process and use the data for efficiency.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Reliable access.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Use the information ethnically.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Generate profit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Protect data and improve security.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A5B8FD-C774-49DD-9237-5926896ACBD3}"/>
              </a:ext>
            </a:extLst>
          </p:cNvPr>
          <p:cNvSpPr txBox="1"/>
          <p:nvPr/>
        </p:nvSpPr>
        <p:spPr>
          <a:xfrm>
            <a:off x="202481" y="219757"/>
            <a:ext cx="6096000" cy="816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/>
              <a:t>Aiming objectives</a:t>
            </a:r>
          </a:p>
        </p:txBody>
      </p:sp>
    </p:spTree>
    <p:extLst>
      <p:ext uri="{BB962C8B-B14F-4D97-AF65-F5344CB8AC3E}">
        <p14:creationId xmlns:p14="http://schemas.microsoft.com/office/powerpoint/2010/main" val="268475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  <p:sndAc>
          <p:stSnd>
            <p:snd r:embed="rId2" name="arrow.wav"/>
          </p:stSnd>
        </p:sndAc>
      </p:transition>
    </mc:Choice>
    <mc:Fallback xmlns="">
      <p:transition spd="slow">
        <p:random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background of green mesh and nodes">
            <a:extLst>
              <a:ext uri="{FF2B5EF4-FFF2-40B4-BE49-F238E27FC236}">
                <a16:creationId xmlns:a16="http://schemas.microsoft.com/office/drawing/2014/main" id="{66EA3C31-3DD0-4022-800B-458CBFC3A8A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r="39864" b="-2"/>
          <a:stretch/>
        </p:blipFill>
        <p:spPr>
          <a:xfrm>
            <a:off x="7229175" y="1"/>
            <a:ext cx="4963245" cy="68580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7CE77-BE9F-4A30-A046-DD155F463152}"/>
              </a:ext>
            </a:extLst>
          </p:cNvPr>
          <p:cNvSpPr txBox="1"/>
          <p:nvPr/>
        </p:nvSpPr>
        <p:spPr>
          <a:xfrm>
            <a:off x="1238804" y="2485315"/>
            <a:ext cx="5757485" cy="26287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This </a:t>
            </a:r>
            <a:r>
              <a:rPr lang="en-GB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technological advancements</a:t>
            </a: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“</a:t>
            </a:r>
            <a:r>
              <a:rPr lang="en-US" b="1" u="sng" dirty="0">
                <a:solidFill>
                  <a:srgbClr val="92D050"/>
                </a:solidFill>
                <a:effectLst/>
                <a:latin typeface="+mj-lt"/>
                <a:ea typeface="+mj-ea"/>
                <a:cs typeface="+mj-cs"/>
              </a:rPr>
              <a:t>will change the way we run our businesses, practice medicine, govern, or conduct our lives in the digital age</a:t>
            </a: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”.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- </a:t>
            </a:r>
            <a:r>
              <a:rPr lang="en-US" i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Susan E. Feldman (2012)</a:t>
            </a:r>
          </a:p>
        </p:txBody>
      </p:sp>
    </p:spTree>
    <p:extLst>
      <p:ext uri="{BB962C8B-B14F-4D97-AF65-F5344CB8AC3E}">
        <p14:creationId xmlns:p14="http://schemas.microsoft.com/office/powerpoint/2010/main" val="134295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ndoor, dark&#10;&#10;Description automatically generated">
            <a:extLst>
              <a:ext uri="{FF2B5EF4-FFF2-40B4-BE49-F238E27FC236}">
                <a16:creationId xmlns:a16="http://schemas.microsoft.com/office/drawing/2014/main" id="{18C8D8FB-3E63-48DC-8A45-5012F033F5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81" t="43906" b="-1"/>
          <a:stretch/>
        </p:blipFill>
        <p:spPr>
          <a:xfrm>
            <a:off x="612934" y="3084206"/>
            <a:ext cx="1411746" cy="3044823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6DD8221-A18E-40A4-A9EC-FBDDA948E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862" y="3686863"/>
            <a:ext cx="2714625" cy="2428875"/>
          </a:xfrm>
          <a:prstGeom prst="rect">
            <a:avLst/>
          </a:prstGeom>
        </p:spPr>
      </p:pic>
      <p:pic>
        <p:nvPicPr>
          <p:cNvPr id="4" name="Picture 4" descr="A picture containing black, dark&#10;&#10;Description automatically generated">
            <a:extLst>
              <a:ext uri="{FF2B5EF4-FFF2-40B4-BE49-F238E27FC236}">
                <a16:creationId xmlns:a16="http://schemas.microsoft.com/office/drawing/2014/main" id="{55796616-0356-41B2-A998-1351257B98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" t="1" r="17" b="28"/>
          <a:stretch/>
        </p:blipFill>
        <p:spPr>
          <a:xfrm>
            <a:off x="2023861" y="690734"/>
            <a:ext cx="2714625" cy="3002340"/>
          </a:xfrm>
          <a:prstGeom prst="rect">
            <a:avLst/>
          </a:prstGeom>
        </p:spPr>
      </p:pic>
      <p:pic>
        <p:nvPicPr>
          <p:cNvPr id="5" name="Picture 5" descr="A picture containing indoor, dark&#10;&#10;Description automatically generated">
            <a:extLst>
              <a:ext uri="{FF2B5EF4-FFF2-40B4-BE49-F238E27FC236}">
                <a16:creationId xmlns:a16="http://schemas.microsoft.com/office/drawing/2014/main" id="{3B20286D-35C0-4002-9DC6-5AD1142AB7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47" r="48336"/>
          <a:stretch/>
        </p:blipFill>
        <p:spPr>
          <a:xfrm>
            <a:off x="4738487" y="3084206"/>
            <a:ext cx="1493049" cy="30448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37E869-F989-4647-B545-768A37EF5731}"/>
              </a:ext>
            </a:extLst>
          </p:cNvPr>
          <p:cNvSpPr txBox="1"/>
          <p:nvPr/>
        </p:nvSpPr>
        <p:spPr>
          <a:xfrm>
            <a:off x="4930207" y="3111163"/>
            <a:ext cx="1716427" cy="1905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dirty="0">
                <a:solidFill>
                  <a:schemeClr val="tx1">
                    <a:lumMod val="95000"/>
                  </a:schemeClr>
                </a:solidFill>
              </a:rPr>
              <a:t>source:</a:t>
            </a:r>
            <a:r>
              <a:rPr lang="en-US" sz="1050" dirty="0">
                <a:solidFill>
                  <a:srgbClr val="FFFFFF"/>
                </a:solidFill>
                <a:hlinkClick r:id="rId6"/>
              </a:rPr>
              <a:t> Tesla</a:t>
            </a:r>
            <a:r>
              <a:rPr lang="en-US" sz="105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</a:t>
            </a:r>
            <a:endParaRPr lang="en-US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EE4024E6-9056-405C-BAE3-550F8B0CAD37}"/>
              </a:ext>
            </a:extLst>
          </p:cNvPr>
          <p:cNvSpPr/>
          <p:nvPr/>
        </p:nvSpPr>
        <p:spPr>
          <a:xfrm>
            <a:off x="4543517" y="-333578"/>
            <a:ext cx="7435932" cy="3267089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perspectiveRelaxed"/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2D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2075C6-0AFC-49AA-8115-1B92B28AA79A}"/>
              </a:ext>
            </a:extLst>
          </p:cNvPr>
          <p:cNvSpPr txBox="1"/>
          <p:nvPr/>
        </p:nvSpPr>
        <p:spPr>
          <a:xfrm>
            <a:off x="5537436" y="275523"/>
            <a:ext cx="5919849" cy="15234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Tesla Bot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"next generation of automation, including a general purpose, bi-pedal, humanoid robot capable of performing tasks that are unsafe, repetitive or boring"</a:t>
            </a:r>
            <a:endParaRPr lang="en-US" sz="2400" dirty="0">
              <a:latin typeface="Calibri"/>
              <a:cs typeface="Calibri"/>
            </a:endParaRPr>
          </a:p>
          <a:p>
            <a:pPr algn="l"/>
            <a:endParaRPr lang="en-US" dirty="0"/>
          </a:p>
        </p:txBody>
      </p:sp>
      <p:pic>
        <p:nvPicPr>
          <p:cNvPr id="12" name="Picture 11" descr="Logo, company name&#10;&#10;Description automatically generated">
            <a:extLst>
              <a:ext uri="{FF2B5EF4-FFF2-40B4-BE49-F238E27FC236}">
                <a16:creationId xmlns:a16="http://schemas.microsoft.com/office/drawing/2014/main" id="{FF86F736-1425-426C-A7AE-1410AB52E2B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b="27661"/>
          <a:stretch/>
        </p:blipFill>
        <p:spPr>
          <a:xfrm>
            <a:off x="8444595" y="3398214"/>
            <a:ext cx="2771820" cy="182026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6371FED-7C01-4338-BBFD-0C94F7848641}"/>
              </a:ext>
            </a:extLst>
          </p:cNvPr>
          <p:cNvSpPr txBox="1"/>
          <p:nvPr/>
        </p:nvSpPr>
        <p:spPr>
          <a:xfrm>
            <a:off x="9422241" y="5297884"/>
            <a:ext cx="7458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8" tooltip="https://freepngimg.com/png/68020-ibm-computing-iot-analytics-watson-tower-cognitive"/>
              </a:rPr>
              <a:t>Photo</a:t>
            </a:r>
            <a:r>
              <a:rPr lang="en-GB" sz="800" dirty="0"/>
              <a:t> by </a:t>
            </a:r>
            <a:r>
              <a:rPr lang="en-GB" sz="800" dirty="0">
                <a:hlinkClick r:id="rId9" tooltip="https://creativecommons.org/licenses/by-nc/3.0/"/>
              </a:rPr>
              <a:t>CC BY-NC</a:t>
            </a:r>
            <a:endParaRPr lang="en-GB" sz="800" dirty="0"/>
          </a:p>
        </p:txBody>
      </p:sp>
      <p:pic>
        <p:nvPicPr>
          <p:cNvPr id="14" name="Graphic 13" descr="Arrow Right with solid fill">
            <a:extLst>
              <a:ext uri="{FF2B5EF4-FFF2-40B4-BE49-F238E27FC236}">
                <a16:creationId xmlns:a16="http://schemas.microsoft.com/office/drawing/2014/main" id="{0B085A18-20A8-4DFA-B117-3023CD85C5B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6181097" y="4241132"/>
            <a:ext cx="27718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71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9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9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9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3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9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9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 animBg="1"/>
      <p:bldP spid="7" grpId="0"/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814C541-BE04-42AE-B1C6-90A53C511A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99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tlas | Partners in Parkour">
            <a:hlinkClick r:id="rId3"/>
            <a:extLst>
              <a:ext uri="{FF2B5EF4-FFF2-40B4-BE49-F238E27FC236}">
                <a16:creationId xmlns:a16="http://schemas.microsoft.com/office/drawing/2014/main" id="{7D16DB04-2FC3-4AE8-892B-9EC2E0DD8D2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06497" y="1411134"/>
            <a:ext cx="8087974" cy="45697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0EA24EE-92B8-4016-9E8D-1CAC6E883857}"/>
              </a:ext>
            </a:extLst>
          </p:cNvPr>
          <p:cNvSpPr txBox="1"/>
          <p:nvPr/>
        </p:nvSpPr>
        <p:spPr>
          <a:xfrm>
            <a:off x="1695463" y="580137"/>
            <a:ext cx="5884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Boston Dynamics Robot</a:t>
            </a:r>
          </a:p>
          <a:p>
            <a:r>
              <a:rPr lang="en-US" sz="2400" dirty="0"/>
              <a:t>Used By US Army (</a:t>
            </a:r>
            <a:r>
              <a:rPr lang="en-US" sz="2400" b="1" dirty="0"/>
              <a:t>DARPA</a:t>
            </a:r>
            <a:r>
              <a:rPr lang="en-US" sz="2400" dirty="0"/>
              <a:t>)</a:t>
            </a:r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353A8A-059C-4E48-AB5D-7111DA30132A}"/>
              </a:ext>
            </a:extLst>
          </p:cNvPr>
          <p:cNvSpPr txBox="1"/>
          <p:nvPr/>
        </p:nvSpPr>
        <p:spPr>
          <a:xfrm>
            <a:off x="8767239" y="5980839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71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826CD2D-DCBB-4A63-9B87-5CB075253C4D}"/>
              </a:ext>
            </a:extLst>
          </p:cNvPr>
          <p:cNvSpPr txBox="1"/>
          <p:nvPr/>
        </p:nvSpPr>
        <p:spPr>
          <a:xfrm>
            <a:off x="84194" y="1369751"/>
            <a:ext cx="4712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         Advantages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083445-94D5-4D9C-9DA4-786302CBC046}"/>
              </a:ext>
            </a:extLst>
          </p:cNvPr>
          <p:cNvSpPr txBox="1"/>
          <p:nvPr/>
        </p:nvSpPr>
        <p:spPr>
          <a:xfrm>
            <a:off x="1216253" y="2090242"/>
            <a:ext cx="44256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24x7 Availability</a:t>
            </a: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Taking risks instead of</a:t>
            </a:r>
            <a:r>
              <a:rPr lang="en-GB" b="0" i="0" dirty="0">
                <a:effectLst/>
                <a:latin typeface="Roboto" panose="02000000000000000000" pitchFamily="2" charset="0"/>
              </a:rPr>
              <a:t> humans</a:t>
            </a: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</a:rPr>
              <a:t>A</a:t>
            </a:r>
            <a:r>
              <a:rPr lang="en-US" dirty="0">
                <a:effectLst/>
                <a:latin typeface="Arial" panose="020B0604020202020204" pitchFamily="34" charset="0"/>
              </a:rPr>
              <a:t>lmost zero chance of error</a:t>
            </a:r>
            <a:endParaRPr lang="en-GB" dirty="0">
              <a:effectLst/>
              <a:latin typeface="Roboto" panose="02000000000000000000" pitchFamily="2" charset="0"/>
            </a:endParaRP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Medical application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5775FA-9ABC-4202-89D8-398F149402CB}"/>
              </a:ext>
            </a:extLst>
          </p:cNvPr>
          <p:cNvSpPr txBox="1"/>
          <p:nvPr/>
        </p:nvSpPr>
        <p:spPr>
          <a:xfrm>
            <a:off x="6744324" y="1419269"/>
            <a:ext cx="3821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Disadvantages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810438-A380-4BB5-B97F-9DBA577AD63F}"/>
              </a:ext>
            </a:extLst>
          </p:cNvPr>
          <p:cNvSpPr txBox="1"/>
          <p:nvPr/>
        </p:nvSpPr>
        <p:spPr>
          <a:xfrm>
            <a:off x="7121203" y="2090242"/>
            <a:ext cx="39272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High initial investment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Leads to unemployment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A.I. has no creativity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Making people more lazy</a:t>
            </a:r>
          </a:p>
          <a:p>
            <a:pPr>
              <a:buClr>
                <a:srgbClr val="FF0000"/>
              </a:buClr>
            </a:pP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4" name="Picture 3" descr="A robot in a warehouse&#10;&#10;Description automatically generated with low confidence">
            <a:extLst>
              <a:ext uri="{FF2B5EF4-FFF2-40B4-BE49-F238E27FC236}">
                <a16:creationId xmlns:a16="http://schemas.microsoft.com/office/drawing/2014/main" id="{DA419DD7-03AD-4E22-B5E1-00719C368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973" y="3666276"/>
            <a:ext cx="3626338" cy="24175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B04F39-499E-42E3-AA57-AF6A6AA2E0F8}"/>
              </a:ext>
            </a:extLst>
          </p:cNvPr>
          <p:cNvSpPr txBox="1"/>
          <p:nvPr/>
        </p:nvSpPr>
        <p:spPr>
          <a:xfrm>
            <a:off x="0" y="6592515"/>
            <a:ext cx="220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/>
              <a:t>Image </a:t>
            </a:r>
            <a:r>
              <a:rPr lang="en-GB" sz="900">
                <a:hlinkClick r:id="rId3"/>
              </a:rPr>
              <a:t>source</a:t>
            </a:r>
            <a:endParaRPr lang="en-GB" sz="90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3B844CA-CBAD-4E8B-A187-1AD110B8596C}"/>
              </a:ext>
            </a:extLst>
          </p:cNvPr>
          <p:cNvSpPr txBox="1">
            <a:spLocks/>
          </p:cNvSpPr>
          <p:nvPr/>
        </p:nvSpPr>
        <p:spPr>
          <a:xfrm>
            <a:off x="3208306" y="425367"/>
            <a:ext cx="5310854" cy="98468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A.I.</a:t>
            </a:r>
            <a:endParaRPr lang="en-US" dirty="0">
              <a:solidFill>
                <a:schemeClr val="bg2">
                  <a:lumMod val="60000"/>
                  <a:lumOff val="40000"/>
                </a:schemeClr>
              </a:solidFill>
              <a:latin typeface="Rockwell Condensed"/>
            </a:endParaRPr>
          </a:p>
        </p:txBody>
      </p:sp>
      <p:pic>
        <p:nvPicPr>
          <p:cNvPr id="13" name="Picture 12" descr="Grandfather bonding with granddaughter">
            <a:extLst>
              <a:ext uri="{FF2B5EF4-FFF2-40B4-BE49-F238E27FC236}">
                <a16:creationId xmlns:a16="http://schemas.microsoft.com/office/drawing/2014/main" id="{A962775E-A9FF-489B-AC1A-8B224F2C57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203" y="3666276"/>
            <a:ext cx="3872875" cy="2516405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5A9433B0-DBEF-4AC6-9DFB-3E3C37A3CF6C}"/>
              </a:ext>
            </a:extLst>
          </p:cNvPr>
          <p:cNvSpPr txBox="1">
            <a:spLocks/>
          </p:cNvSpPr>
          <p:nvPr/>
        </p:nvSpPr>
        <p:spPr>
          <a:xfrm>
            <a:off x="453694" y="567399"/>
            <a:ext cx="9781055" cy="158797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Impact of              on society </a:t>
            </a:r>
          </a:p>
        </p:txBody>
      </p:sp>
    </p:spTree>
    <p:extLst>
      <p:ext uri="{BB962C8B-B14F-4D97-AF65-F5344CB8AC3E}">
        <p14:creationId xmlns:p14="http://schemas.microsoft.com/office/powerpoint/2010/main" val="2049913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1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801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Handle Robot Reimagined for Logistics">
            <a:hlinkClick r:id="" action="ppaction://media"/>
            <a:extLst>
              <a:ext uri="{FF2B5EF4-FFF2-40B4-BE49-F238E27FC236}">
                <a16:creationId xmlns:a16="http://schemas.microsoft.com/office/drawing/2014/main" id="{0BDDCBA4-79A6-48AE-9DEE-6074FA271E9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69076" y="477520"/>
            <a:ext cx="8223068" cy="46460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C4A72B-7E8C-4FA1-995C-83E51B1AA16D}"/>
              </a:ext>
            </a:extLst>
          </p:cNvPr>
          <p:cNvSpPr txBox="1"/>
          <p:nvPr/>
        </p:nvSpPr>
        <p:spPr>
          <a:xfrm>
            <a:off x="664573" y="5180151"/>
            <a:ext cx="86231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IBM Plex Sans" panose="020B0604020202020204" pitchFamily="34" charset="0"/>
              </a:rPr>
              <a:t>Computers will be able to operate easily for self development with no human interaction, taking decisions that is going to influence all of us and our environment.</a:t>
            </a:r>
            <a:endParaRPr lang="en-GB" sz="24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4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93773-EF9A-4D9A-9A20-517B1C084B1C}"/>
              </a:ext>
            </a:extLst>
          </p:cNvPr>
          <p:cNvSpPr txBox="1"/>
          <p:nvPr/>
        </p:nvSpPr>
        <p:spPr>
          <a:xfrm>
            <a:off x="1075327" y="2588964"/>
            <a:ext cx="106553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3"/>
                </a:solidFill>
                <a:latin typeface="IBM Plex Sans" panose="020B0604020202020204" pitchFamily="34" charset="0"/>
              </a:rPr>
              <a:t>“</a:t>
            </a:r>
            <a:r>
              <a:rPr lang="en-US" sz="2800" b="1" i="0" dirty="0">
                <a:solidFill>
                  <a:schemeClr val="accent3"/>
                </a:solidFill>
                <a:effectLst/>
                <a:latin typeface="IBM Plex Sans" panose="020B0604020202020204" pitchFamily="34" charset="0"/>
              </a:rPr>
              <a:t>Artificial intelligence leverages computers and machines to mimic the problem-solving and decision-making capabilities of the human mind.” </a:t>
            </a:r>
          </a:p>
          <a:p>
            <a:endParaRPr lang="en-US" sz="2800" b="1" i="0" dirty="0">
              <a:solidFill>
                <a:schemeClr val="accent3"/>
              </a:solidFill>
              <a:effectLst/>
              <a:latin typeface="IBM Plex Sans" panose="020B0604020202020204" pitchFamily="34" charset="0"/>
            </a:endParaRPr>
          </a:p>
          <a:p>
            <a:endParaRPr lang="en-US" sz="2800" b="1" i="0" dirty="0">
              <a:solidFill>
                <a:schemeClr val="accent3"/>
              </a:solidFill>
              <a:effectLst/>
              <a:latin typeface="IBM Plex Sans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88773E-38BC-4ACC-A819-582810A84C8C}"/>
              </a:ext>
            </a:extLst>
          </p:cNvPr>
          <p:cNvSpPr txBox="1"/>
          <p:nvPr/>
        </p:nvSpPr>
        <p:spPr>
          <a:xfrm>
            <a:off x="11081238" y="6627168"/>
            <a:ext cx="2641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</a:t>
            </a:r>
            <a:r>
              <a:rPr lang="en-GB" sz="900" dirty="0">
                <a:hlinkClick r:id="rId2"/>
              </a:rPr>
              <a:t>IBM.com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AF8AFF-AE88-404A-A155-B1A1636BCD22}"/>
              </a:ext>
            </a:extLst>
          </p:cNvPr>
          <p:cNvSpPr txBox="1"/>
          <p:nvPr/>
        </p:nvSpPr>
        <p:spPr>
          <a:xfrm>
            <a:off x="8112151" y="4406471"/>
            <a:ext cx="2552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1400" b="0" i="0" dirty="0">
                <a:solidFill>
                  <a:srgbClr val="F4F4F4"/>
                </a:solidFill>
                <a:effectLst/>
                <a:latin typeface="IBM Plex Sans" panose="020B0503050203000203" pitchFamily="34" charset="0"/>
              </a:rPr>
              <a:t>By: </a:t>
            </a:r>
            <a:r>
              <a:rPr lang="en-US" sz="1400" b="1" i="0" u="none" strike="noStrike" dirty="0">
                <a:solidFill>
                  <a:srgbClr val="FFFFFF"/>
                </a:solidFill>
                <a:effectLst/>
                <a:latin typeface="IBM Plex Sans" panose="020B0503050203000203" pitchFamily="34" charset="0"/>
                <a:hlinkClick r:id="rId3"/>
              </a:rPr>
              <a:t>IBM Cloud Education</a:t>
            </a:r>
            <a:endParaRPr lang="en-US" sz="1400" b="0" i="0" dirty="0">
              <a:solidFill>
                <a:srgbClr val="F4F4F4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r>
              <a:rPr lang="en-US" sz="1400" b="0" i="0" dirty="0">
                <a:solidFill>
                  <a:srgbClr val="C6C6C6"/>
                </a:solidFill>
                <a:effectLst/>
                <a:latin typeface="IBM Plex Sans" panose="020B0503050203000203" pitchFamily="34" charset="0"/>
              </a:rPr>
              <a:t>3 June 2020</a:t>
            </a:r>
          </a:p>
        </p:txBody>
      </p:sp>
    </p:spTree>
    <p:extLst>
      <p:ext uri="{BB962C8B-B14F-4D97-AF65-F5344CB8AC3E}">
        <p14:creationId xmlns:p14="http://schemas.microsoft.com/office/powerpoint/2010/main" val="195176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E518E-13E8-42AB-A7B9-02183A260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530" y="1138106"/>
            <a:ext cx="3522879" cy="69417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200" b="1" i="0" u="sng" kern="1200" dirty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76" name="Text Placeholder 3">
            <a:extLst>
              <a:ext uri="{FF2B5EF4-FFF2-40B4-BE49-F238E27FC236}">
                <a16:creationId xmlns:a16="http://schemas.microsoft.com/office/drawing/2014/main" id="{0BEE8B24-871A-408A-B471-B53CABC8A6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71391" y="2411181"/>
            <a:ext cx="6833138" cy="3654119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000" b="1" dirty="0"/>
              <a:t>IBM</a:t>
            </a:r>
            <a:r>
              <a:rPr lang="en-US" sz="2000" dirty="0"/>
              <a:t> has competitors on the market but is still one of the best in its field, helping our society, from health care, </a:t>
            </a:r>
            <a:r>
              <a:rPr lang="en-GB" sz="2000" dirty="0"/>
              <a:t>discovering new medicine , </a:t>
            </a:r>
            <a:r>
              <a:rPr lang="en-US" sz="2000" dirty="0"/>
              <a:t>to </a:t>
            </a:r>
            <a:r>
              <a:rPr lang="en-GB" sz="2000" dirty="0"/>
              <a:t>engineering, environmental development, logistics, and finance, and it’s done with the help of IBM Watson.</a:t>
            </a:r>
          </a:p>
          <a:p>
            <a:endParaRPr lang="en-GB" sz="2000" dirty="0"/>
          </a:p>
          <a:p>
            <a:r>
              <a:rPr lang="en-GB" sz="2000" dirty="0"/>
              <a:t>The future for </a:t>
            </a:r>
            <a:r>
              <a:rPr lang="en-GB" sz="2000" b="1" dirty="0"/>
              <a:t>IBM </a:t>
            </a:r>
            <a:r>
              <a:rPr lang="en-GB" sz="2000" dirty="0"/>
              <a:t> looks very promising, utilising Artificial Intelligence, milestones and tasks can be achieved and completed with ease. </a:t>
            </a:r>
            <a:endParaRPr lang="en-US" sz="2000" dirty="0"/>
          </a:p>
          <a:p>
            <a:pPr marL="400050" indent="-400050">
              <a:buFont typeface="Wingdings 3" charset="2"/>
              <a:buChar char="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375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6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4430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F89D97-1988-4833-A971-E36D6770FDE6}"/>
              </a:ext>
            </a:extLst>
          </p:cNvPr>
          <p:cNvSpPr txBox="1"/>
          <p:nvPr/>
        </p:nvSpPr>
        <p:spPr>
          <a:xfrm>
            <a:off x="510081" y="1381898"/>
            <a:ext cx="11074512" cy="3606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PK, FATHIMA ANJILA. "What is Artificial Intelligence?." </a:t>
            </a:r>
            <a:r>
              <a:rPr lang="en-US" sz="1400" i="1" dirty="0"/>
              <a:t>“Success is no accident. It is hard work, perseverance, learning, studying, sacrifice and most of all, love of what you are doing or learning to do”.</a:t>
            </a:r>
            <a:r>
              <a:rPr lang="en-US" sz="1400" dirty="0"/>
              <a:t> (1984): 65. </a:t>
            </a:r>
            <a:r>
              <a:rPr lang="en-US" sz="1400" dirty="0">
                <a:hlinkClick r:id="rId2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Flint, Charles R., George W. Fairchild, and Thomas J. Watson Sr. "Computing-Tabulating-Recording Company.“ </a:t>
            </a:r>
            <a:r>
              <a:rPr lang="en-US" sz="1400" dirty="0">
                <a:hlinkClick r:id="rId3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Watson, Ian. "</a:t>
            </a:r>
            <a:r>
              <a:rPr lang="en-GB" sz="1400" dirty="0" err="1"/>
              <a:t>Marvelous</a:t>
            </a:r>
            <a:r>
              <a:rPr lang="en-GB" sz="1400" dirty="0"/>
              <a:t> Machines." </a:t>
            </a:r>
            <a:r>
              <a:rPr lang="en-GB" sz="1400" i="1" dirty="0"/>
              <a:t>The Universal Machine</a:t>
            </a:r>
            <a:r>
              <a:rPr lang="en-GB" sz="1400" dirty="0"/>
              <a:t>. Copernicus, Berlin, Heidelberg, 2012. 41-49. link</a:t>
            </a:r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Lesser, Murray L., and John W. </a:t>
            </a:r>
            <a:r>
              <a:rPr lang="en-US" sz="1400" dirty="0" err="1"/>
              <a:t>Haanstra</a:t>
            </a:r>
            <a:r>
              <a:rPr lang="en-US" sz="1400" dirty="0"/>
              <a:t>. "The RAMAC data-processing machine: system organization of the IBM 305." </a:t>
            </a:r>
            <a:r>
              <a:rPr lang="en-US" sz="1400" i="1" dirty="0"/>
              <a:t>Papers and discussions presented at the December 10-12, 1956, eastern joint computer conference: New developments in computers</a:t>
            </a:r>
            <a:r>
              <a:rPr lang="en-US" sz="1400" dirty="0"/>
              <a:t>. 1956.</a:t>
            </a:r>
            <a:r>
              <a:rPr lang="en-GB" sz="1400" dirty="0"/>
              <a:t> </a:t>
            </a:r>
            <a:r>
              <a:rPr lang="en-GB" sz="1400" dirty="0">
                <a:hlinkClick r:id="rId4"/>
              </a:rPr>
              <a:t>link</a:t>
            </a:r>
            <a:endParaRPr lang="en-GB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Trikha</a:t>
            </a:r>
            <a:r>
              <a:rPr lang="en-US" sz="1400" dirty="0"/>
              <a:t>, Bindu. "A journey from floppy disk to cloud storage." </a:t>
            </a:r>
            <a:r>
              <a:rPr lang="en-US" sz="1400" i="1" dirty="0"/>
              <a:t>International Journal on Computer Science and Engineering</a:t>
            </a:r>
            <a:r>
              <a:rPr lang="en-US" sz="1400" dirty="0"/>
              <a:t> 2.4 (2010): 1449-1452. </a:t>
            </a:r>
            <a:r>
              <a:rPr lang="en-US" sz="1400" dirty="0">
                <a:hlinkClick r:id="rId5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Firschein</a:t>
            </a:r>
            <a:r>
              <a:rPr lang="en-US" sz="1400" dirty="0"/>
              <a:t>, Oscar, et al. "Forecasting and assessing the impact of artificial intelligence on society." </a:t>
            </a:r>
            <a:r>
              <a:rPr lang="en-US" sz="1400" i="1" dirty="0"/>
              <a:t>IJCAI</a:t>
            </a:r>
            <a:r>
              <a:rPr lang="en-US" sz="1400" dirty="0"/>
              <a:t>. Vol. 5. 1973. </a:t>
            </a:r>
            <a:r>
              <a:rPr lang="en-US" sz="1400" dirty="0">
                <a:hlinkClick r:id="rId6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Susan E. Feldman. (2012). </a:t>
            </a:r>
            <a:r>
              <a:rPr lang="en-GB" sz="1400" i="1" dirty="0"/>
              <a:t>The answer machine</a:t>
            </a:r>
            <a:r>
              <a:rPr lang="en-GB" sz="1400" dirty="0"/>
              <a:t>. Morgan &amp; Claypool  </a:t>
            </a:r>
            <a:r>
              <a:rPr lang="en-GB" sz="1400" dirty="0">
                <a:hlinkClick r:id="rId7"/>
              </a:rPr>
              <a:t>LINK 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7CA43A-34F9-4ADD-8117-5B0E45394A36}"/>
              </a:ext>
            </a:extLst>
          </p:cNvPr>
          <p:cNvSpPr txBox="1"/>
          <p:nvPr/>
        </p:nvSpPr>
        <p:spPr>
          <a:xfrm>
            <a:off x="622363" y="533077"/>
            <a:ext cx="200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36095577"/>
      </p:ext>
    </p:extLst>
  </p:cSld>
  <p:clrMapOvr>
    <a:masterClrMapping/>
  </p:clrMapOvr>
  <p:transition spd="slow">
    <p:randomBar dir="vert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8A5CDD2-9B4B-4F17-9ABF-83D9B3B314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013872"/>
              </p:ext>
            </p:extLst>
          </p:nvPr>
        </p:nvGraphicFramePr>
        <p:xfrm>
          <a:off x="876887" y="564661"/>
          <a:ext cx="9800574" cy="5445369"/>
        </p:xfrm>
        <a:graphic>
          <a:graphicData uri="http://schemas.openxmlformats.org/drawingml/2006/table">
            <a:tbl>
              <a:tblPr/>
              <a:tblGrid>
                <a:gridCol w="9800574">
                  <a:extLst>
                    <a:ext uri="{9D8B030D-6E8A-4147-A177-3AD203B41FA5}">
                      <a16:colId xmlns:a16="http://schemas.microsoft.com/office/drawing/2014/main" val="1687329734"/>
                    </a:ext>
                  </a:extLst>
                </a:gridCol>
              </a:tblGrid>
              <a:tr h="5445369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nl-NL" sz="1200"/>
                        <a:t>Jan 22, 2017</a:t>
                      </a:r>
                      <a:r>
                        <a:rPr lang="nl-NL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nl-NL" sz="12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Domagoj Valjak</a:t>
                      </a:r>
                      <a:r>
                        <a:rPr lang="en-US" sz="1200"/>
                        <a:t>      (Slide links ex.)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Cover image </a:t>
                      </a:r>
                      <a:r>
                        <a:rPr lang="en-US" sz="1200">
                          <a:hlinkClick r:id="rId3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IBM Logo </a:t>
                      </a:r>
                      <a:r>
                        <a:rPr lang="en-US" sz="1200">
                          <a:hlinkClick r:id="rId4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AI Image </a:t>
                      </a:r>
                      <a:r>
                        <a:rPr lang="en-US" sz="1200">
                          <a:hlinkClick r:id="rId5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The first dial recorder </a:t>
                      </a:r>
                      <a:r>
                        <a:rPr lang="en-US" sz="1200">
                          <a:hlinkClick r:id="rId6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IBM first PC </a:t>
                      </a:r>
                      <a:r>
                        <a:rPr lang="en-US" sz="1200">
                          <a:hlinkClick r:id="rId7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Employees punching in on ITR dial recorders,1926. </a:t>
                      </a:r>
                      <a:r>
                        <a:rPr lang="en-GB" sz="1200">
                          <a:hlinkClick r:id="rId6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Willard Legrand image LINK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Herman  Hollerith Tabulating machine LINK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Charles Ranlett Flint image </a:t>
                      </a:r>
                      <a:r>
                        <a:rPr lang="en-GB" sz="1200">
                          <a:hlinkClick r:id="rId8"/>
                        </a:rPr>
                        <a:t>LINK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RAMAC Accounting &amp; Control </a:t>
                      </a:r>
                      <a:r>
                        <a:rPr lang="en-GB" sz="1200">
                          <a:hlinkClick r:id="rId9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MG1006 The RAMAC hard drive </a:t>
                      </a:r>
                      <a:r>
                        <a:rPr lang="en-GB" sz="1200">
                          <a:hlinkClick r:id="rId9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Floppy disk drive image </a:t>
                      </a:r>
                      <a:r>
                        <a:rPr lang="en-GB" sz="1200">
                          <a:hlinkClick r:id="rId10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Floppy disk image </a:t>
                      </a:r>
                      <a:r>
                        <a:rPr lang="en-GB" sz="1200">
                          <a:hlinkClick r:id="rId10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World changing image </a:t>
                      </a:r>
                      <a:r>
                        <a:rPr lang="en-GB" sz="1200">
                          <a:hlinkClick r:id="rId11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Tesla bot image </a:t>
                      </a:r>
                      <a:r>
                        <a:rPr lang="en-GB" sz="1200">
                          <a:hlinkClick r:id="rId12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https://www.youtube.com/watch?v=HUP6Z5voiS8&amp;t=110s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Chart History – </a:t>
                      </a:r>
                      <a:r>
                        <a:rPr lang="en-US" sz="1200">
                          <a:hlinkClick r:id="rId13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 Conclusion LINK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Sofia</a:t>
                      </a:r>
                      <a:r>
                        <a:rPr lang="ro-RO" sz="1200"/>
                        <a:t> – </a:t>
                      </a:r>
                      <a:r>
                        <a:rPr lang="ro-RO" sz="1200">
                          <a:hlinkClick r:id="rId14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Willard L Bundy – </a:t>
                      </a:r>
                      <a:r>
                        <a:rPr lang="en-US" sz="1200">
                          <a:hlinkClick r:id="rId15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>
                          <a:latin typeface="+mn-lt"/>
                        </a:rPr>
                        <a:t>Amazon Robot- </a:t>
                      </a:r>
                      <a:r>
                        <a:rPr lang="en-US" sz="1200">
                          <a:hlinkClick r:id="rId16"/>
                        </a:rPr>
                        <a:t>LINK</a:t>
                      </a:r>
                      <a:r>
                        <a:rPr lang="en-US" sz="1200"/>
                        <a:t>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Susan E. Feldman. (2012). </a:t>
                      </a:r>
                      <a:r>
                        <a:rPr lang="en-GB" sz="1200" i="1"/>
                        <a:t>The answer machine</a:t>
                      </a:r>
                      <a:r>
                        <a:rPr lang="en-GB" sz="1200"/>
                        <a:t>. Morgan &amp; Claypool  </a:t>
                      </a:r>
                      <a:r>
                        <a:rPr lang="en-GB" sz="1200">
                          <a:hlinkClick r:id="rId17"/>
                        </a:rPr>
                        <a:t>LINK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>
                          <a:hlinkClick r:id="rId18"/>
                        </a:rPr>
                        <a:t>By CBS NEWS FEB 17 2011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nl-NL" sz="1200">
                          <a:hlinkClick r:id="rId19"/>
                        </a:rPr>
                        <a:t>Jan 22, 2017</a:t>
                      </a:r>
                      <a:r>
                        <a:rPr lang="nl-NL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 </a:t>
                      </a:r>
                      <a:r>
                        <a:rPr lang="nl-NL" sz="12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Domagoj Valjak</a:t>
                      </a:r>
                      <a:endParaRPr lang="nl-NL" sz="12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By </a:t>
                      </a:r>
                      <a:r>
                        <a:rPr lang="en-US" sz="1200" b="0" i="0" u="none" strike="noStrike">
                          <a:solidFill>
                            <a:srgbClr val="58C1BA"/>
                          </a:solidFill>
                          <a:effectLst/>
                          <a:latin typeface="inherit"/>
                          <a:hlinkClick r:id="rId2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Dan Grabham</a:t>
                      </a:r>
                      <a:r>
                        <a:rPr lang="en-US" sz="1200" b="0" i="0" u="none" strike="noStrike">
                          <a:solidFill>
                            <a:schemeClr val="tx2"/>
                          </a:solidFill>
                          <a:effectLst/>
                          <a:latin typeface="inherit"/>
                          <a:hlinkClick r:id="rId2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 </a:t>
                      </a:r>
                      <a:r>
                        <a:rPr lang="en-US" sz="1200" b="0" i="0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published </a:t>
                      </a:r>
                      <a:r>
                        <a:rPr lang="en-US" sz="1200">
                          <a:solidFill>
                            <a:schemeClr val="tx2"/>
                          </a:solidFill>
                        </a:rPr>
                        <a:t>January 07, 2007</a:t>
                      </a:r>
                      <a:r>
                        <a:rPr lang="nl-NL" sz="120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US" sz="1200" i="1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CES 2007: World's first 1TB hard drive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A. M. Turing (1950) Computing Machinery and Intelligence. </a:t>
                      </a:r>
                      <a:r>
                        <a:rPr lang="en-US" sz="1200" i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Mind</a:t>
                      </a: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i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49</a:t>
                      </a: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433-460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Impacts of AI - </a:t>
                      </a:r>
                      <a:r>
                        <a:rPr lang="en-US" sz="1200">
                          <a:hlinkClick r:id="rId21"/>
                        </a:rPr>
                        <a:t>LINK</a:t>
                      </a:r>
                      <a:r>
                        <a:rPr lang="en-US" sz="1200"/>
                        <a:t>  https://www.ncbi.nlm.nih.gov/pmc/articles/PMC7605294/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90931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944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33600f33636e7c2d215ac39c723340a2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dad064937240a527d5cc791baa18da4c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7CEC14-5A41-4C9B-9B92-FBF6B4090C66}">
  <ds:schemaRefs>
    <ds:schemaRef ds:uri="02f9a779-b163-4717-be83-f5bc5eef629d"/>
    <ds:schemaRef ds:uri="3126fb8f-6f0a-4021-9821-3197397987a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00FA9C6-BA80-4F3B-87CC-7E629E65C2E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598378-FFEC-48F2-9C81-C3D94CD96EF6}">
  <ds:schemaRefs>
    <ds:schemaRef ds:uri="3126fb8f-6f0a-4021-9821-3197397987a0"/>
    <ds:schemaRef ds:uri="http://purl.org/dc/elements/1.1/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2f9a779-b163-4717-be83-f5bc5eef629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3274</TotalTime>
  <Words>1438</Words>
  <Application>Microsoft Office PowerPoint</Application>
  <PresentationFormat>Widescreen</PresentationFormat>
  <Paragraphs>227</Paragraphs>
  <Slides>33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9" baseType="lpstr">
      <vt:lpstr>Aldhabi</vt:lpstr>
      <vt:lpstr>Amasis MT Pro Black</vt:lpstr>
      <vt:lpstr>Arial</vt:lpstr>
      <vt:lpstr>Calibri</vt:lpstr>
      <vt:lpstr>Century Gothic</vt:lpstr>
      <vt:lpstr>Georgia</vt:lpstr>
      <vt:lpstr>IBM Plex Sans</vt:lpstr>
      <vt:lpstr>inherit</vt:lpstr>
      <vt:lpstr>Open Sans</vt:lpstr>
      <vt:lpstr>Proxima Nova</vt:lpstr>
      <vt:lpstr>Publico Text</vt:lpstr>
      <vt:lpstr>Roboto</vt:lpstr>
      <vt:lpstr>Rockwell Condensed</vt:lpstr>
      <vt:lpstr>Wingdings</vt:lpstr>
      <vt:lpstr>Wingdings 3</vt:lpstr>
      <vt:lpstr>Ion</vt:lpstr>
      <vt:lpstr>BUSINESS</vt:lpstr>
      <vt:lpstr>ARTIFICIAL INTELLIGENCE </vt:lpstr>
      <vt:lpstr>PowerPoint Presentation</vt:lpstr>
      <vt:lpstr>PowerPoint Presentation</vt:lpstr>
      <vt:lpstr>The First Dial Recorder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Greed</vt:lpstr>
      <vt:lpstr>PowerPoint Presentation</vt:lpstr>
      <vt:lpstr>PowerPoint Presentation</vt:lpstr>
      <vt:lpstr>Insight of Artificial Intelligence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Tilea</dc:creator>
  <cp:lastModifiedBy>Mihai Tilea (2124071)</cp:lastModifiedBy>
  <cp:revision>23</cp:revision>
  <dcterms:created xsi:type="dcterms:W3CDTF">2022-02-28T12:17:04Z</dcterms:created>
  <dcterms:modified xsi:type="dcterms:W3CDTF">2022-04-29T20:10:16Z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