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8" r:id="rId2"/>
    <p:sldId id="256" r:id="rId3"/>
    <p:sldId id="257" r:id="rId4"/>
  </p:sldIdLst>
  <p:sldSz cx="15124113"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42" d="100"/>
          <a:sy n="42" d="100"/>
        </p:scale>
        <p:origin x="1196" y="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5">
            <a:extLst>
              <a:ext uri="{FF2B5EF4-FFF2-40B4-BE49-F238E27FC236}">
                <a16:creationId xmlns:a16="http://schemas.microsoft.com/office/drawing/2014/main" xmlns="" id="{258273DC-1C09-B3AC-C27C-CDDFB9FA3DAE}"/>
              </a:ext>
            </a:extLst>
          </p:cNvPr>
          <p:cNvSpPr/>
          <p:nvPr/>
        </p:nvSpPr>
        <p:spPr>
          <a:xfrm>
            <a:off x="228600" y="2621280"/>
            <a:ext cx="6720840" cy="7178040"/>
          </a:xfrm>
          <a:prstGeom prst="roundRect">
            <a:avLst/>
          </a:prstGeom>
          <a:solidFill>
            <a:srgbClr val="224B55"/>
          </a:solidFill>
          <a:ln>
            <a:solidFill>
              <a:srgbClr val="224B5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xmlns="" id="{1E59625D-9FB9-5EBC-CC08-BA044EDD9A44}"/>
              </a:ext>
            </a:extLst>
          </p:cNvPr>
          <p:cNvSpPr txBox="1"/>
          <p:nvPr/>
        </p:nvSpPr>
        <p:spPr>
          <a:xfrm>
            <a:off x="978480" y="3505200"/>
            <a:ext cx="5178479" cy="4237570"/>
          </a:xfrm>
          <a:prstGeom prst="rect">
            <a:avLst/>
          </a:prstGeom>
          <a:noFill/>
        </p:spPr>
        <p:txBody>
          <a:bodyPr wrap="square" lIns="9144" tIns="9144" rIns="9144" bIns="9144" anchor="t">
            <a:spAutoFit/>
          </a:bodyPr>
          <a:lstStyle/>
          <a:p>
            <a:pPr algn="l">
              <a:spcBef>
                <a:spcPts val="0"/>
              </a:spcBef>
              <a:spcAft>
                <a:spcPts val="100"/>
              </a:spcAft>
            </a:pPr>
            <a:endParaRPr lang="en-US" sz="3000" b="0" i="0" dirty="0">
              <a:solidFill>
                <a:srgbClr val="FFFFFF"/>
              </a:solidFill>
              <a:latin typeface="Times New Roman"/>
            </a:endParaRPr>
          </a:p>
          <a:p>
            <a:pPr>
              <a:spcAft>
                <a:spcPts val="100"/>
              </a:spcAft>
            </a:pPr>
            <a:r>
              <a:rPr sz="3000" b="0" i="0" dirty="0">
                <a:solidFill>
                  <a:srgbClr val="FFFFFF"/>
                </a:solidFill>
                <a:latin typeface="Times New Roman"/>
              </a:rPr>
              <a:t>Student </a:t>
            </a:r>
            <a:r>
              <a:rPr lang="en-US" sz="3000" dirty="0">
                <a:solidFill>
                  <a:srgbClr val="FFFFFF"/>
                </a:solidFill>
                <a:latin typeface="Times New Roman"/>
              </a:rPr>
              <a:t>N</a:t>
            </a:r>
            <a:r>
              <a:rPr sz="3000" b="0" i="0" dirty="0" smtClean="0">
                <a:solidFill>
                  <a:srgbClr val="FFFFFF"/>
                </a:solidFill>
                <a:latin typeface="Times New Roman"/>
              </a:rPr>
              <a:t>ame</a:t>
            </a:r>
            <a:r>
              <a:rPr lang="en-US" sz="3000" b="0" i="0" dirty="0" smtClean="0">
                <a:solidFill>
                  <a:srgbClr val="FFFFFF"/>
                </a:solidFill>
                <a:latin typeface="Times New Roman"/>
              </a:rPr>
              <a:t> - </a:t>
            </a:r>
            <a:r>
              <a:rPr lang="en-IN" sz="3000" dirty="0" err="1" smtClean="0">
                <a:solidFill>
                  <a:srgbClr val="FFFFFF"/>
                </a:solidFill>
                <a:latin typeface="Times New Roman"/>
              </a:rPr>
              <a:t>Drashti</a:t>
            </a:r>
            <a:r>
              <a:rPr lang="en-IN" sz="3000" dirty="0" smtClean="0">
                <a:solidFill>
                  <a:srgbClr val="FFFFFF"/>
                </a:solidFill>
                <a:latin typeface="Times New Roman"/>
              </a:rPr>
              <a:t> </a:t>
            </a:r>
            <a:r>
              <a:rPr lang="en-IN" sz="3000" dirty="0" err="1">
                <a:solidFill>
                  <a:srgbClr val="FFFFFF"/>
                </a:solidFill>
                <a:latin typeface="Times New Roman"/>
              </a:rPr>
              <a:t>Morvadiya</a:t>
            </a:r>
            <a:r>
              <a:rPr sz="3000" b="0" i="0" dirty="0">
                <a:solidFill>
                  <a:srgbClr val="FFFFFF"/>
                </a:solidFill>
                <a:latin typeface="Times New Roman"/>
              </a:rPr>
              <a:t> </a:t>
            </a:r>
            <a:r>
              <a:rPr lang="en-US" sz="3000" dirty="0">
                <a:solidFill>
                  <a:srgbClr val="FFFFFF"/>
                </a:solidFill>
                <a:latin typeface="Times New Roman"/>
              </a:rPr>
              <a:t> </a:t>
            </a:r>
            <a:endParaRPr lang="en-US" sz="3000" dirty="0" smtClean="0">
              <a:solidFill>
                <a:srgbClr val="FFFFFF"/>
              </a:solidFill>
              <a:latin typeface="Times New Roman"/>
            </a:endParaRPr>
          </a:p>
          <a:p>
            <a:pPr>
              <a:spcAft>
                <a:spcPts val="100"/>
              </a:spcAft>
            </a:pPr>
            <a:r>
              <a:rPr lang="en-US" sz="3000" dirty="0" smtClean="0">
                <a:solidFill>
                  <a:srgbClr val="FFFFFF"/>
                </a:solidFill>
                <a:latin typeface="Times New Roman"/>
              </a:rPr>
              <a:t>Student ID -</a:t>
            </a:r>
            <a:r>
              <a:rPr lang="en-US" sz="3000" dirty="0" smtClean="0">
                <a:solidFill>
                  <a:srgbClr val="FFFFFF"/>
                </a:solidFill>
                <a:latin typeface="Times New Roman"/>
              </a:rPr>
              <a:t> </a:t>
            </a:r>
            <a:r>
              <a:rPr lang="en-US" sz="3000" dirty="0">
                <a:solidFill>
                  <a:srgbClr val="FFFFFF"/>
                </a:solidFill>
                <a:latin typeface="Times New Roman"/>
              </a:rPr>
              <a:t>2531881</a:t>
            </a:r>
          </a:p>
          <a:p>
            <a:pPr>
              <a:spcAft>
                <a:spcPts val="100"/>
              </a:spcAft>
            </a:pPr>
            <a:r>
              <a:rPr sz="3000" b="0" i="0" dirty="0" smtClean="0">
                <a:solidFill>
                  <a:srgbClr val="FFFFFF"/>
                </a:solidFill>
                <a:latin typeface="Times New Roman"/>
              </a:rPr>
              <a:t>Supervisor</a:t>
            </a:r>
            <a:r>
              <a:rPr lang="en-US" sz="3000" b="0" i="0" dirty="0" smtClean="0">
                <a:solidFill>
                  <a:srgbClr val="FFFFFF"/>
                </a:solidFill>
                <a:latin typeface="Times New Roman"/>
              </a:rPr>
              <a:t> -</a:t>
            </a:r>
            <a:r>
              <a:rPr lang="en-US" sz="3000" dirty="0" smtClean="0">
                <a:solidFill>
                  <a:srgbClr val="FFFFFF"/>
                </a:solidFill>
                <a:latin typeface="Times New Roman"/>
              </a:rPr>
              <a:t> </a:t>
            </a:r>
            <a:r>
              <a:rPr lang="en-US" sz="3000" dirty="0">
                <a:solidFill>
                  <a:srgbClr val="FFFFFF"/>
                </a:solidFill>
                <a:latin typeface="Times New Roman"/>
              </a:rPr>
              <a:t>Dr </a:t>
            </a:r>
            <a:r>
              <a:rPr lang="en-US" sz="3000" dirty="0" err="1">
                <a:solidFill>
                  <a:srgbClr val="FFFFFF"/>
                </a:solidFill>
                <a:latin typeface="Times New Roman"/>
              </a:rPr>
              <a:t>Junaid</a:t>
            </a:r>
            <a:r>
              <a:rPr lang="en-US" sz="3000" dirty="0">
                <a:solidFill>
                  <a:srgbClr val="FFFFFF"/>
                </a:solidFill>
                <a:latin typeface="Times New Roman"/>
              </a:rPr>
              <a:t> </a:t>
            </a:r>
            <a:r>
              <a:rPr lang="en-US" sz="3000" dirty="0" err="1" smtClean="0">
                <a:solidFill>
                  <a:srgbClr val="FFFFFF"/>
                </a:solidFill>
                <a:latin typeface="Times New Roman"/>
              </a:rPr>
              <a:t>Saikh</a:t>
            </a:r>
            <a:endParaRPr sz="3000" b="0" i="0" dirty="0">
              <a:solidFill>
                <a:srgbClr val="FFFFFF"/>
              </a:solidFill>
              <a:latin typeface="Times New Roman"/>
            </a:endParaRPr>
          </a:p>
          <a:p>
            <a:pPr>
              <a:spcAft>
                <a:spcPts val="100"/>
              </a:spcAft>
            </a:pPr>
            <a:r>
              <a:rPr sz="3000" b="0" i="0" dirty="0" err="1" smtClean="0">
                <a:solidFill>
                  <a:srgbClr val="FFFFFF"/>
                </a:solidFill>
                <a:latin typeface="Times New Roman"/>
              </a:rPr>
              <a:t>Programme</a:t>
            </a:r>
            <a:r>
              <a:rPr lang="en-US" sz="3000" b="0" i="0" dirty="0" smtClean="0">
                <a:solidFill>
                  <a:srgbClr val="FFFFFF"/>
                </a:solidFill>
                <a:latin typeface="Times New Roman"/>
              </a:rPr>
              <a:t> - </a:t>
            </a:r>
            <a:r>
              <a:rPr lang="en-US" sz="3000" dirty="0" smtClean="0">
                <a:solidFill>
                  <a:srgbClr val="FFFFFF"/>
                </a:solidFill>
                <a:latin typeface="Times New Roman"/>
              </a:rPr>
              <a:t>MSc </a:t>
            </a:r>
            <a:r>
              <a:rPr lang="en-US" sz="3000" dirty="0">
                <a:solidFill>
                  <a:srgbClr val="FFFFFF"/>
                </a:solidFill>
                <a:latin typeface="Times New Roman"/>
              </a:rPr>
              <a:t>Public Health and Social Care in </a:t>
            </a:r>
            <a:r>
              <a:rPr lang="en-US" sz="3000" dirty="0" smtClean="0">
                <a:solidFill>
                  <a:srgbClr val="FFFFFF"/>
                </a:solidFill>
                <a:latin typeface="Times New Roman"/>
              </a:rPr>
              <a:t>Practice</a:t>
            </a:r>
          </a:p>
          <a:p>
            <a:pPr>
              <a:spcAft>
                <a:spcPts val="100"/>
              </a:spcAft>
            </a:pPr>
            <a:r>
              <a:rPr lang="en-US" sz="3000" b="0" i="0" dirty="0" smtClean="0">
                <a:solidFill>
                  <a:srgbClr val="FFFFFF"/>
                </a:solidFill>
                <a:latin typeface="Times New Roman"/>
              </a:rPr>
              <a:t>Module – LCHS7008 Practice Based Research</a:t>
            </a:r>
            <a:endParaRPr sz="3000" b="0" i="0" dirty="0">
              <a:solidFill>
                <a:srgbClr val="FFFFFF"/>
              </a:solidFill>
              <a:latin typeface="Times New Roman"/>
            </a:endParaRPr>
          </a:p>
        </p:txBody>
      </p:sp>
      <p:sp>
        <p:nvSpPr>
          <p:cNvPr id="8" name="Rectangle: Rounded Corners 7">
            <a:extLst>
              <a:ext uri="{FF2B5EF4-FFF2-40B4-BE49-F238E27FC236}">
                <a16:creationId xmlns:a16="http://schemas.microsoft.com/office/drawing/2014/main" xmlns="" id="{29BEE422-232E-8470-C609-DDEF0C204FE9}"/>
              </a:ext>
            </a:extLst>
          </p:cNvPr>
          <p:cNvSpPr/>
          <p:nvPr/>
        </p:nvSpPr>
        <p:spPr>
          <a:xfrm>
            <a:off x="121920" y="121920"/>
            <a:ext cx="14432280" cy="1447800"/>
          </a:xfrm>
          <a:prstGeom prst="round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3600" b="1" dirty="0">
                <a:solidFill>
                  <a:schemeClr val="tx1"/>
                </a:solidFill>
                <a:latin typeface="Times New Roman"/>
              </a:rPr>
              <a:t>INFECTION PREVENTION OF BED-BOUND ELDERLY WOMEN IN THE UK</a:t>
            </a:r>
            <a:r>
              <a:rPr lang="en-IN" sz="3600" b="1" dirty="0">
                <a:solidFill>
                  <a:schemeClr val="tx1"/>
                </a:solidFill>
                <a:latin typeface="Times New Roman"/>
              </a:rPr>
              <a:t>.</a:t>
            </a:r>
            <a:endParaRPr lang="en-US" sz="3600" b="1" dirty="0">
              <a:solidFill>
                <a:schemeClr val="tx1"/>
              </a:solidFill>
              <a:latin typeface="Times New Roman"/>
            </a:endParaRPr>
          </a:p>
        </p:txBody>
      </p:sp>
      <p:pic>
        <p:nvPicPr>
          <p:cNvPr id="9" name="Picture 8" descr="Caring for bed-ridden patients: How to prevent complications">
            <a:extLst>
              <a:ext uri="{FF2B5EF4-FFF2-40B4-BE49-F238E27FC236}">
                <a16:creationId xmlns:a16="http://schemas.microsoft.com/office/drawing/2014/main" xmlns="" id="{748AB2F9-2B3A-4750-1E6C-0FF50E3883F2}"/>
              </a:ext>
            </a:extLst>
          </p:cNvPr>
          <p:cNvPicPr>
            <a:picLocks noChangeAspect="1"/>
          </p:cNvPicPr>
          <p:nvPr/>
        </p:nvPicPr>
        <p:blipFill>
          <a:blip r:embed="rId2"/>
          <a:stretch>
            <a:fillRect/>
          </a:stretch>
        </p:blipFill>
        <p:spPr>
          <a:xfrm>
            <a:off x="7151188" y="3505200"/>
            <a:ext cx="7744325" cy="4856798"/>
          </a:xfrm>
          <a:prstGeom prst="rect">
            <a:avLst/>
          </a:prstGeom>
        </p:spPr>
      </p:pic>
      <p:sp>
        <p:nvSpPr>
          <p:cNvPr id="11" name="Rectangle 10">
            <a:extLst>
              <a:ext uri="{FF2B5EF4-FFF2-40B4-BE49-F238E27FC236}">
                <a16:creationId xmlns:a16="http://schemas.microsoft.com/office/drawing/2014/main" xmlns="" id="{54730628-22F9-D20C-E296-7FDF9C3B5D24}"/>
              </a:ext>
            </a:extLst>
          </p:cNvPr>
          <p:cNvSpPr/>
          <p:nvPr/>
        </p:nvSpPr>
        <p:spPr>
          <a:xfrm>
            <a:off x="274319" y="1935963"/>
            <a:ext cx="14484096" cy="27432"/>
          </a:xfrm>
          <a:prstGeom prst="rect">
            <a:avLst/>
          </a:prstGeom>
          <a:solidFill>
            <a:srgbClr val="DDAB53"/>
          </a:solidFill>
          <a:ln>
            <a:solidFill>
              <a:srgbClr val="DDAB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866276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76" cy="1572768"/>
          </a:xfrm>
          <a:prstGeom prst="rect">
            <a:avLst/>
          </a:prstGeom>
          <a:solidFill>
            <a:srgbClr val="143543"/>
          </a:solidFill>
          <a:ln>
            <a:solidFill>
              <a:srgbClr val="14354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1536192"/>
            <a:ext cx="15124176" cy="36576"/>
          </a:xfrm>
          <a:prstGeom prst="rect">
            <a:avLst/>
          </a:prstGeom>
          <a:solidFill>
            <a:srgbClr val="DDAB53"/>
          </a:solidFill>
          <a:ln>
            <a:solidFill>
              <a:srgbClr val="DDAB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0040" y="505160"/>
            <a:ext cx="14447520" cy="452432"/>
          </a:xfrm>
          <a:prstGeom prst="rect">
            <a:avLst/>
          </a:prstGeom>
          <a:noFill/>
        </p:spPr>
        <p:txBody>
          <a:bodyPr wrap="square" lIns="18288" tIns="18288" rIns="18288" bIns="18288" anchor="ctr">
            <a:spAutoFit/>
          </a:bodyPr>
          <a:lstStyle/>
          <a:p>
            <a:pPr algn="ctr">
              <a:spcBef>
                <a:spcPts val="0"/>
              </a:spcBef>
              <a:spcAft>
                <a:spcPts val="100"/>
              </a:spcAft>
            </a:pPr>
            <a:r>
              <a:rPr sz="2700" b="1" i="0" dirty="0">
                <a:solidFill>
                  <a:srgbClr val="FFFFFF"/>
                </a:solidFill>
                <a:latin typeface="Times New Roman"/>
              </a:rPr>
              <a:t>INFECTION PREVENTION OF BED-BOUND</a:t>
            </a:r>
            <a:r>
              <a:rPr lang="en-US" sz="2700" b="1" i="0" dirty="0">
                <a:solidFill>
                  <a:srgbClr val="FFFFFF"/>
                </a:solidFill>
                <a:latin typeface="Times New Roman"/>
              </a:rPr>
              <a:t> </a:t>
            </a:r>
            <a:r>
              <a:rPr sz="2700" b="1" i="0" dirty="0">
                <a:solidFill>
                  <a:srgbClr val="FFFFFF"/>
                </a:solidFill>
                <a:latin typeface="Times New Roman"/>
              </a:rPr>
              <a:t>ELDERLY WOMEN IN THE UK</a:t>
            </a:r>
          </a:p>
        </p:txBody>
      </p:sp>
      <p:sp>
        <p:nvSpPr>
          <p:cNvPr id="9" name="Rounded Rectangle 8"/>
          <p:cNvSpPr/>
          <p:nvPr/>
        </p:nvSpPr>
        <p:spPr>
          <a:xfrm>
            <a:off x="320040" y="1755648"/>
            <a:ext cx="4681728" cy="310896"/>
          </a:xfrm>
          <a:prstGeom prst="roundRect">
            <a:avLst/>
          </a:prstGeom>
          <a:solidFill>
            <a:srgbClr val="1B7470"/>
          </a:solidFill>
          <a:ln>
            <a:solidFill>
              <a:srgbClr val="1B747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29768" y="1769363"/>
            <a:ext cx="4462272" cy="274320"/>
          </a:xfrm>
          <a:prstGeom prst="rect">
            <a:avLst/>
          </a:prstGeom>
          <a:noFill/>
        </p:spPr>
        <p:txBody>
          <a:bodyPr wrap="square" lIns="0" tIns="0" rIns="0" bIns="0" anchor="ctr">
            <a:spAutoFit/>
          </a:bodyPr>
          <a:lstStyle/>
          <a:p>
            <a:pPr algn="l">
              <a:spcBef>
                <a:spcPts val="0"/>
              </a:spcBef>
              <a:spcAft>
                <a:spcPts val="100"/>
              </a:spcAft>
            </a:pPr>
            <a:r>
              <a:rPr sz="1300" b="1" i="0">
                <a:solidFill>
                  <a:srgbClr val="FFFFFF"/>
                </a:solidFill>
                <a:latin typeface="Times New Roman"/>
              </a:rPr>
              <a:t>01  PREVALENCE</a:t>
            </a:r>
          </a:p>
        </p:txBody>
      </p:sp>
      <p:sp>
        <p:nvSpPr>
          <p:cNvPr id="11" name="Rounded Rectangle 10"/>
          <p:cNvSpPr/>
          <p:nvPr/>
        </p:nvSpPr>
        <p:spPr>
          <a:xfrm>
            <a:off x="320040" y="2148840"/>
            <a:ext cx="2258568" cy="987552"/>
          </a:xfrm>
          <a:prstGeom prst="roundRect">
            <a:avLst/>
          </a:prstGeom>
          <a:solidFill>
            <a:srgbClr val="E1F1EB"/>
          </a:solidFill>
          <a:ln>
            <a:solidFill>
              <a:srgbClr val="CDDD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38912" y="2212848"/>
            <a:ext cx="2011680" cy="457200"/>
          </a:xfrm>
          <a:prstGeom prst="rect">
            <a:avLst/>
          </a:prstGeom>
          <a:noFill/>
        </p:spPr>
        <p:txBody>
          <a:bodyPr wrap="square" lIns="0" tIns="0" rIns="0" bIns="0" anchor="t">
            <a:spAutoFit/>
          </a:bodyPr>
          <a:lstStyle/>
          <a:p>
            <a:pPr algn="l">
              <a:spcBef>
                <a:spcPts val="0"/>
              </a:spcBef>
              <a:spcAft>
                <a:spcPts val="100"/>
              </a:spcAft>
            </a:pPr>
            <a:r>
              <a:rPr sz="2900" b="1" i="0">
                <a:solidFill>
                  <a:srgbClr val="1B7470"/>
                </a:solidFill>
                <a:latin typeface="Times New Roman"/>
              </a:rPr>
              <a:t>7.6%</a:t>
            </a:r>
          </a:p>
        </p:txBody>
      </p:sp>
      <p:sp>
        <p:nvSpPr>
          <p:cNvPr id="13" name="TextBox 12"/>
          <p:cNvSpPr txBox="1"/>
          <p:nvPr/>
        </p:nvSpPr>
        <p:spPr>
          <a:xfrm>
            <a:off x="438912" y="2670048"/>
            <a:ext cx="2011680" cy="356616"/>
          </a:xfrm>
          <a:prstGeom prst="rect">
            <a:avLst/>
          </a:prstGeom>
          <a:noFill/>
        </p:spPr>
        <p:txBody>
          <a:bodyPr wrap="square" lIns="0" tIns="0" rIns="0" bIns="0" anchor="t">
            <a:spAutoFit/>
          </a:bodyPr>
          <a:lstStyle/>
          <a:p>
            <a:pPr algn="l">
              <a:spcBef>
                <a:spcPts val="0"/>
              </a:spcBef>
              <a:spcAft>
                <a:spcPts val="100"/>
              </a:spcAft>
            </a:pPr>
            <a:r>
              <a:rPr sz="1019" b="1" i="0">
                <a:solidFill>
                  <a:srgbClr val="2A363B"/>
                </a:solidFill>
                <a:latin typeface="Times New Roman"/>
              </a:rPr>
              <a:t>of surveyed patients had an HCAI</a:t>
            </a:r>
          </a:p>
        </p:txBody>
      </p:sp>
      <p:sp>
        <p:nvSpPr>
          <p:cNvPr id="14" name="Rounded Rectangle 13"/>
          <p:cNvSpPr/>
          <p:nvPr/>
        </p:nvSpPr>
        <p:spPr>
          <a:xfrm>
            <a:off x="2724912" y="2148840"/>
            <a:ext cx="2276856" cy="987552"/>
          </a:xfrm>
          <a:prstGeom prst="roundRect">
            <a:avLst/>
          </a:prstGeom>
          <a:solidFill>
            <a:srgbClr val="FAEFD9"/>
          </a:solidFill>
          <a:ln>
            <a:solidFill>
              <a:srgbClr val="EBD8B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2843784" y="2212848"/>
            <a:ext cx="2011680" cy="457200"/>
          </a:xfrm>
          <a:prstGeom prst="rect">
            <a:avLst/>
          </a:prstGeom>
          <a:noFill/>
        </p:spPr>
        <p:txBody>
          <a:bodyPr wrap="square" lIns="0" tIns="0" rIns="0" bIns="0" anchor="t">
            <a:spAutoFit/>
          </a:bodyPr>
          <a:lstStyle/>
          <a:p>
            <a:pPr algn="l">
              <a:spcBef>
                <a:spcPts val="0"/>
              </a:spcBef>
              <a:spcAft>
                <a:spcPts val="100"/>
              </a:spcAft>
            </a:pPr>
            <a:r>
              <a:rPr sz="2700" b="1" i="0">
                <a:solidFill>
                  <a:srgbClr val="AB5448"/>
                </a:solidFill>
                <a:latin typeface="Times New Roman"/>
              </a:rPr>
              <a:t>29.6%</a:t>
            </a:r>
          </a:p>
        </p:txBody>
      </p:sp>
      <p:sp>
        <p:nvSpPr>
          <p:cNvPr id="16" name="TextBox 15"/>
          <p:cNvSpPr txBox="1"/>
          <p:nvPr/>
        </p:nvSpPr>
        <p:spPr>
          <a:xfrm>
            <a:off x="2843784" y="2670048"/>
            <a:ext cx="2011680" cy="356616"/>
          </a:xfrm>
          <a:prstGeom prst="rect">
            <a:avLst/>
          </a:prstGeom>
          <a:noFill/>
        </p:spPr>
        <p:txBody>
          <a:bodyPr wrap="square" lIns="0" tIns="0" rIns="0" bIns="0" anchor="t">
            <a:spAutoFit/>
          </a:bodyPr>
          <a:lstStyle/>
          <a:p>
            <a:pPr algn="l">
              <a:spcBef>
                <a:spcPts val="0"/>
              </a:spcBef>
              <a:spcAft>
                <a:spcPts val="100"/>
              </a:spcAft>
            </a:pPr>
            <a:r>
              <a:rPr sz="930" b="1" i="0">
                <a:solidFill>
                  <a:srgbClr val="2A363B"/>
                </a:solidFill>
                <a:latin typeface="Times New Roman"/>
              </a:rPr>
              <a:t>pneumonia/lower respiratory infections</a:t>
            </a:r>
          </a:p>
        </p:txBody>
      </p:sp>
      <p:sp>
        <p:nvSpPr>
          <p:cNvPr id="17" name="TextBox 16"/>
          <p:cNvSpPr txBox="1"/>
          <p:nvPr/>
        </p:nvSpPr>
        <p:spPr>
          <a:xfrm>
            <a:off x="393192" y="3191256"/>
            <a:ext cx="4535424" cy="219456"/>
          </a:xfrm>
          <a:prstGeom prst="rect">
            <a:avLst/>
          </a:prstGeom>
          <a:noFill/>
        </p:spPr>
        <p:txBody>
          <a:bodyPr wrap="square" lIns="0" tIns="0" rIns="0" bIns="0" anchor="t">
            <a:spAutoFit/>
          </a:bodyPr>
          <a:lstStyle/>
          <a:p>
            <a:pPr algn="l">
              <a:spcBef>
                <a:spcPts val="0"/>
              </a:spcBef>
              <a:spcAft>
                <a:spcPts val="100"/>
              </a:spcAft>
            </a:pPr>
            <a:r>
              <a:rPr sz="950" b="0" i="1">
                <a:solidFill>
                  <a:srgbClr val="5C6D70"/>
                </a:solidFill>
                <a:latin typeface="Times New Roman"/>
              </a:rPr>
              <a:t>Urinary tract infections: 17.5% of reported infections (GOV.UK, 2025).</a:t>
            </a:r>
          </a:p>
        </p:txBody>
      </p:sp>
      <p:sp>
        <p:nvSpPr>
          <p:cNvPr id="18" name="TextBox 17"/>
          <p:cNvSpPr txBox="1"/>
          <p:nvPr/>
        </p:nvSpPr>
        <p:spPr>
          <a:xfrm>
            <a:off x="320040" y="3465576"/>
            <a:ext cx="4681728" cy="2625334"/>
          </a:xfrm>
          <a:prstGeom prst="rect">
            <a:avLst/>
          </a:prstGeom>
          <a:noFill/>
        </p:spPr>
        <p:txBody>
          <a:bodyPr wrap="square" lIns="73152" tIns="73152" rIns="73152" bIns="73152">
            <a:spAutoFit/>
          </a:bodyPr>
          <a:lstStyle/>
          <a:p>
            <a:pPr algn="just">
              <a:spcBef>
                <a:spcPts val="0"/>
              </a:spcBef>
              <a:spcAft>
                <a:spcPts val="600"/>
              </a:spcAft>
              <a:defRPr sz="1040">
                <a:solidFill>
                  <a:srgbClr val="2A363B"/>
                </a:solidFill>
                <a:latin typeface="Times New Roman"/>
              </a:defRPr>
            </a:pPr>
            <a:r>
              <a:rPr sz="1200" dirty="0"/>
              <a:t>Healthcare-associated infections (HCAIs) remain a critical patient-safety concern in England (Driedger et al., 2026). In its 2023 point-prevalence survey, UKHSA found that 7.6% of surveyed patients had an HCAI (UK Health Security Agency, 2023; GOV.UK, 2025). Pneumonia and lower respiratory tract infections accounted for 29.6% of reported infections, while urinary tract infections accounted for 17.5% (GOV.UK, 2025).</a:t>
            </a:r>
          </a:p>
          <a:p>
            <a:pPr algn="just">
              <a:spcBef>
                <a:spcPts val="0"/>
              </a:spcBef>
              <a:spcAft>
                <a:spcPts val="600"/>
              </a:spcAft>
              <a:defRPr sz="1040">
                <a:solidFill>
                  <a:srgbClr val="2A363B"/>
                </a:solidFill>
                <a:latin typeface="Times New Roman"/>
              </a:defRPr>
            </a:pPr>
            <a:r>
              <a:rPr sz="1200" dirty="0"/>
              <a:t>These figures demonstrate the wider infection burden but do not establish prevalence specifically among bed-bound older women. Immobility, frailty, incontinence and reliance on carers may create additional care-related risks (Tate, 2025). Key concerns include infected pressure ulcers, respiratory infections and urinary tract infections (Batmani et al., 2021). General surveillance data should therefore not be treated as a direct measure of risk for this population.</a:t>
            </a:r>
          </a:p>
        </p:txBody>
      </p:sp>
      <p:sp>
        <p:nvSpPr>
          <p:cNvPr id="19" name="Rounded Rectangle 18"/>
          <p:cNvSpPr/>
          <p:nvPr/>
        </p:nvSpPr>
        <p:spPr>
          <a:xfrm>
            <a:off x="274320" y="8368771"/>
            <a:ext cx="4681728" cy="310896"/>
          </a:xfrm>
          <a:prstGeom prst="roundRect">
            <a:avLst/>
          </a:prstGeom>
          <a:solidFill>
            <a:srgbClr val="1B7470"/>
          </a:solidFill>
          <a:ln>
            <a:solidFill>
              <a:srgbClr val="1B747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48056" y="8334735"/>
            <a:ext cx="4462272" cy="274320"/>
          </a:xfrm>
          <a:prstGeom prst="rect">
            <a:avLst/>
          </a:prstGeom>
          <a:noFill/>
        </p:spPr>
        <p:txBody>
          <a:bodyPr wrap="square" lIns="0" tIns="0" rIns="0" bIns="0" anchor="ctr">
            <a:spAutoFit/>
          </a:bodyPr>
          <a:lstStyle/>
          <a:p>
            <a:pPr algn="l">
              <a:spcBef>
                <a:spcPts val="0"/>
              </a:spcBef>
              <a:spcAft>
                <a:spcPts val="100"/>
              </a:spcAft>
            </a:pPr>
            <a:r>
              <a:rPr sz="1300" b="1" i="0" dirty="0">
                <a:solidFill>
                  <a:srgbClr val="FFFFFF"/>
                </a:solidFill>
                <a:latin typeface="Times New Roman"/>
              </a:rPr>
              <a:t>04  RESEARCH IMPACT</a:t>
            </a:r>
          </a:p>
        </p:txBody>
      </p:sp>
      <p:sp>
        <p:nvSpPr>
          <p:cNvPr id="21" name="TextBox 20"/>
          <p:cNvSpPr txBox="1"/>
          <p:nvPr/>
        </p:nvSpPr>
        <p:spPr>
          <a:xfrm>
            <a:off x="215122" y="8667235"/>
            <a:ext cx="4681728" cy="2002087"/>
          </a:xfrm>
          <a:prstGeom prst="rect">
            <a:avLst/>
          </a:prstGeom>
          <a:noFill/>
        </p:spPr>
        <p:txBody>
          <a:bodyPr wrap="square" lIns="73152" tIns="73152" rIns="73152" bIns="73152">
            <a:spAutoFit/>
          </a:bodyPr>
          <a:lstStyle/>
          <a:p>
            <a:pPr algn="just">
              <a:spcBef>
                <a:spcPts val="0"/>
              </a:spcBef>
              <a:spcAft>
                <a:spcPts val="500"/>
              </a:spcAft>
            </a:pPr>
            <a:r>
              <a:rPr sz="1200" b="1" dirty="0">
                <a:solidFill>
                  <a:srgbClr val="2A363B"/>
                </a:solidFill>
                <a:latin typeface="Times New Roman"/>
              </a:rPr>
              <a:t>Healthcare personnel and care providers:</a:t>
            </a:r>
            <a:r>
              <a:rPr sz="1200" dirty="0">
                <a:solidFill>
                  <a:srgbClr val="2A363B"/>
                </a:solidFill>
                <a:latin typeface="Times New Roman"/>
              </a:rPr>
              <a:t> Greater awareness of hand hygiene, safe continence management, skin examination and timely infection recognition (Batra et al., 2025).</a:t>
            </a:r>
          </a:p>
          <a:p>
            <a:pPr algn="just">
              <a:spcBef>
                <a:spcPts val="0"/>
              </a:spcBef>
              <a:spcAft>
                <a:spcPts val="500"/>
              </a:spcAft>
            </a:pPr>
            <a:r>
              <a:rPr sz="1200" b="1" dirty="0">
                <a:solidFill>
                  <a:srgbClr val="2A363B"/>
                </a:solidFill>
                <a:latin typeface="Times New Roman"/>
              </a:rPr>
              <a:t>Older women:</a:t>
            </a:r>
            <a:r>
              <a:rPr sz="1200" dirty="0">
                <a:solidFill>
                  <a:srgbClr val="2A363B"/>
                </a:solidFill>
                <a:latin typeface="Times New Roman"/>
              </a:rPr>
              <a:t> Safer, more dignified preventive care and improved quality of life through </a:t>
            </a:r>
            <a:r>
              <a:rPr sz="1200" dirty="0" err="1">
                <a:solidFill>
                  <a:srgbClr val="2A363B"/>
                </a:solidFill>
                <a:latin typeface="Times New Roman"/>
              </a:rPr>
              <a:t>personalised</a:t>
            </a:r>
            <a:r>
              <a:rPr sz="1200" dirty="0">
                <a:solidFill>
                  <a:srgbClr val="2A363B"/>
                </a:solidFill>
                <a:latin typeface="Times New Roman"/>
              </a:rPr>
              <a:t> care (Rony et al., 2024).</a:t>
            </a:r>
          </a:p>
          <a:p>
            <a:pPr algn="just">
              <a:spcBef>
                <a:spcPts val="0"/>
              </a:spcBef>
              <a:spcAft>
                <a:spcPts val="500"/>
              </a:spcAft>
            </a:pPr>
            <a:r>
              <a:rPr sz="1200" b="1" dirty="0">
                <a:solidFill>
                  <a:srgbClr val="2A363B"/>
                </a:solidFill>
                <a:latin typeface="Times New Roman"/>
              </a:rPr>
              <a:t>Policymakers:</a:t>
            </a:r>
            <a:r>
              <a:rPr sz="1200" dirty="0">
                <a:solidFill>
                  <a:srgbClr val="2A363B"/>
                </a:solidFill>
                <a:latin typeface="Times New Roman"/>
              </a:rPr>
              <a:t> Identification of evidence gaps and opportunities to strengthen guidance for vulnerable older people.</a:t>
            </a:r>
          </a:p>
          <a:p>
            <a:pPr algn="just">
              <a:spcBef>
                <a:spcPts val="0"/>
              </a:spcBef>
              <a:spcAft>
                <a:spcPts val="500"/>
              </a:spcAft>
            </a:pPr>
            <a:r>
              <a:rPr sz="1200" b="1" dirty="0">
                <a:solidFill>
                  <a:srgbClr val="2A363B"/>
                </a:solidFill>
                <a:latin typeface="Times New Roman"/>
              </a:rPr>
              <a:t>Health and social care services:</a:t>
            </a:r>
            <a:r>
              <a:rPr sz="1200" dirty="0">
                <a:solidFill>
                  <a:srgbClr val="2A363B"/>
                </a:solidFill>
                <a:latin typeface="Times New Roman"/>
              </a:rPr>
              <a:t> Evidence-informed training, care planning and quality improvement across settings (Halladay et al., 2023).</a:t>
            </a:r>
          </a:p>
        </p:txBody>
      </p:sp>
      <p:sp>
        <p:nvSpPr>
          <p:cNvPr id="22" name="Rounded Rectangle 21"/>
          <p:cNvSpPr/>
          <p:nvPr/>
        </p:nvSpPr>
        <p:spPr>
          <a:xfrm>
            <a:off x="5202936" y="1755648"/>
            <a:ext cx="4681728" cy="310896"/>
          </a:xfrm>
          <a:prstGeom prst="roundRect">
            <a:avLst/>
          </a:prstGeom>
          <a:solidFill>
            <a:srgbClr val="1B7470"/>
          </a:solidFill>
          <a:ln>
            <a:solidFill>
              <a:srgbClr val="1B747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312664" y="1769363"/>
            <a:ext cx="4462272" cy="274320"/>
          </a:xfrm>
          <a:prstGeom prst="rect">
            <a:avLst/>
          </a:prstGeom>
          <a:noFill/>
        </p:spPr>
        <p:txBody>
          <a:bodyPr wrap="square" lIns="0" tIns="0" rIns="0" bIns="0" anchor="ctr">
            <a:spAutoFit/>
          </a:bodyPr>
          <a:lstStyle/>
          <a:p>
            <a:pPr algn="l">
              <a:spcBef>
                <a:spcPts val="0"/>
              </a:spcBef>
              <a:spcAft>
                <a:spcPts val="100"/>
              </a:spcAft>
            </a:pPr>
            <a:r>
              <a:rPr sz="1300" b="1" i="0">
                <a:solidFill>
                  <a:srgbClr val="FFFFFF"/>
                </a:solidFill>
                <a:latin typeface="Times New Roman"/>
              </a:rPr>
              <a:t>02  RATIONALE OF RESEARCH</a:t>
            </a:r>
          </a:p>
        </p:txBody>
      </p:sp>
      <p:sp>
        <p:nvSpPr>
          <p:cNvPr id="24" name="TextBox 23"/>
          <p:cNvSpPr txBox="1"/>
          <p:nvPr/>
        </p:nvSpPr>
        <p:spPr>
          <a:xfrm>
            <a:off x="5202936" y="2148840"/>
            <a:ext cx="4681728" cy="3122906"/>
          </a:xfrm>
          <a:prstGeom prst="rect">
            <a:avLst/>
          </a:prstGeom>
          <a:noFill/>
        </p:spPr>
        <p:txBody>
          <a:bodyPr wrap="square" lIns="73152" tIns="73152" rIns="73152" bIns="73152">
            <a:spAutoFit/>
          </a:bodyPr>
          <a:lstStyle/>
          <a:p>
            <a:pPr algn="just">
              <a:spcBef>
                <a:spcPts val="0"/>
              </a:spcBef>
              <a:spcAft>
                <a:spcPts val="800"/>
              </a:spcAft>
              <a:defRPr sz="1050">
                <a:solidFill>
                  <a:srgbClr val="2A363B"/>
                </a:solidFill>
                <a:latin typeface="Times New Roman"/>
              </a:defRPr>
            </a:pPr>
            <a:r>
              <a:rPr sz="1200" dirty="0"/>
              <a:t>Bed-bound older women may be more vulnerable because they depend on others for personal care, continence care, repositioning and skin assessment (Islam et al., 2026). Inconsistent hand hygiene, inadequate equipment cleaning and delayed recognition of infection may further compromise safety (Wuk Bps, 2018).</a:t>
            </a:r>
          </a:p>
          <a:p>
            <a:pPr algn="just">
              <a:spcBef>
                <a:spcPts val="0"/>
              </a:spcBef>
              <a:spcAft>
                <a:spcPts val="800"/>
              </a:spcAft>
              <a:defRPr sz="1050">
                <a:solidFill>
                  <a:srgbClr val="2A363B"/>
                </a:solidFill>
                <a:latin typeface="Times New Roman"/>
              </a:defRPr>
            </a:pPr>
            <a:r>
              <a:rPr sz="1200" dirty="0"/>
              <a:t>NICE (2014) recommends </a:t>
            </a:r>
            <a:r>
              <a:rPr sz="1200" dirty="0" err="1"/>
              <a:t>individualised</a:t>
            </a:r>
            <a:r>
              <a:rPr sz="1200" dirty="0"/>
              <a:t> pressure-ulcer risk assessment, regular skin assessment and appropriate repositioning. However, clinical guidance alone cannot ensure consistent implementation across hospitals, residential care and home-care settings. Adequate staffing, suitable equipment, staff training and person-</a:t>
            </a:r>
            <a:r>
              <a:rPr sz="1200" dirty="0" err="1"/>
              <a:t>centred</a:t>
            </a:r>
            <a:r>
              <a:rPr sz="1200" dirty="0"/>
              <a:t> care also support prevention (Rcp.ac.uk, 2026).</a:t>
            </a:r>
          </a:p>
          <a:p>
            <a:pPr algn="just">
              <a:spcBef>
                <a:spcPts val="0"/>
              </a:spcBef>
              <a:spcAft>
                <a:spcPts val="800"/>
              </a:spcAft>
              <a:defRPr sz="1050">
                <a:solidFill>
                  <a:srgbClr val="2A363B"/>
                </a:solidFill>
                <a:latin typeface="Times New Roman"/>
              </a:defRPr>
            </a:pPr>
            <a:r>
              <a:rPr sz="1200" dirty="0"/>
              <a:t>The study’s distinctive focus is the interaction between immobility, care needs and health and social care practice among older women. It will examine how recommended interventions can become sustained, respectful care and identify gaps in population-specific evidence.</a:t>
            </a:r>
          </a:p>
        </p:txBody>
      </p:sp>
      <p:sp>
        <p:nvSpPr>
          <p:cNvPr id="25" name="Rounded Rectangle 24"/>
          <p:cNvSpPr/>
          <p:nvPr/>
        </p:nvSpPr>
        <p:spPr>
          <a:xfrm>
            <a:off x="5202936" y="7059168"/>
            <a:ext cx="4681728" cy="310896"/>
          </a:xfrm>
          <a:prstGeom prst="roundRect">
            <a:avLst/>
          </a:prstGeom>
          <a:solidFill>
            <a:srgbClr val="1B7470"/>
          </a:solidFill>
          <a:ln>
            <a:solidFill>
              <a:srgbClr val="1B747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312664" y="7072884"/>
            <a:ext cx="4462272" cy="274320"/>
          </a:xfrm>
          <a:prstGeom prst="rect">
            <a:avLst/>
          </a:prstGeom>
          <a:noFill/>
        </p:spPr>
        <p:txBody>
          <a:bodyPr wrap="square" lIns="0" tIns="0" rIns="0" bIns="0" anchor="ctr">
            <a:spAutoFit/>
          </a:bodyPr>
          <a:lstStyle/>
          <a:p>
            <a:pPr algn="l">
              <a:spcBef>
                <a:spcPts val="0"/>
              </a:spcBef>
              <a:spcAft>
                <a:spcPts val="100"/>
              </a:spcAft>
            </a:pPr>
            <a:r>
              <a:rPr sz="1300" b="1" i="0">
                <a:solidFill>
                  <a:srgbClr val="FFFFFF"/>
                </a:solidFill>
                <a:latin typeface="Times New Roman"/>
              </a:rPr>
              <a:t>03  RESEARCH QUESTION, AIM &amp; OBJECTIVES</a:t>
            </a:r>
          </a:p>
        </p:txBody>
      </p:sp>
      <p:sp>
        <p:nvSpPr>
          <p:cNvPr id="27" name="Rounded Rectangle 26"/>
          <p:cNvSpPr/>
          <p:nvPr/>
        </p:nvSpPr>
        <p:spPr>
          <a:xfrm>
            <a:off x="5093208" y="7399282"/>
            <a:ext cx="4681728" cy="694944"/>
          </a:xfrm>
          <a:prstGeom prst="roundRect">
            <a:avLst/>
          </a:prstGeom>
          <a:solidFill>
            <a:srgbClr val="E1F1EB"/>
          </a:solidFill>
          <a:ln>
            <a:solidFill>
              <a:srgbClr val="CDDD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5312664" y="7507224"/>
            <a:ext cx="4462272" cy="164592"/>
          </a:xfrm>
          <a:prstGeom prst="rect">
            <a:avLst/>
          </a:prstGeom>
          <a:noFill/>
        </p:spPr>
        <p:txBody>
          <a:bodyPr wrap="square" lIns="0" tIns="0" rIns="0" bIns="0" anchor="t">
            <a:spAutoFit/>
          </a:bodyPr>
          <a:lstStyle/>
          <a:p>
            <a:pPr algn="l">
              <a:spcBef>
                <a:spcPts val="0"/>
              </a:spcBef>
              <a:spcAft>
                <a:spcPts val="100"/>
              </a:spcAft>
            </a:pPr>
            <a:r>
              <a:rPr sz="950" b="1" i="0">
                <a:solidFill>
                  <a:srgbClr val="1B7470"/>
                </a:solidFill>
                <a:latin typeface="Times New Roman"/>
              </a:rPr>
              <a:t>RESEARCH QUESTION</a:t>
            </a:r>
          </a:p>
        </p:txBody>
      </p:sp>
      <p:sp>
        <p:nvSpPr>
          <p:cNvPr id="29" name="TextBox 28"/>
          <p:cNvSpPr txBox="1"/>
          <p:nvPr/>
        </p:nvSpPr>
        <p:spPr>
          <a:xfrm>
            <a:off x="5312664" y="7690104"/>
            <a:ext cx="4462272" cy="369332"/>
          </a:xfrm>
          <a:prstGeom prst="rect">
            <a:avLst/>
          </a:prstGeom>
          <a:noFill/>
        </p:spPr>
        <p:txBody>
          <a:bodyPr wrap="square" lIns="0" tIns="0" rIns="0" bIns="0" anchor="t">
            <a:spAutoFit/>
          </a:bodyPr>
          <a:lstStyle/>
          <a:p>
            <a:pPr algn="l">
              <a:spcBef>
                <a:spcPts val="0"/>
              </a:spcBef>
              <a:spcAft>
                <a:spcPts val="100"/>
              </a:spcAft>
            </a:pPr>
            <a:r>
              <a:rPr lang="en-US" sz="1200" b="1" i="0" dirty="0">
                <a:solidFill>
                  <a:srgbClr val="2A363B"/>
                </a:solidFill>
                <a:latin typeface="Times New Roman"/>
              </a:rPr>
              <a:t>How can infection-prevention practices be strengthened for bed-bound older women in UK health and social care settings?</a:t>
            </a:r>
            <a:endParaRPr sz="1200" b="1" i="0" dirty="0">
              <a:solidFill>
                <a:srgbClr val="2A363B"/>
              </a:solidFill>
              <a:latin typeface="Times New Roman"/>
            </a:endParaRPr>
          </a:p>
        </p:txBody>
      </p:sp>
      <p:sp>
        <p:nvSpPr>
          <p:cNvPr id="30" name="TextBox 29"/>
          <p:cNvSpPr txBox="1"/>
          <p:nvPr/>
        </p:nvSpPr>
        <p:spPr>
          <a:xfrm>
            <a:off x="5248655" y="8220456"/>
            <a:ext cx="4590288" cy="201168"/>
          </a:xfrm>
          <a:prstGeom prst="rect">
            <a:avLst/>
          </a:prstGeom>
          <a:noFill/>
        </p:spPr>
        <p:txBody>
          <a:bodyPr wrap="square" lIns="0" tIns="0" rIns="0" bIns="0" anchor="t">
            <a:spAutoFit/>
          </a:bodyPr>
          <a:lstStyle/>
          <a:p>
            <a:pPr algn="l">
              <a:spcBef>
                <a:spcPts val="0"/>
              </a:spcBef>
              <a:spcAft>
                <a:spcPts val="100"/>
              </a:spcAft>
            </a:pPr>
            <a:r>
              <a:rPr sz="1000" b="1" i="0">
                <a:solidFill>
                  <a:srgbClr val="1B7470"/>
                </a:solidFill>
                <a:latin typeface="Times New Roman"/>
              </a:rPr>
              <a:t>RESEARCH AIM</a:t>
            </a:r>
          </a:p>
        </p:txBody>
      </p:sp>
      <p:sp>
        <p:nvSpPr>
          <p:cNvPr id="31" name="TextBox 30"/>
          <p:cNvSpPr txBox="1"/>
          <p:nvPr/>
        </p:nvSpPr>
        <p:spPr>
          <a:xfrm>
            <a:off x="5248655" y="8430768"/>
            <a:ext cx="4590288" cy="369332"/>
          </a:xfrm>
          <a:prstGeom prst="rect">
            <a:avLst/>
          </a:prstGeom>
          <a:noFill/>
        </p:spPr>
        <p:txBody>
          <a:bodyPr wrap="square" lIns="0" tIns="0" rIns="0" bIns="0" anchor="t">
            <a:spAutoFit/>
          </a:bodyPr>
          <a:lstStyle/>
          <a:p>
            <a:pPr algn="l">
              <a:spcBef>
                <a:spcPts val="0"/>
              </a:spcBef>
              <a:spcAft>
                <a:spcPts val="100"/>
              </a:spcAft>
            </a:pPr>
            <a:r>
              <a:rPr lang="en-US" sz="1200" b="0" i="0" dirty="0">
                <a:solidFill>
                  <a:srgbClr val="2A363B"/>
                </a:solidFill>
                <a:latin typeface="Times New Roman"/>
              </a:rPr>
              <a:t>The aim is to critically </a:t>
            </a:r>
            <a:r>
              <a:rPr lang="en-US" sz="1200" b="0" i="0" dirty="0" err="1">
                <a:solidFill>
                  <a:srgbClr val="2A363B"/>
                </a:solidFill>
                <a:latin typeface="Times New Roman"/>
              </a:rPr>
              <a:t>analyse</a:t>
            </a:r>
            <a:r>
              <a:rPr lang="en-US" sz="1200" b="0" i="0" dirty="0">
                <a:solidFill>
                  <a:srgbClr val="2A363B"/>
                </a:solidFill>
                <a:latin typeface="Times New Roman"/>
              </a:rPr>
              <a:t> the risks of infection and evidence-based bed-bound older women prevention practices in the UK.</a:t>
            </a:r>
            <a:endParaRPr sz="1200" b="0" i="0" dirty="0">
              <a:solidFill>
                <a:srgbClr val="2A363B"/>
              </a:solidFill>
              <a:latin typeface="Times New Roman"/>
            </a:endParaRPr>
          </a:p>
        </p:txBody>
      </p:sp>
      <p:sp>
        <p:nvSpPr>
          <p:cNvPr id="32" name="TextBox 31"/>
          <p:cNvSpPr txBox="1"/>
          <p:nvPr/>
        </p:nvSpPr>
        <p:spPr>
          <a:xfrm>
            <a:off x="5248655" y="9052560"/>
            <a:ext cx="4590288" cy="201168"/>
          </a:xfrm>
          <a:prstGeom prst="rect">
            <a:avLst/>
          </a:prstGeom>
          <a:noFill/>
        </p:spPr>
        <p:txBody>
          <a:bodyPr wrap="square" lIns="0" tIns="0" rIns="0" bIns="0" anchor="t">
            <a:spAutoFit/>
          </a:bodyPr>
          <a:lstStyle/>
          <a:p>
            <a:pPr algn="l">
              <a:spcBef>
                <a:spcPts val="0"/>
              </a:spcBef>
              <a:spcAft>
                <a:spcPts val="100"/>
              </a:spcAft>
            </a:pPr>
            <a:r>
              <a:rPr sz="1000" b="1" i="0">
                <a:solidFill>
                  <a:srgbClr val="1B7470"/>
                </a:solidFill>
                <a:latin typeface="Times New Roman"/>
              </a:rPr>
              <a:t>RESEARCH OBJECTIVES</a:t>
            </a:r>
          </a:p>
        </p:txBody>
      </p:sp>
      <p:sp>
        <p:nvSpPr>
          <p:cNvPr id="33" name="TextBox 32"/>
          <p:cNvSpPr txBox="1"/>
          <p:nvPr/>
        </p:nvSpPr>
        <p:spPr>
          <a:xfrm>
            <a:off x="5221223" y="9253728"/>
            <a:ext cx="4645152" cy="1358321"/>
          </a:xfrm>
          <a:prstGeom prst="rect">
            <a:avLst/>
          </a:prstGeom>
          <a:noFill/>
        </p:spPr>
        <p:txBody>
          <a:bodyPr wrap="square" lIns="73152" tIns="73152" rIns="73152" bIns="73152">
            <a:spAutoFit/>
          </a:bodyPr>
          <a:lstStyle/>
          <a:p>
            <a:pPr algn="just">
              <a:spcBef>
                <a:spcPts val="0"/>
              </a:spcBef>
              <a:spcAft>
                <a:spcPts val="400"/>
              </a:spcAft>
              <a:defRPr sz="980">
                <a:solidFill>
                  <a:srgbClr val="2A363B"/>
                </a:solidFill>
                <a:latin typeface="Times New Roman"/>
              </a:defRPr>
            </a:pPr>
            <a:r>
              <a:rPr sz="1200" dirty="0"/>
              <a:t>1. Identify common infection risks and individual, environmental and care-related factors.</a:t>
            </a:r>
          </a:p>
          <a:p>
            <a:pPr algn="just">
              <a:spcBef>
                <a:spcPts val="0"/>
              </a:spcBef>
              <a:spcAft>
                <a:spcPts val="400"/>
              </a:spcAft>
              <a:defRPr sz="980">
                <a:solidFill>
                  <a:srgbClr val="2A363B"/>
                </a:solidFill>
                <a:latin typeface="Times New Roman"/>
              </a:defRPr>
            </a:pPr>
            <a:r>
              <a:rPr sz="1200" dirty="0"/>
              <a:t>2. Critically examine evidence-based hygiene, skin-care and infection-control interventions.</a:t>
            </a:r>
          </a:p>
          <a:p>
            <a:pPr algn="just">
              <a:spcBef>
                <a:spcPts val="0"/>
              </a:spcBef>
              <a:spcAft>
                <a:spcPts val="400"/>
              </a:spcAft>
              <a:defRPr sz="980">
                <a:solidFill>
                  <a:srgbClr val="2A363B"/>
                </a:solidFill>
                <a:latin typeface="Times New Roman"/>
              </a:defRPr>
            </a:pPr>
            <a:r>
              <a:rPr sz="1200" dirty="0"/>
              <a:t>3. Recommend feasible improvements in care delivery, professional training and prevention.</a:t>
            </a:r>
          </a:p>
        </p:txBody>
      </p:sp>
      <p:sp>
        <p:nvSpPr>
          <p:cNvPr id="34" name="Rounded Rectangle 33"/>
          <p:cNvSpPr/>
          <p:nvPr/>
        </p:nvSpPr>
        <p:spPr>
          <a:xfrm>
            <a:off x="10085832" y="1755648"/>
            <a:ext cx="4681728" cy="310896"/>
          </a:xfrm>
          <a:prstGeom prst="roundRect">
            <a:avLst/>
          </a:prstGeom>
          <a:solidFill>
            <a:srgbClr val="1B7470"/>
          </a:solidFill>
          <a:ln>
            <a:solidFill>
              <a:srgbClr val="1B747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10195559" y="1769363"/>
            <a:ext cx="4462272" cy="274320"/>
          </a:xfrm>
          <a:prstGeom prst="rect">
            <a:avLst/>
          </a:prstGeom>
          <a:noFill/>
        </p:spPr>
        <p:txBody>
          <a:bodyPr wrap="square" lIns="0" tIns="0" rIns="0" bIns="0" anchor="ctr">
            <a:spAutoFit/>
          </a:bodyPr>
          <a:lstStyle/>
          <a:p>
            <a:pPr algn="l">
              <a:spcBef>
                <a:spcPts val="0"/>
              </a:spcBef>
              <a:spcAft>
                <a:spcPts val="100"/>
              </a:spcAft>
            </a:pPr>
            <a:r>
              <a:rPr sz="1300" b="1" i="0">
                <a:solidFill>
                  <a:srgbClr val="FFFFFF"/>
                </a:solidFill>
                <a:latin typeface="Times New Roman"/>
              </a:rPr>
              <a:t>FROM EVIDENCE TO SAFER CARE</a:t>
            </a:r>
          </a:p>
        </p:txBody>
      </p:sp>
      <p:sp>
        <p:nvSpPr>
          <p:cNvPr id="36" name="Oval 35"/>
          <p:cNvSpPr/>
          <p:nvPr/>
        </p:nvSpPr>
        <p:spPr>
          <a:xfrm>
            <a:off x="10177272" y="2267712"/>
            <a:ext cx="438912" cy="438912"/>
          </a:xfrm>
          <a:prstGeom prst="ellipse">
            <a:avLst/>
          </a:prstGeom>
          <a:solidFill>
            <a:srgbClr val="DDAB53"/>
          </a:solidFill>
          <a:ln>
            <a:solidFill>
              <a:srgbClr val="DDAB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10177272" y="2267712"/>
            <a:ext cx="438912" cy="438912"/>
          </a:xfrm>
          <a:prstGeom prst="rect">
            <a:avLst/>
          </a:prstGeom>
          <a:noFill/>
        </p:spPr>
        <p:txBody>
          <a:bodyPr wrap="square" lIns="0" tIns="0" rIns="0" bIns="0" anchor="ctr">
            <a:spAutoFit/>
          </a:bodyPr>
          <a:lstStyle/>
          <a:p>
            <a:pPr algn="ctr">
              <a:spcBef>
                <a:spcPts val="0"/>
              </a:spcBef>
              <a:spcAft>
                <a:spcPts val="100"/>
              </a:spcAft>
            </a:pPr>
            <a:r>
              <a:rPr sz="1500" b="1" i="0">
                <a:solidFill>
                  <a:srgbClr val="143543"/>
                </a:solidFill>
                <a:latin typeface="Times New Roman"/>
              </a:rPr>
              <a:t>1</a:t>
            </a:r>
          </a:p>
        </p:txBody>
      </p:sp>
      <p:sp>
        <p:nvSpPr>
          <p:cNvPr id="38" name="Rounded Rectangle 37"/>
          <p:cNvSpPr/>
          <p:nvPr/>
        </p:nvSpPr>
        <p:spPr>
          <a:xfrm>
            <a:off x="10744200" y="2194560"/>
            <a:ext cx="3931920" cy="694944"/>
          </a:xfrm>
          <a:prstGeom prst="roundRect">
            <a:avLst/>
          </a:prstGeom>
          <a:solidFill>
            <a:srgbClr val="FFFFFF"/>
          </a:solidFill>
          <a:ln>
            <a:solidFill>
              <a:srgbClr val="CDDD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10881359" y="2258568"/>
            <a:ext cx="3657600" cy="182880"/>
          </a:xfrm>
          <a:prstGeom prst="rect">
            <a:avLst/>
          </a:prstGeom>
          <a:noFill/>
        </p:spPr>
        <p:txBody>
          <a:bodyPr wrap="square" lIns="0" tIns="0" rIns="0" bIns="0" anchor="t">
            <a:spAutoFit/>
          </a:bodyPr>
          <a:lstStyle/>
          <a:p>
            <a:pPr algn="l">
              <a:spcBef>
                <a:spcPts val="0"/>
              </a:spcBef>
              <a:spcAft>
                <a:spcPts val="100"/>
              </a:spcAft>
            </a:pPr>
            <a:r>
              <a:rPr sz="1100" b="1" i="0">
                <a:solidFill>
                  <a:srgbClr val="1B7470"/>
                </a:solidFill>
                <a:latin typeface="Times New Roman"/>
              </a:rPr>
              <a:t>ASSESS</a:t>
            </a:r>
          </a:p>
        </p:txBody>
      </p:sp>
      <p:sp>
        <p:nvSpPr>
          <p:cNvPr id="40" name="TextBox 39"/>
          <p:cNvSpPr txBox="1"/>
          <p:nvPr/>
        </p:nvSpPr>
        <p:spPr>
          <a:xfrm>
            <a:off x="10881359" y="2468879"/>
            <a:ext cx="3657600" cy="184666"/>
          </a:xfrm>
          <a:prstGeom prst="rect">
            <a:avLst/>
          </a:prstGeom>
          <a:noFill/>
        </p:spPr>
        <p:txBody>
          <a:bodyPr wrap="square" lIns="0" tIns="0" rIns="0" bIns="0" anchor="t">
            <a:spAutoFit/>
          </a:bodyPr>
          <a:lstStyle/>
          <a:p>
            <a:pPr algn="l">
              <a:spcBef>
                <a:spcPts val="0"/>
              </a:spcBef>
              <a:spcAft>
                <a:spcPts val="100"/>
              </a:spcAft>
            </a:pPr>
            <a:r>
              <a:rPr sz="1200" b="0" i="0" dirty="0">
                <a:solidFill>
                  <a:srgbClr val="2A363B"/>
                </a:solidFill>
                <a:latin typeface="Times New Roman"/>
              </a:rPr>
              <a:t>Risk factors • skin integrity • early symptoms</a:t>
            </a:r>
          </a:p>
        </p:txBody>
      </p:sp>
      <p:sp>
        <p:nvSpPr>
          <p:cNvPr id="41" name="Oval 40"/>
          <p:cNvSpPr/>
          <p:nvPr/>
        </p:nvSpPr>
        <p:spPr>
          <a:xfrm>
            <a:off x="10177272" y="3200400"/>
            <a:ext cx="438912" cy="438912"/>
          </a:xfrm>
          <a:prstGeom prst="ellipse">
            <a:avLst/>
          </a:prstGeom>
          <a:solidFill>
            <a:srgbClr val="DDAB53"/>
          </a:solidFill>
          <a:ln>
            <a:solidFill>
              <a:srgbClr val="DDAB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10177272" y="3200400"/>
            <a:ext cx="438912" cy="438912"/>
          </a:xfrm>
          <a:prstGeom prst="rect">
            <a:avLst/>
          </a:prstGeom>
          <a:noFill/>
        </p:spPr>
        <p:txBody>
          <a:bodyPr wrap="square" lIns="0" tIns="0" rIns="0" bIns="0" anchor="ctr">
            <a:spAutoFit/>
          </a:bodyPr>
          <a:lstStyle/>
          <a:p>
            <a:pPr algn="ctr">
              <a:spcBef>
                <a:spcPts val="0"/>
              </a:spcBef>
              <a:spcAft>
                <a:spcPts val="100"/>
              </a:spcAft>
            </a:pPr>
            <a:r>
              <a:rPr sz="1500" b="1" i="0">
                <a:solidFill>
                  <a:srgbClr val="143543"/>
                </a:solidFill>
                <a:latin typeface="Times New Roman"/>
              </a:rPr>
              <a:t>2</a:t>
            </a:r>
          </a:p>
        </p:txBody>
      </p:sp>
      <p:sp>
        <p:nvSpPr>
          <p:cNvPr id="43" name="Rounded Rectangle 42"/>
          <p:cNvSpPr/>
          <p:nvPr/>
        </p:nvSpPr>
        <p:spPr>
          <a:xfrm>
            <a:off x="10744200" y="3127248"/>
            <a:ext cx="3931920" cy="694944"/>
          </a:xfrm>
          <a:prstGeom prst="roundRect">
            <a:avLst/>
          </a:prstGeom>
          <a:solidFill>
            <a:srgbClr val="FFFFFF"/>
          </a:solidFill>
          <a:ln>
            <a:solidFill>
              <a:srgbClr val="CDDD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10881359" y="3191256"/>
            <a:ext cx="3657600" cy="182880"/>
          </a:xfrm>
          <a:prstGeom prst="rect">
            <a:avLst/>
          </a:prstGeom>
          <a:noFill/>
        </p:spPr>
        <p:txBody>
          <a:bodyPr wrap="square" lIns="0" tIns="0" rIns="0" bIns="0" anchor="t">
            <a:spAutoFit/>
          </a:bodyPr>
          <a:lstStyle/>
          <a:p>
            <a:pPr algn="l">
              <a:spcBef>
                <a:spcPts val="0"/>
              </a:spcBef>
              <a:spcAft>
                <a:spcPts val="100"/>
              </a:spcAft>
            </a:pPr>
            <a:r>
              <a:rPr sz="1100" b="1" i="0">
                <a:solidFill>
                  <a:srgbClr val="1B7470"/>
                </a:solidFill>
                <a:latin typeface="Times New Roman"/>
              </a:rPr>
              <a:t>PREVENT</a:t>
            </a:r>
          </a:p>
        </p:txBody>
      </p:sp>
      <p:sp>
        <p:nvSpPr>
          <p:cNvPr id="45" name="TextBox 44"/>
          <p:cNvSpPr txBox="1"/>
          <p:nvPr/>
        </p:nvSpPr>
        <p:spPr>
          <a:xfrm>
            <a:off x="10881359" y="3401568"/>
            <a:ext cx="3657600" cy="184666"/>
          </a:xfrm>
          <a:prstGeom prst="rect">
            <a:avLst/>
          </a:prstGeom>
          <a:noFill/>
        </p:spPr>
        <p:txBody>
          <a:bodyPr wrap="square" lIns="0" tIns="0" rIns="0" bIns="0" anchor="t">
            <a:spAutoFit/>
          </a:bodyPr>
          <a:lstStyle/>
          <a:p>
            <a:pPr algn="l">
              <a:spcBef>
                <a:spcPts val="0"/>
              </a:spcBef>
              <a:spcAft>
                <a:spcPts val="100"/>
              </a:spcAft>
            </a:pPr>
            <a:r>
              <a:rPr sz="1200" b="0" i="0" dirty="0">
                <a:solidFill>
                  <a:srgbClr val="2A363B"/>
                </a:solidFill>
                <a:latin typeface="Times New Roman"/>
              </a:rPr>
              <a:t>Hand hygiene • continence care • repositioning</a:t>
            </a:r>
          </a:p>
        </p:txBody>
      </p:sp>
      <p:sp>
        <p:nvSpPr>
          <p:cNvPr id="46" name="Oval 45"/>
          <p:cNvSpPr/>
          <p:nvPr/>
        </p:nvSpPr>
        <p:spPr>
          <a:xfrm>
            <a:off x="10177272" y="4133087"/>
            <a:ext cx="438912" cy="438912"/>
          </a:xfrm>
          <a:prstGeom prst="ellipse">
            <a:avLst/>
          </a:prstGeom>
          <a:solidFill>
            <a:srgbClr val="DDAB53"/>
          </a:solidFill>
          <a:ln>
            <a:solidFill>
              <a:srgbClr val="DDAB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10177272" y="4133087"/>
            <a:ext cx="438912" cy="438912"/>
          </a:xfrm>
          <a:prstGeom prst="rect">
            <a:avLst/>
          </a:prstGeom>
          <a:noFill/>
        </p:spPr>
        <p:txBody>
          <a:bodyPr wrap="square" lIns="0" tIns="0" rIns="0" bIns="0" anchor="ctr">
            <a:spAutoFit/>
          </a:bodyPr>
          <a:lstStyle/>
          <a:p>
            <a:pPr algn="ctr">
              <a:spcBef>
                <a:spcPts val="0"/>
              </a:spcBef>
              <a:spcAft>
                <a:spcPts val="100"/>
              </a:spcAft>
            </a:pPr>
            <a:r>
              <a:rPr sz="1500" b="1" i="0">
                <a:solidFill>
                  <a:srgbClr val="143543"/>
                </a:solidFill>
                <a:latin typeface="Times New Roman"/>
              </a:rPr>
              <a:t>3</a:t>
            </a:r>
          </a:p>
        </p:txBody>
      </p:sp>
      <p:sp>
        <p:nvSpPr>
          <p:cNvPr id="48" name="Rounded Rectangle 47"/>
          <p:cNvSpPr/>
          <p:nvPr/>
        </p:nvSpPr>
        <p:spPr>
          <a:xfrm>
            <a:off x="10744200" y="4059935"/>
            <a:ext cx="3931920" cy="694944"/>
          </a:xfrm>
          <a:prstGeom prst="roundRect">
            <a:avLst/>
          </a:prstGeom>
          <a:solidFill>
            <a:srgbClr val="FFFFFF"/>
          </a:solidFill>
          <a:ln>
            <a:solidFill>
              <a:srgbClr val="CDDD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p:cNvSpPr txBox="1"/>
          <p:nvPr/>
        </p:nvSpPr>
        <p:spPr>
          <a:xfrm>
            <a:off x="10881359" y="4123944"/>
            <a:ext cx="3657600" cy="182880"/>
          </a:xfrm>
          <a:prstGeom prst="rect">
            <a:avLst/>
          </a:prstGeom>
          <a:noFill/>
        </p:spPr>
        <p:txBody>
          <a:bodyPr wrap="square" lIns="0" tIns="0" rIns="0" bIns="0" anchor="t">
            <a:spAutoFit/>
          </a:bodyPr>
          <a:lstStyle/>
          <a:p>
            <a:pPr algn="l">
              <a:spcBef>
                <a:spcPts val="0"/>
              </a:spcBef>
              <a:spcAft>
                <a:spcPts val="100"/>
              </a:spcAft>
            </a:pPr>
            <a:r>
              <a:rPr sz="1100" b="1" i="0">
                <a:solidFill>
                  <a:srgbClr val="1B7470"/>
                </a:solidFill>
                <a:latin typeface="Times New Roman"/>
              </a:rPr>
              <a:t>RESPOND</a:t>
            </a:r>
          </a:p>
        </p:txBody>
      </p:sp>
      <p:sp>
        <p:nvSpPr>
          <p:cNvPr id="50" name="TextBox 49"/>
          <p:cNvSpPr txBox="1"/>
          <p:nvPr/>
        </p:nvSpPr>
        <p:spPr>
          <a:xfrm>
            <a:off x="10881359" y="4334255"/>
            <a:ext cx="3657600" cy="320040"/>
          </a:xfrm>
          <a:prstGeom prst="rect">
            <a:avLst/>
          </a:prstGeom>
          <a:noFill/>
        </p:spPr>
        <p:txBody>
          <a:bodyPr wrap="square" lIns="0" tIns="0" rIns="0" bIns="0" anchor="t">
            <a:spAutoFit/>
          </a:bodyPr>
          <a:lstStyle/>
          <a:p>
            <a:pPr algn="l">
              <a:spcBef>
                <a:spcPts val="0"/>
              </a:spcBef>
              <a:spcAft>
                <a:spcPts val="100"/>
              </a:spcAft>
            </a:pPr>
            <a:r>
              <a:rPr sz="940" b="0" i="0">
                <a:solidFill>
                  <a:srgbClr val="2A363B"/>
                </a:solidFill>
                <a:latin typeface="Times New Roman"/>
              </a:rPr>
              <a:t>Report concerns • follow protocols • review care</a:t>
            </a:r>
          </a:p>
        </p:txBody>
      </p:sp>
      <p:sp>
        <p:nvSpPr>
          <p:cNvPr id="51" name="Rounded Rectangle 50"/>
          <p:cNvSpPr/>
          <p:nvPr/>
        </p:nvSpPr>
        <p:spPr>
          <a:xfrm>
            <a:off x="10085832" y="5187694"/>
            <a:ext cx="4681728" cy="1211581"/>
          </a:xfrm>
          <a:prstGeom prst="roundRect">
            <a:avLst/>
          </a:prstGeom>
          <a:solidFill>
            <a:srgbClr val="143543"/>
          </a:solidFill>
          <a:ln>
            <a:solidFill>
              <a:srgbClr val="14354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10232136" y="5370574"/>
            <a:ext cx="4389120" cy="182880"/>
          </a:xfrm>
          <a:prstGeom prst="rect">
            <a:avLst/>
          </a:prstGeom>
          <a:noFill/>
        </p:spPr>
        <p:txBody>
          <a:bodyPr wrap="square" lIns="0" tIns="0" rIns="0" bIns="0" anchor="t">
            <a:spAutoFit/>
          </a:bodyPr>
          <a:lstStyle/>
          <a:p>
            <a:pPr algn="l">
              <a:spcBef>
                <a:spcPts val="0"/>
              </a:spcBef>
              <a:spcAft>
                <a:spcPts val="100"/>
              </a:spcAft>
            </a:pPr>
            <a:r>
              <a:rPr sz="1000" b="1" i="0" dirty="0">
                <a:solidFill>
                  <a:srgbClr val="DDAB53"/>
                </a:solidFill>
                <a:latin typeface="Times New Roman"/>
              </a:rPr>
              <a:t>DISCUSSION QUESTION</a:t>
            </a:r>
          </a:p>
        </p:txBody>
      </p:sp>
      <p:sp>
        <p:nvSpPr>
          <p:cNvPr id="53" name="TextBox 52"/>
          <p:cNvSpPr txBox="1"/>
          <p:nvPr/>
        </p:nvSpPr>
        <p:spPr>
          <a:xfrm>
            <a:off x="10216896" y="5833871"/>
            <a:ext cx="4389120" cy="369332"/>
          </a:xfrm>
          <a:prstGeom prst="rect">
            <a:avLst/>
          </a:prstGeom>
          <a:noFill/>
        </p:spPr>
        <p:txBody>
          <a:bodyPr wrap="square" lIns="0" tIns="0" rIns="0" bIns="0" anchor="t">
            <a:spAutoFit/>
          </a:bodyPr>
          <a:lstStyle/>
          <a:p>
            <a:pPr algn="l">
              <a:spcBef>
                <a:spcPts val="0"/>
              </a:spcBef>
              <a:spcAft>
                <a:spcPts val="100"/>
              </a:spcAft>
            </a:pPr>
            <a:r>
              <a:rPr sz="1200" b="1" i="0" dirty="0">
                <a:solidFill>
                  <a:srgbClr val="FFFFFF"/>
                </a:solidFill>
                <a:latin typeface="Times New Roman"/>
              </a:rPr>
              <a:t>Which daily care action could make the biggest difference to infection prevention—and why?</a:t>
            </a:r>
          </a:p>
        </p:txBody>
      </p:sp>
      <p:sp>
        <p:nvSpPr>
          <p:cNvPr id="54" name="Rounded Rectangle 53"/>
          <p:cNvSpPr/>
          <p:nvPr/>
        </p:nvSpPr>
        <p:spPr>
          <a:xfrm>
            <a:off x="10085832" y="6541008"/>
            <a:ext cx="4681728" cy="310896"/>
          </a:xfrm>
          <a:prstGeom prst="roundRect">
            <a:avLst/>
          </a:prstGeom>
          <a:solidFill>
            <a:srgbClr val="1B7470"/>
          </a:solidFill>
          <a:ln>
            <a:solidFill>
              <a:srgbClr val="1B747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10195559" y="6554724"/>
            <a:ext cx="4462272" cy="274320"/>
          </a:xfrm>
          <a:prstGeom prst="rect">
            <a:avLst/>
          </a:prstGeom>
          <a:noFill/>
        </p:spPr>
        <p:txBody>
          <a:bodyPr wrap="square" lIns="0" tIns="0" rIns="0" bIns="0" anchor="ctr">
            <a:spAutoFit/>
          </a:bodyPr>
          <a:lstStyle/>
          <a:p>
            <a:pPr algn="l">
              <a:spcBef>
                <a:spcPts val="0"/>
              </a:spcBef>
              <a:spcAft>
                <a:spcPts val="100"/>
              </a:spcAft>
            </a:pPr>
            <a:r>
              <a:rPr sz="1300" b="1" i="0">
                <a:solidFill>
                  <a:srgbClr val="FFFFFF"/>
                </a:solidFill>
                <a:latin typeface="Times New Roman"/>
              </a:rPr>
              <a:t>KEY MESSAGE</a:t>
            </a:r>
          </a:p>
        </p:txBody>
      </p:sp>
      <p:sp>
        <p:nvSpPr>
          <p:cNvPr id="56" name="Rounded Rectangle 55"/>
          <p:cNvSpPr/>
          <p:nvPr/>
        </p:nvSpPr>
        <p:spPr>
          <a:xfrm>
            <a:off x="10085832" y="6915912"/>
            <a:ext cx="4681728" cy="932688"/>
          </a:xfrm>
          <a:prstGeom prst="roundRect">
            <a:avLst/>
          </a:prstGeom>
          <a:solidFill>
            <a:srgbClr val="E1F1EB"/>
          </a:solidFill>
          <a:ln>
            <a:solidFill>
              <a:srgbClr val="CDDD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TextBox 56"/>
          <p:cNvSpPr txBox="1"/>
          <p:nvPr/>
        </p:nvSpPr>
        <p:spPr>
          <a:xfrm>
            <a:off x="10232136" y="7034784"/>
            <a:ext cx="4389120" cy="658368"/>
          </a:xfrm>
          <a:prstGeom prst="rect">
            <a:avLst/>
          </a:prstGeom>
          <a:noFill/>
        </p:spPr>
        <p:txBody>
          <a:bodyPr wrap="square" lIns="18288" tIns="18288" rIns="18288" bIns="18288" anchor="ctr">
            <a:spAutoFit/>
          </a:bodyPr>
          <a:lstStyle/>
          <a:p>
            <a:pPr algn="ctr">
              <a:spcBef>
                <a:spcPts val="0"/>
              </a:spcBef>
              <a:spcAft>
                <a:spcPts val="100"/>
              </a:spcAft>
            </a:pPr>
            <a:r>
              <a:rPr sz="1200" b="1" i="0" dirty="0">
                <a:solidFill>
                  <a:srgbClr val="143543"/>
                </a:solidFill>
                <a:latin typeface="Times New Roman"/>
              </a:rPr>
              <a:t>Infection prevention is not one task: it depends on consistent practice, suitable resources, early recognition and dignified, </a:t>
            </a:r>
            <a:r>
              <a:rPr sz="1200" b="1" i="0" dirty="0" err="1">
                <a:solidFill>
                  <a:srgbClr val="143543"/>
                </a:solidFill>
                <a:latin typeface="Times New Roman"/>
              </a:rPr>
              <a:t>individualised</a:t>
            </a:r>
            <a:r>
              <a:rPr sz="1200" b="1" i="0" dirty="0">
                <a:solidFill>
                  <a:srgbClr val="143543"/>
                </a:solidFill>
                <a:latin typeface="Times New Roman"/>
              </a:rPr>
              <a:t> care.</a:t>
            </a:r>
          </a:p>
        </p:txBody>
      </p:sp>
      <p:pic>
        <p:nvPicPr>
          <p:cNvPr id="64" name="Picture 63" descr="3 Ways To Prevent Pressure Ulcers">
            <a:extLst>
              <a:ext uri="{FF2B5EF4-FFF2-40B4-BE49-F238E27FC236}">
                <a16:creationId xmlns:a16="http://schemas.microsoft.com/office/drawing/2014/main" xmlns="" id="{1B9C7A4A-4FCE-688C-0D76-37C91971D31F}"/>
              </a:ext>
            </a:extLst>
          </p:cNvPr>
          <p:cNvPicPr>
            <a:picLocks noChangeAspect="1"/>
          </p:cNvPicPr>
          <p:nvPr/>
        </p:nvPicPr>
        <p:blipFill>
          <a:blip r:embed="rId2"/>
          <a:stretch>
            <a:fillRect/>
          </a:stretch>
        </p:blipFill>
        <p:spPr>
          <a:xfrm>
            <a:off x="10881359" y="8077295"/>
            <a:ext cx="3206496" cy="2436345"/>
          </a:xfrm>
          <a:prstGeom prst="rect">
            <a:avLst/>
          </a:prstGeom>
        </p:spPr>
      </p:pic>
      <p:pic>
        <p:nvPicPr>
          <p:cNvPr id="63" name="Picture 62">
            <a:extLst>
              <a:ext uri="{FF2B5EF4-FFF2-40B4-BE49-F238E27FC236}">
                <a16:creationId xmlns:a16="http://schemas.microsoft.com/office/drawing/2014/main" xmlns="" id="{774EE622-06D4-BF2A-7EED-456633C6726E}"/>
              </a:ext>
            </a:extLst>
          </p:cNvPr>
          <p:cNvPicPr>
            <a:picLocks noChangeAspect="1"/>
          </p:cNvPicPr>
          <p:nvPr/>
        </p:nvPicPr>
        <p:blipFill>
          <a:blip r:embed="rId3"/>
          <a:stretch>
            <a:fillRect/>
          </a:stretch>
        </p:blipFill>
        <p:spPr>
          <a:xfrm>
            <a:off x="560429" y="6069684"/>
            <a:ext cx="3219973" cy="2206871"/>
          </a:xfrm>
          <a:prstGeom prst="rect">
            <a:avLst/>
          </a:prstGeom>
        </p:spPr>
      </p:pic>
      <p:pic>
        <p:nvPicPr>
          <p:cNvPr id="65" name="Picture 64" descr="450+ Elderly Woman Hospital Bed Illustrations - iStock">
            <a:extLst>
              <a:ext uri="{FF2B5EF4-FFF2-40B4-BE49-F238E27FC236}">
                <a16:creationId xmlns:a16="http://schemas.microsoft.com/office/drawing/2014/main" xmlns="" id="{E254A3F6-041F-6DA8-80A1-4D222EB2E705}"/>
              </a:ext>
            </a:extLst>
          </p:cNvPr>
          <p:cNvPicPr>
            <a:picLocks noChangeAspect="1"/>
          </p:cNvPicPr>
          <p:nvPr/>
        </p:nvPicPr>
        <p:blipFill>
          <a:blip r:embed="rId4"/>
          <a:stretch>
            <a:fillRect/>
          </a:stretch>
        </p:blipFill>
        <p:spPr>
          <a:xfrm>
            <a:off x="5775961" y="5202289"/>
            <a:ext cx="2948838" cy="179597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04CF7453-04EB-3ABB-EA89-BDE6A8D39D60}"/>
              </a:ext>
            </a:extLst>
          </p:cNvPr>
          <p:cNvSpPr txBox="1"/>
          <p:nvPr/>
        </p:nvSpPr>
        <p:spPr>
          <a:xfrm>
            <a:off x="627856" y="1179590"/>
            <a:ext cx="13868400" cy="8815234"/>
          </a:xfrm>
          <a:prstGeom prst="rect">
            <a:avLst/>
          </a:prstGeom>
          <a:noFill/>
        </p:spPr>
        <p:txBody>
          <a:bodyPr wrap="square">
            <a:spAutoFit/>
          </a:bodyPr>
          <a:lstStyle/>
          <a:p>
            <a:pPr algn="just">
              <a:spcBef>
                <a:spcPts val="0"/>
              </a:spcBef>
              <a:spcAft>
                <a:spcPts val="100"/>
              </a:spcAft>
            </a:pPr>
            <a:r>
              <a:rPr lang="en-US" sz="2000" b="0" i="0" dirty="0">
                <a:solidFill>
                  <a:srgbClr val="2A363B"/>
                </a:solidFill>
                <a:latin typeface="Times New Roman"/>
              </a:rPr>
              <a:t>Batmani, S., Jalali, R., Mohammadi, M. and </a:t>
            </a:r>
            <a:r>
              <a:rPr lang="en-US" sz="2000" b="0" i="0" dirty="0" err="1">
                <a:solidFill>
                  <a:srgbClr val="2A363B"/>
                </a:solidFill>
                <a:latin typeface="Times New Roman"/>
              </a:rPr>
              <a:t>Bokaee</a:t>
            </a:r>
            <a:r>
              <a:rPr lang="en-US" sz="2000" b="0" i="0" dirty="0">
                <a:solidFill>
                  <a:srgbClr val="2A363B"/>
                </a:solidFill>
                <a:latin typeface="Times New Roman"/>
              </a:rPr>
              <a:t>, S. (2021) ‘Prevalence and factors related to urinary incontinence in older adult women worldwide’, BMC Geriatrics, 21(1), p. 212.</a:t>
            </a:r>
          </a:p>
          <a:p>
            <a:pPr algn="just">
              <a:spcBef>
                <a:spcPts val="0"/>
              </a:spcBef>
              <a:spcAft>
                <a:spcPts val="100"/>
              </a:spcAft>
            </a:pPr>
            <a:r>
              <a:rPr lang="en-US" sz="2000" b="0" i="0" dirty="0">
                <a:solidFill>
                  <a:srgbClr val="2A363B"/>
                </a:solidFill>
                <a:latin typeface="Times New Roman"/>
              </a:rPr>
              <a:t>Batra, D.P. et al. (2025) ‘Clean hands, safe care: Role of hand hygiene training interventions…’, International Journal of Infectious Diseases, 152, p. 107522.</a:t>
            </a:r>
          </a:p>
          <a:p>
            <a:pPr algn="just">
              <a:spcBef>
                <a:spcPts val="0"/>
              </a:spcBef>
              <a:spcAft>
                <a:spcPts val="100"/>
              </a:spcAft>
            </a:pPr>
            <a:r>
              <a:rPr lang="en-US" sz="2000" b="0" i="0" dirty="0">
                <a:solidFill>
                  <a:srgbClr val="2A363B"/>
                </a:solidFill>
                <a:latin typeface="Times New Roman"/>
              </a:rPr>
              <a:t>Driedger, M. et al. (2026) ‘Is health human resource strain associated with the prevalence of healthcare-associated infections in England?’, Journal of Hospital Infection, 173, pp. 258–266.</a:t>
            </a:r>
          </a:p>
          <a:p>
            <a:pPr algn="just">
              <a:spcBef>
                <a:spcPts val="0"/>
              </a:spcBef>
              <a:spcAft>
                <a:spcPts val="100"/>
              </a:spcAft>
            </a:pPr>
            <a:r>
              <a:rPr lang="en-US" sz="2000" b="0" i="0" dirty="0">
                <a:solidFill>
                  <a:srgbClr val="2A363B"/>
                </a:solidFill>
                <a:latin typeface="Times New Roman"/>
              </a:rPr>
              <a:t>GOV.UK (2025) Point prevalence survey on HCAI, AMU and AMS in England 2023: Report. Available at: </a:t>
            </a:r>
            <a:r>
              <a:rPr lang="en-US" sz="2000" b="0" i="0" dirty="0" err="1">
                <a:solidFill>
                  <a:srgbClr val="2A363B"/>
                </a:solidFill>
                <a:latin typeface="Times New Roman"/>
              </a:rPr>
              <a:t>gov.uk</a:t>
            </a:r>
            <a:r>
              <a:rPr lang="en-US" sz="2000" b="0" i="0" dirty="0">
                <a:solidFill>
                  <a:srgbClr val="2A363B"/>
                </a:solidFill>
                <a:latin typeface="Times New Roman"/>
              </a:rPr>
              <a:t>/government/publications/point-prevalence-survey-on-hcai-amu-and-ams-in-england-2023-report (Accessed: 9 October 2026).</a:t>
            </a:r>
          </a:p>
          <a:p>
            <a:pPr algn="just">
              <a:spcBef>
                <a:spcPts val="0"/>
              </a:spcBef>
              <a:spcAft>
                <a:spcPts val="100"/>
              </a:spcAft>
            </a:pPr>
            <a:r>
              <a:rPr lang="en-US" sz="2000" dirty="0">
                <a:solidFill>
                  <a:srgbClr val="2A363B"/>
                </a:solidFill>
                <a:latin typeface="Times New Roman"/>
              </a:rPr>
              <a:t>Halladay, J. et al. (2023) ‘Initial insights from a quality improvement initiative to develop an evidence-informed young adult substance use program’, Journal of the Canadian Academy of Child and Adolescent Psychiatry, 32(3), pp. 185–201.</a:t>
            </a:r>
          </a:p>
          <a:p>
            <a:pPr algn="just">
              <a:spcBef>
                <a:spcPts val="0"/>
              </a:spcBef>
              <a:spcAft>
                <a:spcPts val="100"/>
              </a:spcAft>
            </a:pPr>
            <a:r>
              <a:rPr lang="en-US" sz="2000" dirty="0">
                <a:solidFill>
                  <a:srgbClr val="2A363B"/>
                </a:solidFill>
                <a:latin typeface="Times New Roman"/>
              </a:rPr>
              <a:t>Islam, M.S. et al. (2026) ‘Information practices of family carers…’, Journal of the Australian Library and Information Association, 75(3), pp. 521–543.</a:t>
            </a:r>
          </a:p>
          <a:p>
            <a:pPr algn="just">
              <a:spcBef>
                <a:spcPts val="0"/>
              </a:spcBef>
              <a:spcAft>
                <a:spcPts val="100"/>
              </a:spcAft>
            </a:pPr>
            <a:r>
              <a:rPr lang="en-US" sz="2000" dirty="0">
                <a:solidFill>
                  <a:srgbClr val="2A363B"/>
                </a:solidFill>
                <a:latin typeface="Times New Roman"/>
              </a:rPr>
              <a:t>NICE (2014) Pressure ulcers: prevention and management. Available at: </a:t>
            </a:r>
            <a:r>
              <a:rPr lang="en-US" sz="2000" dirty="0" err="1">
                <a:solidFill>
                  <a:srgbClr val="2A363B"/>
                </a:solidFill>
                <a:latin typeface="Times New Roman"/>
              </a:rPr>
              <a:t>nice.org.uk</a:t>
            </a:r>
            <a:r>
              <a:rPr lang="en-US" sz="2000" dirty="0">
                <a:solidFill>
                  <a:srgbClr val="2A363B"/>
                </a:solidFill>
                <a:latin typeface="Times New Roman"/>
              </a:rPr>
              <a:t>/guidance/</a:t>
            </a:r>
            <a:r>
              <a:rPr lang="en-US" sz="2000" dirty="0" err="1">
                <a:solidFill>
                  <a:srgbClr val="2A363B"/>
                </a:solidFill>
                <a:latin typeface="Times New Roman"/>
              </a:rPr>
              <a:t>cg179</a:t>
            </a:r>
            <a:r>
              <a:rPr lang="en-US" sz="2000" dirty="0">
                <a:solidFill>
                  <a:srgbClr val="2A363B"/>
                </a:solidFill>
                <a:latin typeface="Times New Roman"/>
              </a:rPr>
              <a:t>/chapter/Recommendations (Accessed: 9 October 2026).</a:t>
            </a:r>
          </a:p>
          <a:p>
            <a:pPr algn="just">
              <a:spcBef>
                <a:spcPts val="0"/>
              </a:spcBef>
              <a:spcAft>
                <a:spcPts val="100"/>
              </a:spcAft>
            </a:pPr>
            <a:r>
              <a:rPr lang="en-US" sz="2000" dirty="0">
                <a:solidFill>
                  <a:srgbClr val="2A363B"/>
                </a:solidFill>
                <a:latin typeface="Times New Roman"/>
              </a:rPr>
              <a:t>Rcp.ac.uk (2026) Pressure ulcers: prevention and management – NICE guideline. Available at: </a:t>
            </a:r>
            <a:r>
              <a:rPr lang="en-US" sz="2000" dirty="0" err="1">
                <a:solidFill>
                  <a:srgbClr val="2A363B"/>
                </a:solidFill>
                <a:latin typeface="Times New Roman"/>
              </a:rPr>
              <a:t>rcp.ac.uk</a:t>
            </a:r>
            <a:r>
              <a:rPr lang="en-US" sz="2000" dirty="0">
                <a:solidFill>
                  <a:srgbClr val="2A363B"/>
                </a:solidFill>
                <a:latin typeface="Times New Roman"/>
              </a:rPr>
              <a:t>/resources/pressure-ulcers-prevention-and-management-nice-guideline/ (Accessed: 9 October 2026).</a:t>
            </a:r>
          </a:p>
          <a:p>
            <a:pPr algn="just">
              <a:spcBef>
                <a:spcPts val="0"/>
              </a:spcBef>
              <a:spcAft>
                <a:spcPts val="100"/>
              </a:spcAft>
            </a:pPr>
            <a:r>
              <a:rPr lang="en-US" sz="2000" dirty="0">
                <a:solidFill>
                  <a:srgbClr val="2A363B"/>
                </a:solidFill>
                <a:latin typeface="Times New Roman"/>
              </a:rPr>
              <a:t>Rony, M.K.K. et al. (2024) ‘Challenges and advancements in the health-related quality of life of older people’, Advances in Public Health, 2024(1), p. </a:t>
            </a:r>
            <a:r>
              <a:rPr lang="en-US" sz="2000" dirty="0" err="1">
                <a:solidFill>
                  <a:srgbClr val="2A363B"/>
                </a:solidFill>
                <a:latin typeface="Times New Roman"/>
              </a:rPr>
              <a:t>e8839631</a:t>
            </a:r>
            <a:r>
              <a:rPr lang="en-US" sz="2000" dirty="0">
                <a:solidFill>
                  <a:srgbClr val="2A363B"/>
                </a:solidFill>
                <a:latin typeface="Times New Roman"/>
              </a:rPr>
              <a:t>.</a:t>
            </a:r>
          </a:p>
          <a:p>
            <a:pPr algn="just">
              <a:spcBef>
                <a:spcPts val="0"/>
              </a:spcBef>
              <a:spcAft>
                <a:spcPts val="100"/>
              </a:spcAft>
            </a:pPr>
            <a:r>
              <a:rPr lang="en-US" sz="2000" dirty="0">
                <a:solidFill>
                  <a:srgbClr val="2A363B"/>
                </a:solidFill>
                <a:latin typeface="Times New Roman"/>
              </a:rPr>
              <a:t>Tate, N. (2025) What are the most common hospital acquired infections? Available at: </a:t>
            </a:r>
            <a:r>
              <a:rPr lang="en-US" sz="2000" dirty="0" err="1">
                <a:solidFill>
                  <a:srgbClr val="2A363B"/>
                </a:solidFill>
                <a:latin typeface="Times New Roman"/>
              </a:rPr>
              <a:t>injuryclaims.co.uk</a:t>
            </a:r>
            <a:r>
              <a:rPr lang="en-US" sz="2000" dirty="0">
                <a:solidFill>
                  <a:srgbClr val="2A363B"/>
                </a:solidFill>
                <a:latin typeface="Times New Roman"/>
              </a:rPr>
              <a:t>/what-are-the-most-common-hospital-acquired-infections/ (Accessed: 9 October 2026).</a:t>
            </a:r>
          </a:p>
          <a:p>
            <a:pPr algn="just">
              <a:spcBef>
                <a:spcPts val="0"/>
              </a:spcBef>
              <a:spcAft>
                <a:spcPts val="100"/>
              </a:spcAft>
            </a:pPr>
            <a:r>
              <a:rPr lang="en-US" sz="2000" dirty="0">
                <a:solidFill>
                  <a:srgbClr val="2A363B"/>
                </a:solidFill>
                <a:latin typeface="Times New Roman"/>
              </a:rPr>
              <a:t>UK Health Security Agency (2023) Point prevalence survey on healthcare-associated infections, antimicrobial use and antimicrobial stewardship in England, 2023. Available at: </a:t>
            </a:r>
            <a:r>
              <a:rPr lang="en-US" sz="2000" dirty="0" err="1">
                <a:solidFill>
                  <a:srgbClr val="2A363B"/>
                </a:solidFill>
                <a:latin typeface="Times New Roman"/>
              </a:rPr>
              <a:t>assets.publishing.service.gov.uk</a:t>
            </a:r>
            <a:r>
              <a:rPr lang="en-US" sz="2000" dirty="0">
                <a:solidFill>
                  <a:srgbClr val="2A363B"/>
                </a:solidFill>
                <a:latin typeface="Times New Roman"/>
              </a:rPr>
              <a:t>/.../HCAI-AMU-PPS-2023-</a:t>
            </a:r>
            <a:r>
              <a:rPr lang="en-US" sz="2000" dirty="0" err="1">
                <a:solidFill>
                  <a:srgbClr val="2A363B"/>
                </a:solidFill>
                <a:latin typeface="Times New Roman"/>
              </a:rPr>
              <a:t>report.pdf</a:t>
            </a:r>
            <a:r>
              <a:rPr lang="en-US" sz="2000" dirty="0">
                <a:solidFill>
                  <a:srgbClr val="2A363B"/>
                </a:solidFill>
                <a:latin typeface="Times New Roman"/>
              </a:rPr>
              <a:t> (Accessed: 9 October 2026).</a:t>
            </a:r>
          </a:p>
          <a:p>
            <a:pPr algn="just">
              <a:spcBef>
                <a:spcPts val="0"/>
              </a:spcBef>
              <a:spcAft>
                <a:spcPts val="100"/>
              </a:spcAft>
            </a:pPr>
            <a:r>
              <a:rPr lang="en-US" sz="2000" dirty="0">
                <a:solidFill>
                  <a:srgbClr val="2A363B"/>
                </a:solidFill>
                <a:latin typeface="Times New Roman"/>
              </a:rPr>
              <a:t>Wuk Bps (2018) Best practice statement: maintaining skin integrity, assessing skin integrity in at-risk groups and pressure ulcer prevention. Available at: wounds-</a:t>
            </a:r>
            <a:r>
              <a:rPr lang="en-US" sz="2000" dirty="0" err="1">
                <a:solidFill>
                  <a:srgbClr val="2A363B"/>
                </a:solidFill>
                <a:latin typeface="Times New Roman"/>
              </a:rPr>
              <a:t>uk.com</a:t>
            </a:r>
            <a:r>
              <a:rPr lang="en-US" sz="2000" dirty="0">
                <a:solidFill>
                  <a:srgbClr val="2A363B"/>
                </a:solidFill>
                <a:latin typeface="Times New Roman"/>
              </a:rPr>
              <a:t>/wp-content/uploads/2023/02/</a:t>
            </a:r>
            <a:r>
              <a:rPr lang="en-US" sz="2000" dirty="0" err="1">
                <a:solidFill>
                  <a:srgbClr val="2A363B"/>
                </a:solidFill>
                <a:latin typeface="Times New Roman"/>
              </a:rPr>
              <a:t>751871a09d41a354fdc0a2258db58360.pdf</a:t>
            </a:r>
            <a:r>
              <a:rPr lang="en-US" sz="2000" dirty="0">
                <a:solidFill>
                  <a:srgbClr val="2A363B"/>
                </a:solidFill>
                <a:latin typeface="Times New Roman"/>
              </a:rPr>
              <a:t> (Accessed: 9 October 2026).</a:t>
            </a:r>
          </a:p>
          <a:p>
            <a:pPr algn="just">
              <a:spcBef>
                <a:spcPts val="0"/>
              </a:spcBef>
              <a:spcAft>
                <a:spcPts val="100"/>
              </a:spcAft>
            </a:pPr>
            <a:endParaRPr lang="en-US" sz="2000" b="0" i="0" dirty="0">
              <a:solidFill>
                <a:srgbClr val="2A363B"/>
              </a:solidFill>
              <a:latin typeface="Times New Roman"/>
            </a:endParaRPr>
          </a:p>
        </p:txBody>
      </p:sp>
      <p:sp>
        <p:nvSpPr>
          <p:cNvPr id="6" name="TextBox 5">
            <a:extLst>
              <a:ext uri="{FF2B5EF4-FFF2-40B4-BE49-F238E27FC236}">
                <a16:creationId xmlns:a16="http://schemas.microsoft.com/office/drawing/2014/main" xmlns="" id="{A4F46CBD-BD78-E719-47E7-9521C918DD31}"/>
              </a:ext>
            </a:extLst>
          </p:cNvPr>
          <p:cNvSpPr txBox="1"/>
          <p:nvPr/>
        </p:nvSpPr>
        <p:spPr>
          <a:xfrm>
            <a:off x="627856" y="462981"/>
            <a:ext cx="7559040" cy="584775"/>
          </a:xfrm>
          <a:prstGeom prst="rect">
            <a:avLst/>
          </a:prstGeom>
          <a:noFill/>
        </p:spPr>
        <p:txBody>
          <a:bodyPr wrap="square">
            <a:spAutoFit/>
          </a:bodyPr>
          <a:lstStyle/>
          <a:p>
            <a:r>
              <a:rPr lang="en-IN" sz="3200" b="1" i="0" dirty="0">
                <a:solidFill>
                  <a:srgbClr val="1B7470"/>
                </a:solidFill>
                <a:latin typeface="Times New Roman"/>
              </a:rPr>
              <a:t>REFERENCES</a:t>
            </a:r>
            <a:endParaRPr lang="en-IN" sz="4800" dirty="0"/>
          </a:p>
        </p:txBody>
      </p:sp>
    </p:spTree>
    <p:extLst>
      <p:ext uri="{BB962C8B-B14F-4D97-AF65-F5344CB8AC3E}">
        <p14:creationId xmlns:p14="http://schemas.microsoft.com/office/powerpoint/2010/main" val="3234958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37</TotalTime>
  <Words>1050</Words>
  <Application>Microsoft Office PowerPoint</Application>
  <PresentationFormat>Custom</PresentationFormat>
  <Paragraphs>61</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Microsoft account</cp:lastModifiedBy>
  <cp:revision>1</cp:revision>
  <dcterms:created xsi:type="dcterms:W3CDTF">2013-01-27T09:14:16Z</dcterms:created>
  <dcterms:modified xsi:type="dcterms:W3CDTF">2026-10-11T11:06:24Z</dcterms:modified>
  <cp:category/>
</cp:coreProperties>
</file>