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63" r:id="rId6"/>
    <p:sldMasterId id="2147483677" r:id="rId7"/>
  </p:sldMasterIdLst>
  <p:notesMasterIdLst>
    <p:notesMasterId r:id="rId45"/>
  </p:notesMasterIdLst>
  <p:sldIdLst>
    <p:sldId id="443" r:id="rId8"/>
    <p:sldId id="444" r:id="rId9"/>
    <p:sldId id="273" r:id="rId10"/>
    <p:sldId id="274" r:id="rId11"/>
    <p:sldId id="339" r:id="rId12"/>
    <p:sldId id="275" r:id="rId13"/>
    <p:sldId id="286" r:id="rId14"/>
    <p:sldId id="285" r:id="rId15"/>
    <p:sldId id="287" r:id="rId16"/>
    <p:sldId id="306" r:id="rId17"/>
    <p:sldId id="309" r:id="rId18"/>
    <p:sldId id="310" r:id="rId19"/>
    <p:sldId id="307" r:id="rId20"/>
    <p:sldId id="258" r:id="rId21"/>
    <p:sldId id="259" r:id="rId22"/>
    <p:sldId id="277" r:id="rId23"/>
    <p:sldId id="308" r:id="rId24"/>
    <p:sldId id="311" r:id="rId25"/>
    <p:sldId id="312" r:id="rId26"/>
    <p:sldId id="445" r:id="rId27"/>
    <p:sldId id="314" r:id="rId28"/>
    <p:sldId id="324" r:id="rId29"/>
    <p:sldId id="446" r:id="rId30"/>
    <p:sldId id="320" r:id="rId31"/>
    <p:sldId id="319" r:id="rId32"/>
    <p:sldId id="447" r:id="rId33"/>
    <p:sldId id="315" r:id="rId34"/>
    <p:sldId id="321" r:id="rId35"/>
    <p:sldId id="316" r:id="rId36"/>
    <p:sldId id="449" r:id="rId37"/>
    <p:sldId id="317" r:id="rId38"/>
    <p:sldId id="322" r:id="rId39"/>
    <p:sldId id="323" r:id="rId40"/>
    <p:sldId id="450" r:id="rId41"/>
    <p:sldId id="318" r:id="rId42"/>
    <p:sldId id="325" r:id="rId43"/>
    <p:sldId id="32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23" autoAdjust="0"/>
    <p:restoredTop sz="94660"/>
  </p:normalViewPr>
  <p:slideViewPr>
    <p:cSldViewPr snapToGrid="0">
      <p:cViewPr varScale="1">
        <p:scale>
          <a:sx n="96" d="100"/>
          <a:sy n="96" d="100"/>
        </p:scale>
        <p:origin x="84" y="240"/>
      </p:cViewPr>
      <p:guideLst/>
    </p:cSldViewPr>
  </p:slideViewPr>
  <p:notesTextViewPr>
    <p:cViewPr>
      <p:scale>
        <a:sx n="1" d="1"/>
        <a:sy n="1" d="1"/>
      </p:scale>
      <p:origin x="0" y="0"/>
    </p:cViewPr>
  </p:notesTextViewPr>
  <p:notesViewPr>
    <p:cSldViewPr snapToGrid="0">
      <p:cViewPr varScale="1">
        <p:scale>
          <a:sx n="67" d="100"/>
          <a:sy n="67" d="100"/>
        </p:scale>
        <p:origin x="2613" y="3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0F01A-8FCA-4BC6-BED9-3C45A1E9C855}"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5DACE-2808-4450-9244-5EC826017ADD}" type="slidenum">
              <a:rPr lang="en-GB" smtClean="0"/>
              <a:t>‹#›</a:t>
            </a:fld>
            <a:endParaRPr lang="en-GB"/>
          </a:p>
        </p:txBody>
      </p:sp>
    </p:spTree>
    <p:extLst>
      <p:ext uri="{BB962C8B-B14F-4D97-AF65-F5344CB8AC3E}">
        <p14:creationId xmlns:p14="http://schemas.microsoft.com/office/powerpoint/2010/main" val="114145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mailto:Dolan.Thomas@uwtsd.ac.u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0488" y="744538"/>
            <a:ext cx="6616700"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a:t>Notes</a:t>
            </a:r>
            <a:r>
              <a:rPr lang="cy-GB" altLang="cy-GB" baseline="0" dirty="0"/>
              <a:t> for Module Team:</a:t>
            </a:r>
          </a:p>
          <a:p>
            <a:endParaRPr lang="cy-GB" altLang="cy-GB" baseline="0" dirty="0"/>
          </a:p>
          <a:p>
            <a:r>
              <a:rPr lang="cy-GB" altLang="cy-GB" baseline="0" dirty="0"/>
              <a:t>This is a short PP which provides students with an overview of the module.</a:t>
            </a:r>
          </a:p>
          <a:p>
            <a:r>
              <a:rPr lang="cy-GB" altLang="cy-GB" baseline="0" dirty="0"/>
              <a:t>You can open the module handbook on the whiteboard and go over details, such as:</a:t>
            </a:r>
          </a:p>
          <a:p>
            <a:endParaRPr lang="cy-GB" altLang="cy-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altLang="cy-GB" baseline="0" dirty="0"/>
              <a:t>Staff details – explain that they have to e-mail their lecturer if absent</a:t>
            </a:r>
            <a:endParaRPr lang="cy-GB" altLang="cy-GB" dirty="0"/>
          </a:p>
          <a:p>
            <a:pPr marL="171450" indent="-171450">
              <a:buFont typeface="Arial" panose="020B0604020202020204" pitchFamily="34" charset="0"/>
              <a:buChar char="•"/>
            </a:pPr>
            <a:r>
              <a:rPr lang="cy-GB" altLang="cy-GB" baseline="0" dirty="0"/>
              <a:t>Learning outcomes (from the module overview)</a:t>
            </a:r>
          </a:p>
          <a:p>
            <a:pPr marL="171450" indent="-171450">
              <a:buFont typeface="Arial" panose="020B0604020202020204" pitchFamily="34" charset="0"/>
              <a:buChar char="•"/>
            </a:pPr>
            <a:r>
              <a:rPr lang="cy-GB" altLang="cy-GB" baseline="0" dirty="0"/>
              <a:t>A brief look at the content (from the module overview)</a:t>
            </a:r>
          </a:p>
          <a:p>
            <a:pPr marL="171450" indent="-171450">
              <a:buFont typeface="Arial" panose="020B0604020202020204" pitchFamily="34" charset="0"/>
              <a:buChar char="•"/>
            </a:pPr>
            <a:r>
              <a:rPr lang="cy-GB" altLang="cy-GB" baseline="0" dirty="0"/>
              <a:t>Assessments– Panopto guidance can either be watched in their own time or in lectures (sometimes it helps to listen to the guidance together)</a:t>
            </a:r>
          </a:p>
          <a:p>
            <a:endParaRPr lang="cy-GB" altLang="cy-GB" dirty="0"/>
          </a:p>
        </p:txBody>
      </p:sp>
    </p:spTree>
    <p:extLst>
      <p:ext uri="{BB962C8B-B14F-4D97-AF65-F5344CB8AC3E}">
        <p14:creationId xmlns:p14="http://schemas.microsoft.com/office/powerpoint/2010/main" val="97918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208320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76AFD6C-5D6C-46E1-90DE-603B0732D3C1}" type="slidenum">
              <a:rPr kumimoji="0" lang="cy-GB" altLang="en-US" sz="1200" b="0" i="0" u="none" strike="noStrike" kern="1200" cap="none" spc="0" normalizeH="0" baseline="0" noProof="0" smtClean="0">
                <a:ln>
                  <a:noFill/>
                </a:ln>
                <a:solidFill>
                  <a:srgbClr val="514843"/>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cy-GB" altLang="en-US" sz="1200" b="0" i="0" u="none" strike="noStrike" kern="1200" cap="none" spc="0" normalizeH="0" baseline="0" noProof="0">
              <a:ln>
                <a:noFill/>
              </a:ln>
              <a:solidFill>
                <a:srgbClr val="514843"/>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81065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229937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discuss the</a:t>
            </a:r>
            <a:r>
              <a:rPr lang="en-GB" baseline="0" dirty="0"/>
              <a:t> benefits of doing a degree and </a:t>
            </a:r>
            <a:r>
              <a:rPr lang="en-GB" dirty="0"/>
              <a:t>share</a:t>
            </a:r>
            <a:r>
              <a:rPr lang="en-GB" baseline="0" dirty="0"/>
              <a:t> why they are doing this degree.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4880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4215913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hwb@uwtsd.ac.uk</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Direct to correct team to deal with.</a:t>
            </a:r>
          </a:p>
          <a:p>
            <a:endParaRPr lang="en-GB" dirty="0"/>
          </a:p>
        </p:txBody>
      </p:sp>
      <p:sp>
        <p:nvSpPr>
          <p:cNvPr id="4" name="Slide Number Placeholder 3"/>
          <p:cNvSpPr>
            <a:spLocks noGrp="1"/>
          </p:cNvSpPr>
          <p:nvPr>
            <p:ph type="sldNum" sz="quarter" idx="5"/>
          </p:nvPr>
        </p:nvSpPr>
        <p:spPr/>
        <p:txBody>
          <a:bodyPr/>
          <a:lstStyle/>
          <a:p>
            <a:fld id="{CE858290-36E8-4BD8-92B0-9B5587FFBB44}" type="slidenum">
              <a:rPr lang="en-GB" smtClean="0"/>
              <a:t>9</a:t>
            </a:fld>
            <a:endParaRPr lang="en-GB"/>
          </a:p>
        </p:txBody>
      </p:sp>
    </p:spTree>
    <p:extLst>
      <p:ext uri="{BB962C8B-B14F-4D97-AF65-F5344CB8AC3E}">
        <p14:creationId xmlns:p14="http://schemas.microsoft.com/office/powerpoint/2010/main" val="1740182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10</a:t>
            </a:fld>
            <a:endParaRPr lang="en-GB"/>
          </a:p>
        </p:txBody>
      </p:sp>
    </p:spTree>
    <p:extLst>
      <p:ext uri="{BB962C8B-B14F-4D97-AF65-F5344CB8AC3E}">
        <p14:creationId xmlns:p14="http://schemas.microsoft.com/office/powerpoint/2010/main" val="177556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directions to correct tile once moodle resets</a:t>
            </a:r>
          </a:p>
        </p:txBody>
      </p:sp>
      <p:sp>
        <p:nvSpPr>
          <p:cNvPr id="4" name="Slide Number Placeholder 3"/>
          <p:cNvSpPr>
            <a:spLocks noGrp="1"/>
          </p:cNvSpPr>
          <p:nvPr>
            <p:ph type="sldNum" sz="quarter" idx="5"/>
          </p:nvPr>
        </p:nvSpPr>
        <p:spPr/>
        <p:txBody>
          <a:bodyPr/>
          <a:lstStyle/>
          <a:p>
            <a:fld id="{CE858290-36E8-4BD8-92B0-9B5587FFBB44}" type="slidenum">
              <a:rPr lang="en-GB" smtClean="0"/>
              <a:t>13</a:t>
            </a:fld>
            <a:endParaRPr lang="en-GB"/>
          </a:p>
        </p:txBody>
      </p:sp>
    </p:spTree>
    <p:extLst>
      <p:ext uri="{BB962C8B-B14F-4D97-AF65-F5344CB8AC3E}">
        <p14:creationId xmlns:p14="http://schemas.microsoft.com/office/powerpoint/2010/main" val="2973325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14</a:t>
            </a:fld>
            <a:endParaRPr lang="en-GB"/>
          </a:p>
        </p:txBody>
      </p:sp>
    </p:spTree>
    <p:extLst>
      <p:ext uri="{BB962C8B-B14F-4D97-AF65-F5344CB8AC3E}">
        <p14:creationId xmlns:p14="http://schemas.microsoft.com/office/powerpoint/2010/main" val="1592013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15</a:t>
            </a:fld>
            <a:endParaRPr lang="en-GB"/>
          </a:p>
        </p:txBody>
      </p:sp>
    </p:spTree>
    <p:extLst>
      <p:ext uri="{BB962C8B-B14F-4D97-AF65-F5344CB8AC3E}">
        <p14:creationId xmlns:p14="http://schemas.microsoft.com/office/powerpoint/2010/main" val="1940829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28587" y="4400550"/>
            <a:ext cx="6643687" cy="4743450"/>
          </a:xfrm>
        </p:spPr>
        <p:txBody>
          <a:bodyPr/>
          <a:lstStyle/>
          <a:p>
            <a:r>
              <a:rPr lang="cy-GB" dirty="0"/>
              <a:t>The disiussion here can be linked to module indicative content in handbook as well</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a strategaethau darllen sy’n briodol i astudiaeth academaidd e.e., darllen beirniadol a gwerthusol, defnydd effeithiol o adnoddau electronig, adnoddau cynradd ac eilradd.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Dealltwriaeth o bwysigrwydd cyfeirnodi ac arddulliau cyfeirnodi mewn perthynas â rhaglen astudio myfyrwyr; pwysigrwydd cydnabod gwaith eraill, adnabod y gwahaniaeth rhwng aralleirio a dyfynnu a sut i osgoi llên-ladrad.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ysgrifennu a chyfathrebu ar gyfer amrywiaeth o ddulliau asesu, gan gynnwys blogiau, flogiau, fideo, cyflwyniadau, posteri a gwaith cwrs ysgrifenedig.  </a:t>
            </a:r>
          </a:p>
          <a:p>
            <a:pPr algn="l"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Llythrennedd digidol: defnyddio technoleg briodol; aros yn ddiogel ar-lein, seiberddiogelwch, hunaniaeth ddigidol. </a:t>
            </a:r>
          </a:p>
          <a:p>
            <a:pPr algn="just"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Maethu agwedd bositif at astudio a strategaethau ar gyfer llwyddiant yn y dyfodol e.e.: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rheoli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cynllunio effeithiol a digonol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cymhelliant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ôl terfynau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rhan o grŵp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lles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proffesiynoldeb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cyfathrebu </a:t>
            </a:r>
          </a:p>
          <a:p>
            <a:endParaRPr lang="cy-GB" dirty="0"/>
          </a:p>
          <a:p>
            <a:r>
              <a:rPr lang="en-GB" sz="800" dirty="0"/>
              <a:t>Reading skills and strategies appropriate to academic study e.g., critical and evaluative reading, effective use of electronic resources, primary and secondary resources. </a:t>
            </a:r>
          </a:p>
          <a:p>
            <a:endParaRPr lang="en-GB" sz="800" dirty="0"/>
          </a:p>
          <a:p>
            <a:r>
              <a:rPr lang="en-GB" sz="800" dirty="0"/>
              <a:t>Understanding the importance of referencing and referencing styles in relation to students’ programme of study; the importance of acknowledging the work of others, recognise the difference between paraphrasing and quoting and how to avoid plagiarism.  </a:t>
            </a:r>
          </a:p>
          <a:p>
            <a:endParaRPr lang="en-GB" sz="800" dirty="0"/>
          </a:p>
          <a:p>
            <a:r>
              <a:rPr lang="en-GB" sz="800" dirty="0"/>
              <a:t>Writing and communication skills for a range of assessment modes, including blogs, vlogs, video, presentations, posters and written coursework.  </a:t>
            </a:r>
          </a:p>
          <a:p>
            <a:endParaRPr lang="en-GB" sz="800" dirty="0"/>
          </a:p>
          <a:p>
            <a:r>
              <a:rPr lang="en-GB" sz="800" dirty="0"/>
              <a:t>Digital literacy: using appropriate technology; staying safe online, cyber security, digital identity. </a:t>
            </a:r>
          </a:p>
          <a:p>
            <a:r>
              <a:rPr lang="en-GB" sz="800" dirty="0"/>
              <a:t>Fostering a positive attitude to study and strategies for future success e.g.: </a:t>
            </a:r>
          </a:p>
          <a:p>
            <a:endParaRPr lang="en-GB" sz="800" dirty="0"/>
          </a:p>
          <a:p>
            <a:r>
              <a:rPr lang="en-GB" sz="800" dirty="0"/>
              <a:t>time management , effective and sufficient planning , motivation, working to deadlines , working as part of a group , well-being , professionalism  , communication skills </a:t>
            </a:r>
            <a:endParaRPr lang="cy-GB" sz="800"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1600431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04/11/2025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8671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04/11/2025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233201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93908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6976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29251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80934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159864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77992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351023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061688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043862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642086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04/11/2025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742505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32437989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42880190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1235771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663324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986955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563496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37981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679618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5747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1.pn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04/11/2025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C9F2051D-C22D-4143-A15D-2930F96F52F6}" type="datetimeFigureOut">
              <a:rPr lang="en-GB" smtClean="0"/>
              <a:pPr/>
              <a:t>04/11/2025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2188E393-9B3F-4F1A-A4E0-E1EDE9055574}" type="slidenum">
              <a:rPr lang="en-GB" smtClean="0"/>
              <a:pPr/>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0010242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04/11/2025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59851779"/>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5224666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9928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1954673" y="978994"/>
            <a:ext cx="3886200" cy="4351338"/>
          </a:xfrm>
        </p:spPr>
        <p:txBody>
          <a:bodyPr vert="horz" lIns="91440" tIns="45720" rIns="91440" bIns="45720" rtlCol="0" anchor="t">
            <a:normAutofit lnSpcReduction="10000"/>
          </a:bodyPr>
          <a:lstStyle/>
          <a:p>
            <a:pPr marL="0" indent="0" eaLnBrk="0" fontAlgn="base" hangingPunct="0">
              <a:spcAft>
                <a:spcPct val="0"/>
              </a:spcAft>
              <a:buNone/>
              <a:defRPr/>
            </a:pPr>
            <a:r>
              <a:rPr lang="en-GB" sz="3600" b="1" kern="0" dirty="0">
                <a:solidFill>
                  <a:srgbClr val="000000"/>
                </a:solidFill>
                <a:latin typeface="Arial"/>
                <a:ea typeface="ＭＳ Ｐゴシック"/>
                <a:cs typeface="Arial"/>
              </a:rPr>
              <a:t>ECGE 4007C </a:t>
            </a:r>
            <a:r>
              <a:rPr lang="en-GB" sz="3600" b="1" kern="0" err="1">
                <a:latin typeface="Arial"/>
                <a:ea typeface="ＭＳ Ｐゴシック"/>
                <a:cs typeface="Arial"/>
              </a:rPr>
              <a:t>Datblygu</a:t>
            </a:r>
            <a:r>
              <a:rPr lang="en-GB" sz="3600" b="1" kern="0" dirty="0">
                <a:latin typeface="Arial"/>
                <a:ea typeface="ＭＳ Ｐゴシック"/>
                <a:cs typeface="Arial"/>
              </a:rPr>
              <a:t> </a:t>
            </a:r>
            <a:r>
              <a:rPr lang="en-GB" sz="3600" b="1" kern="0" err="1">
                <a:latin typeface="Arial"/>
                <a:ea typeface="ＭＳ Ｐゴシック"/>
                <a:cs typeface="Arial"/>
              </a:rPr>
              <a:t>Sgiliau</a:t>
            </a:r>
            <a:r>
              <a:rPr lang="en-GB" sz="3600" b="1" kern="0" dirty="0">
                <a:latin typeface="Arial"/>
                <a:ea typeface="ＭＳ Ｐゴシック"/>
                <a:cs typeface="Arial"/>
              </a:rPr>
              <a:t> </a:t>
            </a:r>
            <a:r>
              <a:rPr lang="en-GB" sz="3600" b="1" kern="0" err="1">
                <a:latin typeface="Arial"/>
                <a:ea typeface="ＭＳ Ｐゴシック"/>
                <a:cs typeface="Arial"/>
              </a:rPr>
              <a:t>Academaidd</a:t>
            </a:r>
            <a:r>
              <a:rPr lang="en-GB" sz="3600" b="1" kern="0" dirty="0">
                <a:latin typeface="Arial"/>
                <a:ea typeface="ＭＳ Ｐゴシック"/>
                <a:cs typeface="Arial"/>
              </a:rPr>
              <a:t> </a:t>
            </a:r>
            <a:r>
              <a:rPr lang="en-GB" sz="3600" b="1" kern="0" err="1">
                <a:latin typeface="Arial"/>
                <a:ea typeface="ＭＳ Ｐゴシック"/>
                <a:cs typeface="Arial"/>
              </a:rPr>
              <a:t>Llwyddiannus</a:t>
            </a:r>
            <a:r>
              <a:rPr lang="en-GB" sz="3600" b="1" kern="0" dirty="0">
                <a:latin typeface="Arial"/>
                <a:ea typeface="ＭＳ Ｐゴシック"/>
                <a:cs typeface="Arial"/>
              </a:rPr>
              <a:t> </a:t>
            </a:r>
            <a:br>
              <a:rPr lang="en-GB" sz="3600" b="1" kern="0" dirty="0">
                <a:latin typeface="Arial"/>
                <a:ea typeface="ＭＳ Ｐゴシック"/>
                <a:cs typeface="Arial"/>
              </a:rPr>
            </a:br>
            <a:endParaRPr lang="en-GB" sz="3600" b="1" kern="0" dirty="0">
              <a:latin typeface="Arial"/>
              <a:ea typeface="ＭＳ Ｐゴシック"/>
              <a:cs typeface="Arial"/>
            </a:endParaRPr>
          </a:p>
          <a:p>
            <a:pPr marL="0" indent="0" eaLnBrk="0" fontAlgn="base" hangingPunct="0">
              <a:spcAft>
                <a:spcPct val="0"/>
              </a:spcAft>
              <a:buNone/>
              <a:defRPr/>
            </a:pPr>
            <a:endParaRPr lang="cy-GB" sz="3600" b="1" kern="0" dirty="0">
              <a:latin typeface="Arial" panose="020B0604020202020204" pitchFamily="34" charset="0"/>
              <a:ea typeface="ＭＳ Ｐゴシック" charset="-128"/>
              <a:cs typeface="Arial"/>
            </a:endParaRPr>
          </a:p>
          <a:p>
            <a:pPr marL="0" indent="0" eaLnBrk="0" fontAlgn="base" hangingPunct="0">
              <a:spcAft>
                <a:spcPct val="0"/>
              </a:spcAft>
              <a:buNone/>
              <a:defRPr/>
            </a:pPr>
            <a:r>
              <a:rPr lang="cy-GB" sz="3600" b="1" kern="0" dirty="0">
                <a:latin typeface="Arial"/>
                <a:ea typeface="ＭＳ Ｐゴシック"/>
                <a:cs typeface="Arial"/>
              </a:rPr>
              <a:t>Cyflwyniad i’r modwl</a:t>
            </a:r>
            <a:endParaRPr lang="cy-GB" sz="3600" b="1" kern="0">
              <a:latin typeface="Arial"/>
              <a:ea typeface="ＭＳ Ｐゴシック"/>
              <a:cs typeface="Arial"/>
            </a:endParaRPr>
          </a:p>
          <a:p>
            <a:pPr marL="0" indent="0" algn="ctr" rtl="0" fontAlgn="base">
              <a:buNone/>
            </a:pPr>
            <a:endParaRPr lang="en-GB" b="0" i="0" dirty="0">
              <a:solidFill>
                <a:srgbClr val="000000"/>
              </a:solidFill>
              <a:effectLst/>
              <a:highlight>
                <a:srgbClr val="FFFFFF"/>
              </a:highlight>
              <a:latin typeface="Segoe UI" panose="020B0502040204020203" pitchFamily="34" charset="0"/>
            </a:endParaRPr>
          </a:p>
          <a:p>
            <a:pPr>
              <a:buFontTx/>
              <a:buNone/>
            </a:pPr>
            <a:endParaRPr lang="cy-GB" altLang="cy-GB"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4100" name="Rectangle 5"/>
          <p:cNvSpPr>
            <a:spLocks noGrp="1" noChangeArrowheads="1"/>
          </p:cNvSpPr>
          <p:nvPr>
            <p:ph sz="half" idx="2"/>
          </p:nvPr>
        </p:nvSpPr>
        <p:spPr>
          <a:xfrm>
            <a:off x="6067497" y="980728"/>
            <a:ext cx="3886200" cy="4351338"/>
          </a:xfrm>
        </p:spPr>
        <p:txBody>
          <a:bodyPr vert="horz" lIns="91440" tIns="45720" rIns="91440" bIns="45720" rtlCol="0" anchor="t">
            <a:normAutofit lnSpcReduction="10000"/>
          </a:bodyPr>
          <a:lstStyle/>
          <a:p>
            <a:pPr marL="0" indent="0" eaLnBrk="0" fontAlgn="base" hangingPunct="0">
              <a:spcAft>
                <a:spcPct val="0"/>
              </a:spcAft>
              <a:buNone/>
              <a:defRPr/>
            </a:pPr>
            <a:r>
              <a:rPr lang="en-GB" sz="3600" b="1" kern="0" dirty="0">
                <a:solidFill>
                  <a:srgbClr val="2F5597"/>
                </a:solidFill>
                <a:latin typeface="Arial"/>
                <a:ea typeface="ＭＳ Ｐゴシック"/>
                <a:cs typeface="Arial"/>
              </a:rPr>
              <a:t>ECGE4007 Developing Successful Academic Skills</a:t>
            </a:r>
            <a:endParaRPr lang="en-US" sz="3600" b="1">
              <a:cs typeface="Arial"/>
            </a:endParaRPr>
          </a:p>
          <a:p>
            <a:pPr marL="0" indent="0">
              <a:spcAft>
                <a:spcPct val="0"/>
              </a:spcAft>
              <a:buNone/>
              <a:defRPr/>
            </a:pPr>
            <a:endParaRPr lang="en-GB" sz="3600" b="1" kern="0" dirty="0">
              <a:solidFill>
                <a:srgbClr val="2F5597"/>
              </a:solidFill>
              <a:latin typeface="Arial"/>
              <a:ea typeface="ＭＳ Ｐゴシック"/>
              <a:cs typeface="Arial"/>
            </a:endParaRPr>
          </a:p>
          <a:p>
            <a:pPr marL="0" indent="0" eaLnBrk="0" fontAlgn="base" hangingPunct="0">
              <a:spcAft>
                <a:spcPct val="0"/>
              </a:spcAft>
              <a:buNone/>
              <a:defRPr/>
            </a:pPr>
            <a:endParaRPr lang="en-GB" sz="3600" b="1" kern="0" dirty="0">
              <a:solidFill>
                <a:srgbClr val="2F5597"/>
              </a:solidFill>
              <a:latin typeface="Arial" panose="020B0604020202020204" pitchFamily="34" charset="0"/>
              <a:ea typeface="ＭＳ Ｐゴシック" charset="-128"/>
              <a:cs typeface="Arial"/>
            </a:endParaRPr>
          </a:p>
          <a:p>
            <a:pPr marL="0" indent="0" eaLnBrk="0" fontAlgn="base" hangingPunct="0">
              <a:spcAft>
                <a:spcPct val="0"/>
              </a:spcAft>
              <a:buNone/>
              <a:defRPr/>
            </a:pPr>
            <a:r>
              <a:rPr lang="en-GB" sz="3600" b="1" kern="0" dirty="0">
                <a:solidFill>
                  <a:srgbClr val="2F5597"/>
                </a:solidFill>
                <a:latin typeface="Arial"/>
                <a:ea typeface="ＭＳ Ｐゴシック"/>
                <a:cs typeface="Arial"/>
              </a:rPr>
              <a:t>Introduction to module</a:t>
            </a:r>
            <a:endParaRPr lang="cy-GB" sz="3600" b="1" kern="0">
              <a:solidFill>
                <a:srgbClr val="2F5597"/>
              </a:solidFill>
              <a:latin typeface="Arial"/>
              <a:ea typeface="ＭＳ Ｐゴシック"/>
              <a:cs typeface="Arial"/>
            </a:endParaRPr>
          </a:p>
          <a:p>
            <a:pPr>
              <a:buFontTx/>
              <a:buNone/>
            </a:pPr>
            <a:endParaRPr lang="cy-GB" altLang="cy-GB" b="1" dirty="0">
              <a:latin typeface="Arial" panose="020B0604020202020204" pitchFamily="34" charset="0"/>
              <a:cs typeface="Arial"/>
            </a:endParaRPr>
          </a:p>
        </p:txBody>
      </p:sp>
    </p:spTree>
    <p:extLst>
      <p:ext uri="{BB962C8B-B14F-4D97-AF65-F5344CB8AC3E}">
        <p14:creationId xmlns:p14="http://schemas.microsoft.com/office/powerpoint/2010/main" val="225356064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208213" y="404813"/>
            <a:ext cx="7772400" cy="1143000"/>
          </a:xfrm>
        </p:spPr>
        <p:txBody>
          <a:bodyPr>
            <a:normAutofit fontScale="90000"/>
          </a:bodyPr>
          <a:lstStyle/>
          <a:p>
            <a:r>
              <a:rPr lang="cy-GB" altLang="cy-GB" kern="0" dirty="0">
                <a:solidFill>
                  <a:srgbClr val="000000"/>
                </a:solidFill>
                <a:latin typeface="Arial" panose="020B0604020202020204" pitchFamily="34" charset="0"/>
                <a:ea typeface="ＭＳ Ｐゴシック" charset="-128"/>
              </a:rPr>
              <a:t>Cynnwys</a:t>
            </a:r>
            <a:br>
              <a:rPr lang="en-GB" altLang="cy-GB" kern="0" dirty="0">
                <a:solidFill>
                  <a:srgbClr val="000000"/>
                </a:solidFill>
                <a:latin typeface="Arial" panose="020B0604020202020204" pitchFamily="34" charset="0"/>
                <a:ea typeface="ＭＳ Ｐゴシック" charset="-128"/>
              </a:rPr>
            </a:br>
            <a:r>
              <a:rPr lang="en-GB" altLang="cy-GB" kern="0" dirty="0">
                <a:solidFill>
                  <a:srgbClr val="2F5597"/>
                </a:solidFill>
                <a:latin typeface="Arial" panose="020B0604020202020204" pitchFamily="34" charset="0"/>
                <a:ea typeface="ＭＳ Ｐゴシック" charset="-128"/>
              </a:rPr>
              <a:t>Contents</a:t>
            </a:r>
            <a:endParaRPr lang="en-GB" altLang="cy-GB" sz="3200" dirty="0">
              <a:solidFill>
                <a:srgbClr val="2F5597"/>
              </a:solidFill>
              <a:latin typeface="Arial" panose="020B0604020202020204" pitchFamily="34" charset="0"/>
            </a:endParaRPr>
          </a:p>
        </p:txBody>
      </p:sp>
      <p:sp>
        <p:nvSpPr>
          <p:cNvPr id="5123" name="Rectangle 5"/>
          <p:cNvSpPr>
            <a:spLocks noGrp="1" noChangeArrowheads="1"/>
          </p:cNvSpPr>
          <p:nvPr>
            <p:ph type="body" sz="half" idx="1"/>
          </p:nvPr>
        </p:nvSpPr>
        <p:spPr>
          <a:xfrm>
            <a:off x="1337542" y="1738181"/>
            <a:ext cx="4371108" cy="4905938"/>
          </a:xfrm>
        </p:spPr>
        <p:txBody>
          <a:bodyPr vert="horz" lIns="91440" tIns="45720" rIns="91440" bIns="45720" rtlCol="0"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Cyflwyniad i’r modwl</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Cipolwg ar y Llawlyfr Rhaglen Astudio</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Amcanion y Modwl</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Deilliannau Dysgu</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Cynnwys </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latin typeface="Arial" panose="020B0604020202020204"/>
                <a:ea typeface="+mn-ea"/>
                <a:cs typeface="+mn-cs"/>
              </a:rPr>
              <a:t>Asesu</a:t>
            </a:r>
            <a:endParaRPr lang="cy-GB" b="0" i="0" u="none" strike="noStrike" kern="1200" cap="none" spc="0" normalizeH="0" baseline="0" noProof="0">
              <a:ln>
                <a:noFill/>
              </a:ln>
              <a:solidFill>
                <a:prstClr val="black"/>
              </a:solidFill>
              <a:effectLst/>
              <a:uLnTx/>
              <a:uFillTx/>
              <a:latin typeface="Arial" panose="020B0604020202020204"/>
              <a:cs typeface="Arial"/>
            </a:endParaRPr>
          </a:p>
          <a:p>
            <a:pPr marL="0" indent="0">
              <a:buNone/>
            </a:pPr>
            <a:endParaRPr lang="cy-GB" altLang="cy-GB" sz="2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6167438" y="1700808"/>
            <a:ext cx="4261076" cy="4042767"/>
          </a:xfrm>
        </p:spPr>
        <p:txBody>
          <a:bodyPr>
            <a:normAutofit lnSpcReduction="10000"/>
          </a:bodyPr>
          <a:lstStyle/>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Introduction to the module</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 look through the Programme of Study Handbook</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Aims of Module</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Learning Outcomes</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Content</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Assessment </a:t>
            </a:r>
          </a:p>
          <a:p>
            <a:pPr lvl="0" eaLnBrk="0" fontAlgn="base" hangingPunct="0">
              <a:spcAft>
                <a:spcPct val="0"/>
              </a:spcAft>
              <a:buFontTx/>
              <a:buChar char="•"/>
            </a:pPr>
            <a:endParaRPr lang="cy-GB" altLang="cy-GB" kern="0" dirty="0">
              <a:solidFill>
                <a:srgbClr val="0000FF"/>
              </a:solidFill>
              <a:latin typeface="Arial" panose="020B0604020202020204" pitchFamily="34" charset="0"/>
              <a:ea typeface="ＭＳ Ｐゴシック" charset="-128"/>
            </a:endParaRPr>
          </a:p>
        </p:txBody>
      </p:sp>
    </p:spTree>
    <p:extLst>
      <p:ext uri="{BB962C8B-B14F-4D97-AF65-F5344CB8AC3E}">
        <p14:creationId xmlns:p14="http://schemas.microsoft.com/office/powerpoint/2010/main" val="27515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b="1" kern="0">
                <a:solidFill>
                  <a:srgbClr val="000000"/>
                </a:solidFill>
                <a:latin typeface="Arial"/>
                <a:cs typeface="Arial"/>
              </a:rPr>
              <a:t>Adnoddau</a:t>
            </a:r>
            <a:br>
              <a:rPr lang="en-GB" altLang="cy-GB" sz="4800" b="1" kern="0">
                <a:latin typeface="Arial" panose="020B0604020202020204" pitchFamily="34" charset="0"/>
              </a:rPr>
            </a:br>
            <a:r>
              <a:rPr lang="en-GB" altLang="cy-GB" sz="4800" b="1" kern="0">
                <a:solidFill>
                  <a:srgbClr val="2F5597"/>
                </a:solidFill>
                <a:latin typeface="Arial"/>
                <a:cs typeface="Arial"/>
              </a:rPr>
              <a:t>Resources</a:t>
            </a:r>
            <a:endParaRPr lang="cy-GB" sz="4800" b="1">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Cyflwyniad PP</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Sleidiau enghreifftiol</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Delweddau</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Cyfeiriadau</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a:ln>
                  <a:noFill/>
                </a:ln>
                <a:solidFill>
                  <a:srgbClr val="000000"/>
                </a:solidFill>
                <a:effectLst/>
                <a:uLnTx/>
                <a:uFillTx/>
                <a:latin typeface="Arial" panose="020B0604020202020204" pitchFamily="34" charset="0"/>
                <a:ea typeface="+mn-ea"/>
                <a:cs typeface="+mn-cs"/>
              </a:rPr>
              <a:t>Strategaethau cyflwyno</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cy-GB" sz="2400" b="0" i="0" u="none" strike="noStrike" kern="1200" cap="none" spc="0" normalizeH="0" baseline="0" noProof="0">
              <a:ln>
                <a:noFill/>
              </a:ln>
              <a:solidFill>
                <a:prstClr val="black"/>
              </a:solidFill>
              <a:effectLst/>
              <a:uLnTx/>
              <a:uFillTx/>
              <a:latin typeface="Arial" panose="020B0604020202020204"/>
              <a:ea typeface="+mn-ea"/>
              <a:cs typeface="+mn-cs"/>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PP Presentation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Examples of slides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Images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References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Strategies for presenting</a:t>
            </a:r>
            <a:endParaRPr kumimoji="0" lang="cy-GB" sz="2400" b="0" i="0" u="none" strike="noStrike" kern="1200" cap="none" spc="0" normalizeH="0" baseline="0" noProof="0" dirty="0">
              <a:ln>
                <a:noFill/>
              </a:ln>
              <a:solidFill>
                <a:srgbClr val="2F5597"/>
              </a:solidFill>
              <a:effectLst/>
              <a:uLnTx/>
              <a:uFillTx/>
              <a:latin typeface="Arial"/>
              <a:ea typeface="+mn-ea"/>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latin typeface="Arial" panose="020B0604020202020204" pitchFamily="34" charset="0"/>
              </a:rPr>
              <a:t>Sgiliau</a:t>
            </a:r>
            <a:br>
              <a:rPr lang="en-GB" sz="3600" dirty="0">
                <a:latin typeface="Arial" panose="020B0604020202020204" pitchFamily="34" charset="0"/>
              </a:rPr>
            </a:br>
            <a:r>
              <a:rPr lang="en-GB" sz="3600" dirty="0">
                <a:solidFill>
                  <a:srgbClr val="2F5597"/>
                </a:solidFill>
                <a:latin typeface="Arial" panose="020B0604020202020204" pitchFamily="34" charset="0"/>
              </a:rPr>
              <a:t>Skills</a:t>
            </a:r>
            <a:endParaRPr lang="en-US" sz="3600" dirty="0">
              <a:solidFill>
                <a:srgbClr val="2F5597"/>
              </a:solidFill>
              <a:latin typeface="Arial" panose="020B0604020202020204" pitchFamily="34" charset="0"/>
            </a:endParaRPr>
          </a:p>
        </p:txBody>
      </p:sp>
      <p:sp>
        <p:nvSpPr>
          <p:cNvPr id="3" name="Content Placeholder 2"/>
          <p:cNvSpPr>
            <a:spLocks noGrp="1"/>
          </p:cNvSpPr>
          <p:nvPr>
            <p:ph sz="half" idx="1"/>
          </p:nvPr>
        </p:nvSpPr>
        <p:spPr>
          <a:xfrm>
            <a:off x="838200" y="1891323"/>
            <a:ext cx="5695462" cy="4285640"/>
          </a:xfrm>
        </p:spPr>
        <p:txBody>
          <a:bodyPr/>
          <a:lstStyle/>
          <a:p>
            <a:r>
              <a:rPr lang="en-GB" dirty="0" err="1">
                <a:latin typeface="Arial" panose="020B0604020202020204" pitchFamily="34" charset="0"/>
              </a:rPr>
              <a:t>Cyflogadwyedd</a:t>
            </a:r>
            <a:r>
              <a:rPr lang="en-GB" dirty="0">
                <a:latin typeface="Arial" panose="020B0604020202020204" pitchFamily="34" charset="0"/>
              </a:rPr>
              <a:t>/</a:t>
            </a:r>
            <a:r>
              <a:rPr lang="en-GB" dirty="0" err="1">
                <a:latin typeface="Arial" panose="020B0604020202020204" pitchFamily="34" charset="0"/>
              </a:rPr>
              <a:t>Trosglwyddadwy</a:t>
            </a:r>
            <a:r>
              <a:rPr lang="en-GB" dirty="0">
                <a:latin typeface="Arial" panose="020B0604020202020204" pitchFamily="34" charset="0"/>
              </a:rPr>
              <a:t> </a:t>
            </a:r>
          </a:p>
          <a:p>
            <a:r>
              <a:rPr lang="en-GB" dirty="0" err="1">
                <a:latin typeface="Arial" panose="020B0604020202020204" pitchFamily="34" charset="0"/>
              </a:rPr>
              <a:t>Trefniadaeth</a:t>
            </a:r>
            <a:endParaRPr lang="en-GB" dirty="0">
              <a:latin typeface="Arial" panose="020B0604020202020204" pitchFamily="34" charset="0"/>
            </a:endParaRPr>
          </a:p>
          <a:p>
            <a:r>
              <a:rPr lang="en-GB" dirty="0" err="1">
                <a:latin typeface="Arial" panose="020B0604020202020204" pitchFamily="34" charset="0"/>
              </a:rPr>
              <a:t>Cynllunio</a:t>
            </a:r>
            <a:endParaRPr lang="en-GB" dirty="0">
              <a:latin typeface="Arial" panose="020B0604020202020204" pitchFamily="34" charset="0"/>
            </a:endParaRPr>
          </a:p>
          <a:p>
            <a:r>
              <a:rPr lang="en-GB" dirty="0" err="1">
                <a:latin typeface="Arial" panose="020B0604020202020204" pitchFamily="34" charset="0"/>
              </a:rPr>
              <a:t>Technoleg</a:t>
            </a:r>
            <a:r>
              <a:rPr lang="en-GB" dirty="0">
                <a:latin typeface="Arial" panose="020B0604020202020204" pitchFamily="34" charset="0"/>
              </a:rPr>
              <a:t> </a:t>
            </a:r>
            <a:r>
              <a:rPr lang="en-GB" dirty="0" err="1">
                <a:latin typeface="Arial" panose="020B0604020202020204" pitchFamily="34" charset="0"/>
              </a:rPr>
              <a:t>Gwybodaeth</a:t>
            </a:r>
            <a:endParaRPr lang="en-GB" dirty="0">
              <a:latin typeface="Arial" panose="020B0604020202020204" pitchFamily="34" charset="0"/>
            </a:endParaRPr>
          </a:p>
        </p:txBody>
      </p:sp>
      <p:sp>
        <p:nvSpPr>
          <p:cNvPr id="4" name="Content Placeholder 3"/>
          <p:cNvSpPr>
            <a:spLocks noGrp="1"/>
          </p:cNvSpPr>
          <p:nvPr>
            <p:ph sz="half" idx="2"/>
          </p:nvPr>
        </p:nvSpPr>
        <p:spPr>
          <a:xfrm>
            <a:off x="6721230" y="1825625"/>
            <a:ext cx="4632569" cy="4351338"/>
          </a:xfrm>
        </p:spPr>
        <p:txBody>
          <a:bodyPr/>
          <a:lstStyle/>
          <a:p>
            <a:r>
              <a:rPr lang="en-GB" dirty="0">
                <a:solidFill>
                  <a:srgbClr val="2F5597"/>
                </a:solidFill>
                <a:latin typeface="Arial" panose="020B0604020202020204" pitchFamily="34" charset="0"/>
              </a:rPr>
              <a:t>Employability/Transferable Skills </a:t>
            </a:r>
          </a:p>
          <a:p>
            <a:r>
              <a:rPr lang="en-GB" dirty="0">
                <a:solidFill>
                  <a:srgbClr val="2F5597"/>
                </a:solidFill>
                <a:latin typeface="Arial" panose="020B0604020202020204" pitchFamily="34" charset="0"/>
              </a:rPr>
              <a:t>Organisation</a:t>
            </a:r>
          </a:p>
          <a:p>
            <a:r>
              <a:rPr lang="en-GB" dirty="0">
                <a:solidFill>
                  <a:srgbClr val="2F5597"/>
                </a:solidFill>
                <a:latin typeface="Arial" panose="020B0604020202020204" pitchFamily="34" charset="0"/>
              </a:rPr>
              <a:t>Planning</a:t>
            </a:r>
          </a:p>
          <a:p>
            <a:r>
              <a:rPr lang="en-GB" dirty="0">
                <a:solidFill>
                  <a:srgbClr val="2F5597"/>
                </a:solidFill>
                <a:latin typeface="Arial" panose="020B0604020202020204" pitchFamily="34" charset="0"/>
              </a:rPr>
              <a:t>Information Technology</a:t>
            </a:r>
          </a:p>
        </p:txBody>
      </p:sp>
    </p:spTree>
    <p:extLst>
      <p:ext uri="{BB962C8B-B14F-4D97-AF65-F5344CB8AC3E}">
        <p14:creationId xmlns:p14="http://schemas.microsoft.com/office/powerpoint/2010/main" val="1375526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664" y="218169"/>
            <a:ext cx="7886700" cy="1018245"/>
          </a:xfrm>
        </p:spPr>
        <p:txBody>
          <a:bodyPr>
            <a:noAutofit/>
          </a:bodyPr>
          <a:lstStyle/>
          <a:p>
            <a:pPr>
              <a:defRPr/>
            </a:pPr>
            <a:r>
              <a:rPr lang="en-GB" sz="3200" dirty="0">
                <a:latin typeface="Arial" panose="020B0604020202020204" pitchFamily="34" charset="0"/>
              </a:rPr>
              <a:t>Pam </a:t>
            </a:r>
            <a:r>
              <a:rPr lang="en-GB" sz="3200" dirty="0" err="1">
                <a:latin typeface="Arial" panose="020B0604020202020204" pitchFamily="34" charset="0"/>
              </a:rPr>
              <a:t>ydyn</a:t>
            </a:r>
            <a:r>
              <a:rPr lang="en-GB" sz="3200" dirty="0">
                <a:latin typeface="Arial" panose="020B0604020202020204" pitchFamily="34" charset="0"/>
              </a:rPr>
              <a:t> </a:t>
            </a:r>
            <a:r>
              <a:rPr lang="en-GB" sz="3200" dirty="0" err="1">
                <a:latin typeface="Arial" panose="020B0604020202020204" pitchFamily="34" charset="0"/>
              </a:rPr>
              <a:t>ni</a:t>
            </a:r>
            <a:r>
              <a:rPr lang="en-GB" sz="3200" dirty="0">
                <a:latin typeface="Arial" panose="020B0604020202020204" pitchFamily="34" charset="0"/>
              </a:rPr>
              <a:t> </a:t>
            </a:r>
            <a:r>
              <a:rPr lang="en-GB" sz="3200" dirty="0" err="1">
                <a:latin typeface="Arial" panose="020B0604020202020204" pitchFamily="34" charset="0"/>
              </a:rPr>
              <a:t>yma</a:t>
            </a:r>
            <a:r>
              <a:rPr lang="en-GB" sz="3200" dirty="0">
                <a:latin typeface="Arial" panose="020B0604020202020204" pitchFamily="34" charset="0"/>
              </a:rPr>
              <a:t>?</a:t>
            </a:r>
            <a:br>
              <a:rPr lang="en-GB" sz="3200" dirty="0">
                <a:latin typeface="Arial" panose="020B0604020202020204" pitchFamily="34" charset="0"/>
              </a:rPr>
            </a:br>
            <a:r>
              <a:rPr lang="en-GB" sz="3200" dirty="0">
                <a:solidFill>
                  <a:srgbClr val="2F5597"/>
                </a:solidFill>
                <a:latin typeface="Arial" panose="020B0604020202020204" pitchFamily="34" charset="0"/>
              </a:rPr>
              <a:t>Why are we here?</a:t>
            </a:r>
          </a:p>
        </p:txBody>
      </p:sp>
      <p:pic>
        <p:nvPicPr>
          <p:cNvPr id="4099"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439816" y="1772817"/>
            <a:ext cx="5599534" cy="3672407"/>
          </a:xfrm>
        </p:spPr>
      </p:pic>
      <p:sp>
        <p:nvSpPr>
          <p:cNvPr id="410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ＭＳ Ｐゴシック" panose="020B0600070205080204" pitchFamily="34" charset="-128"/>
              </a:defRPr>
            </a:lvl1pPr>
            <a:lvl2pPr marL="742950" indent="-285750">
              <a:defRPr>
                <a:solidFill>
                  <a:schemeClr val="tx1"/>
                </a:solidFill>
                <a:latin typeface="Verdana" panose="020B0604030504040204" pitchFamily="34" charset="0"/>
                <a:ea typeface="ＭＳ Ｐゴシック" panose="020B0600070205080204" pitchFamily="34" charset="-128"/>
              </a:defRPr>
            </a:lvl2pPr>
            <a:lvl3pPr marL="1143000" indent="-228600">
              <a:defRPr>
                <a:solidFill>
                  <a:schemeClr val="tx1"/>
                </a:solidFill>
                <a:latin typeface="Verdana" panose="020B0604030504040204" pitchFamily="34" charset="0"/>
                <a:ea typeface="ＭＳ Ｐゴシック" panose="020B0600070205080204" pitchFamily="34" charset="-128"/>
              </a:defRPr>
            </a:lvl3pPr>
            <a:lvl4pPr marL="1600200" indent="-228600">
              <a:defRPr>
                <a:solidFill>
                  <a:schemeClr val="tx1"/>
                </a:solidFill>
                <a:latin typeface="Verdana" panose="020B0604030504040204" pitchFamily="34" charset="0"/>
                <a:ea typeface="ＭＳ Ｐゴシック" panose="020B0600070205080204" pitchFamily="34" charset="-128"/>
              </a:defRPr>
            </a:lvl4pPr>
            <a:lvl5pPr marL="2057400" indent="-228600">
              <a:defRPr>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9pPr>
          </a:lstStyle>
          <a:p>
            <a:fld id="{3CA7F424-C976-47CD-AE53-DBEDA61CD342}" type="slidenum">
              <a:rPr lang="en-GB" altLang="en-US" smtClean="0"/>
              <a:pPr/>
              <a:t>7</a:t>
            </a:fld>
            <a:endParaRPr lang="en-GB" altLang="en-US"/>
          </a:p>
        </p:txBody>
      </p:sp>
      <p:sp>
        <p:nvSpPr>
          <p:cNvPr id="4101" name="TextBox 5"/>
          <p:cNvSpPr txBox="1">
            <a:spLocks noChangeArrowheads="1"/>
          </p:cNvSpPr>
          <p:nvPr/>
        </p:nvSpPr>
        <p:spPr bwMode="auto">
          <a:xfrm>
            <a:off x="342900" y="1578429"/>
            <a:ext cx="3942015"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ea typeface="ＭＳ Ｐゴシック" panose="020B0600070205080204" pitchFamily="34" charset="-128"/>
              </a:defRPr>
            </a:lvl1pPr>
            <a:lvl2pPr marL="742950" indent="-285750">
              <a:defRPr>
                <a:solidFill>
                  <a:schemeClr val="tx1"/>
                </a:solidFill>
                <a:latin typeface="Verdana" panose="020B0604030504040204" pitchFamily="34" charset="0"/>
                <a:ea typeface="ＭＳ Ｐゴシック" panose="020B0600070205080204" pitchFamily="34" charset="-128"/>
              </a:defRPr>
            </a:lvl2pPr>
            <a:lvl3pPr marL="1143000" indent="-228600">
              <a:defRPr>
                <a:solidFill>
                  <a:schemeClr val="tx1"/>
                </a:solidFill>
                <a:latin typeface="Verdana" panose="020B0604030504040204" pitchFamily="34" charset="0"/>
                <a:ea typeface="ＭＳ Ｐゴシック" panose="020B0600070205080204" pitchFamily="34" charset="-128"/>
              </a:defRPr>
            </a:lvl3pPr>
            <a:lvl4pPr marL="1600200" indent="-228600">
              <a:defRPr>
                <a:solidFill>
                  <a:schemeClr val="tx1"/>
                </a:solidFill>
                <a:latin typeface="Verdana" panose="020B0604030504040204" pitchFamily="34" charset="0"/>
                <a:ea typeface="ＭＳ Ｐゴシック" panose="020B0600070205080204" pitchFamily="34" charset="-128"/>
              </a:defRPr>
            </a:lvl4pPr>
            <a:lvl5pPr marL="2057400" indent="-228600">
              <a:defRPr>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9pPr>
          </a:lstStyle>
          <a:p>
            <a:endParaRPr lang="en-GB" altLang="en-US" dirty="0">
              <a:latin typeface="Arial" panose="020B0604020202020204" pitchFamily="34" charset="0"/>
            </a:endParaRPr>
          </a:p>
          <a:p>
            <a:r>
              <a:rPr lang="en-GB" altLang="en-US" sz="2400" dirty="0">
                <a:latin typeface="Arial" panose="020B0604020202020204" pitchFamily="34" charset="0"/>
              </a:rPr>
              <a:t>Beth </a:t>
            </a:r>
            <a:r>
              <a:rPr lang="en-GB" altLang="en-US" sz="2400" dirty="0" err="1">
                <a:latin typeface="Arial" panose="020B0604020202020204" pitchFamily="34" charset="0"/>
              </a:rPr>
              <a:t>yw</a:t>
            </a:r>
            <a:r>
              <a:rPr lang="en-GB" altLang="en-US" sz="2400" dirty="0">
                <a:latin typeface="Arial" panose="020B0604020202020204" pitchFamily="34" charset="0"/>
              </a:rPr>
              <a:t> </a:t>
            </a:r>
            <a:r>
              <a:rPr lang="en-GB" altLang="en-US" sz="2400" dirty="0" err="1">
                <a:latin typeface="Arial" panose="020B0604020202020204" pitchFamily="34" charset="0"/>
              </a:rPr>
              <a:t>ystyr</a:t>
            </a:r>
            <a:r>
              <a:rPr lang="en-GB" altLang="en-US" sz="2400" dirty="0">
                <a:latin typeface="Arial" panose="020B0604020202020204" pitchFamily="34" charset="0"/>
              </a:rPr>
              <a:t> ‘</a:t>
            </a:r>
            <a:r>
              <a:rPr lang="en-GB" altLang="en-US" sz="2400" dirty="0" err="1">
                <a:latin typeface="Arial" panose="020B0604020202020204" pitchFamily="34" charset="0"/>
              </a:rPr>
              <a:t>cael</a:t>
            </a:r>
            <a:r>
              <a:rPr lang="en-GB" altLang="en-US" sz="2400" dirty="0">
                <a:latin typeface="Arial" panose="020B0604020202020204" pitchFamily="34" charset="0"/>
              </a:rPr>
              <a:t> </a:t>
            </a:r>
            <a:r>
              <a:rPr lang="en-GB" altLang="en-US" sz="2400" dirty="0" err="1">
                <a:latin typeface="Arial" panose="020B0604020202020204" pitchFamily="34" charset="0"/>
              </a:rPr>
              <a:t>gradd</a:t>
            </a:r>
            <a:r>
              <a:rPr lang="en-GB" altLang="en-US" sz="2400" dirty="0">
                <a:latin typeface="Arial" panose="020B0604020202020204" pitchFamily="34" charset="0"/>
              </a:rPr>
              <a:t>’?</a:t>
            </a:r>
          </a:p>
          <a:p>
            <a:endParaRPr lang="en-GB" altLang="en-US" sz="2400" dirty="0">
              <a:latin typeface="Arial" panose="020B0604020202020204" pitchFamily="34" charset="0"/>
            </a:endParaRPr>
          </a:p>
          <a:p>
            <a:r>
              <a:rPr lang="en-GB" altLang="en-US" sz="2400" dirty="0">
                <a:solidFill>
                  <a:srgbClr val="2F5597"/>
                </a:solidFill>
                <a:latin typeface="Arial" panose="020B0604020202020204" pitchFamily="34" charset="0"/>
              </a:rPr>
              <a:t>What does ‘having a degree’ stand for?</a:t>
            </a:r>
          </a:p>
          <a:p>
            <a:endParaRPr lang="en-GB" altLang="en-US" sz="2400" dirty="0">
              <a:latin typeface="Arial" panose="020B0604020202020204" pitchFamily="34" charset="0"/>
            </a:endParaRPr>
          </a:p>
          <a:p>
            <a:r>
              <a:rPr lang="en-GB" altLang="en-US" sz="2400" dirty="0">
                <a:latin typeface="Arial" panose="020B0604020202020204" pitchFamily="34" charset="0"/>
              </a:rPr>
              <a:t>Beth </a:t>
            </a:r>
            <a:r>
              <a:rPr lang="en-GB" altLang="en-US" sz="2400" dirty="0" err="1">
                <a:latin typeface="Arial" panose="020B0604020202020204" pitchFamily="34" charset="0"/>
              </a:rPr>
              <a:t>mae’n</a:t>
            </a:r>
            <a:r>
              <a:rPr lang="en-GB" altLang="en-US" sz="2400" dirty="0">
                <a:latin typeface="Arial" panose="020B0604020202020204" pitchFamily="34" charset="0"/>
              </a:rPr>
              <a:t> </a:t>
            </a:r>
            <a:r>
              <a:rPr lang="en-GB" altLang="en-US" sz="2400" dirty="0" err="1">
                <a:latin typeface="Arial" panose="020B0604020202020204" pitchFamily="34" charset="0"/>
              </a:rPr>
              <a:t>ei</a:t>
            </a:r>
            <a:r>
              <a:rPr lang="en-GB" altLang="en-US" sz="2400" dirty="0">
                <a:latin typeface="Arial" panose="020B0604020202020204" pitchFamily="34" charset="0"/>
              </a:rPr>
              <a:t> </a:t>
            </a:r>
            <a:r>
              <a:rPr lang="en-GB" altLang="en-US" sz="2400" dirty="0" err="1">
                <a:latin typeface="Arial" panose="020B0604020202020204" pitchFamily="34" charset="0"/>
              </a:rPr>
              <a:t>olygu</a:t>
            </a:r>
            <a:r>
              <a:rPr lang="en-GB" altLang="en-US" sz="2400" dirty="0">
                <a:latin typeface="Arial" panose="020B0604020202020204" pitchFamily="34" charset="0"/>
              </a:rPr>
              <a:t> </a:t>
            </a:r>
            <a:r>
              <a:rPr lang="en-GB" altLang="en-US" sz="2400" dirty="0" err="1">
                <a:latin typeface="Arial" panose="020B0604020202020204" pitchFamily="34" charset="0"/>
              </a:rPr>
              <a:t>i</a:t>
            </a:r>
            <a:r>
              <a:rPr lang="en-GB" altLang="en-US" sz="2400" dirty="0">
                <a:latin typeface="Arial" panose="020B0604020202020204" pitchFamily="34" charset="0"/>
              </a:rPr>
              <a:t> chi?</a:t>
            </a:r>
          </a:p>
          <a:p>
            <a:endParaRPr lang="en-GB" altLang="en-US" sz="2400" dirty="0">
              <a:latin typeface="Arial" panose="020B0604020202020204" pitchFamily="34" charset="0"/>
            </a:endParaRPr>
          </a:p>
          <a:p>
            <a:r>
              <a:rPr lang="en-GB" altLang="en-US" sz="2400" dirty="0">
                <a:solidFill>
                  <a:srgbClr val="2F5597"/>
                </a:solidFill>
                <a:latin typeface="Arial" panose="020B0604020202020204" pitchFamily="34" charset="0"/>
              </a:rPr>
              <a:t>What does it mean to you?</a:t>
            </a:r>
          </a:p>
        </p:txBody>
      </p:sp>
    </p:spTree>
    <p:extLst>
      <p:ext uri="{BB962C8B-B14F-4D97-AF65-F5344CB8AC3E}">
        <p14:creationId xmlns:p14="http://schemas.microsoft.com/office/powerpoint/2010/main" val="99426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latin typeface="Arial" panose="020B0604020202020204" pitchFamily="34" charset="0"/>
              </a:rPr>
              <a:t>Adnoddau</a:t>
            </a:r>
            <a:br>
              <a:rPr lang="en-GB" dirty="0">
                <a:latin typeface="Arial" panose="020B0604020202020204" pitchFamily="34" charset="0"/>
              </a:rPr>
            </a:br>
            <a:r>
              <a:rPr lang="en-GB" sz="3600" dirty="0">
                <a:solidFill>
                  <a:srgbClr val="2F5597"/>
                </a:solidFill>
                <a:latin typeface="Arial" panose="020B0604020202020204" pitchFamily="34" charset="0"/>
              </a:rPr>
              <a:t>Resources</a:t>
            </a:r>
            <a:endParaRPr lang="en-US" sz="3600" dirty="0">
              <a:solidFill>
                <a:srgbClr val="2F5597"/>
              </a:solidFill>
              <a:latin typeface="Arial" panose="020B0604020202020204" pitchFamily="34" charset="0"/>
            </a:endParaRPr>
          </a:p>
        </p:txBody>
      </p:sp>
      <p:sp>
        <p:nvSpPr>
          <p:cNvPr id="3" name="Content Placeholder 2"/>
          <p:cNvSpPr>
            <a:spLocks noGrp="1"/>
          </p:cNvSpPr>
          <p:nvPr>
            <p:ph sz="half" idx="1"/>
          </p:nvPr>
        </p:nvSpPr>
        <p:spPr/>
        <p:txBody>
          <a:bodyPr/>
          <a:lstStyle/>
          <a:p>
            <a:r>
              <a:rPr lang="en-GB" dirty="0" err="1">
                <a:latin typeface="Arial" panose="020B0604020202020204" pitchFamily="34" charset="0"/>
              </a:rPr>
              <a:t>Cyflwyniad</a:t>
            </a:r>
            <a:r>
              <a:rPr lang="en-GB" dirty="0">
                <a:latin typeface="Arial" panose="020B0604020202020204" pitchFamily="34" charset="0"/>
              </a:rPr>
              <a:t> PP</a:t>
            </a:r>
          </a:p>
          <a:p>
            <a:r>
              <a:rPr lang="en-GB" dirty="0" err="1">
                <a:latin typeface="Arial" panose="020B0604020202020204" pitchFamily="34" charset="0"/>
              </a:rPr>
              <a:t>Gwefannau</a:t>
            </a:r>
            <a:endParaRPr lang="en-GB" dirty="0">
              <a:latin typeface="Arial" panose="020B0604020202020204" pitchFamily="34" charset="0"/>
            </a:endParaRPr>
          </a:p>
          <a:p>
            <a:r>
              <a:rPr lang="en-GB" dirty="0" err="1">
                <a:latin typeface="Arial" panose="020B0604020202020204" pitchFamily="34" charset="0"/>
              </a:rPr>
              <a:t>Gweithgaredd</a:t>
            </a:r>
            <a:r>
              <a:rPr lang="en-GB" dirty="0">
                <a:latin typeface="Arial" panose="020B0604020202020204" pitchFamily="34" charset="0"/>
              </a:rPr>
              <a:t> </a:t>
            </a:r>
            <a:r>
              <a:rPr lang="en-GB" dirty="0" err="1">
                <a:latin typeface="Arial" panose="020B0604020202020204" pitchFamily="34" charset="0"/>
              </a:rPr>
              <a:t>rheoli</a:t>
            </a:r>
            <a:r>
              <a:rPr lang="en-GB" dirty="0">
                <a:latin typeface="Arial" panose="020B0604020202020204" pitchFamily="34" charset="0"/>
              </a:rPr>
              <a:t> </a:t>
            </a:r>
            <a:r>
              <a:rPr lang="en-GB" dirty="0" err="1">
                <a:latin typeface="Arial" panose="020B0604020202020204" pitchFamily="34" charset="0"/>
              </a:rPr>
              <a:t>amser</a:t>
            </a:r>
            <a:endParaRPr lang="en-US" dirty="0">
              <a:latin typeface="Arial" panose="020B0604020202020204" pitchFamily="34" charset="0"/>
            </a:endParaRPr>
          </a:p>
        </p:txBody>
      </p:sp>
      <p:sp>
        <p:nvSpPr>
          <p:cNvPr id="4" name="Content Placeholder 3"/>
          <p:cNvSpPr>
            <a:spLocks noGrp="1"/>
          </p:cNvSpPr>
          <p:nvPr>
            <p:ph sz="half" idx="2"/>
          </p:nvPr>
        </p:nvSpPr>
        <p:spPr/>
        <p:txBody>
          <a:bodyPr/>
          <a:lstStyle/>
          <a:p>
            <a:r>
              <a:rPr lang="en-GB" dirty="0">
                <a:solidFill>
                  <a:srgbClr val="2F5597"/>
                </a:solidFill>
                <a:latin typeface="Arial" panose="020B0604020202020204" pitchFamily="34" charset="0"/>
              </a:rPr>
              <a:t>PP Presentation</a:t>
            </a:r>
          </a:p>
          <a:p>
            <a:r>
              <a:rPr lang="en-GB" dirty="0">
                <a:solidFill>
                  <a:srgbClr val="2F5597"/>
                </a:solidFill>
                <a:latin typeface="Arial" panose="020B0604020202020204" pitchFamily="34" charset="0"/>
              </a:rPr>
              <a:t>Websites</a:t>
            </a:r>
          </a:p>
          <a:p>
            <a:r>
              <a:rPr lang="en-GB" dirty="0">
                <a:solidFill>
                  <a:srgbClr val="2F5597"/>
                </a:solidFill>
                <a:latin typeface="Arial" panose="020B0604020202020204" pitchFamily="34" charset="0"/>
              </a:rPr>
              <a:t>Time management activity</a:t>
            </a:r>
            <a:endParaRPr lang="en-US" dirty="0">
              <a:solidFill>
                <a:srgbClr val="2F5597"/>
              </a:solidFill>
              <a:latin typeface="Arial" panose="020B0604020202020204" pitchFamily="34" charset="0"/>
            </a:endParaRPr>
          </a:p>
        </p:txBody>
      </p:sp>
    </p:spTree>
    <p:extLst>
      <p:ext uri="{BB962C8B-B14F-4D97-AF65-F5344CB8AC3E}">
        <p14:creationId xmlns:p14="http://schemas.microsoft.com/office/powerpoint/2010/main" val="610958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normAutofit fontScale="90000"/>
          </a:bodyPr>
          <a:lstStyle/>
          <a:p>
            <a:pPr>
              <a:spcBef>
                <a:spcPct val="50000"/>
              </a:spcBef>
            </a:pPr>
            <a:br>
              <a:rPr lang="en-GB" dirty="0"/>
            </a:br>
            <a:r>
              <a:rPr lang="cy-GB" dirty="0"/>
              <a:t>Yr wythnos gyntaf yn y Brifysgol</a:t>
            </a:r>
            <a:r>
              <a:rPr lang="en-GB" dirty="0"/>
              <a:t>…</a:t>
            </a:r>
            <a:br>
              <a:rPr lang="en-GB" dirty="0"/>
            </a:br>
            <a:r>
              <a:rPr lang="en-GB" dirty="0">
                <a:solidFill>
                  <a:srgbClr val="2F5597"/>
                </a:solidFill>
              </a:rPr>
              <a:t>First week at University…</a:t>
            </a:r>
            <a:br>
              <a:rPr lang="en-GB" dirty="0">
                <a:solidFill>
                  <a:srgbClr val="2F5597"/>
                </a:solidFill>
              </a:rPr>
            </a:br>
            <a:endParaRPr lang="en-GB" dirty="0">
              <a:solidFill>
                <a:srgbClr val="2F5597"/>
              </a:solidFill>
            </a:endParaRPr>
          </a:p>
        </p:txBody>
      </p:sp>
      <p:sp>
        <p:nvSpPr>
          <p:cNvPr id="4" name="Text Placeholder 3">
            <a:extLst>
              <a:ext uri="{FF2B5EF4-FFF2-40B4-BE49-F238E27FC236}">
                <a16:creationId xmlns:a16="http://schemas.microsoft.com/office/drawing/2014/main" id="{7737C082-13A8-52DA-871C-4410F50C7D2F}"/>
              </a:ext>
            </a:extLst>
          </p:cNvPr>
          <p:cNvSpPr>
            <a:spLocks noGrp="1"/>
          </p:cNvSpPr>
          <p:nvPr>
            <p:ph type="body" idx="1"/>
          </p:nvPr>
        </p:nvSpPr>
        <p:spPr/>
        <p:txBody>
          <a:bodyPr/>
          <a:lstStyle/>
          <a:p>
            <a:r>
              <a:rPr lang="cy-GB" dirty="0"/>
              <a:t>Oes angen help arnoch gyda’r canlynol?</a:t>
            </a:r>
          </a:p>
        </p:txBody>
      </p:sp>
      <p:sp>
        <p:nvSpPr>
          <p:cNvPr id="16386" name="Rectangle 5"/>
          <p:cNvSpPr>
            <a:spLocks noGrp="1" noChangeArrowheads="1"/>
          </p:cNvSpPr>
          <p:nvPr>
            <p:ph sz="half" idx="2"/>
          </p:nvPr>
        </p:nvSpPr>
        <p:spPr/>
        <p:txBody>
          <a:bodyPr vert="horz" lIns="91440" tIns="45720" rIns="91440" bIns="45720" rtlCol="0" anchor="t">
            <a:normAutofit/>
          </a:bodyPr>
          <a:lstStyle/>
          <a:p>
            <a:r>
              <a:rPr lang="cy-GB" dirty="0"/>
              <a:t>Cofrestru</a:t>
            </a:r>
          </a:p>
          <a:p>
            <a:r>
              <a:rPr lang="cy-GB" dirty="0"/>
              <a:t>Llyfrgell</a:t>
            </a:r>
          </a:p>
          <a:p>
            <a:r>
              <a:rPr lang="cy-GB" dirty="0"/>
              <a:t>Mewngofnodi i’ch cyfrif e-bost</a:t>
            </a:r>
          </a:p>
          <a:p>
            <a:r>
              <a:rPr lang="en-GB" dirty="0"/>
              <a:t>Moodle</a:t>
            </a:r>
          </a:p>
          <a:p>
            <a:r>
              <a:rPr lang="en-GB" dirty="0"/>
              <a:t>Teams</a:t>
            </a:r>
            <a:endParaRPr lang="en-GB" dirty="0">
              <a:cs typeface="Arial"/>
            </a:endParaRPr>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D3A07277-FC3E-D1F4-80CC-29826E81D3C0}"/>
              </a:ext>
            </a:extLst>
          </p:cNvPr>
          <p:cNvSpPr>
            <a:spLocks noGrp="1"/>
          </p:cNvSpPr>
          <p:nvPr>
            <p:ph type="body" sz="quarter" idx="3"/>
          </p:nvPr>
        </p:nvSpPr>
        <p:spPr/>
        <p:txBody>
          <a:bodyPr/>
          <a:lstStyle/>
          <a:p>
            <a:r>
              <a:rPr lang="en-GB" dirty="0">
                <a:solidFill>
                  <a:srgbClr val="2F5597"/>
                </a:solidFill>
              </a:rPr>
              <a:t>Are you having any problems with the following?</a:t>
            </a:r>
          </a:p>
        </p:txBody>
      </p:sp>
      <p:sp>
        <p:nvSpPr>
          <p:cNvPr id="16387" name="Rectangle 6"/>
          <p:cNvSpPr>
            <a:spLocks noGrp="1" noChangeArrowheads="1"/>
          </p:cNvSpPr>
          <p:nvPr>
            <p:ph sz="quarter" idx="4"/>
          </p:nvPr>
        </p:nvSpPr>
        <p:spPr/>
        <p:txBody>
          <a:bodyPr>
            <a:normAutofit/>
          </a:bodyPr>
          <a:lstStyle/>
          <a:p>
            <a:r>
              <a:rPr lang="en-GB" dirty="0">
                <a:solidFill>
                  <a:srgbClr val="2F5597"/>
                </a:solidFill>
              </a:rPr>
              <a:t>Registration</a:t>
            </a:r>
          </a:p>
          <a:p>
            <a:r>
              <a:rPr lang="en-GB" dirty="0">
                <a:solidFill>
                  <a:srgbClr val="2F5597"/>
                </a:solidFill>
              </a:rPr>
              <a:t>Library</a:t>
            </a:r>
          </a:p>
          <a:p>
            <a:r>
              <a:rPr lang="en-GB" dirty="0">
                <a:solidFill>
                  <a:srgbClr val="2F5597"/>
                </a:solidFill>
              </a:rPr>
              <a:t>Log-on for your email</a:t>
            </a:r>
          </a:p>
          <a:p>
            <a:r>
              <a:rPr lang="en-GB" dirty="0">
                <a:solidFill>
                  <a:srgbClr val="2F5597"/>
                </a:solidFill>
              </a:rPr>
              <a:t>Moodle</a:t>
            </a:r>
          </a:p>
          <a:p>
            <a:r>
              <a:rPr lang="en-GB" dirty="0">
                <a:solidFill>
                  <a:srgbClr val="2F5597"/>
                </a:solidFill>
              </a:rPr>
              <a:t>Teams</a:t>
            </a:r>
          </a:p>
          <a:p>
            <a:endParaRPr lang="en-GB" dirty="0"/>
          </a:p>
          <a:p>
            <a:endParaRPr lang="en-GB" dirty="0"/>
          </a:p>
        </p:txBody>
      </p:sp>
      <p:pic>
        <p:nvPicPr>
          <p:cNvPr id="1026" name="Picture 2">
            <a:extLst>
              <a:ext uri="{C183D7F6-B498-43B3-948B-1728B52AA6E4}">
                <adec:decorative xmlns:adec="http://schemas.microsoft.com/office/drawing/2017/decorative" val="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47414" y="185057"/>
            <a:ext cx="1981200" cy="14284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9FBA3-E140-77E7-A191-E29A1E1C0A6F}"/>
              </a:ext>
            </a:extLst>
          </p:cNvPr>
          <p:cNvSpPr>
            <a:spLocks noGrp="1"/>
          </p:cNvSpPr>
          <p:nvPr>
            <p:ph type="title"/>
          </p:nvPr>
        </p:nvSpPr>
        <p:spPr/>
        <p:txBody>
          <a:bodyPr>
            <a:normAutofit/>
          </a:bodyPr>
          <a:lstStyle/>
          <a:p>
            <a:r>
              <a:rPr lang="cy-GB" dirty="0"/>
              <a:t>Amcanion y Sesiwn</a:t>
            </a:r>
            <a:br>
              <a:rPr lang="en-GB" dirty="0"/>
            </a:br>
            <a:r>
              <a:rPr lang="en-GB" dirty="0">
                <a:solidFill>
                  <a:srgbClr val="2F5597"/>
                </a:solidFill>
              </a:rPr>
              <a:t>Session objectives</a:t>
            </a:r>
          </a:p>
        </p:txBody>
      </p:sp>
      <p:sp>
        <p:nvSpPr>
          <p:cNvPr id="3" name="Content Placeholder 2">
            <a:extLst>
              <a:ext uri="{FF2B5EF4-FFF2-40B4-BE49-F238E27FC236}">
                <a16:creationId xmlns:a16="http://schemas.microsoft.com/office/drawing/2014/main" id="{B82370DE-8AA7-2C6A-DD20-1C98AB15C433}"/>
              </a:ext>
            </a:extLst>
          </p:cNvPr>
          <p:cNvSpPr>
            <a:spLocks noGrp="1"/>
          </p:cNvSpPr>
          <p:nvPr>
            <p:ph sz="half" idx="1"/>
          </p:nvPr>
        </p:nvSpPr>
        <p:spPr/>
        <p:txBody>
          <a:bodyPr/>
          <a:lstStyle/>
          <a:p>
            <a:pPr defTabSz="457200">
              <a:lnSpc>
                <a:spcPct val="100000"/>
              </a:lnSpc>
              <a:spcBef>
                <a:spcPct val="20000"/>
              </a:spcBef>
              <a:spcAft>
                <a:spcPts val="600"/>
              </a:spcAft>
              <a:buSzPct val="100000"/>
              <a:defRPr/>
            </a:pPr>
            <a:r>
              <a:rPr kumimoji="0" lang="cy-GB" sz="2400" b="0" i="0" u="none" strike="noStrike" kern="1200" cap="none" spc="0" normalizeH="0" baseline="0" noProof="0" dirty="0">
                <a:ln>
                  <a:noFill/>
                </a:ln>
                <a:effectLst/>
                <a:uLnTx/>
                <a:uFillTx/>
                <a:ea typeface="+mn-ea"/>
                <a:cs typeface="+mn-cs"/>
              </a:rPr>
              <a:t>Ar ddiwedd y sesiwn hon </a:t>
            </a:r>
            <a:r>
              <a:rPr kumimoji="0" lang="cy-GB" sz="2400" b="0" i="0" u="none" strike="noStrike" kern="1200" cap="none" spc="0" normalizeH="0" baseline="0" dirty="0">
                <a:ln>
                  <a:noFill/>
                </a:ln>
                <a:effectLst/>
                <a:uLnTx/>
                <a:uFillTx/>
                <a:ea typeface="+mn-ea"/>
                <a:cs typeface="+mn-cs"/>
              </a:rPr>
              <a:t>byddw</a:t>
            </a:r>
            <a:r>
              <a:rPr lang="cy-GB" sz="2400" dirty="0"/>
              <a:t>ch yn gallu</a:t>
            </a:r>
            <a:r>
              <a:rPr kumimoji="0" lang="cy-GB" sz="2400" b="0" i="0" u="none" strike="noStrike" kern="1200" cap="none" spc="0" normalizeH="0" baseline="0" noProof="0" dirty="0">
                <a:ln>
                  <a:noFill/>
                </a:ln>
                <a:effectLst/>
                <a:uLnTx/>
                <a:uFillTx/>
                <a:ea typeface="+mn-ea"/>
                <a:cs typeface="+mn-cs"/>
              </a:rPr>
              <a:t>: </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Disgrifio’r aseiniadau</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Gwybod ble i gael cymorth</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Dynodi rhai sgiliau astudio allweddol</a:t>
            </a:r>
          </a:p>
          <a:p>
            <a:pPr marL="0" indent="0">
              <a:buNone/>
            </a:pPr>
            <a:endParaRPr lang="en-GB" dirty="0"/>
          </a:p>
        </p:txBody>
      </p:sp>
      <p:sp>
        <p:nvSpPr>
          <p:cNvPr id="4" name="Content Placeholder 3">
            <a:extLst>
              <a:ext uri="{FF2B5EF4-FFF2-40B4-BE49-F238E27FC236}">
                <a16:creationId xmlns:a16="http://schemas.microsoft.com/office/drawing/2014/main" id="{F89A4197-28A6-A37E-B0DD-6224D03B38EC}"/>
              </a:ext>
            </a:extLst>
          </p:cNvPr>
          <p:cNvSpPr>
            <a:spLocks noGrp="1"/>
          </p:cNvSpPr>
          <p:nvPr>
            <p:ph sz="half" idx="2"/>
          </p:nvPr>
        </p:nvSpPr>
        <p:spPr/>
        <p:txBody>
          <a:bodyPr>
            <a:normAutofit/>
          </a:bodyPr>
          <a:lstStyle/>
          <a:p>
            <a:pPr>
              <a:lnSpc>
                <a:spcPct val="100000"/>
              </a:lnSpc>
            </a:pPr>
            <a:r>
              <a:rPr lang="en-GB" sz="2400" dirty="0">
                <a:solidFill>
                  <a:srgbClr val="2F5597"/>
                </a:solidFill>
              </a:rPr>
              <a:t>At the end of this session you will be able to: </a:t>
            </a:r>
          </a:p>
          <a:p>
            <a:pPr lvl="1">
              <a:lnSpc>
                <a:spcPct val="100000"/>
              </a:lnSpc>
            </a:pPr>
            <a:r>
              <a:rPr lang="en-GB" dirty="0">
                <a:solidFill>
                  <a:srgbClr val="2F5597"/>
                </a:solidFill>
              </a:rPr>
              <a:t>Describe the assignments</a:t>
            </a:r>
          </a:p>
          <a:p>
            <a:pPr lvl="1">
              <a:lnSpc>
                <a:spcPct val="100000"/>
              </a:lnSpc>
            </a:pPr>
            <a:r>
              <a:rPr lang="en-GB" dirty="0">
                <a:solidFill>
                  <a:srgbClr val="2F5597"/>
                </a:solidFill>
              </a:rPr>
              <a:t>Know where to find support</a:t>
            </a:r>
          </a:p>
          <a:p>
            <a:pPr lvl="1">
              <a:lnSpc>
                <a:spcPct val="100000"/>
              </a:lnSpc>
            </a:pPr>
            <a:r>
              <a:rPr lang="en-GB" dirty="0">
                <a:solidFill>
                  <a:srgbClr val="2F5597"/>
                </a:solidFill>
              </a:rPr>
              <a:t>Identify some key study skills</a:t>
            </a:r>
          </a:p>
        </p:txBody>
      </p:sp>
    </p:spTree>
    <p:extLst>
      <p:ext uri="{BB962C8B-B14F-4D97-AF65-F5344CB8AC3E}">
        <p14:creationId xmlns:p14="http://schemas.microsoft.com/office/powerpoint/2010/main" val="1932986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A6D7-8EFD-242E-1D34-1CB838A20BE1}"/>
              </a:ext>
            </a:extLst>
          </p:cNvPr>
          <p:cNvSpPr>
            <a:spLocks noGrp="1"/>
          </p:cNvSpPr>
          <p:nvPr>
            <p:ph type="title"/>
          </p:nvPr>
        </p:nvSpPr>
        <p:spPr/>
        <p:txBody>
          <a:bodyPr/>
          <a:lstStyle/>
          <a:p>
            <a:r>
              <a:rPr lang="en-GB" dirty="0">
                <a:solidFill>
                  <a:srgbClr val="2F5597"/>
                </a:solidFill>
              </a:rPr>
              <a:t>Moodle</a:t>
            </a:r>
            <a:r>
              <a:rPr lang="en-GB" dirty="0"/>
              <a:t>  </a:t>
            </a:r>
          </a:p>
        </p:txBody>
      </p:sp>
      <p:pic>
        <p:nvPicPr>
          <p:cNvPr id="6" name="Content Placeholder 5">
            <a:extLst>
              <a:ext uri="{FF2B5EF4-FFF2-40B4-BE49-F238E27FC236}">
                <a16:creationId xmlns:a16="http://schemas.microsoft.com/office/drawing/2014/main" id="{4AC94924-9B0C-F086-0E5D-F31D31E211C6}"/>
              </a:ext>
            </a:extLst>
          </p:cNvPr>
          <p:cNvPicPr>
            <a:picLocks noGrp="1" noChangeAspect="1"/>
          </p:cNvPicPr>
          <p:nvPr>
            <p:ph sz="half" idx="1"/>
          </p:nvPr>
        </p:nvPicPr>
        <p:blipFill>
          <a:blip r:embed="rId2"/>
          <a:stretch>
            <a:fillRect/>
          </a:stretch>
        </p:blipFill>
        <p:spPr>
          <a:xfrm>
            <a:off x="3043451" y="1032674"/>
            <a:ext cx="5384042" cy="4649882"/>
          </a:xfrm>
        </p:spPr>
      </p:pic>
    </p:spTree>
    <p:extLst>
      <p:ext uri="{BB962C8B-B14F-4D97-AF65-F5344CB8AC3E}">
        <p14:creationId xmlns:p14="http://schemas.microsoft.com/office/powerpoint/2010/main" val="3477512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B8F1-9124-9C76-3FBB-B6CDEA12D469}"/>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D496F336-6E78-9256-6A4F-9E431E463B1C}"/>
              </a:ext>
            </a:extLst>
          </p:cNvPr>
          <p:cNvSpPr>
            <a:spLocks noGrp="1"/>
          </p:cNvSpPr>
          <p:nvPr>
            <p:ph sz="half" idx="1"/>
          </p:nvPr>
        </p:nvSpPr>
        <p:spPr/>
        <p:txBody>
          <a:bodyPr vert="horz" lIns="91440" tIns="45720" rIns="91440" bIns="45720" rtlCol="0" anchor="t">
            <a:normAutofit/>
          </a:bodyPr>
          <a:lstStyle/>
          <a:p>
            <a:r>
              <a:rPr lang="cy-GB" dirty="0"/>
              <a:t>Rhestr ddarllen</a:t>
            </a:r>
          </a:p>
          <a:p>
            <a:pPr marL="0" indent="0">
              <a:buNone/>
            </a:pPr>
            <a:r>
              <a:rPr lang="cy-GB" dirty="0"/>
              <a:t>Online Resource List</a:t>
            </a:r>
          </a:p>
          <a:p>
            <a:r>
              <a:rPr lang="cy-GB" dirty="0"/>
              <a:t>Llawlyfr Modiwl</a:t>
            </a:r>
          </a:p>
          <a:p>
            <a:r>
              <a:rPr lang="cy-GB" dirty="0"/>
              <a:t>Canllawiau </a:t>
            </a:r>
            <a:r>
              <a:rPr lang="cy-GB" dirty="0" err="1"/>
              <a:t>aseinad</a:t>
            </a:r>
            <a:r>
              <a:rPr lang="cy-GB" dirty="0"/>
              <a:t>- </a:t>
            </a:r>
            <a:r>
              <a:rPr lang="cy-GB" dirty="0" err="1"/>
              <a:t>Panapto</a:t>
            </a:r>
            <a:endParaRPr lang="cy-GB" dirty="0" err="1">
              <a:cs typeface="Arial"/>
            </a:endParaRPr>
          </a:p>
          <a:p>
            <a:r>
              <a:rPr lang="cy-GB" dirty="0"/>
              <a:t>Cynnwys modiwl ac adnoddau ychwanegol</a:t>
            </a:r>
            <a:endParaRPr lang="en-GB" b="1" i="0" dirty="0">
              <a:solidFill>
                <a:srgbClr val="1D2125"/>
              </a:solidFill>
              <a:effectLst/>
              <a:highlight>
                <a:srgbClr val="FFFFFF"/>
              </a:highlight>
              <a:latin typeface="-apple-system"/>
            </a:endParaRPr>
          </a:p>
          <a:p>
            <a:r>
              <a:rPr lang="en-GB" dirty="0"/>
              <a:t>Turnitin</a:t>
            </a:r>
          </a:p>
        </p:txBody>
      </p:sp>
      <p:sp>
        <p:nvSpPr>
          <p:cNvPr id="4" name="Content Placeholder 3">
            <a:extLst>
              <a:ext uri="{FF2B5EF4-FFF2-40B4-BE49-F238E27FC236}">
                <a16:creationId xmlns:a16="http://schemas.microsoft.com/office/drawing/2014/main" id="{A4924769-4A30-1380-06A1-6E88D82E1013}"/>
              </a:ext>
            </a:extLst>
          </p:cNvPr>
          <p:cNvSpPr>
            <a:spLocks noGrp="1"/>
          </p:cNvSpPr>
          <p:nvPr>
            <p:ph sz="half" idx="2"/>
          </p:nvPr>
        </p:nvSpPr>
        <p:spPr>
          <a:xfrm>
            <a:off x="6172200" y="1825625"/>
            <a:ext cx="5573486" cy="4351338"/>
          </a:xfrm>
        </p:spPr>
        <p:txBody>
          <a:bodyPr>
            <a:normAutofit/>
          </a:bodyPr>
          <a:lstStyle/>
          <a:p>
            <a:r>
              <a:rPr lang="en-GB" dirty="0">
                <a:solidFill>
                  <a:srgbClr val="2F5597"/>
                </a:solidFill>
              </a:rPr>
              <a:t>Reading List</a:t>
            </a:r>
          </a:p>
          <a:p>
            <a:pPr marL="0" indent="0">
              <a:buNone/>
            </a:pPr>
            <a:r>
              <a:rPr lang="en-GB" dirty="0">
                <a:solidFill>
                  <a:srgbClr val="2F5597"/>
                </a:solidFill>
              </a:rPr>
              <a:t>Online Resource List</a:t>
            </a:r>
          </a:p>
          <a:p>
            <a:r>
              <a:rPr lang="en-GB" dirty="0">
                <a:solidFill>
                  <a:srgbClr val="2F5597"/>
                </a:solidFill>
              </a:rPr>
              <a:t>Module Handbook</a:t>
            </a:r>
          </a:p>
          <a:p>
            <a:r>
              <a:rPr lang="en-GB" dirty="0">
                <a:solidFill>
                  <a:srgbClr val="2F5597"/>
                </a:solidFill>
              </a:rPr>
              <a:t>Assignment guidance- </a:t>
            </a:r>
            <a:r>
              <a:rPr lang="en-GB" dirty="0" err="1">
                <a:solidFill>
                  <a:srgbClr val="2F5597"/>
                </a:solidFill>
              </a:rPr>
              <a:t>Panapto</a:t>
            </a:r>
            <a:endParaRPr lang="en-GB" dirty="0">
              <a:solidFill>
                <a:srgbClr val="2F5597"/>
              </a:solidFill>
            </a:endParaRPr>
          </a:p>
          <a:p>
            <a:r>
              <a:rPr lang="en-GB" dirty="0">
                <a:solidFill>
                  <a:srgbClr val="2F5597"/>
                </a:solidFill>
              </a:rPr>
              <a:t>Module content and extra resources</a:t>
            </a:r>
          </a:p>
          <a:p>
            <a:r>
              <a:rPr lang="en-GB" dirty="0">
                <a:solidFill>
                  <a:srgbClr val="2F5597"/>
                </a:solidFill>
              </a:rPr>
              <a:t>Turnitin</a:t>
            </a:r>
          </a:p>
        </p:txBody>
      </p:sp>
      <p:pic>
        <p:nvPicPr>
          <p:cNvPr id="6" name="Picture 5">
            <a:extLst>
              <a:ext uri="{FF2B5EF4-FFF2-40B4-BE49-F238E27FC236}">
                <a16:creationId xmlns:a16="http://schemas.microsoft.com/office/drawing/2014/main" id="{24BDC628-9947-5B8A-8A64-55632B61AFA9}"/>
              </a:ext>
            </a:extLst>
          </p:cNvPr>
          <p:cNvPicPr>
            <a:picLocks noChangeAspect="1"/>
          </p:cNvPicPr>
          <p:nvPr/>
        </p:nvPicPr>
        <p:blipFill>
          <a:blip r:embed="rId2"/>
          <a:stretch>
            <a:fillRect/>
          </a:stretch>
        </p:blipFill>
        <p:spPr>
          <a:xfrm>
            <a:off x="7701642" y="4768530"/>
            <a:ext cx="821871" cy="511280"/>
          </a:xfrm>
          <a:prstGeom prst="rect">
            <a:avLst/>
          </a:prstGeom>
        </p:spPr>
      </p:pic>
      <p:pic>
        <p:nvPicPr>
          <p:cNvPr id="7" name="Picture 6">
            <a:extLst>
              <a:ext uri="{FF2B5EF4-FFF2-40B4-BE49-F238E27FC236}">
                <a16:creationId xmlns:a16="http://schemas.microsoft.com/office/drawing/2014/main" id="{B80A4F50-9E68-DC50-CA17-87CA4A2CD7C2}"/>
              </a:ext>
            </a:extLst>
          </p:cNvPr>
          <p:cNvPicPr>
            <a:picLocks noChangeAspect="1"/>
          </p:cNvPicPr>
          <p:nvPr/>
        </p:nvPicPr>
        <p:blipFill>
          <a:blip r:embed="rId3"/>
          <a:stretch>
            <a:fillRect/>
          </a:stretch>
        </p:blipFill>
        <p:spPr>
          <a:xfrm>
            <a:off x="2401465" y="4778827"/>
            <a:ext cx="684635" cy="500983"/>
          </a:xfrm>
          <a:prstGeom prst="rect">
            <a:avLst/>
          </a:prstGeom>
        </p:spPr>
      </p:pic>
    </p:spTree>
    <p:extLst>
      <p:ext uri="{BB962C8B-B14F-4D97-AF65-F5344CB8AC3E}">
        <p14:creationId xmlns:p14="http://schemas.microsoft.com/office/powerpoint/2010/main" val="105234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81029-39EE-14F5-5586-A90A39F884AD}"/>
              </a:ext>
            </a:extLst>
          </p:cNvPr>
          <p:cNvSpPr>
            <a:spLocks noGrp="1"/>
          </p:cNvSpPr>
          <p:nvPr>
            <p:ph type="title"/>
          </p:nvPr>
        </p:nvSpPr>
        <p:spPr/>
        <p:txBody>
          <a:bodyPr>
            <a:normAutofit/>
          </a:bodyPr>
          <a:lstStyle/>
          <a:p>
            <a:r>
              <a:rPr lang="cy-GB" dirty="0"/>
              <a:t>Llawlyfr</a:t>
            </a:r>
            <a:br>
              <a:rPr lang="en-GB" dirty="0"/>
            </a:br>
            <a:r>
              <a:rPr lang="en-GB" dirty="0">
                <a:solidFill>
                  <a:srgbClr val="2F5597"/>
                </a:solidFill>
              </a:rPr>
              <a:t>Handbook</a:t>
            </a:r>
          </a:p>
        </p:txBody>
      </p:sp>
      <p:sp>
        <p:nvSpPr>
          <p:cNvPr id="3" name="Content Placeholder 2">
            <a:extLst>
              <a:ext uri="{FF2B5EF4-FFF2-40B4-BE49-F238E27FC236}">
                <a16:creationId xmlns:a16="http://schemas.microsoft.com/office/drawing/2014/main" id="{0B815DD1-2AA0-259A-1E0C-D4782CEC4087}"/>
              </a:ext>
            </a:extLst>
          </p:cNvPr>
          <p:cNvSpPr>
            <a:spLocks noGrp="1"/>
          </p:cNvSpPr>
          <p:nvPr>
            <p:ph sz="half" idx="1"/>
          </p:nvPr>
        </p:nvSpPr>
        <p:spPr/>
        <p:txBody>
          <a:bodyPr/>
          <a:lstStyle/>
          <a:p>
            <a:r>
              <a:rPr lang="cy-GB" dirty="0"/>
              <a:t>Agorwch y llawlyfr ar </a:t>
            </a:r>
            <a:r>
              <a:rPr lang="en-GB" dirty="0"/>
              <a:t>Moodle </a:t>
            </a:r>
          </a:p>
          <a:p>
            <a:r>
              <a:rPr lang="en-GB" dirty="0" err="1"/>
              <a:t>Nodwch</a:t>
            </a:r>
            <a:r>
              <a:rPr lang="en-GB" dirty="0"/>
              <a:t> y </a:t>
            </a:r>
            <a:r>
              <a:rPr lang="en-GB" dirty="0" err="1"/>
              <a:t>gwybodeth</a:t>
            </a:r>
            <a:r>
              <a:rPr lang="en-GB" dirty="0"/>
              <a:t> </a:t>
            </a:r>
            <a:r>
              <a:rPr lang="en-GB" dirty="0" err="1"/>
              <a:t>pwysig</a:t>
            </a:r>
            <a:r>
              <a:rPr lang="en-GB" dirty="0"/>
              <a:t> </a:t>
            </a:r>
            <a:r>
              <a:rPr lang="en-GB" dirty="0" err="1"/>
              <a:t>sydd</a:t>
            </a:r>
            <a:r>
              <a:rPr lang="en-GB" dirty="0"/>
              <a:t> </a:t>
            </a:r>
            <a:r>
              <a:rPr lang="en-GB" dirty="0" err="1"/>
              <a:t>wedi’i</a:t>
            </a:r>
            <a:r>
              <a:rPr lang="en-GB" dirty="0"/>
              <a:t> </a:t>
            </a:r>
            <a:r>
              <a:rPr lang="en-GB" dirty="0" err="1"/>
              <a:t>gynnwys</a:t>
            </a:r>
            <a:r>
              <a:rPr lang="en-GB" dirty="0"/>
              <a:t> yn y </a:t>
            </a:r>
            <a:r>
              <a:rPr lang="en-GB" dirty="0" err="1"/>
              <a:t>llawlyfr</a:t>
            </a:r>
            <a:r>
              <a:rPr lang="en-GB" dirty="0"/>
              <a:t>.</a:t>
            </a:r>
          </a:p>
        </p:txBody>
      </p:sp>
      <p:sp>
        <p:nvSpPr>
          <p:cNvPr id="4" name="Content Placeholder 3">
            <a:extLst>
              <a:ext uri="{FF2B5EF4-FFF2-40B4-BE49-F238E27FC236}">
                <a16:creationId xmlns:a16="http://schemas.microsoft.com/office/drawing/2014/main" id="{C326BB8D-0526-89BA-170B-3CD7E517E0CB}"/>
              </a:ext>
            </a:extLst>
          </p:cNvPr>
          <p:cNvSpPr>
            <a:spLocks noGrp="1"/>
          </p:cNvSpPr>
          <p:nvPr>
            <p:ph sz="half" idx="2"/>
          </p:nvPr>
        </p:nvSpPr>
        <p:spPr/>
        <p:txBody>
          <a:bodyPr/>
          <a:lstStyle/>
          <a:p>
            <a:r>
              <a:rPr lang="en-GB" dirty="0">
                <a:solidFill>
                  <a:srgbClr val="2F5597"/>
                </a:solidFill>
              </a:rPr>
              <a:t>Please open the handbook on Moodle </a:t>
            </a:r>
          </a:p>
          <a:p>
            <a:r>
              <a:rPr lang="en-GB" dirty="0">
                <a:solidFill>
                  <a:srgbClr val="2F5597"/>
                </a:solidFill>
              </a:rPr>
              <a:t>Note the important information included  in the handbook.</a:t>
            </a:r>
          </a:p>
          <a:p>
            <a:endParaRPr lang="en-GB" dirty="0"/>
          </a:p>
        </p:txBody>
      </p:sp>
    </p:spTree>
    <p:extLst>
      <p:ext uri="{BB962C8B-B14F-4D97-AF65-F5344CB8AC3E}">
        <p14:creationId xmlns:p14="http://schemas.microsoft.com/office/powerpoint/2010/main" val="2527059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F471F-65FB-4D7C-AB6F-5CC95D3A9AEE}"/>
              </a:ext>
            </a:extLst>
          </p:cNvPr>
          <p:cNvSpPr>
            <a:spLocks noGrp="1"/>
          </p:cNvSpPr>
          <p:nvPr>
            <p:ph type="title"/>
          </p:nvPr>
        </p:nvSpPr>
        <p:spPr/>
        <p:txBody>
          <a:bodyPr/>
          <a:lstStyle/>
          <a:p>
            <a:r>
              <a:rPr lang="cy-GB" dirty="0"/>
              <a:t>Nodau</a:t>
            </a:r>
            <a:br>
              <a:rPr lang="en-GB" dirty="0"/>
            </a:br>
            <a:r>
              <a:rPr lang="en-GB" dirty="0">
                <a:solidFill>
                  <a:srgbClr val="2F5597"/>
                </a:solidFill>
              </a:rPr>
              <a:t>Aims</a:t>
            </a:r>
          </a:p>
        </p:txBody>
      </p:sp>
      <p:sp>
        <p:nvSpPr>
          <p:cNvPr id="3" name="Content Placeholder 2">
            <a:extLst>
              <a:ext uri="{FF2B5EF4-FFF2-40B4-BE49-F238E27FC236}">
                <a16:creationId xmlns:a16="http://schemas.microsoft.com/office/drawing/2014/main" id="{5FAACC2C-D093-4B08-A8AC-FD4204B653D6}"/>
              </a:ext>
            </a:extLst>
          </p:cNvPr>
          <p:cNvSpPr>
            <a:spLocks noGrp="1"/>
          </p:cNvSpPr>
          <p:nvPr>
            <p:ph sz="half" idx="1"/>
          </p:nvPr>
        </p:nvSpPr>
        <p:spPr/>
        <p:txBody>
          <a:bodyPr>
            <a:normAutofit/>
          </a:bodyPr>
          <a:lstStyle/>
          <a:p>
            <a:r>
              <a:rPr lang="cy-GB" dirty="0">
                <a:solidFill>
                  <a:srgbClr val="000000"/>
                </a:solidFill>
                <a:latin typeface="+mj-lt"/>
                <a:cs typeface="Arial"/>
              </a:rPr>
              <a:t>Datblygu sgiliau myfyrwyr ar gyfer astudio’n annibynnol, gwaith grŵp a dysgu gydol oes, a fydd y sylfeini ar gyfer cwblhau eu rhaglen radd yn llwyddiannus ac yn cefnogi cyfleoedd cyflogaeth yn y dyfodol. </a:t>
            </a:r>
          </a:p>
        </p:txBody>
      </p:sp>
      <p:sp>
        <p:nvSpPr>
          <p:cNvPr id="4" name="Content Placeholder 3">
            <a:extLst>
              <a:ext uri="{FF2B5EF4-FFF2-40B4-BE49-F238E27FC236}">
                <a16:creationId xmlns:a16="http://schemas.microsoft.com/office/drawing/2014/main" id="{DCED8DEB-C812-4082-BD96-C0B5FDF1B2F7}"/>
              </a:ext>
            </a:extLst>
          </p:cNvPr>
          <p:cNvSpPr>
            <a:spLocks noGrp="1"/>
          </p:cNvSpPr>
          <p:nvPr>
            <p:ph sz="half" idx="2"/>
          </p:nvPr>
        </p:nvSpPr>
        <p:spPr/>
        <p:txBody>
          <a:bodyPr/>
          <a:lstStyle/>
          <a:p>
            <a:r>
              <a:rPr lang="en-GB" dirty="0">
                <a:solidFill>
                  <a:srgbClr val="2F5597"/>
                </a:solidFill>
              </a:rPr>
              <a:t>To develop students’ skills for independent study, group work and life-long learning, which will form the foundations for successful completion of their degree programme and support future employment opportunities. </a:t>
            </a:r>
          </a:p>
        </p:txBody>
      </p:sp>
    </p:spTree>
    <p:extLst>
      <p:ext uri="{BB962C8B-B14F-4D97-AF65-F5344CB8AC3E}">
        <p14:creationId xmlns:p14="http://schemas.microsoft.com/office/powerpoint/2010/main" val="2486764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45CF55-9729-431D-BD32-7A4824320D68}"/>
              </a:ext>
            </a:extLst>
          </p:cNvPr>
          <p:cNvSpPr>
            <a:spLocks noGrp="1"/>
          </p:cNvSpPr>
          <p:nvPr>
            <p:ph type="title"/>
          </p:nvPr>
        </p:nvSpPr>
        <p:spPr>
          <a:xfrm>
            <a:off x="342900" y="43997"/>
            <a:ext cx="10515600" cy="1325563"/>
          </a:xfrm>
        </p:spPr>
        <p:txBody>
          <a:bodyPr/>
          <a:lstStyle/>
          <a:p>
            <a:r>
              <a:rPr lang="cy-GB" dirty="0"/>
              <a:t>Amcanion</a:t>
            </a:r>
            <a:br>
              <a:rPr lang="en-GB" dirty="0"/>
            </a:br>
            <a:r>
              <a:rPr lang="en-GB" dirty="0">
                <a:solidFill>
                  <a:srgbClr val="2F5597"/>
                </a:solidFill>
              </a:rPr>
              <a:t>Objectives</a:t>
            </a:r>
          </a:p>
        </p:txBody>
      </p:sp>
      <p:sp>
        <p:nvSpPr>
          <p:cNvPr id="5" name="Content Placeholder 4">
            <a:extLst>
              <a:ext uri="{FF2B5EF4-FFF2-40B4-BE49-F238E27FC236}">
                <a16:creationId xmlns:a16="http://schemas.microsoft.com/office/drawing/2014/main" id="{5196CD37-B1D4-4DB1-80D2-F1C9A3780C19}"/>
              </a:ext>
            </a:extLst>
          </p:cNvPr>
          <p:cNvSpPr>
            <a:spLocks noGrp="1"/>
          </p:cNvSpPr>
          <p:nvPr>
            <p:ph sz="half" idx="1"/>
          </p:nvPr>
        </p:nvSpPr>
        <p:spPr>
          <a:xfrm>
            <a:off x="386443" y="1369561"/>
            <a:ext cx="5382988" cy="3050040"/>
          </a:xfrm>
        </p:spPr>
        <p:txBody>
          <a:bodyPr>
            <a:normAutofit fontScale="25000" lnSpcReduction="20000"/>
          </a:bodyPr>
          <a:lstStyle/>
          <a:p>
            <a:pPr marL="0" indent="0">
              <a:buNone/>
            </a:pPr>
            <a:r>
              <a:rPr lang="cy-GB" sz="8800" dirty="0"/>
              <a:t>Ar ôl cwblhau’r modwl hwn yn llwyddiannus, dylai’r myfyriwr allu: </a:t>
            </a:r>
          </a:p>
          <a:p>
            <a:r>
              <a:rPr lang="cy-GB" sz="8800" dirty="0"/>
              <a:t>cydnabod pwysigrwydd darllen, ysgrifennu a chyfeirnodi academaidd;  </a:t>
            </a:r>
          </a:p>
          <a:p>
            <a:r>
              <a:rPr lang="cy-GB" sz="8800" dirty="0"/>
              <a:t>datblygu hyder mewn cymhwysedd digidol gan gynnwys ar gyfer cyfathrebu a chyflwyno i gynulleidfaoedd gwahanol ac at ddibenion gwahanol;  </a:t>
            </a:r>
          </a:p>
          <a:p>
            <a:r>
              <a:rPr lang="cy-GB" sz="8800" dirty="0"/>
              <a:t>arddangos dealltwriaeth o’r sgiliau sydd eu hangen i fod yn ddysgwr annibynnol gwydn; </a:t>
            </a:r>
          </a:p>
          <a:p>
            <a:r>
              <a:rPr lang="cy-GB" sz="8800" dirty="0"/>
              <a:t>trefnu eu gwybodaeth a’r hyn y maent wedi’i ddysgu gan ddefnyddio amrywiaeth o ffynonellau gwybodaeth a chyflwyno’u gwaith ar lefel briodol. </a:t>
            </a:r>
          </a:p>
          <a:p>
            <a:pPr>
              <a:buSzPct val="114999"/>
            </a:pPr>
            <a:endParaRPr lang="cy-GB" sz="1800" dirty="0"/>
          </a:p>
        </p:txBody>
      </p:sp>
      <p:sp>
        <p:nvSpPr>
          <p:cNvPr id="6" name="Content Placeholder 5">
            <a:extLst>
              <a:ext uri="{FF2B5EF4-FFF2-40B4-BE49-F238E27FC236}">
                <a16:creationId xmlns:a16="http://schemas.microsoft.com/office/drawing/2014/main" id="{0DBCCDEE-2644-462C-ACBB-31CD94D9AF07}"/>
              </a:ext>
            </a:extLst>
          </p:cNvPr>
          <p:cNvSpPr>
            <a:spLocks noGrp="1"/>
          </p:cNvSpPr>
          <p:nvPr>
            <p:ph sz="half" idx="2"/>
          </p:nvPr>
        </p:nvSpPr>
        <p:spPr>
          <a:xfrm>
            <a:off x="6140302" y="1233487"/>
            <a:ext cx="5665255" cy="4492146"/>
          </a:xfrm>
        </p:spPr>
        <p:txBody>
          <a:bodyPr>
            <a:normAutofit fontScale="25000" lnSpcReduction="20000"/>
          </a:bodyPr>
          <a:lstStyle/>
          <a:p>
            <a:endParaRPr lang="en-GB" dirty="0"/>
          </a:p>
          <a:p>
            <a:pPr marL="0" indent="0">
              <a:buNone/>
            </a:pPr>
            <a:r>
              <a:rPr lang="en-GB" sz="8800" dirty="0">
                <a:solidFill>
                  <a:srgbClr val="2F5597"/>
                </a:solidFill>
              </a:rPr>
              <a:t>Upon the successful completion of this module, the student should be able to:</a:t>
            </a:r>
          </a:p>
          <a:p>
            <a:r>
              <a:rPr lang="en-GB" sz="8800" dirty="0">
                <a:solidFill>
                  <a:srgbClr val="2F5597"/>
                </a:solidFill>
              </a:rPr>
              <a:t>recognise the importance of academic reading, writing, and referencing; </a:t>
            </a:r>
          </a:p>
          <a:p>
            <a:r>
              <a:rPr lang="en-GB" sz="8800" dirty="0">
                <a:solidFill>
                  <a:srgbClr val="2F5597"/>
                </a:solidFill>
              </a:rPr>
              <a:t>develop confidence in digital competency including for communication and presenting to different audiences and for different purposes; </a:t>
            </a:r>
          </a:p>
          <a:p>
            <a:r>
              <a:rPr lang="en-GB" sz="8800" dirty="0">
                <a:solidFill>
                  <a:srgbClr val="2F5597"/>
                </a:solidFill>
              </a:rPr>
              <a:t>demonstrate the skills required to be a resilient independent learner; </a:t>
            </a:r>
          </a:p>
          <a:p>
            <a:r>
              <a:rPr lang="en-GB" sz="8800" dirty="0">
                <a:solidFill>
                  <a:srgbClr val="2F5597"/>
                </a:solidFill>
              </a:rPr>
              <a:t>organise their knowledge and learning using a range of information resources and present their work at an appropriate level. </a:t>
            </a:r>
          </a:p>
          <a:p>
            <a:pPr lvl="1"/>
            <a:endParaRPr lang="en-GB" sz="8800" dirty="0">
              <a:solidFill>
                <a:srgbClr val="0070C0"/>
              </a:solidFill>
            </a:endParaRPr>
          </a:p>
          <a:p>
            <a:endParaRPr lang="en-GB" dirty="0"/>
          </a:p>
        </p:txBody>
      </p:sp>
    </p:spTree>
    <p:extLst>
      <p:ext uri="{BB962C8B-B14F-4D97-AF65-F5344CB8AC3E}">
        <p14:creationId xmlns:p14="http://schemas.microsoft.com/office/powerpoint/2010/main" val="2054677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cy-GB" altLang="en-US" dirty="0">
                <a:latin typeface="Arial" panose="020B0604020202020204" pitchFamily="34" charset="0"/>
              </a:rPr>
              <a:t>Beth yw sgiliau astudio?</a:t>
            </a:r>
            <a:br>
              <a:rPr lang="en-GB" altLang="en-US" dirty="0">
                <a:latin typeface="Arial" panose="020B0604020202020204" pitchFamily="34" charset="0"/>
              </a:rPr>
            </a:br>
            <a:r>
              <a:rPr lang="en-GB" altLang="en-US" dirty="0">
                <a:solidFill>
                  <a:srgbClr val="2F5597"/>
                </a:solidFill>
                <a:latin typeface="Arial" panose="020B0604020202020204" pitchFamily="34" charset="0"/>
              </a:rPr>
              <a:t>What are study skills?</a:t>
            </a:r>
          </a:p>
        </p:txBody>
      </p:sp>
      <p:sp>
        <p:nvSpPr>
          <p:cNvPr id="2" name="Content Placeholder 1">
            <a:extLst>
              <a:ext uri="{FF2B5EF4-FFF2-40B4-BE49-F238E27FC236}">
                <a16:creationId xmlns:a16="http://schemas.microsoft.com/office/drawing/2014/main" id="{D635BDC8-CC9D-228F-91EA-BF99F47B3504}"/>
              </a:ext>
            </a:extLst>
          </p:cNvPr>
          <p:cNvSpPr>
            <a:spLocks noGrp="1"/>
          </p:cNvSpPr>
          <p:nvPr>
            <p:ph sz="half" idx="1"/>
          </p:nvPr>
        </p:nvSpPr>
        <p:spPr/>
        <p:txBody>
          <a:bodyPr/>
          <a:lstStyle/>
          <a:p>
            <a:pPr marL="0" indent="0">
              <a:buNone/>
            </a:pPr>
            <a:r>
              <a:rPr lang="en-GB" dirty="0" err="1"/>
              <a:t>Mewn</a:t>
            </a:r>
            <a:r>
              <a:rPr lang="en-GB" dirty="0"/>
              <a:t> </a:t>
            </a:r>
            <a:r>
              <a:rPr lang="en-GB" dirty="0" err="1"/>
              <a:t>grwpiau</a:t>
            </a:r>
            <a:r>
              <a:rPr lang="en-GB" dirty="0"/>
              <a:t> </a:t>
            </a:r>
            <a:r>
              <a:rPr lang="en-GB" dirty="0" err="1"/>
              <a:t>bach</a:t>
            </a:r>
            <a:r>
              <a:rPr lang="en-GB" dirty="0"/>
              <a:t>.</a:t>
            </a:r>
          </a:p>
          <a:p>
            <a:r>
              <a:rPr lang="en-GB" dirty="0" err="1"/>
              <a:t>Trafodwch</a:t>
            </a:r>
            <a:r>
              <a:rPr lang="en-GB" dirty="0"/>
              <a:t> y </a:t>
            </a:r>
            <a:r>
              <a:rPr lang="en-GB" dirty="0" err="1"/>
              <a:t>fathau</a:t>
            </a:r>
            <a:r>
              <a:rPr lang="en-GB" dirty="0"/>
              <a:t> o </a:t>
            </a:r>
            <a:r>
              <a:rPr lang="en-GB" dirty="0" err="1"/>
              <a:t>sgiliau</a:t>
            </a:r>
            <a:r>
              <a:rPr lang="en-GB" dirty="0"/>
              <a:t> </a:t>
            </a:r>
            <a:r>
              <a:rPr lang="en-GB" dirty="0" err="1"/>
              <a:t>astudio</a:t>
            </a:r>
            <a:r>
              <a:rPr lang="en-GB" dirty="0"/>
              <a:t> y </a:t>
            </a:r>
            <a:r>
              <a:rPr lang="en-GB" dirty="0" err="1"/>
              <a:t>byddwn</a:t>
            </a:r>
            <a:r>
              <a:rPr lang="en-GB" dirty="0"/>
              <a:t> yn </a:t>
            </a:r>
            <a:r>
              <a:rPr lang="en-GB" dirty="0" err="1"/>
              <a:t>gwneud</a:t>
            </a:r>
            <a:r>
              <a:rPr lang="en-GB" dirty="0"/>
              <a:t> yn y </a:t>
            </a:r>
            <a:r>
              <a:rPr lang="en-GB" dirty="0" err="1"/>
              <a:t>modiwl</a:t>
            </a:r>
            <a:endParaRPr lang="en-GB" dirty="0"/>
          </a:p>
          <a:p>
            <a:r>
              <a:rPr lang="en-GB" dirty="0"/>
              <a:t>Sut </a:t>
            </a:r>
            <a:r>
              <a:rPr lang="en-GB" dirty="0" err="1"/>
              <a:t>allai</a:t>
            </a:r>
            <a:r>
              <a:rPr lang="en-GB" dirty="0"/>
              <a:t> y </a:t>
            </a:r>
            <a:r>
              <a:rPr lang="en-GB" dirty="0" err="1"/>
              <a:t>sgiliau</a:t>
            </a:r>
            <a:r>
              <a:rPr lang="en-GB" dirty="0"/>
              <a:t> </a:t>
            </a:r>
            <a:r>
              <a:rPr lang="en-GB" dirty="0" err="1"/>
              <a:t>yma</a:t>
            </a:r>
            <a:r>
              <a:rPr lang="en-GB" dirty="0"/>
              <a:t> </a:t>
            </a:r>
            <a:r>
              <a:rPr lang="en-GB" dirty="0" err="1"/>
              <a:t>cefnogi</a:t>
            </a:r>
            <a:r>
              <a:rPr lang="en-GB" dirty="0"/>
              <a:t> </a:t>
            </a:r>
            <a:r>
              <a:rPr lang="en-GB" dirty="0" err="1"/>
              <a:t>eich</a:t>
            </a:r>
            <a:r>
              <a:rPr lang="en-GB" dirty="0"/>
              <a:t> </a:t>
            </a:r>
            <a:r>
              <a:rPr lang="en-GB" dirty="0" err="1"/>
              <a:t>astudiaeth</a:t>
            </a:r>
            <a:r>
              <a:rPr lang="en-GB" dirty="0"/>
              <a:t> </a:t>
            </a:r>
            <a:r>
              <a:rPr lang="en-GB" dirty="0" err="1"/>
              <a:t>ar</a:t>
            </a:r>
            <a:r>
              <a:rPr lang="en-GB" dirty="0"/>
              <a:t> </a:t>
            </a:r>
            <a:r>
              <a:rPr lang="en-GB" dirty="0" err="1"/>
              <a:t>gyfer</a:t>
            </a:r>
            <a:r>
              <a:rPr lang="en-GB" dirty="0"/>
              <a:t> </a:t>
            </a:r>
            <a:r>
              <a:rPr lang="en-GB" dirty="0" err="1"/>
              <a:t>gradd</a:t>
            </a:r>
            <a:endParaRPr lang="en-GB" dirty="0"/>
          </a:p>
        </p:txBody>
      </p:sp>
      <p:sp>
        <p:nvSpPr>
          <p:cNvPr id="3" name="Content Placeholder 2">
            <a:extLst>
              <a:ext uri="{FF2B5EF4-FFF2-40B4-BE49-F238E27FC236}">
                <a16:creationId xmlns:a16="http://schemas.microsoft.com/office/drawing/2014/main" id="{C4BF36D3-39CD-ABB2-AE13-2AE9B51450F9}"/>
              </a:ext>
            </a:extLst>
          </p:cNvPr>
          <p:cNvSpPr>
            <a:spLocks noGrp="1"/>
          </p:cNvSpPr>
          <p:nvPr>
            <p:ph sz="half" idx="2"/>
          </p:nvPr>
        </p:nvSpPr>
        <p:spPr/>
        <p:txBody>
          <a:bodyPr/>
          <a:lstStyle/>
          <a:p>
            <a:pPr marL="0" indent="0">
              <a:buNone/>
            </a:pPr>
            <a:r>
              <a:rPr lang="en-GB" dirty="0">
                <a:solidFill>
                  <a:srgbClr val="2F5597"/>
                </a:solidFill>
              </a:rPr>
              <a:t>In small groups:</a:t>
            </a:r>
          </a:p>
          <a:p>
            <a:r>
              <a:rPr lang="en-GB" dirty="0">
                <a:solidFill>
                  <a:srgbClr val="2F5597"/>
                </a:solidFill>
              </a:rPr>
              <a:t>Consider what types of skills we will cover in the module?</a:t>
            </a:r>
          </a:p>
          <a:p>
            <a:r>
              <a:rPr lang="en-GB" dirty="0">
                <a:solidFill>
                  <a:srgbClr val="2F5597"/>
                </a:solidFill>
              </a:rPr>
              <a:t>How might these skills support your degree study?</a:t>
            </a:r>
          </a:p>
        </p:txBody>
      </p:sp>
    </p:spTree>
    <p:extLst>
      <p:ext uri="{BB962C8B-B14F-4D97-AF65-F5344CB8AC3E}">
        <p14:creationId xmlns:p14="http://schemas.microsoft.com/office/powerpoint/2010/main" val="4113425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4328-0D58-6711-23AD-DC9D752EE9D0}"/>
              </a:ext>
            </a:extLst>
          </p:cNvPr>
          <p:cNvSpPr>
            <a:spLocks noGrp="1"/>
          </p:cNvSpPr>
          <p:nvPr>
            <p:ph type="title"/>
          </p:nvPr>
        </p:nvSpPr>
        <p:spPr>
          <a:xfrm>
            <a:off x="609600" y="365125"/>
            <a:ext cx="10744200" cy="1325563"/>
          </a:xfrm>
        </p:spPr>
        <p:txBody>
          <a:bodyPr/>
          <a:lstStyle/>
          <a:p>
            <a:r>
              <a:rPr lang="en-GB" dirty="0" err="1"/>
              <a:t>Aseiniad</a:t>
            </a:r>
            <a:r>
              <a:rPr lang="en-GB" dirty="0"/>
              <a:t> </a:t>
            </a:r>
            <a:br>
              <a:rPr lang="en-GB" dirty="0"/>
            </a:br>
            <a:r>
              <a:rPr lang="en-GB" dirty="0">
                <a:solidFill>
                  <a:srgbClr val="2F5597"/>
                </a:solidFill>
              </a:rPr>
              <a:t>Assignment</a:t>
            </a:r>
          </a:p>
        </p:txBody>
      </p:sp>
      <p:sp>
        <p:nvSpPr>
          <p:cNvPr id="3" name="Content Placeholder 2">
            <a:extLst>
              <a:ext uri="{FF2B5EF4-FFF2-40B4-BE49-F238E27FC236}">
                <a16:creationId xmlns:a16="http://schemas.microsoft.com/office/drawing/2014/main" id="{E5A9E411-C16C-BABB-0341-404E3BE855D8}"/>
              </a:ext>
            </a:extLst>
          </p:cNvPr>
          <p:cNvSpPr>
            <a:spLocks noGrp="1"/>
          </p:cNvSpPr>
          <p:nvPr>
            <p:ph sz="half" idx="1"/>
          </p:nvPr>
        </p:nvSpPr>
        <p:spPr>
          <a:xfrm>
            <a:off x="451757" y="1825625"/>
            <a:ext cx="5568043" cy="4351338"/>
          </a:xfrm>
        </p:spPr>
        <p:txBody>
          <a:bodyPr vert="horz" lIns="91440" tIns="45720" rIns="91440" bIns="45720" rtlCol="0" anchor="t">
            <a:normAutofit fontScale="85000" lnSpcReduction="10000"/>
          </a:bodyPr>
          <a:lstStyle/>
          <a:p>
            <a:pPr marL="0" indent="0">
              <a:buNone/>
            </a:pPr>
            <a:r>
              <a:rPr lang="en-GB" dirty="0" err="1"/>
              <a:t>Porfolio</a:t>
            </a:r>
            <a:r>
              <a:rPr lang="en-GB" dirty="0"/>
              <a:t> o 3 </a:t>
            </a:r>
            <a:r>
              <a:rPr lang="en-GB" dirty="0" err="1"/>
              <a:t>elfen</a:t>
            </a:r>
            <a:endParaRPr lang="en-GB" dirty="0"/>
          </a:p>
          <a:p>
            <a:r>
              <a:rPr lang="en-GB" dirty="0"/>
              <a:t>Dewis 3 </a:t>
            </a:r>
            <a:r>
              <a:rPr lang="en-GB" dirty="0" err="1"/>
              <a:t>elfen</a:t>
            </a:r>
            <a:endParaRPr lang="en-GB" dirty="0">
              <a:cs typeface="Arial"/>
            </a:endParaRPr>
          </a:p>
          <a:p>
            <a:r>
              <a:rPr lang="en-GB" dirty="0" err="1"/>
              <a:t>Darllen</a:t>
            </a:r>
            <a:r>
              <a:rPr lang="en-GB" dirty="0"/>
              <a:t> </a:t>
            </a:r>
            <a:r>
              <a:rPr lang="en-GB" dirty="0" err="1"/>
              <a:t>canllawiau</a:t>
            </a:r>
            <a:r>
              <a:rPr lang="en-GB" dirty="0"/>
              <a:t> yn </a:t>
            </a:r>
            <a:r>
              <a:rPr lang="en-GB" dirty="0" err="1"/>
              <a:t>ofalus</a:t>
            </a:r>
            <a:endParaRPr lang="en-GB" dirty="0"/>
          </a:p>
          <a:p>
            <a:r>
              <a:rPr lang="en-GB" dirty="0"/>
              <a:t>Mae yr </a:t>
            </a:r>
            <a:r>
              <a:rPr lang="en-GB" dirty="0" err="1"/>
              <a:t>aseiniadau</a:t>
            </a:r>
            <a:r>
              <a:rPr lang="en-GB" dirty="0"/>
              <a:t> a </a:t>
            </a:r>
            <a:r>
              <a:rPr lang="en-GB" dirty="0" err="1"/>
              <a:t>phob</a:t>
            </a:r>
            <a:r>
              <a:rPr lang="en-GB" dirty="0"/>
              <a:t> </a:t>
            </a:r>
            <a:r>
              <a:rPr lang="en-GB" dirty="0" err="1"/>
              <a:t>opsiwn</a:t>
            </a:r>
            <a:r>
              <a:rPr lang="en-GB" dirty="0"/>
              <a:t> </a:t>
            </a:r>
            <a:r>
              <a:rPr lang="en-GB" dirty="0" err="1"/>
              <a:t>yn</a:t>
            </a:r>
            <a:r>
              <a:rPr lang="en-GB" dirty="0"/>
              <a:t> y </a:t>
            </a:r>
            <a:r>
              <a:rPr lang="en-GB" dirty="0" err="1"/>
              <a:t>ffurflen</a:t>
            </a:r>
            <a:r>
              <a:rPr lang="en-GB" dirty="0"/>
              <a:t> GA36 a </a:t>
            </a:r>
            <a:r>
              <a:rPr lang="en-GB" dirty="0" err="1"/>
              <a:t>llawlyfr</a:t>
            </a:r>
            <a:r>
              <a:rPr lang="en-GB" dirty="0"/>
              <a:t> </a:t>
            </a:r>
            <a:r>
              <a:rPr lang="en-GB" dirty="0" err="1"/>
              <a:t>modiwl</a:t>
            </a:r>
            <a:endParaRPr lang="en-GB" dirty="0"/>
          </a:p>
          <a:p>
            <a:r>
              <a:rPr lang="en-GB" dirty="0"/>
              <a:t>Mae </a:t>
            </a:r>
            <a:r>
              <a:rPr lang="en-GB" dirty="0" err="1"/>
              <a:t>yna</a:t>
            </a:r>
            <a:r>
              <a:rPr lang="en-GB" dirty="0"/>
              <a:t> </a:t>
            </a:r>
            <a:r>
              <a:rPr lang="en-GB" dirty="0" err="1"/>
              <a:t>recordiadau</a:t>
            </a:r>
            <a:r>
              <a:rPr lang="en-GB" dirty="0"/>
              <a:t> Panopto </a:t>
            </a:r>
            <a:r>
              <a:rPr lang="en-GB" dirty="0" err="1"/>
              <a:t>ar</a:t>
            </a:r>
            <a:r>
              <a:rPr lang="en-GB" dirty="0"/>
              <a:t> </a:t>
            </a:r>
            <a:r>
              <a:rPr lang="en-GB" dirty="0" err="1"/>
              <a:t>gyfer</a:t>
            </a:r>
            <a:r>
              <a:rPr lang="en-GB" dirty="0"/>
              <a:t> </a:t>
            </a:r>
            <a:r>
              <a:rPr lang="en-GB" dirty="0" err="1"/>
              <a:t>opsiwn</a:t>
            </a:r>
            <a:endParaRPr lang="en-GB" dirty="0"/>
          </a:p>
          <a:p>
            <a:r>
              <a:rPr lang="en-GB" b="1" dirty="0" err="1"/>
              <a:t>Dyddiad</a:t>
            </a:r>
            <a:r>
              <a:rPr lang="en-GB" b="1" dirty="0"/>
              <a:t> </a:t>
            </a:r>
            <a:r>
              <a:rPr lang="en-GB" b="1" dirty="0" err="1"/>
              <a:t>cyflwyno</a:t>
            </a:r>
            <a:r>
              <a:rPr lang="en-GB" b="1" dirty="0"/>
              <a:t> portfolio </a:t>
            </a:r>
            <a:r>
              <a:rPr lang="en-GB" b="1" dirty="0" err="1"/>
              <a:t>terfynol</a:t>
            </a:r>
            <a:r>
              <a:rPr lang="en-GB" b="1" dirty="0"/>
              <a:t> 23.59pm</a:t>
            </a:r>
            <a:r>
              <a:rPr lang="en-GB" b="1"/>
              <a:t>, 08/01/26</a:t>
            </a:r>
            <a:endParaRPr lang="en-GB" b="1" dirty="0"/>
          </a:p>
        </p:txBody>
      </p:sp>
      <p:sp>
        <p:nvSpPr>
          <p:cNvPr id="4" name="Content Placeholder 3">
            <a:extLst>
              <a:ext uri="{FF2B5EF4-FFF2-40B4-BE49-F238E27FC236}">
                <a16:creationId xmlns:a16="http://schemas.microsoft.com/office/drawing/2014/main" id="{4ABE422C-8677-F660-B6FD-032B6EEB82C5}"/>
              </a:ext>
            </a:extLst>
          </p:cNvPr>
          <p:cNvSpPr>
            <a:spLocks noGrp="1"/>
          </p:cNvSpPr>
          <p:nvPr>
            <p:ph sz="half" idx="2"/>
          </p:nvPr>
        </p:nvSpPr>
        <p:spPr>
          <a:xfrm>
            <a:off x="6172200" y="1825625"/>
            <a:ext cx="5334000" cy="3775075"/>
          </a:xfrm>
        </p:spPr>
        <p:txBody>
          <a:bodyPr vert="horz" lIns="91440" tIns="45720" rIns="91440" bIns="45720" rtlCol="0" anchor="t">
            <a:normAutofit fontScale="85000" lnSpcReduction="10000"/>
          </a:bodyPr>
          <a:lstStyle/>
          <a:p>
            <a:pPr marL="0" indent="0">
              <a:buNone/>
            </a:pPr>
            <a:r>
              <a:rPr lang="en-GB" dirty="0">
                <a:solidFill>
                  <a:srgbClr val="2F5597"/>
                </a:solidFill>
              </a:rPr>
              <a:t>Portfolio of 3 elements</a:t>
            </a:r>
            <a:endParaRPr lang="en-US" dirty="0"/>
          </a:p>
          <a:p>
            <a:pPr marL="0" indent="0">
              <a:buNone/>
            </a:pPr>
            <a:r>
              <a:rPr lang="en-GB" dirty="0">
                <a:solidFill>
                  <a:srgbClr val="2F5597"/>
                </a:solidFill>
              </a:rPr>
              <a:t>Choose 3 components </a:t>
            </a:r>
            <a:endParaRPr lang="en-GB" dirty="0">
              <a:solidFill>
                <a:srgbClr val="2F5597"/>
              </a:solidFill>
              <a:cs typeface="Arial"/>
            </a:endParaRPr>
          </a:p>
          <a:p>
            <a:r>
              <a:rPr lang="en-GB" dirty="0">
                <a:solidFill>
                  <a:srgbClr val="2F5597"/>
                </a:solidFill>
              </a:rPr>
              <a:t>Read the guidance carefully</a:t>
            </a:r>
          </a:p>
          <a:p>
            <a:r>
              <a:rPr lang="en-GB" dirty="0">
                <a:solidFill>
                  <a:srgbClr val="2F5597"/>
                </a:solidFill>
              </a:rPr>
              <a:t>The assignment and each option is in the GA36 form /module handbook</a:t>
            </a:r>
          </a:p>
          <a:p>
            <a:r>
              <a:rPr lang="en-GB" dirty="0">
                <a:solidFill>
                  <a:srgbClr val="2F5597"/>
                </a:solidFill>
              </a:rPr>
              <a:t>There are Panopto recordings for each option</a:t>
            </a:r>
          </a:p>
          <a:p>
            <a:r>
              <a:rPr lang="en-GB" b="1" dirty="0">
                <a:solidFill>
                  <a:srgbClr val="2F5597"/>
                </a:solidFill>
              </a:rPr>
              <a:t>Submission deadline final </a:t>
            </a:r>
            <a:r>
              <a:rPr lang="en-GB" b="1" dirty="0" err="1">
                <a:solidFill>
                  <a:srgbClr val="2F5597"/>
                </a:solidFill>
              </a:rPr>
              <a:t>portffolio</a:t>
            </a:r>
            <a:r>
              <a:rPr lang="en-GB" b="1" dirty="0">
                <a:solidFill>
                  <a:srgbClr val="2F5597"/>
                </a:solidFill>
              </a:rPr>
              <a:t> 23.59pm, </a:t>
            </a:r>
            <a:r>
              <a:rPr lang="en-GB" b="1" dirty="0"/>
              <a:t>8</a:t>
            </a:r>
            <a:r>
              <a:rPr lang="en-GB" b="1" baseline="30000" dirty="0"/>
              <a:t>th</a:t>
            </a:r>
            <a:r>
              <a:rPr lang="en-GB" b="1" dirty="0"/>
              <a:t> January 2026</a:t>
            </a:r>
            <a:endParaRPr lang="en-GB" b="1" dirty="0">
              <a:solidFill>
                <a:srgbClr val="2F5597"/>
              </a:solidFill>
            </a:endParaRPr>
          </a:p>
        </p:txBody>
      </p:sp>
    </p:spTree>
    <p:extLst>
      <p:ext uri="{BB962C8B-B14F-4D97-AF65-F5344CB8AC3E}">
        <p14:creationId xmlns:p14="http://schemas.microsoft.com/office/powerpoint/2010/main" val="2716667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29A9-2927-36D8-1AE8-653311C69FD4}"/>
              </a:ext>
            </a:extLst>
          </p:cNvPr>
          <p:cNvSpPr>
            <a:spLocks noGrp="1"/>
          </p:cNvSpPr>
          <p:nvPr>
            <p:ph type="title"/>
          </p:nvPr>
        </p:nvSpPr>
        <p:spPr>
          <a:xfrm>
            <a:off x="555172" y="365125"/>
            <a:ext cx="10798628" cy="704240"/>
          </a:xfrm>
        </p:spPr>
        <p:txBody>
          <a:bodyPr>
            <a:normAutofit fontScale="90000"/>
          </a:bodyPr>
          <a:lstStyle/>
          <a:p>
            <a:r>
              <a:rPr lang="en-GB" dirty="0" err="1"/>
              <a:t>Opsiynau</a:t>
            </a:r>
            <a:br>
              <a:rPr lang="en-GB" dirty="0"/>
            </a:br>
            <a:r>
              <a:rPr lang="en-GB" dirty="0">
                <a:solidFill>
                  <a:srgbClr val="2F5597"/>
                </a:solidFill>
              </a:rPr>
              <a:t>Options</a:t>
            </a:r>
          </a:p>
        </p:txBody>
      </p:sp>
      <p:sp>
        <p:nvSpPr>
          <p:cNvPr id="3" name="Content Placeholder 2">
            <a:extLst>
              <a:ext uri="{FF2B5EF4-FFF2-40B4-BE49-F238E27FC236}">
                <a16:creationId xmlns:a16="http://schemas.microsoft.com/office/drawing/2014/main" id="{ABCFB5AA-83A7-85CE-9D29-46CD8AB2ECB4}"/>
              </a:ext>
            </a:extLst>
          </p:cNvPr>
          <p:cNvSpPr>
            <a:spLocks noGrp="1"/>
          </p:cNvSpPr>
          <p:nvPr>
            <p:ph sz="half" idx="1"/>
          </p:nvPr>
        </p:nvSpPr>
        <p:spPr>
          <a:xfrm>
            <a:off x="555172" y="1509250"/>
            <a:ext cx="5143499" cy="4351338"/>
          </a:xfrm>
        </p:spPr>
        <p:txBody>
          <a:bodyPr vert="horz" lIns="91440" tIns="45720" rIns="91440" bIns="45720" rtlCol="0" anchor="t">
            <a:normAutofit/>
          </a:bodyPr>
          <a:lstStyle/>
          <a:p>
            <a:r>
              <a:rPr lang="en-GB" dirty="0"/>
              <a:t>Elfen 1- </a:t>
            </a:r>
            <a:r>
              <a:rPr lang="en-GB" dirty="0" err="1"/>
              <a:t>Pwerbwynt</a:t>
            </a:r>
            <a:r>
              <a:rPr lang="en-GB" dirty="0"/>
              <a:t> </a:t>
            </a:r>
            <a:r>
              <a:rPr lang="en-GB" u="sng" dirty="0"/>
              <a:t>neu</a:t>
            </a:r>
            <a:r>
              <a:rPr lang="en-GB" dirty="0"/>
              <a:t> Poster </a:t>
            </a:r>
            <a:r>
              <a:rPr lang="en-GB" dirty="0" err="1"/>
              <a:t>Academaidd</a:t>
            </a:r>
            <a:r>
              <a:rPr lang="en-GB" dirty="0"/>
              <a:t> (</a:t>
            </a:r>
            <a:r>
              <a:rPr lang="en-GB" dirty="0" err="1"/>
              <a:t>cyfateb</a:t>
            </a:r>
            <a:r>
              <a:rPr lang="en-GB" dirty="0"/>
              <a:t> </a:t>
            </a:r>
            <a:r>
              <a:rPr lang="en-GB" dirty="0" err="1"/>
              <a:t>i</a:t>
            </a:r>
            <a:r>
              <a:rPr lang="en-GB" dirty="0"/>
              <a:t> 1000 gair).</a:t>
            </a:r>
          </a:p>
          <a:p>
            <a:r>
              <a:rPr lang="en-GB" dirty="0"/>
              <a:t>Elfen 2- </a:t>
            </a:r>
            <a:r>
              <a:rPr lang="en-GB" dirty="0" err="1"/>
              <a:t>Pwerbwynt</a:t>
            </a:r>
            <a:r>
              <a:rPr lang="en-GB" dirty="0"/>
              <a:t> </a:t>
            </a:r>
            <a:r>
              <a:rPr lang="en-GB" u="sng" dirty="0"/>
              <a:t>neu</a:t>
            </a:r>
            <a:r>
              <a:rPr lang="en-GB" dirty="0"/>
              <a:t> </a:t>
            </a:r>
            <a:r>
              <a:rPr lang="en-GB" dirty="0" err="1"/>
              <a:t>Cyflwyniad</a:t>
            </a:r>
            <a:r>
              <a:rPr lang="en-GB" dirty="0"/>
              <a:t> Poster </a:t>
            </a:r>
            <a:r>
              <a:rPr lang="en-GB" dirty="0" err="1"/>
              <a:t>Academaidd</a:t>
            </a:r>
            <a:r>
              <a:rPr lang="en-GB" dirty="0"/>
              <a:t>  (5 </a:t>
            </a:r>
            <a:r>
              <a:rPr lang="en-GB" dirty="0" err="1"/>
              <a:t>munud</a:t>
            </a:r>
            <a:r>
              <a:rPr lang="en-GB" dirty="0"/>
              <a:t> / </a:t>
            </a:r>
            <a:r>
              <a:rPr lang="en-GB" dirty="0" err="1"/>
              <a:t>cyfateb</a:t>
            </a:r>
            <a:r>
              <a:rPr lang="en-GB" dirty="0"/>
              <a:t> </a:t>
            </a:r>
            <a:r>
              <a:rPr lang="en-GB" dirty="0" err="1"/>
              <a:t>i</a:t>
            </a:r>
            <a:r>
              <a:rPr lang="en-GB" dirty="0"/>
              <a:t> 1000 gair).</a:t>
            </a:r>
            <a:endParaRPr lang="en-GB" dirty="0">
              <a:cs typeface="Arial"/>
            </a:endParaRPr>
          </a:p>
          <a:p>
            <a:r>
              <a:rPr lang="en-GB" dirty="0"/>
              <a:t>Elfen 3- </a:t>
            </a:r>
            <a:r>
              <a:rPr lang="en-GB" dirty="0" err="1"/>
              <a:t>Adfyfyriad</a:t>
            </a:r>
            <a:r>
              <a:rPr lang="en-GB" dirty="0"/>
              <a:t> </a:t>
            </a:r>
            <a:r>
              <a:rPr lang="en-GB" u="sng" dirty="0"/>
              <a:t>neu</a:t>
            </a:r>
            <a:r>
              <a:rPr lang="en-GB" dirty="0"/>
              <a:t> </a:t>
            </a:r>
            <a:r>
              <a:rPr lang="en-GB" dirty="0" err="1"/>
              <a:t>adolygiad</a:t>
            </a:r>
            <a:r>
              <a:rPr lang="en-GB" dirty="0"/>
              <a:t> </a:t>
            </a:r>
            <a:r>
              <a:rPr lang="en-GB" dirty="0" err="1"/>
              <a:t>erthygl</a:t>
            </a:r>
            <a:r>
              <a:rPr lang="en-GB" dirty="0"/>
              <a:t>  (1000 gair). </a:t>
            </a:r>
            <a:endParaRPr lang="en-GB" dirty="0">
              <a:cs typeface="Arial"/>
            </a:endParaRPr>
          </a:p>
        </p:txBody>
      </p:sp>
      <p:sp>
        <p:nvSpPr>
          <p:cNvPr id="4" name="Content Placeholder 3">
            <a:extLst>
              <a:ext uri="{FF2B5EF4-FFF2-40B4-BE49-F238E27FC236}">
                <a16:creationId xmlns:a16="http://schemas.microsoft.com/office/drawing/2014/main" id="{0BDAC18E-A4B0-C3FA-2716-C193928DD946}"/>
              </a:ext>
            </a:extLst>
          </p:cNvPr>
          <p:cNvSpPr>
            <a:spLocks noGrp="1"/>
          </p:cNvSpPr>
          <p:nvPr>
            <p:ph sz="half" idx="2"/>
          </p:nvPr>
        </p:nvSpPr>
        <p:spPr>
          <a:xfrm>
            <a:off x="6220767" y="1491936"/>
            <a:ext cx="5416061" cy="4374784"/>
          </a:xfrm>
        </p:spPr>
        <p:txBody>
          <a:bodyPr vert="horz" lIns="91440" tIns="45720" rIns="91440" bIns="45720" rtlCol="0" anchor="t">
            <a:normAutofit/>
          </a:bodyPr>
          <a:lstStyle/>
          <a:p>
            <a:r>
              <a:rPr lang="en-GB" dirty="0">
                <a:solidFill>
                  <a:srgbClr val="2F5597"/>
                </a:solidFill>
              </a:rPr>
              <a:t>Component 1 – PowerPoint </a:t>
            </a:r>
            <a:r>
              <a:rPr lang="en-GB" u="sng" dirty="0">
                <a:solidFill>
                  <a:srgbClr val="2F5597"/>
                </a:solidFill>
              </a:rPr>
              <a:t>or </a:t>
            </a:r>
            <a:r>
              <a:rPr lang="en-GB" dirty="0">
                <a:solidFill>
                  <a:srgbClr val="2F5597"/>
                </a:solidFill>
              </a:rPr>
              <a:t>Academic Poster (equivalent to 1000 words). </a:t>
            </a:r>
            <a:endParaRPr lang="en-GB" dirty="0">
              <a:solidFill>
                <a:srgbClr val="2F5597"/>
              </a:solidFill>
              <a:cs typeface="Arial"/>
            </a:endParaRPr>
          </a:p>
          <a:p>
            <a:r>
              <a:rPr lang="en-GB" dirty="0">
                <a:solidFill>
                  <a:srgbClr val="2F5597"/>
                </a:solidFill>
              </a:rPr>
              <a:t>Component 2 – Oral presentation </a:t>
            </a:r>
            <a:r>
              <a:rPr lang="en-GB" u="sng" dirty="0">
                <a:solidFill>
                  <a:srgbClr val="2F5597"/>
                </a:solidFill>
              </a:rPr>
              <a:t>or</a:t>
            </a:r>
            <a:r>
              <a:rPr lang="en-GB" dirty="0">
                <a:solidFill>
                  <a:srgbClr val="2F5597"/>
                </a:solidFill>
              </a:rPr>
              <a:t> poster  (5 minutes  / equivalent to 1000 words).</a:t>
            </a:r>
            <a:endParaRPr lang="en-GB" dirty="0">
              <a:solidFill>
                <a:srgbClr val="2F5597"/>
              </a:solidFill>
              <a:cs typeface="Arial"/>
            </a:endParaRPr>
          </a:p>
          <a:p>
            <a:r>
              <a:rPr lang="en-GB" dirty="0">
                <a:solidFill>
                  <a:srgbClr val="2F5597"/>
                </a:solidFill>
              </a:rPr>
              <a:t>Component 3 - PowerPoint presentation </a:t>
            </a:r>
            <a:r>
              <a:rPr lang="en-GB" u="sng" dirty="0">
                <a:solidFill>
                  <a:srgbClr val="2F5597"/>
                </a:solidFill>
              </a:rPr>
              <a:t>or</a:t>
            </a:r>
            <a:r>
              <a:rPr lang="en-GB" dirty="0">
                <a:solidFill>
                  <a:srgbClr val="2F5597"/>
                </a:solidFill>
              </a:rPr>
              <a:t> article review    (1000 words)</a:t>
            </a:r>
            <a:endParaRPr lang="en-GB" dirty="0">
              <a:solidFill>
                <a:srgbClr val="2F5597"/>
              </a:solidFill>
              <a:cs typeface="Arial"/>
            </a:endParaRPr>
          </a:p>
        </p:txBody>
      </p:sp>
    </p:spTree>
    <p:extLst>
      <p:ext uri="{BB962C8B-B14F-4D97-AF65-F5344CB8AC3E}">
        <p14:creationId xmlns:p14="http://schemas.microsoft.com/office/powerpoint/2010/main" val="1670083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C2132-BCE9-7D79-D065-73D54A997640}"/>
              </a:ext>
            </a:extLst>
          </p:cNvPr>
          <p:cNvSpPr>
            <a:spLocks noGrp="1"/>
          </p:cNvSpPr>
          <p:nvPr>
            <p:ph type="title"/>
          </p:nvPr>
        </p:nvSpPr>
        <p:spPr>
          <a:xfrm>
            <a:off x="184760" y="154536"/>
            <a:ext cx="12306300" cy="1325563"/>
          </a:xfrm>
        </p:spPr>
        <p:txBody>
          <a:bodyPr>
            <a:normAutofit fontScale="90000"/>
          </a:bodyPr>
          <a:lstStyle/>
          <a:p>
            <a:br>
              <a:rPr lang="en-GB" dirty="0"/>
            </a:br>
            <a:r>
              <a:rPr lang="en-GB" dirty="0"/>
              <a:t>Mae </a:t>
            </a:r>
            <a:r>
              <a:rPr lang="en-GB" dirty="0" err="1"/>
              <a:t>gan</a:t>
            </a:r>
            <a:r>
              <a:rPr lang="en-GB" dirty="0"/>
              <a:t> bod </a:t>
            </a:r>
            <a:r>
              <a:rPr lang="en-GB" dirty="0" err="1"/>
              <a:t>elfen</a:t>
            </a:r>
            <a:r>
              <a:rPr lang="en-GB" dirty="0"/>
              <a:t> </a:t>
            </a:r>
            <a:r>
              <a:rPr lang="en-GB" dirty="0" err="1"/>
              <a:t>canllawiau</a:t>
            </a:r>
            <a:r>
              <a:rPr lang="en-GB" dirty="0"/>
              <a:t> Panopto </a:t>
            </a:r>
            <a:r>
              <a:rPr lang="en-GB" dirty="0" err="1"/>
              <a:t>ar</a:t>
            </a:r>
            <a:r>
              <a:rPr lang="en-GB" dirty="0"/>
              <a:t> Moodle</a:t>
            </a:r>
            <a:br>
              <a:rPr lang="en-GB" dirty="0"/>
            </a:br>
            <a:r>
              <a:rPr lang="en-GB" dirty="0">
                <a:solidFill>
                  <a:srgbClr val="2F5597"/>
                </a:solidFill>
              </a:rPr>
              <a:t>Each component has individual Panopto guidance on Moodle</a:t>
            </a:r>
          </a:p>
        </p:txBody>
      </p:sp>
      <p:sp>
        <p:nvSpPr>
          <p:cNvPr id="3" name="Content Placeholder 2">
            <a:extLst>
              <a:ext uri="{FF2B5EF4-FFF2-40B4-BE49-F238E27FC236}">
                <a16:creationId xmlns:a16="http://schemas.microsoft.com/office/drawing/2014/main" id="{80125D80-3FB8-8DFA-037C-0EA23440E574}"/>
              </a:ext>
            </a:extLst>
          </p:cNvPr>
          <p:cNvSpPr>
            <a:spLocks noGrp="1"/>
          </p:cNvSpPr>
          <p:nvPr>
            <p:ph sz="half" idx="1"/>
          </p:nvPr>
        </p:nvSpPr>
        <p:spPr>
          <a:xfrm>
            <a:off x="838200" y="1825625"/>
            <a:ext cx="5218470" cy="3964193"/>
          </a:xfrm>
        </p:spPr>
        <p:txBody>
          <a:bodyPr vert="horz" lIns="91440" tIns="45720" rIns="91440" bIns="45720" rtlCol="0" anchor="t">
            <a:normAutofit fontScale="92500" lnSpcReduction="10000"/>
          </a:bodyPr>
          <a:lstStyle/>
          <a:p>
            <a:r>
              <a:rPr lang="en-GB" dirty="0">
                <a:cs typeface="Arial" panose="020B0604020202020204"/>
              </a:rPr>
              <a:t>Dolen </a:t>
            </a:r>
            <a:r>
              <a:rPr lang="en-GB" dirty="0" err="1">
                <a:cs typeface="Arial" panose="020B0604020202020204"/>
              </a:rPr>
              <a:t>ar</a:t>
            </a:r>
            <a:r>
              <a:rPr lang="en-GB" dirty="0">
                <a:cs typeface="Arial" panose="020B0604020202020204"/>
              </a:rPr>
              <a:t> </a:t>
            </a:r>
            <a:r>
              <a:rPr lang="en-GB" dirty="0" err="1">
                <a:cs typeface="Arial" panose="020B0604020202020204"/>
              </a:rPr>
              <a:t>gyfer</a:t>
            </a:r>
            <a:r>
              <a:rPr lang="en-GB" dirty="0">
                <a:cs typeface="Arial" panose="020B0604020202020204"/>
              </a:rPr>
              <a:t> </a:t>
            </a:r>
            <a:r>
              <a:rPr lang="en-GB" dirty="0" err="1">
                <a:cs typeface="Arial" panose="020B0604020202020204"/>
              </a:rPr>
              <a:t>Pwerbwynt</a:t>
            </a:r>
            <a:r>
              <a:rPr lang="en-GB" dirty="0">
                <a:cs typeface="Arial" panose="020B0604020202020204"/>
              </a:rPr>
              <a:t> bob </a:t>
            </a:r>
            <a:r>
              <a:rPr lang="en-GB" dirty="0" err="1">
                <a:cs typeface="Arial" panose="020B0604020202020204"/>
              </a:rPr>
              <a:t>elfen</a:t>
            </a:r>
            <a:r>
              <a:rPr lang="en-GB" dirty="0">
                <a:cs typeface="Arial" panose="020B0604020202020204"/>
              </a:rPr>
              <a:t> </a:t>
            </a:r>
            <a:r>
              <a:rPr lang="en-GB" dirty="0" err="1">
                <a:cs typeface="Arial" panose="020B0604020202020204"/>
              </a:rPr>
              <a:t>gyferbyn</a:t>
            </a:r>
            <a:r>
              <a:rPr lang="en-GB" dirty="0">
                <a:cs typeface="Arial" panose="020B0604020202020204"/>
              </a:rPr>
              <a:t>, </a:t>
            </a:r>
            <a:r>
              <a:rPr lang="en-GB" dirty="0" err="1">
                <a:cs typeface="Arial" panose="020B0604020202020204"/>
              </a:rPr>
              <a:t>os</a:t>
            </a:r>
            <a:r>
              <a:rPr lang="en-GB" dirty="0">
                <a:cs typeface="Arial" panose="020B0604020202020204"/>
              </a:rPr>
              <a:t> </a:t>
            </a:r>
            <a:r>
              <a:rPr lang="en-GB" dirty="0" err="1">
                <a:cs typeface="Arial" panose="020B0604020202020204"/>
              </a:rPr>
              <a:t>yn</a:t>
            </a:r>
            <a:r>
              <a:rPr lang="en-GB" dirty="0">
                <a:cs typeface="Arial" panose="020B0604020202020204"/>
              </a:rPr>
              <a:t> </a:t>
            </a:r>
            <a:r>
              <a:rPr lang="en-GB" dirty="0" err="1">
                <a:cs typeface="Arial" panose="020B0604020202020204"/>
              </a:rPr>
              <a:t>ddefnyddiol</a:t>
            </a:r>
            <a:endParaRPr lang="en-GB" dirty="0">
              <a:cs typeface="Arial" panose="020B0604020202020204"/>
            </a:endParaRPr>
          </a:p>
          <a:p>
            <a:r>
              <a:rPr lang="en-GB" dirty="0" err="1">
                <a:cs typeface="Arial" panose="020B0604020202020204"/>
              </a:rPr>
              <a:t>Recordiadau</a:t>
            </a:r>
            <a:r>
              <a:rPr lang="en-GB" dirty="0">
                <a:cs typeface="Arial" panose="020B0604020202020204"/>
              </a:rPr>
              <a:t> </a:t>
            </a:r>
            <a:r>
              <a:rPr lang="en-GB" dirty="0" err="1">
                <a:cs typeface="Arial" panose="020B0604020202020204"/>
              </a:rPr>
              <a:t>o'r</a:t>
            </a:r>
            <a:r>
              <a:rPr lang="en-GB" dirty="0">
                <a:cs typeface="Arial" panose="020B0604020202020204"/>
              </a:rPr>
              <a:t> </a:t>
            </a:r>
            <a:r>
              <a:rPr lang="en-GB" dirty="0" err="1">
                <a:cs typeface="Arial" panose="020B0604020202020204"/>
              </a:rPr>
              <a:t>canllawiau</a:t>
            </a:r>
            <a:r>
              <a:rPr lang="en-GB" dirty="0">
                <a:cs typeface="Arial" panose="020B0604020202020204"/>
              </a:rPr>
              <a:t> </a:t>
            </a:r>
            <a:r>
              <a:rPr lang="en-GB" dirty="0" err="1">
                <a:cs typeface="Arial" panose="020B0604020202020204"/>
              </a:rPr>
              <a:t>ar</a:t>
            </a:r>
            <a:r>
              <a:rPr lang="en-GB" dirty="0">
                <a:cs typeface="Arial" panose="020B0604020202020204"/>
              </a:rPr>
              <a:t> Moodle (Panopto)</a:t>
            </a:r>
          </a:p>
          <a:p>
            <a:endParaRPr lang="en-GB" dirty="0">
              <a:cs typeface="Arial" panose="020B0604020202020204"/>
            </a:endParaRPr>
          </a:p>
          <a:p>
            <a:r>
              <a:rPr lang="en-GB" dirty="0">
                <a:solidFill>
                  <a:srgbClr val="2F5597"/>
                </a:solidFill>
                <a:cs typeface="Arial" panose="020B0604020202020204"/>
              </a:rPr>
              <a:t>Links to PowerPoint for each component opposite if needed</a:t>
            </a:r>
            <a:endParaRPr lang="en-US" dirty="0">
              <a:cs typeface="Arial" panose="020B0604020202020204"/>
            </a:endParaRPr>
          </a:p>
          <a:p>
            <a:r>
              <a:rPr lang="en-GB" dirty="0">
                <a:solidFill>
                  <a:srgbClr val="2F5597"/>
                </a:solidFill>
                <a:cs typeface="Arial" panose="020B0604020202020204"/>
              </a:rPr>
              <a:t>Recordings of guidance on Moodle (Panopto)</a:t>
            </a:r>
            <a:endParaRPr lang="en-GB" dirty="0"/>
          </a:p>
        </p:txBody>
      </p:sp>
      <p:sp>
        <p:nvSpPr>
          <p:cNvPr id="4" name="Content Placeholder 3">
            <a:extLst>
              <a:ext uri="{FF2B5EF4-FFF2-40B4-BE49-F238E27FC236}">
                <a16:creationId xmlns:a16="http://schemas.microsoft.com/office/drawing/2014/main" id="{8BCF6320-B6E6-EEEC-0702-B82F63E8D61D}"/>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endParaRPr lang="en-GB" dirty="0">
              <a:solidFill>
                <a:srgbClr val="2F5597"/>
              </a:solidFill>
              <a:cs typeface="Arial"/>
            </a:endParaRPr>
          </a:p>
          <a:p>
            <a:endParaRPr lang="en-GB" dirty="0">
              <a:solidFill>
                <a:srgbClr val="2F5597"/>
              </a:solidFill>
              <a:cs typeface="Arial"/>
            </a:endParaRPr>
          </a:p>
        </p:txBody>
      </p:sp>
    </p:spTree>
    <p:extLst>
      <p:ext uri="{BB962C8B-B14F-4D97-AF65-F5344CB8AC3E}">
        <p14:creationId xmlns:p14="http://schemas.microsoft.com/office/powerpoint/2010/main" val="3042488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8FA4A-F5AF-8BA7-DEA9-0858A54ECF9E}"/>
              </a:ext>
            </a:extLst>
          </p:cNvPr>
          <p:cNvSpPr>
            <a:spLocks noGrp="1"/>
          </p:cNvSpPr>
          <p:nvPr>
            <p:ph type="title"/>
          </p:nvPr>
        </p:nvSpPr>
        <p:spPr/>
        <p:txBody>
          <a:bodyPr/>
          <a:lstStyle/>
          <a:p>
            <a:r>
              <a:rPr lang="en-GB" dirty="0"/>
              <a:t>Elfen 1 / </a:t>
            </a:r>
            <a:r>
              <a:rPr lang="en-GB" dirty="0">
                <a:solidFill>
                  <a:srgbClr val="2F5597"/>
                </a:solidFill>
              </a:rPr>
              <a:t>Component 1</a:t>
            </a:r>
          </a:p>
        </p:txBody>
      </p:sp>
      <p:sp>
        <p:nvSpPr>
          <p:cNvPr id="3" name="Content Placeholder 2">
            <a:extLst>
              <a:ext uri="{FF2B5EF4-FFF2-40B4-BE49-F238E27FC236}">
                <a16:creationId xmlns:a16="http://schemas.microsoft.com/office/drawing/2014/main" id="{21A87592-E99E-97FF-0C23-698190C9FB83}"/>
              </a:ext>
            </a:extLst>
          </p:cNvPr>
          <p:cNvSpPr>
            <a:spLocks noGrp="1"/>
          </p:cNvSpPr>
          <p:nvPr>
            <p:ph sz="half" idx="1"/>
          </p:nvPr>
        </p:nvSpPr>
        <p:spPr/>
        <p:txBody>
          <a:bodyPr/>
          <a:lstStyle/>
          <a:p>
            <a:r>
              <a:rPr lang="en-GB" dirty="0"/>
              <a:t>Naill </a:t>
            </a:r>
            <a:r>
              <a:rPr lang="en-GB" dirty="0" err="1"/>
              <a:t>a’i</a:t>
            </a:r>
            <a:endParaRPr lang="en-GB" dirty="0"/>
          </a:p>
        </p:txBody>
      </p:sp>
      <p:sp>
        <p:nvSpPr>
          <p:cNvPr id="4" name="Content Placeholder 3">
            <a:extLst>
              <a:ext uri="{FF2B5EF4-FFF2-40B4-BE49-F238E27FC236}">
                <a16:creationId xmlns:a16="http://schemas.microsoft.com/office/drawing/2014/main" id="{3847F4D7-2C44-D0DC-4EED-D786E9D5862F}"/>
              </a:ext>
            </a:extLst>
          </p:cNvPr>
          <p:cNvSpPr>
            <a:spLocks noGrp="1"/>
          </p:cNvSpPr>
          <p:nvPr>
            <p:ph sz="half" idx="2"/>
          </p:nvPr>
        </p:nvSpPr>
        <p:spPr/>
        <p:txBody>
          <a:bodyPr/>
          <a:lstStyle/>
          <a:p>
            <a:r>
              <a:rPr lang="en-GB" dirty="0">
                <a:solidFill>
                  <a:srgbClr val="2F5597"/>
                </a:solidFill>
              </a:rPr>
              <a:t>Either</a:t>
            </a:r>
          </a:p>
          <a:p>
            <a:endParaRPr lang="en-GB" dirty="0"/>
          </a:p>
        </p:txBody>
      </p:sp>
    </p:spTree>
    <p:extLst>
      <p:ext uri="{BB962C8B-B14F-4D97-AF65-F5344CB8AC3E}">
        <p14:creationId xmlns:p14="http://schemas.microsoft.com/office/powerpoint/2010/main" val="1410107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a:xfrm>
            <a:off x="761999" y="65867"/>
            <a:ext cx="10515600" cy="957590"/>
          </a:xfrm>
        </p:spPr>
        <p:txBody>
          <a:bodyPr>
            <a:normAutofit fontScale="90000"/>
          </a:bodyPr>
          <a:lstStyle/>
          <a:p>
            <a:r>
              <a:rPr lang="en-GB" dirty="0"/>
              <a:t>Elfen 1 Poster </a:t>
            </a:r>
            <a:r>
              <a:rPr lang="en-GB" dirty="0" err="1"/>
              <a:t>Academaidd</a:t>
            </a:r>
            <a:br>
              <a:rPr lang="en-GB" dirty="0"/>
            </a:br>
            <a:r>
              <a:rPr lang="en-GB" dirty="0">
                <a:solidFill>
                  <a:srgbClr val="2F5597"/>
                </a:solidFill>
              </a:rPr>
              <a:t>Component 1- Academic Poster</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545284" y="1391429"/>
            <a:ext cx="5396930" cy="4270145"/>
          </a:xfrm>
        </p:spPr>
        <p:txBody>
          <a:bodyPr vert="horz" lIns="91440" tIns="45720" rIns="91440" bIns="45720" rtlCol="0" anchor="t">
            <a:normAutofit fontScale="85000" lnSpcReduction="20000"/>
          </a:bodyPr>
          <a:lstStyle/>
          <a:p>
            <a:r>
              <a:rPr lang="en-GB" dirty="0"/>
              <a:t>Creu poster </a:t>
            </a:r>
            <a:r>
              <a:rPr lang="en-GB" dirty="0" err="1"/>
              <a:t>academaidd</a:t>
            </a:r>
            <a:r>
              <a:rPr lang="en-GB" dirty="0"/>
              <a:t> </a:t>
            </a:r>
            <a:r>
              <a:rPr lang="en-GB" dirty="0" err="1"/>
              <a:t>sy'n</a:t>
            </a:r>
            <a:r>
              <a:rPr lang="en-GB" dirty="0"/>
              <a:t> </a:t>
            </a:r>
            <a:r>
              <a:rPr lang="en-GB" dirty="0" err="1"/>
              <a:t>trafod</a:t>
            </a:r>
            <a:r>
              <a:rPr lang="en-GB" dirty="0"/>
              <a:t> </a:t>
            </a:r>
            <a:r>
              <a:rPr lang="en-GB" dirty="0" err="1"/>
              <a:t>yr</a:t>
            </a:r>
            <a:r>
              <a:rPr lang="en-GB" dirty="0"/>
              <a:t> </a:t>
            </a:r>
            <a:r>
              <a:rPr lang="en-GB" dirty="0" err="1"/>
              <a:t>ystod</a:t>
            </a:r>
            <a:r>
              <a:rPr lang="en-GB" dirty="0"/>
              <a:t> o </a:t>
            </a:r>
            <a:r>
              <a:rPr lang="en-GB" dirty="0" err="1"/>
              <a:t>sgiliau</a:t>
            </a:r>
            <a:r>
              <a:rPr lang="en-GB" dirty="0"/>
              <a:t> a </a:t>
            </a:r>
            <a:r>
              <a:rPr lang="en-GB" dirty="0" err="1"/>
              <a:t>rhinweddau</a:t>
            </a:r>
            <a:r>
              <a:rPr lang="en-GB" dirty="0"/>
              <a:t> </a:t>
            </a:r>
            <a:r>
              <a:rPr lang="en-GB" dirty="0" err="1"/>
              <a:t>personol</a:t>
            </a:r>
            <a:r>
              <a:rPr lang="en-GB" dirty="0"/>
              <a:t> </a:t>
            </a:r>
            <a:r>
              <a:rPr lang="en-GB" dirty="0" err="1"/>
              <a:t>sy'n</a:t>
            </a:r>
            <a:r>
              <a:rPr lang="en-GB" dirty="0"/>
              <a:t> </a:t>
            </a:r>
            <a:r>
              <a:rPr lang="en-GB" dirty="0" err="1"/>
              <a:t>cefnogi</a:t>
            </a:r>
            <a:r>
              <a:rPr lang="en-GB" dirty="0"/>
              <a:t> </a:t>
            </a:r>
            <a:r>
              <a:rPr lang="en-GB" dirty="0" err="1"/>
              <a:t>astudio</a:t>
            </a:r>
            <a:r>
              <a:rPr lang="en-GB" dirty="0"/>
              <a:t> </a:t>
            </a:r>
            <a:r>
              <a:rPr lang="en-GB" dirty="0" err="1"/>
              <a:t>academaidd</a:t>
            </a:r>
            <a:r>
              <a:rPr lang="en-GB" dirty="0"/>
              <a:t>.  </a:t>
            </a:r>
          </a:p>
          <a:p>
            <a:r>
              <a:rPr lang="en-GB" dirty="0"/>
              <a:t>Mae </a:t>
            </a:r>
            <a:r>
              <a:rPr lang="en-GB" dirty="0" err="1"/>
              <a:t>posteri</a:t>
            </a:r>
            <a:r>
              <a:rPr lang="en-GB" dirty="0"/>
              <a:t> </a:t>
            </a:r>
            <a:r>
              <a:rPr lang="en-GB" dirty="0" err="1"/>
              <a:t>academaidd</a:t>
            </a:r>
            <a:r>
              <a:rPr lang="en-GB" dirty="0"/>
              <a:t> </a:t>
            </a:r>
            <a:r>
              <a:rPr lang="en-GB" dirty="0" err="1"/>
              <a:t>fel</a:t>
            </a:r>
            <a:r>
              <a:rPr lang="en-GB" dirty="0"/>
              <a:t> </a:t>
            </a:r>
            <a:r>
              <a:rPr lang="en-GB" dirty="0" err="1"/>
              <a:t>arfer</a:t>
            </a:r>
            <a:r>
              <a:rPr lang="en-GB" dirty="0"/>
              <a:t> </a:t>
            </a:r>
            <a:r>
              <a:rPr lang="en-GB" dirty="0" err="1"/>
              <a:t>yn</a:t>
            </a:r>
            <a:r>
              <a:rPr lang="en-GB" dirty="0"/>
              <a:t> 1000 o </a:t>
            </a:r>
            <a:r>
              <a:rPr lang="en-GB" dirty="0" err="1"/>
              <a:t>eiriau</a:t>
            </a:r>
            <a:endParaRPr lang="en-GB" dirty="0"/>
          </a:p>
          <a:p>
            <a:r>
              <a:rPr lang="en-GB" dirty="0" err="1"/>
              <a:t>Dewiswch</a:t>
            </a:r>
            <a:r>
              <a:rPr lang="en-GB" dirty="0"/>
              <a:t> 2-3 </a:t>
            </a:r>
            <a:r>
              <a:rPr lang="en-GB" dirty="0" err="1"/>
              <a:t>sgîl</a:t>
            </a:r>
            <a:r>
              <a:rPr lang="en-GB" dirty="0"/>
              <a:t>  </a:t>
            </a:r>
            <a:r>
              <a:rPr lang="en-GB" dirty="0" err="1"/>
              <a:t>fel</a:t>
            </a:r>
            <a:r>
              <a:rPr lang="en-GB" dirty="0"/>
              <a:t>:</a:t>
            </a:r>
            <a:endParaRPr lang="en-GB" dirty="0">
              <a:cs typeface="Arial"/>
            </a:endParaRPr>
          </a:p>
          <a:p>
            <a:r>
              <a:rPr lang="en-GB" dirty="0" err="1"/>
              <a:t>Sgiliau</a:t>
            </a:r>
            <a:r>
              <a:rPr lang="en-GB" dirty="0"/>
              <a:t> </a:t>
            </a:r>
            <a:r>
              <a:rPr lang="en-GB" dirty="0" err="1"/>
              <a:t>trefnu</a:t>
            </a:r>
            <a:endParaRPr lang="en-GB" dirty="0"/>
          </a:p>
          <a:p>
            <a:r>
              <a:rPr lang="en-GB" dirty="0" err="1"/>
              <a:t>Sgiliau</a:t>
            </a:r>
            <a:r>
              <a:rPr lang="en-GB" dirty="0"/>
              <a:t> </a:t>
            </a:r>
            <a:r>
              <a:rPr lang="en-GB" dirty="0" err="1"/>
              <a:t>rheoli</a:t>
            </a:r>
            <a:r>
              <a:rPr lang="en-GB" dirty="0"/>
              <a:t> </a:t>
            </a:r>
            <a:r>
              <a:rPr lang="en-GB" dirty="0" err="1"/>
              <a:t>amser</a:t>
            </a:r>
            <a:endParaRPr lang="en-GB" dirty="0"/>
          </a:p>
          <a:p>
            <a:r>
              <a:rPr lang="en-GB" dirty="0" err="1"/>
              <a:t>Sgiliau</a:t>
            </a:r>
            <a:r>
              <a:rPr lang="en-GB" dirty="0"/>
              <a:t> </a:t>
            </a:r>
            <a:r>
              <a:rPr lang="en-GB" dirty="0" err="1"/>
              <a:t>meddwl</a:t>
            </a:r>
            <a:r>
              <a:rPr lang="en-GB" dirty="0"/>
              <a:t> </a:t>
            </a:r>
            <a:r>
              <a:rPr lang="en-GB" dirty="0" err="1"/>
              <a:t>beirniadol</a:t>
            </a:r>
            <a:endParaRPr lang="en-GB" dirty="0"/>
          </a:p>
          <a:p>
            <a:r>
              <a:rPr lang="en-GB" dirty="0" err="1"/>
              <a:t>Sgiliau</a:t>
            </a:r>
            <a:r>
              <a:rPr lang="en-GB" dirty="0"/>
              <a:t> </a:t>
            </a:r>
            <a:r>
              <a:rPr lang="en-GB" dirty="0" err="1"/>
              <a:t>cymryd</a:t>
            </a:r>
            <a:r>
              <a:rPr lang="en-GB" dirty="0"/>
              <a:t> </a:t>
            </a:r>
            <a:r>
              <a:rPr lang="en-GB" dirty="0" err="1"/>
              <a:t>nodiadau</a:t>
            </a:r>
            <a:endParaRPr lang="en-GB" dirty="0"/>
          </a:p>
          <a:p>
            <a:r>
              <a:rPr lang="en-GB" dirty="0" err="1"/>
              <a:t>Sgiliau</a:t>
            </a:r>
            <a:r>
              <a:rPr lang="en-GB" dirty="0"/>
              <a:t> </a:t>
            </a:r>
            <a:r>
              <a:rPr lang="en-GB" dirty="0" err="1"/>
              <a:t>ymchwil</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157519" y="1196427"/>
            <a:ext cx="6316910" cy="4416396"/>
          </a:xfrm>
        </p:spPr>
        <p:txBody>
          <a:bodyPr>
            <a:noAutofit/>
          </a:bodyPr>
          <a:lstStyle/>
          <a:p>
            <a:r>
              <a:rPr lang="en-GB" sz="2400" dirty="0">
                <a:solidFill>
                  <a:srgbClr val="2F5597"/>
                </a:solidFill>
              </a:rPr>
              <a:t>Create an academic poster which discusses the range of skills and personal qualities that support academic study.  </a:t>
            </a:r>
          </a:p>
          <a:p>
            <a:r>
              <a:rPr lang="en-GB" sz="2400" dirty="0">
                <a:solidFill>
                  <a:srgbClr val="2F5597"/>
                </a:solidFill>
              </a:rPr>
              <a:t>Academic posters are usually 1000 words</a:t>
            </a:r>
          </a:p>
          <a:p>
            <a:r>
              <a:rPr lang="en-GB" sz="2400" dirty="0">
                <a:solidFill>
                  <a:srgbClr val="2F5597"/>
                </a:solidFill>
              </a:rPr>
              <a:t>Choose 2-3 skills such as:</a:t>
            </a:r>
          </a:p>
          <a:p>
            <a:pPr marL="0" indent="0">
              <a:buNone/>
            </a:pPr>
            <a:r>
              <a:rPr lang="en-GB" sz="2400" dirty="0">
                <a:solidFill>
                  <a:srgbClr val="2F5597"/>
                </a:solidFill>
              </a:rPr>
              <a:t>Organisation skills</a:t>
            </a:r>
          </a:p>
          <a:p>
            <a:pPr marL="0" indent="0">
              <a:buNone/>
            </a:pPr>
            <a:r>
              <a:rPr lang="en-GB" sz="2400" dirty="0">
                <a:solidFill>
                  <a:srgbClr val="2F5597"/>
                </a:solidFill>
              </a:rPr>
              <a:t>Time management skills</a:t>
            </a:r>
          </a:p>
          <a:p>
            <a:pPr marL="0" indent="0">
              <a:buNone/>
            </a:pPr>
            <a:r>
              <a:rPr lang="en-GB" sz="2400" dirty="0">
                <a:solidFill>
                  <a:srgbClr val="2F5597"/>
                </a:solidFill>
              </a:rPr>
              <a:t>Critical thinking skills</a:t>
            </a:r>
          </a:p>
          <a:p>
            <a:pPr marL="0" indent="0">
              <a:buNone/>
            </a:pPr>
            <a:r>
              <a:rPr lang="en-GB" sz="2400" dirty="0">
                <a:solidFill>
                  <a:srgbClr val="2F5597"/>
                </a:solidFill>
              </a:rPr>
              <a:t>Notetaking skills</a:t>
            </a:r>
          </a:p>
          <a:p>
            <a:pPr marL="0" indent="0">
              <a:buNone/>
            </a:pPr>
            <a:r>
              <a:rPr lang="en-GB" sz="2400" dirty="0">
                <a:solidFill>
                  <a:srgbClr val="2F5597"/>
                </a:solidFill>
              </a:rPr>
              <a:t>Research skills</a:t>
            </a:r>
          </a:p>
          <a:p>
            <a:pPr marL="0" indent="0">
              <a:buNone/>
            </a:pPr>
            <a:endParaRPr lang="en-GB" sz="2000" dirty="0"/>
          </a:p>
        </p:txBody>
      </p:sp>
    </p:spTree>
    <p:extLst>
      <p:ext uri="{BB962C8B-B14F-4D97-AF65-F5344CB8AC3E}">
        <p14:creationId xmlns:p14="http://schemas.microsoft.com/office/powerpoint/2010/main" val="878109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07FB-B129-2262-1785-8200E34F7033}"/>
              </a:ext>
            </a:extLst>
          </p:cNvPr>
          <p:cNvSpPr>
            <a:spLocks noGrp="1"/>
          </p:cNvSpPr>
          <p:nvPr>
            <p:ph type="title"/>
          </p:nvPr>
        </p:nvSpPr>
        <p:spPr>
          <a:xfrm>
            <a:off x="838200" y="365126"/>
            <a:ext cx="10515600" cy="985210"/>
          </a:xfrm>
        </p:spPr>
        <p:txBody>
          <a:bodyPr>
            <a:normAutofit fontScale="90000"/>
          </a:bodyPr>
          <a:lstStyle/>
          <a:p>
            <a:r>
              <a:rPr lang="en-GB" dirty="0"/>
              <a:t>Elfen 1- Poster </a:t>
            </a:r>
            <a:r>
              <a:rPr lang="en-GB" dirty="0" err="1"/>
              <a:t>Academaidd</a:t>
            </a:r>
            <a:br>
              <a:rPr lang="en-GB" dirty="0"/>
            </a:br>
            <a:r>
              <a:rPr lang="en-GB" dirty="0">
                <a:solidFill>
                  <a:srgbClr val="2F5597"/>
                </a:solidFill>
              </a:rPr>
              <a:t>Component 1- Academic Poster</a:t>
            </a:r>
          </a:p>
        </p:txBody>
      </p:sp>
      <p:sp>
        <p:nvSpPr>
          <p:cNvPr id="3" name="Content Placeholder 2">
            <a:extLst>
              <a:ext uri="{FF2B5EF4-FFF2-40B4-BE49-F238E27FC236}">
                <a16:creationId xmlns:a16="http://schemas.microsoft.com/office/drawing/2014/main" id="{5C2DCACE-FFD2-4B5B-9875-05BF7084F4CE}"/>
              </a:ext>
            </a:extLst>
          </p:cNvPr>
          <p:cNvSpPr>
            <a:spLocks noGrp="1"/>
          </p:cNvSpPr>
          <p:nvPr>
            <p:ph sz="half" idx="1"/>
          </p:nvPr>
        </p:nvSpPr>
        <p:spPr>
          <a:xfrm>
            <a:off x="838200" y="1575760"/>
            <a:ext cx="5181600" cy="4351338"/>
          </a:xfrm>
        </p:spPr>
        <p:txBody>
          <a:bodyPr>
            <a:normAutofit fontScale="92500" lnSpcReduction="10000"/>
          </a:bodyPr>
          <a:lstStyle/>
          <a:p>
            <a:pPr marL="0" indent="0">
              <a:buNone/>
            </a:pPr>
            <a:r>
              <a:rPr lang="en-GB" dirty="0"/>
              <a:t>Poster </a:t>
            </a:r>
            <a:r>
              <a:rPr lang="en-GB" dirty="0" err="1"/>
              <a:t>digidol</a:t>
            </a:r>
            <a:endParaRPr lang="en-GB" dirty="0"/>
          </a:p>
          <a:p>
            <a:r>
              <a:rPr lang="en-GB" dirty="0" err="1"/>
              <a:t>Defnyddiwch</a:t>
            </a:r>
            <a:r>
              <a:rPr lang="en-GB" dirty="0"/>
              <a:t> un </a:t>
            </a:r>
            <a:r>
              <a:rPr lang="en-GB" dirty="0" err="1"/>
              <a:t>sleid</a:t>
            </a:r>
            <a:r>
              <a:rPr lang="en-GB" dirty="0"/>
              <a:t> Power Point (neu </a:t>
            </a:r>
            <a:r>
              <a:rPr lang="en-GB" dirty="0" err="1"/>
              <a:t>meddalwedd</a:t>
            </a:r>
            <a:r>
              <a:rPr lang="en-GB" dirty="0"/>
              <a:t> </a:t>
            </a:r>
            <a:r>
              <a:rPr lang="en-GB" dirty="0" err="1"/>
              <a:t>tebyg</a:t>
            </a:r>
            <a:r>
              <a:rPr lang="en-GB" dirty="0"/>
              <a:t>) </a:t>
            </a:r>
            <a:r>
              <a:rPr lang="en-GB" dirty="0" err="1"/>
              <a:t>i</a:t>
            </a:r>
            <a:r>
              <a:rPr lang="en-GB" dirty="0"/>
              <a:t> </a:t>
            </a:r>
            <a:r>
              <a:rPr lang="en-GB" dirty="0" err="1"/>
              <a:t>gyflwyno</a:t>
            </a:r>
            <a:r>
              <a:rPr lang="en-GB" dirty="0"/>
              <a:t> </a:t>
            </a:r>
            <a:r>
              <a:rPr lang="en-GB" dirty="0" err="1"/>
              <a:t>eich</a:t>
            </a:r>
            <a:r>
              <a:rPr lang="en-GB" dirty="0"/>
              <a:t> poster ac un </a:t>
            </a:r>
            <a:r>
              <a:rPr lang="en-GB" dirty="0" err="1"/>
              <a:t>sleid</a:t>
            </a:r>
            <a:r>
              <a:rPr lang="en-GB" dirty="0"/>
              <a:t> </a:t>
            </a:r>
            <a:r>
              <a:rPr lang="en-GB" dirty="0" err="1"/>
              <a:t>i</a:t>
            </a:r>
            <a:r>
              <a:rPr lang="en-GB" dirty="0"/>
              <a:t> </a:t>
            </a:r>
            <a:r>
              <a:rPr lang="en-GB" dirty="0" err="1"/>
              <a:t>gyflwyno’r</a:t>
            </a:r>
            <a:r>
              <a:rPr lang="en-GB" dirty="0"/>
              <a:t> </a:t>
            </a:r>
            <a:r>
              <a:rPr lang="en-GB" dirty="0" err="1"/>
              <a:t>rhestr</a:t>
            </a:r>
            <a:r>
              <a:rPr lang="en-GB" dirty="0"/>
              <a:t> </a:t>
            </a:r>
            <a:r>
              <a:rPr lang="en-GB" dirty="0" err="1"/>
              <a:t>cyfeiriadau</a:t>
            </a:r>
            <a:endParaRPr lang="en-GB" dirty="0"/>
          </a:p>
          <a:p>
            <a:r>
              <a:rPr lang="en-GB" dirty="0" err="1"/>
              <a:t>Defnyddiwch</a:t>
            </a:r>
            <a:r>
              <a:rPr lang="en-GB" dirty="0"/>
              <a:t> </a:t>
            </a:r>
            <a:r>
              <a:rPr lang="en-GB" dirty="0" err="1"/>
              <a:t>strwythur</a:t>
            </a:r>
            <a:r>
              <a:rPr lang="en-GB" dirty="0"/>
              <a:t> </a:t>
            </a:r>
            <a:r>
              <a:rPr lang="en-GB" dirty="0" err="1"/>
              <a:t>clir</a:t>
            </a:r>
            <a:r>
              <a:rPr lang="en-GB" dirty="0"/>
              <a:t>:</a:t>
            </a:r>
          </a:p>
          <a:p>
            <a:pPr marL="0" indent="0">
              <a:buNone/>
            </a:pPr>
            <a:r>
              <a:rPr lang="en-GB" dirty="0" err="1"/>
              <a:t>Teitl</a:t>
            </a:r>
            <a:endParaRPr lang="en-GB" dirty="0"/>
          </a:p>
          <a:p>
            <a:pPr marL="0" indent="0">
              <a:buNone/>
            </a:pPr>
            <a:r>
              <a:rPr lang="en-GB" dirty="0" err="1"/>
              <a:t>Cyflwyniad</a:t>
            </a:r>
            <a:endParaRPr lang="en-GB" dirty="0"/>
          </a:p>
          <a:p>
            <a:pPr marL="0" indent="0">
              <a:buNone/>
            </a:pPr>
            <a:r>
              <a:rPr lang="en-GB" dirty="0" err="1"/>
              <a:t>Adrannau</a:t>
            </a:r>
            <a:r>
              <a:rPr lang="en-GB" dirty="0"/>
              <a:t> </a:t>
            </a:r>
            <a:r>
              <a:rPr lang="en-GB" dirty="0" err="1"/>
              <a:t>prif</a:t>
            </a:r>
            <a:r>
              <a:rPr lang="en-GB" dirty="0"/>
              <a:t> </a:t>
            </a:r>
            <a:r>
              <a:rPr lang="en-GB" dirty="0" err="1"/>
              <a:t>gorff</a:t>
            </a:r>
            <a:endParaRPr lang="en-GB" dirty="0"/>
          </a:p>
          <a:p>
            <a:pPr marL="0" indent="0">
              <a:buNone/>
            </a:pPr>
            <a:r>
              <a:rPr lang="en-GB" dirty="0" err="1"/>
              <a:t>Casgliad</a:t>
            </a:r>
            <a:endParaRPr lang="en-GB" dirty="0"/>
          </a:p>
          <a:p>
            <a:endParaRPr lang="en-GB" dirty="0"/>
          </a:p>
        </p:txBody>
      </p:sp>
      <p:sp>
        <p:nvSpPr>
          <p:cNvPr id="4" name="Content Placeholder 3">
            <a:extLst>
              <a:ext uri="{FF2B5EF4-FFF2-40B4-BE49-F238E27FC236}">
                <a16:creationId xmlns:a16="http://schemas.microsoft.com/office/drawing/2014/main" id="{95993058-AE4C-05BA-1075-BB41CC133722}"/>
              </a:ext>
            </a:extLst>
          </p:cNvPr>
          <p:cNvSpPr>
            <a:spLocks noGrp="1"/>
          </p:cNvSpPr>
          <p:nvPr>
            <p:ph sz="half" idx="2"/>
          </p:nvPr>
        </p:nvSpPr>
        <p:spPr>
          <a:xfrm>
            <a:off x="6220047" y="1538546"/>
            <a:ext cx="5181600" cy="4234933"/>
          </a:xfrm>
        </p:spPr>
        <p:txBody>
          <a:bodyPr>
            <a:normAutofit fontScale="92500" lnSpcReduction="10000"/>
          </a:bodyPr>
          <a:lstStyle/>
          <a:p>
            <a:pPr marL="0" indent="0">
              <a:buNone/>
            </a:pPr>
            <a:r>
              <a:rPr lang="en-GB" sz="2800" dirty="0">
                <a:solidFill>
                  <a:srgbClr val="2F5597"/>
                </a:solidFill>
              </a:rPr>
              <a:t>Digital poster</a:t>
            </a:r>
          </a:p>
          <a:p>
            <a:r>
              <a:rPr lang="en-GB" sz="2800" dirty="0">
                <a:solidFill>
                  <a:srgbClr val="2F5597"/>
                </a:solidFill>
              </a:rPr>
              <a:t>Use one Power Point (or similar software) slide ( to present your poster and a second slide to present your reference list. </a:t>
            </a:r>
          </a:p>
          <a:p>
            <a:r>
              <a:rPr lang="en-GB" sz="2800" dirty="0">
                <a:solidFill>
                  <a:srgbClr val="2F5597"/>
                </a:solidFill>
              </a:rPr>
              <a:t>Use a clear structure: </a:t>
            </a:r>
          </a:p>
          <a:p>
            <a:pPr marL="0" indent="0">
              <a:buNone/>
            </a:pPr>
            <a:r>
              <a:rPr lang="en-GB" dirty="0">
                <a:solidFill>
                  <a:srgbClr val="2F5597"/>
                </a:solidFill>
              </a:rPr>
              <a:t>T</a:t>
            </a:r>
            <a:r>
              <a:rPr lang="en-GB" sz="2800" dirty="0">
                <a:solidFill>
                  <a:srgbClr val="2F5597"/>
                </a:solidFill>
              </a:rPr>
              <a:t>itle</a:t>
            </a:r>
          </a:p>
          <a:p>
            <a:pPr marL="0" indent="0">
              <a:buNone/>
            </a:pPr>
            <a:r>
              <a:rPr lang="en-GB" dirty="0">
                <a:solidFill>
                  <a:srgbClr val="2F5597"/>
                </a:solidFill>
              </a:rPr>
              <a:t>I</a:t>
            </a:r>
            <a:r>
              <a:rPr lang="en-GB" sz="2800" dirty="0">
                <a:solidFill>
                  <a:srgbClr val="2F5597"/>
                </a:solidFill>
              </a:rPr>
              <a:t>ntroduction, </a:t>
            </a:r>
          </a:p>
          <a:p>
            <a:pPr marL="0" indent="0">
              <a:buNone/>
            </a:pPr>
            <a:r>
              <a:rPr lang="en-GB" dirty="0">
                <a:solidFill>
                  <a:srgbClr val="2F5597"/>
                </a:solidFill>
              </a:rPr>
              <a:t>M</a:t>
            </a:r>
            <a:r>
              <a:rPr lang="en-GB" sz="2800" dirty="0">
                <a:solidFill>
                  <a:srgbClr val="2F5597"/>
                </a:solidFill>
              </a:rPr>
              <a:t>ain body sections </a:t>
            </a:r>
          </a:p>
          <a:p>
            <a:pPr marL="0" indent="0">
              <a:buNone/>
            </a:pPr>
            <a:r>
              <a:rPr lang="en-GB" dirty="0">
                <a:solidFill>
                  <a:srgbClr val="2F5597"/>
                </a:solidFill>
              </a:rPr>
              <a:t>C</a:t>
            </a:r>
            <a:r>
              <a:rPr lang="en-GB" sz="2800" dirty="0">
                <a:solidFill>
                  <a:srgbClr val="2F5597"/>
                </a:solidFill>
              </a:rPr>
              <a:t>onclusion</a:t>
            </a:r>
          </a:p>
          <a:p>
            <a:endParaRPr lang="en-GB" dirty="0"/>
          </a:p>
        </p:txBody>
      </p:sp>
    </p:spTree>
    <p:extLst>
      <p:ext uri="{BB962C8B-B14F-4D97-AF65-F5344CB8AC3E}">
        <p14:creationId xmlns:p14="http://schemas.microsoft.com/office/powerpoint/2010/main" val="2100890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3AA39-14F3-23D7-4C9D-2B9FB302BA9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511877C-87E9-9EA7-553B-344100678DA8}"/>
              </a:ext>
            </a:extLst>
          </p:cNvPr>
          <p:cNvSpPr>
            <a:spLocks noGrp="1"/>
          </p:cNvSpPr>
          <p:nvPr>
            <p:ph sz="half" idx="1"/>
          </p:nvPr>
        </p:nvSpPr>
        <p:spPr/>
        <p:txBody>
          <a:bodyPr>
            <a:normAutofit/>
          </a:bodyPr>
          <a:lstStyle/>
          <a:p>
            <a:r>
              <a:rPr lang="en-GB" sz="3600" dirty="0"/>
              <a:t>Neu</a:t>
            </a:r>
          </a:p>
        </p:txBody>
      </p:sp>
      <p:sp>
        <p:nvSpPr>
          <p:cNvPr id="4" name="Content Placeholder 3">
            <a:extLst>
              <a:ext uri="{FF2B5EF4-FFF2-40B4-BE49-F238E27FC236}">
                <a16:creationId xmlns:a16="http://schemas.microsoft.com/office/drawing/2014/main" id="{ED420164-2590-B431-32B5-37165EC21691}"/>
              </a:ext>
            </a:extLst>
          </p:cNvPr>
          <p:cNvSpPr>
            <a:spLocks noGrp="1"/>
          </p:cNvSpPr>
          <p:nvPr>
            <p:ph sz="half" idx="2"/>
          </p:nvPr>
        </p:nvSpPr>
        <p:spPr/>
        <p:txBody>
          <a:bodyPr>
            <a:normAutofit/>
          </a:bodyPr>
          <a:lstStyle/>
          <a:p>
            <a:r>
              <a:rPr lang="en-GB" sz="3600" dirty="0">
                <a:solidFill>
                  <a:srgbClr val="2F5597"/>
                </a:solidFill>
              </a:rPr>
              <a:t>Or</a:t>
            </a:r>
          </a:p>
        </p:txBody>
      </p:sp>
    </p:spTree>
    <p:extLst>
      <p:ext uri="{BB962C8B-B14F-4D97-AF65-F5344CB8AC3E}">
        <p14:creationId xmlns:p14="http://schemas.microsoft.com/office/powerpoint/2010/main" val="24558491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4D950-9D35-05B1-842B-C69F7C3C3444}"/>
              </a:ext>
            </a:extLst>
          </p:cNvPr>
          <p:cNvSpPr>
            <a:spLocks noGrp="1"/>
          </p:cNvSpPr>
          <p:nvPr>
            <p:ph type="title"/>
          </p:nvPr>
        </p:nvSpPr>
        <p:spPr>
          <a:xfrm>
            <a:off x="334108" y="365125"/>
            <a:ext cx="11019692" cy="1337286"/>
          </a:xfrm>
        </p:spPr>
        <p:txBody>
          <a:bodyPr>
            <a:normAutofit fontScale="90000"/>
          </a:bodyPr>
          <a:lstStyle/>
          <a:p>
            <a:r>
              <a:rPr lang="en-GB" dirty="0"/>
              <a:t>Elfen 1- </a:t>
            </a:r>
            <a:r>
              <a:rPr lang="en-GB" dirty="0" err="1"/>
              <a:t>Pwerbwynt</a:t>
            </a:r>
            <a:r>
              <a:rPr lang="en-GB" dirty="0"/>
              <a:t> (</a:t>
            </a:r>
            <a:r>
              <a:rPr lang="en-GB" dirty="0" err="1"/>
              <a:t>cyfateb</a:t>
            </a:r>
            <a:r>
              <a:rPr lang="en-GB" dirty="0"/>
              <a:t> a 1000 gair)</a:t>
            </a:r>
            <a:br>
              <a:rPr lang="en-GB" dirty="0"/>
            </a:br>
            <a:r>
              <a:rPr lang="en-GB" dirty="0">
                <a:solidFill>
                  <a:srgbClr val="2F5597"/>
                </a:solidFill>
              </a:rPr>
              <a:t>Component 1 PowerPoint (equivalent to 1000 words) </a:t>
            </a:r>
          </a:p>
        </p:txBody>
      </p:sp>
      <p:sp>
        <p:nvSpPr>
          <p:cNvPr id="3" name="Content Placeholder 2">
            <a:extLst>
              <a:ext uri="{FF2B5EF4-FFF2-40B4-BE49-F238E27FC236}">
                <a16:creationId xmlns:a16="http://schemas.microsoft.com/office/drawing/2014/main" id="{90B5AD02-65C9-4AD0-5A95-D0599B0400F6}"/>
              </a:ext>
            </a:extLst>
          </p:cNvPr>
          <p:cNvSpPr>
            <a:spLocks noGrp="1"/>
          </p:cNvSpPr>
          <p:nvPr>
            <p:ph sz="half" idx="1"/>
          </p:nvPr>
        </p:nvSpPr>
        <p:spPr>
          <a:xfrm>
            <a:off x="838200" y="1825625"/>
            <a:ext cx="4788310" cy="4351338"/>
          </a:xfrm>
        </p:spPr>
        <p:txBody>
          <a:bodyPr vert="horz" lIns="91440" tIns="45720" rIns="91440" bIns="45720" rtlCol="0" anchor="t">
            <a:normAutofit fontScale="70000" lnSpcReduction="20000"/>
          </a:bodyPr>
          <a:lstStyle/>
          <a:p>
            <a:r>
              <a:rPr lang="en-GB" dirty="0" err="1"/>
              <a:t>Dewiswch</a:t>
            </a:r>
            <a:r>
              <a:rPr lang="en-GB" dirty="0"/>
              <a:t> un </a:t>
            </a:r>
            <a:r>
              <a:rPr lang="en-GB" dirty="0" err="1"/>
              <a:t>sgîl</a:t>
            </a:r>
            <a:r>
              <a:rPr lang="en-GB" dirty="0"/>
              <a:t>  </a:t>
            </a:r>
            <a:r>
              <a:rPr lang="en-GB" dirty="0" err="1"/>
              <a:t>rydych</a:t>
            </a:r>
            <a:r>
              <a:rPr lang="en-GB" dirty="0"/>
              <a:t> </a:t>
            </a:r>
            <a:r>
              <a:rPr lang="en-GB" dirty="0" err="1"/>
              <a:t>chi'n</a:t>
            </a:r>
            <a:r>
              <a:rPr lang="en-GB" dirty="0"/>
              <a:t> </a:t>
            </a:r>
            <a:r>
              <a:rPr lang="en-GB" dirty="0" err="1"/>
              <a:t>teimlo</a:t>
            </a:r>
            <a:r>
              <a:rPr lang="en-GB" dirty="0"/>
              <a:t> </a:t>
            </a:r>
            <a:r>
              <a:rPr lang="en-GB" dirty="0" err="1"/>
              <a:t>sydd</a:t>
            </a:r>
            <a:r>
              <a:rPr lang="en-GB" dirty="0"/>
              <a:t> </a:t>
            </a:r>
            <a:r>
              <a:rPr lang="en-GB" dirty="0" err="1"/>
              <a:t>bwysicaf</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astudiaethau</a:t>
            </a:r>
            <a:r>
              <a:rPr lang="en-GB" dirty="0"/>
              <a:t> </a:t>
            </a:r>
            <a:r>
              <a:rPr lang="en-GB" dirty="0" err="1"/>
              <a:t>yn</a:t>
            </a:r>
            <a:r>
              <a:rPr lang="en-GB" dirty="0"/>
              <a:t> y </a:t>
            </a:r>
            <a:r>
              <a:rPr lang="en-GB" dirty="0" err="1"/>
              <a:t>dyfodol</a:t>
            </a:r>
            <a:r>
              <a:rPr lang="en-GB" dirty="0"/>
              <a:t>.</a:t>
            </a:r>
          </a:p>
          <a:p>
            <a:pPr marL="0" indent="0">
              <a:buNone/>
            </a:pPr>
            <a:r>
              <a:rPr lang="en-GB" dirty="0"/>
              <a:t>Er </a:t>
            </a:r>
            <a:r>
              <a:rPr lang="en-GB" dirty="0" err="1"/>
              <a:t>enghraifft</a:t>
            </a:r>
            <a:r>
              <a:rPr lang="en-GB" dirty="0"/>
              <a:t>:</a:t>
            </a:r>
          </a:p>
          <a:p>
            <a:r>
              <a:rPr lang="en-GB" dirty="0" err="1"/>
              <a:t>Cyfeirnodi</a:t>
            </a:r>
            <a:r>
              <a:rPr lang="en-GB" dirty="0"/>
              <a:t>.</a:t>
            </a:r>
          </a:p>
          <a:p>
            <a:r>
              <a:rPr lang="en-GB" dirty="0" err="1"/>
              <a:t>Aralleirio</a:t>
            </a:r>
            <a:r>
              <a:rPr lang="en-GB" dirty="0"/>
              <a:t>.</a:t>
            </a:r>
          </a:p>
          <a:p>
            <a:r>
              <a:rPr lang="en-GB" dirty="0" err="1"/>
              <a:t>Rheoli</a:t>
            </a:r>
            <a:r>
              <a:rPr lang="en-GB" dirty="0"/>
              <a:t> </a:t>
            </a:r>
            <a:r>
              <a:rPr lang="en-GB" dirty="0" err="1"/>
              <a:t>amser</a:t>
            </a:r>
            <a:r>
              <a:rPr lang="en-GB" dirty="0"/>
              <a:t>.</a:t>
            </a:r>
          </a:p>
          <a:p>
            <a:r>
              <a:rPr lang="en-GB" dirty="0" err="1"/>
              <a:t>Meddwl</a:t>
            </a:r>
            <a:r>
              <a:rPr lang="en-GB" dirty="0"/>
              <a:t> yn </a:t>
            </a:r>
            <a:r>
              <a:rPr lang="en-GB" dirty="0" err="1"/>
              <a:t>feirniadol</a:t>
            </a:r>
            <a:r>
              <a:rPr lang="en-GB" dirty="0"/>
              <a:t>.</a:t>
            </a:r>
          </a:p>
          <a:p>
            <a:r>
              <a:rPr lang="en-GB" dirty="0" err="1"/>
              <a:t>Adfyfyrio</a:t>
            </a:r>
            <a:endParaRPr lang="en-GB" dirty="0"/>
          </a:p>
          <a:p>
            <a:r>
              <a:rPr lang="en-GB" dirty="0" err="1"/>
              <a:t>Llythrennedd</a:t>
            </a:r>
            <a:r>
              <a:rPr lang="en-GB" dirty="0"/>
              <a:t> </a:t>
            </a:r>
            <a:r>
              <a:rPr lang="en-GB" dirty="0" err="1"/>
              <a:t>digidol</a:t>
            </a:r>
            <a:r>
              <a:rPr lang="en-GB" dirty="0"/>
              <a:t>.</a:t>
            </a:r>
          </a:p>
          <a:p>
            <a:r>
              <a:rPr lang="en-GB" dirty="0" err="1"/>
              <a:t>Unrhyw</a:t>
            </a:r>
            <a:r>
              <a:rPr lang="en-GB" dirty="0"/>
              <a:t> un </a:t>
            </a:r>
            <a:r>
              <a:rPr lang="en-GB" dirty="0" err="1"/>
              <a:t>o'r</a:t>
            </a:r>
            <a:r>
              <a:rPr lang="en-GB" dirty="0"/>
              <a:t> </a:t>
            </a:r>
            <a:r>
              <a:rPr lang="en-GB" dirty="0" err="1"/>
              <a:t>sgiliau</a:t>
            </a:r>
            <a:r>
              <a:rPr lang="en-GB" dirty="0"/>
              <a:t> </a:t>
            </a:r>
            <a:r>
              <a:rPr lang="en-GB" dirty="0" err="1"/>
              <a:t>astudio</a:t>
            </a:r>
            <a:r>
              <a:rPr lang="en-GB" dirty="0"/>
              <a:t> </a:t>
            </a:r>
            <a:r>
              <a:rPr lang="en-GB" dirty="0" err="1"/>
              <a:t>eraill</a:t>
            </a:r>
            <a:r>
              <a:rPr lang="en-GB" dirty="0"/>
              <a:t> </a:t>
            </a:r>
            <a:r>
              <a:rPr lang="en-GB" dirty="0" err="1"/>
              <a:t>rydym</a:t>
            </a:r>
            <a:r>
              <a:rPr lang="en-GB" dirty="0"/>
              <a:t> </a:t>
            </a:r>
            <a:r>
              <a:rPr lang="en-GB" dirty="0" err="1"/>
              <a:t>wedi'u</a:t>
            </a:r>
            <a:r>
              <a:rPr lang="en-GB" dirty="0"/>
              <a:t> </a:t>
            </a:r>
            <a:r>
              <a:rPr lang="en-GB" dirty="0" err="1"/>
              <a:t>trafod</a:t>
            </a:r>
            <a:r>
              <a:rPr lang="en-GB" dirty="0"/>
              <a:t> yn y </a:t>
            </a:r>
            <a:r>
              <a:rPr lang="en-GB" dirty="0" err="1"/>
              <a:t>modiwl</a:t>
            </a:r>
            <a:r>
              <a:rPr lang="en-GB" dirty="0"/>
              <a:t> </a:t>
            </a:r>
            <a:r>
              <a:rPr lang="en-GB" dirty="0" err="1"/>
              <a:t>hwn</a:t>
            </a:r>
            <a:r>
              <a:rPr lang="en-GB" dirty="0"/>
              <a:t>.</a:t>
            </a:r>
          </a:p>
        </p:txBody>
      </p:sp>
      <p:sp>
        <p:nvSpPr>
          <p:cNvPr id="4" name="Content Placeholder 3">
            <a:extLst>
              <a:ext uri="{FF2B5EF4-FFF2-40B4-BE49-F238E27FC236}">
                <a16:creationId xmlns:a16="http://schemas.microsoft.com/office/drawing/2014/main" id="{CF380205-BF30-4E1E-1329-16030ACC8A48}"/>
              </a:ext>
            </a:extLst>
          </p:cNvPr>
          <p:cNvSpPr>
            <a:spLocks noGrp="1"/>
          </p:cNvSpPr>
          <p:nvPr>
            <p:ph sz="half" idx="2"/>
          </p:nvPr>
        </p:nvSpPr>
        <p:spPr>
          <a:xfrm>
            <a:off x="6129184" y="1696833"/>
            <a:ext cx="4216810" cy="4345193"/>
          </a:xfrm>
        </p:spPr>
        <p:txBody>
          <a:bodyPr vert="horz" lIns="91440" tIns="45720" rIns="91440" bIns="45720" rtlCol="0" anchor="t">
            <a:normAutofit fontScale="70000" lnSpcReduction="20000"/>
          </a:bodyPr>
          <a:lstStyle/>
          <a:p>
            <a:pPr marL="0" indent="0">
              <a:buNone/>
            </a:pPr>
            <a:r>
              <a:rPr lang="en-GB" sz="2800" dirty="0">
                <a:solidFill>
                  <a:srgbClr val="2F5597"/>
                </a:solidFill>
              </a:rPr>
              <a:t>Choose one skill that you feel is the most important for your future studies. </a:t>
            </a:r>
          </a:p>
          <a:p>
            <a:pPr marL="0" indent="0">
              <a:buNone/>
            </a:pPr>
            <a:r>
              <a:rPr lang="en-GB" sz="2800" dirty="0">
                <a:solidFill>
                  <a:srgbClr val="2F5597"/>
                </a:solidFill>
              </a:rPr>
              <a:t> For example: </a:t>
            </a:r>
            <a:endParaRPr lang="en-GB" dirty="0">
              <a:cs typeface="Arial"/>
            </a:endParaRPr>
          </a:p>
          <a:p>
            <a:r>
              <a:rPr lang="en-GB" sz="2800" dirty="0">
                <a:solidFill>
                  <a:srgbClr val="2F5597"/>
                </a:solidFill>
              </a:rPr>
              <a:t>Referencing. </a:t>
            </a:r>
          </a:p>
          <a:p>
            <a:r>
              <a:rPr lang="en-GB" sz="2800" dirty="0">
                <a:solidFill>
                  <a:srgbClr val="2F5597"/>
                </a:solidFill>
              </a:rPr>
              <a:t>Paraphrasing. </a:t>
            </a:r>
          </a:p>
          <a:p>
            <a:r>
              <a:rPr lang="en-GB" sz="2800" dirty="0">
                <a:solidFill>
                  <a:srgbClr val="2F5597"/>
                </a:solidFill>
              </a:rPr>
              <a:t>Time management. </a:t>
            </a:r>
          </a:p>
          <a:p>
            <a:r>
              <a:rPr lang="en-GB" sz="2800" dirty="0">
                <a:solidFill>
                  <a:srgbClr val="2F5597"/>
                </a:solidFill>
              </a:rPr>
              <a:t>Critical thinking. </a:t>
            </a:r>
          </a:p>
          <a:p>
            <a:r>
              <a:rPr lang="en-GB" sz="2800" dirty="0">
                <a:solidFill>
                  <a:srgbClr val="2F5597"/>
                </a:solidFill>
              </a:rPr>
              <a:t>Reflection. </a:t>
            </a:r>
          </a:p>
          <a:p>
            <a:r>
              <a:rPr lang="en-GB" sz="2800" dirty="0">
                <a:solidFill>
                  <a:srgbClr val="2F5597"/>
                </a:solidFill>
              </a:rPr>
              <a:t>Digital literacy.</a:t>
            </a:r>
          </a:p>
          <a:p>
            <a:r>
              <a:rPr lang="en-GB" sz="2800" dirty="0">
                <a:solidFill>
                  <a:srgbClr val="2F5597"/>
                </a:solidFill>
              </a:rPr>
              <a:t>Any of the other study skills we have discussed in this module. </a:t>
            </a:r>
          </a:p>
          <a:p>
            <a:pPr marL="0" indent="0">
              <a:buNone/>
            </a:pPr>
            <a:r>
              <a:rPr lang="en-GB" sz="2800" dirty="0"/>
              <a:t> </a:t>
            </a:r>
          </a:p>
          <a:p>
            <a:endParaRPr lang="en-GB" dirty="0"/>
          </a:p>
        </p:txBody>
      </p:sp>
    </p:spTree>
    <p:extLst>
      <p:ext uri="{BB962C8B-B14F-4D97-AF65-F5344CB8AC3E}">
        <p14:creationId xmlns:p14="http://schemas.microsoft.com/office/powerpoint/2010/main" val="1897651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E681B-68E9-621B-0F2F-CDC603754A6E}"/>
              </a:ext>
            </a:extLst>
          </p:cNvPr>
          <p:cNvSpPr>
            <a:spLocks noGrp="1"/>
          </p:cNvSpPr>
          <p:nvPr>
            <p:ph type="title"/>
          </p:nvPr>
        </p:nvSpPr>
        <p:spPr>
          <a:xfrm>
            <a:off x="83890" y="679509"/>
            <a:ext cx="12449262" cy="50334"/>
          </a:xfrm>
        </p:spPr>
        <p:txBody>
          <a:bodyPr>
            <a:normAutofit fontScale="90000"/>
          </a:bodyPr>
          <a:lstStyle/>
          <a:p>
            <a:r>
              <a:rPr lang="en-GB" dirty="0"/>
              <a:t>Elfen 1- </a:t>
            </a:r>
            <a:r>
              <a:rPr lang="en-GB" dirty="0" err="1"/>
              <a:t>Pwerbwynt</a:t>
            </a:r>
            <a:r>
              <a:rPr lang="en-GB" dirty="0"/>
              <a:t> (</a:t>
            </a:r>
            <a:r>
              <a:rPr lang="en-GB" dirty="0" err="1"/>
              <a:t>cyfateb</a:t>
            </a:r>
            <a:r>
              <a:rPr lang="en-GB" dirty="0"/>
              <a:t> a 1000 gair)</a:t>
            </a:r>
            <a:br>
              <a:rPr lang="en-GB" dirty="0"/>
            </a:br>
            <a:r>
              <a:rPr lang="en-GB" dirty="0">
                <a:solidFill>
                  <a:srgbClr val="2F5597"/>
                </a:solidFill>
              </a:rPr>
              <a:t>Component 1 PowerPoint (equivalent to 1000 words) </a:t>
            </a:r>
          </a:p>
        </p:txBody>
      </p:sp>
      <p:sp>
        <p:nvSpPr>
          <p:cNvPr id="3" name="Content Placeholder 2">
            <a:extLst>
              <a:ext uri="{FF2B5EF4-FFF2-40B4-BE49-F238E27FC236}">
                <a16:creationId xmlns:a16="http://schemas.microsoft.com/office/drawing/2014/main" id="{B87F5E2E-7FCB-5D3A-7A91-2AF083795A51}"/>
              </a:ext>
            </a:extLst>
          </p:cNvPr>
          <p:cNvSpPr>
            <a:spLocks noGrp="1"/>
          </p:cNvSpPr>
          <p:nvPr>
            <p:ph sz="half" idx="1"/>
          </p:nvPr>
        </p:nvSpPr>
        <p:spPr>
          <a:xfrm>
            <a:off x="331961" y="1286148"/>
            <a:ext cx="6286953" cy="4082558"/>
          </a:xfrm>
        </p:spPr>
        <p:txBody>
          <a:bodyPr vert="horz" lIns="91440" tIns="45720" rIns="91440" bIns="45720" rtlCol="0" anchor="t">
            <a:noAutofit/>
          </a:bodyPr>
          <a:lstStyle/>
          <a:p>
            <a:r>
              <a:rPr lang="en-GB" sz="2300" dirty="0" err="1"/>
              <a:t>Trafodwch</a:t>
            </a:r>
            <a:r>
              <a:rPr lang="en-GB" sz="2300" dirty="0"/>
              <a:t> pam </a:t>
            </a:r>
            <a:r>
              <a:rPr lang="en-GB" sz="2300" dirty="0" err="1"/>
              <a:t>mae'r</a:t>
            </a:r>
            <a:r>
              <a:rPr lang="en-GB" sz="2300" dirty="0"/>
              <a:t> </a:t>
            </a:r>
            <a:r>
              <a:rPr lang="en-GB" sz="2300" dirty="0" err="1"/>
              <a:t>sgîl</a:t>
            </a:r>
            <a:r>
              <a:rPr lang="en-GB" sz="2300" dirty="0"/>
              <a:t> </a:t>
            </a:r>
            <a:r>
              <a:rPr lang="en-GB" sz="2300" dirty="0" err="1"/>
              <a:t>hwn</a:t>
            </a:r>
            <a:r>
              <a:rPr lang="en-GB" sz="2300" dirty="0"/>
              <a:t> </a:t>
            </a:r>
            <a:r>
              <a:rPr lang="en-GB" sz="2300" dirty="0" err="1"/>
              <a:t>yn</a:t>
            </a:r>
            <a:r>
              <a:rPr lang="en-GB" sz="2300" dirty="0"/>
              <a:t> </a:t>
            </a:r>
            <a:r>
              <a:rPr lang="en-GB" sz="2300" dirty="0" err="1"/>
              <a:t>sgîl</a:t>
            </a:r>
            <a:r>
              <a:rPr lang="en-GB" sz="2300" dirty="0"/>
              <a:t>  </a:t>
            </a:r>
            <a:r>
              <a:rPr lang="en-GB" sz="2300" dirty="0" err="1"/>
              <a:t>bwysig</a:t>
            </a:r>
            <a:r>
              <a:rPr lang="en-GB" sz="2300" dirty="0"/>
              <a:t> </a:t>
            </a:r>
            <a:r>
              <a:rPr lang="en-GB" sz="2300" dirty="0" err="1"/>
              <a:t>i’r</a:t>
            </a:r>
            <a:r>
              <a:rPr lang="en-GB" sz="2300" dirty="0"/>
              <a:t> </a:t>
            </a:r>
            <a:r>
              <a:rPr lang="en-GB" sz="2300" dirty="0" err="1"/>
              <a:t>brifysgol</a:t>
            </a:r>
            <a:r>
              <a:rPr lang="en-GB" sz="2300" dirty="0"/>
              <a:t>.</a:t>
            </a:r>
          </a:p>
          <a:p>
            <a:r>
              <a:rPr lang="en-GB" sz="2300" dirty="0" err="1"/>
              <a:t>Cynhwyswch</a:t>
            </a:r>
            <a:r>
              <a:rPr lang="en-GB" sz="2300" dirty="0"/>
              <a:t> </a:t>
            </a:r>
            <a:r>
              <a:rPr lang="en-GB" sz="2300" dirty="0" err="1"/>
              <a:t>bwyntiau</a:t>
            </a:r>
            <a:r>
              <a:rPr lang="en-GB" sz="2300" dirty="0"/>
              <a:t> </a:t>
            </a:r>
            <a:r>
              <a:rPr lang="en-GB" sz="2300" dirty="0" err="1"/>
              <a:t>gweithredu</a:t>
            </a:r>
            <a:r>
              <a:rPr lang="en-GB" sz="2300" dirty="0"/>
              <a:t> </a:t>
            </a:r>
            <a:r>
              <a:rPr lang="en-GB" sz="2300" dirty="0" err="1"/>
              <a:t>ar</a:t>
            </a:r>
            <a:r>
              <a:rPr lang="en-GB" sz="2300" dirty="0"/>
              <a:t> </a:t>
            </a:r>
            <a:r>
              <a:rPr lang="en-GB" sz="2300" dirty="0" err="1"/>
              <a:t>gyfer</a:t>
            </a:r>
            <a:r>
              <a:rPr lang="en-GB" sz="2300" dirty="0"/>
              <a:t> </a:t>
            </a:r>
            <a:r>
              <a:rPr lang="en-GB" sz="2300" dirty="0" err="1"/>
              <a:t>datblygiad</a:t>
            </a:r>
            <a:r>
              <a:rPr lang="en-GB" sz="2300" dirty="0"/>
              <a:t> </a:t>
            </a:r>
            <a:r>
              <a:rPr lang="en-GB" sz="2300" dirty="0" err="1"/>
              <a:t>personol</a:t>
            </a:r>
            <a:r>
              <a:rPr lang="en-GB" sz="2300" dirty="0"/>
              <a:t> </a:t>
            </a:r>
            <a:r>
              <a:rPr lang="en-GB" sz="2300" dirty="0" err="1"/>
              <a:t>pellach</a:t>
            </a:r>
            <a:r>
              <a:rPr lang="en-GB" sz="2300" dirty="0"/>
              <a:t> </a:t>
            </a:r>
            <a:r>
              <a:rPr lang="en-GB" sz="2300" dirty="0" err="1"/>
              <a:t>yn</a:t>
            </a:r>
            <a:r>
              <a:rPr lang="en-GB" sz="2300" dirty="0"/>
              <a:t> y </a:t>
            </a:r>
            <a:r>
              <a:rPr lang="en-GB" sz="2300" dirty="0" err="1"/>
              <a:t>sgîl</a:t>
            </a:r>
            <a:r>
              <a:rPr lang="en-GB" sz="2300" dirty="0"/>
              <a:t>  </a:t>
            </a:r>
            <a:r>
              <a:rPr lang="en-GB" sz="2300" dirty="0" err="1"/>
              <a:t>astudio</a:t>
            </a:r>
            <a:r>
              <a:rPr lang="en-GB" sz="2300" dirty="0"/>
              <a:t> </a:t>
            </a:r>
            <a:r>
              <a:rPr lang="en-GB" sz="2300" dirty="0" err="1"/>
              <a:t>hwn</a:t>
            </a:r>
            <a:r>
              <a:rPr lang="en-GB" sz="2300" dirty="0"/>
              <a:t>.</a:t>
            </a:r>
          </a:p>
          <a:p>
            <a:pPr marL="0" indent="0">
              <a:buNone/>
            </a:pPr>
            <a:r>
              <a:rPr lang="en-GB" sz="2300" dirty="0" err="1"/>
              <a:t>Rhaid</a:t>
            </a:r>
            <a:r>
              <a:rPr lang="en-GB" sz="2300" dirty="0"/>
              <a:t> </a:t>
            </a:r>
            <a:r>
              <a:rPr lang="en-GB" sz="2300" dirty="0" err="1"/>
              <a:t>i’ch</a:t>
            </a:r>
            <a:r>
              <a:rPr lang="en-GB" sz="2300" dirty="0"/>
              <a:t> </a:t>
            </a:r>
            <a:r>
              <a:rPr lang="en-GB" sz="2300" dirty="0" err="1"/>
              <a:t>Pwerbwynt</a:t>
            </a:r>
            <a:r>
              <a:rPr lang="en-GB" sz="2300" dirty="0"/>
              <a:t> </a:t>
            </a:r>
            <a:r>
              <a:rPr lang="en-GB" sz="2300" dirty="0" err="1"/>
              <a:t>gynnwys</a:t>
            </a:r>
            <a:r>
              <a:rPr lang="en-GB" sz="2300" dirty="0"/>
              <a:t>:</a:t>
            </a:r>
            <a:endParaRPr lang="en-GB" sz="2300" dirty="0">
              <a:cs typeface="Arial" panose="020B0604020202020204"/>
            </a:endParaRPr>
          </a:p>
          <a:p>
            <a:r>
              <a:rPr lang="en-GB" sz="2300" dirty="0" err="1"/>
              <a:t>Delweddau</a:t>
            </a:r>
            <a:r>
              <a:rPr lang="en-GB" sz="2300" dirty="0"/>
              <a:t> </a:t>
            </a:r>
            <a:r>
              <a:rPr lang="en-GB" sz="2300" dirty="0" err="1"/>
              <a:t>ategol</a:t>
            </a:r>
            <a:r>
              <a:rPr lang="en-GB" sz="2300" dirty="0"/>
              <a:t> </a:t>
            </a:r>
            <a:r>
              <a:rPr lang="en-GB" sz="2300" dirty="0" err="1"/>
              <a:t>sy'n</a:t>
            </a:r>
            <a:r>
              <a:rPr lang="en-GB" sz="2300" dirty="0"/>
              <a:t> </a:t>
            </a:r>
            <a:r>
              <a:rPr lang="en-GB" sz="2300" dirty="0" err="1"/>
              <a:t>berthnasol</a:t>
            </a:r>
            <a:r>
              <a:rPr lang="en-GB" sz="2300" dirty="0"/>
              <a:t> </a:t>
            </a:r>
            <a:r>
              <a:rPr lang="en-GB" sz="2300" dirty="0" err="1"/>
              <a:t>i'r</a:t>
            </a:r>
            <a:r>
              <a:rPr lang="en-GB" sz="2300" dirty="0"/>
              <a:t> </a:t>
            </a:r>
            <a:r>
              <a:rPr lang="en-GB" sz="2300" dirty="0" err="1"/>
              <a:t>sgîl</a:t>
            </a:r>
            <a:r>
              <a:rPr lang="en-GB" sz="2300" dirty="0"/>
              <a:t>  </a:t>
            </a:r>
            <a:r>
              <a:rPr lang="en-GB" sz="2300" dirty="0" err="1"/>
              <a:t>astudio</a:t>
            </a:r>
            <a:r>
              <a:rPr lang="en-GB" sz="2300" dirty="0"/>
              <a:t> </a:t>
            </a:r>
            <a:r>
              <a:rPr lang="en-GB" sz="2300" dirty="0" err="1"/>
              <a:t>rydych</a:t>
            </a:r>
            <a:r>
              <a:rPr lang="en-GB" sz="2300" dirty="0"/>
              <a:t> </a:t>
            </a:r>
            <a:r>
              <a:rPr lang="en-GB" sz="2300" dirty="0" err="1"/>
              <a:t>chi'n</a:t>
            </a:r>
            <a:r>
              <a:rPr lang="en-GB" sz="2300" dirty="0"/>
              <a:t> </a:t>
            </a:r>
            <a:r>
              <a:rPr lang="en-GB" sz="2300" dirty="0" err="1"/>
              <a:t>ei</a:t>
            </a:r>
            <a:r>
              <a:rPr lang="en-GB" sz="2300" dirty="0"/>
              <a:t> </a:t>
            </a:r>
            <a:r>
              <a:rPr lang="en-GB" sz="2300" dirty="0" err="1"/>
              <a:t>drafod</a:t>
            </a:r>
            <a:r>
              <a:rPr lang="en-GB" sz="2300" dirty="0"/>
              <a:t>, </a:t>
            </a:r>
            <a:r>
              <a:rPr lang="en-GB" sz="2300" dirty="0" err="1"/>
              <a:t>cofiwch</a:t>
            </a:r>
            <a:r>
              <a:rPr lang="en-GB" sz="2300" dirty="0"/>
              <a:t> </a:t>
            </a:r>
            <a:r>
              <a:rPr lang="en-GB" sz="2300" dirty="0" err="1"/>
              <a:t>gyfeirnodi'r</a:t>
            </a:r>
            <a:r>
              <a:rPr lang="en-GB" sz="2300" dirty="0"/>
              <a:t> </a:t>
            </a:r>
            <a:r>
              <a:rPr lang="en-GB" sz="2300" dirty="0" err="1"/>
              <a:t>rhain</a:t>
            </a:r>
            <a:r>
              <a:rPr lang="en-GB" sz="2300" dirty="0"/>
              <a:t> </a:t>
            </a:r>
            <a:r>
              <a:rPr lang="en-GB" sz="2300" dirty="0" err="1"/>
              <a:t>yn</a:t>
            </a:r>
            <a:r>
              <a:rPr lang="en-GB" sz="2300" dirty="0"/>
              <a:t> </a:t>
            </a:r>
            <a:r>
              <a:rPr lang="en-GB" sz="2300" dirty="0" err="1"/>
              <a:t>gywir</a:t>
            </a:r>
            <a:r>
              <a:rPr lang="en-GB" sz="2300" dirty="0"/>
              <a:t>.</a:t>
            </a:r>
          </a:p>
          <a:p>
            <a:r>
              <a:rPr lang="en-GB" sz="2300" dirty="0" err="1"/>
              <a:t>Ffynonellau</a:t>
            </a:r>
            <a:r>
              <a:rPr lang="en-GB" sz="2300" dirty="0"/>
              <a:t> </a:t>
            </a:r>
            <a:r>
              <a:rPr lang="en-GB" sz="2300" dirty="0" err="1"/>
              <a:t>cyfeirnodi</a:t>
            </a:r>
            <a:r>
              <a:rPr lang="en-GB" sz="2300" dirty="0"/>
              <a:t> </a:t>
            </a:r>
            <a:r>
              <a:rPr lang="en-GB" sz="2300" dirty="0" err="1"/>
              <a:t>academaidd</a:t>
            </a:r>
            <a:r>
              <a:rPr lang="en-GB" sz="2300" dirty="0"/>
              <a:t> </a:t>
            </a:r>
            <a:r>
              <a:rPr lang="en-GB" sz="2300" dirty="0" err="1"/>
              <a:t>perthnasol</a:t>
            </a:r>
            <a:r>
              <a:rPr lang="en-GB" sz="2300" dirty="0"/>
              <a:t> </a:t>
            </a:r>
            <a:r>
              <a:rPr lang="en-GB" sz="2300" dirty="0" err="1"/>
              <a:t>i</a:t>
            </a:r>
            <a:r>
              <a:rPr lang="en-GB" sz="2300" dirty="0"/>
              <a:t> </a:t>
            </a:r>
            <a:r>
              <a:rPr lang="en-GB" sz="2300" dirty="0" err="1"/>
              <a:t>gefnogi</a:t>
            </a:r>
            <a:r>
              <a:rPr lang="en-GB" sz="2300" dirty="0"/>
              <a:t> </a:t>
            </a:r>
            <a:r>
              <a:rPr lang="en-GB" sz="2300" dirty="0" err="1"/>
              <a:t>eich</a:t>
            </a:r>
            <a:r>
              <a:rPr lang="en-GB" sz="2300" dirty="0"/>
              <a:t> </a:t>
            </a:r>
            <a:r>
              <a:rPr lang="en-GB" sz="2300" dirty="0" err="1"/>
              <a:t>trafodaeth</a:t>
            </a:r>
            <a:r>
              <a:rPr lang="en-GB" sz="2300" dirty="0"/>
              <a:t>.</a:t>
            </a:r>
          </a:p>
          <a:p>
            <a:r>
              <a:rPr lang="en-GB" sz="2300" dirty="0" err="1"/>
              <a:t>Rhestr</a:t>
            </a:r>
            <a:r>
              <a:rPr lang="en-GB" sz="2300" dirty="0"/>
              <a:t> </a:t>
            </a:r>
            <a:r>
              <a:rPr lang="en-GB" sz="2300" dirty="0" err="1"/>
              <a:t>cyfeirnodi</a:t>
            </a:r>
            <a:r>
              <a:rPr lang="en-GB" sz="2300" dirty="0"/>
              <a:t> </a:t>
            </a:r>
            <a:r>
              <a:rPr lang="en-GB" sz="2300" dirty="0" err="1"/>
              <a:t>wedi'i</a:t>
            </a:r>
            <a:r>
              <a:rPr lang="en-GB" sz="2300" dirty="0"/>
              <a:t> </a:t>
            </a:r>
            <a:r>
              <a:rPr lang="en-GB" sz="2300" dirty="0" err="1"/>
              <a:t>fformatio'n</a:t>
            </a:r>
            <a:r>
              <a:rPr lang="en-GB" sz="2300" dirty="0"/>
              <a:t> </a:t>
            </a:r>
            <a:r>
              <a:rPr lang="en-GB" sz="2300" dirty="0" err="1"/>
              <a:t>gywir</a:t>
            </a:r>
            <a:r>
              <a:rPr lang="en-GB" sz="2300" dirty="0"/>
              <a:t>.</a:t>
            </a:r>
          </a:p>
        </p:txBody>
      </p:sp>
      <p:sp>
        <p:nvSpPr>
          <p:cNvPr id="4" name="Content Placeholder 3">
            <a:extLst>
              <a:ext uri="{FF2B5EF4-FFF2-40B4-BE49-F238E27FC236}">
                <a16:creationId xmlns:a16="http://schemas.microsoft.com/office/drawing/2014/main" id="{ED75F0A3-AE0A-FA00-E3EB-07D19FF380FB}"/>
              </a:ext>
            </a:extLst>
          </p:cNvPr>
          <p:cNvSpPr>
            <a:spLocks noGrp="1"/>
          </p:cNvSpPr>
          <p:nvPr>
            <p:ph sz="half" idx="2"/>
          </p:nvPr>
        </p:nvSpPr>
        <p:spPr>
          <a:xfrm>
            <a:off x="6719581" y="1427083"/>
            <a:ext cx="5140457" cy="4132892"/>
          </a:xfrm>
        </p:spPr>
        <p:txBody>
          <a:bodyPr vert="horz" lIns="91440" tIns="45720" rIns="91440" bIns="45720" rtlCol="0" anchor="t">
            <a:normAutofit fontScale="32500" lnSpcReduction="20000"/>
          </a:bodyPr>
          <a:lstStyle/>
          <a:p>
            <a:r>
              <a:rPr lang="en-GB" sz="7200" dirty="0">
                <a:solidFill>
                  <a:srgbClr val="2F5597"/>
                </a:solidFill>
              </a:rPr>
              <a:t>Discuss why this skill is an important skill for university.   </a:t>
            </a:r>
          </a:p>
          <a:p>
            <a:r>
              <a:rPr lang="en-GB" sz="7200" dirty="0">
                <a:solidFill>
                  <a:srgbClr val="2F5597"/>
                </a:solidFill>
              </a:rPr>
              <a:t>Include action points for further personal development in this study skill. </a:t>
            </a:r>
          </a:p>
          <a:p>
            <a:pPr marL="0" indent="0">
              <a:buNone/>
            </a:pPr>
            <a:r>
              <a:rPr lang="en-GB" sz="7200" dirty="0">
                <a:solidFill>
                  <a:srgbClr val="2F5597"/>
                </a:solidFill>
              </a:rPr>
              <a:t>Your PowerPoint  must include: </a:t>
            </a:r>
            <a:endParaRPr lang="en-GB" sz="7200" dirty="0">
              <a:solidFill>
                <a:srgbClr val="2F5597"/>
              </a:solidFill>
              <a:cs typeface="Arial" panose="020B0604020202020204"/>
            </a:endParaRPr>
          </a:p>
          <a:p>
            <a:r>
              <a:rPr lang="en-GB" sz="7200" dirty="0">
                <a:solidFill>
                  <a:srgbClr val="2F5597"/>
                </a:solidFill>
              </a:rPr>
              <a:t>Supporting images relevant to the study skill you are discussing, remember to reference these correctly. </a:t>
            </a:r>
          </a:p>
          <a:p>
            <a:r>
              <a:rPr lang="en-GB" sz="7200" dirty="0">
                <a:solidFill>
                  <a:srgbClr val="2F5597"/>
                </a:solidFill>
              </a:rPr>
              <a:t>Relevant academic reference sources to support your discussion. </a:t>
            </a:r>
          </a:p>
          <a:p>
            <a:r>
              <a:rPr lang="en-GB" sz="7200" dirty="0">
                <a:solidFill>
                  <a:srgbClr val="2F5597"/>
                </a:solidFill>
              </a:rPr>
              <a:t>A correctly formatted reference list. </a:t>
            </a:r>
          </a:p>
          <a:p>
            <a:endParaRPr lang="en-GB" dirty="0"/>
          </a:p>
        </p:txBody>
      </p:sp>
    </p:spTree>
    <p:extLst>
      <p:ext uri="{BB962C8B-B14F-4D97-AF65-F5344CB8AC3E}">
        <p14:creationId xmlns:p14="http://schemas.microsoft.com/office/powerpoint/2010/main" val="11406571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89E3F-9437-6ACC-5E24-CBFA4FB71610}"/>
              </a:ext>
            </a:extLst>
          </p:cNvPr>
          <p:cNvSpPr>
            <a:spLocks noGrp="1"/>
          </p:cNvSpPr>
          <p:nvPr>
            <p:ph type="title"/>
          </p:nvPr>
        </p:nvSpPr>
        <p:spPr/>
        <p:txBody>
          <a:bodyPr/>
          <a:lstStyle/>
          <a:p>
            <a:r>
              <a:rPr lang="en-GB" dirty="0"/>
              <a:t>Elfen 2 / </a:t>
            </a:r>
            <a:r>
              <a:rPr lang="en-GB" dirty="0">
                <a:solidFill>
                  <a:srgbClr val="2F5597"/>
                </a:solidFill>
              </a:rPr>
              <a:t>Component 2</a:t>
            </a:r>
          </a:p>
        </p:txBody>
      </p:sp>
      <p:sp>
        <p:nvSpPr>
          <p:cNvPr id="3" name="Content Placeholder 2">
            <a:extLst>
              <a:ext uri="{FF2B5EF4-FFF2-40B4-BE49-F238E27FC236}">
                <a16:creationId xmlns:a16="http://schemas.microsoft.com/office/drawing/2014/main" id="{29D7391D-9F99-E90D-03C3-2856C6EF5369}"/>
              </a:ext>
            </a:extLst>
          </p:cNvPr>
          <p:cNvSpPr>
            <a:spLocks noGrp="1"/>
          </p:cNvSpPr>
          <p:nvPr>
            <p:ph sz="half" idx="1"/>
          </p:nvPr>
        </p:nvSpPr>
        <p:spPr/>
        <p:txBody>
          <a:bodyPr>
            <a:normAutofit/>
          </a:bodyPr>
          <a:lstStyle/>
          <a:p>
            <a:r>
              <a:rPr lang="en-GB" sz="3600" dirty="0"/>
              <a:t>Naill </a:t>
            </a:r>
            <a:r>
              <a:rPr lang="en-GB" sz="3600" dirty="0" err="1"/>
              <a:t>a’i</a:t>
            </a:r>
            <a:endParaRPr lang="en-GB" sz="3600" dirty="0"/>
          </a:p>
        </p:txBody>
      </p:sp>
      <p:sp>
        <p:nvSpPr>
          <p:cNvPr id="4" name="Content Placeholder 3">
            <a:extLst>
              <a:ext uri="{FF2B5EF4-FFF2-40B4-BE49-F238E27FC236}">
                <a16:creationId xmlns:a16="http://schemas.microsoft.com/office/drawing/2014/main" id="{C82C6C20-D4D7-E768-7C9B-B5EC871CD58D}"/>
              </a:ext>
            </a:extLst>
          </p:cNvPr>
          <p:cNvSpPr>
            <a:spLocks noGrp="1"/>
          </p:cNvSpPr>
          <p:nvPr>
            <p:ph sz="half" idx="2"/>
          </p:nvPr>
        </p:nvSpPr>
        <p:spPr/>
        <p:txBody>
          <a:bodyPr>
            <a:normAutofit/>
          </a:bodyPr>
          <a:lstStyle/>
          <a:p>
            <a:r>
              <a:rPr lang="en-GB" sz="3600" dirty="0">
                <a:solidFill>
                  <a:srgbClr val="2F5597"/>
                </a:solidFill>
              </a:rPr>
              <a:t>Either</a:t>
            </a:r>
          </a:p>
        </p:txBody>
      </p:sp>
    </p:spTree>
    <p:extLst>
      <p:ext uri="{BB962C8B-B14F-4D97-AF65-F5344CB8AC3E}">
        <p14:creationId xmlns:p14="http://schemas.microsoft.com/office/powerpoint/2010/main" val="2913855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a:xfrm>
            <a:off x="15631" y="-88167"/>
            <a:ext cx="12010291" cy="492826"/>
          </a:xfrm>
        </p:spPr>
        <p:txBody>
          <a:bodyPr>
            <a:normAutofit fontScale="90000"/>
          </a:bodyPr>
          <a:lstStyle/>
          <a:p>
            <a:br>
              <a:rPr lang="en-GB" dirty="0"/>
            </a:br>
            <a:br>
              <a:rPr lang="en-GB" dirty="0"/>
            </a:br>
            <a:r>
              <a:rPr lang="en-GB" sz="3600" dirty="0"/>
              <a:t>Elfen 2- </a:t>
            </a:r>
            <a:r>
              <a:rPr lang="en-GB" sz="3600" dirty="0" err="1"/>
              <a:t>Cyflwyniad</a:t>
            </a:r>
            <a:r>
              <a:rPr lang="en-GB" sz="3600" dirty="0"/>
              <a:t> </a:t>
            </a:r>
            <a:r>
              <a:rPr lang="en-GB" sz="3600" dirty="0" err="1"/>
              <a:t>llafar</a:t>
            </a:r>
            <a:r>
              <a:rPr lang="en-GB" sz="3600" dirty="0"/>
              <a:t> </a:t>
            </a:r>
            <a:r>
              <a:rPr lang="en-GB" sz="3600" dirty="0" err="1"/>
              <a:t>o’r</a:t>
            </a:r>
            <a:r>
              <a:rPr lang="en-GB" sz="3600" dirty="0"/>
              <a:t> poster </a:t>
            </a:r>
            <a:r>
              <a:rPr lang="en-GB" sz="3600" dirty="0" err="1"/>
              <a:t>academaidd</a:t>
            </a:r>
            <a:r>
              <a:rPr lang="en-GB" sz="3600" dirty="0"/>
              <a:t> (5 </a:t>
            </a:r>
            <a:r>
              <a:rPr lang="en-GB" sz="3600" dirty="0" err="1"/>
              <a:t>munud</a:t>
            </a:r>
            <a:r>
              <a:rPr lang="en-GB" sz="3600" dirty="0"/>
              <a:t>)</a:t>
            </a:r>
            <a:br>
              <a:rPr lang="en-GB" sz="3600" dirty="0"/>
            </a:br>
            <a:r>
              <a:rPr lang="en-GB" sz="3600" dirty="0">
                <a:solidFill>
                  <a:srgbClr val="2F5597"/>
                </a:solidFill>
              </a:rPr>
              <a:t>Component 2- Oral presentation of academic  poster (5 minutes)</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381000" y="1339814"/>
            <a:ext cx="5181600" cy="4351338"/>
          </a:xfrm>
        </p:spPr>
        <p:txBody>
          <a:bodyPr vert="horz" lIns="91440" tIns="45720" rIns="91440" bIns="45720" rtlCol="0" anchor="t">
            <a:normAutofit fontScale="62500" lnSpcReduction="20000"/>
          </a:bodyPr>
          <a:lstStyle/>
          <a:p>
            <a:r>
              <a:rPr lang="en-GB" dirty="0" err="1"/>
              <a:t>Cyflwyniad</a:t>
            </a:r>
            <a:r>
              <a:rPr lang="en-GB" dirty="0"/>
              <a:t> </a:t>
            </a:r>
            <a:r>
              <a:rPr lang="en-GB" dirty="0" err="1"/>
              <a:t>llafar</a:t>
            </a:r>
            <a:r>
              <a:rPr lang="en-GB" dirty="0"/>
              <a:t> </a:t>
            </a:r>
            <a:r>
              <a:rPr lang="en-GB" dirty="0" err="1"/>
              <a:t>i</a:t>
            </a:r>
            <a:r>
              <a:rPr lang="en-GB" dirty="0"/>
              <a:t> </a:t>
            </a:r>
            <a:r>
              <a:rPr lang="en-GB" dirty="0" err="1"/>
              <a:t>rannu</a:t>
            </a:r>
            <a:r>
              <a:rPr lang="en-GB" dirty="0"/>
              <a:t> </a:t>
            </a:r>
            <a:r>
              <a:rPr lang="en-GB" dirty="0" err="1"/>
              <a:t>syniadau</a:t>
            </a:r>
            <a:r>
              <a:rPr lang="en-GB" dirty="0"/>
              <a:t> </a:t>
            </a:r>
            <a:r>
              <a:rPr lang="en-GB" dirty="0" err="1"/>
              <a:t>allweddol</a:t>
            </a:r>
            <a:r>
              <a:rPr lang="en-GB" dirty="0"/>
              <a:t> </a:t>
            </a:r>
            <a:r>
              <a:rPr lang="en-GB" dirty="0" err="1"/>
              <a:t>o'ch</a:t>
            </a:r>
            <a:r>
              <a:rPr lang="en-GB" dirty="0"/>
              <a:t> Poster </a:t>
            </a:r>
            <a:r>
              <a:rPr lang="en-GB" dirty="0" err="1"/>
              <a:t>Academaidd</a:t>
            </a:r>
            <a:r>
              <a:rPr lang="en-GB" dirty="0"/>
              <a:t> (o </a:t>
            </a:r>
            <a:r>
              <a:rPr lang="en-GB" dirty="0" err="1"/>
              <a:t>elfen</a:t>
            </a:r>
            <a:r>
              <a:rPr lang="en-GB" dirty="0"/>
              <a:t> 2). Ni </a:t>
            </a:r>
            <a:r>
              <a:rPr lang="en-GB" dirty="0" err="1"/>
              <a:t>allwch</a:t>
            </a:r>
            <a:r>
              <a:rPr lang="en-GB" dirty="0"/>
              <a:t> </a:t>
            </a:r>
            <a:r>
              <a:rPr lang="en-GB" dirty="0" err="1"/>
              <a:t>wneud</a:t>
            </a:r>
            <a:r>
              <a:rPr lang="en-GB" dirty="0"/>
              <a:t> </a:t>
            </a:r>
            <a:r>
              <a:rPr lang="en-GB" dirty="0" err="1"/>
              <a:t>yr</a:t>
            </a:r>
            <a:r>
              <a:rPr lang="en-GB" dirty="0"/>
              <a:t> </a:t>
            </a:r>
            <a:r>
              <a:rPr lang="en-GB" dirty="0" err="1"/>
              <a:t>opsiwn</a:t>
            </a:r>
            <a:r>
              <a:rPr lang="en-GB" dirty="0"/>
              <a:t> </a:t>
            </a:r>
            <a:r>
              <a:rPr lang="en-GB" dirty="0" err="1"/>
              <a:t>hwn</a:t>
            </a:r>
            <a:r>
              <a:rPr lang="en-GB" dirty="0"/>
              <a:t> </a:t>
            </a:r>
            <a:r>
              <a:rPr lang="en-GB" dirty="0" err="1"/>
              <a:t>heb</a:t>
            </a:r>
            <a:r>
              <a:rPr lang="en-GB" dirty="0"/>
              <a:t> </a:t>
            </a:r>
            <a:r>
              <a:rPr lang="en-GB" dirty="0" err="1"/>
              <a:t>elfen</a:t>
            </a:r>
            <a:r>
              <a:rPr lang="en-GB" dirty="0"/>
              <a:t> 2 </a:t>
            </a:r>
          </a:p>
          <a:p>
            <a:r>
              <a:rPr lang="en-GB" dirty="0" err="1"/>
              <a:t>Cyflwyniad</a:t>
            </a:r>
            <a:r>
              <a:rPr lang="en-GB" dirty="0"/>
              <a:t> </a:t>
            </a:r>
            <a:r>
              <a:rPr lang="en-GB" dirty="0" err="1"/>
              <a:t>unigol</a:t>
            </a:r>
            <a:r>
              <a:rPr lang="en-GB" dirty="0"/>
              <a:t> </a:t>
            </a:r>
            <a:r>
              <a:rPr lang="en-GB" dirty="0" err="1"/>
              <a:t>byddwch</a:t>
            </a:r>
            <a:r>
              <a:rPr lang="en-GB" dirty="0"/>
              <a:t> </a:t>
            </a:r>
            <a:r>
              <a:rPr lang="en-GB" dirty="0" err="1"/>
              <a:t>yn</a:t>
            </a:r>
            <a:r>
              <a:rPr lang="en-GB" dirty="0"/>
              <a:t> </a:t>
            </a:r>
            <a:r>
              <a:rPr lang="en-GB" dirty="0" err="1"/>
              <a:t>recordio</a:t>
            </a:r>
            <a:r>
              <a:rPr lang="en-GB" dirty="0"/>
              <a:t> a </a:t>
            </a:r>
            <a:r>
              <a:rPr lang="en-GB" dirty="0" err="1"/>
              <a:t>rhannu</a:t>
            </a:r>
            <a:r>
              <a:rPr lang="en-GB" dirty="0"/>
              <a:t> neu </a:t>
            </a:r>
            <a:r>
              <a:rPr lang="en-GB" dirty="0" err="1"/>
              <a:t>fel</a:t>
            </a:r>
            <a:r>
              <a:rPr lang="en-GB" dirty="0"/>
              <a:t> </a:t>
            </a:r>
            <a:r>
              <a:rPr lang="en-GB" dirty="0" err="1"/>
              <a:t>cynghorir</a:t>
            </a:r>
            <a:r>
              <a:rPr lang="en-GB" dirty="0"/>
              <a:t>  (5 </a:t>
            </a:r>
            <a:r>
              <a:rPr lang="en-GB" dirty="0" err="1"/>
              <a:t>munud</a:t>
            </a:r>
            <a:r>
              <a:rPr lang="en-GB" dirty="0"/>
              <a:t>) </a:t>
            </a:r>
          </a:p>
          <a:p>
            <a:r>
              <a:rPr lang="en-GB" dirty="0" err="1"/>
              <a:t>Ymarferwch</a:t>
            </a:r>
            <a:r>
              <a:rPr lang="en-GB" dirty="0"/>
              <a:t> </a:t>
            </a:r>
            <a:r>
              <a:rPr lang="en-GB" dirty="0" err="1"/>
              <a:t>eich</a:t>
            </a:r>
            <a:r>
              <a:rPr lang="en-GB" dirty="0"/>
              <a:t> </a:t>
            </a:r>
            <a:r>
              <a:rPr lang="en-GB" dirty="0" err="1"/>
              <a:t>amserau'n</a:t>
            </a:r>
            <a:r>
              <a:rPr lang="en-GB" dirty="0"/>
              <a:t> </a:t>
            </a:r>
            <a:r>
              <a:rPr lang="en-GB" dirty="0" err="1"/>
              <a:t>ofalus</a:t>
            </a:r>
            <a:r>
              <a:rPr lang="en-GB" dirty="0"/>
              <a:t>.</a:t>
            </a:r>
          </a:p>
          <a:p>
            <a:r>
              <a:rPr lang="en-GB" dirty="0" err="1"/>
              <a:t>Ystyriwch</a:t>
            </a:r>
            <a:r>
              <a:rPr lang="en-GB" dirty="0"/>
              <a:t> </a:t>
            </a:r>
            <a:r>
              <a:rPr lang="en-GB" dirty="0" err="1"/>
              <a:t>eich</a:t>
            </a:r>
            <a:r>
              <a:rPr lang="en-GB" dirty="0"/>
              <a:t> </a:t>
            </a:r>
            <a:r>
              <a:rPr lang="en-GB" dirty="0" err="1"/>
              <a:t>defnydd</a:t>
            </a:r>
            <a:r>
              <a:rPr lang="en-GB" dirty="0"/>
              <a:t> o </a:t>
            </a:r>
            <a:r>
              <a:rPr lang="en-GB" dirty="0" err="1"/>
              <a:t>iaith</a:t>
            </a:r>
            <a:r>
              <a:rPr lang="en-GB" dirty="0"/>
              <a:t> y </a:t>
            </a:r>
            <a:r>
              <a:rPr lang="en-GB" dirty="0" err="1"/>
              <a:t>corff</a:t>
            </a:r>
            <a:r>
              <a:rPr lang="en-GB" dirty="0"/>
              <a:t>; </a:t>
            </a:r>
            <a:r>
              <a:rPr lang="en-GB" dirty="0" err="1"/>
              <a:t>cryfder</a:t>
            </a:r>
            <a:r>
              <a:rPr lang="en-GB" dirty="0"/>
              <a:t> y </a:t>
            </a:r>
            <a:r>
              <a:rPr lang="en-GB" dirty="0" err="1"/>
              <a:t>llais</a:t>
            </a:r>
            <a:r>
              <a:rPr lang="en-GB" dirty="0"/>
              <a:t>, </a:t>
            </a:r>
            <a:r>
              <a:rPr lang="en-GB" dirty="0" err="1"/>
              <a:t>cyflymder</a:t>
            </a:r>
            <a:r>
              <a:rPr lang="en-GB" dirty="0"/>
              <a:t>, </a:t>
            </a:r>
            <a:r>
              <a:rPr lang="en-GB" dirty="0" err="1"/>
              <a:t>goslef</a:t>
            </a:r>
            <a:r>
              <a:rPr lang="en-GB" dirty="0"/>
              <a:t> y </a:t>
            </a:r>
            <a:r>
              <a:rPr lang="en-GB" dirty="0" err="1"/>
              <a:t>llais</a:t>
            </a:r>
            <a:r>
              <a:rPr lang="en-GB" dirty="0"/>
              <a:t>; </a:t>
            </a:r>
            <a:r>
              <a:rPr lang="en-GB" dirty="0" err="1"/>
              <a:t>cyswllt</a:t>
            </a:r>
            <a:r>
              <a:rPr lang="en-GB" dirty="0"/>
              <a:t> </a:t>
            </a:r>
            <a:r>
              <a:rPr lang="en-GB" dirty="0" err="1"/>
              <a:t>llygad</a:t>
            </a:r>
            <a:r>
              <a:rPr lang="en-GB" dirty="0"/>
              <a:t> </a:t>
            </a:r>
            <a:r>
              <a:rPr lang="en-GB" dirty="0" err="1"/>
              <a:t>gyda'r</a:t>
            </a:r>
            <a:r>
              <a:rPr lang="en-GB" dirty="0"/>
              <a:t> </a:t>
            </a:r>
            <a:r>
              <a:rPr lang="en-GB" dirty="0" err="1"/>
              <a:t>gynulleidfa</a:t>
            </a:r>
            <a:r>
              <a:rPr lang="en-GB" dirty="0"/>
              <a:t>.  </a:t>
            </a:r>
          </a:p>
          <a:p>
            <a:r>
              <a:rPr lang="en-GB" dirty="0" err="1"/>
              <a:t>Gallwch</a:t>
            </a:r>
            <a:r>
              <a:rPr lang="en-GB" dirty="0"/>
              <a:t> </a:t>
            </a:r>
            <a:r>
              <a:rPr lang="en-GB" dirty="0" err="1"/>
              <a:t>ddefnyddio</a:t>
            </a:r>
            <a:r>
              <a:rPr lang="en-GB" dirty="0"/>
              <a:t> '</a:t>
            </a:r>
            <a:r>
              <a:rPr lang="en-GB" dirty="0" err="1"/>
              <a:t>cardiau</a:t>
            </a:r>
            <a:r>
              <a:rPr lang="en-GB" dirty="0"/>
              <a:t> </a:t>
            </a:r>
            <a:r>
              <a:rPr lang="en-GB" dirty="0" err="1"/>
              <a:t>ciw</a:t>
            </a:r>
            <a:r>
              <a:rPr lang="en-GB" dirty="0"/>
              <a:t>' neu </a:t>
            </a:r>
            <a:r>
              <a:rPr lang="en-GB" dirty="0" err="1"/>
              <a:t>nodiadau</a:t>
            </a:r>
            <a:r>
              <a:rPr lang="en-GB" dirty="0"/>
              <a:t> </a:t>
            </a:r>
            <a:r>
              <a:rPr lang="en-GB" dirty="0" err="1"/>
              <a:t>maint</a:t>
            </a:r>
            <a:r>
              <a:rPr lang="en-GB" dirty="0"/>
              <a:t> </a:t>
            </a:r>
            <a:r>
              <a:rPr lang="en-GB" dirty="0" err="1"/>
              <a:t>cerdyn</a:t>
            </a:r>
            <a:r>
              <a:rPr lang="en-GB" dirty="0"/>
              <a:t> post </a:t>
            </a:r>
            <a:r>
              <a:rPr lang="en-GB" dirty="0" err="1"/>
              <a:t>byr</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cyflwyniad</a:t>
            </a:r>
            <a:r>
              <a:rPr lang="en-GB" dirty="0"/>
              <a:t>. </a:t>
            </a:r>
            <a:r>
              <a:rPr lang="en-GB" dirty="0" err="1"/>
              <a:t>Osgowch</a:t>
            </a:r>
            <a:r>
              <a:rPr lang="en-GB" dirty="0"/>
              <a:t> </a:t>
            </a:r>
            <a:r>
              <a:rPr lang="en-GB" dirty="0" err="1"/>
              <a:t>sgriptiau</a:t>
            </a:r>
            <a:r>
              <a:rPr lang="en-GB" dirty="0"/>
              <a:t> hir neu </a:t>
            </a:r>
            <a:r>
              <a:rPr lang="en-GB" dirty="0" err="1"/>
              <a:t>ddarllen</a:t>
            </a:r>
            <a:r>
              <a:rPr lang="en-GB" dirty="0"/>
              <a:t> </a:t>
            </a:r>
            <a:r>
              <a:rPr lang="en-GB" dirty="0" err="1"/>
              <a:t>o'r</a:t>
            </a:r>
            <a:r>
              <a:rPr lang="en-GB" dirty="0"/>
              <a:t> </a:t>
            </a:r>
            <a:r>
              <a:rPr lang="en-GB" dirty="0" err="1"/>
              <a:t>sgrin</a:t>
            </a:r>
            <a:r>
              <a:rPr lang="en-GB" dirty="0"/>
              <a:t>.   </a:t>
            </a:r>
          </a:p>
          <a:p>
            <a:r>
              <a:rPr lang="en-GB" dirty="0"/>
              <a:t>Mae </a:t>
            </a:r>
            <a:r>
              <a:rPr lang="en-GB" dirty="0" err="1"/>
              <a:t>angen</a:t>
            </a:r>
            <a:r>
              <a:rPr lang="en-GB" dirty="0"/>
              <a:t> </a:t>
            </a:r>
            <a:r>
              <a:rPr lang="en-GB" dirty="0" err="1"/>
              <a:t>cyfeirnodi</a:t>
            </a:r>
            <a:r>
              <a:rPr lang="en-GB" dirty="0"/>
              <a:t> </a:t>
            </a:r>
            <a:r>
              <a:rPr lang="en-GB" dirty="0" err="1"/>
              <a:t>pob</a:t>
            </a:r>
            <a:r>
              <a:rPr lang="en-GB" dirty="0"/>
              <a:t> </a:t>
            </a:r>
            <a:r>
              <a:rPr lang="en-GB" dirty="0" err="1"/>
              <a:t>syniad</a:t>
            </a:r>
            <a:r>
              <a:rPr lang="en-GB" dirty="0"/>
              <a:t> yn union </a:t>
            </a:r>
            <a:r>
              <a:rPr lang="en-GB" dirty="0" err="1"/>
              <a:t>yr</a:t>
            </a:r>
            <a:r>
              <a:rPr lang="en-GB" dirty="0"/>
              <a:t> un </a:t>
            </a:r>
            <a:r>
              <a:rPr lang="en-GB" dirty="0" err="1"/>
              <a:t>ffordd</a:t>
            </a:r>
            <a:r>
              <a:rPr lang="en-GB" dirty="0"/>
              <a:t> ag </a:t>
            </a:r>
            <a:r>
              <a:rPr lang="en-GB" dirty="0" err="1"/>
              <a:t>aseiniad</a:t>
            </a:r>
            <a:r>
              <a:rPr lang="en-GB" dirty="0"/>
              <a:t> </a:t>
            </a:r>
            <a:r>
              <a:rPr lang="en-GB" dirty="0" err="1"/>
              <a:t>ysgrifenedig</a:t>
            </a:r>
            <a:r>
              <a:rPr lang="en-GB" dirty="0"/>
              <a:t>. </a:t>
            </a:r>
            <a:r>
              <a:rPr lang="en-GB" dirty="0" err="1"/>
              <a:t>Defnyddiwch</a:t>
            </a:r>
            <a:r>
              <a:rPr lang="en-GB" dirty="0"/>
              <a:t> </a:t>
            </a:r>
            <a:r>
              <a:rPr lang="en-GB" dirty="0" err="1"/>
              <a:t>gyfeirnod</a:t>
            </a:r>
            <a:r>
              <a:rPr lang="en-GB" dirty="0"/>
              <a:t> Harvard </a:t>
            </a:r>
            <a:r>
              <a:rPr lang="en-GB" dirty="0" err="1"/>
              <a:t>ar</a:t>
            </a:r>
            <a:r>
              <a:rPr lang="en-GB" dirty="0"/>
              <a:t> </a:t>
            </a:r>
            <a:r>
              <a:rPr lang="en-GB" dirty="0" err="1"/>
              <a:t>eich</a:t>
            </a:r>
            <a:r>
              <a:rPr lang="en-GB" dirty="0"/>
              <a:t> poster a </a:t>
            </a:r>
            <a:r>
              <a:rPr lang="en-GB" dirty="0" err="1"/>
              <a:t>chydnabod</a:t>
            </a:r>
            <a:r>
              <a:rPr lang="en-GB" dirty="0"/>
              <a:t> </a:t>
            </a:r>
            <a:r>
              <a:rPr lang="en-GB" dirty="0" err="1"/>
              <a:t>ffynonellau</a:t>
            </a:r>
            <a:r>
              <a:rPr lang="en-GB" dirty="0"/>
              <a:t> </a:t>
            </a:r>
            <a:r>
              <a:rPr lang="en-GB" dirty="0" err="1"/>
              <a:t>ar</a:t>
            </a:r>
            <a:r>
              <a:rPr lang="en-GB" dirty="0"/>
              <a:t> </a:t>
            </a:r>
            <a:r>
              <a:rPr lang="en-GB" dirty="0" err="1"/>
              <a:t>lafar</a:t>
            </a:r>
            <a:r>
              <a:rPr lang="en-GB" dirty="0"/>
              <a:t>.</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400800" y="1233377"/>
            <a:ext cx="5410200" cy="3827722"/>
          </a:xfrm>
        </p:spPr>
        <p:txBody>
          <a:bodyPr vert="horz" lIns="91440" tIns="45720" rIns="91440" bIns="45720" rtlCol="0" anchor="t">
            <a:noAutofit/>
          </a:bodyPr>
          <a:lstStyle/>
          <a:p>
            <a:pPr marL="0" indent="0">
              <a:buNone/>
            </a:pPr>
            <a:r>
              <a:rPr lang="en-GB" sz="1800" dirty="0">
                <a:solidFill>
                  <a:srgbClr val="2F5597"/>
                </a:solidFill>
              </a:rPr>
              <a:t>Oral presentation to share key ideas from your Academic Poster (from component 2). You cannot do this option without component 2 </a:t>
            </a:r>
          </a:p>
          <a:p>
            <a:r>
              <a:rPr lang="en-GB" sz="1800" dirty="0">
                <a:solidFill>
                  <a:srgbClr val="2F5597"/>
                </a:solidFill>
              </a:rPr>
              <a:t>Individual Presentation to be recorded and shared or as advised (5 minutes) </a:t>
            </a:r>
          </a:p>
          <a:p>
            <a:r>
              <a:rPr lang="en-GB" sz="1800" dirty="0">
                <a:solidFill>
                  <a:srgbClr val="2F5597"/>
                </a:solidFill>
              </a:rPr>
              <a:t>Practise your timings carefully.</a:t>
            </a:r>
          </a:p>
          <a:p>
            <a:r>
              <a:rPr lang="en-GB" sz="1800" dirty="0">
                <a:solidFill>
                  <a:srgbClr val="2F5597"/>
                </a:solidFill>
              </a:rPr>
              <a:t>Consider your use of body language; volume, pace and pitch of voice; eye contact with the audience.  </a:t>
            </a:r>
          </a:p>
          <a:p>
            <a:r>
              <a:rPr lang="en-GB" sz="1800" dirty="0">
                <a:solidFill>
                  <a:srgbClr val="2F5597"/>
                </a:solidFill>
              </a:rPr>
              <a:t>You may use ‘cue cards’ or brief postcard sized notes to support your delivery. Avoid lengthy scripts or reading from the screen.   </a:t>
            </a:r>
          </a:p>
          <a:p>
            <a:r>
              <a:rPr lang="en-GB" sz="1800" dirty="0">
                <a:solidFill>
                  <a:srgbClr val="2F5597"/>
                </a:solidFill>
              </a:rPr>
              <a:t>Reference all ideas in exactly the same way as a written assignment. Use Harvard referencing on your poster and acknowledge sources </a:t>
            </a:r>
            <a:r>
              <a:rPr lang="en-GB" sz="2000" dirty="0">
                <a:solidFill>
                  <a:srgbClr val="2F5597"/>
                </a:solidFill>
              </a:rPr>
              <a:t>verbally.</a:t>
            </a:r>
          </a:p>
        </p:txBody>
      </p:sp>
    </p:spTree>
    <p:extLst>
      <p:ext uri="{BB962C8B-B14F-4D97-AF65-F5344CB8AC3E}">
        <p14:creationId xmlns:p14="http://schemas.microsoft.com/office/powerpoint/2010/main" val="23602027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DD57-899A-D757-F513-97359EDFF69B}"/>
              </a:ext>
            </a:extLst>
          </p:cNvPr>
          <p:cNvSpPr>
            <a:spLocks noGrp="1"/>
          </p:cNvSpPr>
          <p:nvPr>
            <p:ph type="title"/>
          </p:nvPr>
        </p:nvSpPr>
        <p:spPr>
          <a:xfrm>
            <a:off x="35169" y="365125"/>
            <a:ext cx="12045461" cy="1337286"/>
          </a:xfrm>
        </p:spPr>
        <p:txBody>
          <a:bodyPr>
            <a:noAutofit/>
          </a:bodyPr>
          <a:lstStyle/>
          <a:p>
            <a:r>
              <a:rPr lang="en-GB" sz="3600" dirty="0"/>
              <a:t>Elfen 2- </a:t>
            </a:r>
            <a:r>
              <a:rPr lang="en-GB" sz="3600" dirty="0" err="1"/>
              <a:t>Cyflwyniad</a:t>
            </a:r>
            <a:r>
              <a:rPr lang="en-GB" sz="3600" dirty="0"/>
              <a:t> </a:t>
            </a:r>
            <a:r>
              <a:rPr lang="en-GB" sz="3600" dirty="0" err="1"/>
              <a:t>llafar</a:t>
            </a:r>
            <a:r>
              <a:rPr lang="en-GB" sz="3600" dirty="0"/>
              <a:t> </a:t>
            </a:r>
            <a:r>
              <a:rPr lang="en-GB" sz="3600" dirty="0" err="1"/>
              <a:t>o’r</a:t>
            </a:r>
            <a:r>
              <a:rPr lang="en-GB" sz="3600" dirty="0"/>
              <a:t> poster </a:t>
            </a:r>
            <a:r>
              <a:rPr lang="en-GB" sz="3600" dirty="0" err="1"/>
              <a:t>academaidd</a:t>
            </a:r>
            <a:r>
              <a:rPr lang="en-GB" sz="3600" dirty="0"/>
              <a:t> (5 </a:t>
            </a:r>
            <a:r>
              <a:rPr lang="en-GB" sz="3600" dirty="0" err="1"/>
              <a:t>munud</a:t>
            </a:r>
            <a:r>
              <a:rPr lang="en-GB" sz="3600" dirty="0"/>
              <a:t>)</a:t>
            </a:r>
            <a:br>
              <a:rPr lang="en-GB" sz="3600" dirty="0"/>
            </a:br>
            <a:r>
              <a:rPr lang="en-GB" sz="3600" dirty="0">
                <a:solidFill>
                  <a:srgbClr val="2F5597"/>
                </a:solidFill>
              </a:rPr>
              <a:t>Component 2- Oral presentation of academic poster (5 minutes) </a:t>
            </a:r>
          </a:p>
        </p:txBody>
      </p:sp>
      <p:sp>
        <p:nvSpPr>
          <p:cNvPr id="3" name="Content Placeholder 2">
            <a:extLst>
              <a:ext uri="{FF2B5EF4-FFF2-40B4-BE49-F238E27FC236}">
                <a16:creationId xmlns:a16="http://schemas.microsoft.com/office/drawing/2014/main" id="{96EB0A0B-E450-68F6-662E-A7CF5321277E}"/>
              </a:ext>
            </a:extLst>
          </p:cNvPr>
          <p:cNvSpPr>
            <a:spLocks noGrp="1"/>
          </p:cNvSpPr>
          <p:nvPr>
            <p:ph sz="half" idx="1"/>
          </p:nvPr>
        </p:nvSpPr>
        <p:spPr>
          <a:xfrm>
            <a:off x="838200" y="2055137"/>
            <a:ext cx="5181600" cy="4121826"/>
          </a:xfrm>
        </p:spPr>
        <p:txBody>
          <a:bodyPr>
            <a:normAutofit/>
          </a:bodyPr>
          <a:lstStyle/>
          <a:p>
            <a:pPr marL="0" indent="0">
              <a:buNone/>
            </a:pPr>
            <a:r>
              <a:rPr lang="en-GB" dirty="0" err="1"/>
              <a:t>Ystyriwch</a:t>
            </a:r>
            <a:r>
              <a:rPr lang="en-GB" dirty="0"/>
              <a:t> </a:t>
            </a:r>
            <a:r>
              <a:rPr lang="en-GB" dirty="0" err="1"/>
              <a:t>strwythur</a:t>
            </a:r>
            <a:r>
              <a:rPr lang="en-GB" dirty="0"/>
              <a:t> </a:t>
            </a:r>
            <a:r>
              <a:rPr lang="en-GB" dirty="0" err="1"/>
              <a:t>eich</a:t>
            </a:r>
            <a:r>
              <a:rPr lang="en-GB" dirty="0"/>
              <a:t> </a:t>
            </a:r>
            <a:r>
              <a:rPr lang="en-GB" dirty="0" err="1"/>
              <a:t>cyflwyniad</a:t>
            </a:r>
            <a:endParaRPr lang="en-GB" dirty="0"/>
          </a:p>
          <a:p>
            <a:r>
              <a:rPr lang="en-GB" dirty="0" err="1"/>
              <a:t>Cyflwyniad</a:t>
            </a:r>
            <a:r>
              <a:rPr lang="en-GB" dirty="0"/>
              <a:t>- i </a:t>
            </a:r>
            <a:r>
              <a:rPr lang="en-GB" dirty="0" err="1"/>
              <a:t>chi’ch</a:t>
            </a:r>
            <a:r>
              <a:rPr lang="en-GB" dirty="0"/>
              <a:t> </a:t>
            </a:r>
            <a:r>
              <a:rPr lang="en-GB" dirty="0" err="1"/>
              <a:t>hunan</a:t>
            </a:r>
            <a:r>
              <a:rPr lang="en-GB" dirty="0"/>
              <a:t> a </a:t>
            </a:r>
            <a:r>
              <a:rPr lang="en-GB" dirty="0" err="1"/>
              <a:t>beth</a:t>
            </a:r>
            <a:r>
              <a:rPr lang="en-GB" dirty="0"/>
              <a:t> </a:t>
            </a:r>
            <a:r>
              <a:rPr lang="en-GB" dirty="0" err="1"/>
              <a:t>fyddwch</a:t>
            </a:r>
            <a:r>
              <a:rPr lang="en-GB" dirty="0"/>
              <a:t> yn </a:t>
            </a:r>
            <a:r>
              <a:rPr lang="en-GB" dirty="0" err="1"/>
              <a:t>trafod</a:t>
            </a:r>
            <a:endParaRPr lang="en-GB" dirty="0"/>
          </a:p>
          <a:p>
            <a:r>
              <a:rPr lang="en-GB" dirty="0" err="1"/>
              <a:t>Prif</a:t>
            </a:r>
            <a:r>
              <a:rPr lang="en-GB" dirty="0"/>
              <a:t> </a:t>
            </a:r>
            <a:r>
              <a:rPr lang="en-GB" dirty="0" err="1"/>
              <a:t>rhannau</a:t>
            </a:r>
            <a:r>
              <a:rPr lang="en-GB" dirty="0"/>
              <a:t> </a:t>
            </a:r>
            <a:r>
              <a:rPr lang="en-GB" dirty="0" err="1"/>
              <a:t>sy’n</a:t>
            </a:r>
            <a:r>
              <a:rPr lang="en-GB" dirty="0"/>
              <a:t> </a:t>
            </a:r>
            <a:r>
              <a:rPr lang="en-GB" dirty="0" err="1"/>
              <a:t>llifo</a:t>
            </a:r>
            <a:r>
              <a:rPr lang="en-GB" dirty="0"/>
              <a:t> </a:t>
            </a:r>
            <a:r>
              <a:rPr lang="en-GB" dirty="0" err="1"/>
              <a:t>i’w</a:t>
            </a:r>
            <a:r>
              <a:rPr lang="en-GB" dirty="0"/>
              <a:t> </a:t>
            </a:r>
            <a:r>
              <a:rPr lang="en-GB" dirty="0" err="1"/>
              <a:t>gilydd</a:t>
            </a:r>
            <a:endParaRPr lang="en-GB" dirty="0"/>
          </a:p>
          <a:p>
            <a:r>
              <a:rPr lang="en-GB" dirty="0" err="1"/>
              <a:t>Casgliad</a:t>
            </a:r>
            <a:r>
              <a:rPr lang="en-GB" dirty="0"/>
              <a:t> a </a:t>
            </a:r>
            <a:r>
              <a:rPr lang="en-GB" dirty="0" err="1"/>
              <a:t>diolch</a:t>
            </a:r>
            <a:endParaRPr lang="en-GB" dirty="0"/>
          </a:p>
        </p:txBody>
      </p:sp>
      <p:sp>
        <p:nvSpPr>
          <p:cNvPr id="4" name="Content Placeholder 3">
            <a:extLst>
              <a:ext uri="{FF2B5EF4-FFF2-40B4-BE49-F238E27FC236}">
                <a16:creationId xmlns:a16="http://schemas.microsoft.com/office/drawing/2014/main" id="{2DD2410C-777C-E0E8-9EFD-A693F7267EBF}"/>
              </a:ext>
            </a:extLst>
          </p:cNvPr>
          <p:cNvSpPr>
            <a:spLocks noGrp="1"/>
          </p:cNvSpPr>
          <p:nvPr>
            <p:ph sz="half" idx="2"/>
          </p:nvPr>
        </p:nvSpPr>
        <p:spPr>
          <a:xfrm>
            <a:off x="6237838" y="1973654"/>
            <a:ext cx="5115962" cy="4022555"/>
          </a:xfrm>
        </p:spPr>
        <p:txBody>
          <a:bodyPr>
            <a:normAutofit/>
          </a:bodyPr>
          <a:lstStyle/>
          <a:p>
            <a:pPr marL="0" indent="0">
              <a:buNone/>
            </a:pPr>
            <a:r>
              <a:rPr lang="en-GB" sz="2800" dirty="0">
                <a:solidFill>
                  <a:srgbClr val="2F5597"/>
                </a:solidFill>
              </a:rPr>
              <a:t>Consider </a:t>
            </a:r>
            <a:r>
              <a:rPr lang="en-GB" dirty="0">
                <a:solidFill>
                  <a:srgbClr val="2F5597"/>
                </a:solidFill>
              </a:rPr>
              <a:t>the </a:t>
            </a:r>
            <a:r>
              <a:rPr lang="en-GB" sz="2800" dirty="0">
                <a:solidFill>
                  <a:srgbClr val="2F5597"/>
                </a:solidFill>
              </a:rPr>
              <a:t>structure of your presentation</a:t>
            </a:r>
          </a:p>
          <a:p>
            <a:r>
              <a:rPr lang="en-GB" sz="2800" dirty="0">
                <a:solidFill>
                  <a:srgbClr val="2F5597"/>
                </a:solidFill>
              </a:rPr>
              <a:t>Introduction- to yourself and what you will discuss</a:t>
            </a:r>
          </a:p>
          <a:p>
            <a:r>
              <a:rPr lang="en-GB" sz="2800" dirty="0">
                <a:solidFill>
                  <a:srgbClr val="2F5597"/>
                </a:solidFill>
              </a:rPr>
              <a:t>Main sections that flow together well</a:t>
            </a:r>
          </a:p>
          <a:p>
            <a:r>
              <a:rPr lang="en-GB" sz="2800" dirty="0">
                <a:solidFill>
                  <a:srgbClr val="2F5597"/>
                </a:solidFill>
              </a:rPr>
              <a:t>Conclusion and thanks to audience</a:t>
            </a:r>
          </a:p>
          <a:p>
            <a:pPr marL="0" indent="0">
              <a:buNone/>
            </a:pPr>
            <a:endParaRPr lang="en-GB" sz="2800" dirty="0"/>
          </a:p>
        </p:txBody>
      </p:sp>
    </p:spTree>
    <p:extLst>
      <p:ext uri="{BB962C8B-B14F-4D97-AF65-F5344CB8AC3E}">
        <p14:creationId xmlns:p14="http://schemas.microsoft.com/office/powerpoint/2010/main" val="36092638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a:xfrm>
            <a:off x="276838" y="142613"/>
            <a:ext cx="11711030" cy="779591"/>
          </a:xfrm>
        </p:spPr>
        <p:txBody>
          <a:bodyPr>
            <a:normAutofit fontScale="90000"/>
          </a:bodyPr>
          <a:lstStyle/>
          <a:p>
            <a:br>
              <a:rPr lang="en-GB" dirty="0"/>
            </a:br>
            <a:r>
              <a:rPr lang="en-GB" dirty="0"/>
              <a:t>Elfen 2- </a:t>
            </a:r>
            <a:r>
              <a:rPr lang="en-GB" dirty="0" err="1"/>
              <a:t>Cyflwyniad</a:t>
            </a:r>
            <a:r>
              <a:rPr lang="en-GB" dirty="0"/>
              <a:t> </a:t>
            </a:r>
            <a:r>
              <a:rPr lang="en-GB" dirty="0" err="1"/>
              <a:t>Pwerbwynt</a:t>
            </a:r>
            <a:r>
              <a:rPr lang="en-GB" dirty="0"/>
              <a:t> (5 </a:t>
            </a:r>
            <a:r>
              <a:rPr lang="en-GB" dirty="0" err="1"/>
              <a:t>munud</a:t>
            </a:r>
            <a:r>
              <a:rPr lang="en-GB" dirty="0"/>
              <a:t>)</a:t>
            </a:r>
            <a:br>
              <a:rPr lang="en-GB" dirty="0"/>
            </a:br>
            <a:r>
              <a:rPr lang="en-GB" dirty="0">
                <a:solidFill>
                  <a:srgbClr val="2F5597"/>
                </a:solidFill>
              </a:rPr>
              <a:t>Component 2- PowerPoint presentation (5 minutes) </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503340" y="1736521"/>
            <a:ext cx="5531142" cy="3829069"/>
          </a:xfrm>
        </p:spPr>
        <p:txBody>
          <a:bodyPr vert="horz" lIns="91440" tIns="45720" rIns="91440" bIns="45720" rtlCol="0" anchor="t">
            <a:normAutofit fontScale="85000" lnSpcReduction="20000"/>
          </a:bodyPr>
          <a:lstStyle/>
          <a:p>
            <a:r>
              <a:rPr lang="en-GB" dirty="0" err="1"/>
              <a:t>Dyluniwch</a:t>
            </a:r>
            <a:r>
              <a:rPr lang="en-GB" dirty="0"/>
              <a:t> a </a:t>
            </a:r>
            <a:r>
              <a:rPr lang="en-GB" dirty="0" err="1"/>
              <a:t>datblygwch</a:t>
            </a:r>
            <a:r>
              <a:rPr lang="en-GB" dirty="0"/>
              <a:t> </a:t>
            </a:r>
            <a:r>
              <a:rPr lang="en-GB" dirty="0" err="1"/>
              <a:t>gyflwyniad</a:t>
            </a:r>
            <a:r>
              <a:rPr lang="en-GB" dirty="0"/>
              <a:t> </a:t>
            </a:r>
            <a:r>
              <a:rPr lang="en-GB" dirty="0" err="1"/>
              <a:t>fideo</a:t>
            </a:r>
            <a:r>
              <a:rPr lang="en-GB" dirty="0"/>
              <a:t> </a:t>
            </a:r>
            <a:r>
              <a:rPr lang="en-GB" dirty="0" err="1"/>
              <a:t>pum</a:t>
            </a:r>
            <a:r>
              <a:rPr lang="en-GB" dirty="0"/>
              <a:t> </a:t>
            </a:r>
            <a:r>
              <a:rPr lang="en-GB" dirty="0" err="1"/>
              <a:t>munud</a:t>
            </a:r>
            <a:r>
              <a:rPr lang="en-GB" dirty="0"/>
              <a:t> a </a:t>
            </a:r>
            <a:r>
              <a:rPr lang="en-GB" dirty="0" err="1"/>
              <a:t>recordiwch</a:t>
            </a:r>
            <a:r>
              <a:rPr lang="en-GB" dirty="0"/>
              <a:t> </a:t>
            </a:r>
            <a:r>
              <a:rPr lang="en-GB" dirty="0" err="1"/>
              <a:t>eich</a:t>
            </a:r>
            <a:r>
              <a:rPr lang="en-GB" dirty="0"/>
              <a:t> </a:t>
            </a:r>
            <a:r>
              <a:rPr lang="en-GB" dirty="0" err="1"/>
              <a:t>hun</a:t>
            </a:r>
            <a:r>
              <a:rPr lang="en-GB" dirty="0"/>
              <a:t>. </a:t>
            </a:r>
            <a:r>
              <a:rPr lang="en-GB" dirty="0" err="1"/>
              <a:t>Dylai’r</a:t>
            </a:r>
            <a:r>
              <a:rPr lang="en-GB" dirty="0"/>
              <a:t> </a:t>
            </a:r>
            <a:r>
              <a:rPr lang="en-GB" dirty="0" err="1"/>
              <a:t>cyflwyniad</a:t>
            </a:r>
            <a:r>
              <a:rPr lang="en-GB" dirty="0"/>
              <a:t> </a:t>
            </a:r>
            <a:r>
              <a:rPr lang="en-GB" dirty="0" err="1"/>
              <a:t>defnyddio’r</a:t>
            </a:r>
            <a:r>
              <a:rPr lang="en-GB" dirty="0"/>
              <a:t> </a:t>
            </a:r>
            <a:r>
              <a:rPr lang="en-GB" dirty="0" err="1"/>
              <a:t>Pwerbwynt</a:t>
            </a:r>
            <a:r>
              <a:rPr lang="en-GB" dirty="0"/>
              <a:t> o </a:t>
            </a:r>
            <a:r>
              <a:rPr lang="en-GB" dirty="0" err="1"/>
              <a:t>elfen</a:t>
            </a:r>
            <a:r>
              <a:rPr lang="en-GB" dirty="0"/>
              <a:t> 1</a:t>
            </a:r>
          </a:p>
          <a:p>
            <a:r>
              <a:rPr lang="en-GB" dirty="0" err="1"/>
              <a:t>Defnyddiwch</a:t>
            </a:r>
            <a:r>
              <a:rPr lang="en-GB" dirty="0"/>
              <a:t> </a:t>
            </a:r>
            <a:r>
              <a:rPr lang="en-GB" dirty="0" err="1"/>
              <a:t>offeryn</a:t>
            </a:r>
            <a:r>
              <a:rPr lang="en-GB" dirty="0"/>
              <a:t> </a:t>
            </a:r>
            <a:r>
              <a:rPr lang="en-GB" dirty="0" err="1"/>
              <a:t>fel</a:t>
            </a:r>
            <a:r>
              <a:rPr lang="en-GB" dirty="0"/>
              <a:t> Microsoft Presentation Coach a all </a:t>
            </a:r>
            <a:r>
              <a:rPr lang="en-GB" dirty="0" err="1"/>
              <a:t>wedyn</a:t>
            </a:r>
            <a:r>
              <a:rPr lang="en-GB" dirty="0"/>
              <a:t> </a:t>
            </a:r>
            <a:r>
              <a:rPr lang="en-GB" dirty="0" err="1"/>
              <a:t>hefyd</a:t>
            </a:r>
            <a:r>
              <a:rPr lang="en-GB" dirty="0"/>
              <a:t> </a:t>
            </a:r>
            <a:r>
              <a:rPr lang="en-GB" dirty="0" err="1"/>
              <a:t>fwydo</a:t>
            </a:r>
            <a:r>
              <a:rPr lang="en-GB" dirty="0"/>
              <a:t> </a:t>
            </a:r>
            <a:r>
              <a:rPr lang="en-GB" dirty="0" err="1"/>
              <a:t>i</a:t>
            </a:r>
            <a:r>
              <a:rPr lang="en-GB" dirty="0"/>
              <a:t> </a:t>
            </a:r>
            <a:r>
              <a:rPr lang="en-GB" dirty="0" err="1"/>
              <a:t>mewn</a:t>
            </a:r>
            <a:r>
              <a:rPr lang="en-GB" dirty="0"/>
              <a:t> </a:t>
            </a:r>
            <a:r>
              <a:rPr lang="en-GB" dirty="0" err="1"/>
              <a:t>i</a:t>
            </a:r>
            <a:r>
              <a:rPr lang="en-GB" dirty="0"/>
              <a:t> darn </a:t>
            </a:r>
            <a:r>
              <a:rPr lang="en-GB" dirty="0" err="1"/>
              <a:t>adfyfyriol</a:t>
            </a:r>
            <a:r>
              <a:rPr lang="en-GB" dirty="0"/>
              <a:t>- </a:t>
            </a:r>
            <a:r>
              <a:rPr lang="en-GB" dirty="0" err="1"/>
              <a:t>elfen</a:t>
            </a:r>
            <a:r>
              <a:rPr lang="en-GB" dirty="0"/>
              <a:t>  3 </a:t>
            </a:r>
            <a:r>
              <a:rPr lang="en-GB" dirty="0" err="1"/>
              <a:t>os</a:t>
            </a:r>
            <a:r>
              <a:rPr lang="en-GB" dirty="0"/>
              <a:t> </a:t>
            </a:r>
            <a:r>
              <a:rPr lang="en-GB" dirty="0" err="1"/>
              <a:t>ddymunwch</a:t>
            </a:r>
            <a:r>
              <a:rPr lang="en-GB" dirty="0"/>
              <a:t>.</a:t>
            </a:r>
            <a:endParaRPr lang="en-GB" dirty="0">
              <a:cs typeface="Arial"/>
            </a:endParaRPr>
          </a:p>
          <a:p>
            <a:r>
              <a:rPr lang="en-GB" dirty="0"/>
              <a:t>Mae </a:t>
            </a:r>
            <a:r>
              <a:rPr lang="en-GB" dirty="0" err="1"/>
              <a:t>angen</a:t>
            </a:r>
            <a:r>
              <a:rPr lang="en-GB" dirty="0"/>
              <a:t> </a:t>
            </a:r>
            <a:r>
              <a:rPr lang="en-GB" dirty="0" err="1"/>
              <a:t>i</a:t>
            </a:r>
            <a:r>
              <a:rPr lang="en-GB" dirty="0"/>
              <a:t> chi </a:t>
            </a:r>
            <a:r>
              <a:rPr lang="en-GB" dirty="0" err="1"/>
              <a:t>rannu</a:t>
            </a:r>
            <a:r>
              <a:rPr lang="en-GB" dirty="0"/>
              <a:t> </a:t>
            </a:r>
            <a:r>
              <a:rPr lang="en-GB" dirty="0" err="1"/>
              <a:t>eich</a:t>
            </a:r>
            <a:r>
              <a:rPr lang="en-GB" dirty="0"/>
              <a:t> </a:t>
            </a:r>
            <a:r>
              <a:rPr lang="en-GB" dirty="0" err="1"/>
              <a:t>cyflwyniad</a:t>
            </a:r>
            <a:r>
              <a:rPr lang="en-GB" dirty="0"/>
              <a:t> </a:t>
            </a:r>
            <a:r>
              <a:rPr lang="en-GB" dirty="0" err="1"/>
              <a:t>gyda</a:t>
            </a:r>
            <a:r>
              <a:rPr lang="en-GB" dirty="0"/>
              <a:t> </a:t>
            </a:r>
            <a:r>
              <a:rPr lang="en-GB" dirty="0" err="1"/>
              <a:t>thîm</a:t>
            </a:r>
            <a:r>
              <a:rPr lang="en-GB" dirty="0"/>
              <a:t> </a:t>
            </a:r>
            <a:r>
              <a:rPr lang="en-GB" dirty="0" err="1"/>
              <a:t>eich</a:t>
            </a:r>
            <a:r>
              <a:rPr lang="en-GB" dirty="0"/>
              <a:t> </a:t>
            </a:r>
            <a:r>
              <a:rPr lang="en-GB" dirty="0" err="1"/>
              <a:t>modiwl</a:t>
            </a:r>
            <a:r>
              <a:rPr lang="en-GB" dirty="0"/>
              <a:t>. </a:t>
            </a:r>
            <a:r>
              <a:rPr lang="en-GB" dirty="0" err="1"/>
              <a:t>Rhaid</a:t>
            </a:r>
            <a:r>
              <a:rPr lang="en-GB" dirty="0"/>
              <a:t> </a:t>
            </a:r>
            <a:r>
              <a:rPr lang="en-GB" dirty="0" err="1"/>
              <a:t>i'ch</a:t>
            </a:r>
            <a:r>
              <a:rPr lang="en-GB" dirty="0"/>
              <a:t> </a:t>
            </a:r>
            <a:r>
              <a:rPr lang="en-GB" dirty="0" err="1"/>
              <a:t>cyflwyniad</a:t>
            </a:r>
            <a:r>
              <a:rPr lang="en-GB" dirty="0"/>
              <a:t> </a:t>
            </a:r>
            <a:r>
              <a:rPr lang="en-GB" dirty="0" err="1"/>
              <a:t>gynnwys</a:t>
            </a:r>
            <a:r>
              <a:rPr lang="en-GB" dirty="0"/>
              <a:t> y </a:t>
            </a:r>
            <a:r>
              <a:rPr lang="en-GB" dirty="0" err="1"/>
              <a:t>paramedrau</a:t>
            </a:r>
            <a:r>
              <a:rPr lang="en-GB" dirty="0"/>
              <a:t> </a:t>
            </a:r>
            <a:r>
              <a:rPr lang="en-GB" dirty="0" err="1"/>
              <a:t>canlynol</a:t>
            </a:r>
            <a:r>
              <a:rPr lang="en-GB" dirty="0"/>
              <a:t>:</a:t>
            </a:r>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096001" y="1653815"/>
            <a:ext cx="5764618" cy="3728401"/>
          </a:xfrm>
        </p:spPr>
        <p:txBody>
          <a:bodyPr vert="horz" lIns="91440" tIns="45720" rIns="91440" bIns="45720" rtlCol="0" anchor="t">
            <a:noAutofit/>
          </a:bodyPr>
          <a:lstStyle/>
          <a:p>
            <a:pPr marL="0" indent="0">
              <a:buNone/>
            </a:pPr>
            <a:r>
              <a:rPr lang="en-GB" sz="2400" dirty="0">
                <a:solidFill>
                  <a:srgbClr val="2F5597"/>
                </a:solidFill>
              </a:rPr>
              <a:t>Design and develop a five-minute video presentation and record yourself. The presentation should use the PowerPoint from component 1  </a:t>
            </a:r>
          </a:p>
          <a:p>
            <a:r>
              <a:rPr lang="en-GB" sz="2400" dirty="0">
                <a:solidFill>
                  <a:srgbClr val="2F5597"/>
                </a:solidFill>
              </a:rPr>
              <a:t>Use a tool such as Microsoft Presentation Coach which could also feed into the reflective piece – component 3 if you wish.  </a:t>
            </a:r>
            <a:endParaRPr lang="en-GB" sz="2400" dirty="0">
              <a:solidFill>
                <a:srgbClr val="2F5597"/>
              </a:solidFill>
              <a:cs typeface="Arial"/>
            </a:endParaRPr>
          </a:p>
          <a:p>
            <a:r>
              <a:rPr lang="en-GB" sz="2400" dirty="0">
                <a:solidFill>
                  <a:srgbClr val="2F5597"/>
                </a:solidFill>
              </a:rPr>
              <a:t>You need to share your presentation with your module team. Your presentation must include the following parameters</a:t>
            </a:r>
            <a:r>
              <a:rPr lang="en-GB" dirty="0">
                <a:solidFill>
                  <a:srgbClr val="2F5597"/>
                </a:solidFill>
              </a:rPr>
              <a:t>: </a:t>
            </a:r>
          </a:p>
          <a:p>
            <a:endParaRPr lang="en-GB" sz="1800" dirty="0"/>
          </a:p>
          <a:p>
            <a:endParaRPr lang="en-GB" sz="2000" dirty="0"/>
          </a:p>
        </p:txBody>
      </p:sp>
    </p:spTree>
    <p:extLst>
      <p:ext uri="{BB962C8B-B14F-4D97-AF65-F5344CB8AC3E}">
        <p14:creationId xmlns:p14="http://schemas.microsoft.com/office/powerpoint/2010/main" val="2901350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F617BA-ABD4-6FAE-EA55-5266E84BA2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FBACD3-C2B3-A8BE-C200-9565FAA39944}"/>
              </a:ext>
            </a:extLst>
          </p:cNvPr>
          <p:cNvSpPr>
            <a:spLocks noGrp="1"/>
          </p:cNvSpPr>
          <p:nvPr>
            <p:ph type="title"/>
          </p:nvPr>
        </p:nvSpPr>
        <p:spPr/>
        <p:txBody>
          <a:bodyPr/>
          <a:lstStyle/>
          <a:p>
            <a:r>
              <a:rPr lang="en-GB" dirty="0"/>
              <a:t>Elfen 3 / </a:t>
            </a:r>
            <a:r>
              <a:rPr lang="en-GB" dirty="0">
                <a:solidFill>
                  <a:srgbClr val="2F5597"/>
                </a:solidFill>
              </a:rPr>
              <a:t>Component 3</a:t>
            </a:r>
          </a:p>
        </p:txBody>
      </p:sp>
      <p:sp>
        <p:nvSpPr>
          <p:cNvPr id="3" name="Content Placeholder 2">
            <a:extLst>
              <a:ext uri="{FF2B5EF4-FFF2-40B4-BE49-F238E27FC236}">
                <a16:creationId xmlns:a16="http://schemas.microsoft.com/office/drawing/2014/main" id="{930015D9-F05B-25AC-9A99-785DA1A09D49}"/>
              </a:ext>
            </a:extLst>
          </p:cNvPr>
          <p:cNvSpPr>
            <a:spLocks noGrp="1"/>
          </p:cNvSpPr>
          <p:nvPr>
            <p:ph sz="half" idx="1"/>
          </p:nvPr>
        </p:nvSpPr>
        <p:spPr/>
        <p:txBody>
          <a:bodyPr>
            <a:normAutofit/>
          </a:bodyPr>
          <a:lstStyle/>
          <a:p>
            <a:r>
              <a:rPr lang="en-GB" sz="3600" dirty="0"/>
              <a:t>Naill </a:t>
            </a:r>
            <a:r>
              <a:rPr lang="en-GB" sz="3600" dirty="0" err="1"/>
              <a:t>a’i</a:t>
            </a:r>
            <a:endParaRPr lang="en-GB" sz="3600" dirty="0"/>
          </a:p>
        </p:txBody>
      </p:sp>
      <p:sp>
        <p:nvSpPr>
          <p:cNvPr id="4" name="Content Placeholder 3">
            <a:extLst>
              <a:ext uri="{FF2B5EF4-FFF2-40B4-BE49-F238E27FC236}">
                <a16:creationId xmlns:a16="http://schemas.microsoft.com/office/drawing/2014/main" id="{071BCB1C-AC49-FE84-F07A-F1984B234C61}"/>
              </a:ext>
            </a:extLst>
          </p:cNvPr>
          <p:cNvSpPr>
            <a:spLocks noGrp="1"/>
          </p:cNvSpPr>
          <p:nvPr>
            <p:ph sz="half" idx="2"/>
          </p:nvPr>
        </p:nvSpPr>
        <p:spPr/>
        <p:txBody>
          <a:bodyPr>
            <a:normAutofit/>
          </a:bodyPr>
          <a:lstStyle/>
          <a:p>
            <a:r>
              <a:rPr lang="en-GB" sz="3600" dirty="0">
                <a:solidFill>
                  <a:srgbClr val="2F5597"/>
                </a:solidFill>
              </a:rPr>
              <a:t>Either</a:t>
            </a:r>
          </a:p>
        </p:txBody>
      </p:sp>
    </p:spTree>
    <p:extLst>
      <p:ext uri="{BB962C8B-B14F-4D97-AF65-F5344CB8AC3E}">
        <p14:creationId xmlns:p14="http://schemas.microsoft.com/office/powerpoint/2010/main" val="15746192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p:txBody>
          <a:bodyPr>
            <a:normAutofit fontScale="90000"/>
          </a:bodyPr>
          <a:lstStyle/>
          <a:p>
            <a:r>
              <a:rPr lang="en-GB" dirty="0"/>
              <a:t>Elfen  3- Darn </a:t>
            </a:r>
            <a:r>
              <a:rPr lang="en-GB" dirty="0" err="1"/>
              <a:t>Adfyfyriol</a:t>
            </a:r>
            <a:r>
              <a:rPr lang="en-GB" dirty="0"/>
              <a:t> (1000 gair)</a:t>
            </a:r>
            <a:br>
              <a:rPr lang="en-GB" dirty="0"/>
            </a:br>
            <a:r>
              <a:rPr lang="en-GB" dirty="0">
                <a:solidFill>
                  <a:srgbClr val="2F5597"/>
                </a:solidFill>
              </a:rPr>
              <a:t>Component 3- Reflective Piece (1000 words)</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p:txBody>
          <a:bodyPr>
            <a:normAutofit/>
          </a:bodyPr>
          <a:lstStyle/>
          <a:p>
            <a:r>
              <a:rPr lang="en-GB" dirty="0" err="1"/>
              <a:t>Adfyfyrio</a:t>
            </a:r>
            <a:r>
              <a:rPr lang="en-GB" dirty="0"/>
              <a:t> </a:t>
            </a:r>
            <a:r>
              <a:rPr lang="en-GB" dirty="0" err="1"/>
              <a:t>profiadau</a:t>
            </a:r>
            <a:r>
              <a:rPr lang="en-GB" dirty="0"/>
              <a:t> </a:t>
            </a:r>
            <a:r>
              <a:rPr lang="en-GB" dirty="0" err="1"/>
              <a:t>yn</a:t>
            </a:r>
            <a:r>
              <a:rPr lang="en-GB" dirty="0"/>
              <a:t> </a:t>
            </a:r>
            <a:r>
              <a:rPr lang="en-GB" dirty="0" err="1"/>
              <a:t>elfennau</a:t>
            </a:r>
            <a:r>
              <a:rPr lang="en-GB" dirty="0"/>
              <a:t> 1 and 2 </a:t>
            </a:r>
            <a:r>
              <a:rPr lang="en-GB" dirty="0" err="1"/>
              <a:t>fel</a:t>
            </a:r>
            <a:r>
              <a:rPr lang="en-GB" dirty="0"/>
              <a:t> y </a:t>
            </a:r>
            <a:r>
              <a:rPr lang="en-GB" dirty="0" err="1"/>
              <a:t>bo'n</a:t>
            </a:r>
            <a:r>
              <a:rPr lang="en-GB" dirty="0"/>
              <a:t> </a:t>
            </a:r>
            <a:r>
              <a:rPr lang="en-GB" dirty="0" err="1"/>
              <a:t>briodol</a:t>
            </a:r>
            <a:r>
              <a:rPr lang="en-GB" dirty="0"/>
              <a:t>.</a:t>
            </a:r>
          </a:p>
          <a:p>
            <a:r>
              <a:rPr lang="en-GB" dirty="0" err="1"/>
              <a:t>Bydd</a:t>
            </a:r>
            <a:r>
              <a:rPr lang="en-GB" dirty="0"/>
              <a:t> </a:t>
            </a:r>
            <a:r>
              <a:rPr lang="en-GB" dirty="0" err="1"/>
              <a:t>angen</a:t>
            </a:r>
            <a:r>
              <a:rPr lang="en-GB" dirty="0"/>
              <a:t> </a:t>
            </a:r>
            <a:r>
              <a:rPr lang="en-GB" dirty="0" err="1"/>
              <a:t>i</a:t>
            </a:r>
            <a:r>
              <a:rPr lang="en-GB" dirty="0"/>
              <a:t> chi </a:t>
            </a:r>
            <a:r>
              <a:rPr lang="en-GB" dirty="0" err="1"/>
              <a:t>gefnogi</a:t>
            </a:r>
            <a:r>
              <a:rPr lang="en-GB" dirty="0"/>
              <a:t> </a:t>
            </a:r>
            <a:r>
              <a:rPr lang="en-GB" dirty="0" err="1"/>
              <a:t>eich</a:t>
            </a:r>
            <a:r>
              <a:rPr lang="en-GB" dirty="0"/>
              <a:t> </a:t>
            </a:r>
            <a:r>
              <a:rPr lang="en-GB" dirty="0" err="1"/>
              <a:t>adfyfyriad</a:t>
            </a:r>
            <a:r>
              <a:rPr lang="en-GB" dirty="0"/>
              <a:t> </a:t>
            </a:r>
            <a:r>
              <a:rPr lang="en-GB" dirty="0" err="1"/>
              <a:t>gyda</a:t>
            </a:r>
            <a:r>
              <a:rPr lang="en-GB" dirty="0"/>
              <a:t> </a:t>
            </a:r>
            <a:r>
              <a:rPr lang="en-GB" dirty="0" err="1"/>
              <a:t>llenyddiaeth</a:t>
            </a:r>
            <a:r>
              <a:rPr lang="en-GB" dirty="0"/>
              <a:t> </a:t>
            </a:r>
            <a:r>
              <a:rPr lang="en-GB" dirty="0" err="1"/>
              <a:t>berthnasol</a:t>
            </a:r>
            <a:r>
              <a:rPr lang="en-GB" dirty="0"/>
              <a:t>.</a:t>
            </a:r>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172200" y="1825625"/>
            <a:ext cx="5342860" cy="3836212"/>
          </a:xfrm>
        </p:spPr>
        <p:txBody>
          <a:bodyPr>
            <a:normAutofit/>
          </a:bodyPr>
          <a:lstStyle/>
          <a:p>
            <a:r>
              <a:rPr lang="en-GB" dirty="0">
                <a:solidFill>
                  <a:srgbClr val="2F5597"/>
                </a:solidFill>
              </a:rPr>
              <a:t>Reflection on your experiences undertaking components 1 and 2 as appropriate. </a:t>
            </a:r>
          </a:p>
          <a:p>
            <a:r>
              <a:rPr lang="en-GB" dirty="0">
                <a:solidFill>
                  <a:srgbClr val="2F5597"/>
                </a:solidFill>
              </a:rPr>
              <a:t>You will need to support your reflection with relevant literature.     </a:t>
            </a:r>
          </a:p>
        </p:txBody>
      </p:sp>
    </p:spTree>
    <p:extLst>
      <p:ext uri="{BB962C8B-B14F-4D97-AF65-F5344CB8AC3E}">
        <p14:creationId xmlns:p14="http://schemas.microsoft.com/office/powerpoint/2010/main" val="27160679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p:txBody>
          <a:bodyPr>
            <a:normAutofit fontScale="90000"/>
          </a:bodyPr>
          <a:lstStyle/>
          <a:p>
            <a:r>
              <a:rPr lang="en-GB" dirty="0"/>
              <a:t>Elfen 3- Darn </a:t>
            </a:r>
            <a:r>
              <a:rPr lang="en-GB" dirty="0" err="1"/>
              <a:t>Adfyfyriol</a:t>
            </a:r>
            <a:r>
              <a:rPr lang="en-GB" dirty="0"/>
              <a:t> (1000 gair)</a:t>
            </a:r>
            <a:br>
              <a:rPr lang="en-GB" dirty="0"/>
            </a:br>
            <a:r>
              <a:rPr lang="en-GB" dirty="0">
                <a:solidFill>
                  <a:srgbClr val="2F5597"/>
                </a:solidFill>
              </a:rPr>
              <a:t>Component 3- Reflective Piece (1000) words)</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1463431" y="1825625"/>
            <a:ext cx="5181600" cy="4351338"/>
          </a:xfrm>
        </p:spPr>
        <p:txBody>
          <a:bodyPr>
            <a:normAutofit/>
          </a:bodyPr>
          <a:lstStyle/>
          <a:p>
            <a:r>
              <a:rPr lang="en-GB" sz="2000" dirty="0" err="1"/>
              <a:t>Dylai</a:t>
            </a:r>
            <a:r>
              <a:rPr lang="en-GB" sz="2000" dirty="0"/>
              <a:t> </a:t>
            </a:r>
            <a:r>
              <a:rPr lang="en-GB" sz="2000" dirty="0" err="1"/>
              <a:t>eich</a:t>
            </a:r>
            <a:r>
              <a:rPr lang="en-GB" sz="2000" dirty="0"/>
              <a:t> darn </a:t>
            </a:r>
            <a:r>
              <a:rPr lang="en-GB" sz="2000" dirty="0" err="1"/>
              <a:t>adfyfyriol</a:t>
            </a:r>
            <a:r>
              <a:rPr lang="en-GB" sz="2000" dirty="0"/>
              <a:t> </a:t>
            </a:r>
            <a:r>
              <a:rPr lang="en-GB" sz="2000" dirty="0" err="1"/>
              <a:t>gynnwys</a:t>
            </a:r>
            <a:r>
              <a:rPr lang="en-GB" sz="2000" dirty="0"/>
              <a:t> y </a:t>
            </a:r>
            <a:r>
              <a:rPr lang="en-GB" sz="2000" dirty="0" err="1"/>
              <a:t>canlynol</a:t>
            </a:r>
            <a:r>
              <a:rPr lang="en-GB" sz="2000" dirty="0"/>
              <a:t>:</a:t>
            </a:r>
          </a:p>
          <a:p>
            <a:r>
              <a:rPr lang="en-GB" sz="2000" dirty="0" err="1"/>
              <a:t>Cyflwyniad</a:t>
            </a:r>
            <a:r>
              <a:rPr lang="en-GB" sz="2000" dirty="0"/>
              <a:t> </a:t>
            </a:r>
            <a:r>
              <a:rPr lang="en-GB" sz="2000" dirty="0" err="1"/>
              <a:t>byr</a:t>
            </a:r>
            <a:r>
              <a:rPr lang="en-GB" sz="2000" dirty="0"/>
              <a:t> </a:t>
            </a:r>
            <a:r>
              <a:rPr lang="en-GB" sz="2000" dirty="0" err="1"/>
              <a:t>i'r</a:t>
            </a:r>
            <a:r>
              <a:rPr lang="en-GB" sz="2000" dirty="0"/>
              <a:t> darn </a:t>
            </a:r>
            <a:r>
              <a:rPr lang="en-GB" sz="2000" dirty="0" err="1"/>
              <a:t>adfyfyriol</a:t>
            </a:r>
            <a:r>
              <a:rPr lang="en-GB" sz="2000" dirty="0"/>
              <a:t>, </a:t>
            </a:r>
            <a:r>
              <a:rPr lang="en-GB" sz="2000" dirty="0" err="1"/>
              <a:t>eich</a:t>
            </a:r>
            <a:r>
              <a:rPr lang="en-GB" sz="2000" dirty="0"/>
              <a:t> </a:t>
            </a:r>
            <a:r>
              <a:rPr lang="en-GB" sz="2000" dirty="0" err="1"/>
              <a:t>syniadau</a:t>
            </a:r>
            <a:r>
              <a:rPr lang="en-GB" sz="2000" dirty="0"/>
              <a:t> </a:t>
            </a:r>
            <a:r>
              <a:rPr lang="en-GB" sz="2000" dirty="0" err="1"/>
              <a:t>cychwynnol</a:t>
            </a:r>
            <a:r>
              <a:rPr lang="en-GB" sz="2000" dirty="0"/>
              <a:t> am </a:t>
            </a:r>
            <a:r>
              <a:rPr lang="en-GB" sz="2000" dirty="0" err="1"/>
              <a:t>gyflwyno</a:t>
            </a:r>
            <a:r>
              <a:rPr lang="en-GB" sz="2000" dirty="0"/>
              <a:t>/</a:t>
            </a:r>
            <a:r>
              <a:rPr lang="en-GB" sz="2000" dirty="0" err="1"/>
              <a:t>ysgrifennu</a:t>
            </a:r>
            <a:r>
              <a:rPr lang="en-GB" sz="2000" dirty="0"/>
              <a:t> poster / </a:t>
            </a:r>
            <a:r>
              <a:rPr lang="en-GB" sz="2000" dirty="0" err="1"/>
              <a:t>Powerpoint</a:t>
            </a:r>
            <a:r>
              <a:rPr lang="en-GB" sz="2000" dirty="0"/>
              <a:t> a </a:t>
            </a:r>
            <a:r>
              <a:rPr lang="en-GB" sz="2000" dirty="0" err="1"/>
              <a:t>sut</a:t>
            </a:r>
            <a:r>
              <a:rPr lang="en-GB" sz="2000" dirty="0"/>
              <a:t> </a:t>
            </a:r>
            <a:r>
              <a:rPr lang="en-GB" sz="2000" dirty="0" err="1"/>
              <a:t>oeddech</a:t>
            </a:r>
            <a:r>
              <a:rPr lang="en-GB" sz="2000" dirty="0"/>
              <a:t> </a:t>
            </a:r>
            <a:r>
              <a:rPr lang="en-GB" sz="2000" dirty="0" err="1"/>
              <a:t>chi'n</a:t>
            </a:r>
            <a:r>
              <a:rPr lang="en-GB" sz="2000" dirty="0"/>
              <a:t> </a:t>
            </a:r>
            <a:r>
              <a:rPr lang="en-GB" sz="2000" dirty="0" err="1"/>
              <a:t>teimlo</a:t>
            </a:r>
            <a:r>
              <a:rPr lang="en-GB" sz="2000" dirty="0"/>
              <a:t> am </a:t>
            </a:r>
            <a:r>
              <a:rPr lang="en-GB" sz="2000" dirty="0" err="1"/>
              <a:t>wneud</a:t>
            </a:r>
            <a:r>
              <a:rPr lang="en-GB" sz="2000" dirty="0"/>
              <a:t> </a:t>
            </a:r>
            <a:r>
              <a:rPr lang="en-GB" sz="2000" dirty="0" err="1"/>
              <a:t>cyflwyniad</a:t>
            </a:r>
            <a:r>
              <a:rPr lang="en-GB" sz="2000" dirty="0"/>
              <a:t>/poster.</a:t>
            </a:r>
          </a:p>
          <a:p>
            <a:r>
              <a:rPr lang="en-GB" sz="2000" dirty="0"/>
              <a:t>A </a:t>
            </a:r>
            <a:r>
              <a:rPr lang="en-GB" sz="2000" dirty="0" err="1"/>
              <a:t>oes</a:t>
            </a:r>
            <a:r>
              <a:rPr lang="en-GB" sz="2000" dirty="0"/>
              <a:t> </a:t>
            </a:r>
            <a:r>
              <a:rPr lang="en-GB" sz="2000" dirty="0" err="1"/>
              <a:t>unrhyw</a:t>
            </a:r>
            <a:r>
              <a:rPr lang="en-GB" sz="2000" dirty="0"/>
              <a:t> </a:t>
            </a:r>
            <a:r>
              <a:rPr lang="en-GB" sz="2000" dirty="0" err="1"/>
              <a:t>beth</a:t>
            </a:r>
            <a:r>
              <a:rPr lang="en-GB" sz="2000" dirty="0"/>
              <a:t> y </a:t>
            </a:r>
            <a:r>
              <a:rPr lang="en-GB" sz="2000" dirty="0" err="1"/>
              <a:t>gallech</a:t>
            </a:r>
            <a:r>
              <a:rPr lang="en-GB" sz="2000" dirty="0"/>
              <a:t> </a:t>
            </a:r>
            <a:r>
              <a:rPr lang="en-GB" sz="2000" dirty="0" err="1"/>
              <a:t>fod</a:t>
            </a:r>
            <a:r>
              <a:rPr lang="en-GB" sz="2000" dirty="0"/>
              <a:t> </a:t>
            </a:r>
            <a:r>
              <a:rPr lang="en-GB" sz="2000" dirty="0" err="1"/>
              <a:t>wedi</a:t>
            </a:r>
            <a:r>
              <a:rPr lang="en-GB" sz="2000" dirty="0"/>
              <a:t> </a:t>
            </a:r>
            <a:r>
              <a:rPr lang="en-GB" sz="2000" dirty="0" err="1"/>
              <a:t>ei</a:t>
            </a:r>
            <a:r>
              <a:rPr lang="en-GB" sz="2000" dirty="0"/>
              <a:t> </a:t>
            </a:r>
            <a:r>
              <a:rPr lang="en-GB" sz="2000" dirty="0" err="1"/>
              <a:t>wneud</a:t>
            </a:r>
            <a:r>
              <a:rPr lang="en-GB" sz="2000" dirty="0"/>
              <a:t> yn </a:t>
            </a:r>
            <a:r>
              <a:rPr lang="en-GB" sz="2000" dirty="0" err="1"/>
              <a:t>wahanol</a:t>
            </a:r>
            <a:r>
              <a:rPr lang="en-GB" sz="2000" dirty="0"/>
              <a:t> / </a:t>
            </a:r>
            <a:r>
              <a:rPr lang="en-GB" sz="2000" dirty="0" err="1"/>
              <a:t>byddech</a:t>
            </a:r>
            <a:r>
              <a:rPr lang="en-GB" sz="2000" dirty="0"/>
              <a:t> yn </a:t>
            </a:r>
            <a:r>
              <a:rPr lang="en-GB" sz="2000" dirty="0" err="1"/>
              <a:t>ei</a:t>
            </a:r>
            <a:r>
              <a:rPr lang="en-GB" sz="2000" dirty="0"/>
              <a:t> </a:t>
            </a:r>
            <a:r>
              <a:rPr lang="en-GB" sz="2000" dirty="0" err="1"/>
              <a:t>wneud</a:t>
            </a:r>
            <a:r>
              <a:rPr lang="en-GB" sz="2000" dirty="0"/>
              <a:t> yn </a:t>
            </a:r>
            <a:r>
              <a:rPr lang="en-GB" sz="2000" dirty="0" err="1"/>
              <a:t>wahanol</a:t>
            </a:r>
            <a:r>
              <a:rPr lang="en-GB" sz="2000" dirty="0"/>
              <a:t> pe </a:t>
            </a:r>
            <a:r>
              <a:rPr lang="en-GB" sz="2000" dirty="0" err="1"/>
              <a:t>baech</a:t>
            </a:r>
            <a:r>
              <a:rPr lang="en-GB" sz="2000" dirty="0"/>
              <a:t> yn </a:t>
            </a:r>
            <a:r>
              <a:rPr lang="en-GB" sz="2000" dirty="0" err="1"/>
              <a:t>ei</a:t>
            </a:r>
            <a:r>
              <a:rPr lang="en-GB" sz="2000" dirty="0"/>
              <a:t> </a:t>
            </a:r>
            <a:r>
              <a:rPr lang="en-GB" sz="2000" dirty="0" err="1"/>
              <a:t>wneud</a:t>
            </a:r>
            <a:r>
              <a:rPr lang="en-GB" sz="2000" dirty="0"/>
              <a:t> </a:t>
            </a:r>
            <a:r>
              <a:rPr lang="en-GB" sz="2000" dirty="0" err="1"/>
              <a:t>eto</a:t>
            </a:r>
            <a:r>
              <a:rPr lang="en-GB" sz="2000" dirty="0"/>
              <a:t>? Sut </a:t>
            </a:r>
            <a:r>
              <a:rPr lang="en-GB" sz="2000" dirty="0" err="1"/>
              <a:t>byddwch</a:t>
            </a:r>
            <a:r>
              <a:rPr lang="en-GB" sz="2000" dirty="0"/>
              <a:t> </a:t>
            </a:r>
            <a:r>
              <a:rPr lang="en-GB" sz="2000" dirty="0" err="1"/>
              <a:t>chi'n</a:t>
            </a:r>
            <a:r>
              <a:rPr lang="en-GB" sz="2000" dirty="0"/>
              <a:t> </a:t>
            </a:r>
            <a:r>
              <a:rPr lang="en-GB" sz="2000" dirty="0" err="1"/>
              <a:t>datblygu</a:t>
            </a:r>
            <a:r>
              <a:rPr lang="en-GB" sz="2000" dirty="0"/>
              <a:t> </a:t>
            </a:r>
            <a:r>
              <a:rPr lang="en-GB" sz="2000" dirty="0" err="1"/>
              <a:t>eich</a:t>
            </a:r>
            <a:r>
              <a:rPr lang="en-GB" sz="2000" dirty="0"/>
              <a:t> </a:t>
            </a:r>
            <a:r>
              <a:rPr lang="en-GB" sz="2000" dirty="0" err="1"/>
              <a:t>sgiliau</a:t>
            </a:r>
            <a:r>
              <a:rPr lang="en-GB" sz="2000" dirty="0"/>
              <a:t> </a:t>
            </a:r>
            <a:r>
              <a:rPr lang="en-GB" sz="2000" dirty="0" err="1"/>
              <a:t>cyflwyno</a:t>
            </a:r>
            <a:r>
              <a:rPr lang="en-GB" sz="2000" dirty="0"/>
              <a:t> </a:t>
            </a:r>
            <a:r>
              <a:rPr lang="en-GB" sz="2000" dirty="0" err="1"/>
              <a:t>ymhellach</a:t>
            </a:r>
            <a:r>
              <a:rPr lang="en-GB" sz="2000" dirty="0"/>
              <a:t> </a:t>
            </a:r>
            <a:r>
              <a:rPr lang="en-GB" sz="2000" dirty="0" err="1"/>
              <a:t>wrth</a:t>
            </a:r>
            <a:r>
              <a:rPr lang="en-GB" sz="2000" dirty="0"/>
              <a:t> </a:t>
            </a:r>
            <a:r>
              <a:rPr lang="en-GB" sz="2000" dirty="0" err="1"/>
              <a:t>astudio</a:t>
            </a:r>
            <a:r>
              <a:rPr lang="en-GB" sz="2000" dirty="0"/>
              <a:t> </a:t>
            </a:r>
            <a:r>
              <a:rPr lang="en-GB" sz="2000" dirty="0" err="1"/>
              <a:t>ar</a:t>
            </a:r>
            <a:r>
              <a:rPr lang="en-GB" sz="2000" dirty="0"/>
              <a:t> </a:t>
            </a:r>
            <a:r>
              <a:rPr lang="en-GB" sz="2000" dirty="0" err="1"/>
              <a:t>gyfer</a:t>
            </a:r>
            <a:r>
              <a:rPr lang="en-GB" sz="2000" dirty="0"/>
              <a:t> </a:t>
            </a:r>
            <a:r>
              <a:rPr lang="en-GB" sz="2000" dirty="0" err="1"/>
              <a:t>eich</a:t>
            </a:r>
            <a:r>
              <a:rPr lang="en-GB" sz="2000" dirty="0"/>
              <a:t> </a:t>
            </a:r>
            <a:r>
              <a:rPr lang="en-GB" sz="2000" dirty="0" err="1"/>
              <a:t>gradd</a:t>
            </a:r>
            <a:r>
              <a:rPr lang="en-GB" sz="2000" dirty="0"/>
              <a:t>?</a:t>
            </a:r>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392984" y="1825625"/>
            <a:ext cx="5122075" cy="3836212"/>
          </a:xfrm>
        </p:spPr>
        <p:txBody>
          <a:bodyPr>
            <a:noAutofit/>
          </a:bodyPr>
          <a:lstStyle/>
          <a:p>
            <a:pPr marL="0" indent="0">
              <a:buNone/>
            </a:pPr>
            <a:r>
              <a:rPr lang="en-GB" sz="2000" dirty="0">
                <a:solidFill>
                  <a:srgbClr val="2F5597"/>
                </a:solidFill>
              </a:rPr>
              <a:t>Your reflective piece should include the following:  </a:t>
            </a:r>
          </a:p>
          <a:p>
            <a:r>
              <a:rPr lang="en-GB" sz="2000" dirty="0">
                <a:solidFill>
                  <a:srgbClr val="2F5597"/>
                </a:solidFill>
              </a:rPr>
              <a:t>Brief introduction to the reflective piece, your initial thoughts of presenting/writing poster / </a:t>
            </a:r>
            <a:r>
              <a:rPr lang="en-GB" sz="2000" dirty="0" err="1">
                <a:solidFill>
                  <a:srgbClr val="2F5597"/>
                </a:solidFill>
              </a:rPr>
              <a:t>Powerpoint</a:t>
            </a:r>
            <a:r>
              <a:rPr lang="en-GB" sz="2000" dirty="0">
                <a:solidFill>
                  <a:srgbClr val="2F5597"/>
                </a:solidFill>
              </a:rPr>
              <a:t> and how you felt about carrying out a presentation/poster.  </a:t>
            </a:r>
          </a:p>
          <a:p>
            <a:r>
              <a:rPr lang="en-GB" sz="2000" dirty="0">
                <a:solidFill>
                  <a:srgbClr val="2F5597"/>
                </a:solidFill>
              </a:rPr>
              <a:t>Is there anything you could have done differently / would do differently if you were to do it again?  How will you develop your presentation skills further whilst studying for your degree? </a:t>
            </a:r>
          </a:p>
        </p:txBody>
      </p:sp>
    </p:spTree>
    <p:extLst>
      <p:ext uri="{BB962C8B-B14F-4D97-AF65-F5344CB8AC3E}">
        <p14:creationId xmlns:p14="http://schemas.microsoft.com/office/powerpoint/2010/main" val="3069421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13C869-3E0C-12A0-EBBC-CA9C368C4AF1}"/>
              </a:ext>
            </a:extLst>
          </p:cNvPr>
          <p:cNvSpPr>
            <a:spLocks noGrp="1"/>
          </p:cNvSpPr>
          <p:nvPr>
            <p:ph type="title"/>
          </p:nvPr>
        </p:nvSpPr>
        <p:spPr>
          <a:xfrm>
            <a:off x="838200" y="365125"/>
            <a:ext cx="10515600" cy="1091535"/>
          </a:xfrm>
        </p:spPr>
        <p:txBody>
          <a:bodyPr>
            <a:normAutofit fontScale="90000"/>
          </a:bodyPr>
          <a:lstStyle/>
          <a:p>
            <a:r>
              <a:rPr lang="en-GB" dirty="0"/>
              <a:t>Elfen 3- Darn </a:t>
            </a:r>
            <a:r>
              <a:rPr lang="en-GB" dirty="0" err="1"/>
              <a:t>Adfyfyriol</a:t>
            </a:r>
            <a:r>
              <a:rPr lang="en-GB" dirty="0"/>
              <a:t> (1000 gair)</a:t>
            </a:r>
            <a:br>
              <a:rPr lang="en-GB" dirty="0"/>
            </a:br>
            <a:r>
              <a:rPr lang="en-GB" dirty="0">
                <a:solidFill>
                  <a:srgbClr val="2F5597"/>
                </a:solidFill>
              </a:rPr>
              <a:t>Component 3- Reflective Piece (1000 words)</a:t>
            </a:r>
          </a:p>
        </p:txBody>
      </p:sp>
      <p:sp>
        <p:nvSpPr>
          <p:cNvPr id="6" name="Content Placeholder 5">
            <a:extLst>
              <a:ext uri="{FF2B5EF4-FFF2-40B4-BE49-F238E27FC236}">
                <a16:creationId xmlns:a16="http://schemas.microsoft.com/office/drawing/2014/main" id="{40EBE63E-E32C-C82A-E5DD-0122B94052B3}"/>
              </a:ext>
            </a:extLst>
          </p:cNvPr>
          <p:cNvSpPr>
            <a:spLocks noGrp="1"/>
          </p:cNvSpPr>
          <p:nvPr>
            <p:ph sz="half" idx="1"/>
          </p:nvPr>
        </p:nvSpPr>
        <p:spPr>
          <a:xfrm>
            <a:off x="0" y="1456660"/>
            <a:ext cx="6096000" cy="4351338"/>
          </a:xfrm>
        </p:spPr>
        <p:txBody>
          <a:bodyPr>
            <a:normAutofit fontScale="92500" lnSpcReduction="10000"/>
          </a:bodyPr>
          <a:lstStyle/>
          <a:p>
            <a:r>
              <a:rPr lang="en-GB" dirty="0" err="1"/>
              <a:t>Gwybodaeth</a:t>
            </a:r>
            <a:r>
              <a:rPr lang="en-GB" dirty="0"/>
              <a:t> am </a:t>
            </a:r>
            <a:r>
              <a:rPr lang="en-GB" dirty="0" err="1"/>
              <a:t>eich</a:t>
            </a:r>
            <a:r>
              <a:rPr lang="en-GB" dirty="0"/>
              <a:t> </a:t>
            </a:r>
            <a:r>
              <a:rPr lang="en-GB" dirty="0" err="1"/>
              <a:t>cyflymder</a:t>
            </a:r>
            <a:r>
              <a:rPr lang="en-GB" dirty="0"/>
              <a:t>, </a:t>
            </a:r>
            <a:r>
              <a:rPr lang="en-GB" dirty="0" err="1"/>
              <a:t>traw</a:t>
            </a:r>
            <a:r>
              <a:rPr lang="en-GB" dirty="0"/>
              <a:t>, </a:t>
            </a:r>
            <a:r>
              <a:rPr lang="en-GB" dirty="0" err="1"/>
              <a:t>defnydd</a:t>
            </a:r>
            <a:r>
              <a:rPr lang="en-GB" dirty="0"/>
              <a:t> o </a:t>
            </a:r>
            <a:r>
              <a:rPr lang="en-GB" dirty="0" err="1"/>
              <a:t>eiriau</a:t>
            </a:r>
            <a:r>
              <a:rPr lang="en-GB" dirty="0"/>
              <a:t> </a:t>
            </a:r>
            <a:r>
              <a:rPr lang="en-GB" dirty="0" err="1"/>
              <a:t>llenwi</a:t>
            </a:r>
            <a:r>
              <a:rPr lang="en-GB" dirty="0"/>
              <a:t>, </a:t>
            </a:r>
            <a:r>
              <a:rPr lang="en-GB" dirty="0" err="1"/>
              <a:t>iaith</a:t>
            </a:r>
            <a:r>
              <a:rPr lang="en-GB" dirty="0"/>
              <a:t> ac </a:t>
            </a:r>
            <a:r>
              <a:rPr lang="en-GB" dirty="0" err="1"/>
              <a:t>awgrymiadau</a:t>
            </a:r>
            <a:r>
              <a:rPr lang="en-GB" dirty="0"/>
              <a:t> </a:t>
            </a:r>
            <a:r>
              <a:rPr lang="en-GB" dirty="0" err="1"/>
              <a:t>ar</a:t>
            </a:r>
            <a:r>
              <a:rPr lang="en-GB" dirty="0"/>
              <a:t> </a:t>
            </a:r>
            <a:r>
              <a:rPr lang="en-GB" dirty="0" err="1"/>
              <a:t>gyfer</a:t>
            </a:r>
            <a:r>
              <a:rPr lang="en-GB" dirty="0"/>
              <a:t> </a:t>
            </a:r>
            <a:r>
              <a:rPr lang="en-GB" dirty="0" err="1"/>
              <a:t>gwelliannau</a:t>
            </a:r>
            <a:r>
              <a:rPr lang="en-GB" dirty="0"/>
              <a:t>. </a:t>
            </a:r>
            <a:r>
              <a:rPr lang="en-GB" dirty="0" err="1"/>
              <a:t>Bydd</a:t>
            </a:r>
            <a:r>
              <a:rPr lang="en-GB" dirty="0"/>
              <a:t> </a:t>
            </a:r>
            <a:r>
              <a:rPr lang="en-GB" dirty="0" err="1"/>
              <a:t>angen</a:t>
            </a:r>
            <a:r>
              <a:rPr lang="en-GB" dirty="0"/>
              <a:t> </a:t>
            </a:r>
            <a:r>
              <a:rPr lang="en-GB" dirty="0" err="1"/>
              <a:t>i</a:t>
            </a:r>
            <a:r>
              <a:rPr lang="en-GB" dirty="0"/>
              <a:t> chi </a:t>
            </a:r>
            <a:r>
              <a:rPr lang="en-GB" dirty="0" err="1"/>
              <a:t>drafod</a:t>
            </a:r>
            <a:r>
              <a:rPr lang="en-GB" dirty="0"/>
              <a:t> </a:t>
            </a:r>
            <a:r>
              <a:rPr lang="en-GB" dirty="0" err="1"/>
              <a:t>yr</a:t>
            </a:r>
            <a:r>
              <a:rPr lang="en-GB" dirty="0"/>
              <a:t> </a:t>
            </a:r>
            <a:r>
              <a:rPr lang="en-GB" dirty="0" err="1"/>
              <a:t>adborth</a:t>
            </a:r>
            <a:r>
              <a:rPr lang="en-GB" dirty="0"/>
              <a:t> </a:t>
            </a:r>
            <a:r>
              <a:rPr lang="en-GB" dirty="0" err="1"/>
              <a:t>hwn</a:t>
            </a:r>
            <a:r>
              <a:rPr lang="en-GB" dirty="0"/>
              <a:t> ac </a:t>
            </a:r>
            <a:r>
              <a:rPr lang="en-GB" dirty="0" err="1"/>
              <a:t>unrhyw</a:t>
            </a:r>
            <a:r>
              <a:rPr lang="en-GB" dirty="0"/>
              <a:t> </a:t>
            </a:r>
            <a:r>
              <a:rPr lang="en-GB" dirty="0" err="1"/>
              <a:t>beth</a:t>
            </a:r>
            <a:r>
              <a:rPr lang="en-GB" dirty="0"/>
              <a:t> </a:t>
            </a:r>
            <a:r>
              <a:rPr lang="en-GB" dirty="0" err="1"/>
              <a:t>arall</a:t>
            </a:r>
            <a:r>
              <a:rPr lang="en-GB" dirty="0"/>
              <a:t> y </a:t>
            </a:r>
            <a:r>
              <a:rPr lang="en-GB" dirty="0" err="1"/>
              <a:t>teimlwch</a:t>
            </a:r>
            <a:r>
              <a:rPr lang="en-GB" dirty="0"/>
              <a:t> </a:t>
            </a:r>
            <a:r>
              <a:rPr lang="en-GB" dirty="0" err="1"/>
              <a:t>sy'n</a:t>
            </a:r>
            <a:r>
              <a:rPr lang="en-GB" dirty="0"/>
              <a:t> </a:t>
            </a:r>
            <a:r>
              <a:rPr lang="en-GB" dirty="0" err="1"/>
              <a:t>berthnasol</a:t>
            </a:r>
            <a:r>
              <a:rPr lang="en-GB" dirty="0"/>
              <a:t> yn </a:t>
            </a:r>
            <a:r>
              <a:rPr lang="en-GB" dirty="0" err="1"/>
              <a:t>fanwl</a:t>
            </a:r>
            <a:r>
              <a:rPr lang="en-GB" dirty="0"/>
              <a:t> a </a:t>
            </a:r>
            <a:r>
              <a:rPr lang="en-GB" dirty="0" err="1"/>
              <a:t>chefnogi'r</a:t>
            </a:r>
            <a:r>
              <a:rPr lang="en-GB" dirty="0"/>
              <a:t> </a:t>
            </a:r>
            <a:r>
              <a:rPr lang="en-GB" dirty="0" err="1"/>
              <a:t>drafodaeth</a:t>
            </a:r>
            <a:r>
              <a:rPr lang="en-GB" dirty="0"/>
              <a:t> hon </a:t>
            </a:r>
            <a:r>
              <a:rPr lang="en-GB" dirty="0" err="1"/>
              <a:t>gyda</a:t>
            </a:r>
            <a:r>
              <a:rPr lang="en-GB" dirty="0"/>
              <a:t> </a:t>
            </a:r>
            <a:r>
              <a:rPr lang="en-GB" dirty="0" err="1"/>
              <a:t>llenyddiaeth</a:t>
            </a:r>
            <a:r>
              <a:rPr lang="en-GB" dirty="0"/>
              <a:t> </a:t>
            </a:r>
            <a:r>
              <a:rPr lang="en-GB" dirty="0" err="1"/>
              <a:t>berthnasol</a:t>
            </a:r>
            <a:r>
              <a:rPr lang="en-GB" dirty="0"/>
              <a:t>.</a:t>
            </a:r>
          </a:p>
          <a:p>
            <a:r>
              <a:rPr lang="en-GB" dirty="0" err="1"/>
              <a:t>Unrhyw</a:t>
            </a:r>
            <a:r>
              <a:rPr lang="en-GB" dirty="0"/>
              <a:t> </a:t>
            </a:r>
            <a:r>
              <a:rPr lang="en-GB" dirty="0" err="1"/>
              <a:t>heriau</a:t>
            </a:r>
            <a:r>
              <a:rPr lang="en-GB" dirty="0"/>
              <a:t>? Pam? </a:t>
            </a:r>
            <a:r>
              <a:rPr lang="en-GB" dirty="0" err="1"/>
              <a:t>Unrhyw</a:t>
            </a:r>
            <a:r>
              <a:rPr lang="en-GB" dirty="0"/>
              <a:t> </a:t>
            </a:r>
            <a:r>
              <a:rPr lang="en-GB" dirty="0" err="1"/>
              <a:t>feysydd</a:t>
            </a:r>
            <a:r>
              <a:rPr lang="en-GB" dirty="0"/>
              <a:t> </a:t>
            </a:r>
            <a:r>
              <a:rPr lang="en-GB" dirty="0" err="1"/>
              <a:t>rydych</a:t>
            </a:r>
            <a:r>
              <a:rPr lang="en-GB" dirty="0"/>
              <a:t> </a:t>
            </a:r>
            <a:r>
              <a:rPr lang="en-GB" dirty="0" err="1"/>
              <a:t>chi'n</a:t>
            </a:r>
            <a:r>
              <a:rPr lang="en-GB" dirty="0"/>
              <a:t> </a:t>
            </a:r>
            <a:r>
              <a:rPr lang="en-GB" dirty="0" err="1"/>
              <a:t>teimlo</a:t>
            </a:r>
            <a:r>
              <a:rPr lang="en-GB" dirty="0"/>
              <a:t> </a:t>
            </a:r>
            <a:r>
              <a:rPr lang="en-GB" dirty="0" err="1"/>
              <a:t>eich</a:t>
            </a:r>
            <a:r>
              <a:rPr lang="en-GB" dirty="0"/>
              <a:t> bod chi </a:t>
            </a:r>
            <a:r>
              <a:rPr lang="en-GB" dirty="0" err="1"/>
              <a:t>wedi</a:t>
            </a:r>
            <a:r>
              <a:rPr lang="en-GB" dirty="0"/>
              <a:t> </a:t>
            </a:r>
            <a:r>
              <a:rPr lang="en-GB" dirty="0" err="1"/>
              <a:t>llwyddo</a:t>
            </a:r>
            <a:r>
              <a:rPr lang="en-GB" dirty="0"/>
              <a:t> </a:t>
            </a:r>
            <a:r>
              <a:rPr lang="en-GB" dirty="0" err="1"/>
              <a:t>fwyaf</a:t>
            </a:r>
            <a:r>
              <a:rPr lang="en-GB" dirty="0"/>
              <a:t> </a:t>
            </a:r>
            <a:r>
              <a:rPr lang="en-GB" dirty="0" err="1"/>
              <a:t>gyda</a:t>
            </a:r>
            <a:r>
              <a:rPr lang="en-GB" dirty="0"/>
              <a:t> nhw? A </a:t>
            </a:r>
            <a:r>
              <a:rPr lang="en-GB" dirty="0" err="1"/>
              <a:t>oes</a:t>
            </a:r>
            <a:r>
              <a:rPr lang="en-GB" dirty="0"/>
              <a:t> </a:t>
            </a:r>
            <a:r>
              <a:rPr lang="en-GB" dirty="0" err="1"/>
              <a:t>unrhyw</a:t>
            </a:r>
            <a:r>
              <a:rPr lang="en-GB" dirty="0"/>
              <a:t> </a:t>
            </a:r>
            <a:r>
              <a:rPr lang="en-GB" dirty="0" err="1"/>
              <a:t>beth</a:t>
            </a:r>
            <a:r>
              <a:rPr lang="en-GB" dirty="0"/>
              <a:t> </a:t>
            </a:r>
            <a:r>
              <a:rPr lang="en-GB" dirty="0" err="1"/>
              <a:t>rydych</a:t>
            </a:r>
            <a:r>
              <a:rPr lang="en-GB" dirty="0"/>
              <a:t> </a:t>
            </a:r>
            <a:r>
              <a:rPr lang="en-GB" dirty="0" err="1"/>
              <a:t>chi'n</a:t>
            </a:r>
            <a:r>
              <a:rPr lang="en-GB" dirty="0"/>
              <a:t> </a:t>
            </a:r>
            <a:r>
              <a:rPr lang="en-GB" dirty="0" err="1"/>
              <a:t>teimlo</a:t>
            </a:r>
            <a:r>
              <a:rPr lang="en-GB" dirty="0"/>
              <a:t> </a:t>
            </a:r>
            <a:r>
              <a:rPr lang="en-GB" dirty="0" err="1"/>
              <a:t>eich</a:t>
            </a:r>
            <a:r>
              <a:rPr lang="en-GB" dirty="0"/>
              <a:t> bod </a:t>
            </a:r>
            <a:r>
              <a:rPr lang="en-GB" dirty="0" err="1"/>
              <a:t>wedi</a:t>
            </a:r>
            <a:r>
              <a:rPr lang="en-GB" dirty="0"/>
              <a:t> </a:t>
            </a:r>
            <a:r>
              <a:rPr lang="en-GB" dirty="0" err="1"/>
              <a:t>cael</a:t>
            </a:r>
            <a:r>
              <a:rPr lang="en-GB" dirty="0"/>
              <a:t> </a:t>
            </a:r>
            <a:r>
              <a:rPr lang="en-GB" dirty="0" err="1"/>
              <a:t>trafferth</a:t>
            </a:r>
            <a:r>
              <a:rPr lang="en-GB" dirty="0"/>
              <a:t> ag </a:t>
            </a:r>
            <a:r>
              <a:rPr lang="en-GB" dirty="0" err="1"/>
              <a:t>ef</a:t>
            </a:r>
            <a:r>
              <a:rPr lang="en-GB" dirty="0"/>
              <a:t>?</a:t>
            </a:r>
          </a:p>
        </p:txBody>
      </p:sp>
      <p:sp>
        <p:nvSpPr>
          <p:cNvPr id="7" name="Content Placeholder 6">
            <a:extLst>
              <a:ext uri="{FF2B5EF4-FFF2-40B4-BE49-F238E27FC236}">
                <a16:creationId xmlns:a16="http://schemas.microsoft.com/office/drawing/2014/main" id="{5DA7BDFA-8E27-C399-E1FD-5C64379AA15D}"/>
              </a:ext>
            </a:extLst>
          </p:cNvPr>
          <p:cNvSpPr>
            <a:spLocks noGrp="1"/>
          </p:cNvSpPr>
          <p:nvPr>
            <p:ph sz="half" idx="2"/>
          </p:nvPr>
        </p:nvSpPr>
        <p:spPr>
          <a:xfrm>
            <a:off x="6154616" y="1456661"/>
            <a:ext cx="5523704" cy="4592376"/>
          </a:xfrm>
        </p:spPr>
        <p:txBody>
          <a:bodyPr>
            <a:normAutofit fontScale="92500" lnSpcReduction="10000"/>
          </a:bodyPr>
          <a:lstStyle/>
          <a:p>
            <a:r>
              <a:rPr lang="en-GB" sz="2800" dirty="0">
                <a:solidFill>
                  <a:srgbClr val="2F5597"/>
                </a:solidFill>
              </a:rPr>
              <a:t>Information about your pacing, pitch, use of filler words, language and suggestions for improvements.  You will need to discuss this feedback and anything else you feel relevant in detail and support this discussion with relevant literature. </a:t>
            </a:r>
          </a:p>
          <a:p>
            <a:r>
              <a:rPr lang="en-GB" sz="2800" dirty="0">
                <a:solidFill>
                  <a:srgbClr val="2F5597"/>
                </a:solidFill>
              </a:rPr>
              <a:t>Any challenges? Why? Any areas that you feel that you have succeeded with the most? Is there anything you feel you struggled with?  </a:t>
            </a:r>
          </a:p>
          <a:p>
            <a:endParaRPr lang="en-GB" dirty="0"/>
          </a:p>
        </p:txBody>
      </p:sp>
    </p:spTree>
    <p:extLst>
      <p:ext uri="{BB962C8B-B14F-4D97-AF65-F5344CB8AC3E}">
        <p14:creationId xmlns:p14="http://schemas.microsoft.com/office/powerpoint/2010/main" val="23425708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05E11-BECA-311A-0264-13254C7DF3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A81DAC-1B9A-6EF6-F323-AD65AE25ABCE}"/>
              </a:ext>
            </a:extLst>
          </p:cNvPr>
          <p:cNvSpPr>
            <a:spLocks noGrp="1"/>
          </p:cNvSpPr>
          <p:nvPr>
            <p:ph type="title"/>
          </p:nvPr>
        </p:nvSpPr>
        <p:spPr/>
        <p:txBody>
          <a:bodyPr/>
          <a:lstStyle/>
          <a:p>
            <a:r>
              <a:rPr lang="en-GB" dirty="0"/>
              <a:t>Elfen 3 / </a:t>
            </a:r>
            <a:r>
              <a:rPr lang="en-GB" dirty="0">
                <a:solidFill>
                  <a:srgbClr val="2F5597"/>
                </a:solidFill>
              </a:rPr>
              <a:t>Component 3</a:t>
            </a:r>
            <a:endParaRPr lang="en-GB" dirty="0"/>
          </a:p>
        </p:txBody>
      </p:sp>
      <p:sp>
        <p:nvSpPr>
          <p:cNvPr id="3" name="Content Placeholder 2">
            <a:extLst>
              <a:ext uri="{FF2B5EF4-FFF2-40B4-BE49-F238E27FC236}">
                <a16:creationId xmlns:a16="http://schemas.microsoft.com/office/drawing/2014/main" id="{B04861A6-9E58-AB0D-157C-9785B1392C7F}"/>
              </a:ext>
            </a:extLst>
          </p:cNvPr>
          <p:cNvSpPr>
            <a:spLocks noGrp="1"/>
          </p:cNvSpPr>
          <p:nvPr>
            <p:ph sz="half" idx="1"/>
          </p:nvPr>
        </p:nvSpPr>
        <p:spPr/>
        <p:txBody>
          <a:bodyPr>
            <a:normAutofit/>
          </a:bodyPr>
          <a:lstStyle/>
          <a:p>
            <a:r>
              <a:rPr lang="en-GB" sz="3600" dirty="0"/>
              <a:t>Neu</a:t>
            </a:r>
          </a:p>
        </p:txBody>
      </p:sp>
      <p:sp>
        <p:nvSpPr>
          <p:cNvPr id="4" name="Content Placeholder 3">
            <a:extLst>
              <a:ext uri="{FF2B5EF4-FFF2-40B4-BE49-F238E27FC236}">
                <a16:creationId xmlns:a16="http://schemas.microsoft.com/office/drawing/2014/main" id="{94494287-7451-F05E-FF40-CB0DDEF8B52A}"/>
              </a:ext>
            </a:extLst>
          </p:cNvPr>
          <p:cNvSpPr>
            <a:spLocks noGrp="1"/>
          </p:cNvSpPr>
          <p:nvPr>
            <p:ph sz="half" idx="2"/>
          </p:nvPr>
        </p:nvSpPr>
        <p:spPr/>
        <p:txBody>
          <a:bodyPr>
            <a:normAutofit/>
          </a:bodyPr>
          <a:lstStyle/>
          <a:p>
            <a:r>
              <a:rPr lang="en-GB" sz="3600" dirty="0">
                <a:solidFill>
                  <a:srgbClr val="2F5597"/>
                </a:solidFill>
              </a:rPr>
              <a:t>Or</a:t>
            </a:r>
          </a:p>
        </p:txBody>
      </p:sp>
    </p:spTree>
    <p:extLst>
      <p:ext uri="{BB962C8B-B14F-4D97-AF65-F5344CB8AC3E}">
        <p14:creationId xmlns:p14="http://schemas.microsoft.com/office/powerpoint/2010/main" val="24492717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p:txBody>
          <a:bodyPr>
            <a:normAutofit fontScale="90000"/>
          </a:bodyPr>
          <a:lstStyle/>
          <a:p>
            <a:r>
              <a:rPr lang="en-GB" dirty="0"/>
              <a:t>Elfen 3- </a:t>
            </a:r>
            <a:r>
              <a:rPr lang="en-GB" dirty="0" err="1"/>
              <a:t>Ymateb</a:t>
            </a:r>
            <a:r>
              <a:rPr lang="en-GB" dirty="0"/>
              <a:t> </a:t>
            </a:r>
            <a:r>
              <a:rPr lang="en-GB" dirty="0" err="1"/>
              <a:t>beirniadol</a:t>
            </a:r>
            <a:r>
              <a:rPr lang="en-GB" dirty="0"/>
              <a:t> </a:t>
            </a:r>
            <a:r>
              <a:rPr lang="en-GB" dirty="0" err="1"/>
              <a:t>i</a:t>
            </a:r>
            <a:r>
              <a:rPr lang="en-GB" dirty="0"/>
              <a:t> </a:t>
            </a:r>
            <a:r>
              <a:rPr lang="en-GB" dirty="0" err="1"/>
              <a:t>erthygl</a:t>
            </a:r>
            <a:br>
              <a:rPr lang="en-GB" dirty="0"/>
            </a:br>
            <a:r>
              <a:rPr lang="en-GB" dirty="0">
                <a:solidFill>
                  <a:srgbClr val="2F5597"/>
                </a:solidFill>
              </a:rPr>
              <a:t>Component 3- Critical response to an article</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p:txBody>
          <a:bodyPr>
            <a:normAutofit fontScale="77500" lnSpcReduction="20000"/>
          </a:bodyPr>
          <a:lstStyle/>
          <a:p>
            <a:r>
              <a:rPr lang="en-GB" dirty="0" err="1"/>
              <a:t>Dechreuwch</a:t>
            </a:r>
            <a:r>
              <a:rPr lang="en-GB" dirty="0"/>
              <a:t> </a:t>
            </a:r>
            <a:r>
              <a:rPr lang="en-GB" dirty="0" err="1"/>
              <a:t>trwy</a:t>
            </a:r>
            <a:r>
              <a:rPr lang="en-GB" dirty="0"/>
              <a:t> </a:t>
            </a:r>
            <a:r>
              <a:rPr lang="en-GB" dirty="0" err="1"/>
              <a:t>gyflwyno'ch</a:t>
            </a:r>
            <a:r>
              <a:rPr lang="en-GB" dirty="0"/>
              <a:t> </a:t>
            </a:r>
            <a:r>
              <a:rPr lang="en-GB" dirty="0" err="1"/>
              <a:t>erthygl</a:t>
            </a:r>
            <a:r>
              <a:rPr lang="en-GB" dirty="0"/>
              <a:t> yn </a:t>
            </a:r>
            <a:r>
              <a:rPr lang="en-GB" dirty="0" err="1"/>
              <a:t>fyr</a:t>
            </a:r>
            <a:r>
              <a:rPr lang="en-GB" dirty="0"/>
              <a:t>.</a:t>
            </a:r>
          </a:p>
          <a:p>
            <a:r>
              <a:rPr lang="en-GB" dirty="0" err="1"/>
              <a:t>Crynhowch</a:t>
            </a:r>
            <a:r>
              <a:rPr lang="en-GB" dirty="0"/>
              <a:t> </a:t>
            </a:r>
            <a:r>
              <a:rPr lang="en-GB" dirty="0" err="1"/>
              <a:t>yr</a:t>
            </a:r>
            <a:r>
              <a:rPr lang="en-GB" dirty="0"/>
              <a:t> </a:t>
            </a:r>
            <a:r>
              <a:rPr lang="en-GB" dirty="0" err="1"/>
              <a:t>erthygl</a:t>
            </a:r>
            <a:r>
              <a:rPr lang="en-GB" dirty="0"/>
              <a:t>.</a:t>
            </a:r>
          </a:p>
          <a:p>
            <a:r>
              <a:rPr lang="en-GB" dirty="0" err="1"/>
              <a:t>Rhowch</a:t>
            </a:r>
            <a:r>
              <a:rPr lang="en-GB" dirty="0"/>
              <a:t> </a:t>
            </a:r>
            <a:r>
              <a:rPr lang="en-GB" dirty="0" err="1"/>
              <a:t>sylwadau</a:t>
            </a:r>
            <a:r>
              <a:rPr lang="en-GB" dirty="0"/>
              <a:t> </a:t>
            </a:r>
            <a:r>
              <a:rPr lang="en-GB" dirty="0" err="1"/>
              <a:t>ar</a:t>
            </a:r>
            <a:r>
              <a:rPr lang="en-GB" dirty="0"/>
              <a:t> </a:t>
            </a:r>
            <a:r>
              <a:rPr lang="en-GB" dirty="0" err="1"/>
              <a:t>strwythur</a:t>
            </a:r>
            <a:r>
              <a:rPr lang="en-GB" dirty="0"/>
              <a:t> </a:t>
            </a:r>
            <a:r>
              <a:rPr lang="en-GB" dirty="0" err="1"/>
              <a:t>yr</a:t>
            </a:r>
            <a:r>
              <a:rPr lang="en-GB" dirty="0"/>
              <a:t> </a:t>
            </a:r>
            <a:r>
              <a:rPr lang="en-GB" dirty="0" err="1"/>
              <a:t>erthygl</a:t>
            </a:r>
            <a:r>
              <a:rPr lang="en-GB" dirty="0"/>
              <a:t>.</a:t>
            </a:r>
          </a:p>
          <a:p>
            <a:r>
              <a:rPr lang="en-GB" dirty="0" err="1"/>
              <a:t>Rhowch</a:t>
            </a:r>
            <a:r>
              <a:rPr lang="en-GB" dirty="0"/>
              <a:t> </a:t>
            </a:r>
            <a:r>
              <a:rPr lang="en-GB" dirty="0" err="1"/>
              <a:t>sylwadau</a:t>
            </a:r>
            <a:r>
              <a:rPr lang="en-GB" dirty="0"/>
              <a:t> </a:t>
            </a:r>
            <a:r>
              <a:rPr lang="en-GB" dirty="0" err="1"/>
              <a:t>ar</a:t>
            </a:r>
            <a:r>
              <a:rPr lang="en-GB" dirty="0"/>
              <a:t> </a:t>
            </a:r>
            <a:r>
              <a:rPr lang="en-GB" dirty="0" err="1"/>
              <a:t>iaith</a:t>
            </a:r>
            <a:r>
              <a:rPr lang="en-GB" dirty="0"/>
              <a:t> </a:t>
            </a:r>
            <a:r>
              <a:rPr lang="en-GB" dirty="0" err="1"/>
              <a:t>yr</a:t>
            </a:r>
            <a:r>
              <a:rPr lang="en-GB" dirty="0"/>
              <a:t> </a:t>
            </a:r>
            <a:r>
              <a:rPr lang="en-GB" dirty="0" err="1"/>
              <a:t>erthygl</a:t>
            </a:r>
            <a:r>
              <a:rPr lang="en-GB" dirty="0"/>
              <a:t>.</a:t>
            </a:r>
          </a:p>
          <a:p>
            <a:r>
              <a:rPr lang="en-GB" dirty="0" err="1"/>
              <a:t>Rhowch</a:t>
            </a:r>
            <a:r>
              <a:rPr lang="en-GB" dirty="0"/>
              <a:t> </a:t>
            </a:r>
            <a:r>
              <a:rPr lang="en-GB" dirty="0" err="1"/>
              <a:t>sylwadau</a:t>
            </a:r>
            <a:r>
              <a:rPr lang="en-GB" dirty="0"/>
              <a:t> </a:t>
            </a:r>
            <a:r>
              <a:rPr lang="en-GB" dirty="0" err="1"/>
              <a:t>ar</a:t>
            </a:r>
            <a:r>
              <a:rPr lang="en-GB" dirty="0"/>
              <a:t> y </a:t>
            </a:r>
            <a:r>
              <a:rPr lang="en-GB" dirty="0" err="1"/>
              <a:t>dystiolaeth</a:t>
            </a:r>
            <a:r>
              <a:rPr lang="en-GB" dirty="0"/>
              <a:t> </a:t>
            </a:r>
            <a:r>
              <a:rPr lang="en-GB" dirty="0" err="1"/>
              <a:t>a'r</a:t>
            </a:r>
            <a:r>
              <a:rPr lang="en-GB" dirty="0"/>
              <a:t> </a:t>
            </a:r>
            <a:r>
              <a:rPr lang="en-GB" dirty="0" err="1"/>
              <a:t>rhesymeg</a:t>
            </a:r>
            <a:r>
              <a:rPr lang="en-GB" dirty="0"/>
              <a:t> yn </a:t>
            </a:r>
            <a:r>
              <a:rPr lang="en-GB" dirty="0" err="1"/>
              <a:t>yr</a:t>
            </a:r>
            <a:r>
              <a:rPr lang="en-GB" dirty="0"/>
              <a:t> </a:t>
            </a:r>
            <a:r>
              <a:rPr lang="en-GB" dirty="0" err="1"/>
              <a:t>erthygl</a:t>
            </a:r>
            <a:r>
              <a:rPr lang="en-GB" dirty="0"/>
              <a:t>.</a:t>
            </a:r>
          </a:p>
          <a:p>
            <a:r>
              <a:rPr lang="en-GB" dirty="0" err="1"/>
              <a:t>Ysgrifennwch</a:t>
            </a:r>
            <a:r>
              <a:rPr lang="en-GB" dirty="0"/>
              <a:t> </a:t>
            </a:r>
            <a:r>
              <a:rPr lang="en-GB" dirty="0" err="1"/>
              <a:t>gasgliad</a:t>
            </a:r>
            <a:r>
              <a:rPr lang="en-GB" dirty="0"/>
              <a:t> am </a:t>
            </a:r>
            <a:r>
              <a:rPr lang="en-GB" dirty="0" err="1"/>
              <a:t>yr</a:t>
            </a:r>
            <a:r>
              <a:rPr lang="en-GB" dirty="0"/>
              <a:t> </a:t>
            </a:r>
            <a:r>
              <a:rPr lang="en-GB" dirty="0" err="1"/>
              <a:t>erthygl</a:t>
            </a:r>
            <a:r>
              <a:rPr lang="en-GB" dirty="0"/>
              <a:t>.</a:t>
            </a:r>
          </a:p>
          <a:p>
            <a:r>
              <a:rPr lang="en-GB" dirty="0"/>
              <a:t>Mae </a:t>
            </a:r>
            <a:r>
              <a:rPr lang="en-GB" dirty="0" err="1"/>
              <a:t>canllawiau</a:t>
            </a:r>
            <a:r>
              <a:rPr lang="en-GB" dirty="0"/>
              <a:t> </a:t>
            </a:r>
            <a:r>
              <a:rPr lang="en-GB" dirty="0" err="1"/>
              <a:t>manwl</a:t>
            </a:r>
            <a:r>
              <a:rPr lang="en-GB" dirty="0"/>
              <a:t> </a:t>
            </a:r>
            <a:r>
              <a:rPr lang="en-GB" dirty="0" err="1"/>
              <a:t>fewn</a:t>
            </a:r>
            <a:r>
              <a:rPr lang="en-GB" dirty="0"/>
              <a:t> y </a:t>
            </a:r>
            <a:r>
              <a:rPr lang="en-GB" dirty="0" err="1"/>
              <a:t>canllawiau</a:t>
            </a:r>
            <a:r>
              <a:rPr lang="en-GB" dirty="0"/>
              <a:t> </a:t>
            </a:r>
            <a:r>
              <a:rPr lang="en-GB" dirty="0" err="1"/>
              <a:t>asesu</a:t>
            </a:r>
            <a:r>
              <a:rPr lang="en-GB" dirty="0"/>
              <a:t> yn y </a:t>
            </a:r>
            <a:r>
              <a:rPr lang="en-GB" dirty="0" err="1"/>
              <a:t>llawlyfr</a:t>
            </a:r>
            <a:r>
              <a:rPr lang="en-GB" dirty="0"/>
              <a:t> </a:t>
            </a:r>
            <a:r>
              <a:rPr lang="en-GB" dirty="0" err="1"/>
              <a:t>modiwl</a:t>
            </a:r>
            <a:r>
              <a:rPr lang="en-GB" dirty="0"/>
              <a:t>.</a:t>
            </a:r>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172200" y="1751888"/>
            <a:ext cx="5181600" cy="4093435"/>
          </a:xfrm>
        </p:spPr>
        <p:txBody>
          <a:bodyPr>
            <a:normAutofit fontScale="77500" lnSpcReduction="20000"/>
          </a:bodyPr>
          <a:lstStyle/>
          <a:p>
            <a:r>
              <a:rPr lang="en-GB" dirty="0">
                <a:solidFill>
                  <a:srgbClr val="2F5597"/>
                </a:solidFill>
              </a:rPr>
              <a:t>Begin by introducing your article briefly.</a:t>
            </a:r>
          </a:p>
          <a:p>
            <a:r>
              <a:rPr lang="en-GB" dirty="0">
                <a:solidFill>
                  <a:srgbClr val="2F5597"/>
                </a:solidFill>
              </a:rPr>
              <a:t>Summarise the article. </a:t>
            </a:r>
          </a:p>
          <a:p>
            <a:r>
              <a:rPr lang="en-GB" dirty="0">
                <a:solidFill>
                  <a:srgbClr val="2F5597"/>
                </a:solidFill>
              </a:rPr>
              <a:t>Comment on the structure of the article. </a:t>
            </a:r>
          </a:p>
          <a:p>
            <a:r>
              <a:rPr lang="en-GB" dirty="0">
                <a:solidFill>
                  <a:srgbClr val="2F5597"/>
                </a:solidFill>
              </a:rPr>
              <a:t>Comment on the language of the article.</a:t>
            </a:r>
          </a:p>
          <a:p>
            <a:r>
              <a:rPr lang="en-GB" dirty="0">
                <a:solidFill>
                  <a:srgbClr val="2F5597"/>
                </a:solidFill>
              </a:rPr>
              <a:t>Comment on the evidence and reasoning within the article.</a:t>
            </a:r>
          </a:p>
          <a:p>
            <a:r>
              <a:rPr lang="en-GB" dirty="0">
                <a:solidFill>
                  <a:srgbClr val="2F5597"/>
                </a:solidFill>
              </a:rPr>
              <a:t>Write a conclusion regarding the article. </a:t>
            </a:r>
          </a:p>
          <a:p>
            <a:r>
              <a:rPr lang="en-GB" dirty="0">
                <a:solidFill>
                  <a:srgbClr val="2F5597"/>
                </a:solidFill>
              </a:rPr>
              <a:t>Detailed guidance in assessment guidance in module handbook.</a:t>
            </a:r>
          </a:p>
          <a:p>
            <a:endParaRPr lang="en-GB" dirty="0"/>
          </a:p>
        </p:txBody>
      </p:sp>
    </p:spTree>
    <p:extLst>
      <p:ext uri="{BB962C8B-B14F-4D97-AF65-F5344CB8AC3E}">
        <p14:creationId xmlns:p14="http://schemas.microsoft.com/office/powerpoint/2010/main" val="13647848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AF0B-A065-387C-DEAD-C80876C759B8}"/>
              </a:ext>
            </a:extLst>
          </p:cNvPr>
          <p:cNvSpPr>
            <a:spLocks noGrp="1"/>
          </p:cNvSpPr>
          <p:nvPr>
            <p:ph type="title"/>
          </p:nvPr>
        </p:nvSpPr>
        <p:spPr/>
        <p:txBody>
          <a:bodyPr/>
          <a:lstStyle/>
          <a:p>
            <a:r>
              <a:rPr lang="en-GB" dirty="0"/>
              <a:t>Beth </a:t>
            </a:r>
            <a:r>
              <a:rPr lang="en-GB" dirty="0" err="1"/>
              <a:t>nesaf</a:t>
            </a:r>
            <a:r>
              <a:rPr lang="en-GB" dirty="0"/>
              <a:t>?</a:t>
            </a:r>
            <a:br>
              <a:rPr lang="en-GB" dirty="0"/>
            </a:br>
            <a:r>
              <a:rPr lang="en-GB" dirty="0">
                <a:solidFill>
                  <a:srgbClr val="2F5597"/>
                </a:solidFill>
              </a:rPr>
              <a:t>What next?</a:t>
            </a:r>
          </a:p>
        </p:txBody>
      </p:sp>
      <p:sp>
        <p:nvSpPr>
          <p:cNvPr id="3" name="Content Placeholder 2">
            <a:extLst>
              <a:ext uri="{FF2B5EF4-FFF2-40B4-BE49-F238E27FC236}">
                <a16:creationId xmlns:a16="http://schemas.microsoft.com/office/drawing/2014/main" id="{6A2D48CE-2334-37D0-7831-CE2D7AEAC699}"/>
              </a:ext>
            </a:extLst>
          </p:cNvPr>
          <p:cNvSpPr>
            <a:spLocks noGrp="1"/>
          </p:cNvSpPr>
          <p:nvPr>
            <p:ph sz="half" idx="1"/>
          </p:nvPr>
        </p:nvSpPr>
        <p:spPr>
          <a:xfrm>
            <a:off x="717061" y="1690688"/>
            <a:ext cx="5181600" cy="4351338"/>
          </a:xfrm>
        </p:spPr>
        <p:txBody>
          <a:bodyPr/>
          <a:lstStyle/>
          <a:p>
            <a:r>
              <a:rPr lang="en-GB" dirty="0" err="1"/>
              <a:t>Archwiliwch</a:t>
            </a:r>
            <a:r>
              <a:rPr lang="en-GB" dirty="0"/>
              <a:t> Moodle</a:t>
            </a:r>
          </a:p>
          <a:p>
            <a:r>
              <a:rPr lang="en-GB" dirty="0" err="1"/>
              <a:t>Edrychwch</a:t>
            </a:r>
            <a:r>
              <a:rPr lang="en-GB" dirty="0"/>
              <a:t> </a:t>
            </a:r>
            <a:r>
              <a:rPr lang="en-GB" dirty="0" err="1"/>
              <a:t>ar</a:t>
            </a:r>
            <a:r>
              <a:rPr lang="en-GB" dirty="0"/>
              <a:t> </a:t>
            </a:r>
            <a:r>
              <a:rPr lang="en-GB" dirty="0" err="1"/>
              <a:t>yr</a:t>
            </a:r>
            <a:r>
              <a:rPr lang="en-GB" dirty="0"/>
              <a:t> </a:t>
            </a:r>
            <a:r>
              <a:rPr lang="en-GB" dirty="0" err="1"/>
              <a:t>adrannau</a:t>
            </a:r>
            <a:r>
              <a:rPr lang="en-GB" dirty="0"/>
              <a:t> </a:t>
            </a:r>
            <a:r>
              <a:rPr lang="en-GB" dirty="0" err="1"/>
              <a:t>sy'n</a:t>
            </a:r>
            <a:r>
              <a:rPr lang="en-GB" dirty="0"/>
              <a:t> </a:t>
            </a:r>
            <a:r>
              <a:rPr lang="en-GB" dirty="0" err="1"/>
              <a:t>gysylltiedig</a:t>
            </a:r>
            <a:r>
              <a:rPr lang="en-GB" dirty="0"/>
              <a:t> </a:t>
            </a:r>
            <a:r>
              <a:rPr lang="en-GB" dirty="0" err="1"/>
              <a:t>â'r</a:t>
            </a:r>
            <a:r>
              <a:rPr lang="en-GB" dirty="0"/>
              <a:t> </a:t>
            </a:r>
            <a:r>
              <a:rPr lang="en-GB" dirty="0" err="1"/>
              <a:t>aseiniad</a:t>
            </a:r>
            <a:endParaRPr lang="en-GB" dirty="0"/>
          </a:p>
          <a:p>
            <a:r>
              <a:rPr lang="en-GB" dirty="0" err="1"/>
              <a:t>Dewiswch</a:t>
            </a:r>
            <a:r>
              <a:rPr lang="en-GB" dirty="0"/>
              <a:t> </a:t>
            </a:r>
            <a:r>
              <a:rPr lang="en-GB" dirty="0" err="1"/>
              <a:t>opsiynau</a:t>
            </a:r>
            <a:r>
              <a:rPr lang="en-GB" dirty="0"/>
              <a:t> </a:t>
            </a:r>
            <a:r>
              <a:rPr lang="en-GB" dirty="0" err="1"/>
              <a:t>aseiniad</a:t>
            </a:r>
            <a:endParaRPr lang="en-GB" dirty="0"/>
          </a:p>
          <a:p>
            <a:r>
              <a:rPr lang="en-GB" dirty="0" err="1"/>
              <a:t>Rhowch</a:t>
            </a:r>
            <a:r>
              <a:rPr lang="en-GB" dirty="0"/>
              <a:t> </a:t>
            </a:r>
            <a:r>
              <a:rPr lang="en-GB" dirty="0" err="1"/>
              <a:t>dyddiadau</a:t>
            </a:r>
            <a:r>
              <a:rPr lang="en-GB" dirty="0"/>
              <a:t> </a:t>
            </a:r>
            <a:r>
              <a:rPr lang="en-GB" dirty="0" err="1"/>
              <a:t>pwysig</a:t>
            </a:r>
            <a:r>
              <a:rPr lang="en-GB" dirty="0"/>
              <a:t> yn </a:t>
            </a:r>
            <a:r>
              <a:rPr lang="en-GB" dirty="0" err="1"/>
              <a:t>eich</a:t>
            </a:r>
            <a:r>
              <a:rPr lang="en-GB" dirty="0"/>
              <a:t> </a:t>
            </a:r>
            <a:r>
              <a:rPr lang="en-GB" dirty="0" err="1"/>
              <a:t>dyddiadur</a:t>
            </a:r>
            <a:endParaRPr lang="en-GB" dirty="0"/>
          </a:p>
          <a:p>
            <a:r>
              <a:rPr lang="en-GB" dirty="0" err="1"/>
              <a:t>Ystyriwch</a:t>
            </a:r>
            <a:r>
              <a:rPr lang="en-GB" dirty="0"/>
              <a:t> pa </a:t>
            </a:r>
            <a:r>
              <a:rPr lang="en-GB" dirty="0" err="1"/>
              <a:t>gwestiynau</a:t>
            </a:r>
            <a:r>
              <a:rPr lang="en-GB" dirty="0"/>
              <a:t> neu </a:t>
            </a:r>
            <a:r>
              <a:rPr lang="en-GB" dirty="0" err="1"/>
              <a:t>ymholiadau</a:t>
            </a:r>
            <a:r>
              <a:rPr lang="en-GB" dirty="0"/>
              <a:t> </a:t>
            </a:r>
            <a:r>
              <a:rPr lang="en-GB" dirty="0" err="1"/>
              <a:t>allai</a:t>
            </a:r>
            <a:r>
              <a:rPr lang="en-GB" dirty="0"/>
              <a:t> </a:t>
            </a:r>
            <a:r>
              <a:rPr lang="en-GB" dirty="0" err="1"/>
              <a:t>fod</a:t>
            </a:r>
            <a:r>
              <a:rPr lang="en-GB" dirty="0"/>
              <a:t> </a:t>
            </a:r>
            <a:r>
              <a:rPr lang="en-GB" dirty="0" err="1"/>
              <a:t>gennych</a:t>
            </a:r>
            <a:r>
              <a:rPr lang="en-GB" dirty="0"/>
              <a:t> </a:t>
            </a:r>
            <a:r>
              <a:rPr lang="en-GB" dirty="0" err="1"/>
              <a:t>ar</a:t>
            </a:r>
            <a:r>
              <a:rPr lang="en-GB" dirty="0"/>
              <a:t> </a:t>
            </a:r>
            <a:r>
              <a:rPr lang="en-GB" dirty="0" err="1"/>
              <a:t>gyfer</a:t>
            </a:r>
            <a:r>
              <a:rPr lang="en-GB" dirty="0"/>
              <a:t> y </a:t>
            </a:r>
            <a:r>
              <a:rPr lang="en-GB" dirty="0" err="1"/>
              <a:t>tro</a:t>
            </a:r>
            <a:r>
              <a:rPr lang="en-GB" dirty="0"/>
              <a:t> </a:t>
            </a:r>
            <a:r>
              <a:rPr lang="en-GB" dirty="0" err="1"/>
              <a:t>nesaf</a:t>
            </a:r>
            <a:r>
              <a:rPr lang="en-GB" dirty="0"/>
              <a:t>.</a:t>
            </a:r>
          </a:p>
        </p:txBody>
      </p:sp>
      <p:sp>
        <p:nvSpPr>
          <p:cNvPr id="4" name="Content Placeholder 3">
            <a:extLst>
              <a:ext uri="{FF2B5EF4-FFF2-40B4-BE49-F238E27FC236}">
                <a16:creationId xmlns:a16="http://schemas.microsoft.com/office/drawing/2014/main" id="{2D57A2B5-1BED-F9E8-3B0A-61B1395AF411}"/>
              </a:ext>
            </a:extLst>
          </p:cNvPr>
          <p:cNvSpPr>
            <a:spLocks noGrp="1"/>
          </p:cNvSpPr>
          <p:nvPr>
            <p:ph sz="half" idx="2"/>
          </p:nvPr>
        </p:nvSpPr>
        <p:spPr>
          <a:xfrm>
            <a:off x="6129216" y="1763102"/>
            <a:ext cx="5181600" cy="4351338"/>
          </a:xfrm>
        </p:spPr>
        <p:txBody>
          <a:bodyPr/>
          <a:lstStyle/>
          <a:p>
            <a:r>
              <a:rPr lang="en-GB" dirty="0">
                <a:solidFill>
                  <a:srgbClr val="2F5597"/>
                </a:solidFill>
              </a:rPr>
              <a:t>Explore Moodle</a:t>
            </a:r>
          </a:p>
          <a:p>
            <a:r>
              <a:rPr lang="en-GB" dirty="0">
                <a:solidFill>
                  <a:srgbClr val="2F5597"/>
                </a:solidFill>
              </a:rPr>
              <a:t>Look at the sections linked to the assignment</a:t>
            </a:r>
          </a:p>
          <a:p>
            <a:r>
              <a:rPr lang="en-GB" dirty="0">
                <a:solidFill>
                  <a:srgbClr val="2F5597"/>
                </a:solidFill>
              </a:rPr>
              <a:t>Choose assignment options</a:t>
            </a:r>
          </a:p>
          <a:p>
            <a:r>
              <a:rPr lang="en-GB" dirty="0">
                <a:solidFill>
                  <a:srgbClr val="2F5597"/>
                </a:solidFill>
              </a:rPr>
              <a:t>Place important dates in your diary</a:t>
            </a:r>
          </a:p>
          <a:p>
            <a:r>
              <a:rPr lang="en-GB" dirty="0">
                <a:solidFill>
                  <a:srgbClr val="2F5597"/>
                </a:solidFill>
              </a:rPr>
              <a:t>Consider what questions or queries you may have for next time.</a:t>
            </a:r>
          </a:p>
          <a:p>
            <a:endParaRPr lang="en-GB" dirty="0"/>
          </a:p>
        </p:txBody>
      </p:sp>
    </p:spTree>
    <p:extLst>
      <p:ext uri="{BB962C8B-B14F-4D97-AF65-F5344CB8AC3E}">
        <p14:creationId xmlns:p14="http://schemas.microsoft.com/office/powerpoint/2010/main" val="10483331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672C-E51C-DD60-27CF-2BD1E53E48C1}"/>
              </a:ext>
            </a:extLst>
          </p:cNvPr>
          <p:cNvSpPr>
            <a:spLocks noGrp="1"/>
          </p:cNvSpPr>
          <p:nvPr>
            <p:ph type="title"/>
          </p:nvPr>
        </p:nvSpPr>
        <p:spPr>
          <a:xfrm>
            <a:off x="704675" y="1"/>
            <a:ext cx="10649125" cy="1690688"/>
          </a:xfrm>
        </p:spPr>
        <p:txBody>
          <a:bodyPr>
            <a:normAutofit/>
          </a:bodyPr>
          <a:lstStyle/>
          <a:p>
            <a:r>
              <a:rPr lang="en-GB" dirty="0" err="1"/>
              <a:t>Strwythur</a:t>
            </a:r>
            <a:r>
              <a:rPr lang="en-GB" dirty="0"/>
              <a:t> Moodle</a:t>
            </a:r>
            <a:br>
              <a:rPr lang="en-GB" dirty="0"/>
            </a:br>
            <a:r>
              <a:rPr lang="en-GB" dirty="0">
                <a:solidFill>
                  <a:srgbClr val="2F5597"/>
                </a:solidFill>
              </a:rPr>
              <a:t>Moodle- structure</a:t>
            </a:r>
          </a:p>
        </p:txBody>
      </p:sp>
      <p:sp>
        <p:nvSpPr>
          <p:cNvPr id="3" name="Content Placeholder 2">
            <a:extLst>
              <a:ext uri="{FF2B5EF4-FFF2-40B4-BE49-F238E27FC236}">
                <a16:creationId xmlns:a16="http://schemas.microsoft.com/office/drawing/2014/main" id="{78E71C6F-50E1-F2D3-5A34-C8095C405FC5}"/>
              </a:ext>
            </a:extLst>
          </p:cNvPr>
          <p:cNvSpPr>
            <a:spLocks noGrp="1"/>
          </p:cNvSpPr>
          <p:nvPr>
            <p:ph sz="half" idx="1"/>
          </p:nvPr>
        </p:nvSpPr>
        <p:spPr>
          <a:xfrm>
            <a:off x="339969" y="1601849"/>
            <a:ext cx="5597769" cy="4351338"/>
          </a:xfrm>
        </p:spPr>
        <p:txBody>
          <a:bodyPr vert="horz" lIns="91440" tIns="45720" rIns="91440" bIns="45720" rtlCol="0" anchor="t">
            <a:normAutofit fontScale="62500" lnSpcReduction="20000"/>
          </a:bodyPr>
          <a:lstStyle/>
          <a:p>
            <a:r>
              <a:rPr lang="en-GB" dirty="0" err="1"/>
              <a:t>Croeso</a:t>
            </a:r>
            <a:r>
              <a:rPr lang="en-GB" dirty="0"/>
              <a:t> a </a:t>
            </a:r>
            <a:r>
              <a:rPr lang="en-GB" dirty="0" err="1"/>
              <a:t>gwybodaeth</a:t>
            </a:r>
            <a:r>
              <a:rPr lang="en-GB" dirty="0"/>
              <a:t> am </a:t>
            </a:r>
            <a:r>
              <a:rPr lang="en-GB" dirty="0" err="1"/>
              <a:t>fodiwlau</a:t>
            </a:r>
            <a:endParaRPr lang="en-GB" dirty="0"/>
          </a:p>
          <a:p>
            <a:r>
              <a:rPr lang="en-GB" dirty="0"/>
              <a:t>Teil 1 - </a:t>
            </a:r>
            <a:r>
              <a:rPr lang="en-GB" dirty="0" err="1"/>
              <a:t>Opsiynau</a:t>
            </a:r>
            <a:r>
              <a:rPr lang="en-GB" dirty="0"/>
              <a:t> </a:t>
            </a:r>
            <a:r>
              <a:rPr lang="en-GB" dirty="0" err="1"/>
              <a:t>elfen</a:t>
            </a:r>
            <a:r>
              <a:rPr lang="en-GB" dirty="0"/>
              <a:t> </a:t>
            </a:r>
            <a:r>
              <a:rPr lang="en-GB" dirty="0" err="1"/>
              <a:t>aseiniad</a:t>
            </a:r>
            <a:r>
              <a:rPr lang="en-GB" dirty="0"/>
              <a:t> a </a:t>
            </a:r>
            <a:r>
              <a:rPr lang="en-GB" dirty="0" err="1"/>
              <a:t>chanllawiau</a:t>
            </a:r>
            <a:r>
              <a:rPr lang="en-GB" dirty="0"/>
              <a:t> </a:t>
            </a:r>
            <a:r>
              <a:rPr lang="en-GB" dirty="0" err="1"/>
              <a:t>wedi’u</a:t>
            </a:r>
            <a:r>
              <a:rPr lang="en-GB" dirty="0"/>
              <a:t> </a:t>
            </a:r>
            <a:r>
              <a:rPr lang="en-GB" dirty="0" err="1"/>
              <a:t>recordio</a:t>
            </a:r>
            <a:endParaRPr lang="en-GB" dirty="0"/>
          </a:p>
          <a:p>
            <a:r>
              <a:rPr lang="en-GB" dirty="0"/>
              <a:t>Teil 2 - </a:t>
            </a:r>
            <a:r>
              <a:rPr lang="en-GB" dirty="0" err="1"/>
              <a:t>Dolenni</a:t>
            </a:r>
            <a:r>
              <a:rPr lang="en-GB" dirty="0"/>
              <a:t> Turnitin</a:t>
            </a:r>
          </a:p>
          <a:p>
            <a:r>
              <a:rPr lang="en-GB" dirty="0"/>
              <a:t>Teil 3 - </a:t>
            </a:r>
            <a:r>
              <a:rPr lang="en-GB" dirty="0" err="1"/>
              <a:t>Cyflwyniad</a:t>
            </a:r>
            <a:r>
              <a:rPr lang="en-GB" dirty="0"/>
              <a:t> </a:t>
            </a:r>
            <a:r>
              <a:rPr lang="en-GB" dirty="0" err="1"/>
              <a:t>i'r</a:t>
            </a:r>
            <a:r>
              <a:rPr lang="en-GB" dirty="0"/>
              <a:t> </a:t>
            </a:r>
            <a:r>
              <a:rPr lang="en-GB" dirty="0" err="1"/>
              <a:t>modiwl</a:t>
            </a:r>
            <a:endParaRPr lang="en-GB" dirty="0"/>
          </a:p>
          <a:p>
            <a:r>
              <a:rPr lang="en-GB" dirty="0"/>
              <a:t>Teil 4 - </a:t>
            </a:r>
            <a:r>
              <a:rPr lang="en-GB" dirty="0" err="1"/>
              <a:t>Dysgwyr</a:t>
            </a:r>
            <a:r>
              <a:rPr lang="en-GB" dirty="0"/>
              <a:t> </a:t>
            </a:r>
            <a:r>
              <a:rPr lang="en-GB" dirty="0" err="1"/>
              <a:t>gwydn</a:t>
            </a:r>
            <a:endParaRPr lang="en-GB" dirty="0"/>
          </a:p>
          <a:p>
            <a:r>
              <a:rPr lang="en-GB" dirty="0"/>
              <a:t>Teil 5 </a:t>
            </a:r>
            <a:r>
              <a:rPr lang="en-GB" dirty="0" err="1"/>
              <a:t>Darllen</a:t>
            </a:r>
            <a:r>
              <a:rPr lang="en-GB" dirty="0"/>
              <a:t>, </a:t>
            </a:r>
            <a:r>
              <a:rPr lang="en-GB" dirty="0" err="1"/>
              <a:t>Meddwl</a:t>
            </a:r>
            <a:r>
              <a:rPr lang="en-GB" dirty="0"/>
              <a:t> </a:t>
            </a:r>
            <a:r>
              <a:rPr lang="en-GB" dirty="0" err="1"/>
              <a:t>Beirniadol</a:t>
            </a:r>
            <a:r>
              <a:rPr lang="en-GB" dirty="0"/>
              <a:t> a </a:t>
            </a:r>
            <a:r>
              <a:rPr lang="en-GB" dirty="0" err="1"/>
              <a:t>Chymryd</a:t>
            </a:r>
            <a:r>
              <a:rPr lang="en-GB" dirty="0"/>
              <a:t> </a:t>
            </a:r>
            <a:r>
              <a:rPr lang="en-GB" dirty="0" err="1"/>
              <a:t>Nodiadau</a:t>
            </a:r>
            <a:r>
              <a:rPr lang="en-GB" dirty="0"/>
              <a:t> </a:t>
            </a:r>
            <a:r>
              <a:rPr lang="en-GB" dirty="0" err="1"/>
              <a:t>mewn</a:t>
            </a:r>
            <a:r>
              <a:rPr lang="en-GB" dirty="0"/>
              <a:t> </a:t>
            </a:r>
            <a:r>
              <a:rPr lang="en-GB" dirty="0" err="1"/>
              <a:t>Addysg</a:t>
            </a:r>
            <a:r>
              <a:rPr lang="en-GB" dirty="0"/>
              <a:t> </a:t>
            </a:r>
            <a:r>
              <a:rPr lang="en-GB" dirty="0" err="1"/>
              <a:t>Uwch</a:t>
            </a:r>
            <a:endParaRPr lang="en-GB" dirty="0"/>
          </a:p>
          <a:p>
            <a:r>
              <a:rPr lang="en-GB" dirty="0"/>
              <a:t>Teil 6 - </a:t>
            </a:r>
            <a:r>
              <a:rPr lang="en-GB" dirty="0" err="1"/>
              <a:t>Cyfeirnodi</a:t>
            </a:r>
            <a:r>
              <a:rPr lang="en-GB" dirty="0"/>
              <a:t>, </a:t>
            </a:r>
            <a:r>
              <a:rPr lang="en-GB" dirty="0" err="1"/>
              <a:t>llên-ladrad</a:t>
            </a:r>
            <a:r>
              <a:rPr lang="en-GB" dirty="0"/>
              <a:t>, </a:t>
            </a:r>
            <a:r>
              <a:rPr lang="en-GB" dirty="0" err="1"/>
              <a:t>dyfyniadau</a:t>
            </a:r>
            <a:r>
              <a:rPr lang="en-GB" dirty="0"/>
              <a:t> ac </a:t>
            </a:r>
            <a:r>
              <a:rPr lang="en-GB" dirty="0" err="1"/>
              <a:t>aralleirio</a:t>
            </a:r>
            <a:endParaRPr lang="en-GB" dirty="0">
              <a:cs typeface="Arial"/>
            </a:endParaRPr>
          </a:p>
          <a:p>
            <a:r>
              <a:rPr lang="en-GB" dirty="0">
                <a:cs typeface="Arial"/>
              </a:rPr>
              <a:t>Teil 7 </a:t>
            </a:r>
            <a:r>
              <a:rPr lang="en-GB" dirty="0" err="1">
                <a:cs typeface="Arial"/>
              </a:rPr>
              <a:t>Sgiliau</a:t>
            </a:r>
            <a:r>
              <a:rPr lang="en-GB" dirty="0">
                <a:cs typeface="Arial"/>
              </a:rPr>
              <a:t> </a:t>
            </a:r>
            <a:r>
              <a:rPr lang="en-GB" dirty="0" err="1">
                <a:cs typeface="Arial"/>
              </a:rPr>
              <a:t>ysgrifennu</a:t>
            </a:r>
            <a:endParaRPr lang="en-GB" dirty="0" err="1"/>
          </a:p>
          <a:p>
            <a:r>
              <a:rPr lang="en-GB" dirty="0"/>
              <a:t>Teil 8 </a:t>
            </a:r>
            <a:r>
              <a:rPr lang="en-GB" dirty="0" err="1"/>
              <a:t>Sgiliau</a:t>
            </a:r>
            <a:r>
              <a:rPr lang="en-GB" dirty="0"/>
              <a:t> </a:t>
            </a:r>
            <a:r>
              <a:rPr lang="en-GB" dirty="0" err="1"/>
              <a:t>cyflwyno</a:t>
            </a:r>
            <a:r>
              <a:rPr lang="en-GB" dirty="0"/>
              <a:t> </a:t>
            </a:r>
            <a:r>
              <a:rPr lang="en-GB" dirty="0" err="1"/>
              <a:t>llafar</a:t>
            </a:r>
            <a:endParaRPr lang="en-GB" dirty="0">
              <a:cs typeface="Arial"/>
            </a:endParaRPr>
          </a:p>
          <a:p>
            <a:r>
              <a:rPr lang="en-GB" dirty="0"/>
              <a:t>Teil 9- </a:t>
            </a:r>
            <a:r>
              <a:rPr lang="en-GB" dirty="0" err="1"/>
              <a:t>Adfyfyrio</a:t>
            </a:r>
            <a:endParaRPr lang="en-GB" dirty="0"/>
          </a:p>
          <a:p>
            <a:r>
              <a:rPr lang="en-GB" dirty="0"/>
              <a:t>Teil 10- </a:t>
            </a:r>
            <a:r>
              <a:rPr lang="en-GB" dirty="0" err="1"/>
              <a:t>Archwilio</a:t>
            </a:r>
            <a:r>
              <a:rPr lang="en-GB" dirty="0"/>
              <a:t> ac </a:t>
            </a:r>
            <a:r>
              <a:rPr lang="en-GB" dirty="0" err="1"/>
              <a:t>adolygu</a:t>
            </a:r>
            <a:r>
              <a:rPr lang="en-GB" dirty="0"/>
              <a:t> </a:t>
            </a:r>
            <a:r>
              <a:rPr lang="en-GB" dirty="0" err="1"/>
              <a:t>erthyglau</a:t>
            </a:r>
            <a:r>
              <a:rPr lang="en-GB" dirty="0"/>
              <a:t> </a:t>
            </a:r>
            <a:r>
              <a:rPr lang="en-GB" dirty="0" err="1"/>
              <a:t>cyfnodolion</a:t>
            </a:r>
            <a:r>
              <a:rPr lang="en-GB" dirty="0"/>
              <a:t>.</a:t>
            </a:r>
          </a:p>
        </p:txBody>
      </p:sp>
      <p:sp>
        <p:nvSpPr>
          <p:cNvPr id="4" name="Content Placeholder 3">
            <a:extLst>
              <a:ext uri="{FF2B5EF4-FFF2-40B4-BE49-F238E27FC236}">
                <a16:creationId xmlns:a16="http://schemas.microsoft.com/office/drawing/2014/main" id="{43A6E865-0FCD-0540-D826-7C6B922CCA63}"/>
              </a:ext>
            </a:extLst>
          </p:cNvPr>
          <p:cNvSpPr>
            <a:spLocks noGrp="1"/>
          </p:cNvSpPr>
          <p:nvPr>
            <p:ph sz="half" idx="2"/>
          </p:nvPr>
        </p:nvSpPr>
        <p:spPr>
          <a:xfrm>
            <a:off x="6096000" y="1513010"/>
            <a:ext cx="5181600" cy="4351338"/>
          </a:xfrm>
        </p:spPr>
        <p:txBody>
          <a:bodyPr vert="horz" lIns="91440" tIns="45720" rIns="91440" bIns="45720" rtlCol="0" anchor="t">
            <a:normAutofit fontScale="62500" lnSpcReduction="20000"/>
          </a:bodyPr>
          <a:lstStyle/>
          <a:p>
            <a:r>
              <a:rPr lang="en-GB" dirty="0">
                <a:solidFill>
                  <a:srgbClr val="2F5597"/>
                </a:solidFill>
              </a:rPr>
              <a:t>Welcome and module information</a:t>
            </a:r>
          </a:p>
          <a:p>
            <a:r>
              <a:rPr lang="en-GB" dirty="0">
                <a:solidFill>
                  <a:srgbClr val="2F5597"/>
                </a:solidFill>
              </a:rPr>
              <a:t>Tile 1- Assignment component options and recorded guidance</a:t>
            </a:r>
          </a:p>
          <a:p>
            <a:r>
              <a:rPr lang="en-GB" dirty="0">
                <a:solidFill>
                  <a:srgbClr val="2F5597"/>
                </a:solidFill>
              </a:rPr>
              <a:t>Tile 2- Turnitin links</a:t>
            </a:r>
          </a:p>
          <a:p>
            <a:r>
              <a:rPr lang="en-GB" dirty="0">
                <a:solidFill>
                  <a:srgbClr val="2F5597"/>
                </a:solidFill>
              </a:rPr>
              <a:t>Tile 3- Introduction to module</a:t>
            </a:r>
          </a:p>
          <a:p>
            <a:r>
              <a:rPr lang="en-GB" dirty="0">
                <a:solidFill>
                  <a:srgbClr val="2F5597"/>
                </a:solidFill>
              </a:rPr>
              <a:t>Tile 4- Resilient learners</a:t>
            </a:r>
          </a:p>
          <a:p>
            <a:r>
              <a:rPr lang="en-GB" dirty="0">
                <a:solidFill>
                  <a:srgbClr val="2F5597"/>
                </a:solidFill>
              </a:rPr>
              <a:t>Tile 5 Reading, Critical thinking and Note taking in Higher Education</a:t>
            </a:r>
          </a:p>
          <a:p>
            <a:r>
              <a:rPr lang="en-GB" dirty="0">
                <a:solidFill>
                  <a:srgbClr val="2F5597"/>
                </a:solidFill>
              </a:rPr>
              <a:t>Tile 6- Referencing, plagiarism,  quotations and paraphrasing</a:t>
            </a:r>
          </a:p>
          <a:p>
            <a:r>
              <a:rPr lang="en-GB" dirty="0">
                <a:solidFill>
                  <a:srgbClr val="2F5597"/>
                </a:solidFill>
                <a:cs typeface="Arial"/>
              </a:rPr>
              <a:t>Tile 7- Academic writing</a:t>
            </a:r>
            <a:endParaRPr lang="en-GB" dirty="0">
              <a:solidFill>
                <a:srgbClr val="2F5597"/>
              </a:solidFill>
            </a:endParaRPr>
          </a:p>
          <a:p>
            <a:r>
              <a:rPr lang="en-GB" dirty="0">
                <a:solidFill>
                  <a:srgbClr val="2F5597"/>
                </a:solidFill>
              </a:rPr>
              <a:t>Tile 8- Oral presentation skills</a:t>
            </a:r>
            <a:endParaRPr lang="en-GB" dirty="0">
              <a:solidFill>
                <a:srgbClr val="2F5597"/>
              </a:solidFill>
              <a:cs typeface="Arial"/>
            </a:endParaRPr>
          </a:p>
          <a:p>
            <a:r>
              <a:rPr lang="en-GB" dirty="0">
                <a:solidFill>
                  <a:srgbClr val="2F5597"/>
                </a:solidFill>
              </a:rPr>
              <a:t>Tile 9- Reflection</a:t>
            </a:r>
            <a:endParaRPr lang="en-GB" dirty="0">
              <a:solidFill>
                <a:srgbClr val="2F5597"/>
              </a:solidFill>
              <a:cs typeface="Arial"/>
            </a:endParaRPr>
          </a:p>
          <a:p>
            <a:r>
              <a:rPr lang="en-GB" dirty="0">
                <a:solidFill>
                  <a:srgbClr val="2F5597"/>
                </a:solidFill>
              </a:rPr>
              <a:t>Tile 10- Exploring and reviewing journal articles.</a:t>
            </a:r>
            <a:endParaRPr lang="en-GB" dirty="0">
              <a:solidFill>
                <a:srgbClr val="2F5597"/>
              </a:solidFill>
              <a:cs typeface="Arial"/>
            </a:endParaRPr>
          </a:p>
          <a:p>
            <a:endParaRPr lang="en-GB" dirty="0"/>
          </a:p>
        </p:txBody>
      </p:sp>
    </p:spTree>
    <p:extLst>
      <p:ext uri="{BB962C8B-B14F-4D97-AF65-F5344CB8AC3E}">
        <p14:creationId xmlns:p14="http://schemas.microsoft.com/office/powerpoint/2010/main" val="1326821803"/>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5DEF3-7DBC-4F7B-8111-BB615D0AA3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7f4cbc-160f-487d-9673-7dfd5497eaf4"/>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B6D0411-697A-4414-80BC-2EA9565F6FC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F34D332-4456-4815-A1EA-AE26C98063A7}">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2953</Words>
  <Application>Microsoft Office PowerPoint</Application>
  <PresentationFormat>Widescreen</PresentationFormat>
  <Paragraphs>380</Paragraphs>
  <Slides>37</Slides>
  <Notes>12</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37</vt:i4>
      </vt:variant>
    </vt:vector>
  </HeadingPairs>
  <TitlesOfParts>
    <vt:vector size="45" baseType="lpstr">
      <vt:lpstr>-apple-system</vt:lpstr>
      <vt:lpstr>Arial</vt:lpstr>
      <vt:lpstr>Calibri</vt:lpstr>
      <vt:lpstr>Segoe UI</vt:lpstr>
      <vt:lpstr>Office Theme</vt:lpstr>
      <vt:lpstr>UWTSD Holding Page</vt:lpstr>
      <vt:lpstr>1_Office Theme</vt:lpstr>
      <vt:lpstr>UWTSD Text 1</vt:lpstr>
      <vt:lpstr>PowerPoint Presentation</vt:lpstr>
      <vt:lpstr>PowerPoint Presentation</vt:lpstr>
      <vt:lpstr>PowerPoint Presentation</vt:lpstr>
      <vt:lpstr>Cynnwys Contents</vt:lpstr>
      <vt:lpstr>Adnoddau Resources</vt:lpstr>
      <vt:lpstr>Sgiliau Skills</vt:lpstr>
      <vt:lpstr>Pam ydyn ni yma? Why are we here?</vt:lpstr>
      <vt:lpstr>Adnoddau Resources</vt:lpstr>
      <vt:lpstr> Yr wythnos gyntaf yn y Brifysgol… First week at University… </vt:lpstr>
      <vt:lpstr>Amcanion y Sesiwn Session objectives</vt:lpstr>
      <vt:lpstr>Moodle  </vt:lpstr>
      <vt:lpstr>Moodle</vt:lpstr>
      <vt:lpstr>Llawlyfr Handbook</vt:lpstr>
      <vt:lpstr>Nodau Aims</vt:lpstr>
      <vt:lpstr>Amcanion Objectives</vt:lpstr>
      <vt:lpstr>Beth yw sgiliau astudio? What are study skills?</vt:lpstr>
      <vt:lpstr>Aseiniad  Assignment</vt:lpstr>
      <vt:lpstr>Opsiynau Options</vt:lpstr>
      <vt:lpstr> Mae gan bod elfen canllawiau Panopto ar Moodle Each component has individual Panopto guidance on Moodle</vt:lpstr>
      <vt:lpstr>Elfen 1 / Component 1</vt:lpstr>
      <vt:lpstr>Elfen 1 Poster Academaidd Component 1- Academic Poster</vt:lpstr>
      <vt:lpstr>Elfen 1- Poster Academaidd Component 1- Academic Poster</vt:lpstr>
      <vt:lpstr>PowerPoint Presentation</vt:lpstr>
      <vt:lpstr>Elfen 1- Pwerbwynt (cyfateb a 1000 gair) Component 1 PowerPoint (equivalent to 1000 words) </vt:lpstr>
      <vt:lpstr>Elfen 1- Pwerbwynt (cyfateb a 1000 gair) Component 1 PowerPoint (equivalent to 1000 words) </vt:lpstr>
      <vt:lpstr>Elfen 2 / Component 2</vt:lpstr>
      <vt:lpstr>  Elfen 2- Cyflwyniad llafar o’r poster academaidd (5 munud) Component 2- Oral presentation of academic  poster (5 minutes)</vt:lpstr>
      <vt:lpstr>Elfen 2- Cyflwyniad llafar o’r poster academaidd (5 munud) Component 2- Oral presentation of academic poster (5 minutes) </vt:lpstr>
      <vt:lpstr> Elfen 2- Cyflwyniad Pwerbwynt (5 munud) Component 2- PowerPoint presentation (5 minutes) </vt:lpstr>
      <vt:lpstr>Elfen 3 / Component 3</vt:lpstr>
      <vt:lpstr>Elfen  3- Darn Adfyfyriol (1000 gair) Component 3- Reflective Piece (1000 words)</vt:lpstr>
      <vt:lpstr>Elfen 3- Darn Adfyfyriol (1000 gair) Component 3- Reflective Piece (1000) words)</vt:lpstr>
      <vt:lpstr>Elfen 3- Darn Adfyfyriol (1000 gair) Component 3- Reflective Piece (1000 words)</vt:lpstr>
      <vt:lpstr>Elfen 3 / Component 3</vt:lpstr>
      <vt:lpstr>Elfen 3- Ymateb beirniadol i erthygl Component 3- Critical response to an article</vt:lpstr>
      <vt:lpstr>Beth nesaf? What next?</vt:lpstr>
      <vt:lpstr>Strwythur Moodle Moodle- structure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Darrel Williams</cp:lastModifiedBy>
  <cp:revision>220</cp:revision>
  <dcterms:created xsi:type="dcterms:W3CDTF">2022-07-11T13:19:46Z</dcterms:created>
  <dcterms:modified xsi:type="dcterms:W3CDTF">2025-11-04T13:59:50Z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0x010100AB802EE38805B14B91077D7B05415C63</vt:lpwstr>
  </property>
</Properties>
</file>