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0" r:id="rId4"/>
  </p:sldMasterIdLst>
  <p:notesMasterIdLst>
    <p:notesMasterId r:id="rId17"/>
  </p:notesMasterIdLst>
  <p:sldIdLst>
    <p:sldId id="266" r:id="rId5"/>
    <p:sldId id="256" r:id="rId6"/>
    <p:sldId id="257" r:id="rId7"/>
    <p:sldId id="258" r:id="rId8"/>
    <p:sldId id="259" r:id="rId9"/>
    <p:sldId id="260" r:id="rId10"/>
    <p:sldId id="261" r:id="rId11"/>
    <p:sldId id="262" r:id="rId12"/>
    <p:sldId id="263" r:id="rId13"/>
    <p:sldId id="264" r:id="rId14"/>
    <p:sldId id="265" r:id="rId15"/>
    <p:sldId id="267" r:id="rId16"/>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9069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One of the greatest changes that is being experienced in the United Kingdom today is the ageing population. Office for National Statistics shows that over 11 million people in the UK are above the age of 65, and this is about 18 per cent. of the population (Office for National Statistics, 2024). It is projected that this number will rise significantly over the next few decades, and by 2040, it is estimated that one out of four individuals will be aged above 65 (Centre for Ageing Better, 2025). Most of the ageing population has complicated health and social care requirements due to their increased lifespan. They may consist of various chronic illnesses, lower mobility, and a higher propensity to be lonely or socially isolated. The functional ability and independence are thus of paramount importance in the quality of life (Age UK, 2023). Functional ability is the ability of the person to do daily activities, to sustain social relations and be a part of society. The health and social care systems in the UK are focused on addressing these needs by providing community care services and enabling policies, as well as by technological innovation, which may be more and more. In this presentation, the needs of older individuals in terms of care and support have been critically assessed, the efficacy of existing services and policies, challenges that older adults encounter in their </a:t>
            </a:r>
            <a:r>
              <a:rPr lang="en-US" sz="1200" kern="1200" err="1">
                <a:solidFill>
                  <a:schemeClr val="tx1"/>
                </a:solidFill>
                <a:effectLst/>
                <a:latin typeface="+mn-lt"/>
                <a:ea typeface="+mn-ea"/>
                <a:cs typeface="+mn-cs"/>
              </a:rPr>
              <a:t>endeavour</a:t>
            </a:r>
            <a:r>
              <a:rPr lang="en-US" sz="1200" kern="1200">
                <a:solidFill>
                  <a:schemeClr val="tx1"/>
                </a:solidFill>
                <a:effectLst/>
                <a:latin typeface="+mn-lt"/>
                <a:ea typeface="+mn-ea"/>
                <a:cs typeface="+mn-cs"/>
              </a:rPr>
              <a:t> to stay independent, and suggestions that have been made to increase power have been discussed.</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physical, psychological and social changes that accompany ageing are the factors that usually demand a wide range of care and support from older people. Most of the elderly have physical illnesses. Studies indicate that approximately 58 per cent of people aged 65 years and above in the UK have two or more long-term conditions, including heart disease, diabetes and arthritis. Such health problems can restrict the movement and complicate daily life, such as cooking, bathing or travelling. A major concern is also about psychological well-being. Research has shown that depression symptoms are present in about 22 per cent of elderly men and 28 per cent of elderly women, which are commonly attributed to health deterioration, grieving or loss of autonomy. Social support is also noteworthy. About 1.4 million elderly individuals in the UK report feeling chronic loneliness, which has adverse impacts on mental and physical health (Department of Health and Social Care, 2014). Along with informal support of relatives and friends, it is also necessary to have access to formal care services. These consist of community nurses, general practitioners, rehabilitation services and home care providers. By ensuring that these needs are met properly, older people have a higher chance of experiencing functional ability and living autonomously even beyond their old age.</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One of the important concepts in the new health and social care practice is empowerment. It means giving people the opportunity to be in control of decisions it makes on their life and wellbeing. Empowerment in the context of older adults is the promotion of independence, in the context of respecting individual preferences and assisting them to contribute to the decision-making regarding their care. Person-</a:t>
            </a:r>
            <a:r>
              <a:rPr lang="en-US" sz="1200" kern="1200" err="1">
                <a:solidFill>
                  <a:schemeClr val="tx1"/>
                </a:solidFill>
                <a:effectLst/>
                <a:latin typeface="+mn-lt"/>
                <a:ea typeface="+mn-ea"/>
                <a:cs typeface="+mn-cs"/>
              </a:rPr>
              <a:t>centred</a:t>
            </a:r>
            <a:r>
              <a:rPr lang="en-US" sz="1200" kern="1200">
                <a:solidFill>
                  <a:schemeClr val="tx1"/>
                </a:solidFill>
                <a:effectLst/>
                <a:latin typeface="+mn-lt"/>
                <a:ea typeface="+mn-ea"/>
                <a:cs typeface="+mn-cs"/>
              </a:rPr>
              <a:t> care is one of the strengths of the empowerment-based approaches. Person-</a:t>
            </a:r>
            <a:r>
              <a:rPr lang="en-US" sz="1200" kern="1200" err="1">
                <a:solidFill>
                  <a:schemeClr val="tx1"/>
                </a:solidFill>
                <a:effectLst/>
                <a:latin typeface="+mn-lt"/>
                <a:ea typeface="+mn-ea"/>
                <a:cs typeface="+mn-cs"/>
              </a:rPr>
              <a:t>centred</a:t>
            </a:r>
            <a:r>
              <a:rPr lang="en-US" sz="1200" kern="1200">
                <a:solidFill>
                  <a:schemeClr val="tx1"/>
                </a:solidFill>
                <a:effectLst/>
                <a:latin typeface="+mn-lt"/>
                <a:ea typeface="+mn-ea"/>
                <a:cs typeface="+mn-cs"/>
              </a:rPr>
              <a:t> care deals with the acknowledgement of individual values of people, experiences and goals. When the elderly are included in the decision-making process, they are found to be more content with their treatment and will have a higher rate of compliance with treatment </a:t>
            </a:r>
            <a:r>
              <a:rPr lang="en-US" sz="1200" kern="1200" err="1">
                <a:solidFill>
                  <a:schemeClr val="tx1"/>
                </a:solidFill>
                <a:effectLst/>
                <a:latin typeface="+mn-lt"/>
                <a:ea typeface="+mn-ea"/>
                <a:cs typeface="+mn-cs"/>
              </a:rPr>
              <a:t>programmes</a:t>
            </a:r>
            <a:r>
              <a:rPr lang="en-US" sz="1200" kern="1200">
                <a:solidFill>
                  <a:schemeClr val="tx1"/>
                </a:solidFill>
                <a:effectLst/>
                <a:latin typeface="+mn-lt"/>
                <a:ea typeface="+mn-ea"/>
                <a:cs typeface="+mn-cs"/>
              </a:rPr>
              <a:t> (NHS England, 2019). Home-based support services also contribute significantly towards promoting independence, such that most people are able to stay in their homes instead of being transferred to residential care. But there are also great limitations. Although it has been a promise of policy to empower the elderly, there are still barriers that prevent many older adults from accessing proper assistance. As an illustration, in England, there are an estimated 2.6 million individuals aged above 50 with unmet social care needs. The social care system also has limited </a:t>
            </a:r>
            <a:r>
              <a:rPr lang="en-US" sz="1200" kern="1200" err="1">
                <a:solidFill>
                  <a:schemeClr val="tx1"/>
                </a:solidFill>
                <a:effectLst/>
                <a:latin typeface="+mn-lt"/>
                <a:ea typeface="+mn-ea"/>
                <a:cs typeface="+mn-cs"/>
              </a:rPr>
              <a:t>personalised</a:t>
            </a:r>
            <a:r>
              <a:rPr lang="en-US" sz="1200" kern="1200">
                <a:solidFill>
                  <a:schemeClr val="tx1"/>
                </a:solidFill>
                <a:effectLst/>
                <a:latin typeface="+mn-lt"/>
                <a:ea typeface="+mn-ea"/>
                <a:cs typeface="+mn-cs"/>
              </a:rPr>
              <a:t> services due to financial limitations within the system. More so, older adults might have difficulties in exercising choice because of health constraints, monetary constraints or absence of family support.</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There are a number of major strategies that have been designed in order to assist older adults and enhance their self-sufficiency and well-being. Person-</a:t>
            </a:r>
            <a:r>
              <a:rPr lang="en-US" sz="1200" kern="1200" err="1">
                <a:solidFill>
                  <a:schemeClr val="tx1"/>
                </a:solidFill>
                <a:effectLst/>
                <a:latin typeface="+mn-lt"/>
                <a:ea typeface="+mn-ea"/>
                <a:cs typeface="+mn-cs"/>
              </a:rPr>
              <a:t>centred</a:t>
            </a:r>
            <a:r>
              <a:rPr lang="en-US" sz="1200" kern="1200">
                <a:solidFill>
                  <a:schemeClr val="tx1"/>
                </a:solidFill>
                <a:effectLst/>
                <a:latin typeface="+mn-lt"/>
                <a:ea typeface="+mn-ea"/>
                <a:cs typeface="+mn-cs"/>
              </a:rPr>
              <a:t> care is one of the most widely successful strategies where the individual is put at the heart of the care planning and decision-making. This method acknowledges that the needs of older adults are distinct and thus their needs, interests and life experience ought to be used in the provision of services. The other significant approach is integrated care, which tends to enhance coordination among health services, social care providers and community </a:t>
            </a:r>
            <a:r>
              <a:rPr lang="en-US" sz="1200" kern="1200" err="1">
                <a:solidFill>
                  <a:schemeClr val="tx1"/>
                </a:solidFill>
                <a:effectLst/>
                <a:latin typeface="+mn-lt"/>
                <a:ea typeface="+mn-ea"/>
                <a:cs typeface="+mn-cs"/>
              </a:rPr>
              <a:t>organisations</a:t>
            </a:r>
            <a:r>
              <a:rPr lang="en-US" sz="1200" kern="1200">
                <a:solidFill>
                  <a:schemeClr val="tx1"/>
                </a:solidFill>
                <a:effectLst/>
                <a:latin typeface="+mn-lt"/>
                <a:ea typeface="+mn-ea"/>
                <a:cs typeface="+mn-cs"/>
              </a:rPr>
              <a:t>. Integration is also necessary since the elderly usually need the services of many services at the same time. Care services that are offered in the community are also important. Such services are domestic care services, day care services, rehabilitation </a:t>
            </a:r>
            <a:r>
              <a:rPr lang="en-US" sz="1200" kern="1200" err="1">
                <a:solidFill>
                  <a:schemeClr val="tx1"/>
                </a:solidFill>
                <a:effectLst/>
                <a:latin typeface="+mn-lt"/>
                <a:ea typeface="+mn-ea"/>
                <a:cs typeface="+mn-cs"/>
              </a:rPr>
              <a:t>programmes</a:t>
            </a:r>
            <a:r>
              <a:rPr lang="en-US" sz="1200" kern="1200">
                <a:solidFill>
                  <a:schemeClr val="tx1"/>
                </a:solidFill>
                <a:effectLst/>
                <a:latin typeface="+mn-lt"/>
                <a:ea typeface="+mn-ea"/>
                <a:cs typeface="+mn-cs"/>
              </a:rPr>
              <a:t>, and community health services. They enable them to be assisted without necessarily leaving their own homes. Moreover, age-friendly community programs will provide an ageing supportive environment. These efforts are concerned with affordable housing, secure transport networks and social engagement. These strategies will be combined towards ageing in place, which can be defined as the ability of older adults to continue to live in their localities as long as they can.</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UK has introduced several policies and strategic plans to assist older adults and make them more independent. Such an important example is the Care Act 2014, which entailed a legal obligation of local authorities to facilitate individual well-being and support individuals with care needs. The principles highlighted in the Act include dignity, independence and personal choice. The NHS Long Term Plan is another key policy that must be mentioned, as it is designed to empower community-based healthcare and enhance the level of integration between health and social care systems (Age Action Alliance, 2024). There are a number of strengths with respect to these policies. They </a:t>
            </a:r>
            <a:r>
              <a:rPr lang="en-US" sz="1200" kern="1200" err="1">
                <a:solidFill>
                  <a:schemeClr val="tx1"/>
                </a:solidFill>
                <a:effectLst/>
                <a:latin typeface="+mn-lt"/>
                <a:ea typeface="+mn-ea"/>
                <a:cs typeface="+mn-cs"/>
              </a:rPr>
              <a:t>emphasise</a:t>
            </a:r>
            <a:r>
              <a:rPr lang="en-US" sz="1200" kern="1200">
                <a:solidFill>
                  <a:schemeClr val="tx1"/>
                </a:solidFill>
                <a:effectLst/>
                <a:latin typeface="+mn-lt"/>
                <a:ea typeface="+mn-ea"/>
                <a:cs typeface="+mn-cs"/>
              </a:rPr>
              <a:t> the relevance of prevention, early intervention and coordinated care, which can help older adults to stay independent and decrease unwarranted </a:t>
            </a:r>
            <a:r>
              <a:rPr lang="en-US" sz="1200" kern="1200" err="1">
                <a:solidFill>
                  <a:schemeClr val="tx1"/>
                </a:solidFill>
                <a:effectLst/>
                <a:latin typeface="+mn-lt"/>
                <a:ea typeface="+mn-ea"/>
                <a:cs typeface="+mn-cs"/>
              </a:rPr>
              <a:t>hospitalisations</a:t>
            </a:r>
            <a:r>
              <a:rPr lang="en-US" sz="1200" kern="1200">
                <a:solidFill>
                  <a:schemeClr val="tx1"/>
                </a:solidFill>
                <a:effectLst/>
                <a:latin typeface="+mn-lt"/>
                <a:ea typeface="+mn-ea"/>
                <a:cs typeface="+mn-cs"/>
              </a:rPr>
              <a:t>. Nonetheless, there are still many weaknesses. The adult social care is experiencing significant financial strains, and it is estimated that there is a possibility of a seven billion pound funding shortfall by 2030. The issue of workforce shortages is also significant, as the number of vacancies in the social care sector is about 165,000. Moreover, geographic disparities imply that the availability of services can be widely differentiated based on the location of the individuals' residences.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Technological innovation is becoming more and more significant as a contributor to the independence and safety of older people. Telehealth is one of the areas that has been developed and enables healthcare professionals to monitor patients remotely as well as consult with them through digital platforms (Palacios et al., 2024). Telehealth may especially be useful to people with limited mobility or residing in rural environments. In health and social care, assistive technologies are also common. An example of them is the fall detection sensor that automatically notifies the caregiver or the emergency services should an individual fall. Emergency alarm buttons and the use of automated lighting systems are also examples of smart home technologies that increase safety in the home environment. Wearable health and medication reminder apps assist people in keeping control over chronic illnesses and adhering to treatment regimens. Alongside such advantages, technological solutions are also challenging. Digital exclusion is also still a major challenge, and there are an estimated 30 per cent of individuals above 75 years who do not use the internet regularly (Office for National Statistics, 2015). Privacy issues, data security and cost could also act as limiting factors. Thus, although technology can strengthen independence, it requires extra assistance so that older adults can access and use it.</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Health and functional issues are common in many older adults and may greatly impact their independence in living. Frailty is one of the critical problems because it is defined as a lack of strength, endurance, and physiological functioning. It is estimated that about 10 per cent of individuals aged 65 years and above are frail, which exposes them to the risk of illnesses and injury. Another important issue falls. In the UK, older adults have over 200,000 hospital admissions annually because of falls. Falls may cause severe injuries, including fractures, that can be involved in prolonged rehabilitation and decrease independence. Older adults are also common with chronic illnesses. Other diseases like diabetes, cardiovascular disease and arthritis may reduce mobility and complicate daily activities. Because of this, a significant number of people need to be helped in carrying out the activities of their daily lives, such as dressing, bathing or cooking. To avoid the risk of dependence in the long term, these health issues support the relevance of early intervention, preventative care and rehabilitation services to sustain functional ability and avoid long-term dependency (Gostoli and Silverman, 2019).</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Besides health problems, most of the elderly experience social and economic problems, which may interfere with their independence and well-being of the elderly. Social isolation and loneliness are also of importance (Dodds et al., 2019). The prevalence of older adults who experience chronic loneliness is about 1.4 million in the UK. Loneliness was found to be associated with various negative health conditions, such as depression, mental deterioration and mortality. Social networks can also result in isolation. Retirement tends to diminish the chance of social life, and bereavement can result in the loss of close family members or friends. Independence may also be affected by financial issues. Most of the older generation depend on fixed incomes from pensions, and thus may not be able to afford some services or technology (</a:t>
            </a:r>
            <a:r>
              <a:rPr lang="en-US" sz="1200" kern="1200" err="1">
                <a:solidFill>
                  <a:schemeClr val="tx1"/>
                </a:solidFill>
                <a:effectLst/>
                <a:latin typeface="+mn-lt"/>
                <a:ea typeface="+mn-ea"/>
                <a:cs typeface="+mn-cs"/>
              </a:rPr>
              <a:t>Valabhji</a:t>
            </a:r>
            <a:r>
              <a:rPr lang="en-US" sz="1200" kern="1200">
                <a:solidFill>
                  <a:schemeClr val="tx1"/>
                </a:solidFill>
                <a:effectLst/>
                <a:latin typeface="+mn-lt"/>
                <a:ea typeface="+mn-ea"/>
                <a:cs typeface="+mn-cs"/>
              </a:rPr>
              <a:t> et al., 2024). Another barrier is digital exclusion. With an increased shifting of healthcare services to the online platform, people with insufficient digital knowledge or access to the internet can find it difficult to access information or make medical appointments. Such social and economic restrictions can diminish the liberty, decision and engagement in society to a large degree, and therefore, needful policies and community schemes (Gostoli and Silverman, 2019).</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Several adjustments in the health and social care systems are required to better empower older adults and enable them to be independent. To begin with, more resources should be allocated to social care to meet the rising demands of the services and </a:t>
            </a:r>
            <a:r>
              <a:rPr lang="en-US" sz="1200" kern="1200" err="1">
                <a:solidFill>
                  <a:schemeClr val="tx1"/>
                </a:solidFill>
                <a:effectLst/>
                <a:latin typeface="+mn-lt"/>
                <a:ea typeface="+mn-ea"/>
                <a:cs typeface="+mn-cs"/>
              </a:rPr>
              <a:t>minimise</a:t>
            </a:r>
            <a:r>
              <a:rPr lang="en-US" sz="1200" kern="1200">
                <a:solidFill>
                  <a:schemeClr val="tx1"/>
                </a:solidFill>
                <a:effectLst/>
                <a:latin typeface="+mn-lt"/>
                <a:ea typeface="+mn-ea"/>
                <a:cs typeface="+mn-cs"/>
              </a:rPr>
              <a:t> the lack of care. The decision to expand home care services would have the benefit of supporting more people as they live on their own. Second, there is a need to have better co-integration of health services, social care providers and community </a:t>
            </a:r>
            <a:r>
              <a:rPr lang="en-US" sz="1200" kern="1200" err="1">
                <a:solidFill>
                  <a:schemeClr val="tx1"/>
                </a:solidFill>
                <a:effectLst/>
                <a:latin typeface="+mn-lt"/>
                <a:ea typeface="+mn-ea"/>
                <a:cs typeface="+mn-cs"/>
              </a:rPr>
              <a:t>organisations</a:t>
            </a:r>
            <a:r>
              <a:rPr lang="en-US" sz="1200" kern="1200">
                <a:solidFill>
                  <a:schemeClr val="tx1"/>
                </a:solidFill>
                <a:effectLst/>
                <a:latin typeface="+mn-lt"/>
                <a:ea typeface="+mn-ea"/>
                <a:cs typeface="+mn-cs"/>
              </a:rPr>
              <a:t> (Clegg et al., 2013). Integrated care models would be capable of enhancing coordination and </a:t>
            </a:r>
            <a:r>
              <a:rPr lang="en-US" sz="1200" kern="1200" err="1">
                <a:solidFill>
                  <a:schemeClr val="tx1"/>
                </a:solidFill>
                <a:effectLst/>
                <a:latin typeface="+mn-lt"/>
                <a:ea typeface="+mn-ea"/>
                <a:cs typeface="+mn-cs"/>
              </a:rPr>
              <a:t>minimising</a:t>
            </a:r>
            <a:r>
              <a:rPr lang="en-US" sz="1200" kern="1200">
                <a:solidFill>
                  <a:schemeClr val="tx1"/>
                </a:solidFill>
                <a:effectLst/>
                <a:latin typeface="+mn-lt"/>
                <a:ea typeface="+mn-ea"/>
                <a:cs typeface="+mn-cs"/>
              </a:rPr>
              <a:t> service duplication and would ensure people get holistic care. Another important recommendation is to promote digital inclusion. The older adults can be assisted through training </a:t>
            </a:r>
            <a:r>
              <a:rPr lang="en-US" sz="1200" kern="1200" err="1">
                <a:solidFill>
                  <a:schemeClr val="tx1"/>
                </a:solidFill>
                <a:effectLst/>
                <a:latin typeface="+mn-lt"/>
                <a:ea typeface="+mn-ea"/>
                <a:cs typeface="+mn-cs"/>
              </a:rPr>
              <a:t>programmes</a:t>
            </a:r>
            <a:r>
              <a:rPr lang="en-US" sz="1200" kern="1200">
                <a:solidFill>
                  <a:schemeClr val="tx1"/>
                </a:solidFill>
                <a:effectLst/>
                <a:latin typeface="+mn-lt"/>
                <a:ea typeface="+mn-ea"/>
                <a:cs typeface="+mn-cs"/>
              </a:rPr>
              <a:t> and community support initiatives to acquire the digital skills necessary to access online health services as well as use assistive technologies. It is also important to develop age-friendly communities. This comprises making housing available, good public transport and social participation. Last but not least, subsidies or funding programs might be more effective in making sure that safety equipment and monitoring systems are accessible to the majority of people (Nicholson, 2024).</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Conclusively, the elderly are diverse and complex in their care requirements, and there is the need to have a planned support of health services, social care systems and community </a:t>
            </a:r>
            <a:r>
              <a:rPr lang="en-US" sz="1200" kern="1200" err="1">
                <a:solidFill>
                  <a:schemeClr val="tx1"/>
                </a:solidFill>
                <a:effectLst/>
                <a:latin typeface="+mn-lt"/>
                <a:ea typeface="+mn-ea"/>
                <a:cs typeface="+mn-cs"/>
              </a:rPr>
              <a:t>organisations</a:t>
            </a:r>
            <a:r>
              <a:rPr lang="en-US" sz="1200" kern="1200">
                <a:solidFill>
                  <a:schemeClr val="tx1"/>
                </a:solidFill>
                <a:effectLst/>
                <a:latin typeface="+mn-lt"/>
                <a:ea typeface="+mn-ea"/>
                <a:cs typeface="+mn-cs"/>
              </a:rPr>
              <a:t>. The physical health conditions, psychological well-being, and social support all have significant roles in the functional ability and independence. The UK policies and services have done well towards encouraging empowerment by means of person-</a:t>
            </a:r>
            <a:r>
              <a:rPr lang="en-US" sz="1200" kern="1200" err="1">
                <a:solidFill>
                  <a:schemeClr val="tx1"/>
                </a:solidFill>
                <a:effectLst/>
                <a:latin typeface="+mn-lt"/>
                <a:ea typeface="+mn-ea"/>
                <a:cs typeface="+mn-cs"/>
              </a:rPr>
              <a:t>centred</a:t>
            </a:r>
            <a:r>
              <a:rPr lang="en-US" sz="1200" kern="1200">
                <a:solidFill>
                  <a:schemeClr val="tx1"/>
                </a:solidFill>
                <a:effectLst/>
                <a:latin typeface="+mn-lt"/>
                <a:ea typeface="+mn-ea"/>
                <a:cs typeface="+mn-cs"/>
              </a:rPr>
              <a:t> care, integrated care systems and community-based services. Nevertheless, there are still major problems, such as a lack of funds, a shortage of personnel and disparities in service delivery across different regions (World Health Organization, 2020). Such technological advances as telehealth and assistive equipment can provide a valuable opportunity to increase safety and autonomy, yet the obstacles, such as digital inequalities, have to be overcome. More so, the older adults are still experiencing health, social and economic issues which can restrict their participation in society. The solution to these problems is further policy formulation, more funds are invested in social care and provision of supportive community settings. The health and social care systems can consider empowering older adults with better services to sustain their independence and quality of life by enhancing its strength and access to resources.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C4536-B881-5F2D-22E3-CA24BE2E3957}"/>
              </a:ext>
            </a:extLst>
          </p:cNvPr>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p>
        </p:txBody>
      </p:sp>
      <p:sp>
        <p:nvSpPr>
          <p:cNvPr id="3" name="Subtitle 2">
            <a:extLst>
              <a:ext uri="{FF2B5EF4-FFF2-40B4-BE49-F238E27FC236}">
                <a16:creationId xmlns:a16="http://schemas.microsoft.com/office/drawing/2014/main" id="{D3FC2223-E91F-2670-A4C9-6A733F9E1FB6}"/>
              </a:ext>
            </a:extLst>
          </p:cNvPr>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p>
        </p:txBody>
      </p:sp>
      <p:sp>
        <p:nvSpPr>
          <p:cNvPr id="4" name="Date Placeholder 3">
            <a:extLst>
              <a:ext uri="{FF2B5EF4-FFF2-40B4-BE49-F238E27FC236}">
                <a16:creationId xmlns:a16="http://schemas.microsoft.com/office/drawing/2014/main" id="{89E384D5-8AA5-3AB8-356F-4AA07E57BB2F}"/>
              </a:ext>
            </a:extLst>
          </p:cNvPr>
          <p:cNvSpPr>
            <a:spLocks noGrp="1"/>
          </p:cNvSpPr>
          <p:nvPr>
            <p:ph type="dt" sz="half" idx="10"/>
          </p:nvPr>
        </p:nvSpPr>
        <p:spPr/>
        <p:txBody>
          <a:bodyPr/>
          <a:lstStyle/>
          <a:p>
            <a:fld id="{B0154BF3-951B-49FF-A755-432E381C85C2}" type="datetimeFigureOut">
              <a:rPr lang="en-US" smtClean="0"/>
              <a:t>4/2/26</a:t>
            </a:fld>
            <a:endParaRPr lang="en-US"/>
          </a:p>
        </p:txBody>
      </p:sp>
      <p:sp>
        <p:nvSpPr>
          <p:cNvPr id="5" name="Footer Placeholder 4">
            <a:extLst>
              <a:ext uri="{FF2B5EF4-FFF2-40B4-BE49-F238E27FC236}">
                <a16:creationId xmlns:a16="http://schemas.microsoft.com/office/drawing/2014/main" id="{0A30AB83-4670-E750-7133-63EFAA0CB3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7DB8C1-9459-1C99-E2AD-D1E98FD708A4}"/>
              </a:ext>
            </a:extLst>
          </p:cNvPr>
          <p:cNvSpPr>
            <a:spLocks noGrp="1"/>
          </p:cNvSpPr>
          <p:nvPr>
            <p:ph type="sldNum" sz="quarter" idx="12"/>
          </p:nvPr>
        </p:nvSpPr>
        <p:spPr/>
        <p:txBody>
          <a:bodyPr/>
          <a:lstStyle/>
          <a:p>
            <a:fld id="{6D7DDB9E-0D68-4DE5-AE8C-D7AE88FD5175}" type="slidenum">
              <a:rPr lang="en-US" smtClean="0"/>
              <a:t>‹#›</a:t>
            </a:fld>
            <a:endParaRPr lang="en-US"/>
          </a:p>
        </p:txBody>
      </p:sp>
    </p:spTree>
    <p:extLst>
      <p:ext uri="{BB962C8B-B14F-4D97-AF65-F5344CB8AC3E}">
        <p14:creationId xmlns:p14="http://schemas.microsoft.com/office/powerpoint/2010/main" val="75061395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A060F-62B5-664C-0E7C-9FB695C98B7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ACA499-E23D-B411-6F56-BC1CED0B33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B56A3F-2EB5-AD20-57B1-FECB4621C237}"/>
              </a:ext>
            </a:extLst>
          </p:cNvPr>
          <p:cNvSpPr>
            <a:spLocks noGrp="1"/>
          </p:cNvSpPr>
          <p:nvPr>
            <p:ph type="dt" sz="half" idx="10"/>
          </p:nvPr>
        </p:nvSpPr>
        <p:spPr/>
        <p:txBody>
          <a:bodyPr/>
          <a:lstStyle/>
          <a:p>
            <a:fld id="{B0154BF3-951B-49FF-A755-432E381C85C2}" type="datetimeFigureOut">
              <a:rPr lang="en-US" smtClean="0"/>
              <a:t>4/2/26</a:t>
            </a:fld>
            <a:endParaRPr lang="en-US"/>
          </a:p>
        </p:txBody>
      </p:sp>
      <p:sp>
        <p:nvSpPr>
          <p:cNvPr id="5" name="Footer Placeholder 4">
            <a:extLst>
              <a:ext uri="{FF2B5EF4-FFF2-40B4-BE49-F238E27FC236}">
                <a16:creationId xmlns:a16="http://schemas.microsoft.com/office/drawing/2014/main" id="{15DF151A-EAF7-8EDB-7D2C-79ACF629A7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560156-EFE8-68E4-FE31-D7FA0BE5062E}"/>
              </a:ext>
            </a:extLst>
          </p:cNvPr>
          <p:cNvSpPr>
            <a:spLocks noGrp="1"/>
          </p:cNvSpPr>
          <p:nvPr>
            <p:ph type="sldNum" sz="quarter" idx="12"/>
          </p:nvPr>
        </p:nvSpPr>
        <p:spPr/>
        <p:txBody>
          <a:bodyPr/>
          <a:lstStyle/>
          <a:p>
            <a:fld id="{6D7DDB9E-0D68-4DE5-AE8C-D7AE88FD5175}" type="slidenum">
              <a:rPr lang="en-US" smtClean="0"/>
              <a:t>‹#›</a:t>
            </a:fld>
            <a:endParaRPr lang="en-US"/>
          </a:p>
        </p:txBody>
      </p:sp>
    </p:spTree>
    <p:extLst>
      <p:ext uri="{BB962C8B-B14F-4D97-AF65-F5344CB8AC3E}">
        <p14:creationId xmlns:p14="http://schemas.microsoft.com/office/powerpoint/2010/main" val="227733614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2DE56-1637-48D9-3410-96EEB977F021}"/>
              </a:ext>
            </a:extLst>
          </p:cNvPr>
          <p:cNvSpPr>
            <a:spLocks noGrp="1"/>
          </p:cNvSpPr>
          <p:nvPr>
            <p:ph type="title"/>
          </p:nvPr>
        </p:nvSpPr>
        <p:spPr>
          <a:xfrm>
            <a:off x="998220" y="2051686"/>
            <a:ext cx="12618720" cy="3423284"/>
          </a:xfrm>
        </p:spPr>
        <p:txBody>
          <a:bodyPr anchor="b"/>
          <a:lstStyle>
            <a:lvl1pPr>
              <a:defRPr sz="7200"/>
            </a:lvl1pPr>
          </a:lstStyle>
          <a:p>
            <a:r>
              <a:rPr lang="en-US"/>
              <a:t>Click to edit Master title style</a:t>
            </a:r>
          </a:p>
        </p:txBody>
      </p:sp>
      <p:sp>
        <p:nvSpPr>
          <p:cNvPr id="3" name="Text Placeholder 2">
            <a:extLst>
              <a:ext uri="{FF2B5EF4-FFF2-40B4-BE49-F238E27FC236}">
                <a16:creationId xmlns:a16="http://schemas.microsoft.com/office/drawing/2014/main" id="{67C38D7E-38F0-D270-7D8B-050BDABBA0B1}"/>
              </a:ext>
            </a:extLst>
          </p:cNvPr>
          <p:cNvSpPr>
            <a:spLocks noGrp="1"/>
          </p:cNvSpPr>
          <p:nvPr>
            <p:ph type="body" idx="1"/>
          </p:nvPr>
        </p:nvSpPr>
        <p:spPr>
          <a:xfrm>
            <a:off x="998220" y="5507356"/>
            <a:ext cx="12618720" cy="1800224"/>
          </a:xfrm>
        </p:spPr>
        <p:txBody>
          <a:bodyPr/>
          <a:lstStyle>
            <a:lvl1pPr marL="0" indent="0">
              <a:buNone/>
              <a:defRPr sz="2880">
                <a:solidFill>
                  <a:schemeClr val="tx1">
                    <a:tint val="75000"/>
                  </a:schemeClr>
                </a:solidFill>
              </a:defRPr>
            </a:lvl1pPr>
            <a:lvl2pPr marL="548640" indent="0">
              <a:buNone/>
              <a:defRPr sz="2400">
                <a:solidFill>
                  <a:schemeClr val="tx1">
                    <a:tint val="75000"/>
                  </a:schemeClr>
                </a:solidFill>
              </a:defRPr>
            </a:lvl2pPr>
            <a:lvl3pPr marL="1097280" indent="0">
              <a:buNone/>
              <a:defRPr sz="2160">
                <a:solidFill>
                  <a:schemeClr val="tx1">
                    <a:tint val="75000"/>
                  </a:schemeClr>
                </a:solidFill>
              </a:defRPr>
            </a:lvl3pPr>
            <a:lvl4pPr marL="1645920" indent="0">
              <a:buNone/>
              <a:defRPr sz="1920">
                <a:solidFill>
                  <a:schemeClr val="tx1">
                    <a:tint val="75000"/>
                  </a:schemeClr>
                </a:solidFill>
              </a:defRPr>
            </a:lvl4pPr>
            <a:lvl5pPr marL="2194560" indent="0">
              <a:buNone/>
              <a:defRPr sz="1920">
                <a:solidFill>
                  <a:schemeClr val="tx1">
                    <a:tint val="75000"/>
                  </a:schemeClr>
                </a:solidFill>
              </a:defRPr>
            </a:lvl5pPr>
            <a:lvl6pPr marL="2743200" indent="0">
              <a:buNone/>
              <a:defRPr sz="1920">
                <a:solidFill>
                  <a:schemeClr val="tx1">
                    <a:tint val="75000"/>
                  </a:schemeClr>
                </a:solidFill>
              </a:defRPr>
            </a:lvl6pPr>
            <a:lvl7pPr marL="3291840" indent="0">
              <a:buNone/>
              <a:defRPr sz="1920">
                <a:solidFill>
                  <a:schemeClr val="tx1">
                    <a:tint val="75000"/>
                  </a:schemeClr>
                </a:solidFill>
              </a:defRPr>
            </a:lvl7pPr>
            <a:lvl8pPr marL="3840480" indent="0">
              <a:buNone/>
              <a:defRPr sz="1920">
                <a:solidFill>
                  <a:schemeClr val="tx1">
                    <a:tint val="75000"/>
                  </a:schemeClr>
                </a:solidFill>
              </a:defRPr>
            </a:lvl8pPr>
            <a:lvl9pPr marL="4389120" indent="0">
              <a:buNone/>
              <a:defRPr sz="192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75E2C1-1CAE-7509-5FEF-0EF9AA541C87}"/>
              </a:ext>
            </a:extLst>
          </p:cNvPr>
          <p:cNvSpPr>
            <a:spLocks noGrp="1"/>
          </p:cNvSpPr>
          <p:nvPr>
            <p:ph type="dt" sz="half" idx="10"/>
          </p:nvPr>
        </p:nvSpPr>
        <p:spPr/>
        <p:txBody>
          <a:bodyPr/>
          <a:lstStyle/>
          <a:p>
            <a:fld id="{B0154BF3-951B-49FF-A755-432E381C85C2}" type="datetimeFigureOut">
              <a:rPr lang="en-US" smtClean="0"/>
              <a:t>4/2/26</a:t>
            </a:fld>
            <a:endParaRPr lang="en-US"/>
          </a:p>
        </p:txBody>
      </p:sp>
      <p:sp>
        <p:nvSpPr>
          <p:cNvPr id="5" name="Footer Placeholder 4">
            <a:extLst>
              <a:ext uri="{FF2B5EF4-FFF2-40B4-BE49-F238E27FC236}">
                <a16:creationId xmlns:a16="http://schemas.microsoft.com/office/drawing/2014/main" id="{BF56254B-35B1-1D5D-B11B-B167C71FF5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F2406A-33C8-971C-74BA-FC7D6E67BFDD}"/>
              </a:ext>
            </a:extLst>
          </p:cNvPr>
          <p:cNvSpPr>
            <a:spLocks noGrp="1"/>
          </p:cNvSpPr>
          <p:nvPr>
            <p:ph type="sldNum" sz="quarter" idx="12"/>
          </p:nvPr>
        </p:nvSpPr>
        <p:spPr/>
        <p:txBody>
          <a:bodyPr/>
          <a:lstStyle/>
          <a:p>
            <a:fld id="{6D7DDB9E-0D68-4DE5-AE8C-D7AE88FD5175}" type="slidenum">
              <a:rPr lang="en-US" smtClean="0"/>
              <a:t>‹#›</a:t>
            </a:fld>
            <a:endParaRPr lang="en-US"/>
          </a:p>
        </p:txBody>
      </p:sp>
    </p:spTree>
    <p:extLst>
      <p:ext uri="{BB962C8B-B14F-4D97-AF65-F5344CB8AC3E}">
        <p14:creationId xmlns:p14="http://schemas.microsoft.com/office/powerpoint/2010/main" val="126153112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93989-724C-ACC0-E76D-3A4C4D9920B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C26D2FE-2396-C9AD-D18E-EE21602F99C6}"/>
              </a:ext>
            </a:extLst>
          </p:cNvPr>
          <p:cNvSpPr>
            <a:spLocks noGrp="1"/>
          </p:cNvSpPr>
          <p:nvPr>
            <p:ph sz="half" idx="1"/>
          </p:nvPr>
        </p:nvSpPr>
        <p:spPr>
          <a:xfrm>
            <a:off x="10058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D68E49-8F0D-BF2F-C51F-E366125AE464}"/>
              </a:ext>
            </a:extLst>
          </p:cNvPr>
          <p:cNvSpPr>
            <a:spLocks noGrp="1"/>
          </p:cNvSpPr>
          <p:nvPr>
            <p:ph sz="half" idx="2"/>
          </p:nvPr>
        </p:nvSpPr>
        <p:spPr>
          <a:xfrm>
            <a:off x="74066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309A794-A6F4-6528-95AB-D025B3467D29}"/>
              </a:ext>
            </a:extLst>
          </p:cNvPr>
          <p:cNvSpPr>
            <a:spLocks noGrp="1"/>
          </p:cNvSpPr>
          <p:nvPr>
            <p:ph type="dt" sz="half" idx="10"/>
          </p:nvPr>
        </p:nvSpPr>
        <p:spPr/>
        <p:txBody>
          <a:bodyPr/>
          <a:lstStyle/>
          <a:p>
            <a:fld id="{B0154BF3-951B-49FF-A755-432E381C85C2}" type="datetimeFigureOut">
              <a:rPr lang="en-US" smtClean="0"/>
              <a:t>4/2/26</a:t>
            </a:fld>
            <a:endParaRPr lang="en-US"/>
          </a:p>
        </p:txBody>
      </p:sp>
      <p:sp>
        <p:nvSpPr>
          <p:cNvPr id="6" name="Footer Placeholder 5">
            <a:extLst>
              <a:ext uri="{FF2B5EF4-FFF2-40B4-BE49-F238E27FC236}">
                <a16:creationId xmlns:a16="http://schemas.microsoft.com/office/drawing/2014/main" id="{FC3DBD18-406D-EE57-9A14-17DA2FA2C0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602B36-A8C0-66DF-2B34-6D1610FDA15F}"/>
              </a:ext>
            </a:extLst>
          </p:cNvPr>
          <p:cNvSpPr>
            <a:spLocks noGrp="1"/>
          </p:cNvSpPr>
          <p:nvPr>
            <p:ph type="sldNum" sz="quarter" idx="12"/>
          </p:nvPr>
        </p:nvSpPr>
        <p:spPr/>
        <p:txBody>
          <a:bodyPr/>
          <a:lstStyle/>
          <a:p>
            <a:fld id="{6D7DDB9E-0D68-4DE5-AE8C-D7AE88FD5175}" type="slidenum">
              <a:rPr lang="en-US" smtClean="0"/>
              <a:t>‹#›</a:t>
            </a:fld>
            <a:endParaRPr lang="en-US"/>
          </a:p>
        </p:txBody>
      </p:sp>
    </p:spTree>
    <p:extLst>
      <p:ext uri="{BB962C8B-B14F-4D97-AF65-F5344CB8AC3E}">
        <p14:creationId xmlns:p14="http://schemas.microsoft.com/office/powerpoint/2010/main" val="345729785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B715F-4F7E-1C03-209A-5C11B365FA0C}"/>
              </a:ext>
            </a:extLst>
          </p:cNvPr>
          <p:cNvSpPr>
            <a:spLocks noGrp="1"/>
          </p:cNvSpPr>
          <p:nvPr>
            <p:ph type="title"/>
          </p:nvPr>
        </p:nvSpPr>
        <p:spPr>
          <a:xfrm>
            <a:off x="1007746" y="438150"/>
            <a:ext cx="12618720" cy="1590676"/>
          </a:xfrm>
        </p:spPr>
        <p:txBody>
          <a:bodyPr/>
          <a:lstStyle/>
          <a:p>
            <a:r>
              <a:rPr lang="en-US"/>
              <a:t>Click to edit Master title style</a:t>
            </a:r>
          </a:p>
        </p:txBody>
      </p:sp>
      <p:sp>
        <p:nvSpPr>
          <p:cNvPr id="3" name="Text Placeholder 2">
            <a:extLst>
              <a:ext uri="{FF2B5EF4-FFF2-40B4-BE49-F238E27FC236}">
                <a16:creationId xmlns:a16="http://schemas.microsoft.com/office/drawing/2014/main" id="{AF0F3ED7-CAD2-E501-DD87-FF6DDB2C4237}"/>
              </a:ext>
            </a:extLst>
          </p:cNvPr>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a:extLst>
              <a:ext uri="{FF2B5EF4-FFF2-40B4-BE49-F238E27FC236}">
                <a16:creationId xmlns:a16="http://schemas.microsoft.com/office/drawing/2014/main" id="{9F7B6F2C-AE23-C354-891E-B2D8294C6107}"/>
              </a:ext>
            </a:extLst>
          </p:cNvPr>
          <p:cNvSpPr>
            <a:spLocks noGrp="1"/>
          </p:cNvSpPr>
          <p:nvPr>
            <p:ph sz="half" idx="2"/>
          </p:nvPr>
        </p:nvSpPr>
        <p:spPr>
          <a:xfrm>
            <a:off x="1007746" y="3006090"/>
            <a:ext cx="6189344"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5E2EAB-20F4-9821-7116-49E0E896F015}"/>
              </a:ext>
            </a:extLst>
          </p:cNvPr>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a:extLst>
              <a:ext uri="{FF2B5EF4-FFF2-40B4-BE49-F238E27FC236}">
                <a16:creationId xmlns:a16="http://schemas.microsoft.com/office/drawing/2014/main" id="{45255DDC-AB66-852E-699A-68FD3A7B6DCA}"/>
              </a:ext>
            </a:extLst>
          </p:cNvPr>
          <p:cNvSpPr>
            <a:spLocks noGrp="1"/>
          </p:cNvSpPr>
          <p:nvPr>
            <p:ph sz="quarter" idx="4"/>
          </p:nvPr>
        </p:nvSpPr>
        <p:spPr>
          <a:xfrm>
            <a:off x="7406640" y="3006090"/>
            <a:ext cx="6219826"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D88A60-AA36-4952-9850-7D783E7DA355}"/>
              </a:ext>
            </a:extLst>
          </p:cNvPr>
          <p:cNvSpPr>
            <a:spLocks noGrp="1"/>
          </p:cNvSpPr>
          <p:nvPr>
            <p:ph type="dt" sz="half" idx="10"/>
          </p:nvPr>
        </p:nvSpPr>
        <p:spPr/>
        <p:txBody>
          <a:bodyPr/>
          <a:lstStyle/>
          <a:p>
            <a:fld id="{B0154BF3-951B-49FF-A755-432E381C85C2}" type="datetimeFigureOut">
              <a:rPr lang="en-US" smtClean="0"/>
              <a:t>4/2/26</a:t>
            </a:fld>
            <a:endParaRPr lang="en-US"/>
          </a:p>
        </p:txBody>
      </p:sp>
      <p:sp>
        <p:nvSpPr>
          <p:cNvPr id="8" name="Footer Placeholder 7">
            <a:extLst>
              <a:ext uri="{FF2B5EF4-FFF2-40B4-BE49-F238E27FC236}">
                <a16:creationId xmlns:a16="http://schemas.microsoft.com/office/drawing/2014/main" id="{89D4AC8A-B3F2-12BA-D98B-51295F1A7D2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5AA3AA8-7A9A-B432-37C1-929076F94492}"/>
              </a:ext>
            </a:extLst>
          </p:cNvPr>
          <p:cNvSpPr>
            <a:spLocks noGrp="1"/>
          </p:cNvSpPr>
          <p:nvPr>
            <p:ph type="sldNum" sz="quarter" idx="12"/>
          </p:nvPr>
        </p:nvSpPr>
        <p:spPr/>
        <p:txBody>
          <a:bodyPr/>
          <a:lstStyle/>
          <a:p>
            <a:fld id="{6D7DDB9E-0D68-4DE5-AE8C-D7AE88FD5175}" type="slidenum">
              <a:rPr lang="en-US" smtClean="0"/>
              <a:t>‹#›</a:t>
            </a:fld>
            <a:endParaRPr lang="en-US"/>
          </a:p>
        </p:txBody>
      </p:sp>
    </p:spTree>
    <p:extLst>
      <p:ext uri="{BB962C8B-B14F-4D97-AF65-F5344CB8AC3E}">
        <p14:creationId xmlns:p14="http://schemas.microsoft.com/office/powerpoint/2010/main" val="77824810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4B26-66FF-7BF7-5C01-BC46E764120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6A96B61-7286-E426-321F-726946E680CF}"/>
              </a:ext>
            </a:extLst>
          </p:cNvPr>
          <p:cNvSpPr>
            <a:spLocks noGrp="1"/>
          </p:cNvSpPr>
          <p:nvPr>
            <p:ph type="dt" sz="half" idx="10"/>
          </p:nvPr>
        </p:nvSpPr>
        <p:spPr/>
        <p:txBody>
          <a:bodyPr/>
          <a:lstStyle/>
          <a:p>
            <a:fld id="{B0154BF3-951B-49FF-A755-432E381C85C2}" type="datetimeFigureOut">
              <a:rPr lang="en-US" smtClean="0"/>
              <a:t>4/2/26</a:t>
            </a:fld>
            <a:endParaRPr lang="en-US"/>
          </a:p>
        </p:txBody>
      </p:sp>
      <p:sp>
        <p:nvSpPr>
          <p:cNvPr id="4" name="Footer Placeholder 3">
            <a:extLst>
              <a:ext uri="{FF2B5EF4-FFF2-40B4-BE49-F238E27FC236}">
                <a16:creationId xmlns:a16="http://schemas.microsoft.com/office/drawing/2014/main" id="{1214B7C9-A4AA-2E98-2A43-4CDC9AB1740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7334826-4FB9-298A-DC88-DFF23A6B89C0}"/>
              </a:ext>
            </a:extLst>
          </p:cNvPr>
          <p:cNvSpPr>
            <a:spLocks noGrp="1"/>
          </p:cNvSpPr>
          <p:nvPr>
            <p:ph type="sldNum" sz="quarter" idx="12"/>
          </p:nvPr>
        </p:nvSpPr>
        <p:spPr/>
        <p:txBody>
          <a:bodyPr/>
          <a:lstStyle/>
          <a:p>
            <a:fld id="{6D7DDB9E-0D68-4DE5-AE8C-D7AE88FD5175}" type="slidenum">
              <a:rPr lang="en-US" smtClean="0"/>
              <a:t>‹#›</a:t>
            </a:fld>
            <a:endParaRPr lang="en-US"/>
          </a:p>
        </p:txBody>
      </p:sp>
    </p:spTree>
    <p:extLst>
      <p:ext uri="{BB962C8B-B14F-4D97-AF65-F5344CB8AC3E}">
        <p14:creationId xmlns:p14="http://schemas.microsoft.com/office/powerpoint/2010/main" val="37756593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31D96E-AB2E-2DB7-4CF4-218E93837131}"/>
              </a:ext>
            </a:extLst>
          </p:cNvPr>
          <p:cNvSpPr>
            <a:spLocks noGrp="1"/>
          </p:cNvSpPr>
          <p:nvPr>
            <p:ph type="dt" sz="half" idx="10"/>
          </p:nvPr>
        </p:nvSpPr>
        <p:spPr/>
        <p:txBody>
          <a:bodyPr/>
          <a:lstStyle/>
          <a:p>
            <a:fld id="{B0154BF3-951B-49FF-A755-432E381C85C2}" type="datetimeFigureOut">
              <a:rPr lang="en-US" smtClean="0"/>
              <a:t>4/2/26</a:t>
            </a:fld>
            <a:endParaRPr lang="en-US"/>
          </a:p>
        </p:txBody>
      </p:sp>
      <p:sp>
        <p:nvSpPr>
          <p:cNvPr id="3" name="Footer Placeholder 2">
            <a:extLst>
              <a:ext uri="{FF2B5EF4-FFF2-40B4-BE49-F238E27FC236}">
                <a16:creationId xmlns:a16="http://schemas.microsoft.com/office/drawing/2014/main" id="{1DF69641-81B4-B139-5226-F7D274EF14A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925B20E-099D-6691-D383-75E1F9E6FC68}"/>
              </a:ext>
            </a:extLst>
          </p:cNvPr>
          <p:cNvSpPr>
            <a:spLocks noGrp="1"/>
          </p:cNvSpPr>
          <p:nvPr>
            <p:ph type="sldNum" sz="quarter" idx="12"/>
          </p:nvPr>
        </p:nvSpPr>
        <p:spPr/>
        <p:txBody>
          <a:bodyPr/>
          <a:lstStyle/>
          <a:p>
            <a:fld id="{6D7DDB9E-0D68-4DE5-AE8C-D7AE88FD5175}" type="slidenum">
              <a:rPr lang="en-US" smtClean="0"/>
              <a:t>‹#›</a:t>
            </a:fld>
            <a:endParaRPr lang="en-US"/>
          </a:p>
        </p:txBody>
      </p:sp>
    </p:spTree>
    <p:extLst>
      <p:ext uri="{BB962C8B-B14F-4D97-AF65-F5344CB8AC3E}">
        <p14:creationId xmlns:p14="http://schemas.microsoft.com/office/powerpoint/2010/main" val="104383924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EBFAB-6C49-26C8-F3D1-6755209827F7}"/>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p>
        </p:txBody>
      </p:sp>
      <p:sp>
        <p:nvSpPr>
          <p:cNvPr id="3" name="Content Placeholder 2">
            <a:extLst>
              <a:ext uri="{FF2B5EF4-FFF2-40B4-BE49-F238E27FC236}">
                <a16:creationId xmlns:a16="http://schemas.microsoft.com/office/drawing/2014/main" id="{21A2FA47-D420-14EB-A68E-6838673F864F}"/>
              </a:ext>
            </a:extLst>
          </p:cNvPr>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92C20AE-7BF2-4742-3A4E-21701CA5713D}"/>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3F579644-2B5C-4283-1C5C-10AD2F88170C}"/>
              </a:ext>
            </a:extLst>
          </p:cNvPr>
          <p:cNvSpPr>
            <a:spLocks noGrp="1"/>
          </p:cNvSpPr>
          <p:nvPr>
            <p:ph type="dt" sz="half" idx="10"/>
          </p:nvPr>
        </p:nvSpPr>
        <p:spPr/>
        <p:txBody>
          <a:bodyPr/>
          <a:lstStyle/>
          <a:p>
            <a:fld id="{B0154BF3-951B-49FF-A755-432E381C85C2}" type="datetimeFigureOut">
              <a:rPr lang="en-US" smtClean="0"/>
              <a:t>4/2/26</a:t>
            </a:fld>
            <a:endParaRPr lang="en-US"/>
          </a:p>
        </p:txBody>
      </p:sp>
      <p:sp>
        <p:nvSpPr>
          <p:cNvPr id="6" name="Footer Placeholder 5">
            <a:extLst>
              <a:ext uri="{FF2B5EF4-FFF2-40B4-BE49-F238E27FC236}">
                <a16:creationId xmlns:a16="http://schemas.microsoft.com/office/drawing/2014/main" id="{32ACD6B2-4033-1729-F6E1-7DBFBE2183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EA15C2-4E47-B85C-D1FA-42537D160A39}"/>
              </a:ext>
            </a:extLst>
          </p:cNvPr>
          <p:cNvSpPr>
            <a:spLocks noGrp="1"/>
          </p:cNvSpPr>
          <p:nvPr>
            <p:ph type="sldNum" sz="quarter" idx="12"/>
          </p:nvPr>
        </p:nvSpPr>
        <p:spPr/>
        <p:txBody>
          <a:bodyPr/>
          <a:lstStyle/>
          <a:p>
            <a:fld id="{6D7DDB9E-0D68-4DE5-AE8C-D7AE88FD5175}" type="slidenum">
              <a:rPr lang="en-US" smtClean="0"/>
              <a:t>‹#›</a:t>
            </a:fld>
            <a:endParaRPr lang="en-US"/>
          </a:p>
        </p:txBody>
      </p:sp>
    </p:spTree>
    <p:extLst>
      <p:ext uri="{BB962C8B-B14F-4D97-AF65-F5344CB8AC3E}">
        <p14:creationId xmlns:p14="http://schemas.microsoft.com/office/powerpoint/2010/main" val="255412815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8A16C-D1CD-DD60-D7AF-A23509C0B73A}"/>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p>
        </p:txBody>
      </p:sp>
      <p:sp>
        <p:nvSpPr>
          <p:cNvPr id="3" name="Picture Placeholder 2">
            <a:extLst>
              <a:ext uri="{FF2B5EF4-FFF2-40B4-BE49-F238E27FC236}">
                <a16:creationId xmlns:a16="http://schemas.microsoft.com/office/drawing/2014/main" id="{CF641AB4-FBF0-5CC5-6DD6-11A78DC9CB35}"/>
              </a:ext>
            </a:extLst>
          </p:cNvPr>
          <p:cNvSpPr>
            <a:spLocks noGrp="1"/>
          </p:cNvSpPr>
          <p:nvPr>
            <p:ph type="pic" idx="1"/>
          </p:nvPr>
        </p:nvSpPr>
        <p:spPr>
          <a:xfrm>
            <a:off x="6219826" y="1184911"/>
            <a:ext cx="7406640" cy="5848350"/>
          </a:xfrm>
        </p:spPr>
        <p:txBody>
          <a:bodyPr/>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endParaRPr lang="en-US"/>
          </a:p>
        </p:txBody>
      </p:sp>
      <p:sp>
        <p:nvSpPr>
          <p:cNvPr id="4" name="Text Placeholder 3">
            <a:extLst>
              <a:ext uri="{FF2B5EF4-FFF2-40B4-BE49-F238E27FC236}">
                <a16:creationId xmlns:a16="http://schemas.microsoft.com/office/drawing/2014/main" id="{E549E6B5-0EF7-2A17-26C5-4603C8C1DB44}"/>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C3B98BDA-C9F8-8580-2B0B-69B840553CE3}"/>
              </a:ext>
            </a:extLst>
          </p:cNvPr>
          <p:cNvSpPr>
            <a:spLocks noGrp="1"/>
          </p:cNvSpPr>
          <p:nvPr>
            <p:ph type="dt" sz="half" idx="10"/>
          </p:nvPr>
        </p:nvSpPr>
        <p:spPr/>
        <p:txBody>
          <a:bodyPr/>
          <a:lstStyle/>
          <a:p>
            <a:fld id="{B0154BF3-951B-49FF-A755-432E381C85C2}" type="datetimeFigureOut">
              <a:rPr lang="en-US" smtClean="0"/>
              <a:t>4/2/26</a:t>
            </a:fld>
            <a:endParaRPr lang="en-US"/>
          </a:p>
        </p:txBody>
      </p:sp>
      <p:sp>
        <p:nvSpPr>
          <p:cNvPr id="6" name="Footer Placeholder 5">
            <a:extLst>
              <a:ext uri="{FF2B5EF4-FFF2-40B4-BE49-F238E27FC236}">
                <a16:creationId xmlns:a16="http://schemas.microsoft.com/office/drawing/2014/main" id="{0AFA5654-DF26-BA37-5B12-748B9BAB41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F0B0CF-25CF-ECEF-0073-ED056309236F}"/>
              </a:ext>
            </a:extLst>
          </p:cNvPr>
          <p:cNvSpPr>
            <a:spLocks noGrp="1"/>
          </p:cNvSpPr>
          <p:nvPr>
            <p:ph type="sldNum" sz="quarter" idx="12"/>
          </p:nvPr>
        </p:nvSpPr>
        <p:spPr/>
        <p:txBody>
          <a:bodyPr/>
          <a:lstStyle/>
          <a:p>
            <a:fld id="{6D7DDB9E-0D68-4DE5-AE8C-D7AE88FD5175}" type="slidenum">
              <a:rPr lang="en-US" smtClean="0"/>
              <a:t>‹#›</a:t>
            </a:fld>
            <a:endParaRPr lang="en-US"/>
          </a:p>
        </p:txBody>
      </p:sp>
    </p:spTree>
    <p:extLst>
      <p:ext uri="{BB962C8B-B14F-4D97-AF65-F5344CB8AC3E}">
        <p14:creationId xmlns:p14="http://schemas.microsoft.com/office/powerpoint/2010/main" val="219850300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D988C-FAFA-2089-1BC2-B6000F15106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BCBFF2C-F2C2-424E-64AB-F9112B67FF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309D36-3CB8-8DE5-20FF-868824717124}"/>
              </a:ext>
            </a:extLst>
          </p:cNvPr>
          <p:cNvSpPr>
            <a:spLocks noGrp="1"/>
          </p:cNvSpPr>
          <p:nvPr>
            <p:ph type="dt" sz="half" idx="10"/>
          </p:nvPr>
        </p:nvSpPr>
        <p:spPr/>
        <p:txBody>
          <a:bodyPr/>
          <a:lstStyle/>
          <a:p>
            <a:fld id="{B0154BF3-951B-49FF-A755-432E381C85C2}" type="datetimeFigureOut">
              <a:rPr lang="en-US" smtClean="0"/>
              <a:t>4/2/26</a:t>
            </a:fld>
            <a:endParaRPr lang="en-US"/>
          </a:p>
        </p:txBody>
      </p:sp>
      <p:sp>
        <p:nvSpPr>
          <p:cNvPr id="5" name="Footer Placeholder 4">
            <a:extLst>
              <a:ext uri="{FF2B5EF4-FFF2-40B4-BE49-F238E27FC236}">
                <a16:creationId xmlns:a16="http://schemas.microsoft.com/office/drawing/2014/main" id="{5E6B5009-F976-2D3E-9B05-5E895617EE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37DEF-0067-745E-2E9B-12679C6CE1BD}"/>
              </a:ext>
            </a:extLst>
          </p:cNvPr>
          <p:cNvSpPr>
            <a:spLocks noGrp="1"/>
          </p:cNvSpPr>
          <p:nvPr>
            <p:ph type="sldNum" sz="quarter" idx="12"/>
          </p:nvPr>
        </p:nvSpPr>
        <p:spPr/>
        <p:txBody>
          <a:bodyPr/>
          <a:lstStyle/>
          <a:p>
            <a:fld id="{6D7DDB9E-0D68-4DE5-AE8C-D7AE88FD5175}" type="slidenum">
              <a:rPr lang="en-US" smtClean="0"/>
              <a:t>‹#›</a:t>
            </a:fld>
            <a:endParaRPr lang="en-US"/>
          </a:p>
        </p:txBody>
      </p:sp>
    </p:spTree>
    <p:extLst>
      <p:ext uri="{BB962C8B-B14F-4D97-AF65-F5344CB8AC3E}">
        <p14:creationId xmlns:p14="http://schemas.microsoft.com/office/powerpoint/2010/main" val="66061643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23EABB-5402-0C38-DB6D-B7028D817AF4}"/>
              </a:ext>
            </a:extLst>
          </p:cNvPr>
          <p:cNvSpPr>
            <a:spLocks noGrp="1"/>
          </p:cNvSpPr>
          <p:nvPr>
            <p:ph type="title" orient="vert"/>
          </p:nvPr>
        </p:nvSpPr>
        <p:spPr>
          <a:xfrm>
            <a:off x="10469880" y="438150"/>
            <a:ext cx="3154680" cy="697420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B014964-FA4D-4486-B73E-349391F6B27A}"/>
              </a:ext>
            </a:extLst>
          </p:cNvPr>
          <p:cNvSpPr>
            <a:spLocks noGrp="1"/>
          </p:cNvSpPr>
          <p:nvPr>
            <p:ph type="body" orient="vert" idx="1"/>
          </p:nvPr>
        </p:nvSpPr>
        <p:spPr>
          <a:xfrm>
            <a:off x="1005840" y="438150"/>
            <a:ext cx="9281160"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43F9500-D5E0-4DC3-EAB3-9D6E864BD88C}"/>
              </a:ext>
            </a:extLst>
          </p:cNvPr>
          <p:cNvSpPr>
            <a:spLocks noGrp="1"/>
          </p:cNvSpPr>
          <p:nvPr>
            <p:ph type="dt" sz="half" idx="10"/>
          </p:nvPr>
        </p:nvSpPr>
        <p:spPr/>
        <p:txBody>
          <a:bodyPr/>
          <a:lstStyle/>
          <a:p>
            <a:fld id="{B0154BF3-951B-49FF-A755-432E381C85C2}" type="datetimeFigureOut">
              <a:rPr lang="en-US" smtClean="0"/>
              <a:t>4/2/26</a:t>
            </a:fld>
            <a:endParaRPr lang="en-US"/>
          </a:p>
        </p:txBody>
      </p:sp>
      <p:sp>
        <p:nvSpPr>
          <p:cNvPr id="5" name="Footer Placeholder 4">
            <a:extLst>
              <a:ext uri="{FF2B5EF4-FFF2-40B4-BE49-F238E27FC236}">
                <a16:creationId xmlns:a16="http://schemas.microsoft.com/office/drawing/2014/main" id="{69158F8A-1A38-951C-9C36-34AEAB7462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91A871-1F15-C0E1-1F6D-3510828B869A}"/>
              </a:ext>
            </a:extLst>
          </p:cNvPr>
          <p:cNvSpPr>
            <a:spLocks noGrp="1"/>
          </p:cNvSpPr>
          <p:nvPr>
            <p:ph type="sldNum" sz="quarter" idx="12"/>
          </p:nvPr>
        </p:nvSpPr>
        <p:spPr/>
        <p:txBody>
          <a:bodyPr/>
          <a:lstStyle/>
          <a:p>
            <a:fld id="{6D7DDB9E-0D68-4DE5-AE8C-D7AE88FD5175}" type="slidenum">
              <a:rPr lang="en-US" smtClean="0"/>
              <a:t>‹#›</a:t>
            </a:fld>
            <a:endParaRPr lang="en-US"/>
          </a:p>
        </p:txBody>
      </p:sp>
    </p:spTree>
    <p:extLst>
      <p:ext uri="{BB962C8B-B14F-4D97-AF65-F5344CB8AC3E}">
        <p14:creationId xmlns:p14="http://schemas.microsoft.com/office/powerpoint/2010/main" val="206399681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34788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70678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95135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5423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1354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04230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35551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34018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9515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148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D18BF3-BB81-FCE5-1493-EFA7738D3483}"/>
              </a:ext>
            </a:extLst>
          </p:cNvPr>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C4A29CA-C2C2-3B19-973D-E5D8B27D6F6A}"/>
              </a:ext>
            </a:extLst>
          </p:cNvPr>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59CCB7-CD41-F190-2F41-15C654ACB469}"/>
              </a:ext>
            </a:extLst>
          </p:cNvPr>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75000"/>
                  </a:schemeClr>
                </a:solidFill>
              </a:defRPr>
            </a:lvl1pPr>
          </a:lstStyle>
          <a:p>
            <a:fld id="{B0154BF3-951B-49FF-A755-432E381C85C2}" type="datetimeFigureOut">
              <a:rPr lang="en-US" smtClean="0"/>
              <a:t>4/2/26</a:t>
            </a:fld>
            <a:endParaRPr lang="en-US"/>
          </a:p>
        </p:txBody>
      </p:sp>
      <p:sp>
        <p:nvSpPr>
          <p:cNvPr id="5" name="Footer Placeholder 4">
            <a:extLst>
              <a:ext uri="{FF2B5EF4-FFF2-40B4-BE49-F238E27FC236}">
                <a16:creationId xmlns:a16="http://schemas.microsoft.com/office/drawing/2014/main" id="{2241C392-A052-3E00-10F3-ECAA08576284}"/>
              </a:ext>
            </a:extLst>
          </p:cNvPr>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5B4E10F-3A44-2BCA-5AD0-1B8F17E6497F}"/>
              </a:ext>
            </a:extLst>
          </p:cNvPr>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75000"/>
                  </a:schemeClr>
                </a:solidFill>
              </a:defRPr>
            </a:lvl1pPr>
          </a:lstStyle>
          <a:p>
            <a:fld id="{6D7DDB9E-0D68-4DE5-AE8C-D7AE88FD5175}" type="slidenum">
              <a:rPr lang="en-US" smtClean="0"/>
              <a:t>‹#›</a:t>
            </a:fld>
            <a:endParaRPr lang="en-US"/>
          </a:p>
        </p:txBody>
      </p:sp>
    </p:spTree>
    <p:extLst>
      <p:ext uri="{BB962C8B-B14F-4D97-AF65-F5344CB8AC3E}">
        <p14:creationId xmlns:p14="http://schemas.microsoft.com/office/powerpoint/2010/main" val="30409973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7.xml"/><Relationship Id="rId7" Type="http://schemas.openxmlformats.org/officeDocument/2006/relationships/image" Target="../media/image5.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svg"/><Relationship Id="rId5" Type="http://schemas.openxmlformats.org/officeDocument/2006/relationships/image" Target="../media/image3.svg"/><Relationship Id="rId4" Type="http://schemas.openxmlformats.org/officeDocument/2006/relationships/notesSlide" Target="../notesSlides/notesSlide6.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3" Type="http://schemas.openxmlformats.org/officeDocument/2006/relationships/slideLayout" Target="../slideLayouts/slideLayout21.xml"/><Relationship Id="rId7" Type="http://schemas.openxmlformats.org/officeDocument/2006/relationships/hyperlink" Target="https://www.legislation.gov.uk/" TargetMode="External"/><Relationship Id="rId12"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ageing-better.org.uk/" TargetMode="External"/><Relationship Id="rId11" Type="http://schemas.openxmlformats.org/officeDocument/2006/relationships/hyperlink" Target="https://www.who.int/" TargetMode="External"/><Relationship Id="rId5" Type="http://schemas.openxmlformats.org/officeDocument/2006/relationships/hyperlink" Target="https://www.ageuk.org.uk/" TargetMode="External"/><Relationship Id="rId10" Type="http://schemas.openxmlformats.org/officeDocument/2006/relationships/hyperlink" Target="https://www.ons.gov.uk/" TargetMode="External"/><Relationship Id="rId4" Type="http://schemas.openxmlformats.org/officeDocument/2006/relationships/hyperlink" Target="https://theageactionalliance.org/" TargetMode="External"/><Relationship Id="rId9" Type="http://schemas.openxmlformats.org/officeDocument/2006/relationships/hyperlink" Target="https://smartthinking.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99D6F1-291D-4C86-6315-5E8DDAF3C50D}"/>
              </a:ext>
            </a:extLst>
          </p:cNvPr>
          <p:cNvSpPr txBox="1"/>
          <p:nvPr/>
        </p:nvSpPr>
        <p:spPr>
          <a:xfrm>
            <a:off x="916588" y="5276750"/>
            <a:ext cx="12612029" cy="2947538"/>
          </a:xfrm>
          <a:prstGeom prst="rect">
            <a:avLst/>
          </a:prstGeom>
          <a:noFill/>
        </p:spPr>
        <p:txBody>
          <a:bodyPr wrap="square">
            <a:spAutoFit/>
          </a:bodyPr>
          <a:lstStyle/>
          <a:p>
            <a:pPr algn="ctr">
              <a:lnSpc>
                <a:spcPct val="200000"/>
              </a:lnSpc>
            </a:pPr>
            <a:r>
              <a:rPr lang="en-US" sz="2400">
                <a:latin typeface="Aptos Display" panose="020B0004020202020204" pitchFamily="34" charset="0"/>
              </a:rPr>
              <a:t>Empowering Older People: Evaluating Care, Support Needs and Services in the UK</a:t>
            </a:r>
          </a:p>
          <a:p>
            <a:pPr algn="ctr">
              <a:lnSpc>
                <a:spcPct val="200000"/>
              </a:lnSpc>
            </a:pPr>
            <a:r>
              <a:rPr lang="en-US" sz="2400">
                <a:latin typeface="Aptos Display" panose="020B0004020202020204" pitchFamily="34" charset="0"/>
              </a:rPr>
              <a:t>Name:</a:t>
            </a:r>
            <a:r>
              <a:rPr lang="en-GB" sz="2400">
                <a:latin typeface="Aptos Display" panose="020B0004020202020204" pitchFamily="34" charset="0"/>
              </a:rPr>
              <a:t> Lyly </a:t>
            </a:r>
            <a:r>
              <a:rPr lang="en-GB" sz="2400" err="1">
                <a:latin typeface="Aptos Display" panose="020B0004020202020204" pitchFamily="34" charset="0"/>
              </a:rPr>
              <a:t>Okita</a:t>
            </a:r>
            <a:endParaRPr lang="en-US" sz="2400">
              <a:latin typeface="Aptos Display" panose="020B0004020202020204" pitchFamily="34" charset="0"/>
            </a:endParaRPr>
          </a:p>
          <a:p>
            <a:pPr algn="ctr">
              <a:lnSpc>
                <a:spcPct val="200000"/>
              </a:lnSpc>
            </a:pPr>
            <a:r>
              <a:rPr lang="en-US" sz="2400">
                <a:latin typeface="Aptos Display" panose="020B0004020202020204" pitchFamily="34" charset="0"/>
              </a:rPr>
              <a:t>Student Number:</a:t>
            </a:r>
            <a:r>
              <a:rPr lang="en-GB" sz="2400">
                <a:latin typeface="Aptos Display" panose="020B0004020202020204" pitchFamily="34" charset="0"/>
              </a:rPr>
              <a:t> 2211984</a:t>
            </a:r>
            <a:endParaRPr lang="en-US" sz="2400">
              <a:latin typeface="Aptos Display" panose="020B0004020202020204" pitchFamily="34" charset="0"/>
            </a:endParaRPr>
          </a:p>
          <a:p>
            <a:pPr algn="ctr">
              <a:lnSpc>
                <a:spcPct val="200000"/>
              </a:lnSpc>
            </a:pPr>
            <a:r>
              <a:rPr lang="en-US" sz="2400">
                <a:latin typeface="Aptos Display" panose="020B0004020202020204" pitchFamily="34" charset="0"/>
              </a:rPr>
              <a:t>Module: BMHP6027 – Empowering the Older Person</a:t>
            </a:r>
          </a:p>
        </p:txBody>
      </p:sp>
      <p:pic>
        <p:nvPicPr>
          <p:cNvPr id="5" name="Picture 4">
            <a:extLst>
              <a:ext uri="{FF2B5EF4-FFF2-40B4-BE49-F238E27FC236}">
                <a16:creationId xmlns:a16="http://schemas.microsoft.com/office/drawing/2014/main" id="{CE195F5D-77EF-4935-1521-5900FDA69075}"/>
              </a:ext>
            </a:extLst>
          </p:cNvPr>
          <p:cNvPicPr>
            <a:picLocks noChangeAspect="1"/>
          </p:cNvPicPr>
          <p:nvPr/>
        </p:nvPicPr>
        <p:blipFill>
          <a:blip r:embed="rId4"/>
          <a:stretch>
            <a:fillRect/>
          </a:stretch>
        </p:blipFill>
        <p:spPr>
          <a:xfrm>
            <a:off x="3015205" y="1"/>
            <a:ext cx="8599990" cy="5162308"/>
          </a:xfrm>
          <a:prstGeom prst="rect">
            <a:avLst/>
          </a:prstGeom>
        </p:spPr>
      </p:pic>
      <p:pic>
        <p:nvPicPr>
          <p:cNvPr id="9" name="Audio 8">
            <a:hlinkClick r:id="" action="ppaction://media"/>
            <a:extLst>
              <a:ext uri="{FF2B5EF4-FFF2-40B4-BE49-F238E27FC236}">
                <a16:creationId xmlns:a16="http://schemas.microsoft.com/office/drawing/2014/main" id="{6981FA9F-AA50-3047-2588-69F627B08F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53750" t="-253750" r="-253750" b="-253750"/>
          <a:stretch>
            <a:fillRect/>
          </a:stretch>
        </p:blipFill>
        <p:spPr>
          <a:xfrm>
            <a:off x="12062765" y="5661965"/>
            <a:ext cx="2468880" cy="2468880"/>
          </a:xfrm>
          <a:prstGeom prst="ellipse">
            <a:avLst/>
          </a:prstGeom>
        </p:spPr>
      </p:pic>
    </p:spTree>
    <p:extLst>
      <p:ext uri="{BB962C8B-B14F-4D97-AF65-F5344CB8AC3E}">
        <p14:creationId xmlns:p14="http://schemas.microsoft.com/office/powerpoint/2010/main" val="752537509"/>
      </p:ext>
    </p:extLst>
  </p:cSld>
  <p:clrMapOvr>
    <a:masterClrMapping/>
  </p:clrMapOvr>
  <mc:AlternateContent xmlns:mc="http://schemas.openxmlformats.org/markup-compatibility/2006" xmlns:p14="http://schemas.microsoft.com/office/powerpoint/2010/main">
    <mc:Choice Requires="p14">
      <p:transition spd="slow" p14:dur="2000" advTm="25464"/>
    </mc:Choice>
    <mc:Fallback xmlns="">
      <p:transition spd="slow" advTm="25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837724" y="745212"/>
            <a:ext cx="5632490" cy="704017"/>
          </a:xfrm>
          <a:prstGeom prst="rect">
            <a:avLst/>
          </a:prstGeom>
          <a:noFill/>
          <a:ln/>
        </p:spPr>
        <p:txBody>
          <a:bodyPr wrap="none" lIns="0" tIns="0" rIns="0" bIns="0" rtlCol="0" anchor="t"/>
          <a:lstStyle/>
          <a:p>
            <a:pPr marL="0" indent="0" algn="l">
              <a:lnSpc>
                <a:spcPts val="5500"/>
              </a:lnSpc>
              <a:buNone/>
            </a:pPr>
            <a:r>
              <a:rPr lang="en-US" sz="4800">
                <a:solidFill>
                  <a:srgbClr val="051D3A"/>
                </a:solidFill>
                <a:latin typeface="Aptos Display" panose="020B0004020202020204" pitchFamily="34" charset="0"/>
                <a:ea typeface="Funnel Display" pitchFamily="34" charset="-122"/>
                <a:cs typeface="Funnel Display" pitchFamily="34" charset="-120"/>
              </a:rPr>
              <a:t>Introduction</a:t>
            </a:r>
            <a:endParaRPr lang="en-US" sz="4800">
              <a:latin typeface="Aptos Display" panose="020B0004020202020204" pitchFamily="34" charset="0"/>
            </a:endParaRPr>
          </a:p>
        </p:txBody>
      </p:sp>
      <p:sp>
        <p:nvSpPr>
          <p:cNvPr id="3" name="Text 1"/>
          <p:cNvSpPr/>
          <p:nvPr/>
        </p:nvSpPr>
        <p:spPr>
          <a:xfrm>
            <a:off x="837724" y="1927979"/>
            <a:ext cx="12954952" cy="2632948"/>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The UK population is ageing rapidly; </a:t>
            </a:r>
            <a:r>
              <a:rPr lang="en-US" sz="2000" b="1">
                <a:solidFill>
                  <a:srgbClr val="2B3541"/>
                </a:solidFill>
                <a:latin typeface="Aptos Display" panose="020B0004020202020204" pitchFamily="34" charset="0"/>
                <a:ea typeface="Funnel Sans" pitchFamily="34" charset="-122"/>
                <a:cs typeface="Funnel Sans" pitchFamily="34" charset="-120"/>
              </a:rPr>
              <a:t>over 11 million people are aged 65+ (≈18% of population)</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By </a:t>
            </a:r>
            <a:r>
              <a:rPr lang="en-US" sz="2000" b="1">
                <a:solidFill>
                  <a:srgbClr val="2B3541"/>
                </a:solidFill>
                <a:latin typeface="Aptos Display" panose="020B0004020202020204" pitchFamily="34" charset="0"/>
                <a:ea typeface="Funnel Sans" pitchFamily="34" charset="-122"/>
                <a:cs typeface="Funnel Sans" pitchFamily="34" charset="-120"/>
              </a:rPr>
              <a:t>2040, around 1 in 4 UK residents will be over 65</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Older adults often experience </a:t>
            </a:r>
            <a:r>
              <a:rPr lang="en-US" sz="2000" b="1">
                <a:solidFill>
                  <a:srgbClr val="2B3541"/>
                </a:solidFill>
                <a:latin typeface="Aptos Display" panose="020B0004020202020204" pitchFamily="34" charset="0"/>
                <a:ea typeface="Funnel Sans" pitchFamily="34" charset="-122"/>
                <a:cs typeface="Funnel Sans" pitchFamily="34" charset="-120"/>
              </a:rPr>
              <a:t>multiple long-term conditions, reduced mobility and social isolation</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Maintaining </a:t>
            </a:r>
            <a:r>
              <a:rPr lang="en-US" sz="2000" b="1">
                <a:solidFill>
                  <a:srgbClr val="2B3541"/>
                </a:solidFill>
                <a:latin typeface="Aptos Display" panose="020B0004020202020204" pitchFamily="34" charset="0"/>
                <a:ea typeface="Funnel Sans" pitchFamily="34" charset="-122"/>
                <a:cs typeface="Funnel Sans" pitchFamily="34" charset="-120"/>
              </a:rPr>
              <a:t>functional ability, independence and personal choice</a:t>
            </a:r>
            <a:r>
              <a:rPr lang="en-US" sz="2000">
                <a:solidFill>
                  <a:srgbClr val="2B3541"/>
                </a:solidFill>
                <a:latin typeface="Aptos Display" panose="020B0004020202020204" pitchFamily="34" charset="0"/>
                <a:ea typeface="Funnel Sans" pitchFamily="34" charset="-122"/>
                <a:cs typeface="Funnel Sans" pitchFamily="34" charset="-120"/>
              </a:rPr>
              <a:t> is central to healthy ageing.</a:t>
            </a:r>
            <a:endParaRPr lang="en-US" sz="2000">
              <a:latin typeface="Aptos Display" panose="020B0004020202020204" pitchFamily="34" charset="0"/>
            </a:endParaRPr>
          </a:p>
          <a:p>
            <a:pPr marL="342900" indent="-342900">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UK health and social care services aim to support older people through </a:t>
            </a:r>
            <a:r>
              <a:rPr lang="en-US" sz="2000" b="1">
                <a:solidFill>
                  <a:srgbClr val="2B3541"/>
                </a:solidFill>
                <a:latin typeface="Aptos Display" panose="020B0004020202020204" pitchFamily="34" charset="0"/>
                <a:ea typeface="Funnel Sans" pitchFamily="34" charset="-122"/>
                <a:cs typeface="Funnel Sans" pitchFamily="34" charset="-120"/>
              </a:rPr>
              <a:t>community care, policies and technological innovation (Age UK, 2023).</a:t>
            </a:r>
            <a:endParaRPr lang="en-US" sz="2000">
              <a:latin typeface="Aptos Display" panose="020B0004020202020204" pitchFamily="34" charset="0"/>
            </a:endParaRPr>
          </a:p>
        </p:txBody>
      </p:sp>
      <p:sp>
        <p:nvSpPr>
          <p:cNvPr id="4" name="Text 2"/>
          <p:cNvSpPr/>
          <p:nvPr/>
        </p:nvSpPr>
        <p:spPr>
          <a:xfrm>
            <a:off x="837724" y="4919901"/>
            <a:ext cx="4474964" cy="422315"/>
          </a:xfrm>
          <a:prstGeom prst="rect">
            <a:avLst/>
          </a:prstGeom>
          <a:noFill/>
          <a:ln/>
        </p:spPr>
        <p:txBody>
          <a:bodyPr wrap="none" lIns="0" tIns="0" rIns="0" bIns="0" rtlCol="0" anchor="t"/>
          <a:lstStyle/>
          <a:p>
            <a:pPr marL="0" indent="0" algn="l">
              <a:lnSpc>
                <a:spcPts val="3300"/>
              </a:lnSpc>
              <a:buNone/>
            </a:pPr>
            <a:r>
              <a:rPr lang="en-US" sz="2800">
                <a:solidFill>
                  <a:srgbClr val="3371A5"/>
                </a:solidFill>
                <a:latin typeface="Aptos Display" panose="020B0004020202020204" pitchFamily="34" charset="0"/>
                <a:ea typeface="Funnel Display" pitchFamily="34" charset="-122"/>
                <a:cs typeface="Funnel Display" pitchFamily="34" charset="-120"/>
              </a:rPr>
              <a:t>This presentation evaluates:</a:t>
            </a:r>
            <a:endParaRPr lang="en-US" sz="2800">
              <a:latin typeface="Aptos Display" panose="020B0004020202020204" pitchFamily="34" charset="0"/>
            </a:endParaRPr>
          </a:p>
        </p:txBody>
      </p:sp>
      <p:sp>
        <p:nvSpPr>
          <p:cNvPr id="5" name="Text 3"/>
          <p:cNvSpPr/>
          <p:nvPr/>
        </p:nvSpPr>
        <p:spPr>
          <a:xfrm>
            <a:off x="837724" y="5701189"/>
            <a:ext cx="12954952" cy="1783199"/>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Care, empowerment and support needs</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Effectiveness of UK services and policies</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Challenges to independence</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Recommendations to improve empowerment</a:t>
            </a:r>
            <a:endParaRPr lang="en-US" sz="2000">
              <a:latin typeface="Aptos Display" panose="020B0004020202020204" pitchFamily="34" charset="0"/>
            </a:endParaRPr>
          </a:p>
        </p:txBody>
      </p:sp>
      <p:pic>
        <p:nvPicPr>
          <p:cNvPr id="10" name="Audio 9">
            <a:hlinkClick r:id="" action="ppaction://media"/>
            <a:extLst>
              <a:ext uri="{FF2B5EF4-FFF2-40B4-BE49-F238E27FC236}">
                <a16:creationId xmlns:a16="http://schemas.microsoft.com/office/drawing/2014/main" id="{F6832BDF-41B2-D4D5-83F1-BDE511BFB2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53750" t="-253750" r="-253750" b="-25375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0858"/>
    </mc:Choice>
    <mc:Fallback xmlns="">
      <p:transition spd="slow" advTm="100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837724" y="762714"/>
            <a:ext cx="10770632" cy="704017"/>
          </a:xfrm>
          <a:prstGeom prst="rect">
            <a:avLst/>
          </a:prstGeom>
          <a:noFill/>
          <a:ln/>
        </p:spPr>
        <p:txBody>
          <a:bodyPr wrap="none" lIns="0" tIns="0" rIns="0" bIns="0" rtlCol="0" anchor="t"/>
          <a:lstStyle/>
          <a:p>
            <a:pPr marL="0" indent="0" algn="l">
              <a:lnSpc>
                <a:spcPts val="5500"/>
              </a:lnSpc>
              <a:buNone/>
            </a:pPr>
            <a:r>
              <a:rPr lang="en-US" sz="4800">
                <a:solidFill>
                  <a:srgbClr val="051D3A"/>
                </a:solidFill>
                <a:latin typeface="Aptos Display" panose="020B0004020202020204" pitchFamily="34" charset="0"/>
                <a:ea typeface="Funnel Display" pitchFamily="34" charset="-122"/>
                <a:cs typeface="Funnel Display" pitchFamily="34" charset="-120"/>
              </a:rPr>
              <a:t>Care and Support Needs of Older People</a:t>
            </a:r>
            <a:endParaRPr lang="en-US" sz="4800">
              <a:latin typeface="Aptos Display" panose="020B0004020202020204" pitchFamily="34" charset="0"/>
            </a:endParaRPr>
          </a:p>
        </p:txBody>
      </p:sp>
      <p:sp>
        <p:nvSpPr>
          <p:cNvPr id="3" name="Text 1"/>
          <p:cNvSpPr/>
          <p:nvPr/>
        </p:nvSpPr>
        <p:spPr>
          <a:xfrm>
            <a:off x="837724" y="1945481"/>
            <a:ext cx="12954952" cy="383024"/>
          </a:xfrm>
          <a:prstGeom prst="rect">
            <a:avLst/>
          </a:prstGeom>
          <a:noFill/>
          <a:ln/>
        </p:spPr>
        <p:txBody>
          <a:bodyPr wrap="none" lIns="0" tIns="0" rIns="0" bIns="0" rtlCol="0" anchor="t"/>
          <a:lstStyle/>
          <a:p>
            <a:pPr marL="0" indent="0" algn="l">
              <a:lnSpc>
                <a:spcPts val="3000"/>
              </a:lnSpc>
              <a:buNone/>
            </a:pPr>
            <a:r>
              <a:rPr lang="en-US" sz="2000">
                <a:solidFill>
                  <a:srgbClr val="2B3541"/>
                </a:solidFill>
                <a:latin typeface="Aptos Display" panose="020B0004020202020204" pitchFamily="34" charset="0"/>
                <a:ea typeface="Funnel Sans" pitchFamily="34" charset="-122"/>
                <a:cs typeface="Funnel Sans" pitchFamily="34" charset="-120"/>
              </a:rPr>
              <a:t>Older people often require </a:t>
            </a:r>
            <a:r>
              <a:rPr lang="en-US" sz="2000" b="1">
                <a:solidFill>
                  <a:srgbClr val="2B3541"/>
                </a:solidFill>
                <a:latin typeface="Aptos Display" panose="020B0004020202020204" pitchFamily="34" charset="0"/>
                <a:ea typeface="Funnel Sans" pitchFamily="34" charset="-122"/>
                <a:cs typeface="Funnel Sans" pitchFamily="34" charset="-120"/>
              </a:rPr>
              <a:t>multi-dimensional support</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4" name="Shape 2"/>
          <p:cNvSpPr/>
          <p:nvPr/>
        </p:nvSpPr>
        <p:spPr>
          <a:xfrm>
            <a:off x="837724" y="2597706"/>
            <a:ext cx="6357818" cy="2222183"/>
          </a:xfrm>
          <a:prstGeom prst="roundRect">
            <a:avLst>
              <a:gd name="adj" fmla="val 4524"/>
            </a:avLst>
          </a:prstGeom>
          <a:solidFill>
            <a:srgbClr val="FAF5EB"/>
          </a:solidFill>
          <a:ln w="7620">
            <a:solidFill>
              <a:srgbClr val="D5CDBE"/>
            </a:solidFill>
            <a:prstDash val="solid"/>
          </a:ln>
        </p:spPr>
        <p:txBody>
          <a:bodyPr/>
          <a:lstStyle/>
          <a:p>
            <a:endParaRPr lang="en-GB"/>
          </a:p>
        </p:txBody>
      </p:sp>
      <p:sp>
        <p:nvSpPr>
          <p:cNvPr id="5" name="Text 3"/>
          <p:cNvSpPr/>
          <p:nvPr/>
        </p:nvSpPr>
        <p:spPr>
          <a:xfrm>
            <a:off x="1084659" y="2844641"/>
            <a:ext cx="2854047" cy="351949"/>
          </a:xfrm>
          <a:prstGeom prst="rect">
            <a:avLst/>
          </a:prstGeom>
          <a:noFill/>
          <a:ln/>
        </p:spPr>
        <p:txBody>
          <a:bodyPr wrap="none" lIns="0" tIns="0" rIns="0" bIns="0" rtlCol="0" anchor="t"/>
          <a:lstStyle/>
          <a:p>
            <a:pPr marL="0" indent="0" algn="l">
              <a:lnSpc>
                <a:spcPts val="2750"/>
              </a:lnSpc>
              <a:buNone/>
            </a:pPr>
            <a:r>
              <a:rPr lang="en-US" sz="2400">
                <a:solidFill>
                  <a:srgbClr val="2B3541"/>
                </a:solidFill>
                <a:latin typeface="Aptos Display" panose="020B0004020202020204" pitchFamily="34" charset="0"/>
                <a:ea typeface="Funnel Display" pitchFamily="34" charset="-122"/>
                <a:cs typeface="Funnel Display" pitchFamily="34" charset="-120"/>
              </a:rPr>
              <a:t>Physical health needs</a:t>
            </a:r>
            <a:endParaRPr lang="en-US" sz="2400">
              <a:latin typeface="Aptos Display" panose="020B0004020202020204" pitchFamily="34" charset="0"/>
            </a:endParaRPr>
          </a:p>
        </p:txBody>
      </p:sp>
      <p:sp>
        <p:nvSpPr>
          <p:cNvPr id="6" name="Text 4"/>
          <p:cNvSpPr/>
          <p:nvPr/>
        </p:nvSpPr>
        <p:spPr>
          <a:xfrm>
            <a:off x="1084659" y="3340179"/>
            <a:ext cx="5863947" cy="1232773"/>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Around </a:t>
            </a:r>
            <a:r>
              <a:rPr lang="en-US" sz="2000" b="1">
                <a:solidFill>
                  <a:srgbClr val="2B3541"/>
                </a:solidFill>
                <a:latin typeface="Aptos Display" panose="020B0004020202020204" pitchFamily="34" charset="0"/>
                <a:ea typeface="Funnel Sans" pitchFamily="34" charset="-122"/>
                <a:cs typeface="Funnel Sans" pitchFamily="34" charset="-120"/>
              </a:rPr>
              <a:t>58% of people aged 65+ live with two or more long-term conditions</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Mobility limitations affect daily activities.</a:t>
            </a:r>
            <a:endParaRPr lang="en-US" sz="2000">
              <a:latin typeface="Aptos Display" panose="020B0004020202020204" pitchFamily="34" charset="0"/>
            </a:endParaRPr>
          </a:p>
        </p:txBody>
      </p:sp>
      <p:sp>
        <p:nvSpPr>
          <p:cNvPr id="7" name="Shape 5"/>
          <p:cNvSpPr/>
          <p:nvPr/>
        </p:nvSpPr>
        <p:spPr>
          <a:xfrm>
            <a:off x="7434858" y="2597706"/>
            <a:ext cx="6357818" cy="2222183"/>
          </a:xfrm>
          <a:prstGeom prst="roundRect">
            <a:avLst>
              <a:gd name="adj" fmla="val 4524"/>
            </a:avLst>
          </a:prstGeom>
          <a:solidFill>
            <a:srgbClr val="FAF5EB"/>
          </a:solidFill>
          <a:ln w="7620">
            <a:solidFill>
              <a:srgbClr val="D5CDBE"/>
            </a:solidFill>
            <a:prstDash val="solid"/>
          </a:ln>
        </p:spPr>
        <p:txBody>
          <a:bodyPr/>
          <a:lstStyle/>
          <a:p>
            <a:endParaRPr lang="en-GB"/>
          </a:p>
        </p:txBody>
      </p:sp>
      <p:sp>
        <p:nvSpPr>
          <p:cNvPr id="8" name="Text 6"/>
          <p:cNvSpPr/>
          <p:nvPr/>
        </p:nvSpPr>
        <p:spPr>
          <a:xfrm>
            <a:off x="7681793" y="2844641"/>
            <a:ext cx="3143964" cy="351949"/>
          </a:xfrm>
          <a:prstGeom prst="rect">
            <a:avLst/>
          </a:prstGeom>
          <a:noFill/>
          <a:ln/>
        </p:spPr>
        <p:txBody>
          <a:bodyPr wrap="none" lIns="0" tIns="0" rIns="0" bIns="0" rtlCol="0" anchor="t"/>
          <a:lstStyle/>
          <a:p>
            <a:pPr marL="0" indent="0" algn="l">
              <a:lnSpc>
                <a:spcPts val="2750"/>
              </a:lnSpc>
              <a:buNone/>
            </a:pPr>
            <a:r>
              <a:rPr lang="en-US" sz="2400">
                <a:solidFill>
                  <a:srgbClr val="2B3541"/>
                </a:solidFill>
                <a:latin typeface="Aptos Display" panose="020B0004020202020204" pitchFamily="34" charset="0"/>
                <a:ea typeface="Funnel Display" pitchFamily="34" charset="-122"/>
                <a:cs typeface="Funnel Display" pitchFamily="34" charset="-120"/>
              </a:rPr>
              <a:t>Psychological wellbeing</a:t>
            </a:r>
            <a:endParaRPr lang="en-US" sz="2400">
              <a:latin typeface="Aptos Display" panose="020B0004020202020204" pitchFamily="34" charset="0"/>
            </a:endParaRPr>
          </a:p>
        </p:txBody>
      </p:sp>
      <p:sp>
        <p:nvSpPr>
          <p:cNvPr id="9" name="Text 7"/>
          <p:cNvSpPr/>
          <p:nvPr/>
        </p:nvSpPr>
        <p:spPr>
          <a:xfrm>
            <a:off x="7681793" y="3340179"/>
            <a:ext cx="5863947" cy="766048"/>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Approximately </a:t>
            </a:r>
            <a:r>
              <a:rPr lang="en-US" sz="2000" b="1">
                <a:solidFill>
                  <a:srgbClr val="2B3541"/>
                </a:solidFill>
                <a:latin typeface="Aptos Display" panose="020B0004020202020204" pitchFamily="34" charset="0"/>
                <a:ea typeface="Funnel Sans" pitchFamily="34" charset="-122"/>
                <a:cs typeface="Funnel Sans" pitchFamily="34" charset="-120"/>
              </a:rPr>
              <a:t>22% of men and 28% of women aged 65+ experience depression symptoms</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10" name="Shape 8"/>
          <p:cNvSpPr/>
          <p:nvPr/>
        </p:nvSpPr>
        <p:spPr>
          <a:xfrm>
            <a:off x="837724" y="5059203"/>
            <a:ext cx="6357818" cy="1874031"/>
          </a:xfrm>
          <a:prstGeom prst="roundRect">
            <a:avLst>
              <a:gd name="adj" fmla="val 5727"/>
            </a:avLst>
          </a:prstGeom>
          <a:solidFill>
            <a:srgbClr val="FAF5EB"/>
          </a:solidFill>
          <a:ln w="7620">
            <a:solidFill>
              <a:srgbClr val="D5CDBE"/>
            </a:solidFill>
            <a:prstDash val="solid"/>
          </a:ln>
        </p:spPr>
        <p:txBody>
          <a:bodyPr/>
          <a:lstStyle/>
          <a:p>
            <a:endParaRPr lang="en-GB"/>
          </a:p>
        </p:txBody>
      </p:sp>
      <p:sp>
        <p:nvSpPr>
          <p:cNvPr id="11" name="Text 9"/>
          <p:cNvSpPr/>
          <p:nvPr/>
        </p:nvSpPr>
        <p:spPr>
          <a:xfrm>
            <a:off x="1084659" y="5306139"/>
            <a:ext cx="2816185" cy="351949"/>
          </a:xfrm>
          <a:prstGeom prst="rect">
            <a:avLst/>
          </a:prstGeom>
          <a:noFill/>
          <a:ln/>
        </p:spPr>
        <p:txBody>
          <a:bodyPr wrap="none" lIns="0" tIns="0" rIns="0" bIns="0" rtlCol="0" anchor="t"/>
          <a:lstStyle/>
          <a:p>
            <a:pPr marL="0" indent="0" algn="l">
              <a:lnSpc>
                <a:spcPts val="2750"/>
              </a:lnSpc>
              <a:buNone/>
            </a:pPr>
            <a:r>
              <a:rPr lang="en-US" sz="2400">
                <a:solidFill>
                  <a:srgbClr val="2B3541"/>
                </a:solidFill>
                <a:latin typeface="Aptos Display" panose="020B0004020202020204" pitchFamily="34" charset="0"/>
                <a:ea typeface="Funnel Display" pitchFamily="34" charset="-122"/>
                <a:cs typeface="Funnel Display" pitchFamily="34" charset="-120"/>
              </a:rPr>
              <a:t>Social support</a:t>
            </a:r>
            <a:endParaRPr lang="en-US" sz="2400">
              <a:latin typeface="Aptos Display" panose="020B0004020202020204" pitchFamily="34" charset="0"/>
            </a:endParaRPr>
          </a:p>
        </p:txBody>
      </p:sp>
      <p:sp>
        <p:nvSpPr>
          <p:cNvPr id="12" name="Text 10"/>
          <p:cNvSpPr/>
          <p:nvPr/>
        </p:nvSpPr>
        <p:spPr>
          <a:xfrm>
            <a:off x="1084659" y="5781290"/>
            <a:ext cx="5863947" cy="766048"/>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Nearly </a:t>
            </a:r>
            <a:r>
              <a:rPr lang="en-US" sz="2000" b="1">
                <a:solidFill>
                  <a:srgbClr val="2B3541"/>
                </a:solidFill>
                <a:latin typeface="Aptos Display" panose="020B0004020202020204" pitchFamily="34" charset="0"/>
                <a:ea typeface="Funnel Sans" pitchFamily="34" charset="-122"/>
                <a:cs typeface="Funnel Sans" pitchFamily="34" charset="-120"/>
              </a:rPr>
              <a:t>1.4 million older adults in the UK experience chronic loneliness (Department of Health and Social Care, 2014)</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13" name="Shape 11"/>
          <p:cNvSpPr/>
          <p:nvPr/>
        </p:nvSpPr>
        <p:spPr>
          <a:xfrm>
            <a:off x="7434858" y="5059204"/>
            <a:ext cx="6357818" cy="1874030"/>
          </a:xfrm>
          <a:prstGeom prst="roundRect">
            <a:avLst>
              <a:gd name="adj" fmla="val 5727"/>
            </a:avLst>
          </a:prstGeom>
          <a:solidFill>
            <a:srgbClr val="FAF5EB"/>
          </a:solidFill>
          <a:ln w="7620">
            <a:solidFill>
              <a:srgbClr val="D5CDBE"/>
            </a:solidFill>
            <a:prstDash val="solid"/>
          </a:ln>
        </p:spPr>
        <p:txBody>
          <a:bodyPr/>
          <a:lstStyle/>
          <a:p>
            <a:endParaRPr lang="en-GB"/>
          </a:p>
        </p:txBody>
      </p:sp>
      <p:sp>
        <p:nvSpPr>
          <p:cNvPr id="14" name="Text 12"/>
          <p:cNvSpPr/>
          <p:nvPr/>
        </p:nvSpPr>
        <p:spPr>
          <a:xfrm>
            <a:off x="7681793" y="5306139"/>
            <a:ext cx="2816185" cy="351949"/>
          </a:xfrm>
          <a:prstGeom prst="rect">
            <a:avLst/>
          </a:prstGeom>
          <a:noFill/>
          <a:ln/>
        </p:spPr>
        <p:txBody>
          <a:bodyPr wrap="none" lIns="0" tIns="0" rIns="0" bIns="0" rtlCol="0" anchor="t"/>
          <a:lstStyle/>
          <a:p>
            <a:pPr marL="0" indent="0" algn="l">
              <a:lnSpc>
                <a:spcPts val="2750"/>
              </a:lnSpc>
              <a:buNone/>
            </a:pPr>
            <a:r>
              <a:rPr lang="en-US" sz="2400">
                <a:solidFill>
                  <a:srgbClr val="2B3541"/>
                </a:solidFill>
                <a:latin typeface="Aptos Display" panose="020B0004020202020204" pitchFamily="34" charset="0"/>
                <a:ea typeface="Funnel Display" pitchFamily="34" charset="-122"/>
                <a:cs typeface="Funnel Display" pitchFamily="34" charset="-120"/>
              </a:rPr>
              <a:t>Care services</a:t>
            </a:r>
            <a:endParaRPr lang="en-US" sz="2400">
              <a:latin typeface="Aptos Display" panose="020B0004020202020204" pitchFamily="34" charset="0"/>
            </a:endParaRPr>
          </a:p>
        </p:txBody>
      </p:sp>
      <p:sp>
        <p:nvSpPr>
          <p:cNvPr id="15" name="Text 13"/>
          <p:cNvSpPr/>
          <p:nvPr/>
        </p:nvSpPr>
        <p:spPr>
          <a:xfrm>
            <a:off x="7681793" y="5801678"/>
            <a:ext cx="5863947" cy="766048"/>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Access to </a:t>
            </a:r>
            <a:r>
              <a:rPr lang="en-US" sz="2000" b="1">
                <a:solidFill>
                  <a:srgbClr val="2B3541"/>
                </a:solidFill>
                <a:latin typeface="Aptos Display" panose="020B0004020202020204" pitchFamily="34" charset="0"/>
                <a:ea typeface="Funnel Sans" pitchFamily="34" charset="-122"/>
                <a:cs typeface="Funnel Sans" pitchFamily="34" charset="-120"/>
              </a:rPr>
              <a:t>GPs, community nurses, home care and rehabilitation services</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16" name="Text 14"/>
          <p:cNvSpPr/>
          <p:nvPr/>
        </p:nvSpPr>
        <p:spPr>
          <a:xfrm>
            <a:off x="783646" y="7259175"/>
            <a:ext cx="12954952" cy="383024"/>
          </a:xfrm>
          <a:prstGeom prst="rect">
            <a:avLst/>
          </a:prstGeom>
          <a:noFill/>
          <a:ln/>
        </p:spPr>
        <p:txBody>
          <a:bodyPr wrap="none" lIns="0" tIns="0" rIns="0" bIns="0" rtlCol="0" anchor="t"/>
          <a:lstStyle/>
          <a:p>
            <a:pPr marL="0" indent="0" algn="l">
              <a:lnSpc>
                <a:spcPts val="3000"/>
              </a:lnSpc>
              <a:buNone/>
            </a:pPr>
            <a:r>
              <a:rPr lang="en-US" sz="2000">
                <a:solidFill>
                  <a:srgbClr val="2B3541"/>
                </a:solidFill>
                <a:latin typeface="Aptos Display" panose="020B0004020202020204" pitchFamily="34" charset="0"/>
                <a:ea typeface="Funnel Sans" pitchFamily="34" charset="-122"/>
                <a:cs typeface="Funnel Sans" pitchFamily="34" charset="-120"/>
              </a:rPr>
              <a:t>Meeting these needs helps maintain </a:t>
            </a:r>
            <a:r>
              <a:rPr lang="en-US" sz="2000" b="1">
                <a:solidFill>
                  <a:srgbClr val="2B3541"/>
                </a:solidFill>
                <a:latin typeface="Aptos Display" panose="020B0004020202020204" pitchFamily="34" charset="0"/>
                <a:ea typeface="Funnel Sans" pitchFamily="34" charset="-122"/>
                <a:cs typeface="Funnel Sans" pitchFamily="34" charset="-120"/>
              </a:rPr>
              <a:t>functional ability and independent living</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pic>
        <p:nvPicPr>
          <p:cNvPr id="21" name="Audio 20">
            <a:hlinkClick r:id="" action="ppaction://media"/>
            <a:extLst>
              <a:ext uri="{FF2B5EF4-FFF2-40B4-BE49-F238E27FC236}">
                <a16:creationId xmlns:a16="http://schemas.microsoft.com/office/drawing/2014/main" id="{B7B37200-DBE4-3C14-C514-B0DD88146EC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53750" t="-253750" r="-253750" b="-25375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2870"/>
    </mc:Choice>
    <mc:Fallback xmlns="">
      <p:transition spd="slow" advTm="92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837724" y="1120140"/>
            <a:ext cx="12954952" cy="1408033"/>
          </a:xfrm>
          <a:prstGeom prst="rect">
            <a:avLst/>
          </a:prstGeom>
          <a:noFill/>
          <a:ln/>
        </p:spPr>
        <p:txBody>
          <a:bodyPr wrap="square" lIns="0" tIns="0" rIns="0" bIns="0" rtlCol="0" anchor="t"/>
          <a:lstStyle/>
          <a:p>
            <a:pPr marL="0" indent="0" algn="l">
              <a:lnSpc>
                <a:spcPts val="5500"/>
              </a:lnSpc>
              <a:buNone/>
            </a:pPr>
            <a:r>
              <a:rPr lang="en-US" sz="4800">
                <a:solidFill>
                  <a:srgbClr val="051D3A"/>
                </a:solidFill>
                <a:latin typeface="Aptos Display" panose="020B0004020202020204" pitchFamily="34" charset="0"/>
                <a:ea typeface="Funnel Display" pitchFamily="34" charset="-122"/>
                <a:cs typeface="Funnel Display" pitchFamily="34" charset="-120"/>
              </a:rPr>
              <a:t>Empowerment, Independence and Choice </a:t>
            </a:r>
            <a:r>
              <a:rPr lang="en-US" sz="4800">
                <a:solidFill>
                  <a:srgbClr val="3371A5"/>
                </a:solidFill>
                <a:latin typeface="Aptos Display" panose="020B0004020202020204" pitchFamily="34" charset="0"/>
                <a:ea typeface="Funnel Display" pitchFamily="34" charset="-122"/>
                <a:cs typeface="Funnel Display" pitchFamily="34" charset="-120"/>
              </a:rPr>
              <a:t>(Critical Evaluation)</a:t>
            </a:r>
            <a:endParaRPr lang="en-US" sz="4800">
              <a:latin typeface="Aptos Display" panose="020B0004020202020204" pitchFamily="34" charset="0"/>
            </a:endParaRPr>
          </a:p>
        </p:txBody>
      </p:sp>
      <p:sp>
        <p:nvSpPr>
          <p:cNvPr id="3" name="Text 1"/>
          <p:cNvSpPr/>
          <p:nvPr/>
        </p:nvSpPr>
        <p:spPr>
          <a:xfrm>
            <a:off x="837724" y="3006923"/>
            <a:ext cx="12954952" cy="383024"/>
          </a:xfrm>
          <a:prstGeom prst="rect">
            <a:avLst/>
          </a:prstGeom>
          <a:noFill/>
          <a:ln/>
        </p:spPr>
        <p:txBody>
          <a:bodyPr wrap="none" lIns="0" tIns="0" rIns="0" bIns="0" rtlCol="0" anchor="t"/>
          <a:lstStyle/>
          <a:p>
            <a:pPr marL="0" indent="0" algn="l">
              <a:lnSpc>
                <a:spcPts val="3000"/>
              </a:lnSpc>
              <a:buNone/>
            </a:pPr>
            <a:r>
              <a:rPr lang="en-US" sz="2000">
                <a:solidFill>
                  <a:srgbClr val="2B3541"/>
                </a:solidFill>
                <a:latin typeface="Aptos Display" panose="020B0004020202020204" pitchFamily="34" charset="0"/>
                <a:ea typeface="Funnel Sans" pitchFamily="34" charset="-122"/>
                <a:cs typeface="Funnel Sans" pitchFamily="34" charset="-120"/>
              </a:rPr>
              <a:t>Empowerment focuses on enabling older people to </a:t>
            </a:r>
            <a:r>
              <a:rPr lang="en-US" sz="2000" b="1">
                <a:solidFill>
                  <a:srgbClr val="2B3541"/>
                </a:solidFill>
                <a:latin typeface="Aptos Display" panose="020B0004020202020204" pitchFamily="34" charset="0"/>
                <a:ea typeface="Funnel Sans" pitchFamily="34" charset="-122"/>
                <a:cs typeface="Funnel Sans" pitchFamily="34" charset="-120"/>
              </a:rPr>
              <a:t>control decisions about their care and daily life</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4" name="Text 2"/>
          <p:cNvSpPr/>
          <p:nvPr/>
        </p:nvSpPr>
        <p:spPr>
          <a:xfrm>
            <a:off x="837724" y="3898463"/>
            <a:ext cx="3379470" cy="422315"/>
          </a:xfrm>
          <a:prstGeom prst="rect">
            <a:avLst/>
          </a:prstGeom>
          <a:noFill/>
          <a:ln/>
        </p:spPr>
        <p:txBody>
          <a:bodyPr wrap="none" lIns="0" tIns="0" rIns="0" bIns="0" rtlCol="0" anchor="t"/>
          <a:lstStyle/>
          <a:p>
            <a:pPr marL="0" indent="0" algn="l">
              <a:lnSpc>
                <a:spcPts val="3300"/>
              </a:lnSpc>
              <a:buNone/>
            </a:pPr>
            <a:r>
              <a:rPr lang="en-US" sz="2800">
                <a:solidFill>
                  <a:srgbClr val="3371A5"/>
                </a:solidFill>
                <a:latin typeface="Aptos Display" panose="020B0004020202020204" pitchFamily="34" charset="0"/>
                <a:ea typeface="Funnel Display" pitchFamily="34" charset="-122"/>
                <a:cs typeface="Funnel Display" pitchFamily="34" charset="-120"/>
              </a:rPr>
              <a:t>Strengths</a:t>
            </a:r>
            <a:endParaRPr lang="en-US" sz="2800">
              <a:latin typeface="Aptos Display" panose="020B0004020202020204" pitchFamily="34" charset="0"/>
            </a:endParaRPr>
          </a:p>
        </p:txBody>
      </p:sp>
      <p:sp>
        <p:nvSpPr>
          <p:cNvPr id="5" name="Text 3"/>
          <p:cNvSpPr/>
          <p:nvPr/>
        </p:nvSpPr>
        <p:spPr>
          <a:xfrm>
            <a:off x="837724" y="4560094"/>
            <a:ext cx="6185535" cy="2465546"/>
          </a:xfrm>
          <a:prstGeom prst="rect">
            <a:avLst/>
          </a:prstGeom>
          <a:noFill/>
          <a:ln/>
        </p:spPr>
        <p:txBody>
          <a:bodyPr wrap="square" lIns="0" tIns="0" rIns="0" bIns="0" rtlCol="0" anchor="t"/>
          <a:lstStyle/>
          <a:p>
            <a:pPr marL="342900" indent="-342900" algn="l">
              <a:lnSpc>
                <a:spcPts val="3000"/>
              </a:lnSpc>
              <a:buSzPct val="100000"/>
              <a:buChar char="•"/>
            </a:pPr>
            <a:r>
              <a:rPr lang="en-US" sz="2000" b="1">
                <a:solidFill>
                  <a:srgbClr val="2B3541"/>
                </a:solidFill>
                <a:latin typeface="Aptos Display" panose="020B0004020202020204" pitchFamily="34" charset="0"/>
                <a:ea typeface="Funnel Sans" pitchFamily="34" charset="-122"/>
                <a:cs typeface="Funnel Sans" pitchFamily="34" charset="-120"/>
              </a:rPr>
              <a:t>Person-centred care models</a:t>
            </a:r>
            <a:r>
              <a:rPr lang="en-US" sz="2000">
                <a:solidFill>
                  <a:srgbClr val="2B3541"/>
                </a:solidFill>
                <a:latin typeface="Aptos Display" panose="020B0004020202020204" pitchFamily="34" charset="0"/>
                <a:ea typeface="Funnel Sans" pitchFamily="34" charset="-122"/>
                <a:cs typeface="Funnel Sans" pitchFamily="34" charset="-120"/>
              </a:rPr>
              <a:t> prioritise dignity, autonomy and individual preferences.</a:t>
            </a:r>
            <a:endParaRPr lang="en-US" sz="2000">
              <a:latin typeface="Aptos Display" panose="020B0004020202020204" pitchFamily="34" charset="0"/>
            </a:endParaRPr>
          </a:p>
          <a:p>
            <a:pPr marL="342900" indent="-342900" algn="l">
              <a:lnSpc>
                <a:spcPts val="3000"/>
              </a:lnSpc>
              <a:buSzPct val="100000"/>
              <a:buChar char="•"/>
            </a:pPr>
            <a:r>
              <a:rPr lang="en-US" sz="2000" b="1">
                <a:solidFill>
                  <a:srgbClr val="2B3541"/>
                </a:solidFill>
                <a:latin typeface="Aptos Display" panose="020B0004020202020204" pitchFamily="34" charset="0"/>
                <a:ea typeface="Funnel Sans" pitchFamily="34" charset="-122"/>
                <a:cs typeface="Funnel Sans" pitchFamily="34" charset="-120"/>
              </a:rPr>
              <a:t>Shared decision-making</a:t>
            </a:r>
            <a:r>
              <a:rPr lang="en-US" sz="2000">
                <a:solidFill>
                  <a:srgbClr val="2B3541"/>
                </a:solidFill>
                <a:latin typeface="Aptos Display" panose="020B0004020202020204" pitchFamily="34" charset="0"/>
                <a:ea typeface="Funnel Sans" pitchFamily="34" charset="-122"/>
                <a:cs typeface="Funnel Sans" pitchFamily="34" charset="-120"/>
              </a:rPr>
              <a:t> improves treatment adherence and satisfaction.</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Home-based support services help older adults </a:t>
            </a:r>
            <a:r>
              <a:rPr lang="en-US" sz="2000" b="1">
                <a:solidFill>
                  <a:srgbClr val="2B3541"/>
                </a:solidFill>
                <a:latin typeface="Aptos Display" panose="020B0004020202020204" pitchFamily="34" charset="0"/>
                <a:ea typeface="Funnel Sans" pitchFamily="34" charset="-122"/>
                <a:cs typeface="Funnel Sans" pitchFamily="34" charset="-120"/>
              </a:rPr>
              <a:t>remain in their own homes longer (NHS England, 2019)</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6" name="Text 4"/>
          <p:cNvSpPr/>
          <p:nvPr/>
        </p:nvSpPr>
        <p:spPr>
          <a:xfrm>
            <a:off x="7614761" y="3898463"/>
            <a:ext cx="3379470" cy="422315"/>
          </a:xfrm>
          <a:prstGeom prst="rect">
            <a:avLst/>
          </a:prstGeom>
          <a:noFill/>
          <a:ln/>
        </p:spPr>
        <p:txBody>
          <a:bodyPr wrap="none" lIns="0" tIns="0" rIns="0" bIns="0" rtlCol="0" anchor="t"/>
          <a:lstStyle/>
          <a:p>
            <a:pPr marL="0" indent="0" algn="l">
              <a:lnSpc>
                <a:spcPts val="3300"/>
              </a:lnSpc>
              <a:buNone/>
            </a:pPr>
            <a:r>
              <a:rPr lang="en-US" sz="2800">
                <a:solidFill>
                  <a:srgbClr val="E282B7"/>
                </a:solidFill>
                <a:latin typeface="Aptos Display" panose="020B0004020202020204" pitchFamily="34" charset="0"/>
                <a:ea typeface="Funnel Display" pitchFamily="34" charset="-122"/>
                <a:cs typeface="Funnel Display" pitchFamily="34" charset="-120"/>
              </a:rPr>
              <a:t>Weaknesses</a:t>
            </a:r>
            <a:endParaRPr lang="en-US" sz="2800">
              <a:latin typeface="Aptos Display" panose="020B0004020202020204" pitchFamily="34" charset="0"/>
            </a:endParaRPr>
          </a:p>
        </p:txBody>
      </p:sp>
      <p:sp>
        <p:nvSpPr>
          <p:cNvPr id="7" name="Text 5"/>
          <p:cNvSpPr/>
          <p:nvPr/>
        </p:nvSpPr>
        <p:spPr>
          <a:xfrm>
            <a:off x="7614761" y="4560094"/>
            <a:ext cx="6185535" cy="2082522"/>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Around </a:t>
            </a:r>
            <a:r>
              <a:rPr lang="en-US" sz="2000" b="1">
                <a:solidFill>
                  <a:srgbClr val="2B3541"/>
                </a:solidFill>
                <a:latin typeface="Aptos Display" panose="020B0004020202020204" pitchFamily="34" charset="0"/>
                <a:ea typeface="Funnel Sans" pitchFamily="34" charset="-122"/>
                <a:cs typeface="Funnel Sans" pitchFamily="34" charset="-120"/>
              </a:rPr>
              <a:t>2.6 million people aged 50+ in England have unmet social care needs (Office for National Statistics, 2015)</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Limited funding restricts personalised services.</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Some older adults face barriers to choice due to </a:t>
            </a:r>
            <a:r>
              <a:rPr lang="en-US" sz="2000" b="1">
                <a:solidFill>
                  <a:srgbClr val="2B3541"/>
                </a:solidFill>
                <a:latin typeface="Aptos Display" panose="020B0004020202020204" pitchFamily="34" charset="0"/>
                <a:ea typeface="Funnel Sans" pitchFamily="34" charset="-122"/>
                <a:cs typeface="Funnel Sans" pitchFamily="34" charset="-120"/>
              </a:rPr>
              <a:t>poor health, poverty or lack of support networks</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pic>
        <p:nvPicPr>
          <p:cNvPr id="12" name="Audio 11">
            <a:hlinkClick r:id="" action="ppaction://media"/>
            <a:extLst>
              <a:ext uri="{FF2B5EF4-FFF2-40B4-BE49-F238E27FC236}">
                <a16:creationId xmlns:a16="http://schemas.microsoft.com/office/drawing/2014/main" id="{66C48E52-5B91-C1B3-8CBA-2D377FFB5E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53750" t="-253750" r="-253750" b="-25375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8006"/>
    </mc:Choice>
    <mc:Fallback xmlns="">
      <p:transition spd="slow" advTm="68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837724" y="766405"/>
            <a:ext cx="9531310" cy="633651"/>
          </a:xfrm>
          <a:prstGeom prst="rect">
            <a:avLst/>
          </a:prstGeom>
          <a:noFill/>
          <a:ln/>
        </p:spPr>
        <p:txBody>
          <a:bodyPr wrap="none" lIns="0" tIns="0" rIns="0" bIns="0" rtlCol="0" anchor="t"/>
          <a:lstStyle/>
          <a:p>
            <a:pPr marL="0" indent="0" algn="l">
              <a:lnSpc>
                <a:spcPts val="4950"/>
              </a:lnSpc>
              <a:buNone/>
            </a:pPr>
            <a:r>
              <a:rPr lang="en-US" sz="4400">
                <a:solidFill>
                  <a:srgbClr val="051D3A"/>
                </a:solidFill>
                <a:latin typeface="Aptos Display" panose="020B0004020202020204" pitchFamily="34" charset="0"/>
                <a:ea typeface="Funnel Display" pitchFamily="34" charset="-122"/>
                <a:cs typeface="Funnel Display" pitchFamily="34" charset="-120"/>
              </a:rPr>
              <a:t>Approaches to Supporting Older People</a:t>
            </a:r>
            <a:endParaRPr lang="en-US" sz="4400">
              <a:latin typeface="Aptos Display" panose="020B0004020202020204" pitchFamily="34" charset="0"/>
            </a:endParaRPr>
          </a:p>
        </p:txBody>
      </p:sp>
      <p:sp>
        <p:nvSpPr>
          <p:cNvPr id="3" name="Text 1"/>
          <p:cNvSpPr/>
          <p:nvPr/>
        </p:nvSpPr>
        <p:spPr>
          <a:xfrm>
            <a:off x="837724" y="1787843"/>
            <a:ext cx="12954952" cy="327303"/>
          </a:xfrm>
          <a:prstGeom prst="rect">
            <a:avLst/>
          </a:prstGeom>
          <a:noFill/>
          <a:ln/>
        </p:spPr>
        <p:txBody>
          <a:bodyPr wrap="none" lIns="0" tIns="0" rIns="0" bIns="0" rtlCol="0" anchor="t"/>
          <a:lstStyle/>
          <a:p>
            <a:pPr marL="0" indent="0" algn="l">
              <a:lnSpc>
                <a:spcPts val="2550"/>
              </a:lnSpc>
              <a:buNone/>
            </a:pPr>
            <a:r>
              <a:rPr lang="en-US" sz="2000">
                <a:solidFill>
                  <a:srgbClr val="2B3541"/>
                </a:solidFill>
                <a:latin typeface="Aptos Display" panose="020B0004020202020204" pitchFamily="34" charset="0"/>
                <a:ea typeface="Funnel Sans" pitchFamily="34" charset="-122"/>
                <a:cs typeface="Funnel Sans" pitchFamily="34" charset="-120"/>
              </a:rPr>
              <a:t>Several approaches aim to improve independence and wellbeing.</a:t>
            </a:r>
            <a:endParaRPr lang="en-US" sz="2000">
              <a:latin typeface="Aptos Display" panose="020B0004020202020204" pitchFamily="34" charset="0"/>
            </a:endParaRPr>
          </a:p>
        </p:txBody>
      </p:sp>
      <p:sp>
        <p:nvSpPr>
          <p:cNvPr id="4" name="Shape 2"/>
          <p:cNvSpPr/>
          <p:nvPr/>
        </p:nvSpPr>
        <p:spPr>
          <a:xfrm>
            <a:off x="837724" y="2656403"/>
            <a:ext cx="6380559" cy="1872139"/>
          </a:xfrm>
          <a:prstGeom prst="roundRect">
            <a:avLst>
              <a:gd name="adj" fmla="val 7815"/>
            </a:avLst>
          </a:prstGeom>
          <a:solidFill>
            <a:srgbClr val="FAF5EB"/>
          </a:solidFill>
          <a:ln/>
        </p:spPr>
        <p:txBody>
          <a:bodyPr/>
          <a:lstStyle/>
          <a:p>
            <a:endParaRPr lang="en-GB"/>
          </a:p>
        </p:txBody>
      </p:sp>
      <p:sp>
        <p:nvSpPr>
          <p:cNvPr id="5" name="Shape 3"/>
          <p:cNvSpPr/>
          <p:nvPr/>
        </p:nvSpPr>
        <p:spPr>
          <a:xfrm>
            <a:off x="837724" y="2625923"/>
            <a:ext cx="6380559" cy="121920"/>
          </a:xfrm>
          <a:prstGeom prst="roundRect">
            <a:avLst>
              <a:gd name="adj" fmla="val 74218"/>
            </a:avLst>
          </a:prstGeom>
          <a:solidFill>
            <a:srgbClr val="3371A5"/>
          </a:solidFill>
          <a:ln/>
        </p:spPr>
        <p:txBody>
          <a:bodyPr/>
          <a:lstStyle/>
          <a:p>
            <a:endParaRPr lang="en-GB"/>
          </a:p>
        </p:txBody>
      </p:sp>
      <p:sp>
        <p:nvSpPr>
          <p:cNvPr id="6" name="Shape 4"/>
          <p:cNvSpPr/>
          <p:nvPr/>
        </p:nvSpPr>
        <p:spPr>
          <a:xfrm>
            <a:off x="3704868" y="2333268"/>
            <a:ext cx="646271" cy="646271"/>
          </a:xfrm>
          <a:prstGeom prst="roundRect">
            <a:avLst>
              <a:gd name="adj" fmla="val 141489"/>
            </a:avLst>
          </a:prstGeom>
          <a:solidFill>
            <a:srgbClr val="3371A5"/>
          </a:solidFill>
          <a:ln/>
        </p:spPr>
        <p:txBody>
          <a:bodyPr/>
          <a:lstStyle/>
          <a:p>
            <a:endParaRPr lang="en-GB"/>
          </a:p>
        </p:txBody>
      </p:sp>
      <p:sp>
        <p:nvSpPr>
          <p:cNvPr id="7" name="Text 5"/>
          <p:cNvSpPr/>
          <p:nvPr/>
        </p:nvSpPr>
        <p:spPr>
          <a:xfrm>
            <a:off x="3898702" y="2494836"/>
            <a:ext cx="258485" cy="323136"/>
          </a:xfrm>
          <a:prstGeom prst="rect">
            <a:avLst/>
          </a:prstGeom>
          <a:noFill/>
          <a:ln/>
        </p:spPr>
        <p:txBody>
          <a:bodyPr wrap="none" lIns="0" tIns="0" rIns="0" bIns="0" rtlCol="0" anchor="t"/>
          <a:lstStyle/>
          <a:p>
            <a:pPr marL="0" indent="0" algn="l">
              <a:lnSpc>
                <a:spcPts val="3050"/>
              </a:lnSpc>
              <a:buNone/>
            </a:pPr>
            <a:r>
              <a:rPr lang="en-US" sz="2800">
                <a:solidFill>
                  <a:srgbClr val="FFFFFF"/>
                </a:solidFill>
                <a:latin typeface="Aptos Display" panose="020B0004020202020204" pitchFamily="34" charset="0"/>
                <a:ea typeface="Funnel Display" pitchFamily="34" charset="-122"/>
                <a:cs typeface="Funnel Display" pitchFamily="34" charset="-120"/>
              </a:rPr>
              <a:t>1</a:t>
            </a:r>
            <a:endParaRPr lang="en-US" sz="2800">
              <a:latin typeface="Aptos Display" panose="020B0004020202020204" pitchFamily="34" charset="0"/>
            </a:endParaRPr>
          </a:p>
        </p:txBody>
      </p:sp>
      <p:sp>
        <p:nvSpPr>
          <p:cNvPr id="8" name="Text 6"/>
          <p:cNvSpPr/>
          <p:nvPr/>
        </p:nvSpPr>
        <p:spPr>
          <a:xfrm>
            <a:off x="1083588" y="3194923"/>
            <a:ext cx="2534603" cy="316825"/>
          </a:xfrm>
          <a:prstGeom prst="rect">
            <a:avLst/>
          </a:prstGeom>
          <a:noFill/>
          <a:ln/>
        </p:spPr>
        <p:txBody>
          <a:bodyPr wrap="none" lIns="0" tIns="0" rIns="0" bIns="0" rtlCol="0" anchor="t"/>
          <a:lstStyle/>
          <a:p>
            <a:pPr marL="0" indent="0" algn="l">
              <a:lnSpc>
                <a:spcPts val="2450"/>
              </a:lnSpc>
              <a:buNone/>
            </a:pPr>
            <a:r>
              <a:rPr lang="en-US" sz="2400">
                <a:solidFill>
                  <a:srgbClr val="2B3541"/>
                </a:solidFill>
                <a:latin typeface="Aptos Display" panose="020B0004020202020204" pitchFamily="34" charset="0"/>
                <a:ea typeface="Funnel Display" pitchFamily="34" charset="-122"/>
                <a:cs typeface="Funnel Display" pitchFamily="34" charset="-120"/>
              </a:rPr>
              <a:t>Person-centred care</a:t>
            </a:r>
            <a:endParaRPr lang="en-US" sz="2400">
              <a:latin typeface="Aptos Display" panose="020B0004020202020204" pitchFamily="34" charset="0"/>
            </a:endParaRPr>
          </a:p>
        </p:txBody>
      </p:sp>
      <p:sp>
        <p:nvSpPr>
          <p:cNvPr id="9" name="Text 7"/>
          <p:cNvSpPr/>
          <p:nvPr/>
        </p:nvSpPr>
        <p:spPr>
          <a:xfrm>
            <a:off x="1083588" y="3628072"/>
            <a:ext cx="5888831" cy="327303"/>
          </a:xfrm>
          <a:prstGeom prst="rect">
            <a:avLst/>
          </a:prstGeom>
          <a:noFill/>
          <a:ln/>
        </p:spPr>
        <p:txBody>
          <a:bodyPr wrap="none" lIns="0" tIns="0" rIns="0" bIns="0" rtlCol="0" anchor="t"/>
          <a:lstStyle/>
          <a:p>
            <a:pPr marL="0" indent="0" algn="l">
              <a:lnSpc>
                <a:spcPts val="2550"/>
              </a:lnSpc>
              <a:buNone/>
            </a:pPr>
            <a:r>
              <a:rPr lang="en-US" sz="2000">
                <a:solidFill>
                  <a:srgbClr val="2B3541"/>
                </a:solidFill>
                <a:latin typeface="Aptos Display" panose="020B0004020202020204" pitchFamily="34" charset="0"/>
                <a:ea typeface="Funnel Sans" pitchFamily="34" charset="-122"/>
                <a:cs typeface="Funnel Sans" pitchFamily="34" charset="-120"/>
              </a:rPr>
              <a:t>Tailors care plans to individual preferences and goals.</a:t>
            </a:r>
            <a:endParaRPr lang="en-US" sz="2000">
              <a:latin typeface="Aptos Display" panose="020B0004020202020204" pitchFamily="34" charset="0"/>
            </a:endParaRPr>
          </a:p>
        </p:txBody>
      </p:sp>
      <p:sp>
        <p:nvSpPr>
          <p:cNvPr id="10" name="Shape 8"/>
          <p:cNvSpPr/>
          <p:nvPr/>
        </p:nvSpPr>
        <p:spPr>
          <a:xfrm>
            <a:off x="7412117" y="2656403"/>
            <a:ext cx="6380559" cy="1872139"/>
          </a:xfrm>
          <a:prstGeom prst="roundRect">
            <a:avLst>
              <a:gd name="adj" fmla="val 7815"/>
            </a:avLst>
          </a:prstGeom>
          <a:solidFill>
            <a:srgbClr val="FAF5EB"/>
          </a:solidFill>
          <a:ln/>
        </p:spPr>
        <p:txBody>
          <a:bodyPr/>
          <a:lstStyle/>
          <a:p>
            <a:endParaRPr lang="en-GB"/>
          </a:p>
        </p:txBody>
      </p:sp>
      <p:sp>
        <p:nvSpPr>
          <p:cNvPr id="11" name="Shape 9"/>
          <p:cNvSpPr/>
          <p:nvPr/>
        </p:nvSpPr>
        <p:spPr>
          <a:xfrm>
            <a:off x="7412117" y="2625923"/>
            <a:ext cx="6380559" cy="121920"/>
          </a:xfrm>
          <a:prstGeom prst="roundRect">
            <a:avLst>
              <a:gd name="adj" fmla="val 74218"/>
            </a:avLst>
          </a:prstGeom>
          <a:solidFill>
            <a:srgbClr val="3371A5"/>
          </a:solidFill>
          <a:ln/>
        </p:spPr>
        <p:txBody>
          <a:bodyPr/>
          <a:lstStyle/>
          <a:p>
            <a:endParaRPr lang="en-GB"/>
          </a:p>
        </p:txBody>
      </p:sp>
      <p:sp>
        <p:nvSpPr>
          <p:cNvPr id="12" name="Shape 10"/>
          <p:cNvSpPr/>
          <p:nvPr/>
        </p:nvSpPr>
        <p:spPr>
          <a:xfrm>
            <a:off x="10279261" y="2333268"/>
            <a:ext cx="646271" cy="646271"/>
          </a:xfrm>
          <a:prstGeom prst="roundRect">
            <a:avLst>
              <a:gd name="adj" fmla="val 141489"/>
            </a:avLst>
          </a:prstGeom>
          <a:solidFill>
            <a:srgbClr val="3371A5"/>
          </a:solidFill>
          <a:ln/>
        </p:spPr>
        <p:txBody>
          <a:bodyPr/>
          <a:lstStyle/>
          <a:p>
            <a:endParaRPr lang="en-GB"/>
          </a:p>
        </p:txBody>
      </p:sp>
      <p:sp>
        <p:nvSpPr>
          <p:cNvPr id="13" name="Text 11"/>
          <p:cNvSpPr/>
          <p:nvPr/>
        </p:nvSpPr>
        <p:spPr>
          <a:xfrm>
            <a:off x="10473095" y="2494836"/>
            <a:ext cx="258485" cy="323136"/>
          </a:xfrm>
          <a:prstGeom prst="rect">
            <a:avLst/>
          </a:prstGeom>
          <a:noFill/>
          <a:ln/>
        </p:spPr>
        <p:txBody>
          <a:bodyPr wrap="none" lIns="0" tIns="0" rIns="0" bIns="0" rtlCol="0" anchor="t"/>
          <a:lstStyle/>
          <a:p>
            <a:pPr marL="0" indent="0" algn="l">
              <a:lnSpc>
                <a:spcPts val="3050"/>
              </a:lnSpc>
              <a:buNone/>
            </a:pPr>
            <a:r>
              <a:rPr lang="en-US" sz="2800">
                <a:solidFill>
                  <a:srgbClr val="FFFFFF"/>
                </a:solidFill>
                <a:latin typeface="Aptos Display" panose="020B0004020202020204" pitchFamily="34" charset="0"/>
                <a:ea typeface="Funnel Display" pitchFamily="34" charset="-122"/>
                <a:cs typeface="Funnel Display" pitchFamily="34" charset="-120"/>
              </a:rPr>
              <a:t>2</a:t>
            </a:r>
            <a:endParaRPr lang="en-US" sz="2800">
              <a:latin typeface="Aptos Display" panose="020B0004020202020204" pitchFamily="34" charset="0"/>
            </a:endParaRPr>
          </a:p>
        </p:txBody>
      </p:sp>
      <p:sp>
        <p:nvSpPr>
          <p:cNvPr id="14" name="Text 12"/>
          <p:cNvSpPr/>
          <p:nvPr/>
        </p:nvSpPr>
        <p:spPr>
          <a:xfrm>
            <a:off x="7657981" y="3194923"/>
            <a:ext cx="2534603" cy="316825"/>
          </a:xfrm>
          <a:prstGeom prst="rect">
            <a:avLst/>
          </a:prstGeom>
          <a:noFill/>
          <a:ln/>
        </p:spPr>
        <p:txBody>
          <a:bodyPr wrap="none" lIns="0" tIns="0" rIns="0" bIns="0" rtlCol="0" anchor="t"/>
          <a:lstStyle/>
          <a:p>
            <a:pPr marL="0" indent="0" algn="l">
              <a:lnSpc>
                <a:spcPts val="2450"/>
              </a:lnSpc>
              <a:buNone/>
            </a:pPr>
            <a:r>
              <a:rPr lang="en-US" sz="2400">
                <a:solidFill>
                  <a:srgbClr val="2B3541"/>
                </a:solidFill>
                <a:latin typeface="Aptos Display" panose="020B0004020202020204" pitchFamily="34" charset="0"/>
                <a:ea typeface="Funnel Display" pitchFamily="34" charset="-122"/>
                <a:cs typeface="Funnel Display" pitchFamily="34" charset="-120"/>
              </a:rPr>
              <a:t>Integrated care</a:t>
            </a:r>
            <a:endParaRPr lang="en-US" sz="2400">
              <a:latin typeface="Aptos Display" panose="020B0004020202020204" pitchFamily="34" charset="0"/>
            </a:endParaRPr>
          </a:p>
        </p:txBody>
      </p:sp>
      <p:sp>
        <p:nvSpPr>
          <p:cNvPr id="15" name="Text 13"/>
          <p:cNvSpPr/>
          <p:nvPr/>
        </p:nvSpPr>
        <p:spPr>
          <a:xfrm>
            <a:off x="7657981" y="3628072"/>
            <a:ext cx="5888831" cy="654606"/>
          </a:xfrm>
          <a:prstGeom prst="rect">
            <a:avLst/>
          </a:prstGeom>
          <a:noFill/>
          <a:ln/>
        </p:spPr>
        <p:txBody>
          <a:bodyPr wrap="square" lIns="0" tIns="0" rIns="0" bIns="0" rtlCol="0" anchor="t"/>
          <a:lstStyle/>
          <a:p>
            <a:pPr marL="0" indent="0" algn="l">
              <a:lnSpc>
                <a:spcPts val="2550"/>
              </a:lnSpc>
              <a:buNone/>
            </a:pPr>
            <a:r>
              <a:rPr lang="en-US" sz="2000">
                <a:solidFill>
                  <a:srgbClr val="2B3541"/>
                </a:solidFill>
                <a:latin typeface="Aptos Display" panose="020B0004020202020204" pitchFamily="34" charset="0"/>
                <a:ea typeface="Funnel Sans" pitchFamily="34" charset="-122"/>
                <a:cs typeface="Funnel Sans" pitchFamily="34" charset="-120"/>
              </a:rPr>
              <a:t>Coordination between </a:t>
            </a:r>
            <a:r>
              <a:rPr lang="en-US" sz="2000" b="1">
                <a:solidFill>
                  <a:srgbClr val="2B3541"/>
                </a:solidFill>
                <a:latin typeface="Aptos Display" panose="020B0004020202020204" pitchFamily="34" charset="0"/>
                <a:ea typeface="Funnel Sans" pitchFamily="34" charset="-122"/>
                <a:cs typeface="Funnel Sans" pitchFamily="34" charset="-120"/>
              </a:rPr>
              <a:t>health services, social care and community organisations</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16" name="Shape 14"/>
          <p:cNvSpPr/>
          <p:nvPr/>
        </p:nvSpPr>
        <p:spPr>
          <a:xfrm>
            <a:off x="837724" y="5045512"/>
            <a:ext cx="6380559" cy="1872139"/>
          </a:xfrm>
          <a:prstGeom prst="roundRect">
            <a:avLst>
              <a:gd name="adj" fmla="val 7815"/>
            </a:avLst>
          </a:prstGeom>
          <a:solidFill>
            <a:srgbClr val="FAF5EB"/>
          </a:solidFill>
          <a:ln/>
        </p:spPr>
        <p:txBody>
          <a:bodyPr/>
          <a:lstStyle/>
          <a:p>
            <a:endParaRPr lang="en-GB"/>
          </a:p>
        </p:txBody>
      </p:sp>
      <p:sp>
        <p:nvSpPr>
          <p:cNvPr id="17" name="Shape 15"/>
          <p:cNvSpPr/>
          <p:nvPr/>
        </p:nvSpPr>
        <p:spPr>
          <a:xfrm>
            <a:off x="837724" y="5015032"/>
            <a:ext cx="6380559" cy="121920"/>
          </a:xfrm>
          <a:prstGeom prst="roundRect">
            <a:avLst>
              <a:gd name="adj" fmla="val 74218"/>
            </a:avLst>
          </a:prstGeom>
          <a:solidFill>
            <a:srgbClr val="3371A5"/>
          </a:solidFill>
          <a:ln/>
        </p:spPr>
        <p:txBody>
          <a:bodyPr/>
          <a:lstStyle/>
          <a:p>
            <a:endParaRPr lang="en-GB"/>
          </a:p>
        </p:txBody>
      </p:sp>
      <p:sp>
        <p:nvSpPr>
          <p:cNvPr id="18" name="Shape 16"/>
          <p:cNvSpPr/>
          <p:nvPr/>
        </p:nvSpPr>
        <p:spPr>
          <a:xfrm>
            <a:off x="3704868" y="4722376"/>
            <a:ext cx="646271" cy="646271"/>
          </a:xfrm>
          <a:prstGeom prst="roundRect">
            <a:avLst>
              <a:gd name="adj" fmla="val 141489"/>
            </a:avLst>
          </a:prstGeom>
          <a:solidFill>
            <a:srgbClr val="3371A5"/>
          </a:solidFill>
          <a:ln/>
        </p:spPr>
        <p:txBody>
          <a:bodyPr/>
          <a:lstStyle/>
          <a:p>
            <a:endParaRPr lang="en-GB"/>
          </a:p>
        </p:txBody>
      </p:sp>
      <p:sp>
        <p:nvSpPr>
          <p:cNvPr id="19" name="Text 17"/>
          <p:cNvSpPr/>
          <p:nvPr/>
        </p:nvSpPr>
        <p:spPr>
          <a:xfrm>
            <a:off x="3898702" y="4883944"/>
            <a:ext cx="258485" cy="323136"/>
          </a:xfrm>
          <a:prstGeom prst="rect">
            <a:avLst/>
          </a:prstGeom>
          <a:noFill/>
          <a:ln/>
        </p:spPr>
        <p:txBody>
          <a:bodyPr wrap="none" lIns="0" tIns="0" rIns="0" bIns="0" rtlCol="0" anchor="t"/>
          <a:lstStyle/>
          <a:p>
            <a:pPr marL="0" indent="0" algn="l">
              <a:lnSpc>
                <a:spcPts val="3050"/>
              </a:lnSpc>
              <a:buNone/>
            </a:pPr>
            <a:r>
              <a:rPr lang="en-US" sz="2800">
                <a:solidFill>
                  <a:srgbClr val="FFFFFF"/>
                </a:solidFill>
                <a:latin typeface="Aptos Display" panose="020B0004020202020204" pitchFamily="34" charset="0"/>
                <a:ea typeface="Funnel Display" pitchFamily="34" charset="-122"/>
                <a:cs typeface="Funnel Display" pitchFamily="34" charset="-120"/>
              </a:rPr>
              <a:t>3</a:t>
            </a:r>
            <a:endParaRPr lang="en-US" sz="2800">
              <a:latin typeface="Aptos Display" panose="020B0004020202020204" pitchFamily="34" charset="0"/>
            </a:endParaRPr>
          </a:p>
        </p:txBody>
      </p:sp>
      <p:sp>
        <p:nvSpPr>
          <p:cNvPr id="20" name="Text 18"/>
          <p:cNvSpPr/>
          <p:nvPr/>
        </p:nvSpPr>
        <p:spPr>
          <a:xfrm>
            <a:off x="1083588" y="5584031"/>
            <a:ext cx="2781538" cy="316825"/>
          </a:xfrm>
          <a:prstGeom prst="rect">
            <a:avLst/>
          </a:prstGeom>
          <a:noFill/>
          <a:ln/>
        </p:spPr>
        <p:txBody>
          <a:bodyPr wrap="none" lIns="0" tIns="0" rIns="0" bIns="0" rtlCol="0" anchor="t"/>
          <a:lstStyle/>
          <a:p>
            <a:pPr marL="0" indent="0" algn="l">
              <a:lnSpc>
                <a:spcPts val="2450"/>
              </a:lnSpc>
              <a:buNone/>
            </a:pPr>
            <a:r>
              <a:rPr lang="en-US" sz="2400">
                <a:solidFill>
                  <a:srgbClr val="2B3541"/>
                </a:solidFill>
                <a:latin typeface="Aptos Display" panose="020B0004020202020204" pitchFamily="34" charset="0"/>
                <a:ea typeface="Funnel Display" pitchFamily="34" charset="-122"/>
                <a:cs typeface="Funnel Display" pitchFamily="34" charset="-120"/>
              </a:rPr>
              <a:t>Community-based care</a:t>
            </a:r>
            <a:endParaRPr lang="en-US" sz="2400">
              <a:latin typeface="Aptos Display" panose="020B0004020202020204" pitchFamily="34" charset="0"/>
            </a:endParaRPr>
          </a:p>
        </p:txBody>
      </p:sp>
      <p:sp>
        <p:nvSpPr>
          <p:cNvPr id="21" name="Text 19"/>
          <p:cNvSpPr/>
          <p:nvPr/>
        </p:nvSpPr>
        <p:spPr>
          <a:xfrm>
            <a:off x="1083588" y="6017181"/>
            <a:ext cx="5888831" cy="654606"/>
          </a:xfrm>
          <a:prstGeom prst="rect">
            <a:avLst/>
          </a:prstGeom>
          <a:noFill/>
          <a:ln/>
        </p:spPr>
        <p:txBody>
          <a:bodyPr wrap="square" lIns="0" tIns="0" rIns="0" bIns="0" rtlCol="0" anchor="t"/>
          <a:lstStyle/>
          <a:p>
            <a:pPr marL="0" indent="0" algn="l">
              <a:lnSpc>
                <a:spcPts val="2550"/>
              </a:lnSpc>
              <a:buNone/>
            </a:pPr>
            <a:r>
              <a:rPr lang="en-US" sz="2000">
                <a:solidFill>
                  <a:srgbClr val="2B3541"/>
                </a:solidFill>
                <a:latin typeface="Aptos Display" panose="020B0004020202020204" pitchFamily="34" charset="0"/>
                <a:ea typeface="Funnel Sans" pitchFamily="34" charset="-122"/>
                <a:cs typeface="Funnel Sans" pitchFamily="34" charset="-120"/>
              </a:rPr>
              <a:t>Home care, day centres and community support programmes.</a:t>
            </a:r>
            <a:endParaRPr lang="en-US" sz="2000">
              <a:latin typeface="Aptos Display" panose="020B0004020202020204" pitchFamily="34" charset="0"/>
            </a:endParaRPr>
          </a:p>
        </p:txBody>
      </p:sp>
      <p:sp>
        <p:nvSpPr>
          <p:cNvPr id="22" name="Shape 20"/>
          <p:cNvSpPr/>
          <p:nvPr/>
        </p:nvSpPr>
        <p:spPr>
          <a:xfrm>
            <a:off x="7412117" y="5045512"/>
            <a:ext cx="6380559" cy="1872139"/>
          </a:xfrm>
          <a:prstGeom prst="roundRect">
            <a:avLst>
              <a:gd name="adj" fmla="val 7815"/>
            </a:avLst>
          </a:prstGeom>
          <a:solidFill>
            <a:srgbClr val="FAF5EB"/>
          </a:solidFill>
          <a:ln/>
        </p:spPr>
        <p:txBody>
          <a:bodyPr/>
          <a:lstStyle/>
          <a:p>
            <a:endParaRPr lang="en-GB"/>
          </a:p>
        </p:txBody>
      </p:sp>
      <p:sp>
        <p:nvSpPr>
          <p:cNvPr id="23" name="Shape 21"/>
          <p:cNvSpPr/>
          <p:nvPr/>
        </p:nvSpPr>
        <p:spPr>
          <a:xfrm>
            <a:off x="7412117" y="5015032"/>
            <a:ext cx="6380559" cy="121920"/>
          </a:xfrm>
          <a:prstGeom prst="roundRect">
            <a:avLst>
              <a:gd name="adj" fmla="val 74218"/>
            </a:avLst>
          </a:prstGeom>
          <a:solidFill>
            <a:srgbClr val="3371A5"/>
          </a:solidFill>
          <a:ln/>
        </p:spPr>
        <p:txBody>
          <a:bodyPr/>
          <a:lstStyle/>
          <a:p>
            <a:endParaRPr lang="en-GB"/>
          </a:p>
        </p:txBody>
      </p:sp>
      <p:sp>
        <p:nvSpPr>
          <p:cNvPr id="24" name="Shape 22"/>
          <p:cNvSpPr/>
          <p:nvPr/>
        </p:nvSpPr>
        <p:spPr>
          <a:xfrm>
            <a:off x="10279261" y="4722376"/>
            <a:ext cx="646271" cy="646271"/>
          </a:xfrm>
          <a:prstGeom prst="roundRect">
            <a:avLst>
              <a:gd name="adj" fmla="val 141489"/>
            </a:avLst>
          </a:prstGeom>
          <a:solidFill>
            <a:srgbClr val="3371A5"/>
          </a:solidFill>
          <a:ln/>
        </p:spPr>
        <p:txBody>
          <a:bodyPr/>
          <a:lstStyle/>
          <a:p>
            <a:endParaRPr lang="en-GB"/>
          </a:p>
        </p:txBody>
      </p:sp>
      <p:sp>
        <p:nvSpPr>
          <p:cNvPr id="25" name="Text 23"/>
          <p:cNvSpPr/>
          <p:nvPr/>
        </p:nvSpPr>
        <p:spPr>
          <a:xfrm>
            <a:off x="10473095" y="4883944"/>
            <a:ext cx="258485" cy="323136"/>
          </a:xfrm>
          <a:prstGeom prst="rect">
            <a:avLst/>
          </a:prstGeom>
          <a:noFill/>
          <a:ln/>
        </p:spPr>
        <p:txBody>
          <a:bodyPr wrap="none" lIns="0" tIns="0" rIns="0" bIns="0" rtlCol="0" anchor="t"/>
          <a:lstStyle/>
          <a:p>
            <a:pPr marL="0" indent="0" algn="l">
              <a:lnSpc>
                <a:spcPts val="3050"/>
              </a:lnSpc>
              <a:buNone/>
            </a:pPr>
            <a:r>
              <a:rPr lang="en-US" sz="2800">
                <a:solidFill>
                  <a:srgbClr val="FFFFFF"/>
                </a:solidFill>
                <a:latin typeface="Aptos Display" panose="020B0004020202020204" pitchFamily="34" charset="0"/>
                <a:ea typeface="Funnel Display" pitchFamily="34" charset="-122"/>
                <a:cs typeface="Funnel Display" pitchFamily="34" charset="-120"/>
              </a:rPr>
              <a:t>4</a:t>
            </a:r>
            <a:endParaRPr lang="en-US" sz="2800">
              <a:latin typeface="Aptos Display" panose="020B0004020202020204" pitchFamily="34" charset="0"/>
            </a:endParaRPr>
          </a:p>
        </p:txBody>
      </p:sp>
      <p:sp>
        <p:nvSpPr>
          <p:cNvPr id="26" name="Text 24"/>
          <p:cNvSpPr/>
          <p:nvPr/>
        </p:nvSpPr>
        <p:spPr>
          <a:xfrm>
            <a:off x="7657981" y="5584031"/>
            <a:ext cx="3184803" cy="316825"/>
          </a:xfrm>
          <a:prstGeom prst="rect">
            <a:avLst/>
          </a:prstGeom>
          <a:noFill/>
          <a:ln/>
        </p:spPr>
        <p:txBody>
          <a:bodyPr wrap="none" lIns="0" tIns="0" rIns="0" bIns="0" rtlCol="0" anchor="t"/>
          <a:lstStyle/>
          <a:p>
            <a:pPr marL="0" indent="0" algn="l">
              <a:lnSpc>
                <a:spcPts val="2450"/>
              </a:lnSpc>
              <a:buNone/>
            </a:pPr>
            <a:r>
              <a:rPr lang="en-US" sz="2400">
                <a:solidFill>
                  <a:srgbClr val="2B3541"/>
                </a:solidFill>
                <a:latin typeface="Aptos Display" panose="020B0004020202020204" pitchFamily="34" charset="0"/>
                <a:ea typeface="Funnel Display" pitchFamily="34" charset="-122"/>
                <a:cs typeface="Funnel Display" pitchFamily="34" charset="-120"/>
              </a:rPr>
              <a:t>Age-friendly environments</a:t>
            </a:r>
            <a:endParaRPr lang="en-US" sz="2400">
              <a:latin typeface="Aptos Display" panose="020B0004020202020204" pitchFamily="34" charset="0"/>
            </a:endParaRPr>
          </a:p>
        </p:txBody>
      </p:sp>
      <p:sp>
        <p:nvSpPr>
          <p:cNvPr id="27" name="Text 25"/>
          <p:cNvSpPr/>
          <p:nvPr/>
        </p:nvSpPr>
        <p:spPr>
          <a:xfrm>
            <a:off x="7657981" y="6017181"/>
            <a:ext cx="5888831" cy="654606"/>
          </a:xfrm>
          <a:prstGeom prst="rect">
            <a:avLst/>
          </a:prstGeom>
          <a:noFill/>
          <a:ln/>
        </p:spPr>
        <p:txBody>
          <a:bodyPr wrap="square" lIns="0" tIns="0" rIns="0" bIns="0" rtlCol="0" anchor="t"/>
          <a:lstStyle/>
          <a:p>
            <a:pPr marL="0" indent="0" algn="l">
              <a:lnSpc>
                <a:spcPts val="2550"/>
              </a:lnSpc>
              <a:buNone/>
            </a:pPr>
            <a:r>
              <a:rPr lang="en-US" sz="2000">
                <a:solidFill>
                  <a:srgbClr val="2B3541"/>
                </a:solidFill>
                <a:latin typeface="Aptos Display" panose="020B0004020202020204" pitchFamily="34" charset="0"/>
                <a:ea typeface="Funnel Sans" pitchFamily="34" charset="-122"/>
                <a:cs typeface="Funnel Sans" pitchFamily="34" charset="-120"/>
              </a:rPr>
              <a:t>Safe housing, accessible transport and inclusive public spaces (</a:t>
            </a:r>
            <a:r>
              <a:rPr lang="en-US" sz="2000" err="1">
                <a:solidFill>
                  <a:srgbClr val="2B3541"/>
                </a:solidFill>
                <a:latin typeface="Aptos Display" panose="020B0004020202020204" pitchFamily="34" charset="0"/>
                <a:ea typeface="Funnel Sans" pitchFamily="34" charset="-122"/>
                <a:cs typeface="Funnel Sans" pitchFamily="34" charset="-120"/>
              </a:rPr>
              <a:t>Valabhji</a:t>
            </a:r>
            <a:r>
              <a:rPr lang="en-US" sz="2000">
                <a:solidFill>
                  <a:srgbClr val="2B3541"/>
                </a:solidFill>
                <a:latin typeface="Aptos Display" panose="020B0004020202020204" pitchFamily="34" charset="0"/>
                <a:ea typeface="Funnel Sans" pitchFamily="34" charset="-122"/>
                <a:cs typeface="Funnel Sans" pitchFamily="34" charset="-120"/>
              </a:rPr>
              <a:t> et al., 2024).</a:t>
            </a:r>
            <a:endParaRPr lang="en-US" sz="2000">
              <a:latin typeface="Aptos Display" panose="020B0004020202020204" pitchFamily="34" charset="0"/>
            </a:endParaRPr>
          </a:p>
        </p:txBody>
      </p:sp>
      <p:sp>
        <p:nvSpPr>
          <p:cNvPr id="28" name="Text 26"/>
          <p:cNvSpPr/>
          <p:nvPr/>
        </p:nvSpPr>
        <p:spPr>
          <a:xfrm>
            <a:off x="837724" y="7135773"/>
            <a:ext cx="12954952" cy="327303"/>
          </a:xfrm>
          <a:prstGeom prst="rect">
            <a:avLst/>
          </a:prstGeom>
          <a:noFill/>
          <a:ln/>
        </p:spPr>
        <p:txBody>
          <a:bodyPr wrap="none" lIns="0" tIns="0" rIns="0" bIns="0" rtlCol="0" anchor="t"/>
          <a:lstStyle/>
          <a:p>
            <a:pPr marL="0" indent="0" algn="l">
              <a:lnSpc>
                <a:spcPts val="2550"/>
              </a:lnSpc>
              <a:buNone/>
            </a:pPr>
            <a:r>
              <a:rPr lang="en-US" sz="2000">
                <a:solidFill>
                  <a:srgbClr val="2B3541"/>
                </a:solidFill>
                <a:latin typeface="Aptos Display" panose="020B0004020202020204" pitchFamily="34" charset="0"/>
                <a:ea typeface="Funnel Sans" pitchFamily="34" charset="-122"/>
                <a:cs typeface="Funnel Sans" pitchFamily="34" charset="-120"/>
              </a:rPr>
              <a:t>These approaches promote </a:t>
            </a:r>
            <a:r>
              <a:rPr lang="en-US" sz="2000" b="1">
                <a:solidFill>
                  <a:srgbClr val="2B3541"/>
                </a:solidFill>
                <a:latin typeface="Aptos Display" panose="020B0004020202020204" pitchFamily="34" charset="0"/>
                <a:ea typeface="Funnel Sans" pitchFamily="34" charset="-122"/>
                <a:cs typeface="Funnel Sans" pitchFamily="34" charset="-120"/>
              </a:rPr>
              <a:t>ageing in place</a:t>
            </a:r>
            <a:r>
              <a:rPr lang="en-US" sz="2000">
                <a:solidFill>
                  <a:srgbClr val="2B3541"/>
                </a:solidFill>
                <a:latin typeface="Aptos Display" panose="020B0004020202020204" pitchFamily="34" charset="0"/>
                <a:ea typeface="Funnel Sans" pitchFamily="34" charset="-122"/>
                <a:cs typeface="Funnel Sans" pitchFamily="34" charset="-120"/>
              </a:rPr>
              <a:t>, enabling older adults to remain active in their communities.</a:t>
            </a:r>
            <a:endParaRPr lang="en-US" sz="2000">
              <a:latin typeface="Aptos Display" panose="020B0004020202020204" pitchFamily="34" charset="0"/>
            </a:endParaRPr>
          </a:p>
        </p:txBody>
      </p:sp>
      <p:pic>
        <p:nvPicPr>
          <p:cNvPr id="32" name="Audio 31">
            <a:hlinkClick r:id="" action="ppaction://media"/>
            <a:extLst>
              <a:ext uri="{FF2B5EF4-FFF2-40B4-BE49-F238E27FC236}">
                <a16:creationId xmlns:a16="http://schemas.microsoft.com/office/drawing/2014/main" id="{7617F76D-752D-3DDB-005C-7DB0B13C25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53750" t="-253750" r="-253750" b="-25375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4951"/>
    </mc:Choice>
    <mc:Fallback xmlns="">
      <p:transition spd="slow" advTm="74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837724" y="752237"/>
            <a:ext cx="12954952" cy="1408033"/>
          </a:xfrm>
          <a:prstGeom prst="rect">
            <a:avLst/>
          </a:prstGeom>
          <a:noFill/>
          <a:ln/>
        </p:spPr>
        <p:txBody>
          <a:bodyPr wrap="square" lIns="0" tIns="0" rIns="0" bIns="0" rtlCol="0" anchor="t"/>
          <a:lstStyle/>
          <a:p>
            <a:pPr marL="0" indent="0" algn="l">
              <a:lnSpc>
                <a:spcPts val="5500"/>
              </a:lnSpc>
              <a:buNone/>
            </a:pPr>
            <a:r>
              <a:rPr lang="en-US" sz="4800">
                <a:solidFill>
                  <a:srgbClr val="051D3A"/>
                </a:solidFill>
                <a:latin typeface="Aptos Display" panose="020B0004020202020204" pitchFamily="34" charset="0"/>
                <a:ea typeface="Funnel Display" pitchFamily="34" charset="-122"/>
                <a:cs typeface="Funnel Display" pitchFamily="34" charset="-120"/>
              </a:rPr>
              <a:t>Effectiveness of UK Policies and Services </a:t>
            </a:r>
            <a:r>
              <a:rPr lang="en-US" sz="4800">
                <a:solidFill>
                  <a:srgbClr val="3371A5"/>
                </a:solidFill>
                <a:latin typeface="Aptos Display" panose="020B0004020202020204" pitchFamily="34" charset="0"/>
                <a:ea typeface="Funnel Display" pitchFamily="34" charset="-122"/>
                <a:cs typeface="Funnel Display" pitchFamily="34" charset="-120"/>
              </a:rPr>
              <a:t>(Critical Evaluation)</a:t>
            </a:r>
            <a:endParaRPr lang="en-US" sz="4800">
              <a:latin typeface="Aptos Display" panose="020B0004020202020204" pitchFamily="34" charset="0"/>
            </a:endParaRPr>
          </a:p>
        </p:txBody>
      </p:sp>
      <p:sp>
        <p:nvSpPr>
          <p:cNvPr id="3" name="Text 1"/>
          <p:cNvSpPr/>
          <p:nvPr/>
        </p:nvSpPr>
        <p:spPr>
          <a:xfrm>
            <a:off x="837724" y="2639020"/>
            <a:ext cx="12954952" cy="383024"/>
          </a:xfrm>
          <a:prstGeom prst="rect">
            <a:avLst/>
          </a:prstGeom>
          <a:noFill/>
          <a:ln/>
        </p:spPr>
        <p:txBody>
          <a:bodyPr wrap="none" lIns="0" tIns="0" rIns="0" bIns="0" rtlCol="0" anchor="t"/>
          <a:lstStyle/>
          <a:p>
            <a:pPr marL="0" indent="0" algn="l">
              <a:lnSpc>
                <a:spcPts val="3000"/>
              </a:lnSpc>
              <a:buNone/>
            </a:pPr>
            <a:r>
              <a:rPr lang="en-US" sz="2000">
                <a:solidFill>
                  <a:srgbClr val="2B3541"/>
                </a:solidFill>
                <a:latin typeface="Aptos Display" panose="020B0004020202020204" pitchFamily="34" charset="0"/>
                <a:ea typeface="Funnel Sans" pitchFamily="34" charset="-122"/>
                <a:cs typeface="Funnel Sans" pitchFamily="34" charset="-120"/>
              </a:rPr>
              <a:t>Key policies supporting older adults include:</a:t>
            </a:r>
            <a:endParaRPr lang="en-US" sz="2000">
              <a:latin typeface="Aptos Display" panose="020B0004020202020204" pitchFamily="34" charset="0"/>
            </a:endParaRPr>
          </a:p>
        </p:txBody>
      </p:sp>
      <p:sp>
        <p:nvSpPr>
          <p:cNvPr id="4" name="Text 2"/>
          <p:cNvSpPr/>
          <p:nvPr/>
        </p:nvSpPr>
        <p:spPr>
          <a:xfrm>
            <a:off x="837724" y="3291245"/>
            <a:ext cx="12954952" cy="849749"/>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Care Act 2014</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NHS Long Term Plan</a:t>
            </a:r>
            <a:endParaRPr lang="en-US" sz="2000">
              <a:latin typeface="Aptos Display" panose="020B0004020202020204" pitchFamily="34" charset="0"/>
            </a:endParaRPr>
          </a:p>
        </p:txBody>
      </p:sp>
      <p:sp>
        <p:nvSpPr>
          <p:cNvPr id="5" name="Text 3"/>
          <p:cNvSpPr/>
          <p:nvPr/>
        </p:nvSpPr>
        <p:spPr>
          <a:xfrm>
            <a:off x="837724" y="4649510"/>
            <a:ext cx="3379470" cy="422315"/>
          </a:xfrm>
          <a:prstGeom prst="rect">
            <a:avLst/>
          </a:prstGeom>
          <a:noFill/>
          <a:ln/>
        </p:spPr>
        <p:txBody>
          <a:bodyPr wrap="none" lIns="0" tIns="0" rIns="0" bIns="0" rtlCol="0" anchor="t"/>
          <a:lstStyle/>
          <a:p>
            <a:pPr marL="0" indent="0" algn="l">
              <a:lnSpc>
                <a:spcPts val="3300"/>
              </a:lnSpc>
              <a:buNone/>
            </a:pPr>
            <a:r>
              <a:rPr lang="en-US" sz="2800">
                <a:solidFill>
                  <a:srgbClr val="3371A5"/>
                </a:solidFill>
                <a:latin typeface="Aptos Display" panose="020B0004020202020204" pitchFamily="34" charset="0"/>
                <a:ea typeface="Funnel Display" pitchFamily="34" charset="-122"/>
                <a:cs typeface="Funnel Display" pitchFamily="34" charset="-120"/>
              </a:rPr>
              <a:t>Strengths</a:t>
            </a:r>
            <a:endParaRPr lang="en-US" sz="2800">
              <a:latin typeface="Aptos Display" panose="020B0004020202020204" pitchFamily="34" charset="0"/>
            </a:endParaRPr>
          </a:p>
        </p:txBody>
      </p:sp>
      <p:sp>
        <p:nvSpPr>
          <p:cNvPr id="6" name="Text 4"/>
          <p:cNvSpPr/>
          <p:nvPr/>
        </p:nvSpPr>
        <p:spPr>
          <a:xfrm>
            <a:off x="837724" y="5311140"/>
            <a:ext cx="6185535" cy="2082522"/>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Legal duty to promote </a:t>
            </a:r>
            <a:r>
              <a:rPr lang="en-US" sz="2000" b="1">
                <a:solidFill>
                  <a:srgbClr val="2B3541"/>
                </a:solidFill>
                <a:latin typeface="Aptos Display" panose="020B0004020202020204" pitchFamily="34" charset="0"/>
                <a:ea typeface="Funnel Sans" pitchFamily="34" charset="-122"/>
                <a:cs typeface="Funnel Sans" pitchFamily="34" charset="-120"/>
              </a:rPr>
              <a:t>wellbeing and independence</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Expansion of </a:t>
            </a:r>
            <a:r>
              <a:rPr lang="en-US" sz="2000" b="1">
                <a:solidFill>
                  <a:srgbClr val="2B3541"/>
                </a:solidFill>
                <a:latin typeface="Aptos Display" panose="020B0004020202020204" pitchFamily="34" charset="0"/>
                <a:ea typeface="Funnel Sans" pitchFamily="34" charset="-122"/>
                <a:cs typeface="Funnel Sans" pitchFamily="34" charset="-120"/>
              </a:rPr>
              <a:t>community-based care and integrated care systems</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Focus on </a:t>
            </a:r>
            <a:r>
              <a:rPr lang="en-US" sz="2000" b="1">
                <a:solidFill>
                  <a:srgbClr val="2B3541"/>
                </a:solidFill>
                <a:latin typeface="Aptos Display" panose="020B0004020202020204" pitchFamily="34" charset="0"/>
                <a:ea typeface="Funnel Sans" pitchFamily="34" charset="-122"/>
                <a:cs typeface="Funnel Sans" pitchFamily="34" charset="-120"/>
              </a:rPr>
              <a:t>preventative healthcare and ageing in place</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7" name="Text 5"/>
          <p:cNvSpPr/>
          <p:nvPr/>
        </p:nvSpPr>
        <p:spPr>
          <a:xfrm>
            <a:off x="7614761" y="4649510"/>
            <a:ext cx="3379470" cy="422315"/>
          </a:xfrm>
          <a:prstGeom prst="rect">
            <a:avLst/>
          </a:prstGeom>
          <a:noFill/>
          <a:ln/>
        </p:spPr>
        <p:txBody>
          <a:bodyPr wrap="none" lIns="0" tIns="0" rIns="0" bIns="0" rtlCol="0" anchor="t"/>
          <a:lstStyle/>
          <a:p>
            <a:pPr marL="0" indent="0" algn="l">
              <a:lnSpc>
                <a:spcPts val="3300"/>
              </a:lnSpc>
              <a:buNone/>
            </a:pPr>
            <a:r>
              <a:rPr lang="en-US" sz="2800">
                <a:solidFill>
                  <a:srgbClr val="E282B7"/>
                </a:solidFill>
                <a:latin typeface="Aptos Display" panose="020B0004020202020204" pitchFamily="34" charset="0"/>
                <a:ea typeface="Funnel Display" pitchFamily="34" charset="-122"/>
                <a:cs typeface="Funnel Display" pitchFamily="34" charset="-120"/>
              </a:rPr>
              <a:t>Weaknesses</a:t>
            </a:r>
            <a:endParaRPr lang="en-US" sz="2800">
              <a:latin typeface="Aptos Display" panose="020B0004020202020204" pitchFamily="34" charset="0"/>
            </a:endParaRPr>
          </a:p>
        </p:txBody>
      </p:sp>
      <p:sp>
        <p:nvSpPr>
          <p:cNvPr id="8" name="Text 6"/>
          <p:cNvSpPr/>
          <p:nvPr/>
        </p:nvSpPr>
        <p:spPr>
          <a:xfrm>
            <a:off x="7614761" y="5311140"/>
            <a:ext cx="6185535" cy="2082522"/>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Adult social care faces a </a:t>
            </a:r>
            <a:r>
              <a:rPr lang="en-US" sz="2000" b="1">
                <a:solidFill>
                  <a:srgbClr val="2B3541"/>
                </a:solidFill>
                <a:latin typeface="Aptos Display" panose="020B0004020202020204" pitchFamily="34" charset="0"/>
                <a:ea typeface="Funnel Sans" pitchFamily="34" charset="-122"/>
                <a:cs typeface="Funnel Sans" pitchFamily="34" charset="-120"/>
              </a:rPr>
              <a:t>£7 billion funding gap by 2030</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Approximately </a:t>
            </a:r>
            <a:r>
              <a:rPr lang="en-US" sz="2000" b="1">
                <a:solidFill>
                  <a:srgbClr val="2B3541"/>
                </a:solidFill>
                <a:latin typeface="Aptos Display" panose="020B0004020202020204" pitchFamily="34" charset="0"/>
                <a:ea typeface="Funnel Sans" pitchFamily="34" charset="-122"/>
                <a:cs typeface="Funnel Sans" pitchFamily="34" charset="-120"/>
              </a:rPr>
              <a:t>165,000 vacancies in the social care workforce (Clegg et al., 2013)</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Regional inequalities affect access to services.</a:t>
            </a:r>
            <a:endParaRPr lang="en-US" sz="2000">
              <a:latin typeface="Aptos Display" panose="020B0004020202020204" pitchFamily="34" charset="0"/>
            </a:endParaRPr>
          </a:p>
        </p:txBody>
      </p:sp>
      <p:pic>
        <p:nvPicPr>
          <p:cNvPr id="11" name="Audio 10">
            <a:hlinkClick r:id="" action="ppaction://media"/>
            <a:extLst>
              <a:ext uri="{FF2B5EF4-FFF2-40B4-BE49-F238E27FC236}">
                <a16:creationId xmlns:a16="http://schemas.microsoft.com/office/drawing/2014/main" id="{35EC749A-706B-6938-1015-3E0E07C64B7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53750" t="-253750" r="-253750" b="-25375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7581"/>
    </mc:Choice>
    <mc:Fallback xmlns="">
      <p:transition spd="slow" advTm="77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3" name="Text 0"/>
          <p:cNvSpPr/>
          <p:nvPr/>
        </p:nvSpPr>
        <p:spPr>
          <a:xfrm>
            <a:off x="837724" y="689729"/>
            <a:ext cx="7468553" cy="1126569"/>
          </a:xfrm>
          <a:prstGeom prst="rect">
            <a:avLst/>
          </a:prstGeom>
          <a:noFill/>
          <a:ln/>
        </p:spPr>
        <p:txBody>
          <a:bodyPr wrap="square" lIns="0" tIns="0" rIns="0" bIns="0" rtlCol="0" anchor="t"/>
          <a:lstStyle/>
          <a:p>
            <a:pPr marL="0" indent="0" algn="l">
              <a:lnSpc>
                <a:spcPts val="4400"/>
              </a:lnSpc>
              <a:buNone/>
            </a:pPr>
            <a:r>
              <a:rPr lang="en-US" sz="4000">
                <a:solidFill>
                  <a:srgbClr val="051D3A"/>
                </a:solidFill>
                <a:latin typeface="Aptos Display" panose="020B0004020202020204" pitchFamily="34" charset="0"/>
                <a:ea typeface="Funnel Display" pitchFamily="34" charset="-122"/>
                <a:cs typeface="Funnel Display" pitchFamily="34" charset="-120"/>
              </a:rPr>
              <a:t>Technology and Innovation Supporting Older People</a:t>
            </a:r>
            <a:endParaRPr lang="en-US" sz="4000">
              <a:latin typeface="Aptos Display" panose="020B0004020202020204" pitchFamily="34" charset="0"/>
            </a:endParaRPr>
          </a:p>
        </p:txBody>
      </p:sp>
      <p:sp>
        <p:nvSpPr>
          <p:cNvPr id="4" name="Text 1"/>
          <p:cNvSpPr/>
          <p:nvPr/>
        </p:nvSpPr>
        <p:spPr>
          <a:xfrm>
            <a:off x="837724" y="2046089"/>
            <a:ext cx="7468553" cy="275630"/>
          </a:xfrm>
          <a:prstGeom prst="rect">
            <a:avLst/>
          </a:prstGeom>
          <a:noFill/>
          <a:ln/>
        </p:spPr>
        <p:txBody>
          <a:bodyPr wrap="none" lIns="0" tIns="0" rIns="0" bIns="0" rtlCol="0" anchor="t"/>
          <a:lstStyle/>
          <a:p>
            <a:pPr marL="0" indent="0" algn="l">
              <a:lnSpc>
                <a:spcPts val="2150"/>
              </a:lnSpc>
              <a:buNone/>
            </a:pPr>
            <a:r>
              <a:rPr lang="en-US">
                <a:solidFill>
                  <a:srgbClr val="2B3541"/>
                </a:solidFill>
                <a:latin typeface="Aptos Display" panose="020B0004020202020204" pitchFamily="34" charset="0"/>
                <a:ea typeface="Funnel Sans" pitchFamily="34" charset="-122"/>
                <a:cs typeface="Funnel Sans" pitchFamily="34" charset="-120"/>
              </a:rPr>
              <a:t>Technology is increasingly used to support independence.</a:t>
            </a:r>
            <a:endParaRPr lang="en-US">
              <a:latin typeface="Aptos Display" panose="020B0004020202020204" pitchFamily="34" charset="0"/>
            </a:endParaRPr>
          </a:p>
        </p:txBody>
      </p:sp>
      <p:pic>
        <p:nvPicPr>
          <p:cNvPr id="5" name="Image 1"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37724" y="2517934"/>
            <a:ext cx="191453" cy="191453"/>
          </a:xfrm>
          <a:prstGeom prst="rect">
            <a:avLst/>
          </a:prstGeom>
        </p:spPr>
      </p:pic>
      <p:sp>
        <p:nvSpPr>
          <p:cNvPr id="6" name="Shape 2"/>
          <p:cNvSpPr/>
          <p:nvPr/>
        </p:nvSpPr>
        <p:spPr>
          <a:xfrm>
            <a:off x="837724" y="2796540"/>
            <a:ext cx="3657719" cy="22860"/>
          </a:xfrm>
          <a:prstGeom prst="rect">
            <a:avLst/>
          </a:prstGeom>
          <a:solidFill>
            <a:srgbClr val="3371A5"/>
          </a:solidFill>
          <a:ln/>
        </p:spPr>
        <p:txBody>
          <a:bodyPr/>
          <a:lstStyle/>
          <a:p>
            <a:endParaRPr lang="en-GB"/>
          </a:p>
        </p:txBody>
      </p:sp>
      <p:sp>
        <p:nvSpPr>
          <p:cNvPr id="7" name="Text 3"/>
          <p:cNvSpPr/>
          <p:nvPr/>
        </p:nvSpPr>
        <p:spPr>
          <a:xfrm>
            <a:off x="837724" y="2937986"/>
            <a:ext cx="2252901" cy="281583"/>
          </a:xfrm>
          <a:prstGeom prst="rect">
            <a:avLst/>
          </a:prstGeom>
          <a:noFill/>
          <a:ln/>
        </p:spPr>
        <p:txBody>
          <a:bodyPr wrap="none" lIns="0" tIns="0" rIns="0" bIns="0" rtlCol="0" anchor="t"/>
          <a:lstStyle/>
          <a:p>
            <a:pPr marL="0" indent="0" algn="l">
              <a:lnSpc>
                <a:spcPts val="2200"/>
              </a:lnSpc>
              <a:buNone/>
            </a:pPr>
            <a:r>
              <a:rPr lang="en-US" sz="2000">
                <a:solidFill>
                  <a:srgbClr val="2B3541"/>
                </a:solidFill>
                <a:latin typeface="Aptos Display" panose="020B0004020202020204" pitchFamily="34" charset="0"/>
                <a:ea typeface="Funnel Display" pitchFamily="34" charset="-122"/>
                <a:cs typeface="Funnel Display" pitchFamily="34" charset="-120"/>
              </a:rPr>
              <a:t>Examples</a:t>
            </a:r>
            <a:endParaRPr lang="en-US" sz="2000">
              <a:latin typeface="Aptos Display" panose="020B0004020202020204" pitchFamily="34" charset="0"/>
            </a:endParaRPr>
          </a:p>
        </p:txBody>
      </p:sp>
      <p:sp>
        <p:nvSpPr>
          <p:cNvPr id="8" name="Text 4"/>
          <p:cNvSpPr/>
          <p:nvPr/>
        </p:nvSpPr>
        <p:spPr>
          <a:xfrm>
            <a:off x="837724" y="3311485"/>
            <a:ext cx="3657719" cy="2365772"/>
          </a:xfrm>
          <a:prstGeom prst="rect">
            <a:avLst/>
          </a:prstGeom>
          <a:noFill/>
          <a:ln/>
        </p:spPr>
        <p:txBody>
          <a:bodyPr wrap="square" lIns="0" tIns="0" rIns="0" bIns="0" rtlCol="0" anchor="t"/>
          <a:lstStyle/>
          <a:p>
            <a:pPr marL="342900" indent="-342900" algn="l">
              <a:lnSpc>
                <a:spcPts val="2150"/>
              </a:lnSpc>
              <a:buSzPct val="100000"/>
              <a:buChar char="•"/>
            </a:pPr>
            <a:r>
              <a:rPr lang="en-US" b="1">
                <a:solidFill>
                  <a:srgbClr val="2B3541"/>
                </a:solidFill>
                <a:latin typeface="Aptos Display" panose="020B0004020202020204" pitchFamily="34" charset="0"/>
                <a:ea typeface="Funnel Sans" pitchFamily="34" charset="-122"/>
                <a:cs typeface="Funnel Sans" pitchFamily="34" charset="-120"/>
              </a:rPr>
              <a:t>Telehealth</a:t>
            </a:r>
            <a:r>
              <a:rPr lang="en-US">
                <a:solidFill>
                  <a:srgbClr val="2B3541"/>
                </a:solidFill>
                <a:latin typeface="Aptos Display" panose="020B0004020202020204" pitchFamily="34" charset="0"/>
                <a:ea typeface="Funnel Sans" pitchFamily="34" charset="-122"/>
                <a:cs typeface="Funnel Sans" pitchFamily="34" charset="-120"/>
              </a:rPr>
              <a:t> for remote consultations and monitoring.</a:t>
            </a:r>
            <a:endParaRPr lang="en-US">
              <a:latin typeface="Aptos Display" panose="020B0004020202020204" pitchFamily="34" charset="0"/>
            </a:endParaRPr>
          </a:p>
          <a:p>
            <a:pPr marL="342900" indent="-342900" algn="l">
              <a:lnSpc>
                <a:spcPts val="2150"/>
              </a:lnSpc>
              <a:buSzPct val="100000"/>
              <a:buChar char="•"/>
            </a:pPr>
            <a:r>
              <a:rPr lang="en-US" b="1">
                <a:solidFill>
                  <a:srgbClr val="2B3541"/>
                </a:solidFill>
                <a:latin typeface="Aptos Display" panose="020B0004020202020204" pitchFamily="34" charset="0"/>
                <a:ea typeface="Funnel Sans" pitchFamily="34" charset="-122"/>
                <a:cs typeface="Funnel Sans" pitchFamily="34" charset="-120"/>
              </a:rPr>
              <a:t>Fall detection sensors</a:t>
            </a:r>
            <a:r>
              <a:rPr lang="en-US">
                <a:solidFill>
                  <a:srgbClr val="2B3541"/>
                </a:solidFill>
                <a:latin typeface="Aptos Display" panose="020B0004020202020204" pitchFamily="34" charset="0"/>
                <a:ea typeface="Funnel Sans" pitchFamily="34" charset="-122"/>
                <a:cs typeface="Funnel Sans" pitchFamily="34" charset="-120"/>
              </a:rPr>
              <a:t> are used in assisted living homes.</a:t>
            </a:r>
            <a:endParaRPr lang="en-US">
              <a:latin typeface="Aptos Display" panose="020B0004020202020204" pitchFamily="34" charset="0"/>
            </a:endParaRPr>
          </a:p>
          <a:p>
            <a:pPr marL="342900" indent="-342900" algn="l">
              <a:lnSpc>
                <a:spcPts val="2150"/>
              </a:lnSpc>
              <a:buSzPct val="100000"/>
              <a:buChar char="•"/>
            </a:pPr>
            <a:r>
              <a:rPr lang="en-US" b="1">
                <a:solidFill>
                  <a:srgbClr val="2B3541"/>
                </a:solidFill>
                <a:latin typeface="Aptos Display" panose="020B0004020202020204" pitchFamily="34" charset="0"/>
                <a:ea typeface="Funnel Sans" pitchFamily="34" charset="-122"/>
                <a:cs typeface="Funnel Sans" pitchFamily="34" charset="-120"/>
              </a:rPr>
              <a:t>Smart home systems</a:t>
            </a:r>
            <a:r>
              <a:rPr lang="en-US">
                <a:solidFill>
                  <a:srgbClr val="2B3541"/>
                </a:solidFill>
                <a:latin typeface="Aptos Display" panose="020B0004020202020204" pitchFamily="34" charset="0"/>
                <a:ea typeface="Funnel Sans" pitchFamily="34" charset="-122"/>
                <a:cs typeface="Funnel Sans" pitchFamily="34" charset="-120"/>
              </a:rPr>
              <a:t> (automated lighting, emergency alarms).</a:t>
            </a:r>
            <a:endParaRPr lang="en-US">
              <a:latin typeface="Aptos Display" panose="020B0004020202020204" pitchFamily="34" charset="0"/>
            </a:endParaRPr>
          </a:p>
          <a:p>
            <a:pPr marL="342900" indent="-342900" algn="l">
              <a:lnSpc>
                <a:spcPts val="2150"/>
              </a:lnSpc>
              <a:buSzPct val="100000"/>
              <a:buChar char="•"/>
            </a:pPr>
            <a:r>
              <a:rPr lang="en-US" b="1">
                <a:solidFill>
                  <a:srgbClr val="2B3541"/>
                </a:solidFill>
                <a:latin typeface="Aptos Display" panose="020B0004020202020204" pitchFamily="34" charset="0"/>
                <a:ea typeface="Funnel Sans" pitchFamily="34" charset="-122"/>
                <a:cs typeface="Funnel Sans" pitchFamily="34" charset="-120"/>
              </a:rPr>
              <a:t>Medication reminder apps</a:t>
            </a:r>
            <a:r>
              <a:rPr lang="en-US">
                <a:solidFill>
                  <a:srgbClr val="2B3541"/>
                </a:solidFill>
                <a:latin typeface="Aptos Display" panose="020B0004020202020204" pitchFamily="34" charset="0"/>
                <a:ea typeface="Funnel Sans" pitchFamily="34" charset="-122"/>
                <a:cs typeface="Funnel Sans" pitchFamily="34" charset="-120"/>
              </a:rPr>
              <a:t> and wearable health devices.</a:t>
            </a:r>
            <a:endParaRPr lang="en-US">
              <a:latin typeface="Aptos Display" panose="020B00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48557" y="2517934"/>
            <a:ext cx="191453" cy="191453"/>
          </a:xfrm>
          <a:prstGeom prst="rect">
            <a:avLst/>
          </a:prstGeom>
        </p:spPr>
      </p:pic>
      <p:sp>
        <p:nvSpPr>
          <p:cNvPr id="10" name="Shape 5"/>
          <p:cNvSpPr/>
          <p:nvPr/>
        </p:nvSpPr>
        <p:spPr>
          <a:xfrm>
            <a:off x="4648557" y="2796540"/>
            <a:ext cx="3657719" cy="22860"/>
          </a:xfrm>
          <a:prstGeom prst="rect">
            <a:avLst/>
          </a:prstGeom>
          <a:solidFill>
            <a:srgbClr val="3371A5"/>
          </a:solidFill>
          <a:ln/>
        </p:spPr>
        <p:txBody>
          <a:bodyPr/>
          <a:lstStyle/>
          <a:p>
            <a:endParaRPr lang="en-GB"/>
          </a:p>
        </p:txBody>
      </p:sp>
      <p:sp>
        <p:nvSpPr>
          <p:cNvPr id="11" name="Text 6"/>
          <p:cNvSpPr/>
          <p:nvPr/>
        </p:nvSpPr>
        <p:spPr>
          <a:xfrm>
            <a:off x="4648557" y="2937986"/>
            <a:ext cx="2252901" cy="281583"/>
          </a:xfrm>
          <a:prstGeom prst="rect">
            <a:avLst/>
          </a:prstGeom>
          <a:noFill/>
          <a:ln/>
        </p:spPr>
        <p:txBody>
          <a:bodyPr wrap="none" lIns="0" tIns="0" rIns="0" bIns="0" rtlCol="0" anchor="t"/>
          <a:lstStyle/>
          <a:p>
            <a:pPr marL="0" indent="0" algn="l">
              <a:lnSpc>
                <a:spcPts val="2200"/>
              </a:lnSpc>
              <a:buNone/>
            </a:pPr>
            <a:r>
              <a:rPr lang="en-US" sz="2000">
                <a:solidFill>
                  <a:srgbClr val="2B3541"/>
                </a:solidFill>
                <a:latin typeface="Aptos Display" panose="020B0004020202020204" pitchFamily="34" charset="0"/>
                <a:ea typeface="Funnel Display" pitchFamily="34" charset="-122"/>
                <a:cs typeface="Funnel Display" pitchFamily="34" charset="-120"/>
              </a:rPr>
              <a:t>Benefits</a:t>
            </a:r>
            <a:endParaRPr lang="en-US" sz="2000">
              <a:latin typeface="Aptos Display" panose="020B0004020202020204" pitchFamily="34" charset="0"/>
            </a:endParaRPr>
          </a:p>
        </p:txBody>
      </p:sp>
      <p:sp>
        <p:nvSpPr>
          <p:cNvPr id="12" name="Text 7"/>
          <p:cNvSpPr/>
          <p:nvPr/>
        </p:nvSpPr>
        <p:spPr>
          <a:xfrm>
            <a:off x="4648557" y="3311485"/>
            <a:ext cx="3657719" cy="1209675"/>
          </a:xfrm>
          <a:prstGeom prst="rect">
            <a:avLst/>
          </a:prstGeom>
          <a:noFill/>
          <a:ln/>
        </p:spPr>
        <p:txBody>
          <a:bodyPr wrap="square" lIns="0" tIns="0" rIns="0" bIns="0" rtlCol="0" anchor="t"/>
          <a:lstStyle/>
          <a:p>
            <a:pPr marL="342900" indent="-342900" algn="l">
              <a:lnSpc>
                <a:spcPts val="2150"/>
              </a:lnSpc>
              <a:buSzPct val="100000"/>
              <a:buChar char="•"/>
            </a:pPr>
            <a:r>
              <a:rPr lang="en-US">
                <a:solidFill>
                  <a:srgbClr val="2B3541"/>
                </a:solidFill>
                <a:latin typeface="Aptos Display" panose="020B0004020202020204" pitchFamily="34" charset="0"/>
                <a:ea typeface="Funnel Sans" pitchFamily="34" charset="-122"/>
                <a:cs typeface="Funnel Sans" pitchFamily="34" charset="-120"/>
              </a:rPr>
              <a:t>Improved </a:t>
            </a:r>
            <a:r>
              <a:rPr lang="en-US" b="1">
                <a:solidFill>
                  <a:srgbClr val="2B3541"/>
                </a:solidFill>
                <a:latin typeface="Aptos Display" panose="020B0004020202020204" pitchFamily="34" charset="0"/>
                <a:ea typeface="Funnel Sans" pitchFamily="34" charset="-122"/>
                <a:cs typeface="Funnel Sans" pitchFamily="34" charset="-120"/>
              </a:rPr>
              <a:t>safety and health monitoring</a:t>
            </a:r>
            <a:r>
              <a:rPr lang="en-US">
                <a:solidFill>
                  <a:srgbClr val="2B3541"/>
                </a:solidFill>
                <a:latin typeface="Aptos Display" panose="020B0004020202020204" pitchFamily="34" charset="0"/>
                <a:ea typeface="Funnel Sans" pitchFamily="34" charset="-122"/>
                <a:cs typeface="Funnel Sans" pitchFamily="34" charset="-120"/>
              </a:rPr>
              <a:t>.</a:t>
            </a:r>
            <a:endParaRPr lang="en-US">
              <a:latin typeface="Aptos Display" panose="020B0004020202020204" pitchFamily="34" charset="0"/>
            </a:endParaRPr>
          </a:p>
          <a:p>
            <a:pPr marL="342900" indent="-342900" algn="l">
              <a:lnSpc>
                <a:spcPts val="2150"/>
              </a:lnSpc>
              <a:buSzPct val="100000"/>
              <a:buChar char="•"/>
            </a:pPr>
            <a:r>
              <a:rPr lang="en-US">
                <a:solidFill>
                  <a:srgbClr val="2B3541"/>
                </a:solidFill>
                <a:latin typeface="Aptos Display" panose="020B0004020202020204" pitchFamily="34" charset="0"/>
                <a:ea typeface="Funnel Sans" pitchFamily="34" charset="-122"/>
                <a:cs typeface="Funnel Sans" pitchFamily="34" charset="-120"/>
              </a:rPr>
              <a:t>Reduced hospital admissions.</a:t>
            </a:r>
            <a:endParaRPr lang="en-US">
              <a:latin typeface="Aptos Display" panose="020B0004020202020204" pitchFamily="34" charset="0"/>
            </a:endParaRPr>
          </a:p>
          <a:p>
            <a:pPr marL="342900" indent="-342900" algn="l">
              <a:lnSpc>
                <a:spcPts val="2150"/>
              </a:lnSpc>
              <a:buSzPct val="100000"/>
              <a:buChar char="•"/>
            </a:pPr>
            <a:r>
              <a:rPr lang="en-US">
                <a:solidFill>
                  <a:srgbClr val="2B3541"/>
                </a:solidFill>
                <a:latin typeface="Aptos Display" panose="020B0004020202020204" pitchFamily="34" charset="0"/>
                <a:ea typeface="Funnel Sans" pitchFamily="34" charset="-122"/>
                <a:cs typeface="Funnel Sans" pitchFamily="34" charset="-120"/>
              </a:rPr>
              <a:t>Increased independence at home.</a:t>
            </a:r>
            <a:endParaRPr lang="en-US">
              <a:latin typeface="Aptos Display" panose="020B0004020202020204" pitchFamily="34" charset="0"/>
            </a:endParaRPr>
          </a:p>
        </p:txBody>
      </p:sp>
      <p:pic>
        <p:nvPicPr>
          <p:cNvPr id="13" name="Image 3"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37724" y="5997893"/>
            <a:ext cx="191453" cy="191453"/>
          </a:xfrm>
          <a:prstGeom prst="rect">
            <a:avLst/>
          </a:prstGeom>
        </p:spPr>
      </p:pic>
      <p:sp>
        <p:nvSpPr>
          <p:cNvPr id="14" name="Shape 8"/>
          <p:cNvSpPr/>
          <p:nvPr/>
        </p:nvSpPr>
        <p:spPr>
          <a:xfrm>
            <a:off x="837724" y="6276499"/>
            <a:ext cx="7468553" cy="22860"/>
          </a:xfrm>
          <a:prstGeom prst="rect">
            <a:avLst/>
          </a:prstGeom>
          <a:solidFill>
            <a:srgbClr val="3371A5"/>
          </a:solidFill>
          <a:ln/>
        </p:spPr>
        <p:txBody>
          <a:bodyPr/>
          <a:lstStyle/>
          <a:p>
            <a:endParaRPr lang="en-GB"/>
          </a:p>
        </p:txBody>
      </p:sp>
      <p:sp>
        <p:nvSpPr>
          <p:cNvPr id="15" name="Text 9"/>
          <p:cNvSpPr/>
          <p:nvPr/>
        </p:nvSpPr>
        <p:spPr>
          <a:xfrm>
            <a:off x="837724" y="6417945"/>
            <a:ext cx="2252901" cy="281583"/>
          </a:xfrm>
          <a:prstGeom prst="rect">
            <a:avLst/>
          </a:prstGeom>
          <a:noFill/>
          <a:ln/>
        </p:spPr>
        <p:txBody>
          <a:bodyPr wrap="none" lIns="0" tIns="0" rIns="0" bIns="0" rtlCol="0" anchor="t"/>
          <a:lstStyle/>
          <a:p>
            <a:pPr marL="0" indent="0" algn="l">
              <a:lnSpc>
                <a:spcPts val="2200"/>
              </a:lnSpc>
              <a:buNone/>
            </a:pPr>
            <a:r>
              <a:rPr lang="en-US" sz="2000">
                <a:solidFill>
                  <a:srgbClr val="2B3541"/>
                </a:solidFill>
                <a:latin typeface="Aptos Display" panose="020B0004020202020204" pitchFamily="34" charset="0"/>
                <a:ea typeface="Funnel Display" pitchFamily="34" charset="-122"/>
                <a:cs typeface="Funnel Display" pitchFamily="34" charset="-120"/>
              </a:rPr>
              <a:t>Limitations</a:t>
            </a:r>
            <a:endParaRPr lang="en-US" sz="2000">
              <a:latin typeface="Aptos Display" panose="020B0004020202020204" pitchFamily="34" charset="0"/>
            </a:endParaRPr>
          </a:p>
        </p:txBody>
      </p:sp>
      <p:sp>
        <p:nvSpPr>
          <p:cNvPr id="16" name="Text 10"/>
          <p:cNvSpPr/>
          <p:nvPr/>
        </p:nvSpPr>
        <p:spPr>
          <a:xfrm>
            <a:off x="837724" y="6791444"/>
            <a:ext cx="7468553" cy="604838"/>
          </a:xfrm>
          <a:prstGeom prst="rect">
            <a:avLst/>
          </a:prstGeom>
          <a:noFill/>
          <a:ln/>
        </p:spPr>
        <p:txBody>
          <a:bodyPr wrap="square" lIns="0" tIns="0" rIns="0" bIns="0" rtlCol="0" anchor="t"/>
          <a:lstStyle/>
          <a:p>
            <a:pPr marL="342900" indent="-342900" algn="l">
              <a:lnSpc>
                <a:spcPts val="2150"/>
              </a:lnSpc>
              <a:buSzPct val="100000"/>
              <a:buChar char="•"/>
            </a:pPr>
            <a:r>
              <a:rPr lang="en-US">
                <a:solidFill>
                  <a:srgbClr val="2B3541"/>
                </a:solidFill>
                <a:latin typeface="Aptos Display" panose="020B0004020202020204" pitchFamily="34" charset="0"/>
                <a:ea typeface="Funnel Sans" pitchFamily="34" charset="-122"/>
                <a:cs typeface="Funnel Sans" pitchFamily="34" charset="-120"/>
              </a:rPr>
              <a:t>Around </a:t>
            </a:r>
            <a:r>
              <a:rPr lang="en-US" b="1">
                <a:solidFill>
                  <a:srgbClr val="2B3541"/>
                </a:solidFill>
                <a:latin typeface="Aptos Display" panose="020B0004020202020204" pitchFamily="34" charset="0"/>
                <a:ea typeface="Funnel Sans" pitchFamily="34" charset="-122"/>
                <a:cs typeface="Funnel Sans" pitchFamily="34" charset="-120"/>
              </a:rPr>
              <a:t>30% of people aged 75+ do not regularly use the internet (World Health </a:t>
            </a:r>
            <a:r>
              <a:rPr lang="en-US" b="1" err="1">
                <a:solidFill>
                  <a:srgbClr val="2B3541"/>
                </a:solidFill>
                <a:latin typeface="Aptos Display" panose="020B0004020202020204" pitchFamily="34" charset="0"/>
                <a:ea typeface="Funnel Sans" pitchFamily="34" charset="-122"/>
                <a:cs typeface="Funnel Sans" pitchFamily="34" charset="-120"/>
              </a:rPr>
              <a:t>Organisation</a:t>
            </a:r>
            <a:r>
              <a:rPr lang="en-US" b="1">
                <a:solidFill>
                  <a:srgbClr val="2B3541"/>
                </a:solidFill>
                <a:latin typeface="Aptos Display" panose="020B0004020202020204" pitchFamily="34" charset="0"/>
                <a:ea typeface="Funnel Sans" pitchFamily="34" charset="-122"/>
                <a:cs typeface="Funnel Sans" pitchFamily="34" charset="-120"/>
              </a:rPr>
              <a:t>, 2015)</a:t>
            </a:r>
            <a:r>
              <a:rPr lang="en-US">
                <a:solidFill>
                  <a:srgbClr val="2B3541"/>
                </a:solidFill>
                <a:latin typeface="Aptos Display" panose="020B0004020202020204" pitchFamily="34" charset="0"/>
                <a:ea typeface="Funnel Sans" pitchFamily="34" charset="-122"/>
                <a:cs typeface="Funnel Sans" pitchFamily="34" charset="-120"/>
              </a:rPr>
              <a:t>.</a:t>
            </a:r>
            <a:endParaRPr lang="en-US">
              <a:latin typeface="Aptos Display" panose="020B0004020202020204" pitchFamily="34" charset="0"/>
            </a:endParaRPr>
          </a:p>
          <a:p>
            <a:pPr marL="342900" indent="-342900" algn="l">
              <a:lnSpc>
                <a:spcPts val="2150"/>
              </a:lnSpc>
              <a:buSzPct val="100000"/>
              <a:buChar char="•"/>
            </a:pPr>
            <a:r>
              <a:rPr lang="en-US">
                <a:solidFill>
                  <a:srgbClr val="2B3541"/>
                </a:solidFill>
                <a:latin typeface="Aptos Display" panose="020B0004020202020204" pitchFamily="34" charset="0"/>
                <a:ea typeface="Funnel Sans" pitchFamily="34" charset="-122"/>
                <a:cs typeface="Funnel Sans" pitchFamily="34" charset="-120"/>
              </a:rPr>
              <a:t>Concerns about </a:t>
            </a:r>
            <a:r>
              <a:rPr lang="en-US" b="1">
                <a:solidFill>
                  <a:srgbClr val="2B3541"/>
                </a:solidFill>
                <a:latin typeface="Aptos Display" panose="020B0004020202020204" pitchFamily="34" charset="0"/>
                <a:ea typeface="Funnel Sans" pitchFamily="34" charset="-122"/>
                <a:cs typeface="Funnel Sans" pitchFamily="34" charset="-120"/>
              </a:rPr>
              <a:t>privacy, data security and affordability</a:t>
            </a:r>
            <a:r>
              <a:rPr lang="en-US">
                <a:solidFill>
                  <a:srgbClr val="2B3541"/>
                </a:solidFill>
                <a:latin typeface="Aptos Display" panose="020B0004020202020204" pitchFamily="34" charset="0"/>
                <a:ea typeface="Funnel Sans" pitchFamily="34" charset="-122"/>
                <a:cs typeface="Funnel Sans" pitchFamily="34" charset="-120"/>
              </a:rPr>
              <a:t>.</a:t>
            </a:r>
            <a:endParaRPr lang="en-US">
              <a:latin typeface="Aptos Display" panose="020B0004020202020204" pitchFamily="34" charset="0"/>
            </a:endParaRPr>
          </a:p>
        </p:txBody>
      </p:sp>
      <p:pic>
        <p:nvPicPr>
          <p:cNvPr id="18" name="Picture 17">
            <a:extLst>
              <a:ext uri="{FF2B5EF4-FFF2-40B4-BE49-F238E27FC236}">
                <a16:creationId xmlns:a16="http://schemas.microsoft.com/office/drawing/2014/main" id="{DEC70A52-E176-BA3E-2A74-4A5FBC6D8442}"/>
              </a:ext>
            </a:extLst>
          </p:cNvPr>
          <p:cNvPicPr>
            <a:picLocks noChangeAspect="1"/>
          </p:cNvPicPr>
          <p:nvPr/>
        </p:nvPicPr>
        <p:blipFill>
          <a:blip r:embed="rId8"/>
          <a:stretch>
            <a:fillRect/>
          </a:stretch>
        </p:blipFill>
        <p:spPr>
          <a:xfrm>
            <a:off x="8459390" y="1076156"/>
            <a:ext cx="5974240" cy="6065424"/>
          </a:xfrm>
          <a:prstGeom prst="rect">
            <a:avLst/>
          </a:prstGeom>
        </p:spPr>
      </p:pic>
      <p:pic>
        <p:nvPicPr>
          <p:cNvPr id="17" name="Audio 16">
            <a:hlinkClick r:id="" action="ppaction://media"/>
            <a:extLst>
              <a:ext uri="{FF2B5EF4-FFF2-40B4-BE49-F238E27FC236}">
                <a16:creationId xmlns:a16="http://schemas.microsoft.com/office/drawing/2014/main" id="{25209FF1-669F-30AF-D3B9-12736FA1B4A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53750" t="-253750" r="-253750" b="-25375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4376"/>
    </mc:Choice>
    <mc:Fallback xmlns="">
      <p:transition spd="slow" advTm="84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837724" y="984528"/>
            <a:ext cx="8904684" cy="704017"/>
          </a:xfrm>
          <a:prstGeom prst="rect">
            <a:avLst/>
          </a:prstGeom>
          <a:noFill/>
          <a:ln/>
        </p:spPr>
        <p:txBody>
          <a:bodyPr wrap="none" lIns="0" tIns="0" rIns="0" bIns="0" rtlCol="0" anchor="t"/>
          <a:lstStyle/>
          <a:p>
            <a:pPr marL="0" indent="0" algn="l">
              <a:lnSpc>
                <a:spcPts val="5500"/>
              </a:lnSpc>
              <a:buNone/>
            </a:pPr>
            <a:r>
              <a:rPr lang="en-US" sz="5400">
                <a:solidFill>
                  <a:srgbClr val="051D3A"/>
                </a:solidFill>
                <a:latin typeface="Aptos Display" panose="020B0004020202020204" pitchFamily="34" charset="0"/>
                <a:ea typeface="Funnel Display" pitchFamily="34" charset="-122"/>
                <a:cs typeface="Funnel Display" pitchFamily="34" charset="-120"/>
              </a:rPr>
              <a:t>Health and Functional Challenges</a:t>
            </a:r>
            <a:endParaRPr lang="en-US" sz="5400">
              <a:latin typeface="Aptos Display" panose="020B0004020202020204" pitchFamily="34" charset="0"/>
            </a:endParaRPr>
          </a:p>
        </p:txBody>
      </p:sp>
      <p:sp>
        <p:nvSpPr>
          <p:cNvPr id="3" name="Text 1"/>
          <p:cNvSpPr/>
          <p:nvPr/>
        </p:nvSpPr>
        <p:spPr>
          <a:xfrm>
            <a:off x="837724" y="2167295"/>
            <a:ext cx="12954952" cy="383024"/>
          </a:xfrm>
          <a:prstGeom prst="rect">
            <a:avLst/>
          </a:prstGeom>
          <a:noFill/>
          <a:ln/>
        </p:spPr>
        <p:txBody>
          <a:bodyPr wrap="none" lIns="0" tIns="0" rIns="0" bIns="0" rtlCol="0" anchor="t"/>
          <a:lstStyle/>
          <a:p>
            <a:pPr marL="0" indent="0" algn="l">
              <a:lnSpc>
                <a:spcPts val="3000"/>
              </a:lnSpc>
              <a:buNone/>
            </a:pPr>
            <a:r>
              <a:rPr lang="en-US" sz="2400">
                <a:solidFill>
                  <a:srgbClr val="2B3541"/>
                </a:solidFill>
                <a:latin typeface="Aptos Display" panose="020B0004020202020204" pitchFamily="34" charset="0"/>
                <a:ea typeface="Funnel Sans" pitchFamily="34" charset="-122"/>
                <a:cs typeface="Funnel Sans" pitchFamily="34" charset="-120"/>
              </a:rPr>
              <a:t>Ageing is often associated with declining functional ability.</a:t>
            </a:r>
            <a:endParaRPr lang="en-US" sz="2400">
              <a:latin typeface="Aptos Display" panose="020B0004020202020204" pitchFamily="34" charset="0"/>
            </a:endParaRPr>
          </a:p>
        </p:txBody>
      </p:sp>
      <p:sp>
        <p:nvSpPr>
          <p:cNvPr id="4" name="Text 2"/>
          <p:cNvSpPr/>
          <p:nvPr/>
        </p:nvSpPr>
        <p:spPr>
          <a:xfrm>
            <a:off x="837724" y="2909292"/>
            <a:ext cx="4359593" cy="422315"/>
          </a:xfrm>
          <a:prstGeom prst="rect">
            <a:avLst/>
          </a:prstGeom>
          <a:noFill/>
          <a:ln/>
        </p:spPr>
        <p:txBody>
          <a:bodyPr wrap="none" lIns="0" tIns="0" rIns="0" bIns="0" rtlCol="0" anchor="t"/>
          <a:lstStyle/>
          <a:p>
            <a:pPr marL="0" indent="0" algn="l">
              <a:lnSpc>
                <a:spcPts val="3300"/>
              </a:lnSpc>
              <a:buNone/>
            </a:pPr>
            <a:r>
              <a:rPr lang="en-US" sz="3200">
                <a:solidFill>
                  <a:srgbClr val="3371A5"/>
                </a:solidFill>
                <a:latin typeface="Aptos Display" panose="020B0004020202020204" pitchFamily="34" charset="0"/>
                <a:ea typeface="Funnel Display" pitchFamily="34" charset="-122"/>
                <a:cs typeface="Funnel Display" pitchFamily="34" charset="-120"/>
              </a:rPr>
              <a:t>Common health challenges</a:t>
            </a:r>
            <a:endParaRPr lang="en-US" sz="3200">
              <a:latin typeface="Aptos Display" panose="020B0004020202020204" pitchFamily="34" charset="0"/>
            </a:endParaRPr>
          </a:p>
        </p:txBody>
      </p:sp>
      <p:sp>
        <p:nvSpPr>
          <p:cNvPr id="5" name="Text 3"/>
          <p:cNvSpPr/>
          <p:nvPr/>
        </p:nvSpPr>
        <p:spPr>
          <a:xfrm>
            <a:off x="837724" y="3690580"/>
            <a:ext cx="12954952" cy="1316474"/>
          </a:xfrm>
          <a:prstGeom prst="rect">
            <a:avLst/>
          </a:prstGeom>
          <a:noFill/>
          <a:ln/>
        </p:spPr>
        <p:txBody>
          <a:bodyPr wrap="square" lIns="0" tIns="0" rIns="0" bIns="0" rtlCol="0" anchor="t"/>
          <a:lstStyle/>
          <a:p>
            <a:pPr marL="342900" indent="-342900" algn="l">
              <a:lnSpc>
                <a:spcPts val="3000"/>
              </a:lnSpc>
              <a:buSzPct val="100000"/>
              <a:buChar char="•"/>
            </a:pPr>
            <a:r>
              <a:rPr lang="en-US" sz="2400" b="1">
                <a:solidFill>
                  <a:srgbClr val="2B3541"/>
                </a:solidFill>
                <a:latin typeface="Aptos Display" panose="020B0004020202020204" pitchFamily="34" charset="0"/>
                <a:ea typeface="Funnel Sans" pitchFamily="34" charset="-122"/>
                <a:cs typeface="Funnel Sans" pitchFamily="34" charset="-120"/>
              </a:rPr>
              <a:t>Frailty affecting around 10% of people aged 65+</a:t>
            </a:r>
            <a:r>
              <a:rPr lang="en-US" sz="2400">
                <a:solidFill>
                  <a:srgbClr val="2B3541"/>
                </a:solidFill>
                <a:latin typeface="Aptos Display" panose="020B0004020202020204" pitchFamily="34" charset="0"/>
                <a:ea typeface="Funnel Sans" pitchFamily="34" charset="-122"/>
                <a:cs typeface="Funnel Sans" pitchFamily="34" charset="-120"/>
              </a:rPr>
              <a:t>.</a:t>
            </a:r>
            <a:endParaRPr lang="en-US" sz="2400">
              <a:latin typeface="Aptos Display" panose="020B0004020202020204" pitchFamily="34" charset="0"/>
            </a:endParaRPr>
          </a:p>
          <a:p>
            <a:pPr marL="342900" indent="-342900" algn="l">
              <a:lnSpc>
                <a:spcPts val="3000"/>
              </a:lnSpc>
              <a:buSzPct val="100000"/>
              <a:buChar char="•"/>
            </a:pPr>
            <a:r>
              <a:rPr lang="en-US" sz="2400">
                <a:solidFill>
                  <a:srgbClr val="2B3541"/>
                </a:solidFill>
                <a:latin typeface="Aptos Display" panose="020B0004020202020204" pitchFamily="34" charset="0"/>
                <a:ea typeface="Funnel Sans" pitchFamily="34" charset="-122"/>
                <a:cs typeface="Funnel Sans" pitchFamily="34" charset="-120"/>
              </a:rPr>
              <a:t>Increased risk of </a:t>
            </a:r>
            <a:r>
              <a:rPr lang="en-US" sz="2400" b="1">
                <a:solidFill>
                  <a:srgbClr val="2B3541"/>
                </a:solidFill>
                <a:latin typeface="Aptos Display" panose="020B0004020202020204" pitchFamily="34" charset="0"/>
                <a:ea typeface="Funnel Sans" pitchFamily="34" charset="-122"/>
                <a:cs typeface="Funnel Sans" pitchFamily="34" charset="-120"/>
              </a:rPr>
              <a:t>falls</a:t>
            </a:r>
            <a:r>
              <a:rPr lang="en-US" sz="2400">
                <a:solidFill>
                  <a:srgbClr val="2B3541"/>
                </a:solidFill>
                <a:latin typeface="Aptos Display" panose="020B0004020202020204" pitchFamily="34" charset="0"/>
                <a:ea typeface="Funnel Sans" pitchFamily="34" charset="-122"/>
                <a:cs typeface="Funnel Sans" pitchFamily="34" charset="-120"/>
              </a:rPr>
              <a:t>, leading to over </a:t>
            </a:r>
            <a:r>
              <a:rPr lang="en-US" sz="2400" b="1">
                <a:solidFill>
                  <a:srgbClr val="2B3541"/>
                </a:solidFill>
                <a:latin typeface="Aptos Display" panose="020B0004020202020204" pitchFamily="34" charset="0"/>
                <a:ea typeface="Funnel Sans" pitchFamily="34" charset="-122"/>
                <a:cs typeface="Funnel Sans" pitchFamily="34" charset="-120"/>
              </a:rPr>
              <a:t>200,000 hospital admissions annually in the UK (Gostoli and Silverman, 2019)</a:t>
            </a:r>
            <a:r>
              <a:rPr lang="en-US" sz="2400">
                <a:solidFill>
                  <a:srgbClr val="2B3541"/>
                </a:solidFill>
                <a:latin typeface="Aptos Display" panose="020B0004020202020204" pitchFamily="34" charset="0"/>
                <a:ea typeface="Funnel Sans" pitchFamily="34" charset="-122"/>
                <a:cs typeface="Funnel Sans" pitchFamily="34" charset="-120"/>
              </a:rPr>
              <a:t>.</a:t>
            </a:r>
            <a:endParaRPr lang="en-US" sz="2400">
              <a:latin typeface="Aptos Display" panose="020B0004020202020204" pitchFamily="34" charset="0"/>
            </a:endParaRPr>
          </a:p>
          <a:p>
            <a:pPr marL="342900" indent="-342900" algn="l">
              <a:lnSpc>
                <a:spcPts val="3000"/>
              </a:lnSpc>
              <a:buSzPct val="100000"/>
              <a:buChar char="•"/>
            </a:pPr>
            <a:r>
              <a:rPr lang="en-US" sz="2400">
                <a:solidFill>
                  <a:srgbClr val="2B3541"/>
                </a:solidFill>
                <a:latin typeface="Aptos Display" panose="020B0004020202020204" pitchFamily="34" charset="0"/>
                <a:ea typeface="Funnel Sans" pitchFamily="34" charset="-122"/>
                <a:cs typeface="Funnel Sans" pitchFamily="34" charset="-120"/>
              </a:rPr>
              <a:t>Chronic conditions such as </a:t>
            </a:r>
            <a:r>
              <a:rPr lang="en-US" sz="2400" b="1">
                <a:solidFill>
                  <a:srgbClr val="2B3541"/>
                </a:solidFill>
                <a:latin typeface="Aptos Display" panose="020B0004020202020204" pitchFamily="34" charset="0"/>
                <a:ea typeface="Funnel Sans" pitchFamily="34" charset="-122"/>
                <a:cs typeface="Funnel Sans" pitchFamily="34" charset="-120"/>
              </a:rPr>
              <a:t>diabetes, heart disease and arthritis</a:t>
            </a:r>
            <a:r>
              <a:rPr lang="en-US" sz="2400">
                <a:solidFill>
                  <a:srgbClr val="2B3541"/>
                </a:solidFill>
                <a:latin typeface="Aptos Display" panose="020B0004020202020204" pitchFamily="34" charset="0"/>
                <a:ea typeface="Funnel Sans" pitchFamily="34" charset="-122"/>
                <a:cs typeface="Funnel Sans" pitchFamily="34" charset="-120"/>
              </a:rPr>
              <a:t>.</a:t>
            </a:r>
            <a:endParaRPr lang="en-US" sz="2400">
              <a:latin typeface="Aptos Display" panose="020B0004020202020204" pitchFamily="34" charset="0"/>
            </a:endParaRPr>
          </a:p>
        </p:txBody>
      </p:sp>
      <p:sp>
        <p:nvSpPr>
          <p:cNvPr id="6" name="Text 4"/>
          <p:cNvSpPr/>
          <p:nvPr/>
        </p:nvSpPr>
        <p:spPr>
          <a:xfrm>
            <a:off x="837724" y="5276255"/>
            <a:ext cx="12954952" cy="383024"/>
          </a:xfrm>
          <a:prstGeom prst="rect">
            <a:avLst/>
          </a:prstGeom>
          <a:noFill/>
          <a:ln/>
        </p:spPr>
        <p:txBody>
          <a:bodyPr wrap="none" lIns="0" tIns="0" rIns="0" bIns="0" rtlCol="0" anchor="t"/>
          <a:lstStyle/>
          <a:p>
            <a:pPr marL="0" indent="0" algn="l">
              <a:lnSpc>
                <a:spcPts val="3000"/>
              </a:lnSpc>
              <a:buNone/>
            </a:pPr>
            <a:r>
              <a:rPr lang="en-US" sz="2400">
                <a:solidFill>
                  <a:srgbClr val="2B3541"/>
                </a:solidFill>
                <a:latin typeface="Aptos Display" panose="020B0004020202020204" pitchFamily="34" charset="0"/>
                <a:ea typeface="Funnel Sans" pitchFamily="34" charset="-122"/>
                <a:cs typeface="Funnel Sans" pitchFamily="34" charset="-120"/>
              </a:rPr>
              <a:t>These issues can limit:</a:t>
            </a:r>
            <a:endParaRPr lang="en-US" sz="2400">
              <a:latin typeface="Aptos Display" panose="020B0004020202020204" pitchFamily="34" charset="0"/>
            </a:endParaRPr>
          </a:p>
        </p:txBody>
      </p:sp>
      <p:sp>
        <p:nvSpPr>
          <p:cNvPr id="7" name="Text 5"/>
          <p:cNvSpPr/>
          <p:nvPr/>
        </p:nvSpPr>
        <p:spPr>
          <a:xfrm>
            <a:off x="837724" y="5928479"/>
            <a:ext cx="12954952" cy="1316474"/>
          </a:xfrm>
          <a:prstGeom prst="rect">
            <a:avLst/>
          </a:prstGeom>
          <a:noFill/>
          <a:ln/>
        </p:spPr>
        <p:txBody>
          <a:bodyPr wrap="square" lIns="0" tIns="0" rIns="0" bIns="0" rtlCol="0" anchor="t"/>
          <a:lstStyle/>
          <a:p>
            <a:pPr marL="342900" indent="-342900" algn="l">
              <a:lnSpc>
                <a:spcPts val="3000"/>
              </a:lnSpc>
              <a:buSzPct val="100000"/>
              <a:buChar char="•"/>
            </a:pPr>
            <a:r>
              <a:rPr lang="en-US" sz="2400">
                <a:solidFill>
                  <a:srgbClr val="2B3541"/>
                </a:solidFill>
                <a:latin typeface="Aptos Display" panose="020B0004020202020204" pitchFamily="34" charset="0"/>
                <a:ea typeface="Funnel Sans" pitchFamily="34" charset="-122"/>
                <a:cs typeface="Funnel Sans" pitchFamily="34" charset="-120"/>
              </a:rPr>
              <a:t>Mobility</a:t>
            </a:r>
            <a:endParaRPr lang="en-US" sz="2400">
              <a:latin typeface="Aptos Display" panose="020B0004020202020204" pitchFamily="34" charset="0"/>
            </a:endParaRPr>
          </a:p>
          <a:p>
            <a:pPr marL="342900" indent="-342900" algn="l">
              <a:lnSpc>
                <a:spcPts val="3000"/>
              </a:lnSpc>
              <a:buSzPct val="100000"/>
              <a:buChar char="•"/>
            </a:pPr>
            <a:r>
              <a:rPr lang="en-US" sz="2400">
                <a:solidFill>
                  <a:srgbClr val="2B3541"/>
                </a:solidFill>
                <a:latin typeface="Aptos Display" panose="020B0004020202020204" pitchFamily="34" charset="0"/>
                <a:ea typeface="Funnel Sans" pitchFamily="34" charset="-122"/>
                <a:cs typeface="Funnel Sans" pitchFamily="34" charset="-120"/>
              </a:rPr>
              <a:t>Self-care ability</a:t>
            </a:r>
            <a:endParaRPr lang="en-US" sz="2400">
              <a:latin typeface="Aptos Display" panose="020B0004020202020204" pitchFamily="34" charset="0"/>
            </a:endParaRPr>
          </a:p>
          <a:p>
            <a:pPr marL="342900" indent="-342900" algn="l">
              <a:lnSpc>
                <a:spcPts val="3000"/>
              </a:lnSpc>
              <a:buSzPct val="100000"/>
              <a:buChar char="•"/>
            </a:pPr>
            <a:r>
              <a:rPr lang="en-US" sz="2400">
                <a:solidFill>
                  <a:srgbClr val="2B3541"/>
                </a:solidFill>
                <a:latin typeface="Aptos Display" panose="020B0004020202020204" pitchFamily="34" charset="0"/>
                <a:ea typeface="Funnel Sans" pitchFamily="34" charset="-122"/>
                <a:cs typeface="Funnel Sans" pitchFamily="34" charset="-120"/>
              </a:rPr>
              <a:t>Participation in everyday activities</a:t>
            </a:r>
            <a:endParaRPr lang="en-US" sz="2400">
              <a:latin typeface="Aptos Display" panose="020B0004020202020204" pitchFamily="34" charset="0"/>
            </a:endParaRPr>
          </a:p>
        </p:txBody>
      </p:sp>
      <p:pic>
        <p:nvPicPr>
          <p:cNvPr id="9" name="Audio 8">
            <a:hlinkClick r:id="" action="ppaction://media"/>
            <a:extLst>
              <a:ext uri="{FF2B5EF4-FFF2-40B4-BE49-F238E27FC236}">
                <a16:creationId xmlns:a16="http://schemas.microsoft.com/office/drawing/2014/main" id="{0825BCA9-9A53-FCF7-3B4A-FD8D3147F37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53750" t="-253750" r="-253750" b="-25375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5380"/>
    </mc:Choice>
    <mc:Fallback xmlns="">
      <p:transition spd="slow" advTm="85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837724" y="950357"/>
            <a:ext cx="8586430" cy="704017"/>
          </a:xfrm>
          <a:prstGeom prst="rect">
            <a:avLst/>
          </a:prstGeom>
          <a:noFill/>
          <a:ln/>
        </p:spPr>
        <p:txBody>
          <a:bodyPr wrap="none" lIns="0" tIns="0" rIns="0" bIns="0" rtlCol="0" anchor="t"/>
          <a:lstStyle/>
          <a:p>
            <a:pPr marL="0" indent="0" algn="l">
              <a:lnSpc>
                <a:spcPts val="5500"/>
              </a:lnSpc>
              <a:buNone/>
            </a:pPr>
            <a:r>
              <a:rPr lang="en-US" sz="4800">
                <a:solidFill>
                  <a:srgbClr val="051D3A"/>
                </a:solidFill>
                <a:latin typeface="Aptos Display" panose="020B0004020202020204" pitchFamily="34" charset="0"/>
                <a:ea typeface="Funnel Display" pitchFamily="34" charset="-122"/>
                <a:cs typeface="Funnel Display" pitchFamily="34" charset="-120"/>
              </a:rPr>
              <a:t>Social and Economic Challenges</a:t>
            </a:r>
            <a:endParaRPr lang="en-US" sz="4800">
              <a:latin typeface="Aptos Display" panose="020B0004020202020204" pitchFamily="34" charset="0"/>
            </a:endParaRPr>
          </a:p>
        </p:txBody>
      </p:sp>
      <p:sp>
        <p:nvSpPr>
          <p:cNvPr id="3" name="Text 1"/>
          <p:cNvSpPr/>
          <p:nvPr/>
        </p:nvSpPr>
        <p:spPr>
          <a:xfrm>
            <a:off x="837724" y="2133124"/>
            <a:ext cx="12954952" cy="383024"/>
          </a:xfrm>
          <a:prstGeom prst="rect">
            <a:avLst/>
          </a:prstGeom>
          <a:noFill/>
          <a:ln/>
        </p:spPr>
        <p:txBody>
          <a:bodyPr wrap="none" lIns="0" tIns="0" rIns="0" bIns="0" rtlCol="0" anchor="t"/>
          <a:lstStyle/>
          <a:p>
            <a:pPr marL="0" indent="0" algn="l">
              <a:lnSpc>
                <a:spcPts val="3000"/>
              </a:lnSpc>
              <a:buNone/>
            </a:pPr>
            <a:r>
              <a:rPr lang="en-US" sz="2000">
                <a:solidFill>
                  <a:srgbClr val="2B3541"/>
                </a:solidFill>
                <a:latin typeface="Aptos Display" panose="020B0004020202020204" pitchFamily="34" charset="0"/>
                <a:ea typeface="Funnel Sans" pitchFamily="34" charset="-122"/>
                <a:cs typeface="Funnel Sans" pitchFamily="34" charset="-120"/>
              </a:rPr>
              <a:t>Social and financial factors can also impact independence.</a:t>
            </a:r>
            <a:endParaRPr lang="en-US" sz="2000">
              <a:latin typeface="Aptos Display" panose="020B0004020202020204" pitchFamily="34" charset="0"/>
            </a:endParaRPr>
          </a:p>
        </p:txBody>
      </p:sp>
      <p:sp>
        <p:nvSpPr>
          <p:cNvPr id="4" name="Shape 2"/>
          <p:cNvSpPr/>
          <p:nvPr/>
        </p:nvSpPr>
        <p:spPr>
          <a:xfrm>
            <a:off x="837724" y="2785348"/>
            <a:ext cx="6357818" cy="1801177"/>
          </a:xfrm>
          <a:prstGeom prst="roundRect">
            <a:avLst>
              <a:gd name="adj" fmla="val 5582"/>
            </a:avLst>
          </a:prstGeom>
          <a:solidFill>
            <a:srgbClr val="FAF5EB"/>
          </a:solidFill>
          <a:ln w="30480">
            <a:solidFill>
              <a:srgbClr val="D5CDBE"/>
            </a:solidFill>
            <a:prstDash val="solid"/>
          </a:ln>
        </p:spPr>
        <p:txBody>
          <a:bodyPr/>
          <a:lstStyle/>
          <a:p>
            <a:endParaRPr lang="en-GB"/>
          </a:p>
        </p:txBody>
      </p:sp>
      <p:sp>
        <p:nvSpPr>
          <p:cNvPr id="5" name="Text 3"/>
          <p:cNvSpPr/>
          <p:nvPr/>
        </p:nvSpPr>
        <p:spPr>
          <a:xfrm>
            <a:off x="1107519" y="3055144"/>
            <a:ext cx="3163729" cy="351949"/>
          </a:xfrm>
          <a:prstGeom prst="rect">
            <a:avLst/>
          </a:prstGeom>
          <a:noFill/>
          <a:ln/>
        </p:spPr>
        <p:txBody>
          <a:bodyPr wrap="none" lIns="0" tIns="0" rIns="0" bIns="0" rtlCol="0" anchor="t"/>
          <a:lstStyle/>
          <a:p>
            <a:pPr marL="0" indent="0" algn="l">
              <a:lnSpc>
                <a:spcPts val="2750"/>
              </a:lnSpc>
              <a:buNone/>
            </a:pPr>
            <a:r>
              <a:rPr lang="en-US" sz="2400">
                <a:solidFill>
                  <a:srgbClr val="2B3541"/>
                </a:solidFill>
                <a:latin typeface="Aptos Display" panose="020B0004020202020204" pitchFamily="34" charset="0"/>
                <a:ea typeface="Funnel Display" pitchFamily="34" charset="-122"/>
                <a:cs typeface="Funnel Display" pitchFamily="34" charset="-120"/>
              </a:rPr>
              <a:t>Loneliness and isolation</a:t>
            </a:r>
            <a:endParaRPr lang="en-US" sz="2400">
              <a:latin typeface="Aptos Display" panose="020B0004020202020204" pitchFamily="34" charset="0"/>
            </a:endParaRPr>
          </a:p>
        </p:txBody>
      </p:sp>
      <p:sp>
        <p:nvSpPr>
          <p:cNvPr id="6" name="Text 4"/>
          <p:cNvSpPr/>
          <p:nvPr/>
        </p:nvSpPr>
        <p:spPr>
          <a:xfrm>
            <a:off x="1107519" y="3550682"/>
            <a:ext cx="5818227" cy="766048"/>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Around </a:t>
            </a:r>
            <a:r>
              <a:rPr lang="en-US" sz="2000" b="1">
                <a:solidFill>
                  <a:srgbClr val="2B3541"/>
                </a:solidFill>
                <a:latin typeface="Aptos Display" panose="020B0004020202020204" pitchFamily="34" charset="0"/>
                <a:ea typeface="Funnel Sans" pitchFamily="34" charset="-122"/>
                <a:cs typeface="Funnel Sans" pitchFamily="34" charset="-120"/>
              </a:rPr>
              <a:t>1.4 million older adults frequently feel lonely</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7" name="Shape 5"/>
          <p:cNvSpPr/>
          <p:nvPr/>
        </p:nvSpPr>
        <p:spPr>
          <a:xfrm>
            <a:off x="7434858" y="2785348"/>
            <a:ext cx="6357818" cy="1801177"/>
          </a:xfrm>
          <a:prstGeom prst="roundRect">
            <a:avLst>
              <a:gd name="adj" fmla="val 5582"/>
            </a:avLst>
          </a:prstGeom>
          <a:solidFill>
            <a:srgbClr val="FAF5EB"/>
          </a:solidFill>
          <a:ln w="30480">
            <a:solidFill>
              <a:srgbClr val="D5CDBE"/>
            </a:solidFill>
            <a:prstDash val="solid"/>
          </a:ln>
        </p:spPr>
        <p:txBody>
          <a:bodyPr/>
          <a:lstStyle/>
          <a:p>
            <a:endParaRPr lang="en-GB"/>
          </a:p>
        </p:txBody>
      </p:sp>
      <p:sp>
        <p:nvSpPr>
          <p:cNvPr id="8" name="Text 6"/>
          <p:cNvSpPr/>
          <p:nvPr/>
        </p:nvSpPr>
        <p:spPr>
          <a:xfrm>
            <a:off x="7704653" y="3055144"/>
            <a:ext cx="3059549" cy="351949"/>
          </a:xfrm>
          <a:prstGeom prst="rect">
            <a:avLst/>
          </a:prstGeom>
          <a:noFill/>
          <a:ln/>
        </p:spPr>
        <p:txBody>
          <a:bodyPr wrap="none" lIns="0" tIns="0" rIns="0" bIns="0" rtlCol="0" anchor="t"/>
          <a:lstStyle/>
          <a:p>
            <a:pPr marL="0" indent="0" algn="l">
              <a:lnSpc>
                <a:spcPts val="2750"/>
              </a:lnSpc>
              <a:buNone/>
            </a:pPr>
            <a:r>
              <a:rPr lang="en-US" sz="2400">
                <a:solidFill>
                  <a:srgbClr val="2B3541"/>
                </a:solidFill>
                <a:latin typeface="Aptos Display" panose="020B0004020202020204" pitchFamily="34" charset="0"/>
                <a:ea typeface="Funnel Display" pitchFamily="34" charset="-122"/>
                <a:cs typeface="Funnel Display" pitchFamily="34" charset="-120"/>
              </a:rPr>
              <a:t>Loss of social networks</a:t>
            </a:r>
            <a:endParaRPr lang="en-US" sz="2400">
              <a:latin typeface="Aptos Display" panose="020B0004020202020204" pitchFamily="34" charset="0"/>
            </a:endParaRPr>
          </a:p>
        </p:txBody>
      </p:sp>
      <p:sp>
        <p:nvSpPr>
          <p:cNvPr id="9" name="Text 7"/>
          <p:cNvSpPr/>
          <p:nvPr/>
        </p:nvSpPr>
        <p:spPr>
          <a:xfrm>
            <a:off x="7704653" y="3550682"/>
            <a:ext cx="5818227" cy="766048"/>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Retirement, bereavement and reduced mobility limit interaction (Palacios et al., 2024).</a:t>
            </a:r>
            <a:endParaRPr lang="en-US" sz="2000">
              <a:latin typeface="Aptos Display" panose="020B0004020202020204" pitchFamily="34" charset="0"/>
            </a:endParaRPr>
          </a:p>
        </p:txBody>
      </p:sp>
      <p:sp>
        <p:nvSpPr>
          <p:cNvPr id="10" name="Shape 8"/>
          <p:cNvSpPr/>
          <p:nvPr/>
        </p:nvSpPr>
        <p:spPr>
          <a:xfrm>
            <a:off x="837724" y="4825841"/>
            <a:ext cx="6357818" cy="1801177"/>
          </a:xfrm>
          <a:prstGeom prst="roundRect">
            <a:avLst>
              <a:gd name="adj" fmla="val 5582"/>
            </a:avLst>
          </a:prstGeom>
          <a:solidFill>
            <a:srgbClr val="FAF5EB"/>
          </a:solidFill>
          <a:ln w="30480">
            <a:solidFill>
              <a:srgbClr val="D5CDBE"/>
            </a:solidFill>
            <a:prstDash val="solid"/>
          </a:ln>
        </p:spPr>
        <p:txBody>
          <a:bodyPr/>
          <a:lstStyle/>
          <a:p>
            <a:endParaRPr lang="en-GB"/>
          </a:p>
        </p:txBody>
      </p:sp>
      <p:sp>
        <p:nvSpPr>
          <p:cNvPr id="11" name="Text 9"/>
          <p:cNvSpPr/>
          <p:nvPr/>
        </p:nvSpPr>
        <p:spPr>
          <a:xfrm>
            <a:off x="1107519" y="5095637"/>
            <a:ext cx="2816185" cy="351949"/>
          </a:xfrm>
          <a:prstGeom prst="rect">
            <a:avLst/>
          </a:prstGeom>
          <a:noFill/>
          <a:ln/>
        </p:spPr>
        <p:txBody>
          <a:bodyPr wrap="none" lIns="0" tIns="0" rIns="0" bIns="0" rtlCol="0" anchor="t"/>
          <a:lstStyle/>
          <a:p>
            <a:pPr marL="0" indent="0" algn="l">
              <a:lnSpc>
                <a:spcPts val="2750"/>
              </a:lnSpc>
              <a:buNone/>
            </a:pPr>
            <a:r>
              <a:rPr lang="en-US" sz="2400">
                <a:solidFill>
                  <a:srgbClr val="2B3541"/>
                </a:solidFill>
                <a:latin typeface="Aptos Display" panose="020B0004020202020204" pitchFamily="34" charset="0"/>
                <a:ea typeface="Funnel Display" pitchFamily="34" charset="-122"/>
                <a:cs typeface="Funnel Display" pitchFamily="34" charset="-120"/>
              </a:rPr>
              <a:t>Economic challenges</a:t>
            </a:r>
            <a:endParaRPr lang="en-US" sz="2400">
              <a:latin typeface="Aptos Display" panose="020B0004020202020204" pitchFamily="34" charset="0"/>
            </a:endParaRPr>
          </a:p>
        </p:txBody>
      </p:sp>
      <p:sp>
        <p:nvSpPr>
          <p:cNvPr id="12" name="Text 10"/>
          <p:cNvSpPr/>
          <p:nvPr/>
        </p:nvSpPr>
        <p:spPr>
          <a:xfrm>
            <a:off x="1107519" y="5591175"/>
            <a:ext cx="5818227" cy="383024"/>
          </a:xfrm>
          <a:prstGeom prst="rect">
            <a:avLst/>
          </a:prstGeom>
          <a:noFill/>
          <a:ln/>
        </p:spPr>
        <p:txBody>
          <a:bodyPr wrap="non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Many older adults rely on </a:t>
            </a:r>
            <a:r>
              <a:rPr lang="en-US" sz="2000" b="1">
                <a:solidFill>
                  <a:srgbClr val="2B3541"/>
                </a:solidFill>
                <a:latin typeface="Aptos Display" panose="020B0004020202020204" pitchFamily="34" charset="0"/>
                <a:ea typeface="Funnel Sans" pitchFamily="34" charset="-122"/>
                <a:cs typeface="Funnel Sans" pitchFamily="34" charset="-120"/>
              </a:rPr>
              <a:t>fixed pension incomes</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13" name="Shape 11"/>
          <p:cNvSpPr/>
          <p:nvPr/>
        </p:nvSpPr>
        <p:spPr>
          <a:xfrm>
            <a:off x="7434858" y="4825841"/>
            <a:ext cx="6357818" cy="1801177"/>
          </a:xfrm>
          <a:prstGeom prst="roundRect">
            <a:avLst>
              <a:gd name="adj" fmla="val 5582"/>
            </a:avLst>
          </a:prstGeom>
          <a:solidFill>
            <a:srgbClr val="FAF5EB"/>
          </a:solidFill>
          <a:ln w="30480">
            <a:solidFill>
              <a:srgbClr val="D5CDBE"/>
            </a:solidFill>
            <a:prstDash val="solid"/>
          </a:ln>
        </p:spPr>
        <p:txBody>
          <a:bodyPr/>
          <a:lstStyle/>
          <a:p>
            <a:endParaRPr lang="en-GB"/>
          </a:p>
        </p:txBody>
      </p:sp>
      <p:sp>
        <p:nvSpPr>
          <p:cNvPr id="14" name="Text 12"/>
          <p:cNvSpPr/>
          <p:nvPr/>
        </p:nvSpPr>
        <p:spPr>
          <a:xfrm>
            <a:off x="7704653" y="5095637"/>
            <a:ext cx="2816185" cy="351949"/>
          </a:xfrm>
          <a:prstGeom prst="rect">
            <a:avLst/>
          </a:prstGeom>
          <a:noFill/>
          <a:ln/>
        </p:spPr>
        <p:txBody>
          <a:bodyPr wrap="none" lIns="0" tIns="0" rIns="0" bIns="0" rtlCol="0" anchor="t"/>
          <a:lstStyle/>
          <a:p>
            <a:pPr marL="0" indent="0" algn="l">
              <a:lnSpc>
                <a:spcPts val="2750"/>
              </a:lnSpc>
              <a:buNone/>
            </a:pPr>
            <a:r>
              <a:rPr lang="en-US" sz="2400">
                <a:solidFill>
                  <a:srgbClr val="2B3541"/>
                </a:solidFill>
                <a:latin typeface="Aptos Display" panose="020B0004020202020204" pitchFamily="34" charset="0"/>
                <a:ea typeface="Funnel Display" pitchFamily="34" charset="-122"/>
                <a:cs typeface="Funnel Display" pitchFamily="34" charset="-120"/>
              </a:rPr>
              <a:t>Digital exclusion</a:t>
            </a:r>
            <a:endParaRPr lang="en-US" sz="2400">
              <a:latin typeface="Aptos Display" panose="020B0004020202020204" pitchFamily="34" charset="0"/>
            </a:endParaRPr>
          </a:p>
        </p:txBody>
      </p:sp>
      <p:sp>
        <p:nvSpPr>
          <p:cNvPr id="15" name="Text 13"/>
          <p:cNvSpPr/>
          <p:nvPr/>
        </p:nvSpPr>
        <p:spPr>
          <a:xfrm>
            <a:off x="7704653" y="5591175"/>
            <a:ext cx="5818227" cy="766048"/>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Lack of digital skills reduces access to </a:t>
            </a:r>
            <a:r>
              <a:rPr lang="en-US" sz="2000" b="1">
                <a:solidFill>
                  <a:srgbClr val="2B3541"/>
                </a:solidFill>
                <a:latin typeface="Aptos Display" panose="020B0004020202020204" pitchFamily="34" charset="0"/>
                <a:ea typeface="Funnel Sans" pitchFamily="34" charset="-122"/>
                <a:cs typeface="Funnel Sans" pitchFamily="34" charset="-120"/>
              </a:rPr>
              <a:t>online health services and information</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16" name="Text 14"/>
          <p:cNvSpPr/>
          <p:nvPr/>
        </p:nvSpPr>
        <p:spPr>
          <a:xfrm>
            <a:off x="837724" y="6896219"/>
            <a:ext cx="12954952" cy="383024"/>
          </a:xfrm>
          <a:prstGeom prst="rect">
            <a:avLst/>
          </a:prstGeom>
          <a:noFill/>
          <a:ln/>
        </p:spPr>
        <p:txBody>
          <a:bodyPr wrap="none" lIns="0" tIns="0" rIns="0" bIns="0" rtlCol="0" anchor="t"/>
          <a:lstStyle/>
          <a:p>
            <a:pPr marL="0" indent="0" algn="l">
              <a:lnSpc>
                <a:spcPts val="3000"/>
              </a:lnSpc>
              <a:buNone/>
            </a:pPr>
            <a:r>
              <a:rPr lang="en-US" sz="2000">
                <a:solidFill>
                  <a:srgbClr val="2B3541"/>
                </a:solidFill>
                <a:latin typeface="Aptos Display" panose="020B0004020202020204" pitchFamily="34" charset="0"/>
                <a:ea typeface="Funnel Sans" pitchFamily="34" charset="-122"/>
                <a:cs typeface="Funnel Sans" pitchFamily="34" charset="-120"/>
              </a:rPr>
              <a:t>These barriers reduce </a:t>
            </a:r>
            <a:r>
              <a:rPr lang="en-US" sz="2000" b="1">
                <a:solidFill>
                  <a:srgbClr val="2B3541"/>
                </a:solidFill>
                <a:latin typeface="Aptos Display" panose="020B0004020202020204" pitchFamily="34" charset="0"/>
                <a:ea typeface="Funnel Sans" pitchFamily="34" charset="-122"/>
                <a:cs typeface="Funnel Sans" pitchFamily="34" charset="-120"/>
              </a:rPr>
              <a:t>freedom, choice and participation in society</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pic>
        <p:nvPicPr>
          <p:cNvPr id="18" name="Audio 17">
            <a:hlinkClick r:id="" action="ppaction://media"/>
            <a:extLst>
              <a:ext uri="{FF2B5EF4-FFF2-40B4-BE49-F238E27FC236}">
                <a16:creationId xmlns:a16="http://schemas.microsoft.com/office/drawing/2014/main" id="{E624C5AC-C44C-BE44-0B35-67DC26B8C43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53750" t="-253750" r="-253750" b="-25375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5206"/>
    </mc:Choice>
    <mc:Fallback xmlns="">
      <p:transition spd="slow" advTm="65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837724" y="832247"/>
            <a:ext cx="10336054" cy="563285"/>
          </a:xfrm>
          <a:prstGeom prst="rect">
            <a:avLst/>
          </a:prstGeom>
          <a:noFill/>
          <a:ln/>
        </p:spPr>
        <p:txBody>
          <a:bodyPr wrap="none" lIns="0" tIns="0" rIns="0" bIns="0" rtlCol="0" anchor="t"/>
          <a:lstStyle/>
          <a:p>
            <a:pPr marL="0" indent="0" algn="l">
              <a:lnSpc>
                <a:spcPts val="4400"/>
              </a:lnSpc>
              <a:buNone/>
            </a:pPr>
            <a:r>
              <a:rPr lang="en-US" sz="4400">
                <a:solidFill>
                  <a:srgbClr val="051D3A"/>
                </a:solidFill>
                <a:latin typeface="Aptos Display" panose="020B0004020202020204" pitchFamily="34" charset="0"/>
                <a:ea typeface="Funnel Display" pitchFamily="34" charset="-122"/>
                <a:cs typeface="Funnel Display" pitchFamily="34" charset="-120"/>
              </a:rPr>
              <a:t>Recommendations for Improving Empowerment</a:t>
            </a:r>
            <a:endParaRPr lang="en-US" sz="4400">
              <a:latin typeface="Aptos Display" panose="020B0004020202020204" pitchFamily="34" charset="0"/>
            </a:endParaRPr>
          </a:p>
        </p:txBody>
      </p:sp>
      <p:sp>
        <p:nvSpPr>
          <p:cNvPr id="3" name="Text 1"/>
          <p:cNvSpPr/>
          <p:nvPr/>
        </p:nvSpPr>
        <p:spPr>
          <a:xfrm>
            <a:off x="837724" y="1701879"/>
            <a:ext cx="12954952" cy="275630"/>
          </a:xfrm>
          <a:prstGeom prst="rect">
            <a:avLst/>
          </a:prstGeom>
          <a:noFill/>
          <a:ln/>
        </p:spPr>
        <p:txBody>
          <a:bodyPr wrap="none" lIns="0" tIns="0" rIns="0" bIns="0" rtlCol="0" anchor="t"/>
          <a:lstStyle/>
          <a:p>
            <a:pPr marL="0" indent="0" algn="l">
              <a:lnSpc>
                <a:spcPts val="2150"/>
              </a:lnSpc>
              <a:buNone/>
            </a:pPr>
            <a:r>
              <a:rPr lang="en-US" sz="2000">
                <a:solidFill>
                  <a:srgbClr val="2B3541"/>
                </a:solidFill>
                <a:latin typeface="Aptos Display" panose="020B0004020202020204" pitchFamily="34" charset="0"/>
                <a:ea typeface="Funnel Sans" pitchFamily="34" charset="-122"/>
                <a:cs typeface="Funnel Sans" pitchFamily="34" charset="-120"/>
              </a:rPr>
              <a:t>Several improvements could strengthen support for older adults.</a:t>
            </a:r>
            <a:endParaRPr lang="en-US" sz="2000">
              <a:latin typeface="Aptos Display" panose="020B0004020202020204" pitchFamily="34" charset="0"/>
            </a:endParaRPr>
          </a:p>
        </p:txBody>
      </p:sp>
      <p:sp>
        <p:nvSpPr>
          <p:cNvPr id="4" name="Shape 2"/>
          <p:cNvSpPr/>
          <p:nvPr/>
        </p:nvSpPr>
        <p:spPr>
          <a:xfrm>
            <a:off x="837724" y="2149793"/>
            <a:ext cx="430768" cy="430768"/>
          </a:xfrm>
          <a:prstGeom prst="roundRect">
            <a:avLst>
              <a:gd name="adj" fmla="val 18672"/>
            </a:avLst>
          </a:prstGeom>
          <a:solidFill>
            <a:srgbClr val="FAF5EB"/>
          </a:solidFill>
          <a:ln w="7620">
            <a:solidFill>
              <a:srgbClr val="D5CDBE"/>
            </a:solidFill>
            <a:prstDash val="solid"/>
          </a:ln>
        </p:spPr>
        <p:txBody>
          <a:bodyPr/>
          <a:lstStyle/>
          <a:p>
            <a:endParaRPr lang="en-GB"/>
          </a:p>
        </p:txBody>
      </p:sp>
      <p:sp>
        <p:nvSpPr>
          <p:cNvPr id="5" name="Text 3"/>
          <p:cNvSpPr/>
          <p:nvPr/>
        </p:nvSpPr>
        <p:spPr>
          <a:xfrm>
            <a:off x="917972" y="2289849"/>
            <a:ext cx="270272" cy="337899"/>
          </a:xfrm>
          <a:prstGeom prst="rect">
            <a:avLst/>
          </a:prstGeom>
          <a:noFill/>
          <a:ln/>
        </p:spPr>
        <p:txBody>
          <a:bodyPr wrap="none" lIns="0" tIns="0" rIns="0" bIns="0" rtlCol="0" anchor="t"/>
          <a:lstStyle/>
          <a:p>
            <a:pPr marL="0" indent="0" algn="ctr">
              <a:lnSpc>
                <a:spcPts val="2100"/>
              </a:lnSpc>
              <a:buNone/>
            </a:pPr>
            <a:r>
              <a:rPr lang="en-US" sz="3200">
                <a:solidFill>
                  <a:srgbClr val="2B3541"/>
                </a:solidFill>
                <a:latin typeface="Aptos Display" panose="020B0004020202020204" pitchFamily="34" charset="0"/>
                <a:ea typeface="Funnel Display" pitchFamily="34" charset="-122"/>
                <a:cs typeface="Funnel Display" pitchFamily="34" charset="-120"/>
              </a:rPr>
              <a:t>1</a:t>
            </a:r>
            <a:endParaRPr lang="en-US" sz="3200">
              <a:latin typeface="Aptos Display" panose="020B0004020202020204" pitchFamily="34" charset="0"/>
            </a:endParaRPr>
          </a:p>
        </p:txBody>
      </p:sp>
      <p:sp>
        <p:nvSpPr>
          <p:cNvPr id="6" name="Text 4"/>
          <p:cNvSpPr/>
          <p:nvPr/>
        </p:nvSpPr>
        <p:spPr>
          <a:xfrm>
            <a:off x="1421606" y="2215515"/>
            <a:ext cx="3578423" cy="281583"/>
          </a:xfrm>
          <a:prstGeom prst="rect">
            <a:avLst/>
          </a:prstGeom>
          <a:noFill/>
          <a:ln/>
        </p:spPr>
        <p:txBody>
          <a:bodyPr wrap="none" lIns="0" tIns="0" rIns="0" bIns="0" rtlCol="0" anchor="t"/>
          <a:lstStyle/>
          <a:p>
            <a:pPr marL="0" indent="0" algn="l">
              <a:lnSpc>
                <a:spcPts val="2200"/>
              </a:lnSpc>
              <a:buNone/>
            </a:pPr>
            <a:r>
              <a:rPr lang="en-US" sz="2400">
                <a:solidFill>
                  <a:srgbClr val="2B3541"/>
                </a:solidFill>
                <a:latin typeface="Aptos Display" panose="020B0004020202020204" pitchFamily="34" charset="0"/>
                <a:ea typeface="Funnel Display" pitchFamily="34" charset="-122"/>
                <a:cs typeface="Funnel Display" pitchFamily="34" charset="-120"/>
              </a:rPr>
              <a:t>Increase investment in social care</a:t>
            </a:r>
            <a:endParaRPr lang="en-US" sz="2400">
              <a:latin typeface="Aptos Display" panose="020B0004020202020204" pitchFamily="34" charset="0"/>
            </a:endParaRPr>
          </a:p>
        </p:txBody>
      </p:sp>
      <p:sp>
        <p:nvSpPr>
          <p:cNvPr id="7" name="Text 5"/>
          <p:cNvSpPr/>
          <p:nvPr/>
        </p:nvSpPr>
        <p:spPr>
          <a:xfrm>
            <a:off x="1421606" y="2589014"/>
            <a:ext cx="12371070" cy="275630"/>
          </a:xfrm>
          <a:prstGeom prst="rect">
            <a:avLst/>
          </a:prstGeom>
          <a:noFill/>
          <a:ln/>
        </p:spPr>
        <p:txBody>
          <a:bodyPr wrap="none" lIns="0" tIns="0" rIns="0" bIns="0" rtlCol="0" anchor="t"/>
          <a:lstStyle/>
          <a:p>
            <a:pPr marL="0" indent="0" algn="l">
              <a:lnSpc>
                <a:spcPts val="2150"/>
              </a:lnSpc>
              <a:buNone/>
            </a:pPr>
            <a:r>
              <a:rPr lang="en-US" sz="2000">
                <a:solidFill>
                  <a:srgbClr val="2B3541"/>
                </a:solidFill>
                <a:latin typeface="Aptos Display" panose="020B0004020202020204" pitchFamily="34" charset="0"/>
                <a:ea typeface="Funnel Sans" pitchFamily="34" charset="-122"/>
                <a:cs typeface="Funnel Sans" pitchFamily="34" charset="-120"/>
              </a:rPr>
              <a:t>Expand home care services and reduce unmet care needs.</a:t>
            </a:r>
            <a:endParaRPr lang="en-US" sz="2000">
              <a:latin typeface="Aptos Display" panose="020B0004020202020204" pitchFamily="34" charset="0"/>
            </a:endParaRPr>
          </a:p>
        </p:txBody>
      </p:sp>
      <p:sp>
        <p:nvSpPr>
          <p:cNvPr id="8" name="Shape 6"/>
          <p:cNvSpPr/>
          <p:nvPr/>
        </p:nvSpPr>
        <p:spPr>
          <a:xfrm>
            <a:off x="837724" y="3170992"/>
            <a:ext cx="430768" cy="430768"/>
          </a:xfrm>
          <a:prstGeom prst="roundRect">
            <a:avLst>
              <a:gd name="adj" fmla="val 18672"/>
            </a:avLst>
          </a:prstGeom>
          <a:solidFill>
            <a:srgbClr val="FAF5EB"/>
          </a:solidFill>
          <a:ln w="7620">
            <a:solidFill>
              <a:srgbClr val="D5CDBE"/>
            </a:solidFill>
            <a:prstDash val="solid"/>
          </a:ln>
        </p:spPr>
        <p:txBody>
          <a:bodyPr/>
          <a:lstStyle/>
          <a:p>
            <a:endParaRPr lang="en-GB"/>
          </a:p>
        </p:txBody>
      </p:sp>
      <p:sp>
        <p:nvSpPr>
          <p:cNvPr id="9" name="Text 7"/>
          <p:cNvSpPr/>
          <p:nvPr/>
        </p:nvSpPr>
        <p:spPr>
          <a:xfrm>
            <a:off x="932344" y="3330893"/>
            <a:ext cx="270272" cy="337899"/>
          </a:xfrm>
          <a:prstGeom prst="rect">
            <a:avLst/>
          </a:prstGeom>
          <a:noFill/>
          <a:ln/>
        </p:spPr>
        <p:txBody>
          <a:bodyPr wrap="none" lIns="0" tIns="0" rIns="0" bIns="0" rtlCol="0" anchor="t"/>
          <a:lstStyle/>
          <a:p>
            <a:pPr marL="0" indent="0" algn="ctr">
              <a:lnSpc>
                <a:spcPts val="2100"/>
              </a:lnSpc>
              <a:buNone/>
            </a:pPr>
            <a:r>
              <a:rPr lang="en-US" sz="3200">
                <a:solidFill>
                  <a:srgbClr val="2B3541"/>
                </a:solidFill>
                <a:latin typeface="Aptos Display" panose="020B0004020202020204" pitchFamily="34" charset="0"/>
                <a:ea typeface="Funnel Display" pitchFamily="34" charset="-122"/>
                <a:cs typeface="Funnel Display" pitchFamily="34" charset="-120"/>
              </a:rPr>
              <a:t>2</a:t>
            </a:r>
            <a:endParaRPr lang="en-US" sz="3200">
              <a:latin typeface="Aptos Display" panose="020B0004020202020204" pitchFamily="34" charset="0"/>
            </a:endParaRPr>
          </a:p>
        </p:txBody>
      </p:sp>
      <p:sp>
        <p:nvSpPr>
          <p:cNvPr id="10" name="Text 8"/>
          <p:cNvSpPr/>
          <p:nvPr/>
        </p:nvSpPr>
        <p:spPr>
          <a:xfrm>
            <a:off x="1421606" y="3236714"/>
            <a:ext cx="2892504" cy="281583"/>
          </a:xfrm>
          <a:prstGeom prst="rect">
            <a:avLst/>
          </a:prstGeom>
          <a:noFill/>
          <a:ln/>
        </p:spPr>
        <p:txBody>
          <a:bodyPr wrap="none" lIns="0" tIns="0" rIns="0" bIns="0" rtlCol="0" anchor="t"/>
          <a:lstStyle/>
          <a:p>
            <a:pPr marL="0" indent="0" algn="l">
              <a:lnSpc>
                <a:spcPts val="2200"/>
              </a:lnSpc>
              <a:buNone/>
            </a:pPr>
            <a:r>
              <a:rPr lang="en-US" sz="2400">
                <a:solidFill>
                  <a:srgbClr val="2B3541"/>
                </a:solidFill>
                <a:latin typeface="Aptos Display" panose="020B0004020202020204" pitchFamily="34" charset="0"/>
                <a:ea typeface="Funnel Display" pitchFamily="34" charset="-122"/>
                <a:cs typeface="Funnel Display" pitchFamily="34" charset="-120"/>
              </a:rPr>
              <a:t>Strengthen integrated care</a:t>
            </a:r>
            <a:endParaRPr lang="en-US" sz="2400">
              <a:latin typeface="Aptos Display" panose="020B0004020202020204" pitchFamily="34" charset="0"/>
            </a:endParaRPr>
          </a:p>
        </p:txBody>
      </p:sp>
      <p:sp>
        <p:nvSpPr>
          <p:cNvPr id="11" name="Text 9"/>
          <p:cNvSpPr/>
          <p:nvPr/>
        </p:nvSpPr>
        <p:spPr>
          <a:xfrm>
            <a:off x="1421606" y="3610213"/>
            <a:ext cx="12371070" cy="275630"/>
          </a:xfrm>
          <a:prstGeom prst="rect">
            <a:avLst/>
          </a:prstGeom>
          <a:noFill/>
          <a:ln/>
        </p:spPr>
        <p:txBody>
          <a:bodyPr wrap="none" lIns="0" tIns="0" rIns="0" bIns="0" rtlCol="0" anchor="t"/>
          <a:lstStyle/>
          <a:p>
            <a:pPr marL="0" indent="0" algn="l">
              <a:lnSpc>
                <a:spcPts val="2150"/>
              </a:lnSpc>
              <a:buNone/>
            </a:pPr>
            <a:r>
              <a:rPr lang="en-US" sz="2000">
                <a:solidFill>
                  <a:srgbClr val="2B3541"/>
                </a:solidFill>
                <a:latin typeface="Aptos Display" panose="020B0004020202020204" pitchFamily="34" charset="0"/>
                <a:ea typeface="Funnel Sans" pitchFamily="34" charset="-122"/>
                <a:cs typeface="Funnel Sans" pitchFamily="34" charset="-120"/>
              </a:rPr>
              <a:t>Improve coordination between </a:t>
            </a:r>
            <a:r>
              <a:rPr lang="en-US" sz="2000" b="1">
                <a:solidFill>
                  <a:srgbClr val="2B3541"/>
                </a:solidFill>
                <a:latin typeface="Aptos Display" panose="020B0004020202020204" pitchFamily="34" charset="0"/>
                <a:ea typeface="Funnel Sans" pitchFamily="34" charset="-122"/>
                <a:cs typeface="Funnel Sans" pitchFamily="34" charset="-120"/>
              </a:rPr>
              <a:t>NHS services, social care and community organisations</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12" name="Shape 10"/>
          <p:cNvSpPr/>
          <p:nvPr/>
        </p:nvSpPr>
        <p:spPr>
          <a:xfrm>
            <a:off x="837724" y="4192191"/>
            <a:ext cx="430768" cy="430768"/>
          </a:xfrm>
          <a:prstGeom prst="roundRect">
            <a:avLst>
              <a:gd name="adj" fmla="val 18672"/>
            </a:avLst>
          </a:prstGeom>
          <a:solidFill>
            <a:srgbClr val="FAF5EB"/>
          </a:solidFill>
          <a:ln w="7620">
            <a:solidFill>
              <a:srgbClr val="D5CDBE"/>
            </a:solidFill>
            <a:prstDash val="solid"/>
          </a:ln>
        </p:spPr>
        <p:txBody>
          <a:bodyPr/>
          <a:lstStyle/>
          <a:p>
            <a:endParaRPr lang="en-GB"/>
          </a:p>
        </p:txBody>
      </p:sp>
      <p:sp>
        <p:nvSpPr>
          <p:cNvPr id="13" name="Text 11"/>
          <p:cNvSpPr/>
          <p:nvPr/>
        </p:nvSpPr>
        <p:spPr>
          <a:xfrm>
            <a:off x="917972" y="4352092"/>
            <a:ext cx="270272" cy="337899"/>
          </a:xfrm>
          <a:prstGeom prst="rect">
            <a:avLst/>
          </a:prstGeom>
          <a:noFill/>
          <a:ln/>
        </p:spPr>
        <p:txBody>
          <a:bodyPr wrap="none" lIns="0" tIns="0" rIns="0" bIns="0" rtlCol="0" anchor="t"/>
          <a:lstStyle/>
          <a:p>
            <a:pPr marL="0" indent="0" algn="ctr">
              <a:lnSpc>
                <a:spcPts val="2100"/>
              </a:lnSpc>
              <a:buNone/>
            </a:pPr>
            <a:r>
              <a:rPr lang="en-US" sz="3200">
                <a:solidFill>
                  <a:srgbClr val="2B3541"/>
                </a:solidFill>
                <a:latin typeface="Aptos Display" panose="020B0004020202020204" pitchFamily="34" charset="0"/>
                <a:ea typeface="Funnel Display" pitchFamily="34" charset="-122"/>
                <a:cs typeface="Funnel Display" pitchFamily="34" charset="-120"/>
              </a:rPr>
              <a:t>3</a:t>
            </a:r>
            <a:endParaRPr lang="en-US" sz="3200">
              <a:latin typeface="Aptos Display" panose="020B0004020202020204" pitchFamily="34" charset="0"/>
            </a:endParaRPr>
          </a:p>
        </p:txBody>
      </p:sp>
      <p:sp>
        <p:nvSpPr>
          <p:cNvPr id="14" name="Text 12"/>
          <p:cNvSpPr/>
          <p:nvPr/>
        </p:nvSpPr>
        <p:spPr>
          <a:xfrm>
            <a:off x="1421606" y="4257913"/>
            <a:ext cx="2635448" cy="281583"/>
          </a:xfrm>
          <a:prstGeom prst="rect">
            <a:avLst/>
          </a:prstGeom>
          <a:noFill/>
          <a:ln/>
        </p:spPr>
        <p:txBody>
          <a:bodyPr wrap="none" lIns="0" tIns="0" rIns="0" bIns="0" rtlCol="0" anchor="t"/>
          <a:lstStyle/>
          <a:p>
            <a:pPr marL="0" indent="0" algn="l">
              <a:lnSpc>
                <a:spcPts val="2200"/>
              </a:lnSpc>
              <a:buNone/>
            </a:pPr>
            <a:r>
              <a:rPr lang="en-US" sz="2400">
                <a:solidFill>
                  <a:srgbClr val="2B3541"/>
                </a:solidFill>
                <a:latin typeface="Aptos Display" panose="020B0004020202020204" pitchFamily="34" charset="0"/>
                <a:ea typeface="Funnel Display" pitchFamily="34" charset="-122"/>
                <a:cs typeface="Funnel Display" pitchFamily="34" charset="-120"/>
              </a:rPr>
              <a:t>Promote digital inclusion</a:t>
            </a:r>
            <a:endParaRPr lang="en-US" sz="2400">
              <a:latin typeface="Aptos Display" panose="020B0004020202020204" pitchFamily="34" charset="0"/>
            </a:endParaRPr>
          </a:p>
        </p:txBody>
      </p:sp>
      <p:sp>
        <p:nvSpPr>
          <p:cNvPr id="15" name="Text 13"/>
          <p:cNvSpPr/>
          <p:nvPr/>
        </p:nvSpPr>
        <p:spPr>
          <a:xfrm>
            <a:off x="1421606" y="4631412"/>
            <a:ext cx="12371070" cy="275630"/>
          </a:xfrm>
          <a:prstGeom prst="rect">
            <a:avLst/>
          </a:prstGeom>
          <a:noFill/>
          <a:ln/>
        </p:spPr>
        <p:txBody>
          <a:bodyPr wrap="none" lIns="0" tIns="0" rIns="0" bIns="0" rtlCol="0" anchor="t"/>
          <a:lstStyle/>
          <a:p>
            <a:pPr marL="0" indent="0" algn="l">
              <a:lnSpc>
                <a:spcPts val="2150"/>
              </a:lnSpc>
              <a:buNone/>
            </a:pPr>
            <a:r>
              <a:rPr lang="en-US" sz="2000">
                <a:solidFill>
                  <a:srgbClr val="2B3541"/>
                </a:solidFill>
                <a:latin typeface="Aptos Display" panose="020B0004020202020204" pitchFamily="34" charset="0"/>
                <a:ea typeface="Funnel Sans" pitchFamily="34" charset="-122"/>
                <a:cs typeface="Funnel Sans" pitchFamily="34" charset="-120"/>
              </a:rPr>
              <a:t>Provide </a:t>
            </a:r>
            <a:r>
              <a:rPr lang="en-US" sz="2000" b="1">
                <a:solidFill>
                  <a:srgbClr val="2B3541"/>
                </a:solidFill>
                <a:latin typeface="Aptos Display" panose="020B0004020202020204" pitchFamily="34" charset="0"/>
                <a:ea typeface="Funnel Sans" pitchFamily="34" charset="-122"/>
                <a:cs typeface="Funnel Sans" pitchFamily="34" charset="-120"/>
              </a:rPr>
              <a:t>training programmes for older adults to use digital health tools (Age Action Alliance, 2024)</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sp>
        <p:nvSpPr>
          <p:cNvPr id="16" name="Shape 14"/>
          <p:cNvSpPr/>
          <p:nvPr/>
        </p:nvSpPr>
        <p:spPr>
          <a:xfrm>
            <a:off x="852096" y="5195210"/>
            <a:ext cx="430768" cy="430768"/>
          </a:xfrm>
          <a:prstGeom prst="roundRect">
            <a:avLst>
              <a:gd name="adj" fmla="val 18672"/>
            </a:avLst>
          </a:prstGeom>
          <a:solidFill>
            <a:srgbClr val="FAF5EB"/>
          </a:solidFill>
          <a:ln w="7620">
            <a:solidFill>
              <a:srgbClr val="D5CDBE"/>
            </a:solidFill>
            <a:prstDash val="solid"/>
          </a:ln>
        </p:spPr>
        <p:txBody>
          <a:bodyPr/>
          <a:lstStyle/>
          <a:p>
            <a:endParaRPr lang="en-GB"/>
          </a:p>
        </p:txBody>
      </p:sp>
      <p:sp>
        <p:nvSpPr>
          <p:cNvPr id="17" name="Text 15"/>
          <p:cNvSpPr/>
          <p:nvPr/>
        </p:nvSpPr>
        <p:spPr>
          <a:xfrm>
            <a:off x="917972" y="5350544"/>
            <a:ext cx="270272" cy="337899"/>
          </a:xfrm>
          <a:prstGeom prst="rect">
            <a:avLst/>
          </a:prstGeom>
          <a:noFill/>
          <a:ln/>
        </p:spPr>
        <p:txBody>
          <a:bodyPr wrap="none" lIns="0" tIns="0" rIns="0" bIns="0" rtlCol="0" anchor="t"/>
          <a:lstStyle/>
          <a:p>
            <a:pPr marL="0" indent="0" algn="ctr">
              <a:lnSpc>
                <a:spcPts val="2100"/>
              </a:lnSpc>
              <a:buNone/>
            </a:pPr>
            <a:r>
              <a:rPr lang="en-US" sz="3200">
                <a:solidFill>
                  <a:srgbClr val="2B3541"/>
                </a:solidFill>
                <a:latin typeface="Aptos Display" panose="020B0004020202020204" pitchFamily="34" charset="0"/>
                <a:ea typeface="Funnel Display" pitchFamily="34" charset="-122"/>
                <a:cs typeface="Funnel Display" pitchFamily="34" charset="-120"/>
              </a:rPr>
              <a:t>4</a:t>
            </a:r>
            <a:endParaRPr lang="en-US" sz="3200">
              <a:latin typeface="Aptos Display" panose="020B0004020202020204" pitchFamily="34" charset="0"/>
            </a:endParaRPr>
          </a:p>
        </p:txBody>
      </p:sp>
      <p:sp>
        <p:nvSpPr>
          <p:cNvPr id="18" name="Text 16"/>
          <p:cNvSpPr/>
          <p:nvPr/>
        </p:nvSpPr>
        <p:spPr>
          <a:xfrm>
            <a:off x="1421606" y="5279112"/>
            <a:ext cx="3628311" cy="281583"/>
          </a:xfrm>
          <a:prstGeom prst="rect">
            <a:avLst/>
          </a:prstGeom>
          <a:noFill/>
          <a:ln/>
        </p:spPr>
        <p:txBody>
          <a:bodyPr wrap="none" lIns="0" tIns="0" rIns="0" bIns="0" rtlCol="0" anchor="t"/>
          <a:lstStyle/>
          <a:p>
            <a:pPr marL="0" indent="0" algn="l">
              <a:lnSpc>
                <a:spcPts val="2200"/>
              </a:lnSpc>
              <a:buNone/>
            </a:pPr>
            <a:r>
              <a:rPr lang="en-US" sz="2400">
                <a:solidFill>
                  <a:srgbClr val="2B3541"/>
                </a:solidFill>
                <a:latin typeface="Aptos Display" panose="020B0004020202020204" pitchFamily="34" charset="0"/>
                <a:ea typeface="Funnel Display" pitchFamily="34" charset="-122"/>
                <a:cs typeface="Funnel Display" pitchFamily="34" charset="-120"/>
              </a:rPr>
              <a:t>Develop age-friendly communities</a:t>
            </a:r>
            <a:endParaRPr lang="en-US" sz="2400">
              <a:latin typeface="Aptos Display" panose="020B0004020202020204" pitchFamily="34" charset="0"/>
            </a:endParaRPr>
          </a:p>
        </p:txBody>
      </p:sp>
      <p:sp>
        <p:nvSpPr>
          <p:cNvPr id="19" name="Text 17"/>
          <p:cNvSpPr/>
          <p:nvPr/>
        </p:nvSpPr>
        <p:spPr>
          <a:xfrm>
            <a:off x="1421606" y="5652611"/>
            <a:ext cx="12371070" cy="275630"/>
          </a:xfrm>
          <a:prstGeom prst="rect">
            <a:avLst/>
          </a:prstGeom>
          <a:noFill/>
          <a:ln/>
        </p:spPr>
        <p:txBody>
          <a:bodyPr wrap="none" lIns="0" tIns="0" rIns="0" bIns="0" rtlCol="0" anchor="t"/>
          <a:lstStyle/>
          <a:p>
            <a:pPr marL="0" indent="0" algn="l">
              <a:lnSpc>
                <a:spcPts val="2150"/>
              </a:lnSpc>
              <a:buNone/>
            </a:pPr>
            <a:r>
              <a:rPr lang="en-US" sz="2000">
                <a:solidFill>
                  <a:srgbClr val="2B3541"/>
                </a:solidFill>
                <a:latin typeface="Aptos Display" panose="020B0004020202020204" pitchFamily="34" charset="0"/>
                <a:ea typeface="Funnel Sans" pitchFamily="34" charset="-122"/>
                <a:cs typeface="Funnel Sans" pitchFamily="34" charset="-120"/>
              </a:rPr>
              <a:t>Accessible housing, public transport and social programmes.</a:t>
            </a:r>
            <a:endParaRPr lang="en-US" sz="2000">
              <a:latin typeface="Aptos Display" panose="020B0004020202020204" pitchFamily="34" charset="0"/>
            </a:endParaRPr>
          </a:p>
        </p:txBody>
      </p:sp>
      <p:sp>
        <p:nvSpPr>
          <p:cNvPr id="20" name="Shape 18"/>
          <p:cNvSpPr/>
          <p:nvPr/>
        </p:nvSpPr>
        <p:spPr>
          <a:xfrm>
            <a:off x="837724" y="6234589"/>
            <a:ext cx="430768" cy="430768"/>
          </a:xfrm>
          <a:prstGeom prst="roundRect">
            <a:avLst>
              <a:gd name="adj" fmla="val 18672"/>
            </a:avLst>
          </a:prstGeom>
          <a:solidFill>
            <a:srgbClr val="FAF5EB"/>
          </a:solidFill>
          <a:ln w="7620">
            <a:solidFill>
              <a:srgbClr val="D5CDBE"/>
            </a:solidFill>
            <a:prstDash val="solid"/>
          </a:ln>
        </p:spPr>
        <p:txBody>
          <a:bodyPr/>
          <a:lstStyle/>
          <a:p>
            <a:endParaRPr lang="en-GB"/>
          </a:p>
        </p:txBody>
      </p:sp>
      <p:sp>
        <p:nvSpPr>
          <p:cNvPr id="21" name="Text 19"/>
          <p:cNvSpPr/>
          <p:nvPr/>
        </p:nvSpPr>
        <p:spPr>
          <a:xfrm>
            <a:off x="917972" y="6401558"/>
            <a:ext cx="270272" cy="337899"/>
          </a:xfrm>
          <a:prstGeom prst="rect">
            <a:avLst/>
          </a:prstGeom>
          <a:noFill/>
          <a:ln/>
        </p:spPr>
        <p:txBody>
          <a:bodyPr wrap="none" lIns="0" tIns="0" rIns="0" bIns="0" rtlCol="0" anchor="t"/>
          <a:lstStyle/>
          <a:p>
            <a:pPr marL="0" indent="0" algn="ctr">
              <a:lnSpc>
                <a:spcPts val="2100"/>
              </a:lnSpc>
              <a:buNone/>
            </a:pPr>
            <a:r>
              <a:rPr lang="en-US" sz="3200">
                <a:solidFill>
                  <a:srgbClr val="2B3541"/>
                </a:solidFill>
                <a:latin typeface="Aptos Display" panose="020B0004020202020204" pitchFamily="34" charset="0"/>
                <a:ea typeface="Funnel Display" pitchFamily="34" charset="-122"/>
                <a:cs typeface="Funnel Display" pitchFamily="34" charset="-120"/>
              </a:rPr>
              <a:t>5</a:t>
            </a:r>
            <a:endParaRPr lang="en-US" sz="3200">
              <a:latin typeface="Aptos Display" panose="020B0004020202020204" pitchFamily="34" charset="0"/>
            </a:endParaRPr>
          </a:p>
        </p:txBody>
      </p:sp>
      <p:sp>
        <p:nvSpPr>
          <p:cNvPr id="22" name="Text 20"/>
          <p:cNvSpPr/>
          <p:nvPr/>
        </p:nvSpPr>
        <p:spPr>
          <a:xfrm>
            <a:off x="1421606" y="6300311"/>
            <a:ext cx="4125158" cy="281583"/>
          </a:xfrm>
          <a:prstGeom prst="rect">
            <a:avLst/>
          </a:prstGeom>
          <a:noFill/>
          <a:ln/>
        </p:spPr>
        <p:txBody>
          <a:bodyPr wrap="none" lIns="0" tIns="0" rIns="0" bIns="0" rtlCol="0" anchor="t"/>
          <a:lstStyle/>
          <a:p>
            <a:pPr marL="0" indent="0" algn="l">
              <a:lnSpc>
                <a:spcPts val="2200"/>
              </a:lnSpc>
              <a:buNone/>
            </a:pPr>
            <a:r>
              <a:rPr lang="en-US" sz="2400">
                <a:solidFill>
                  <a:srgbClr val="2B3541"/>
                </a:solidFill>
                <a:latin typeface="Aptos Display" panose="020B0004020202020204" pitchFamily="34" charset="0"/>
                <a:ea typeface="Funnel Display" pitchFamily="34" charset="-122"/>
                <a:cs typeface="Funnel Display" pitchFamily="34" charset="-120"/>
              </a:rPr>
              <a:t>Improve access to assistive technology</a:t>
            </a:r>
            <a:endParaRPr lang="en-US" sz="2400">
              <a:latin typeface="Aptos Display" panose="020B0004020202020204" pitchFamily="34" charset="0"/>
            </a:endParaRPr>
          </a:p>
        </p:txBody>
      </p:sp>
      <p:sp>
        <p:nvSpPr>
          <p:cNvPr id="23" name="Text 21"/>
          <p:cNvSpPr/>
          <p:nvPr/>
        </p:nvSpPr>
        <p:spPr>
          <a:xfrm>
            <a:off x="1421606" y="6673810"/>
            <a:ext cx="12371070" cy="275630"/>
          </a:xfrm>
          <a:prstGeom prst="rect">
            <a:avLst/>
          </a:prstGeom>
          <a:noFill/>
          <a:ln/>
        </p:spPr>
        <p:txBody>
          <a:bodyPr wrap="none" lIns="0" tIns="0" rIns="0" bIns="0" rtlCol="0" anchor="t"/>
          <a:lstStyle/>
          <a:p>
            <a:pPr marL="0" indent="0" algn="l">
              <a:lnSpc>
                <a:spcPts val="2150"/>
              </a:lnSpc>
              <a:buNone/>
            </a:pPr>
            <a:r>
              <a:rPr lang="en-US" sz="2000">
                <a:solidFill>
                  <a:srgbClr val="2B3541"/>
                </a:solidFill>
                <a:latin typeface="Aptos Display" panose="020B0004020202020204" pitchFamily="34" charset="0"/>
                <a:ea typeface="Funnel Sans" pitchFamily="34" charset="-122"/>
                <a:cs typeface="Funnel Sans" pitchFamily="34" charset="-120"/>
              </a:rPr>
              <a:t>Subsidies for safety devices and remote monitoring systems.</a:t>
            </a:r>
            <a:endParaRPr lang="en-US" sz="2000">
              <a:latin typeface="Aptos Display" panose="020B0004020202020204" pitchFamily="34" charset="0"/>
            </a:endParaRPr>
          </a:p>
        </p:txBody>
      </p:sp>
      <p:sp>
        <p:nvSpPr>
          <p:cNvPr id="24" name="Text 22"/>
          <p:cNvSpPr/>
          <p:nvPr/>
        </p:nvSpPr>
        <p:spPr>
          <a:xfrm>
            <a:off x="837724" y="7121723"/>
            <a:ext cx="12954952" cy="275630"/>
          </a:xfrm>
          <a:prstGeom prst="rect">
            <a:avLst/>
          </a:prstGeom>
          <a:noFill/>
          <a:ln/>
        </p:spPr>
        <p:txBody>
          <a:bodyPr wrap="none" lIns="0" tIns="0" rIns="0" bIns="0" rtlCol="0" anchor="t"/>
          <a:lstStyle/>
          <a:p>
            <a:pPr marL="0" indent="0" algn="l">
              <a:lnSpc>
                <a:spcPts val="2150"/>
              </a:lnSpc>
              <a:buNone/>
            </a:pPr>
            <a:r>
              <a:rPr lang="en-US" sz="2000">
                <a:solidFill>
                  <a:srgbClr val="2B3541"/>
                </a:solidFill>
                <a:latin typeface="Aptos Display" panose="020B0004020202020204" pitchFamily="34" charset="0"/>
                <a:ea typeface="Funnel Sans" pitchFamily="34" charset="-122"/>
                <a:cs typeface="Funnel Sans" pitchFamily="34" charset="-120"/>
              </a:rPr>
              <a:t>These strategies can enhance </a:t>
            </a:r>
            <a:r>
              <a:rPr lang="en-US" sz="2000" b="1">
                <a:solidFill>
                  <a:srgbClr val="2B3541"/>
                </a:solidFill>
                <a:latin typeface="Aptos Display" panose="020B0004020202020204" pitchFamily="34" charset="0"/>
                <a:ea typeface="Funnel Sans" pitchFamily="34" charset="-122"/>
                <a:cs typeface="Funnel Sans" pitchFamily="34" charset="-120"/>
              </a:rPr>
              <a:t>independence, safety and quality of life</a:t>
            </a:r>
            <a:r>
              <a:rPr lang="en-US" sz="2000">
                <a:solidFill>
                  <a:srgbClr val="2B3541"/>
                </a:solidFill>
                <a:latin typeface="Aptos Display" panose="020B0004020202020204" pitchFamily="34" charset="0"/>
                <a:ea typeface="Funnel Sans" pitchFamily="34" charset="-122"/>
                <a:cs typeface="Funnel Sans" pitchFamily="34" charset="-120"/>
              </a:rPr>
              <a:t>.</a:t>
            </a:r>
            <a:endParaRPr lang="en-US" sz="2000">
              <a:latin typeface="Aptos Display" panose="020B0004020202020204" pitchFamily="34" charset="0"/>
            </a:endParaRPr>
          </a:p>
        </p:txBody>
      </p:sp>
      <p:pic>
        <p:nvPicPr>
          <p:cNvPr id="26" name="Audio 25">
            <a:hlinkClick r:id="" action="ppaction://media"/>
            <a:extLst>
              <a:ext uri="{FF2B5EF4-FFF2-40B4-BE49-F238E27FC236}">
                <a16:creationId xmlns:a16="http://schemas.microsoft.com/office/drawing/2014/main" id="{6CF832E8-4784-8DE0-24A9-D7F361255E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53750" t="-253750" r="-253750" b="-25375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5321"/>
    </mc:Choice>
    <mc:Fallback xmlns="">
      <p:transition spd="slow" advTm="65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3" name="Text 0"/>
          <p:cNvSpPr/>
          <p:nvPr/>
        </p:nvSpPr>
        <p:spPr>
          <a:xfrm>
            <a:off x="6324124" y="1309211"/>
            <a:ext cx="5632490" cy="704017"/>
          </a:xfrm>
          <a:prstGeom prst="rect">
            <a:avLst/>
          </a:prstGeom>
          <a:noFill/>
          <a:ln/>
        </p:spPr>
        <p:txBody>
          <a:bodyPr wrap="none" lIns="0" tIns="0" rIns="0" bIns="0" rtlCol="0" anchor="t"/>
          <a:lstStyle/>
          <a:p>
            <a:pPr marL="0" indent="0" algn="l">
              <a:lnSpc>
                <a:spcPts val="5500"/>
              </a:lnSpc>
              <a:buNone/>
            </a:pPr>
            <a:r>
              <a:rPr lang="en-US" sz="4800">
                <a:solidFill>
                  <a:srgbClr val="051D3A"/>
                </a:solidFill>
                <a:latin typeface="Aptos Display" panose="020B0004020202020204" pitchFamily="34" charset="0"/>
                <a:ea typeface="Funnel Display" pitchFamily="34" charset="-122"/>
                <a:cs typeface="Funnel Display" pitchFamily="34" charset="-120"/>
              </a:rPr>
              <a:t>Conclusion</a:t>
            </a:r>
            <a:endParaRPr lang="en-US" sz="4800">
              <a:latin typeface="Aptos Display" panose="020B0004020202020204" pitchFamily="34" charset="0"/>
            </a:endParaRPr>
          </a:p>
        </p:txBody>
      </p:sp>
      <p:sp>
        <p:nvSpPr>
          <p:cNvPr id="4" name="Text 1"/>
          <p:cNvSpPr/>
          <p:nvPr/>
        </p:nvSpPr>
        <p:spPr>
          <a:xfrm>
            <a:off x="6324124" y="2372201"/>
            <a:ext cx="7468553" cy="4548068"/>
          </a:xfrm>
          <a:prstGeom prst="rect">
            <a:avLst/>
          </a:prstGeom>
          <a:noFill/>
          <a:ln/>
        </p:spPr>
        <p:txBody>
          <a:bodyPr wrap="square" lIns="0" tIns="0" rIns="0" bIns="0" rtlCol="0" anchor="t"/>
          <a:lstStyle/>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Older people have complex physical, psychological and social care needs.</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UK policies and services provide important support but face funding and workforce challenges.</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Technological innovations offer new opportunities to enhance independence.</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However, barriers such as frailty, loneliness and digital exclusion still affect many older adults.</a:t>
            </a:r>
            <a:endParaRPr lang="en-US" sz="2000">
              <a:latin typeface="Aptos Display" panose="020B0004020202020204" pitchFamily="34" charset="0"/>
            </a:endParaRPr>
          </a:p>
          <a:p>
            <a:pPr marL="342900" indent="-342900" algn="l">
              <a:lnSpc>
                <a:spcPts val="3000"/>
              </a:lnSpc>
              <a:buSzPct val="100000"/>
              <a:buChar char="•"/>
            </a:pPr>
            <a:r>
              <a:rPr lang="en-US" sz="2000">
                <a:solidFill>
                  <a:srgbClr val="2B3541"/>
                </a:solidFill>
                <a:latin typeface="Aptos Display" panose="020B0004020202020204" pitchFamily="34" charset="0"/>
                <a:ea typeface="Funnel Sans" pitchFamily="34" charset="-122"/>
                <a:cs typeface="Funnel Sans" pitchFamily="34" charset="-120"/>
              </a:rPr>
              <a:t>Strengthening services, improving access to technology and promoting age-friendly environments are essential to empower older people and maintain functional ability and independence.</a:t>
            </a:r>
            <a:endParaRPr lang="en-US" sz="2000">
              <a:latin typeface="Aptos Display" panose="020B0004020202020204" pitchFamily="34" charset="0"/>
            </a:endParaRPr>
          </a:p>
        </p:txBody>
      </p:sp>
      <p:pic>
        <p:nvPicPr>
          <p:cNvPr id="6" name="Picture 5">
            <a:extLst>
              <a:ext uri="{FF2B5EF4-FFF2-40B4-BE49-F238E27FC236}">
                <a16:creationId xmlns:a16="http://schemas.microsoft.com/office/drawing/2014/main" id="{B22DA008-022E-E41D-58E1-214D425BB7BB}"/>
              </a:ext>
            </a:extLst>
          </p:cNvPr>
          <p:cNvPicPr>
            <a:picLocks noChangeAspect="1"/>
          </p:cNvPicPr>
          <p:nvPr/>
        </p:nvPicPr>
        <p:blipFill>
          <a:blip r:embed="rId5"/>
          <a:stretch>
            <a:fillRect/>
          </a:stretch>
        </p:blipFill>
        <p:spPr>
          <a:xfrm>
            <a:off x="0" y="1411090"/>
            <a:ext cx="5979101" cy="5407419"/>
          </a:xfrm>
          <a:prstGeom prst="rect">
            <a:avLst/>
          </a:prstGeom>
        </p:spPr>
      </p:pic>
      <p:pic>
        <p:nvPicPr>
          <p:cNvPr id="5" name="Audio 4">
            <a:hlinkClick r:id="" action="ppaction://media"/>
            <a:extLst>
              <a:ext uri="{FF2B5EF4-FFF2-40B4-BE49-F238E27FC236}">
                <a16:creationId xmlns:a16="http://schemas.microsoft.com/office/drawing/2014/main" id="{86C0808F-01A8-7C0B-048B-42A4C694E4F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53750" t="-253750" r="-253750" b="-25375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2138"/>
    </mc:Choice>
    <mc:Fallback xmlns="">
      <p:transition spd="slow" advTm="82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C52B40-30B5-082F-469D-28BE09DE8330}"/>
              </a:ext>
            </a:extLst>
          </p:cNvPr>
          <p:cNvSpPr txBox="1"/>
          <p:nvPr/>
        </p:nvSpPr>
        <p:spPr>
          <a:xfrm>
            <a:off x="293077" y="241622"/>
            <a:ext cx="14044246" cy="7450566"/>
          </a:xfrm>
          <a:prstGeom prst="rect">
            <a:avLst/>
          </a:prstGeom>
          <a:noFill/>
        </p:spPr>
        <p:txBody>
          <a:bodyPr wrap="square">
            <a:spAutoFit/>
          </a:bodyPr>
          <a:lstStyle/>
          <a:p>
            <a:pPr marL="0" marR="0" algn="just">
              <a:lnSpc>
                <a:spcPct val="150000"/>
              </a:lnSpc>
              <a:spcBef>
                <a:spcPts val="1800"/>
              </a:spcBef>
              <a:spcAft>
                <a:spcPts val="400"/>
              </a:spcAft>
              <a:buNone/>
            </a:pPr>
            <a:r>
              <a:rPr lang="en-US" b="1" kern="10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References</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Age Action Alliance (2024)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New evidence reveals the scale and health impacts of loneliness among older people</a:t>
            </a:r>
            <a:r>
              <a:rPr lang="en-US" sz="1400" kern="100">
                <a:effectLst/>
                <a:latin typeface="Times New Roman" panose="02020603050405020304" pitchFamily="18" charset="0"/>
                <a:ea typeface="Calibri" panose="020F0502020204030204" pitchFamily="34" charset="0"/>
                <a:cs typeface="Vrinda" panose="020B0502040204020203" pitchFamily="34" charset="0"/>
              </a:rPr>
              <a:t>. London: Age Action Alliance. Available at: </a:t>
            </a:r>
            <a:r>
              <a:rPr lang="en-US" sz="1400" u="sng" kern="10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4"/>
              </a:rPr>
              <a:t>https://theageactionalliance.org</a:t>
            </a:r>
            <a:r>
              <a:rPr lang="en-US" sz="1400" kern="100">
                <a:effectLst/>
                <a:latin typeface="Times New Roman" panose="02020603050405020304" pitchFamily="18" charset="0"/>
                <a:ea typeface="Calibri" panose="020F0502020204030204" pitchFamily="34" charset="0"/>
                <a:cs typeface="Vrinda" panose="020B0502040204020203" pitchFamily="34" charset="0"/>
              </a:rPr>
              <a:t> (Accessed: 19 March 2026).</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Age UK (2023)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Loneliness in later life</a:t>
            </a:r>
            <a:r>
              <a:rPr lang="en-US" sz="1400" kern="100">
                <a:effectLst/>
                <a:latin typeface="Times New Roman" panose="02020603050405020304" pitchFamily="18" charset="0"/>
                <a:ea typeface="Calibri" panose="020F0502020204030204" pitchFamily="34" charset="0"/>
                <a:cs typeface="Vrinda" panose="020B0502040204020203" pitchFamily="34" charset="0"/>
              </a:rPr>
              <a:t>. London: Age UK. Available at: </a:t>
            </a:r>
            <a:r>
              <a:rPr lang="en-US" sz="1400" u="sng" kern="10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5"/>
              </a:rPr>
              <a:t>https://www.ageuk.org.uk</a:t>
            </a:r>
            <a:r>
              <a:rPr lang="en-US" sz="1400" kern="100">
                <a:effectLst/>
                <a:latin typeface="Times New Roman" panose="02020603050405020304" pitchFamily="18" charset="0"/>
                <a:ea typeface="Calibri" panose="020F0502020204030204" pitchFamily="34" charset="0"/>
                <a:cs typeface="Vrinda" panose="020B0502040204020203" pitchFamily="34" charset="0"/>
              </a:rPr>
              <a:t> (Accessed: 16 March 2026).</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Centre for Ageing Better (2025)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The state of ageing 2025</a:t>
            </a:r>
            <a:r>
              <a:rPr lang="en-US" sz="1400" kern="100">
                <a:effectLst/>
                <a:latin typeface="Times New Roman" panose="02020603050405020304" pitchFamily="18" charset="0"/>
                <a:ea typeface="Calibri" panose="020F0502020204030204" pitchFamily="34" charset="0"/>
                <a:cs typeface="Vrinda" panose="020B0502040204020203" pitchFamily="34" charset="0"/>
              </a:rPr>
              <a:t>. London: Centre for Ageing Better. Available at: </a:t>
            </a:r>
            <a:r>
              <a:rPr lang="en-US" sz="1400" u="sng" kern="10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6"/>
              </a:rPr>
              <a:t>https://ageing-better.org.uk</a:t>
            </a:r>
            <a:r>
              <a:rPr lang="en-US" sz="1400" kern="100">
                <a:effectLst/>
                <a:latin typeface="Times New Roman" panose="02020603050405020304" pitchFamily="18" charset="0"/>
                <a:ea typeface="Calibri" panose="020F0502020204030204" pitchFamily="34" charset="0"/>
                <a:cs typeface="Vrinda" panose="020B0502040204020203" pitchFamily="34" charset="0"/>
              </a:rPr>
              <a:t> (Accessed: 17 March 2026).</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Clegg, A., Young, J., Iliffe, S., Rikkert, M.O. and Rockwood, K. (2013) ‘Frailty in elderly people’,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The Lancet</a:t>
            </a:r>
            <a:r>
              <a:rPr lang="en-US" sz="1400" kern="100">
                <a:effectLst/>
                <a:latin typeface="Times New Roman" panose="02020603050405020304" pitchFamily="18" charset="0"/>
                <a:ea typeface="Calibri" panose="020F0502020204030204" pitchFamily="34" charset="0"/>
                <a:cs typeface="Vrinda" panose="020B0502040204020203" pitchFamily="34" charset="0"/>
              </a:rPr>
              <a:t>, 381(9868), pp. 752–762.</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Department of Health and Social Care (2014)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Care Act 2014</a:t>
            </a:r>
            <a:r>
              <a:rPr lang="en-US" sz="1400" kern="100">
                <a:effectLst/>
                <a:latin typeface="Times New Roman" panose="02020603050405020304" pitchFamily="18" charset="0"/>
                <a:ea typeface="Calibri" panose="020F0502020204030204" pitchFamily="34" charset="0"/>
                <a:cs typeface="Vrinda" panose="020B0502040204020203" pitchFamily="34" charset="0"/>
              </a:rPr>
              <a:t>. London: UK Government. Available at: </a:t>
            </a:r>
            <a:r>
              <a:rPr lang="en-US" sz="1400" u="sng" kern="10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7"/>
              </a:rPr>
              <a:t>https://www.legislation.gov.uk</a:t>
            </a:r>
            <a:r>
              <a:rPr lang="en-US" sz="1400" kern="100">
                <a:effectLst/>
                <a:latin typeface="Times New Roman" panose="02020603050405020304" pitchFamily="18" charset="0"/>
                <a:ea typeface="Calibri" panose="020F0502020204030204" pitchFamily="34" charset="0"/>
                <a:cs typeface="Vrinda" panose="020B0502040204020203" pitchFamily="34" charset="0"/>
              </a:rPr>
              <a:t> (Accessed: 16 March 2026).</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Dodds, R.M., Sayer, A.A. and Cooper, C. (2019) ‘Sarcopenia, long-term conditions and multimorbidity in older adults’,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Journal of Cachexia, Sarcopenia and Muscle</a:t>
            </a:r>
            <a:r>
              <a:rPr lang="en-US" sz="1400" kern="100">
                <a:effectLst/>
                <a:latin typeface="Times New Roman" panose="02020603050405020304" pitchFamily="18" charset="0"/>
                <a:ea typeface="Calibri" panose="020F0502020204030204" pitchFamily="34" charset="0"/>
                <a:cs typeface="Vrinda" panose="020B0502040204020203" pitchFamily="34" charset="0"/>
              </a:rPr>
              <a:t>, 10(3), pp. 699–707.</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Gostoli, U. and Silverman, E. (2019) ‘Modelling social care provision in an agent-based framework with kinship networks’,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Journal of Artificial Societies and Social Simulation</a:t>
            </a:r>
            <a:r>
              <a:rPr lang="en-US" sz="1400" kern="100">
                <a:effectLst/>
                <a:latin typeface="Times New Roman" panose="02020603050405020304" pitchFamily="18" charset="0"/>
                <a:ea typeface="Calibri" panose="020F0502020204030204" pitchFamily="34" charset="0"/>
                <a:cs typeface="Vrinda" panose="020B0502040204020203" pitchFamily="34" charset="0"/>
              </a:rPr>
              <a:t>, 22(2).</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NHS England (2019)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The NHS Long Term Plan</a:t>
            </a:r>
            <a:r>
              <a:rPr lang="en-US" sz="1400" kern="100">
                <a:effectLst/>
                <a:latin typeface="Times New Roman" panose="02020603050405020304" pitchFamily="18" charset="0"/>
                <a:ea typeface="Calibri" panose="020F0502020204030204" pitchFamily="34" charset="0"/>
                <a:cs typeface="Vrinda" panose="020B0502040204020203" pitchFamily="34" charset="0"/>
              </a:rPr>
              <a:t>. London: NHS England. Available at: </a:t>
            </a:r>
            <a:r>
              <a:rPr lang="en-US" sz="1400" u="sng" kern="10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8"/>
              </a:rPr>
              <a:t>https://www.longtermplan.nhs.uk</a:t>
            </a:r>
            <a:r>
              <a:rPr lang="en-US" sz="1400" kern="100">
                <a:effectLst/>
                <a:latin typeface="Times New Roman" panose="02020603050405020304" pitchFamily="18" charset="0"/>
                <a:ea typeface="Calibri" panose="020F0502020204030204" pitchFamily="34" charset="0"/>
                <a:cs typeface="Vrinda" panose="020B0502040204020203" pitchFamily="34" charset="0"/>
              </a:rPr>
              <a:t> (Accessed: 18 March 2026).</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Nicholson, J. (2024)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Lonely nation: Ending loneliness among older people</a:t>
            </a:r>
            <a:r>
              <a:rPr lang="en-US" sz="1400" kern="100">
                <a:effectLst/>
                <a:latin typeface="Times New Roman" panose="02020603050405020304" pitchFamily="18" charset="0"/>
                <a:ea typeface="Calibri" panose="020F0502020204030204" pitchFamily="34" charset="0"/>
                <a:cs typeface="Vrinda" panose="020B0502040204020203" pitchFamily="34" charset="0"/>
              </a:rPr>
              <a:t>. London: Centre for Social Justice. Available at: </a:t>
            </a:r>
            <a:r>
              <a:rPr lang="en-US" sz="1400" u="sng" kern="10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9"/>
              </a:rPr>
              <a:t>https://smartthinking.org.uk</a:t>
            </a:r>
            <a:r>
              <a:rPr lang="en-US" sz="1400" kern="100">
                <a:effectLst/>
                <a:latin typeface="Times New Roman" panose="02020603050405020304" pitchFamily="18" charset="0"/>
                <a:ea typeface="Calibri" panose="020F0502020204030204" pitchFamily="34" charset="0"/>
                <a:cs typeface="Vrinda" panose="020B0502040204020203" pitchFamily="34" charset="0"/>
              </a:rPr>
              <a:t> (Accessed: 16 March 2026).</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Office for National Statistics (2015)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Older people’s wellbeing</a:t>
            </a:r>
            <a:r>
              <a:rPr lang="en-US" sz="1400" kern="100">
                <a:effectLst/>
                <a:latin typeface="Times New Roman" panose="02020603050405020304" pitchFamily="18" charset="0"/>
                <a:ea typeface="Calibri" panose="020F0502020204030204" pitchFamily="34" charset="0"/>
                <a:cs typeface="Vrinda" panose="020B0502040204020203" pitchFamily="34" charset="0"/>
              </a:rPr>
              <a:t>. London: ONS. Available at: </a:t>
            </a:r>
            <a:r>
              <a:rPr lang="en-US" sz="1400" u="sng" kern="10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0"/>
              </a:rPr>
              <a:t>https://www.ons.gov.uk</a:t>
            </a:r>
            <a:r>
              <a:rPr lang="en-US" sz="1400" kern="100">
                <a:effectLst/>
                <a:latin typeface="Times New Roman" panose="02020603050405020304" pitchFamily="18" charset="0"/>
                <a:ea typeface="Calibri" panose="020F0502020204030204" pitchFamily="34" charset="0"/>
                <a:cs typeface="Vrinda" panose="020B0502040204020203" pitchFamily="34" charset="0"/>
              </a:rPr>
              <a:t> (Accessed: 16 March 2026).</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Office for National Statistics (2024)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Health survey for England: loneliness and wellbeing</a:t>
            </a:r>
            <a:r>
              <a:rPr lang="en-US" sz="1400" kern="100">
                <a:effectLst/>
                <a:latin typeface="Times New Roman" panose="02020603050405020304" pitchFamily="18" charset="0"/>
                <a:ea typeface="Calibri" panose="020F0502020204030204" pitchFamily="34" charset="0"/>
                <a:cs typeface="Vrinda" panose="020B0502040204020203" pitchFamily="34" charset="0"/>
              </a:rPr>
              <a:t>. London: ONS. Available at: </a:t>
            </a:r>
            <a:r>
              <a:rPr lang="en-US" sz="1400" u="sng" kern="10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0"/>
              </a:rPr>
              <a:t>https://www.ons.gov.uk</a:t>
            </a:r>
            <a:r>
              <a:rPr lang="en-US" sz="1400" kern="100">
                <a:effectLst/>
                <a:latin typeface="Times New Roman" panose="02020603050405020304" pitchFamily="18" charset="0"/>
                <a:ea typeface="Calibri" panose="020F0502020204030204" pitchFamily="34" charset="0"/>
                <a:cs typeface="Vrinda" panose="020B0502040204020203" pitchFamily="34" charset="0"/>
              </a:rPr>
              <a:t> (Accessed: 16 March 2026).</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Palacios, A., Smith, J. and Brown, T. (2024) ‘The economic value of empowering older patients transitioning from hospital to home’,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Health Economics Review</a:t>
            </a:r>
            <a:r>
              <a:rPr lang="en-US" sz="1400" kern="100">
                <a:effectLst/>
                <a:latin typeface="Times New Roman" panose="02020603050405020304" pitchFamily="18" charset="0"/>
                <a:ea typeface="Calibri" panose="020F0502020204030204" pitchFamily="34" charset="0"/>
                <a:cs typeface="Vrinda" panose="020B0502040204020203" pitchFamily="34" charset="0"/>
              </a:rPr>
              <a:t>, 14(1).</a:t>
            </a:r>
          </a:p>
          <a:p>
            <a:pPr marL="0" marR="0" algn="just">
              <a:lnSpc>
                <a:spcPct val="150000"/>
              </a:lnSpc>
              <a:spcAft>
                <a:spcPts val="800"/>
              </a:spcAft>
              <a:buNone/>
            </a:pPr>
            <a:r>
              <a:rPr lang="en-US" sz="1400" kern="100" err="1">
                <a:effectLst/>
                <a:latin typeface="Times New Roman" panose="02020603050405020304" pitchFamily="18" charset="0"/>
                <a:ea typeface="Calibri" panose="020F0502020204030204" pitchFamily="34" charset="0"/>
                <a:cs typeface="Vrinda" panose="020B0502040204020203" pitchFamily="34" charset="0"/>
              </a:rPr>
              <a:t>Valabhji</a:t>
            </a:r>
            <a:r>
              <a:rPr lang="en-US" sz="1400" kern="100">
                <a:effectLst/>
                <a:latin typeface="Times New Roman" panose="02020603050405020304" pitchFamily="18" charset="0"/>
                <a:ea typeface="Calibri" panose="020F0502020204030204" pitchFamily="34" charset="0"/>
                <a:cs typeface="Vrinda" panose="020B0502040204020203" pitchFamily="34" charset="0"/>
              </a:rPr>
              <a:t>, J., Barron, E., Gaughan, A. and Holman, N. (2024) ‘Prevalence of multiple long-term conditions in England: a whole population study’,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Journal of the Royal Society of Medicine</a:t>
            </a:r>
            <a:r>
              <a:rPr lang="en-US" sz="1400" kern="100">
                <a:effectLst/>
                <a:latin typeface="Times New Roman" panose="02020603050405020304" pitchFamily="18" charset="0"/>
                <a:ea typeface="Calibri" panose="020F0502020204030204" pitchFamily="34" charset="0"/>
                <a:cs typeface="Vrinda" panose="020B0502040204020203" pitchFamily="34" charset="0"/>
              </a:rPr>
              <a:t>, 117(3), pp. 98–107.</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World Health Organization (2015)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World report on ageing and health</a:t>
            </a:r>
            <a:r>
              <a:rPr lang="en-US" sz="1400" kern="100">
                <a:effectLst/>
                <a:latin typeface="Times New Roman" panose="02020603050405020304" pitchFamily="18" charset="0"/>
                <a:ea typeface="Calibri" panose="020F0502020204030204" pitchFamily="34" charset="0"/>
                <a:cs typeface="Vrinda" panose="020B0502040204020203" pitchFamily="34" charset="0"/>
              </a:rPr>
              <a:t>. Geneva: WHO. Available at: </a:t>
            </a:r>
            <a:r>
              <a:rPr lang="en-US" sz="1400" u="sng" kern="10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1"/>
              </a:rPr>
              <a:t>https://www.who.int</a:t>
            </a:r>
            <a:r>
              <a:rPr lang="en-US" sz="1400" kern="100">
                <a:effectLst/>
                <a:latin typeface="Times New Roman" panose="02020603050405020304" pitchFamily="18" charset="0"/>
                <a:ea typeface="Calibri" panose="020F0502020204030204" pitchFamily="34" charset="0"/>
                <a:cs typeface="Vrinda" panose="020B0502040204020203" pitchFamily="34" charset="0"/>
              </a:rPr>
              <a:t> (Accessed: 18 March 2026).</a:t>
            </a:r>
          </a:p>
          <a:p>
            <a:pPr marL="0" marR="0" algn="just">
              <a:lnSpc>
                <a:spcPct val="150000"/>
              </a:lnSpc>
              <a:spcAft>
                <a:spcPts val="800"/>
              </a:spcAft>
              <a:buNone/>
            </a:pPr>
            <a:r>
              <a:rPr lang="en-US" sz="1400" kern="100">
                <a:effectLst/>
                <a:latin typeface="Times New Roman" panose="02020603050405020304" pitchFamily="18" charset="0"/>
                <a:ea typeface="Calibri" panose="020F0502020204030204" pitchFamily="34" charset="0"/>
                <a:cs typeface="Vrinda" panose="020B0502040204020203" pitchFamily="34" charset="0"/>
              </a:rPr>
              <a:t>World Health Organization (2020) </a:t>
            </a:r>
            <a:r>
              <a:rPr lang="en-US" sz="1400" i="1" kern="100">
                <a:effectLst/>
                <a:latin typeface="Times New Roman" panose="02020603050405020304" pitchFamily="18" charset="0"/>
                <a:ea typeface="Calibri" panose="020F0502020204030204" pitchFamily="34" charset="0"/>
                <a:cs typeface="Vrinda" panose="020B0502040204020203" pitchFamily="34" charset="0"/>
              </a:rPr>
              <a:t>Healthy ageing and functional ability</a:t>
            </a:r>
            <a:r>
              <a:rPr lang="en-US" sz="1400" kern="100">
                <a:effectLst/>
                <a:latin typeface="Times New Roman" panose="02020603050405020304" pitchFamily="18" charset="0"/>
                <a:ea typeface="Calibri" panose="020F0502020204030204" pitchFamily="34" charset="0"/>
                <a:cs typeface="Vrinda" panose="020B0502040204020203" pitchFamily="34" charset="0"/>
              </a:rPr>
              <a:t>. Geneva: WHO. Available at: </a:t>
            </a:r>
            <a:r>
              <a:rPr lang="en-US" sz="1400" u="sng" kern="10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1"/>
              </a:rPr>
              <a:t>https://www.who.int</a:t>
            </a:r>
            <a:r>
              <a:rPr lang="en-US" sz="1400" kern="100">
                <a:effectLst/>
                <a:latin typeface="Times New Roman" panose="02020603050405020304" pitchFamily="18" charset="0"/>
                <a:ea typeface="Calibri" panose="020F0502020204030204" pitchFamily="34" charset="0"/>
                <a:cs typeface="Vrinda" panose="020B0502040204020203" pitchFamily="34" charset="0"/>
              </a:rPr>
              <a:t> (Accessed: 17 March 2026).</a:t>
            </a:r>
          </a:p>
        </p:txBody>
      </p:sp>
      <p:pic>
        <p:nvPicPr>
          <p:cNvPr id="4" name="Audio 3">
            <a:hlinkClick r:id="" action="ppaction://media"/>
            <a:extLst>
              <a:ext uri="{FF2B5EF4-FFF2-40B4-BE49-F238E27FC236}">
                <a16:creationId xmlns:a16="http://schemas.microsoft.com/office/drawing/2014/main" id="{F1B8DA10-52B8-00AB-4944-5B40B9324BD4}"/>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53750" t="-253750" r="-253750" b="-253750"/>
          <a:stretch>
            <a:fillRect/>
          </a:stretch>
        </p:blipFill>
        <p:spPr>
          <a:xfrm>
            <a:off x="12062765" y="5661965"/>
            <a:ext cx="2468880" cy="2468880"/>
          </a:xfrm>
          <a:prstGeom prst="ellipse">
            <a:avLst/>
          </a:prstGeom>
        </p:spPr>
      </p:pic>
    </p:spTree>
    <p:extLst>
      <p:ext uri="{BB962C8B-B14F-4D97-AF65-F5344CB8AC3E}">
        <p14:creationId xmlns:p14="http://schemas.microsoft.com/office/powerpoint/2010/main" val="3663169767"/>
      </p:ext>
    </p:extLst>
  </p:cSld>
  <p:clrMapOvr>
    <a:masterClrMapping/>
  </p:clrMapOvr>
  <mc:AlternateContent xmlns:mc="http://schemas.openxmlformats.org/markup-compatibility/2006" xmlns:p14="http://schemas.microsoft.com/office/powerpoint/2010/main">
    <mc:Choice Requires="p14">
      <p:transition spd="slow" p14:dur="2000" advTm="14694"/>
    </mc:Choice>
    <mc:Fallback xmlns="">
      <p:transition spd="slow" advTm="14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5e8c11e-7833-4d59-8ae1-a424634b48a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F1169C52570364CB0E8014722029341" ma:contentTypeVersion="10" ma:contentTypeDescription="Create a new document." ma:contentTypeScope="" ma:versionID="9522e5d386fc30cbeda3e0c124ea32db">
  <xsd:schema xmlns:xsd="http://www.w3.org/2001/XMLSchema" xmlns:xs="http://www.w3.org/2001/XMLSchema" xmlns:p="http://schemas.microsoft.com/office/2006/metadata/properties" xmlns:ns3="45e8c11e-7833-4d59-8ae1-a424634b48ac" targetNamespace="http://schemas.microsoft.com/office/2006/metadata/properties" ma:root="true" ma:fieldsID="4dfee39d07f54a034659838be7b47ae7" ns3:_="">
    <xsd:import namespace="45e8c11e-7833-4d59-8ae1-a424634b48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5e8c11e-7833-4d59-8ae1-a424634b48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681E5C-1B66-4D87-BD13-6BE007AA6545}">
  <ds:schemaRefs>
    <ds:schemaRef ds:uri="http://schemas.microsoft.com/office/2006/metadata/properties"/>
    <ds:schemaRef ds:uri="http://www.w3.org/2000/xmlns/"/>
    <ds:schemaRef ds:uri="45e8c11e-7833-4d59-8ae1-a424634b48ac"/>
    <ds:schemaRef ds:uri="http://www.w3.org/2001/XMLSchema-instance"/>
  </ds:schemaRefs>
</ds:datastoreItem>
</file>

<file path=customXml/itemProps2.xml><?xml version="1.0" encoding="utf-8"?>
<ds:datastoreItem xmlns:ds="http://schemas.openxmlformats.org/officeDocument/2006/customXml" ds:itemID="{9F7ED6EC-3D58-4A74-BFF6-964822D95955}">
  <ds:schemaRefs>
    <ds:schemaRef ds:uri="http://schemas.microsoft.com/office/2006/metadata/contentType"/>
    <ds:schemaRef ds:uri="http://schemas.microsoft.com/office/2006/metadata/properties/metaAttributes"/>
    <ds:schemaRef ds:uri="http://www.w3.org/2000/xmlns/"/>
    <ds:schemaRef ds:uri="http://www.w3.org/2001/XMLSchema"/>
    <ds:schemaRef ds:uri="45e8c11e-7833-4d59-8ae1-a424634b48ac"/>
  </ds:schemaRefs>
</ds:datastoreItem>
</file>

<file path=customXml/itemProps3.xml><?xml version="1.0" encoding="utf-8"?>
<ds:datastoreItem xmlns:ds="http://schemas.openxmlformats.org/officeDocument/2006/customXml" ds:itemID="{4CF90739-D128-403F-BADE-5A3B81B7C64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Custom</PresentationFormat>
  <Slides>12</Slides>
  <Notes>10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Lyly Okita</dc:creator>
  <cp:lastModifiedBy>Lyly Okita (2211984)</cp:lastModifiedBy>
  <cp:revision>3</cp:revision>
  <dcterms:created xsi:type="dcterms:W3CDTF">2026-03-16T07:22:23Z</dcterms:created>
  <dcterms:modified xsi:type="dcterms:W3CDTF">2026-04-02T14:04:03Z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0x0101008F1169C52570364CB0E8014722029341</vt:lpwstr>
  </property>
</Properties>
</file>