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58" r:id="rId3"/>
    <p:sldId id="259" r:id="rId4"/>
    <p:sldId id="260" r:id="rId5"/>
    <p:sldId id="271" r:id="rId6"/>
    <p:sldId id="272" r:id="rId7"/>
    <p:sldId id="273" r:id="rId8"/>
    <p:sldId id="274" r:id="rId9"/>
    <p:sldId id="261" r:id="rId10"/>
    <p:sldId id="262" r:id="rId11"/>
    <p:sldId id="263" r:id="rId12"/>
    <p:sldId id="264" r:id="rId13"/>
    <p:sldId id="265" r:id="rId14"/>
    <p:sldId id="266" r:id="rId15"/>
    <p:sldId id="267" r:id="rId16"/>
    <p:sldId id="268" r:id="rId17"/>
    <p:sldId id="269" r:id="rId18"/>
    <p:sldId id="270"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FF"/>
    <a:srgbClr val="FF00FF"/>
    <a:srgbClr val="FF0080"/>
    <a:srgbClr val="FFFFFF"/>
    <a:srgbClr val="5D7E9D"/>
    <a:srgbClr val="191919"/>
    <a:srgbClr val="8000FF"/>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72" autoAdjust="0"/>
    <p:restoredTop sz="91734" autoAdjust="0"/>
  </p:normalViewPr>
  <p:slideViewPr>
    <p:cSldViewPr snapToObjects="1">
      <p:cViewPr>
        <p:scale>
          <a:sx n="100" d="100"/>
          <a:sy n="100" d="100"/>
        </p:scale>
        <p:origin x="-50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25603" name="Rectangle 3"/>
          <p:cNvSpPr>
            <a:spLocks noGrp="1" noChangeArrowheads="1"/>
          </p:cNvSpPr>
          <p:nvPr>
            <p:ph type="dt" sz="quarter"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25604" name="Rectangle 4"/>
          <p:cNvSpPr>
            <a:spLocks noGrp="1" noChangeArrowheads="1"/>
          </p:cNvSpPr>
          <p:nvPr>
            <p:ph type="ftr" sz="quarter" idx="2"/>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25605"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52C81347-F499-4826-81E9-B62659454182}" type="slidenum">
              <a:rPr lang="en-US" altLang="en-US"/>
              <a:pPr>
                <a:defRPr/>
              </a:pPr>
              <a:t>‹#›</a:t>
            </a:fld>
            <a:endParaRPr lang="en-US" altLang="en-US"/>
          </a:p>
        </p:txBody>
      </p:sp>
    </p:spTree>
    <p:extLst>
      <p:ext uri="{BB962C8B-B14F-4D97-AF65-F5344CB8AC3E}">
        <p14:creationId xmlns:p14="http://schemas.microsoft.com/office/powerpoint/2010/main" val="12763519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54120BA-683D-4D30-A4B4-A4C3B5DC2EEA}" type="slidenum">
              <a:rPr lang="en-US" altLang="en-US"/>
              <a:pPr>
                <a:defRPr/>
              </a:pPr>
              <a:t>‹#›</a:t>
            </a:fld>
            <a:endParaRPr lang="en-US" altLang="en-US"/>
          </a:p>
        </p:txBody>
      </p:sp>
    </p:spTree>
    <p:extLst>
      <p:ext uri="{BB962C8B-B14F-4D97-AF65-F5344CB8AC3E}">
        <p14:creationId xmlns:p14="http://schemas.microsoft.com/office/powerpoint/2010/main" val="37411084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32A314-43C5-42D4-9588-313149C27674}" type="slidenum">
              <a:rPr lang="en-US" altLang="en-US"/>
              <a:pPr>
                <a:spcBef>
                  <a:spcPct val="0"/>
                </a:spcBef>
              </a:pPr>
              <a:t>1</a:t>
            </a:fld>
            <a:endParaRPr lang="en-US"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322866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952C4E-8990-48E6-B230-C556356003BC}" type="slidenum">
              <a:rPr lang="en-US" altLang="en-US"/>
              <a:pPr>
                <a:spcBef>
                  <a:spcPct val="0"/>
                </a:spcBef>
              </a:pPr>
              <a:t>2</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2493280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4DD2DCD-C18A-4DB6-871E-F6B801437D97}" type="slidenum">
              <a:rPr lang="en-US" altLang="en-US"/>
              <a:pPr>
                <a:spcBef>
                  <a:spcPct val="0"/>
                </a:spcBef>
              </a:pPr>
              <a:t>3</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833670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3354F7E-B5C3-4110-8522-8840CADBC265}" type="slidenum">
              <a:rPr lang="en-US" altLang="en-US"/>
              <a:pPr>
                <a:spcBef>
                  <a:spcPct val="0"/>
                </a:spcBef>
              </a:pPr>
              <a:t>4</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466138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1D2DDC3-B3F4-49C5-844A-91126AFAE0A7}" type="slidenum">
              <a:rPr lang="en-US" altLang="en-US"/>
              <a:pPr>
                <a:spcBef>
                  <a:spcPct val="0"/>
                </a:spcBef>
              </a:pPr>
              <a:t>9</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2126392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9C83FBD-6970-4D34-9598-44E964E76C3A}" type="slidenum">
              <a:rPr lang="en-US" altLang="en-US"/>
              <a:pPr>
                <a:spcBef>
                  <a:spcPct val="0"/>
                </a:spcBef>
              </a:pPr>
              <a:t>10</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18502999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rgbClr val="FFFFFF"/>
        </a:solidFill>
        <a:effectLst/>
      </p:bgPr>
    </p:bg>
    <p:spTree>
      <p:nvGrpSpPr>
        <p:cNvPr id="1" name=""/>
        <p:cNvGrpSpPr/>
        <p:nvPr/>
      </p:nvGrpSpPr>
      <p:grpSpPr>
        <a:xfrm>
          <a:off x="0" y="0"/>
          <a:ext cx="0" cy="0"/>
          <a:chOff x="0" y="0"/>
          <a:chExt cx="0" cy="0"/>
        </a:xfrm>
      </p:grpSpPr>
      <p:pic>
        <p:nvPicPr>
          <p:cNvPr id="4" name="Picture 24" descr="bluebackgorund"/>
          <p:cNvPicPr>
            <a:picLocks noChangeAspect="1" noChangeArrowheads="1"/>
          </p:cNvPicPr>
          <p:nvPr/>
        </p:nvPicPr>
        <p:blipFill>
          <a:blip r:embed="rId2">
            <a:extLst>
              <a:ext uri="{28A0092B-C50C-407E-A947-70E740481C1C}">
                <a14:useLocalDpi xmlns:a14="http://schemas.microsoft.com/office/drawing/2010/main" val="0"/>
              </a:ext>
            </a:extLst>
          </a:blip>
          <a:srcRect l="3816" t="1057" r="4581" b="1799"/>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Rectangle 2"/>
          <p:cNvSpPr>
            <a:spLocks noGrp="1" noChangeArrowheads="1"/>
          </p:cNvSpPr>
          <p:nvPr>
            <p:ph type="ctrTitle"/>
          </p:nvPr>
        </p:nvSpPr>
        <p:spPr>
          <a:xfrm>
            <a:off x="685800" y="1196975"/>
            <a:ext cx="7772400" cy="1470025"/>
          </a:xfrm>
        </p:spPr>
        <p:txBody>
          <a:bodyPr/>
          <a:lstStyle>
            <a:lvl1pPr>
              <a:defRPr/>
            </a:lvl1pPr>
          </a:lstStyle>
          <a:p>
            <a:pPr lvl="0"/>
            <a:r>
              <a:rPr lang="en-US" noProof="0" smtClean="0"/>
              <a:t>Click to edit Master title style</a:t>
            </a:r>
          </a:p>
        </p:txBody>
      </p:sp>
      <p:sp>
        <p:nvSpPr>
          <p:cNvPr id="3075" name="Rectangle 3"/>
          <p:cNvSpPr>
            <a:spLocks noGrp="1" noChangeArrowheads="1"/>
          </p:cNvSpPr>
          <p:nvPr>
            <p:ph type="subTitle" idx="1"/>
          </p:nvPr>
        </p:nvSpPr>
        <p:spPr>
          <a:xfrm>
            <a:off x="1371600" y="2952750"/>
            <a:ext cx="6400800" cy="1752600"/>
          </a:xfrm>
        </p:spPr>
        <p:txBody>
          <a:bodyPr/>
          <a:lstStyle>
            <a:lvl1pPr marL="0" indent="0" algn="ctr">
              <a:buFontTx/>
              <a:buNone/>
              <a:defRPr/>
            </a:lvl1pPr>
          </a:lstStyle>
          <a:p>
            <a:pPr lvl="0"/>
            <a:r>
              <a:rPr lang="en-US" noProof="0" smtClean="0"/>
              <a:t>Click to edit Master subtitle style</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smtClean="0"/>
            </a:lvl1pPr>
          </a:lstStyle>
          <a:p>
            <a:pPr>
              <a:defRPr/>
            </a:pPr>
            <a:fld id="{72D9F3F8-F33C-43E3-859B-D20CD0E05CF6}" type="slidenum">
              <a:rPr lang="en-US" altLang="en-US"/>
              <a:pPr>
                <a:defRPr/>
              </a:pPr>
              <a:t>‹#›</a:t>
            </a:fld>
            <a:endParaRPr lang="en-US" altLang="en-US"/>
          </a:p>
        </p:txBody>
      </p:sp>
    </p:spTree>
    <p:extLst>
      <p:ext uri="{BB962C8B-B14F-4D97-AF65-F5344CB8AC3E}">
        <p14:creationId xmlns:p14="http://schemas.microsoft.com/office/powerpoint/2010/main" val="4562015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B310197-2870-4F15-B82C-94FD3B9E5BBB}" type="slidenum">
              <a:rPr lang="en-US" altLang="en-US"/>
              <a:pPr>
                <a:defRPr/>
              </a:pPr>
              <a:t>‹#›</a:t>
            </a:fld>
            <a:endParaRPr lang="en-US" altLang="en-US"/>
          </a:p>
        </p:txBody>
      </p:sp>
    </p:spTree>
    <p:extLst>
      <p:ext uri="{BB962C8B-B14F-4D97-AF65-F5344CB8AC3E}">
        <p14:creationId xmlns:p14="http://schemas.microsoft.com/office/powerpoint/2010/main" val="3037243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D3BFF8D-FC27-4E12-B06E-5E24C899C6AA}" type="slidenum">
              <a:rPr lang="en-US" altLang="en-US"/>
              <a:pPr>
                <a:defRPr/>
              </a:pPr>
              <a:t>‹#›</a:t>
            </a:fld>
            <a:endParaRPr lang="en-US" altLang="en-US"/>
          </a:p>
        </p:txBody>
      </p:sp>
    </p:spTree>
    <p:extLst>
      <p:ext uri="{BB962C8B-B14F-4D97-AF65-F5344CB8AC3E}">
        <p14:creationId xmlns:p14="http://schemas.microsoft.com/office/powerpoint/2010/main" val="659398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7004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1E637B-D99C-413D-B93E-238FB7956FE6}" type="slidenum">
              <a:rPr lang="en-US" altLang="en-US"/>
              <a:pPr>
                <a:defRPr/>
              </a:pPr>
              <a:t>‹#›</a:t>
            </a:fld>
            <a:endParaRPr lang="en-US" altLang="en-US"/>
          </a:p>
        </p:txBody>
      </p:sp>
    </p:spTree>
    <p:extLst>
      <p:ext uri="{BB962C8B-B14F-4D97-AF65-F5344CB8AC3E}">
        <p14:creationId xmlns:p14="http://schemas.microsoft.com/office/powerpoint/2010/main" val="1347280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80DF0CAE-5797-4FD3-B733-96DF02C46CB9}" type="slidenum">
              <a:rPr lang="en-US" altLang="en-US"/>
              <a:pPr>
                <a:defRPr/>
              </a:pPr>
              <a:t>‹#›</a:t>
            </a:fld>
            <a:endParaRPr lang="en-US" altLang="en-US"/>
          </a:p>
        </p:txBody>
      </p:sp>
    </p:spTree>
    <p:extLst>
      <p:ext uri="{BB962C8B-B14F-4D97-AF65-F5344CB8AC3E}">
        <p14:creationId xmlns:p14="http://schemas.microsoft.com/office/powerpoint/2010/main" val="1972275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67E49B5-F2B1-403B-86A2-A1087E464C78}" type="slidenum">
              <a:rPr lang="en-US" altLang="en-US"/>
              <a:pPr>
                <a:defRPr/>
              </a:pPr>
              <a:t>‹#›</a:t>
            </a:fld>
            <a:endParaRPr lang="en-US" altLang="en-US"/>
          </a:p>
        </p:txBody>
      </p:sp>
    </p:spTree>
    <p:extLst>
      <p:ext uri="{BB962C8B-B14F-4D97-AF65-F5344CB8AC3E}">
        <p14:creationId xmlns:p14="http://schemas.microsoft.com/office/powerpoint/2010/main" val="70069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58D71F2-6538-45BB-8BAB-FAADE4C452FF}" type="slidenum">
              <a:rPr lang="en-US" altLang="en-US"/>
              <a:pPr>
                <a:defRPr/>
              </a:pPr>
              <a:t>‹#›</a:t>
            </a:fld>
            <a:endParaRPr lang="en-US" altLang="en-US"/>
          </a:p>
        </p:txBody>
      </p:sp>
    </p:spTree>
    <p:extLst>
      <p:ext uri="{BB962C8B-B14F-4D97-AF65-F5344CB8AC3E}">
        <p14:creationId xmlns:p14="http://schemas.microsoft.com/office/powerpoint/2010/main" val="391127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9903399-A493-42BC-82B2-CF85C0A98A9B}" type="slidenum">
              <a:rPr lang="en-US" altLang="en-US"/>
              <a:pPr>
                <a:defRPr/>
              </a:pPr>
              <a:t>‹#›</a:t>
            </a:fld>
            <a:endParaRPr lang="en-US" altLang="en-US"/>
          </a:p>
        </p:txBody>
      </p:sp>
    </p:spTree>
    <p:extLst>
      <p:ext uri="{BB962C8B-B14F-4D97-AF65-F5344CB8AC3E}">
        <p14:creationId xmlns:p14="http://schemas.microsoft.com/office/powerpoint/2010/main" val="1514674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C6CD88D-4811-40B2-9A5E-08C77C33E7A0}" type="slidenum">
              <a:rPr lang="en-US" altLang="en-US"/>
              <a:pPr>
                <a:defRPr/>
              </a:pPr>
              <a:t>‹#›</a:t>
            </a:fld>
            <a:endParaRPr lang="en-US" altLang="en-US"/>
          </a:p>
        </p:txBody>
      </p:sp>
    </p:spTree>
    <p:extLst>
      <p:ext uri="{BB962C8B-B14F-4D97-AF65-F5344CB8AC3E}">
        <p14:creationId xmlns:p14="http://schemas.microsoft.com/office/powerpoint/2010/main" val="554732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7A2D3AB-39B4-4452-AAE7-7FB2D7C785D1}" type="slidenum">
              <a:rPr lang="en-US" altLang="en-US"/>
              <a:pPr>
                <a:defRPr/>
              </a:pPr>
              <a:t>‹#›</a:t>
            </a:fld>
            <a:endParaRPr lang="en-US" altLang="en-US"/>
          </a:p>
        </p:txBody>
      </p:sp>
    </p:spTree>
    <p:extLst>
      <p:ext uri="{BB962C8B-B14F-4D97-AF65-F5344CB8AC3E}">
        <p14:creationId xmlns:p14="http://schemas.microsoft.com/office/powerpoint/2010/main" val="107062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0260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0260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FF7883C-AFF0-4CFB-9887-14FE3220DBC8}" type="slidenum">
              <a:rPr lang="en-US" altLang="en-US"/>
              <a:pPr>
                <a:defRPr/>
              </a:pPr>
              <a:t>‹#›</a:t>
            </a:fld>
            <a:endParaRPr lang="en-US" altLang="en-US"/>
          </a:p>
        </p:txBody>
      </p:sp>
    </p:spTree>
    <p:extLst>
      <p:ext uri="{BB962C8B-B14F-4D97-AF65-F5344CB8AC3E}">
        <p14:creationId xmlns:p14="http://schemas.microsoft.com/office/powerpoint/2010/main" val="7085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457200" y="1600200"/>
            <a:ext cx="8229600" cy="37004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DF0FE1A-FB8A-4BC8-ABA1-C1F567D4FFAC}" type="slidenum">
              <a:rPr lang="en-US" altLang="en-US"/>
              <a:pPr>
                <a:defRPr/>
              </a:pPr>
              <a:t>‹#›</a:t>
            </a:fld>
            <a:endParaRPr lang="en-US" altLang="en-US"/>
          </a:p>
        </p:txBody>
      </p:sp>
    </p:spTree>
    <p:extLst>
      <p:ext uri="{BB962C8B-B14F-4D97-AF65-F5344CB8AC3E}">
        <p14:creationId xmlns:p14="http://schemas.microsoft.com/office/powerpoint/2010/main" val="8029765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37004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7004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4A3A999-AAE1-4B78-841A-2096A310CFE0}" type="slidenum">
              <a:rPr lang="en-US" altLang="en-US"/>
              <a:pPr>
                <a:defRPr/>
              </a:pPr>
              <a:t>‹#›</a:t>
            </a:fld>
            <a:endParaRPr lang="en-US" altLang="en-US"/>
          </a:p>
        </p:txBody>
      </p:sp>
    </p:spTree>
    <p:extLst>
      <p:ext uri="{BB962C8B-B14F-4D97-AF65-F5344CB8AC3E}">
        <p14:creationId xmlns:p14="http://schemas.microsoft.com/office/powerpoint/2010/main" val="666276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8" descr="bluebackgorund"/>
          <p:cNvPicPr>
            <a:picLocks noChangeAspect="1" noChangeArrowheads="1"/>
          </p:cNvPicPr>
          <p:nvPr/>
        </p:nvPicPr>
        <p:blipFill>
          <a:blip r:embed="rId15">
            <a:extLst>
              <a:ext uri="{28A0092B-C50C-407E-A947-70E740481C1C}">
                <a14:useLocalDpi xmlns:a14="http://schemas.microsoft.com/office/drawing/2010/main" val="0"/>
              </a:ext>
            </a:extLst>
          </a:blip>
          <a:srcRect l="3816" t="1057" r="4581" b="1799"/>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3"/>
          <p:cNvSpPr>
            <a:spLocks noGrp="1" noChangeArrowheads="1"/>
          </p:cNvSpPr>
          <p:nvPr>
            <p:ph type="body" idx="1"/>
          </p:nvPr>
        </p:nvSpPr>
        <p:spPr bwMode="auto">
          <a:xfrm>
            <a:off x="457200" y="1600200"/>
            <a:ext cx="8229600" cy="3700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C6F2734D-480E-47C1-8598-5032E4EC40A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89"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685800" y="1719263"/>
            <a:ext cx="7772400" cy="1470025"/>
          </a:xfrm>
          <a:extLst>
            <a:ext uri="{909E8E84-426E-40DD-AFC4-6F175D3DCCD1}">
              <a14:hiddenFill xmlns:a14="http://schemas.microsoft.com/office/drawing/2010/main">
                <a:solidFill>
                  <a:srgbClr val="FF0080">
                    <a:alpha val="34117"/>
                  </a:srgbClr>
                </a:solidFill>
              </a14:hiddenFill>
            </a:ext>
            <a:ext uri="{91240B29-F687-4F45-9708-019B960494DF}">
              <a14:hiddenLine xmlns:a14="http://schemas.microsoft.com/office/drawing/2010/main" w="9525">
                <a:solidFill>
                  <a:srgbClr val="FF0080"/>
                </a:solidFill>
                <a:miter lim="800000"/>
                <a:headEnd/>
                <a:tailEnd/>
              </a14:hiddenLine>
            </a:ext>
          </a:extLst>
        </p:spPr>
        <p:txBody>
          <a:bodyPr/>
          <a:lstStyle/>
          <a:p>
            <a:pPr eaLnBrk="1" hangingPunct="1"/>
            <a:r>
              <a:rPr lang="en-US" altLang="en-US" sz="7200" dirty="0" smtClean="0">
                <a:solidFill>
                  <a:srgbClr val="FFFFFF"/>
                </a:solidFill>
              </a:rPr>
              <a:t>Health &amp; Safety File</a:t>
            </a:r>
            <a:endParaRPr lang="en-US" altLang="en-US" dirty="0" smtClean="0"/>
          </a:p>
        </p:txBody>
      </p:sp>
      <p:sp>
        <p:nvSpPr>
          <p:cNvPr id="5123" name="Text Box 15"/>
          <p:cNvSpPr txBox="1">
            <a:spLocks noChangeArrowheads="1"/>
          </p:cNvSpPr>
          <p:nvPr/>
        </p:nvSpPr>
        <p:spPr bwMode="auto">
          <a:xfrm>
            <a:off x="3870325" y="1719263"/>
            <a:ext cx="184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type="body" idx="1"/>
          </p:nvPr>
        </p:nvSpPr>
        <p:spPr/>
        <p:txBody>
          <a:bodyPr/>
          <a:lstStyle/>
          <a:p>
            <a:pPr eaLnBrk="1" hangingPunct="1"/>
            <a:r>
              <a:rPr lang="en-GB" altLang="en-US" sz="2800" dirty="0">
                <a:effectLst>
                  <a:outerShdw blurRad="38100" dist="38100" dir="2700000" algn="tl">
                    <a:srgbClr val="000000">
                      <a:alpha val="43137"/>
                    </a:srgbClr>
                  </a:outerShdw>
                </a:effectLst>
              </a:rPr>
              <a:t>The Construction (Design and Management) Regulations (CDM Regulations) are intended to ensure that health and safety issues are properly considered during a project’s development so that the risk of harm to those who have to build, use and maintain structures is reduced. They were introduced in 1994 and revised in 2007 and 2015. </a:t>
            </a:r>
            <a:endParaRPr lang="en-US" altLang="en-US" sz="2800" dirty="0" smtClean="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3568" y="1304764"/>
            <a:ext cx="8003232" cy="3539430"/>
          </a:xfrm>
          <a:prstGeom prst="rect">
            <a:avLst/>
          </a:prstGeom>
        </p:spPr>
        <p:txBody>
          <a:bodyPr wrap="square">
            <a:spAutoFit/>
          </a:bodyPr>
          <a:lstStyle/>
          <a:p>
            <a:r>
              <a:rPr lang="en-GB" sz="2800" dirty="0">
                <a:effectLst>
                  <a:outerShdw blurRad="38100" dist="38100" dir="2700000" algn="tl">
                    <a:srgbClr val="000000">
                      <a:alpha val="43137"/>
                    </a:srgbClr>
                  </a:outerShdw>
                </a:effectLst>
              </a:rPr>
              <a:t>Where projects involve more than one contractor, the CDM Regulations require the client ensures the principal designer prepares a </a:t>
            </a:r>
            <a:r>
              <a:rPr lang="en-GB" sz="2800" dirty="0">
                <a:solidFill>
                  <a:srgbClr val="FFFF00"/>
                </a:solidFill>
                <a:effectLst>
                  <a:outerShdw blurRad="38100" dist="38100" dir="2700000" algn="tl">
                    <a:srgbClr val="000000">
                      <a:alpha val="43137"/>
                    </a:srgbClr>
                  </a:outerShdw>
                </a:effectLst>
              </a:rPr>
              <a:t>health and safety file </a:t>
            </a:r>
            <a:r>
              <a:rPr lang="en-GB" sz="2800" dirty="0">
                <a:effectLst>
                  <a:outerShdw blurRad="38100" dist="38100" dir="2700000" algn="tl">
                    <a:srgbClr val="000000">
                      <a:alpha val="43137"/>
                    </a:srgbClr>
                  </a:outerShdw>
                </a:effectLst>
              </a:rPr>
              <a:t>so that, at the end of the project, the client is in possession of information </a:t>
            </a:r>
            <a:r>
              <a:rPr lang="en-GB" sz="2800" dirty="0">
                <a:solidFill>
                  <a:srgbClr val="FFFF00"/>
                </a:solidFill>
                <a:effectLst>
                  <a:outerShdw blurRad="38100" dist="38100" dir="2700000" algn="tl">
                    <a:srgbClr val="000000">
                      <a:alpha val="43137"/>
                    </a:srgbClr>
                  </a:outerShdw>
                </a:effectLst>
              </a:rPr>
              <a:t>anyone carrying out subsequent work on the building will need to know to plan and carry out that work safely. </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9772" y="1664804"/>
            <a:ext cx="3876261" cy="2907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539552" y="1600200"/>
            <a:ext cx="8147248" cy="3700463"/>
          </a:xfrm>
        </p:spPr>
        <p:txBody>
          <a:bodyPr/>
          <a:lstStyle/>
          <a:p>
            <a:r>
              <a:rPr lang="en-GB" dirty="0" smtClean="0"/>
              <a:t>CDM Regulations </a:t>
            </a:r>
            <a:r>
              <a:rPr lang="en-GB" dirty="0"/>
              <a:t>2015, </a:t>
            </a:r>
            <a:r>
              <a:rPr lang="en-GB" dirty="0">
                <a:solidFill>
                  <a:srgbClr val="FFFF00"/>
                </a:solidFill>
              </a:rPr>
              <a:t>Guidance</a:t>
            </a:r>
            <a:r>
              <a:rPr lang="en-GB" dirty="0"/>
              <a:t> on Regulations suggests that the health and safety file might contain: </a:t>
            </a:r>
          </a:p>
        </p:txBody>
      </p:sp>
    </p:spTree>
    <p:extLst>
      <p:ext uri="{BB962C8B-B14F-4D97-AF65-F5344CB8AC3E}">
        <p14:creationId xmlns:p14="http://schemas.microsoft.com/office/powerpoint/2010/main" val="1542474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719572" y="476672"/>
            <a:ext cx="7967228" cy="4823991"/>
          </a:xfrm>
        </p:spPr>
        <p:txBody>
          <a:bodyPr/>
          <a:lstStyle/>
          <a:p>
            <a:r>
              <a:rPr lang="en-GB" dirty="0" smtClean="0"/>
              <a:t>A </a:t>
            </a:r>
            <a:r>
              <a:rPr lang="en-GB" dirty="0"/>
              <a:t>brief description of the work carried out</a:t>
            </a:r>
            <a:r>
              <a:rPr lang="en-GB" dirty="0" smtClean="0"/>
              <a:t>;</a:t>
            </a:r>
          </a:p>
          <a:p>
            <a:endParaRPr lang="en-GB" dirty="0"/>
          </a:p>
          <a:p>
            <a:r>
              <a:rPr lang="en-GB" dirty="0"/>
              <a:t>A</a:t>
            </a:r>
            <a:r>
              <a:rPr lang="en-GB" dirty="0" smtClean="0"/>
              <a:t>ny </a:t>
            </a:r>
            <a:r>
              <a:rPr lang="en-GB" dirty="0"/>
              <a:t>hazards that have not been eliminated through the design and construction processes, and how they have been addressed (</a:t>
            </a:r>
            <a:r>
              <a:rPr lang="en-GB" dirty="0" smtClean="0"/>
              <a:t>e.g. </a:t>
            </a:r>
            <a:r>
              <a:rPr lang="en-GB" dirty="0"/>
              <a:t>surveys or other information concerning asbestos or contaminated land</a:t>
            </a:r>
            <a:r>
              <a:rPr lang="en-GB" dirty="0" smtClean="0"/>
              <a:t>);</a:t>
            </a:r>
          </a:p>
          <a:p>
            <a:endParaRPr lang="en-GB" dirty="0"/>
          </a:p>
          <a:p>
            <a:r>
              <a:rPr lang="en-GB" dirty="0"/>
              <a:t>K</a:t>
            </a:r>
            <a:r>
              <a:rPr lang="en-GB" dirty="0" smtClean="0"/>
              <a:t>ey </a:t>
            </a:r>
            <a:r>
              <a:rPr lang="en-GB" dirty="0"/>
              <a:t>structural principles (</a:t>
            </a:r>
            <a:r>
              <a:rPr lang="en-GB" dirty="0" smtClean="0"/>
              <a:t>e.g. </a:t>
            </a:r>
            <a:r>
              <a:rPr lang="en-GB" dirty="0"/>
              <a:t>bracing, sources of substantial stored energy – including pre- or post-tensioned members) and safe working loads for floors and roofs</a:t>
            </a:r>
            <a:r>
              <a:rPr lang="en-GB" dirty="0" smtClean="0"/>
              <a:t>;  </a:t>
            </a:r>
            <a:endParaRPr lang="en-GB" dirty="0"/>
          </a:p>
        </p:txBody>
      </p:sp>
    </p:spTree>
    <p:extLst>
      <p:ext uri="{BB962C8B-B14F-4D97-AF65-F5344CB8AC3E}">
        <p14:creationId xmlns:p14="http://schemas.microsoft.com/office/powerpoint/2010/main" val="2091487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28700"/>
            <a:ext cx="8229600" cy="3700463"/>
          </a:xfrm>
        </p:spPr>
        <p:txBody>
          <a:bodyPr/>
          <a:lstStyle/>
          <a:p>
            <a:r>
              <a:rPr lang="en-GB" sz="2800" dirty="0" smtClean="0"/>
              <a:t>Hazardous </a:t>
            </a:r>
            <a:r>
              <a:rPr lang="en-GB" sz="2800" dirty="0"/>
              <a:t>materials used (</a:t>
            </a:r>
            <a:r>
              <a:rPr lang="en-GB" sz="2800" dirty="0" smtClean="0"/>
              <a:t>e.g. </a:t>
            </a:r>
            <a:r>
              <a:rPr lang="en-GB" sz="2800" dirty="0"/>
              <a:t>lead paints and special coatings);</a:t>
            </a:r>
          </a:p>
          <a:p>
            <a:endParaRPr lang="en-GB" dirty="0" smtClean="0"/>
          </a:p>
          <a:p>
            <a:r>
              <a:rPr lang="en-GB" sz="2800" dirty="0"/>
              <a:t>I</a:t>
            </a:r>
            <a:r>
              <a:rPr lang="en-GB" sz="2800" dirty="0" smtClean="0"/>
              <a:t>nformation </a:t>
            </a:r>
            <a:r>
              <a:rPr lang="en-GB" sz="2800" dirty="0"/>
              <a:t>regarding the removal or dismantling of installed plant and equipment (</a:t>
            </a:r>
            <a:r>
              <a:rPr lang="en-GB" sz="2800" dirty="0" smtClean="0"/>
              <a:t>e.g. </a:t>
            </a:r>
            <a:r>
              <a:rPr lang="en-GB" sz="2800" dirty="0"/>
              <a:t>any special arrangements for lifting such equipment</a:t>
            </a:r>
            <a:r>
              <a:rPr lang="en-GB" sz="2800" dirty="0" smtClean="0"/>
              <a:t>);</a:t>
            </a:r>
          </a:p>
          <a:p>
            <a:endParaRPr lang="en-GB" sz="2800" dirty="0"/>
          </a:p>
          <a:p>
            <a:r>
              <a:rPr lang="en-GB" sz="2800" dirty="0" smtClean="0"/>
              <a:t>Health </a:t>
            </a:r>
            <a:r>
              <a:rPr lang="en-GB" sz="2800" dirty="0"/>
              <a:t>and safety information about equipment provided for cleaning or maintaining the structure;</a:t>
            </a:r>
          </a:p>
          <a:p>
            <a:pPr marL="0" indent="0">
              <a:buNone/>
            </a:pPr>
            <a:endParaRPr lang="en-GB" sz="2800" dirty="0"/>
          </a:p>
        </p:txBody>
      </p:sp>
    </p:spTree>
    <p:extLst>
      <p:ext uri="{BB962C8B-B14F-4D97-AF65-F5344CB8AC3E}">
        <p14:creationId xmlns:p14="http://schemas.microsoft.com/office/powerpoint/2010/main" val="430106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463951"/>
          </a:xfrm>
        </p:spPr>
        <p:txBody>
          <a:bodyPr/>
          <a:lstStyle/>
          <a:p>
            <a:r>
              <a:rPr lang="en-GB" sz="2800" dirty="0" smtClean="0"/>
              <a:t>The </a:t>
            </a:r>
            <a:r>
              <a:rPr lang="en-GB" sz="2800" dirty="0"/>
              <a:t>nature, location and markings of significant services, including underground cables; gas supply equipment; fire-fighting services </a:t>
            </a:r>
            <a:r>
              <a:rPr lang="en-GB" sz="2800" dirty="0" smtClean="0"/>
              <a:t>etc.</a:t>
            </a:r>
          </a:p>
          <a:p>
            <a:pPr marL="0" indent="0">
              <a:buNone/>
            </a:pPr>
            <a:endParaRPr lang="en-GB" sz="2800" dirty="0"/>
          </a:p>
          <a:p>
            <a:r>
              <a:rPr lang="en-GB" sz="2800" dirty="0"/>
              <a:t>I</a:t>
            </a:r>
            <a:r>
              <a:rPr lang="en-GB" sz="2800" dirty="0" smtClean="0"/>
              <a:t>nformation </a:t>
            </a:r>
            <a:r>
              <a:rPr lang="en-GB" sz="2800" dirty="0"/>
              <a:t>and as-built drawings of the building, its plant and equipment (</a:t>
            </a:r>
            <a:r>
              <a:rPr lang="en-GB" sz="2800" dirty="0" smtClean="0"/>
              <a:t>e.g. </a:t>
            </a:r>
            <a:r>
              <a:rPr lang="en-GB" sz="2800" dirty="0"/>
              <a:t>the means of safe access to and from service voids and fire doors). </a:t>
            </a:r>
          </a:p>
        </p:txBody>
      </p:sp>
    </p:spTree>
    <p:extLst>
      <p:ext uri="{BB962C8B-B14F-4D97-AF65-F5344CB8AC3E}">
        <p14:creationId xmlns:p14="http://schemas.microsoft.com/office/powerpoint/2010/main" val="34260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2"/>
          </p:nvPr>
        </p:nvSpPr>
        <p:spPr>
          <a:xfrm>
            <a:off x="457200" y="836712"/>
            <a:ext cx="8229600" cy="5256583"/>
          </a:xfrm>
        </p:spPr>
        <p:txBody>
          <a:bodyPr/>
          <a:lstStyle/>
          <a:p>
            <a:r>
              <a:rPr lang="en-GB" sz="2800" dirty="0">
                <a:effectLst>
                  <a:outerShdw blurRad="38100" dist="38100" dir="2700000" algn="tl">
                    <a:srgbClr val="000000">
                      <a:alpha val="43137"/>
                    </a:srgbClr>
                  </a:outerShdw>
                </a:effectLst>
              </a:rPr>
              <a:t>The health and safety file must be </a:t>
            </a:r>
            <a:r>
              <a:rPr lang="en-GB" sz="2800" dirty="0">
                <a:solidFill>
                  <a:srgbClr val="FFFF00"/>
                </a:solidFill>
                <a:effectLst>
                  <a:outerShdw blurRad="38100" dist="38100" dir="2700000" algn="tl">
                    <a:srgbClr val="000000">
                      <a:alpha val="43137"/>
                    </a:srgbClr>
                  </a:outerShdw>
                </a:effectLst>
              </a:rPr>
              <a:t>appropriate</a:t>
            </a:r>
            <a:r>
              <a:rPr lang="en-GB" sz="2800" dirty="0">
                <a:effectLst>
                  <a:outerShdw blurRad="38100" dist="38100" dir="2700000" algn="tl">
                    <a:srgbClr val="000000">
                      <a:alpha val="43137"/>
                    </a:srgbClr>
                  </a:outerShdw>
                </a:effectLst>
              </a:rPr>
              <a:t> to the </a:t>
            </a:r>
            <a:r>
              <a:rPr lang="en-GB" sz="2800" dirty="0">
                <a:solidFill>
                  <a:srgbClr val="FFFF00"/>
                </a:solidFill>
                <a:effectLst>
                  <a:outerShdw blurRad="38100" dist="38100" dir="2700000" algn="tl">
                    <a:srgbClr val="000000">
                      <a:alpha val="43137"/>
                    </a:srgbClr>
                  </a:outerShdw>
                </a:effectLst>
              </a:rPr>
              <a:t>characteristics</a:t>
            </a:r>
            <a:r>
              <a:rPr lang="en-GB" sz="2800" dirty="0">
                <a:effectLst>
                  <a:outerShdw blurRad="38100" dist="38100" dir="2700000" algn="tl">
                    <a:srgbClr val="000000">
                      <a:alpha val="43137"/>
                    </a:srgbClr>
                  </a:outerShdw>
                </a:effectLst>
              </a:rPr>
              <a:t> of the </a:t>
            </a:r>
            <a:r>
              <a:rPr lang="en-GB" sz="2800" dirty="0">
                <a:solidFill>
                  <a:srgbClr val="FFFF00"/>
                </a:solidFill>
                <a:effectLst>
                  <a:outerShdw blurRad="38100" dist="38100" dir="2700000" algn="tl">
                    <a:srgbClr val="000000">
                      <a:alpha val="43137"/>
                    </a:srgbClr>
                  </a:outerShdw>
                </a:effectLst>
              </a:rPr>
              <a:t>project</a:t>
            </a:r>
            <a:r>
              <a:rPr lang="en-GB" sz="2800" dirty="0">
                <a:effectLst>
                  <a:outerShdw blurRad="38100" dist="38100" dir="2700000" algn="tl">
                    <a:srgbClr val="000000">
                      <a:alpha val="43137"/>
                    </a:srgbClr>
                  </a:outerShdw>
                </a:effectLst>
              </a:rPr>
              <a:t> and include a level of detail proportionate to the risks. It should only include </a:t>
            </a:r>
            <a:r>
              <a:rPr lang="en-GB" sz="2800" dirty="0">
                <a:solidFill>
                  <a:srgbClr val="FFFF00"/>
                </a:solidFill>
                <a:effectLst>
                  <a:outerShdw blurRad="38100" dist="38100" dir="2700000" algn="tl">
                    <a:srgbClr val="000000">
                      <a:alpha val="43137"/>
                    </a:srgbClr>
                  </a:outerShdw>
                </a:effectLst>
              </a:rPr>
              <a:t>relevant information </a:t>
            </a:r>
            <a:r>
              <a:rPr lang="en-GB" sz="2800" dirty="0">
                <a:effectLst>
                  <a:outerShdw blurRad="38100" dist="38100" dir="2700000" algn="tl">
                    <a:srgbClr val="000000">
                      <a:alpha val="43137"/>
                    </a:srgbClr>
                  </a:outerShdw>
                </a:effectLst>
              </a:rPr>
              <a:t>that will be of help when planning </a:t>
            </a:r>
            <a:r>
              <a:rPr lang="en-GB" sz="2800" dirty="0">
                <a:solidFill>
                  <a:srgbClr val="FFFF00"/>
                </a:solidFill>
                <a:effectLst>
                  <a:outerShdw blurRad="38100" dist="38100" dir="2700000" algn="tl">
                    <a:srgbClr val="000000">
                      <a:alpha val="43137"/>
                    </a:srgbClr>
                  </a:outerShdw>
                </a:effectLst>
              </a:rPr>
              <a:t>future construction</a:t>
            </a:r>
            <a:r>
              <a:rPr lang="en-GB" sz="2800" dirty="0">
                <a:effectLst>
                  <a:outerShdw blurRad="38100" dist="38100" dir="2700000" algn="tl">
                    <a:srgbClr val="000000">
                      <a:alpha val="43137"/>
                    </a:srgbClr>
                  </a:outerShdw>
                </a:effectLst>
              </a:rPr>
              <a:t> work and must be in a convenient form, clear, concise and easily understandable.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ChangeArrowheads="1"/>
          </p:cNvSpPr>
          <p:nvPr/>
        </p:nvSpPr>
        <p:spPr bwMode="auto">
          <a:xfrm>
            <a:off x="539750" y="1268413"/>
            <a:ext cx="8208963" cy="5329237"/>
          </a:xfrm>
          <a:prstGeom prst="rect">
            <a:avLst/>
          </a:prstGeom>
          <a:noFill/>
          <a:ln>
            <a:noFill/>
          </a:ln>
          <a:effectLst/>
          <a:extLst>
            <a:ext uri="{909E8E84-426E-40DD-AFC4-6F175D3DCCD1}">
              <a14:hiddenFill xmlns:a14="http://schemas.microsoft.com/office/drawing/2010/main">
                <a:solidFill>
                  <a:srgbClr val="7FD7FC">
                    <a:alpha val="50195"/>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GB" altLang="en-US" sz="1800"/>
          </a:p>
        </p:txBody>
      </p:sp>
      <p:sp>
        <p:nvSpPr>
          <p:cNvPr id="3" name="Rectangle 2"/>
          <p:cNvSpPr/>
          <p:nvPr/>
        </p:nvSpPr>
        <p:spPr>
          <a:xfrm>
            <a:off x="755576" y="1412776"/>
            <a:ext cx="7740860" cy="3970318"/>
          </a:xfrm>
          <a:prstGeom prst="rect">
            <a:avLst/>
          </a:prstGeom>
        </p:spPr>
        <p:txBody>
          <a:bodyPr wrap="square">
            <a:spAutoFit/>
          </a:bodyPr>
          <a:lstStyle/>
          <a:p>
            <a:r>
              <a:rPr lang="en-GB" sz="2800" dirty="0">
                <a:effectLst>
                  <a:outerShdw blurRad="38100" dist="38100" dir="2700000" algn="tl">
                    <a:srgbClr val="000000">
                      <a:alpha val="43137"/>
                    </a:srgbClr>
                  </a:outerShdw>
                </a:effectLst>
              </a:rPr>
              <a:t>It does </a:t>
            </a:r>
            <a:r>
              <a:rPr lang="en-GB" sz="2800" dirty="0">
                <a:solidFill>
                  <a:srgbClr val="FF0000"/>
                </a:solidFill>
                <a:effectLst>
                  <a:outerShdw blurRad="38100" dist="38100" dir="2700000" algn="tl">
                    <a:srgbClr val="000000">
                      <a:alpha val="43137"/>
                    </a:srgbClr>
                  </a:outerShdw>
                </a:effectLst>
              </a:rPr>
              <a:t>not</a:t>
            </a:r>
            <a:r>
              <a:rPr lang="en-GB" sz="2800" dirty="0">
                <a:effectLst>
                  <a:outerShdw blurRad="38100" dist="38100" dir="2700000" algn="tl">
                    <a:srgbClr val="000000">
                      <a:alpha val="43137"/>
                    </a:srgbClr>
                  </a:outerShdw>
                </a:effectLst>
              </a:rPr>
              <a:t> need to include information about the </a:t>
            </a:r>
            <a:r>
              <a:rPr lang="en-GB" sz="2800" dirty="0">
                <a:solidFill>
                  <a:srgbClr val="FFFF00"/>
                </a:solidFill>
                <a:effectLst>
                  <a:outerShdw blurRad="38100" dist="38100" dir="2700000" algn="tl">
                    <a:srgbClr val="000000">
                      <a:alpha val="43137"/>
                    </a:srgbClr>
                  </a:outerShdw>
                </a:effectLst>
              </a:rPr>
              <a:t>construction process </a:t>
            </a:r>
            <a:r>
              <a:rPr lang="en-GB" sz="2800" dirty="0">
                <a:effectLst>
                  <a:outerShdw blurRad="38100" dist="38100" dir="2700000" algn="tl">
                    <a:srgbClr val="000000">
                      <a:alpha val="43137"/>
                    </a:srgbClr>
                  </a:outerShdw>
                </a:effectLst>
              </a:rPr>
              <a:t>(which may be included in the construction phase plan), </a:t>
            </a:r>
            <a:r>
              <a:rPr lang="en-GB" sz="2800" dirty="0">
                <a:solidFill>
                  <a:srgbClr val="FFFF00"/>
                </a:solidFill>
                <a:effectLst>
                  <a:outerShdw blurRad="38100" dist="38100" dir="2700000" algn="tl">
                    <a:srgbClr val="000000">
                      <a:alpha val="43137"/>
                    </a:srgbClr>
                  </a:outerShdw>
                </a:effectLst>
              </a:rPr>
              <a:t>unless</a:t>
            </a:r>
            <a:r>
              <a:rPr lang="en-GB" sz="2800" dirty="0">
                <a:effectLst>
                  <a:outerShdw blurRad="38100" dist="38100" dir="2700000" algn="tl">
                    <a:srgbClr val="000000">
                      <a:alpha val="43137"/>
                    </a:srgbClr>
                  </a:outerShdw>
                </a:effectLst>
              </a:rPr>
              <a:t> it may affect future works. It does </a:t>
            </a:r>
            <a:r>
              <a:rPr lang="en-GB" sz="2800" dirty="0">
                <a:solidFill>
                  <a:srgbClr val="FF0000"/>
                </a:solidFill>
                <a:effectLst>
                  <a:outerShdw blurRad="38100" dist="38100" dir="2700000" algn="tl">
                    <a:srgbClr val="000000">
                      <a:alpha val="43137"/>
                    </a:srgbClr>
                  </a:outerShdw>
                </a:effectLst>
              </a:rPr>
              <a:t>not</a:t>
            </a:r>
            <a:r>
              <a:rPr lang="en-GB" sz="2800" dirty="0">
                <a:effectLst>
                  <a:outerShdw blurRad="38100" dist="38100" dir="2700000" algn="tl">
                    <a:srgbClr val="000000">
                      <a:alpha val="43137"/>
                    </a:srgbClr>
                  </a:outerShdw>
                </a:effectLst>
              </a:rPr>
              <a:t> need to include </a:t>
            </a:r>
            <a:r>
              <a:rPr lang="en-GB" sz="2800" dirty="0">
                <a:solidFill>
                  <a:srgbClr val="FFFF00"/>
                </a:solidFill>
                <a:effectLst>
                  <a:outerShdw blurRad="38100" dist="38100" dir="2700000" algn="tl">
                    <a:srgbClr val="000000">
                      <a:alpha val="43137"/>
                    </a:srgbClr>
                  </a:outerShdw>
                </a:effectLst>
              </a:rPr>
              <a:t>contractual information</a:t>
            </a:r>
            <a:r>
              <a:rPr lang="en-GB" sz="2800" dirty="0">
                <a:effectLst>
                  <a:outerShdw blurRad="38100" dist="38100" dir="2700000" algn="tl">
                    <a:srgbClr val="000000">
                      <a:alpha val="43137"/>
                    </a:srgbClr>
                  </a:outerShdw>
                </a:effectLst>
              </a:rPr>
              <a:t>, pre-construction information or information about the normal operation of the completed structure (which may be included in the building owners manual or the building log book). </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The </a:t>
            </a:r>
            <a:r>
              <a:rPr lang="en-GB" sz="2800" dirty="0">
                <a:solidFill>
                  <a:srgbClr val="FFFF00"/>
                </a:solidFill>
              </a:rPr>
              <a:t>principal designer </a:t>
            </a:r>
            <a:r>
              <a:rPr lang="en-GB" sz="2800" dirty="0"/>
              <a:t>prepares the health and safety file during the </a:t>
            </a:r>
            <a:r>
              <a:rPr lang="en-GB" sz="2800" dirty="0">
                <a:solidFill>
                  <a:srgbClr val="FFFF00"/>
                </a:solidFill>
              </a:rPr>
              <a:t>pre-construction phase</a:t>
            </a:r>
            <a:r>
              <a:rPr lang="en-GB" sz="2800" dirty="0"/>
              <a:t>. They must then ensure it is appropriately </a:t>
            </a:r>
            <a:r>
              <a:rPr lang="en-GB" sz="2800" dirty="0">
                <a:solidFill>
                  <a:srgbClr val="FFFF00"/>
                </a:solidFill>
              </a:rPr>
              <a:t>reviewed, updated </a:t>
            </a:r>
            <a:r>
              <a:rPr lang="en-GB" sz="2800" dirty="0">
                <a:solidFill>
                  <a:srgbClr val="66FFFF"/>
                </a:solidFill>
              </a:rPr>
              <a:t>and</a:t>
            </a:r>
            <a:r>
              <a:rPr lang="en-GB" sz="2800" dirty="0">
                <a:solidFill>
                  <a:srgbClr val="FFFF00"/>
                </a:solidFill>
              </a:rPr>
              <a:t> revised </a:t>
            </a:r>
            <a:r>
              <a:rPr lang="en-GB" sz="2800" dirty="0"/>
              <a:t>to take account of the construction works and any changes that have occurred.</a:t>
            </a:r>
          </a:p>
        </p:txBody>
      </p:sp>
    </p:spTree>
    <p:extLst>
      <p:ext uri="{BB962C8B-B14F-4D97-AF65-F5344CB8AC3E}">
        <p14:creationId xmlns:p14="http://schemas.microsoft.com/office/powerpoint/2010/main" val="12322806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Where designers are not able to eliminate risks from the design, they must ensure appropriate information is included in the health and safety file. The principal contractor must also provide the principal designer with information for inclusion in the health and safety file. </a:t>
            </a:r>
          </a:p>
        </p:txBody>
      </p:sp>
    </p:spTree>
    <p:extLst>
      <p:ext uri="{BB962C8B-B14F-4D97-AF65-F5344CB8AC3E}">
        <p14:creationId xmlns:p14="http://schemas.microsoft.com/office/powerpoint/2010/main" val="2408926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3700463"/>
          </a:xfrm>
        </p:spPr>
        <p:txBody>
          <a:bodyPr/>
          <a:lstStyle/>
          <a:p>
            <a:r>
              <a:rPr lang="en-GB" sz="2800" dirty="0"/>
              <a:t>If the principal designer’s appointment finishes before the end of the project, the client must ensure that the principal designer passes the health and safety file to the principal contractor. The </a:t>
            </a:r>
            <a:r>
              <a:rPr lang="en-GB" sz="2800" dirty="0">
                <a:solidFill>
                  <a:srgbClr val="FFFF00"/>
                </a:solidFill>
              </a:rPr>
              <a:t>principal contractor </a:t>
            </a:r>
            <a:r>
              <a:rPr lang="en-GB" sz="2800" dirty="0"/>
              <a:t>must then ensure that the health and safety file is appropriately </a:t>
            </a:r>
            <a:r>
              <a:rPr lang="en-GB" sz="2800" dirty="0">
                <a:solidFill>
                  <a:srgbClr val="FFFF00"/>
                </a:solidFill>
              </a:rPr>
              <a:t>reviewed, updated </a:t>
            </a:r>
            <a:r>
              <a:rPr lang="en-GB" sz="2800" dirty="0"/>
              <a:t>and </a:t>
            </a:r>
            <a:r>
              <a:rPr lang="en-GB" sz="2800" dirty="0">
                <a:solidFill>
                  <a:srgbClr val="FFFF00"/>
                </a:solidFill>
              </a:rPr>
              <a:t>revised</a:t>
            </a:r>
            <a:r>
              <a:rPr lang="en-GB" sz="2800" dirty="0"/>
              <a:t> to take account of the construction works and any changes that have occurred. </a:t>
            </a:r>
          </a:p>
        </p:txBody>
      </p:sp>
    </p:spTree>
    <p:extLst>
      <p:ext uri="{BB962C8B-B14F-4D97-AF65-F5344CB8AC3E}">
        <p14:creationId xmlns:p14="http://schemas.microsoft.com/office/powerpoint/2010/main" val="4105046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At the </a:t>
            </a:r>
            <a:r>
              <a:rPr lang="en-GB" sz="2800" dirty="0">
                <a:solidFill>
                  <a:srgbClr val="FFFF00"/>
                </a:solidFill>
              </a:rPr>
              <a:t>end of the project, </a:t>
            </a:r>
            <a:r>
              <a:rPr lang="en-GB" sz="2800" dirty="0"/>
              <a:t>the principal designer, or where there is no principal designer, the principal contractor, must </a:t>
            </a:r>
            <a:r>
              <a:rPr lang="en-GB" sz="2800" dirty="0">
                <a:solidFill>
                  <a:srgbClr val="FFFF00"/>
                </a:solidFill>
              </a:rPr>
              <a:t>pass</a:t>
            </a:r>
            <a:r>
              <a:rPr lang="en-GB" sz="2800" dirty="0"/>
              <a:t> the health and safety file to the </a:t>
            </a:r>
            <a:r>
              <a:rPr lang="en-GB" sz="2800" dirty="0">
                <a:solidFill>
                  <a:srgbClr val="FFFF00"/>
                </a:solidFill>
              </a:rPr>
              <a:t>client</a:t>
            </a:r>
            <a:r>
              <a:rPr lang="en-GB" sz="2800" dirty="0"/>
              <a:t>. </a:t>
            </a:r>
          </a:p>
        </p:txBody>
      </p:sp>
    </p:spTree>
    <p:extLst>
      <p:ext uri="{BB962C8B-B14F-4D97-AF65-F5344CB8AC3E}">
        <p14:creationId xmlns:p14="http://schemas.microsoft.com/office/powerpoint/2010/main" val="3174262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t>The health and safety file must be kept up to date and </a:t>
            </a:r>
            <a:r>
              <a:rPr lang="en-GB" sz="2800" dirty="0">
                <a:solidFill>
                  <a:srgbClr val="FFFF00"/>
                </a:solidFill>
              </a:rPr>
              <a:t>available</a:t>
            </a:r>
            <a:r>
              <a:rPr lang="en-GB" sz="2800" dirty="0"/>
              <a:t> for </a:t>
            </a:r>
            <a:r>
              <a:rPr lang="en-GB" sz="2800" dirty="0">
                <a:solidFill>
                  <a:srgbClr val="FFFF00"/>
                </a:solidFill>
              </a:rPr>
              <a:t>inspection</a:t>
            </a:r>
            <a:r>
              <a:rPr lang="en-GB" sz="2800" dirty="0"/>
              <a:t>. If work is done to premises where a health and safety file already exists, the health and safety file should be </a:t>
            </a:r>
            <a:r>
              <a:rPr lang="en-GB" sz="2800" dirty="0">
                <a:solidFill>
                  <a:srgbClr val="FFFF00"/>
                </a:solidFill>
              </a:rPr>
              <a:t>updated</a:t>
            </a:r>
            <a:r>
              <a:rPr lang="en-GB" sz="2800" dirty="0"/>
              <a:t> if necessary and any gaps filled. </a:t>
            </a:r>
          </a:p>
        </p:txBody>
      </p:sp>
    </p:spTree>
    <p:extLst>
      <p:ext uri="{BB962C8B-B14F-4D97-AF65-F5344CB8AC3E}">
        <p14:creationId xmlns:p14="http://schemas.microsoft.com/office/powerpoint/2010/main" val="4227288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4918" y="944724"/>
            <a:ext cx="8229600" cy="3700463"/>
          </a:xfrm>
        </p:spPr>
        <p:txBody>
          <a:bodyPr/>
          <a:lstStyle/>
          <a:p>
            <a:r>
              <a:rPr lang="en-GB" sz="2800" dirty="0"/>
              <a:t>The health and safety file is normally </a:t>
            </a:r>
            <a:r>
              <a:rPr lang="en-GB" sz="2800" dirty="0">
                <a:solidFill>
                  <a:srgbClr val="FFFF00"/>
                </a:solidFill>
              </a:rPr>
              <a:t>kept</a:t>
            </a:r>
            <a:r>
              <a:rPr lang="en-GB" sz="2800" dirty="0"/>
              <a:t> for the lifetime of the building, meaning that it should be passed on to the </a:t>
            </a:r>
            <a:r>
              <a:rPr lang="en-GB" sz="2800" dirty="0">
                <a:solidFill>
                  <a:srgbClr val="FFFF00"/>
                </a:solidFill>
              </a:rPr>
              <a:t>new owners </a:t>
            </a:r>
            <a:r>
              <a:rPr lang="en-GB" sz="2800" dirty="0"/>
              <a:t>if the building is sold, and the new owners should be </a:t>
            </a:r>
            <a:r>
              <a:rPr lang="en-GB" sz="2800" dirty="0">
                <a:solidFill>
                  <a:srgbClr val="FFFF00"/>
                </a:solidFill>
              </a:rPr>
              <a:t>informed</a:t>
            </a:r>
            <a:r>
              <a:rPr lang="en-GB" sz="2800" dirty="0"/>
              <a:t> of its </a:t>
            </a:r>
            <a:r>
              <a:rPr lang="en-GB" sz="2800" dirty="0">
                <a:solidFill>
                  <a:srgbClr val="FFFF00"/>
                </a:solidFill>
              </a:rPr>
              <a:t>purpose</a:t>
            </a:r>
            <a:r>
              <a:rPr lang="en-GB" sz="2800" dirty="0"/>
              <a:t> and importance. There are no restrictions to the </a:t>
            </a:r>
            <a:r>
              <a:rPr lang="en-GB" sz="2800" dirty="0">
                <a:solidFill>
                  <a:srgbClr val="FFFF00"/>
                </a:solidFill>
              </a:rPr>
              <a:t>format</a:t>
            </a:r>
            <a:r>
              <a:rPr lang="en-GB" sz="2800" dirty="0"/>
              <a:t> that it has to be kept in, but it would be wise to ensure it is backed up. </a:t>
            </a:r>
          </a:p>
        </p:txBody>
      </p:sp>
    </p:spTree>
    <p:extLst>
      <p:ext uri="{BB962C8B-B14F-4D97-AF65-F5344CB8AC3E}">
        <p14:creationId xmlns:p14="http://schemas.microsoft.com/office/powerpoint/2010/main" val="4242874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0148" y="728700"/>
            <a:ext cx="8229600" cy="3700463"/>
          </a:xfrm>
        </p:spPr>
        <p:txBody>
          <a:bodyPr/>
          <a:lstStyle/>
          <a:p>
            <a:r>
              <a:rPr lang="en-GB" sz="2800" dirty="0"/>
              <a:t>If premises are leased, then the health and safety file to must be made available to the leaseholder. If there are multiple leaseholders, then those parts of the health and safety file relevant to the part of the building leased by each leaseholder must be made available to them. </a:t>
            </a:r>
          </a:p>
        </p:txBody>
      </p:sp>
    </p:spTree>
    <p:extLst>
      <p:ext uri="{BB962C8B-B14F-4D97-AF65-F5344CB8AC3E}">
        <p14:creationId xmlns:p14="http://schemas.microsoft.com/office/powerpoint/2010/main" val="4275356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a:t>In multi-occupancy situations, for example where a housing association owns a block of flats, the owner should keep and maintain the file, but ensure that individual flat occupiers are supplied with health and safety information concerning their home. </a:t>
            </a:r>
          </a:p>
          <a:p>
            <a:endParaRPr lang="en-GB" dirty="0"/>
          </a:p>
        </p:txBody>
      </p:sp>
    </p:spTree>
    <p:extLst>
      <p:ext uri="{BB962C8B-B14F-4D97-AF65-F5344CB8AC3E}">
        <p14:creationId xmlns:p14="http://schemas.microsoft.com/office/powerpoint/2010/main" val="28881985"/>
      </p:ext>
    </p:extLst>
  </p:cSld>
  <p:clrMapOvr>
    <a:masterClrMapping/>
  </p:clrMapOvr>
</p:sld>
</file>

<file path=ppt/theme/theme1.xml><?xml version="1.0" encoding="utf-8"?>
<a:theme xmlns:a="http://schemas.openxmlformats.org/drawingml/2006/main" name="Default Design">
  <a:themeElements>
    <a:clrScheme name="">
      <a:dk1>
        <a:srgbClr val="66CCFF"/>
      </a:dk1>
      <a:lt1>
        <a:srgbClr val="FFFFFF"/>
      </a:lt1>
      <a:dk2>
        <a:srgbClr val="FFFFFF"/>
      </a:dk2>
      <a:lt2>
        <a:srgbClr val="004080"/>
      </a:lt2>
      <a:accent1>
        <a:srgbClr val="FFFFFF"/>
      </a:accent1>
      <a:accent2>
        <a:srgbClr val="66CCFF"/>
      </a:accent2>
      <a:accent3>
        <a:srgbClr val="FFFFFF"/>
      </a:accent3>
      <a:accent4>
        <a:srgbClr val="56AEDA"/>
      </a:accent4>
      <a:accent5>
        <a:srgbClr val="FFFFFF"/>
      </a:accent5>
      <a:accent6>
        <a:srgbClr val="5CB9E7"/>
      </a:accent6>
      <a:hlink>
        <a:srgbClr val="CC66FF"/>
      </a:hlink>
      <a:folHlink>
        <a:srgbClr val="6666FF"/>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14">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3366FF"/>
        </a:hlink>
        <a:folHlink>
          <a:srgbClr val="6699FF"/>
        </a:folHlink>
      </a:clrScheme>
      <a:clrMap bg1="lt1" tx1="dk1" bg2="lt2" tx2="dk2" accent1="accent1" accent2="accent2" accent3="accent3" accent4="accent4" accent5="accent5" accent6="accent6" hlink="hlink" folHlink="folHlink"/>
    </a:extraClrScheme>
    <a:extraClrScheme>
      <a:clrScheme name="Default Design 15">
        <a:dk1>
          <a:srgbClr val="000066"/>
        </a:dk1>
        <a:lt1>
          <a:srgbClr val="FFFFFF"/>
        </a:lt1>
        <a:dk2>
          <a:srgbClr val="000066"/>
        </a:dk2>
        <a:lt2>
          <a:srgbClr val="808080"/>
        </a:lt2>
        <a:accent1>
          <a:srgbClr val="BBE0E3"/>
        </a:accent1>
        <a:accent2>
          <a:srgbClr val="333399"/>
        </a:accent2>
        <a:accent3>
          <a:srgbClr val="FFFFFF"/>
        </a:accent3>
        <a:accent4>
          <a:srgbClr val="000056"/>
        </a:accent4>
        <a:accent5>
          <a:srgbClr val="DAEDE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
      <a:clrScheme name="Default Design 16">
        <a:dk1>
          <a:srgbClr val="000066"/>
        </a:dk1>
        <a:lt1>
          <a:srgbClr val="FFFFFF"/>
        </a:lt1>
        <a:dk2>
          <a:srgbClr val="000066"/>
        </a:dk2>
        <a:lt2>
          <a:srgbClr val="808080"/>
        </a:lt2>
        <a:accent1>
          <a:srgbClr val="CCECFF"/>
        </a:accent1>
        <a:accent2>
          <a:srgbClr val="333399"/>
        </a:accent2>
        <a:accent3>
          <a:srgbClr val="FFFFFF"/>
        </a:accent3>
        <a:accent4>
          <a:srgbClr val="000056"/>
        </a:accent4>
        <a:accent5>
          <a:srgbClr val="E2F4FF"/>
        </a:accent5>
        <a:accent6>
          <a:srgbClr val="2D2D8A"/>
        </a:accent6>
        <a:hlink>
          <a:srgbClr val="000066"/>
        </a:hlink>
        <a:folHlink>
          <a:srgbClr val="3333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1470</TotalTime>
  <Words>839</Words>
  <Application>Microsoft Office PowerPoint</Application>
  <PresentationFormat>On-screen Show (4:3)</PresentationFormat>
  <Paragraphs>33</Paragraphs>
  <Slides>18</Slides>
  <Notes>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Default Design</vt:lpstr>
      <vt:lpstr>Health &amp; Safety File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Subtle Waves Template</dc:title>
  <dc:creator>Presentation Magazine</dc:creator>
  <cp:lastModifiedBy>Windows User</cp:lastModifiedBy>
  <cp:revision>65</cp:revision>
  <dcterms:modified xsi:type="dcterms:W3CDTF">2017-03-15T13:45:59Z</dcterms:modified>
</cp:coreProperties>
</file>