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4"/>
  </p:notesMasterIdLst>
  <p:sldIdLst>
    <p:sldId id="257" r:id="rId2"/>
    <p:sldId id="273" r:id="rId3"/>
    <p:sldId id="263" r:id="rId4"/>
    <p:sldId id="264" r:id="rId5"/>
    <p:sldId id="265" r:id="rId6"/>
    <p:sldId id="267" r:id="rId7"/>
    <p:sldId id="268" r:id="rId8"/>
    <p:sldId id="269" r:id="rId9"/>
    <p:sldId id="270" r:id="rId10"/>
    <p:sldId id="271" r:id="rId11"/>
    <p:sldId id="266" r:id="rId12"/>
    <p:sldId id="272" r:id="rId13"/>
  </p:sldIdLst>
  <p:sldSz cx="12192000" cy="6858000"/>
  <p:notesSz cx="12192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BC 2" initials="A2" lastIdx="1" clrIdx="0">
    <p:extLst>
      <p:ext uri="{19B8F6BF-5375-455C-9EA6-DF929625EA0E}">
        <p15:presenceInfo xmlns:p15="http://schemas.microsoft.com/office/powerpoint/2012/main" userId="ABC 2"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850" y="62"/>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MONA ELENA MIRON" userId="a73a03d035206b72" providerId="LiveId" clId="{683F201D-1039-4080-BB42-42D60EBB5C0E}"/>
    <pc:docChg chg="modSld">
      <pc:chgData name="RAMONA ELENA MIRON" userId="a73a03d035206b72" providerId="LiveId" clId="{683F201D-1039-4080-BB42-42D60EBB5C0E}" dt="2025-06-19T11:16:53.207" v="3" actId="20577"/>
      <pc:docMkLst>
        <pc:docMk/>
      </pc:docMkLst>
      <pc:sldChg chg="modSp mod">
        <pc:chgData name="RAMONA ELENA MIRON" userId="a73a03d035206b72" providerId="LiveId" clId="{683F201D-1039-4080-BB42-42D60EBB5C0E}" dt="2025-06-19T11:16:53.207" v="3" actId="20577"/>
        <pc:sldMkLst>
          <pc:docMk/>
          <pc:sldMk cId="0" sldId="257"/>
        </pc:sldMkLst>
        <pc:spChg chg="mod">
          <ac:chgData name="RAMONA ELENA MIRON" userId="a73a03d035206b72" providerId="LiveId" clId="{683F201D-1039-4080-BB42-42D60EBB5C0E}" dt="2025-06-19T11:16:53.207" v="3" actId="20577"/>
          <ac:spMkLst>
            <pc:docMk/>
            <pc:sldMk cId="0" sldId="257"/>
            <ac:spMk id="6"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318EB9-35A7-49F8-8D11-FF02A967080F}"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BA6FFFA8-472A-45CF-8F95-D3E20FDB217F}">
      <dgm:prSet phldrT="[Text]" custT="1"/>
      <dgm:spPr/>
      <dgm:t>
        <a:bodyPr/>
        <a:lstStyle/>
        <a:p>
          <a:pPr algn="just">
            <a:buNone/>
          </a:pPr>
          <a:r>
            <a:rPr lang="en-US" sz="1600" dirty="0">
              <a:latin typeface="Times New Roman" panose="02020603050405020304" pitchFamily="18" charset="0"/>
              <a:cs typeface="Times New Roman" panose="02020603050405020304" pitchFamily="18" charset="0"/>
            </a:rPr>
            <a:t>Motivation can be defined as the internal and external forces which move people to take action and help them achieve goals (Schunk and DiBenedetto, 2020). </a:t>
          </a:r>
        </a:p>
      </dgm:t>
    </dgm:pt>
    <dgm:pt modelId="{2B4D4F89-0122-4800-9256-8A182FF5E79F}" type="parTrans" cxnId="{339E9261-6966-4129-815B-9E1470FCCCBD}">
      <dgm:prSet/>
      <dgm:spPr/>
      <dgm:t>
        <a:bodyPr/>
        <a:lstStyle/>
        <a:p>
          <a:pPr algn="just"/>
          <a:endParaRPr lang="en-US" sz="1600">
            <a:latin typeface="Times New Roman" panose="02020603050405020304" pitchFamily="18" charset="0"/>
            <a:cs typeface="Times New Roman" panose="02020603050405020304" pitchFamily="18" charset="0"/>
          </a:endParaRPr>
        </a:p>
      </dgm:t>
    </dgm:pt>
    <dgm:pt modelId="{CF1CD89D-157B-4AD4-9E48-4892D59FA44C}" type="sibTrans" cxnId="{339E9261-6966-4129-815B-9E1470FCCCBD}">
      <dgm:prSet custT="1"/>
      <dgm:spPr/>
      <dgm:t>
        <a:bodyPr/>
        <a:lstStyle/>
        <a:p>
          <a:pPr algn="just"/>
          <a:endParaRPr lang="en-US" sz="1600">
            <a:latin typeface="Times New Roman" panose="02020603050405020304" pitchFamily="18" charset="0"/>
            <a:cs typeface="Times New Roman" panose="02020603050405020304" pitchFamily="18" charset="0"/>
          </a:endParaRPr>
        </a:p>
      </dgm:t>
    </dgm:pt>
    <dgm:pt modelId="{BE81916D-863C-4CBC-8326-46D88F3CDA7F}">
      <dgm:prSet phldrT="[Text]" custT="1"/>
      <dgm:spPr/>
      <dgm:t>
        <a:bodyPr/>
        <a:lstStyle/>
        <a:p>
          <a:pPr algn="just">
            <a:buNone/>
          </a:pPr>
          <a:r>
            <a:rPr lang="en-US" sz="1600" dirty="0">
              <a:latin typeface="Times New Roman" panose="02020603050405020304" pitchFamily="18" charset="0"/>
              <a:cs typeface="Times New Roman" panose="02020603050405020304" pitchFamily="18" charset="0"/>
            </a:rPr>
            <a:t>Moreover, financial incentives include salary, bonuses, profit-sharing, non-financial oral recognition, working schedules, education, and career advancement tracks. </a:t>
          </a:r>
        </a:p>
      </dgm:t>
    </dgm:pt>
    <dgm:pt modelId="{9F369C0F-896A-4A56-8428-9889E6426254}" type="parTrans" cxnId="{DF787DB7-F278-4D15-838C-8259CE6087C9}">
      <dgm:prSet/>
      <dgm:spPr/>
      <dgm:t>
        <a:bodyPr/>
        <a:lstStyle/>
        <a:p>
          <a:pPr algn="just"/>
          <a:endParaRPr lang="en-US" sz="1600">
            <a:latin typeface="Times New Roman" panose="02020603050405020304" pitchFamily="18" charset="0"/>
            <a:cs typeface="Times New Roman" panose="02020603050405020304" pitchFamily="18" charset="0"/>
          </a:endParaRPr>
        </a:p>
      </dgm:t>
    </dgm:pt>
    <dgm:pt modelId="{98948B9E-3535-4E0A-9C98-86A82B15F6D2}" type="sibTrans" cxnId="{DF787DB7-F278-4D15-838C-8259CE6087C9}">
      <dgm:prSet custT="1"/>
      <dgm:spPr/>
      <dgm:t>
        <a:bodyPr/>
        <a:lstStyle/>
        <a:p>
          <a:pPr algn="just"/>
          <a:endParaRPr lang="en-US" sz="1600">
            <a:latin typeface="Times New Roman" panose="02020603050405020304" pitchFamily="18" charset="0"/>
            <a:cs typeface="Times New Roman" panose="02020603050405020304" pitchFamily="18" charset="0"/>
          </a:endParaRPr>
        </a:p>
      </dgm:t>
    </dgm:pt>
    <dgm:pt modelId="{F40F685D-B0DF-4350-B6BC-AB9E399DE990}">
      <dgm:prSet phldrT="[Text]" custT="1"/>
      <dgm:spPr/>
      <dgm:t>
        <a:bodyPr/>
        <a:lstStyle/>
        <a:p>
          <a:pPr algn="just">
            <a:buNone/>
          </a:pPr>
          <a:r>
            <a:rPr lang="en-US" sz="1600" dirty="0">
              <a:latin typeface="Times New Roman" panose="02020603050405020304" pitchFamily="18" charset="0"/>
              <a:cs typeface="Times New Roman" panose="02020603050405020304" pitchFamily="18" charset="0"/>
            </a:rPr>
            <a:t>The higher the involvement and retention, the more </a:t>
          </a:r>
          <a:r>
            <a:rPr lang="en-US" sz="1600" dirty="0" err="1">
              <a:latin typeface="Times New Roman" panose="02020603050405020304" pitchFamily="18" charset="0"/>
              <a:cs typeface="Times New Roman" panose="02020603050405020304" pitchFamily="18" charset="0"/>
            </a:rPr>
            <a:t>organisations</a:t>
          </a:r>
          <a:r>
            <a:rPr lang="en-US" sz="1600" dirty="0">
              <a:latin typeface="Times New Roman" panose="02020603050405020304" pitchFamily="18" charset="0"/>
              <a:cs typeface="Times New Roman" panose="02020603050405020304" pitchFamily="18" charset="0"/>
            </a:rPr>
            <a:t> align their rewards with the needs of their employees</a:t>
          </a:r>
        </a:p>
      </dgm:t>
    </dgm:pt>
    <dgm:pt modelId="{CCBD808D-97A6-415F-8B3A-E9D597B363D6}" type="parTrans" cxnId="{AE69A53B-FD30-4B60-9B40-D9B19B333D62}">
      <dgm:prSet/>
      <dgm:spPr/>
      <dgm:t>
        <a:bodyPr/>
        <a:lstStyle/>
        <a:p>
          <a:pPr algn="just"/>
          <a:endParaRPr lang="en-US" sz="1600">
            <a:latin typeface="Times New Roman" panose="02020603050405020304" pitchFamily="18" charset="0"/>
            <a:cs typeface="Times New Roman" panose="02020603050405020304" pitchFamily="18" charset="0"/>
          </a:endParaRPr>
        </a:p>
      </dgm:t>
    </dgm:pt>
    <dgm:pt modelId="{C8DACF19-0DCB-4248-953D-2F85D24129A8}" type="sibTrans" cxnId="{AE69A53B-FD30-4B60-9B40-D9B19B333D62}">
      <dgm:prSet/>
      <dgm:spPr/>
      <dgm:t>
        <a:bodyPr/>
        <a:lstStyle/>
        <a:p>
          <a:pPr algn="just"/>
          <a:endParaRPr lang="en-US" sz="1600">
            <a:latin typeface="Times New Roman" panose="02020603050405020304" pitchFamily="18" charset="0"/>
            <a:cs typeface="Times New Roman" panose="02020603050405020304" pitchFamily="18" charset="0"/>
          </a:endParaRPr>
        </a:p>
      </dgm:t>
    </dgm:pt>
    <dgm:pt modelId="{1003B326-6A74-4B41-90BA-7952BE35328F}" type="pres">
      <dgm:prSet presAssocID="{85318EB9-35A7-49F8-8D11-FF02A967080F}" presName="outerComposite" presStyleCnt="0">
        <dgm:presLayoutVars>
          <dgm:chMax val="5"/>
          <dgm:dir/>
          <dgm:resizeHandles val="exact"/>
        </dgm:presLayoutVars>
      </dgm:prSet>
      <dgm:spPr/>
    </dgm:pt>
    <dgm:pt modelId="{AEEF207B-873C-40CF-8DA9-A6D8557AE36A}" type="pres">
      <dgm:prSet presAssocID="{85318EB9-35A7-49F8-8D11-FF02A967080F}" presName="dummyMaxCanvas" presStyleCnt="0">
        <dgm:presLayoutVars/>
      </dgm:prSet>
      <dgm:spPr/>
    </dgm:pt>
    <dgm:pt modelId="{FD930413-2510-4E4B-9905-55D96421B984}" type="pres">
      <dgm:prSet presAssocID="{85318EB9-35A7-49F8-8D11-FF02A967080F}" presName="ThreeNodes_1" presStyleLbl="node1" presStyleIdx="0" presStyleCnt="3">
        <dgm:presLayoutVars>
          <dgm:bulletEnabled val="1"/>
        </dgm:presLayoutVars>
      </dgm:prSet>
      <dgm:spPr/>
    </dgm:pt>
    <dgm:pt modelId="{F3D48DF1-FD58-4100-BD79-31EC50993B3A}" type="pres">
      <dgm:prSet presAssocID="{85318EB9-35A7-49F8-8D11-FF02A967080F}" presName="ThreeNodes_2" presStyleLbl="node1" presStyleIdx="1" presStyleCnt="3">
        <dgm:presLayoutVars>
          <dgm:bulletEnabled val="1"/>
        </dgm:presLayoutVars>
      </dgm:prSet>
      <dgm:spPr/>
    </dgm:pt>
    <dgm:pt modelId="{56EF335E-A0C9-41AA-BAD8-B9C2D5BD53FF}" type="pres">
      <dgm:prSet presAssocID="{85318EB9-35A7-49F8-8D11-FF02A967080F}" presName="ThreeNodes_3" presStyleLbl="node1" presStyleIdx="2" presStyleCnt="3">
        <dgm:presLayoutVars>
          <dgm:bulletEnabled val="1"/>
        </dgm:presLayoutVars>
      </dgm:prSet>
      <dgm:spPr/>
    </dgm:pt>
    <dgm:pt modelId="{CDE90E2E-F108-4CA4-A3F3-7C2244FF86AF}" type="pres">
      <dgm:prSet presAssocID="{85318EB9-35A7-49F8-8D11-FF02A967080F}" presName="ThreeConn_1-2" presStyleLbl="fgAccFollowNode1" presStyleIdx="0" presStyleCnt="2">
        <dgm:presLayoutVars>
          <dgm:bulletEnabled val="1"/>
        </dgm:presLayoutVars>
      </dgm:prSet>
      <dgm:spPr/>
    </dgm:pt>
    <dgm:pt modelId="{EA9920C3-E423-4F79-8184-29CD9EC637AF}" type="pres">
      <dgm:prSet presAssocID="{85318EB9-35A7-49F8-8D11-FF02A967080F}" presName="ThreeConn_2-3" presStyleLbl="fgAccFollowNode1" presStyleIdx="1" presStyleCnt="2">
        <dgm:presLayoutVars>
          <dgm:bulletEnabled val="1"/>
        </dgm:presLayoutVars>
      </dgm:prSet>
      <dgm:spPr/>
    </dgm:pt>
    <dgm:pt modelId="{3EFD32A8-59DE-49C1-AD51-62E5662F0830}" type="pres">
      <dgm:prSet presAssocID="{85318EB9-35A7-49F8-8D11-FF02A967080F}" presName="ThreeNodes_1_text" presStyleLbl="node1" presStyleIdx="2" presStyleCnt="3">
        <dgm:presLayoutVars>
          <dgm:bulletEnabled val="1"/>
        </dgm:presLayoutVars>
      </dgm:prSet>
      <dgm:spPr/>
    </dgm:pt>
    <dgm:pt modelId="{41D826B8-BF5A-4186-92BA-92BD3311A1B1}" type="pres">
      <dgm:prSet presAssocID="{85318EB9-35A7-49F8-8D11-FF02A967080F}" presName="ThreeNodes_2_text" presStyleLbl="node1" presStyleIdx="2" presStyleCnt="3">
        <dgm:presLayoutVars>
          <dgm:bulletEnabled val="1"/>
        </dgm:presLayoutVars>
      </dgm:prSet>
      <dgm:spPr/>
    </dgm:pt>
    <dgm:pt modelId="{3A1B7312-9AEB-495A-AB44-7E71C0B2C946}" type="pres">
      <dgm:prSet presAssocID="{85318EB9-35A7-49F8-8D11-FF02A967080F}" presName="ThreeNodes_3_text" presStyleLbl="node1" presStyleIdx="2" presStyleCnt="3">
        <dgm:presLayoutVars>
          <dgm:bulletEnabled val="1"/>
        </dgm:presLayoutVars>
      </dgm:prSet>
      <dgm:spPr/>
    </dgm:pt>
  </dgm:ptLst>
  <dgm:cxnLst>
    <dgm:cxn modelId="{AE69A53B-FD30-4B60-9B40-D9B19B333D62}" srcId="{85318EB9-35A7-49F8-8D11-FF02A967080F}" destId="{F40F685D-B0DF-4350-B6BC-AB9E399DE990}" srcOrd="2" destOrd="0" parTransId="{CCBD808D-97A6-415F-8B3A-E9D597B363D6}" sibTransId="{C8DACF19-0DCB-4248-953D-2F85D24129A8}"/>
    <dgm:cxn modelId="{339E9261-6966-4129-815B-9E1470FCCCBD}" srcId="{85318EB9-35A7-49F8-8D11-FF02A967080F}" destId="{BA6FFFA8-472A-45CF-8F95-D3E20FDB217F}" srcOrd="0" destOrd="0" parTransId="{2B4D4F89-0122-4800-9256-8A182FF5E79F}" sibTransId="{CF1CD89D-157B-4AD4-9E48-4892D59FA44C}"/>
    <dgm:cxn modelId="{5CD65F4B-9006-4D75-AFCC-E38B5BAD38FE}" type="presOf" srcId="{F40F685D-B0DF-4350-B6BC-AB9E399DE990}" destId="{56EF335E-A0C9-41AA-BAD8-B9C2D5BD53FF}" srcOrd="0" destOrd="0" presId="urn:microsoft.com/office/officeart/2005/8/layout/vProcess5"/>
    <dgm:cxn modelId="{A3185371-EFCB-4C7D-9E04-45CDBACB9753}" type="presOf" srcId="{CF1CD89D-157B-4AD4-9E48-4892D59FA44C}" destId="{CDE90E2E-F108-4CA4-A3F3-7C2244FF86AF}" srcOrd="0" destOrd="0" presId="urn:microsoft.com/office/officeart/2005/8/layout/vProcess5"/>
    <dgm:cxn modelId="{B99C5896-86C9-4955-A49E-D78BCC520719}" type="presOf" srcId="{BA6FFFA8-472A-45CF-8F95-D3E20FDB217F}" destId="{FD930413-2510-4E4B-9905-55D96421B984}" srcOrd="0" destOrd="0" presId="urn:microsoft.com/office/officeart/2005/8/layout/vProcess5"/>
    <dgm:cxn modelId="{4294C2A3-D9F8-49CA-AE7B-7DDDA78AB659}" type="presOf" srcId="{BA6FFFA8-472A-45CF-8F95-D3E20FDB217F}" destId="{3EFD32A8-59DE-49C1-AD51-62E5662F0830}" srcOrd="1" destOrd="0" presId="urn:microsoft.com/office/officeart/2005/8/layout/vProcess5"/>
    <dgm:cxn modelId="{DF787DB7-F278-4D15-838C-8259CE6087C9}" srcId="{85318EB9-35A7-49F8-8D11-FF02A967080F}" destId="{BE81916D-863C-4CBC-8326-46D88F3CDA7F}" srcOrd="1" destOrd="0" parTransId="{9F369C0F-896A-4A56-8428-9889E6426254}" sibTransId="{98948B9E-3535-4E0A-9C98-86A82B15F6D2}"/>
    <dgm:cxn modelId="{5F26B2CB-0347-4112-9199-AD4A637721FE}" type="presOf" srcId="{F40F685D-B0DF-4350-B6BC-AB9E399DE990}" destId="{3A1B7312-9AEB-495A-AB44-7E71C0B2C946}" srcOrd="1" destOrd="0" presId="urn:microsoft.com/office/officeart/2005/8/layout/vProcess5"/>
    <dgm:cxn modelId="{04D404D1-2DB5-4C75-8EEB-7B82EA17FA90}" type="presOf" srcId="{98948B9E-3535-4E0A-9C98-86A82B15F6D2}" destId="{EA9920C3-E423-4F79-8184-29CD9EC637AF}" srcOrd="0" destOrd="0" presId="urn:microsoft.com/office/officeart/2005/8/layout/vProcess5"/>
    <dgm:cxn modelId="{E36637DA-CBB4-411B-9C1B-1F16BD24180A}" type="presOf" srcId="{85318EB9-35A7-49F8-8D11-FF02A967080F}" destId="{1003B326-6A74-4B41-90BA-7952BE35328F}" srcOrd="0" destOrd="0" presId="urn:microsoft.com/office/officeart/2005/8/layout/vProcess5"/>
    <dgm:cxn modelId="{C31D5BE5-6472-4A61-81B7-E4CDD2061D1B}" type="presOf" srcId="{BE81916D-863C-4CBC-8326-46D88F3CDA7F}" destId="{41D826B8-BF5A-4186-92BA-92BD3311A1B1}" srcOrd="1" destOrd="0" presId="urn:microsoft.com/office/officeart/2005/8/layout/vProcess5"/>
    <dgm:cxn modelId="{738C63ED-3272-4E62-B460-944B74A01A4B}" type="presOf" srcId="{BE81916D-863C-4CBC-8326-46D88F3CDA7F}" destId="{F3D48DF1-FD58-4100-BD79-31EC50993B3A}" srcOrd="0" destOrd="0" presId="urn:microsoft.com/office/officeart/2005/8/layout/vProcess5"/>
    <dgm:cxn modelId="{231FC9B1-1715-4149-8336-97EE6979EC64}" type="presParOf" srcId="{1003B326-6A74-4B41-90BA-7952BE35328F}" destId="{AEEF207B-873C-40CF-8DA9-A6D8557AE36A}" srcOrd="0" destOrd="0" presId="urn:microsoft.com/office/officeart/2005/8/layout/vProcess5"/>
    <dgm:cxn modelId="{EF84F571-7E14-4611-9FA9-AC36EFC91273}" type="presParOf" srcId="{1003B326-6A74-4B41-90BA-7952BE35328F}" destId="{FD930413-2510-4E4B-9905-55D96421B984}" srcOrd="1" destOrd="0" presId="urn:microsoft.com/office/officeart/2005/8/layout/vProcess5"/>
    <dgm:cxn modelId="{049C7F4B-CEB3-4162-A3D3-05BE142FEAE6}" type="presParOf" srcId="{1003B326-6A74-4B41-90BA-7952BE35328F}" destId="{F3D48DF1-FD58-4100-BD79-31EC50993B3A}" srcOrd="2" destOrd="0" presId="urn:microsoft.com/office/officeart/2005/8/layout/vProcess5"/>
    <dgm:cxn modelId="{81016EEF-7399-4856-B045-E64455130FEA}" type="presParOf" srcId="{1003B326-6A74-4B41-90BA-7952BE35328F}" destId="{56EF335E-A0C9-41AA-BAD8-B9C2D5BD53FF}" srcOrd="3" destOrd="0" presId="urn:microsoft.com/office/officeart/2005/8/layout/vProcess5"/>
    <dgm:cxn modelId="{40C40431-425F-442B-A726-56646B3BA33F}" type="presParOf" srcId="{1003B326-6A74-4B41-90BA-7952BE35328F}" destId="{CDE90E2E-F108-4CA4-A3F3-7C2244FF86AF}" srcOrd="4" destOrd="0" presId="urn:microsoft.com/office/officeart/2005/8/layout/vProcess5"/>
    <dgm:cxn modelId="{37D5A364-3AA8-4C95-AFEA-DF66546FEE6A}" type="presParOf" srcId="{1003B326-6A74-4B41-90BA-7952BE35328F}" destId="{EA9920C3-E423-4F79-8184-29CD9EC637AF}" srcOrd="5" destOrd="0" presId="urn:microsoft.com/office/officeart/2005/8/layout/vProcess5"/>
    <dgm:cxn modelId="{49BE07AE-FCF6-4137-9EBE-06F40331F75A}" type="presParOf" srcId="{1003B326-6A74-4B41-90BA-7952BE35328F}" destId="{3EFD32A8-59DE-49C1-AD51-62E5662F0830}" srcOrd="6" destOrd="0" presId="urn:microsoft.com/office/officeart/2005/8/layout/vProcess5"/>
    <dgm:cxn modelId="{2D00B48F-9E7D-4139-8532-A5E8CACD5B14}" type="presParOf" srcId="{1003B326-6A74-4B41-90BA-7952BE35328F}" destId="{41D826B8-BF5A-4186-92BA-92BD3311A1B1}" srcOrd="7" destOrd="0" presId="urn:microsoft.com/office/officeart/2005/8/layout/vProcess5"/>
    <dgm:cxn modelId="{4C859C84-B564-4895-AFA2-FA32FFC87BB4}" type="presParOf" srcId="{1003B326-6A74-4B41-90BA-7952BE35328F}" destId="{3A1B7312-9AEB-495A-AB44-7E71C0B2C946}"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96521B-85B0-452E-9EDB-0E62E5753981}" type="doc">
      <dgm:prSet loTypeId="urn:microsoft.com/office/officeart/2005/8/layout/process2" loCatId="process" qsTypeId="urn:microsoft.com/office/officeart/2005/8/quickstyle/simple1" qsCatId="simple" csTypeId="urn:microsoft.com/office/officeart/2005/8/colors/accent2_2" csCatId="accent2" phldr="1"/>
      <dgm:spPr/>
    </dgm:pt>
    <dgm:pt modelId="{73A682F3-D689-4451-AC51-8DEAFB30FADD}">
      <dgm:prSet phldrT="[Text]"/>
      <dgm:spPr/>
      <dgm:t>
        <a:bodyPr/>
        <a:lstStyle/>
        <a:p>
          <a:pPr>
            <a:buNone/>
          </a:pPr>
          <a:r>
            <a:rPr lang="en-US" b="1" dirty="0">
              <a:latin typeface="Times New Roman" panose="02020603050405020304" pitchFamily="18" charset="0"/>
              <a:cs typeface="Times New Roman" panose="02020603050405020304" pitchFamily="18" charset="0"/>
            </a:rPr>
            <a:t>Hygiene Factors</a:t>
          </a:r>
          <a:endParaRPr lang="en-US" dirty="0">
            <a:latin typeface="Times New Roman" panose="02020603050405020304" pitchFamily="18" charset="0"/>
            <a:cs typeface="Times New Roman" panose="02020603050405020304" pitchFamily="18" charset="0"/>
          </a:endParaRPr>
        </a:p>
      </dgm:t>
    </dgm:pt>
    <dgm:pt modelId="{E884DEAC-95AA-4703-BD11-A77F748E44E4}" type="parTrans" cxnId="{D415A1F9-F7A3-481C-9FE1-A13BC08E8B0E}">
      <dgm:prSet/>
      <dgm:spPr/>
      <dgm:t>
        <a:bodyPr/>
        <a:lstStyle/>
        <a:p>
          <a:endParaRPr lang="en-US">
            <a:latin typeface="Times New Roman" panose="02020603050405020304" pitchFamily="18" charset="0"/>
            <a:cs typeface="Times New Roman" panose="02020603050405020304" pitchFamily="18" charset="0"/>
          </a:endParaRPr>
        </a:p>
      </dgm:t>
    </dgm:pt>
    <dgm:pt modelId="{9EB221F8-4F9C-499E-AADD-DDBC62946342}" type="sibTrans" cxnId="{D415A1F9-F7A3-481C-9FE1-A13BC08E8B0E}">
      <dgm:prSet/>
      <dgm:spPr/>
      <dgm:t>
        <a:bodyPr/>
        <a:lstStyle/>
        <a:p>
          <a:endParaRPr lang="en-US">
            <a:latin typeface="Times New Roman" panose="02020603050405020304" pitchFamily="18" charset="0"/>
            <a:cs typeface="Times New Roman" panose="02020603050405020304" pitchFamily="18" charset="0"/>
          </a:endParaRPr>
        </a:p>
      </dgm:t>
    </dgm:pt>
    <dgm:pt modelId="{5AE1A334-EBB0-44B6-806E-8BA1CEAC6F4F}">
      <dgm:prSet phldrT="[Text]"/>
      <dgm:spPr/>
      <dgm:t>
        <a:bodyPr/>
        <a:lstStyle/>
        <a:p>
          <a:pPr>
            <a:buNone/>
          </a:pPr>
          <a:r>
            <a:rPr lang="en-US" b="0" i="0" dirty="0"/>
            <a:t>•</a:t>
          </a:r>
          <a:r>
            <a:rPr lang="en-US" dirty="0">
              <a:latin typeface="Times New Roman" panose="02020603050405020304" pitchFamily="18" charset="0"/>
              <a:cs typeface="Times New Roman" panose="02020603050405020304" pitchFamily="18" charset="0"/>
            </a:rPr>
            <a:t>Salary and job security</a:t>
          </a:r>
        </a:p>
        <a:p>
          <a:pPr>
            <a:buNone/>
          </a:pPr>
          <a:r>
            <a:rPr lang="en-US" b="0" i="0" dirty="0"/>
            <a:t>•</a:t>
          </a:r>
          <a:r>
            <a:rPr lang="en-US" dirty="0">
              <a:latin typeface="Times New Roman" panose="02020603050405020304" pitchFamily="18" charset="0"/>
              <a:cs typeface="Times New Roman" panose="02020603050405020304" pitchFamily="18" charset="0"/>
            </a:rPr>
            <a:t>Company policies and administration</a:t>
          </a:r>
        </a:p>
        <a:p>
          <a:pPr>
            <a:buNone/>
          </a:pPr>
          <a:r>
            <a:rPr lang="en-US" b="0" i="0" dirty="0"/>
            <a:t>•</a:t>
          </a:r>
          <a:r>
            <a:rPr lang="en-US" dirty="0">
              <a:latin typeface="Times New Roman" panose="02020603050405020304" pitchFamily="18" charset="0"/>
              <a:cs typeface="Times New Roman" panose="02020603050405020304" pitchFamily="18" charset="0"/>
            </a:rPr>
            <a:t>Quality of supervision</a:t>
          </a:r>
        </a:p>
        <a:p>
          <a:pPr>
            <a:buNone/>
          </a:pPr>
          <a:r>
            <a:rPr lang="en-US" b="0" i="0" dirty="0"/>
            <a:t>•</a:t>
          </a:r>
          <a:r>
            <a:rPr lang="en-US" dirty="0">
              <a:latin typeface="Times New Roman" panose="02020603050405020304" pitchFamily="18" charset="0"/>
              <a:cs typeface="Times New Roman" panose="02020603050405020304" pitchFamily="18" charset="0"/>
            </a:rPr>
            <a:t>Working conditions</a:t>
          </a:r>
        </a:p>
        <a:p>
          <a:r>
            <a:rPr lang="en-US" b="0" i="0" dirty="0"/>
            <a:t>•</a:t>
          </a:r>
          <a:r>
            <a:rPr lang="en-US" dirty="0">
              <a:latin typeface="Times New Roman" panose="02020603050405020304" pitchFamily="18" charset="0"/>
              <a:cs typeface="Times New Roman" panose="02020603050405020304" pitchFamily="18" charset="0"/>
            </a:rPr>
            <a:t>Interpersonal relationship</a:t>
          </a:r>
        </a:p>
      </dgm:t>
    </dgm:pt>
    <dgm:pt modelId="{7D93D2D0-A5F4-4D52-A513-5B01A82E016A}" type="parTrans" cxnId="{A360F2AC-1553-472A-AC13-53F0CE187EA9}">
      <dgm:prSet/>
      <dgm:spPr/>
      <dgm:t>
        <a:bodyPr/>
        <a:lstStyle/>
        <a:p>
          <a:endParaRPr lang="en-US">
            <a:latin typeface="Times New Roman" panose="02020603050405020304" pitchFamily="18" charset="0"/>
            <a:cs typeface="Times New Roman" panose="02020603050405020304" pitchFamily="18" charset="0"/>
          </a:endParaRPr>
        </a:p>
      </dgm:t>
    </dgm:pt>
    <dgm:pt modelId="{072784A0-13FC-4851-A24D-203A930B1E5F}" type="sibTrans" cxnId="{A360F2AC-1553-472A-AC13-53F0CE187EA9}">
      <dgm:prSet/>
      <dgm:spPr/>
      <dgm:t>
        <a:bodyPr/>
        <a:lstStyle/>
        <a:p>
          <a:endParaRPr lang="en-US">
            <a:latin typeface="Times New Roman" panose="02020603050405020304" pitchFamily="18" charset="0"/>
            <a:cs typeface="Times New Roman" panose="02020603050405020304" pitchFamily="18" charset="0"/>
          </a:endParaRPr>
        </a:p>
      </dgm:t>
    </dgm:pt>
    <dgm:pt modelId="{75AAAF3E-0056-4C62-8464-E64C1BD2C0A4}" type="pres">
      <dgm:prSet presAssocID="{0896521B-85B0-452E-9EDB-0E62E5753981}" presName="linearFlow" presStyleCnt="0">
        <dgm:presLayoutVars>
          <dgm:resizeHandles val="exact"/>
        </dgm:presLayoutVars>
      </dgm:prSet>
      <dgm:spPr/>
    </dgm:pt>
    <dgm:pt modelId="{98B47D34-6228-4B24-8D3B-E19592502F7F}" type="pres">
      <dgm:prSet presAssocID="{73A682F3-D689-4451-AC51-8DEAFB30FADD}" presName="node" presStyleLbl="node1" presStyleIdx="0" presStyleCnt="2">
        <dgm:presLayoutVars>
          <dgm:bulletEnabled val="1"/>
        </dgm:presLayoutVars>
      </dgm:prSet>
      <dgm:spPr/>
    </dgm:pt>
    <dgm:pt modelId="{3D6F182B-CEE6-4CF7-B241-EBA2026A7CF7}" type="pres">
      <dgm:prSet presAssocID="{9EB221F8-4F9C-499E-AADD-DDBC62946342}" presName="sibTrans" presStyleLbl="sibTrans2D1" presStyleIdx="0" presStyleCnt="1"/>
      <dgm:spPr/>
    </dgm:pt>
    <dgm:pt modelId="{73C71699-7078-4356-87C2-4A2C364C8F39}" type="pres">
      <dgm:prSet presAssocID="{9EB221F8-4F9C-499E-AADD-DDBC62946342}" presName="connectorText" presStyleLbl="sibTrans2D1" presStyleIdx="0" presStyleCnt="1"/>
      <dgm:spPr/>
    </dgm:pt>
    <dgm:pt modelId="{DF46A72F-86AA-4AAA-AA24-7A6F0C226DED}" type="pres">
      <dgm:prSet presAssocID="{5AE1A334-EBB0-44B6-806E-8BA1CEAC6F4F}" presName="node" presStyleLbl="node1" presStyleIdx="1" presStyleCnt="2">
        <dgm:presLayoutVars>
          <dgm:bulletEnabled val="1"/>
        </dgm:presLayoutVars>
      </dgm:prSet>
      <dgm:spPr/>
    </dgm:pt>
  </dgm:ptLst>
  <dgm:cxnLst>
    <dgm:cxn modelId="{40327602-1AA1-47D6-80A1-C4C917E19F9F}" type="presOf" srcId="{9EB221F8-4F9C-499E-AADD-DDBC62946342}" destId="{73C71699-7078-4356-87C2-4A2C364C8F39}" srcOrd="1" destOrd="0" presId="urn:microsoft.com/office/officeart/2005/8/layout/process2"/>
    <dgm:cxn modelId="{FD767613-717C-4853-A350-C796DB01CD11}" type="presOf" srcId="{9EB221F8-4F9C-499E-AADD-DDBC62946342}" destId="{3D6F182B-CEE6-4CF7-B241-EBA2026A7CF7}" srcOrd="0" destOrd="0" presId="urn:microsoft.com/office/officeart/2005/8/layout/process2"/>
    <dgm:cxn modelId="{586CFA85-C402-433A-B2B6-C0CD7063E3C8}" type="presOf" srcId="{5AE1A334-EBB0-44B6-806E-8BA1CEAC6F4F}" destId="{DF46A72F-86AA-4AAA-AA24-7A6F0C226DED}" srcOrd="0" destOrd="0" presId="urn:microsoft.com/office/officeart/2005/8/layout/process2"/>
    <dgm:cxn modelId="{C038258D-0A8C-4D18-8A10-095EB9ABC4AD}" type="presOf" srcId="{0896521B-85B0-452E-9EDB-0E62E5753981}" destId="{75AAAF3E-0056-4C62-8464-E64C1BD2C0A4}" srcOrd="0" destOrd="0" presId="urn:microsoft.com/office/officeart/2005/8/layout/process2"/>
    <dgm:cxn modelId="{A360F2AC-1553-472A-AC13-53F0CE187EA9}" srcId="{0896521B-85B0-452E-9EDB-0E62E5753981}" destId="{5AE1A334-EBB0-44B6-806E-8BA1CEAC6F4F}" srcOrd="1" destOrd="0" parTransId="{7D93D2D0-A5F4-4D52-A513-5B01A82E016A}" sibTransId="{072784A0-13FC-4851-A24D-203A930B1E5F}"/>
    <dgm:cxn modelId="{A340EFEB-3789-4F24-9283-CA7580FEE957}" type="presOf" srcId="{73A682F3-D689-4451-AC51-8DEAFB30FADD}" destId="{98B47D34-6228-4B24-8D3B-E19592502F7F}" srcOrd="0" destOrd="0" presId="urn:microsoft.com/office/officeart/2005/8/layout/process2"/>
    <dgm:cxn modelId="{D415A1F9-F7A3-481C-9FE1-A13BC08E8B0E}" srcId="{0896521B-85B0-452E-9EDB-0E62E5753981}" destId="{73A682F3-D689-4451-AC51-8DEAFB30FADD}" srcOrd="0" destOrd="0" parTransId="{E884DEAC-95AA-4703-BD11-A77F748E44E4}" sibTransId="{9EB221F8-4F9C-499E-AADD-DDBC62946342}"/>
    <dgm:cxn modelId="{80E340CB-5D5F-407E-9A10-0F2A64322FC6}" type="presParOf" srcId="{75AAAF3E-0056-4C62-8464-E64C1BD2C0A4}" destId="{98B47D34-6228-4B24-8D3B-E19592502F7F}" srcOrd="0" destOrd="0" presId="urn:microsoft.com/office/officeart/2005/8/layout/process2"/>
    <dgm:cxn modelId="{E478E077-AA6C-4A87-A06B-9C354291D4D0}" type="presParOf" srcId="{75AAAF3E-0056-4C62-8464-E64C1BD2C0A4}" destId="{3D6F182B-CEE6-4CF7-B241-EBA2026A7CF7}" srcOrd="1" destOrd="0" presId="urn:microsoft.com/office/officeart/2005/8/layout/process2"/>
    <dgm:cxn modelId="{BD4F6699-D0AA-4E35-AF06-C99A6F2D7F69}" type="presParOf" srcId="{3D6F182B-CEE6-4CF7-B241-EBA2026A7CF7}" destId="{73C71699-7078-4356-87C2-4A2C364C8F39}" srcOrd="0" destOrd="0" presId="urn:microsoft.com/office/officeart/2005/8/layout/process2"/>
    <dgm:cxn modelId="{CADC4BB1-D387-430C-9A30-7B8CDB1EA31E}" type="presParOf" srcId="{75AAAF3E-0056-4C62-8464-E64C1BD2C0A4}" destId="{DF46A72F-86AA-4AAA-AA24-7A6F0C226DED}"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96521B-85B0-452E-9EDB-0E62E5753981}" type="doc">
      <dgm:prSet loTypeId="urn:microsoft.com/office/officeart/2005/8/layout/process2" loCatId="process" qsTypeId="urn:microsoft.com/office/officeart/2005/8/quickstyle/simple1" qsCatId="simple" csTypeId="urn:microsoft.com/office/officeart/2005/8/colors/accent2_2" csCatId="accent2" phldr="1"/>
      <dgm:spPr/>
    </dgm:pt>
    <dgm:pt modelId="{73A682F3-D689-4451-AC51-8DEAFB30FADD}">
      <dgm:prSet phldrT="[Text]" custT="1"/>
      <dgm:spPr/>
      <dgm:t>
        <a:bodyPr/>
        <a:lstStyle/>
        <a:p>
          <a:pPr>
            <a:buNone/>
          </a:pPr>
          <a:r>
            <a:rPr lang="en-US" sz="1800" b="1" dirty="0">
              <a:latin typeface="Times New Roman" panose="02020603050405020304" pitchFamily="18" charset="0"/>
              <a:cs typeface="Times New Roman" panose="02020603050405020304" pitchFamily="18" charset="0"/>
            </a:rPr>
            <a:t>Motivators</a:t>
          </a:r>
          <a:endParaRPr lang="en-US" sz="1800" dirty="0">
            <a:latin typeface="Times New Roman" panose="02020603050405020304" pitchFamily="18" charset="0"/>
            <a:cs typeface="Times New Roman" panose="02020603050405020304" pitchFamily="18" charset="0"/>
          </a:endParaRPr>
        </a:p>
      </dgm:t>
    </dgm:pt>
    <dgm:pt modelId="{E884DEAC-95AA-4703-BD11-A77F748E44E4}" type="parTrans" cxnId="{D415A1F9-F7A3-481C-9FE1-A13BC08E8B0E}">
      <dgm:prSet/>
      <dgm:spPr/>
      <dgm:t>
        <a:bodyPr/>
        <a:lstStyle/>
        <a:p>
          <a:endParaRPr lang="en-US">
            <a:latin typeface="Times New Roman" panose="02020603050405020304" pitchFamily="18" charset="0"/>
            <a:cs typeface="Times New Roman" panose="02020603050405020304" pitchFamily="18" charset="0"/>
          </a:endParaRPr>
        </a:p>
      </dgm:t>
    </dgm:pt>
    <dgm:pt modelId="{9EB221F8-4F9C-499E-AADD-DDBC62946342}" type="sibTrans" cxnId="{D415A1F9-F7A3-481C-9FE1-A13BC08E8B0E}">
      <dgm:prSet/>
      <dgm:spPr/>
      <dgm:t>
        <a:bodyPr/>
        <a:lstStyle/>
        <a:p>
          <a:endParaRPr lang="en-US">
            <a:latin typeface="Times New Roman" panose="02020603050405020304" pitchFamily="18" charset="0"/>
            <a:cs typeface="Times New Roman" panose="02020603050405020304" pitchFamily="18" charset="0"/>
          </a:endParaRPr>
        </a:p>
      </dgm:t>
    </dgm:pt>
    <dgm:pt modelId="{5AE1A334-EBB0-44B6-806E-8BA1CEAC6F4F}">
      <dgm:prSet phldrT="[Text]"/>
      <dgm:spPr/>
      <dgm:t>
        <a:bodyPr/>
        <a:lstStyle/>
        <a:p>
          <a:pPr>
            <a:buNone/>
          </a:pPr>
          <a:r>
            <a:rPr lang="en-US" b="0" i="0" dirty="0"/>
            <a:t>•</a:t>
          </a:r>
          <a:r>
            <a:rPr lang="en-US" dirty="0">
              <a:latin typeface="Times New Roman" panose="02020603050405020304" pitchFamily="18" charset="0"/>
              <a:cs typeface="Times New Roman" panose="02020603050405020304" pitchFamily="18" charset="0"/>
            </a:rPr>
            <a:t>Recognition and achievement</a:t>
          </a:r>
        </a:p>
        <a:p>
          <a:pPr>
            <a:buNone/>
          </a:pPr>
          <a:r>
            <a:rPr lang="en-US" b="0" i="0" dirty="0"/>
            <a:t>•</a:t>
          </a:r>
          <a:r>
            <a:rPr lang="en-US" dirty="0">
              <a:latin typeface="Times New Roman" panose="02020603050405020304" pitchFamily="18" charset="0"/>
              <a:cs typeface="Times New Roman" panose="02020603050405020304" pitchFamily="18" charset="0"/>
            </a:rPr>
            <a:t>Responsibility and autonomy</a:t>
          </a:r>
        </a:p>
        <a:p>
          <a:pPr>
            <a:buNone/>
          </a:pPr>
          <a:r>
            <a:rPr lang="en-US" b="0" i="0" dirty="0"/>
            <a:t>•</a:t>
          </a:r>
          <a:r>
            <a:rPr lang="en-US" dirty="0">
              <a:latin typeface="Times New Roman" panose="02020603050405020304" pitchFamily="18" charset="0"/>
              <a:cs typeface="Times New Roman" panose="02020603050405020304" pitchFamily="18" charset="0"/>
            </a:rPr>
            <a:t>Opportunities for personal growth</a:t>
          </a:r>
        </a:p>
        <a:p>
          <a:pPr>
            <a:buNone/>
          </a:pPr>
          <a:r>
            <a:rPr lang="en-US" b="0" i="0" dirty="0"/>
            <a:t>•</a:t>
          </a:r>
          <a:r>
            <a:rPr lang="en-US" dirty="0">
              <a:latin typeface="Times New Roman" panose="02020603050405020304" pitchFamily="18" charset="0"/>
              <a:cs typeface="Times New Roman" panose="02020603050405020304" pitchFamily="18" charset="0"/>
            </a:rPr>
            <a:t>Career advancement</a:t>
          </a:r>
        </a:p>
        <a:p>
          <a:pPr>
            <a:buNone/>
          </a:pPr>
          <a:r>
            <a:rPr lang="en-US" b="0" i="0" dirty="0"/>
            <a:t>•</a:t>
          </a:r>
          <a:r>
            <a:rPr lang="en-US" dirty="0">
              <a:latin typeface="Times New Roman" panose="02020603050405020304" pitchFamily="18" charset="0"/>
              <a:cs typeface="Times New Roman" panose="02020603050405020304" pitchFamily="18" charset="0"/>
            </a:rPr>
            <a:t>Meaningful and challenging work</a:t>
          </a:r>
        </a:p>
        <a:p>
          <a:r>
            <a:rPr lang="en-US" b="0" i="0" dirty="0"/>
            <a:t>•</a:t>
          </a:r>
          <a:r>
            <a:rPr lang="en-US" dirty="0">
              <a:latin typeface="Times New Roman" panose="02020603050405020304" pitchFamily="18" charset="0"/>
              <a:cs typeface="Times New Roman" panose="02020603050405020304" pitchFamily="18" charset="0"/>
            </a:rPr>
            <a:t>Hygiene factors </a:t>
          </a:r>
          <a:r>
            <a:rPr lang="en-US" b="1" dirty="0">
              <a:latin typeface="Times New Roman" panose="02020603050405020304" pitchFamily="18" charset="0"/>
              <a:cs typeface="Times New Roman" panose="02020603050405020304" pitchFamily="18" charset="0"/>
            </a:rPr>
            <a:t>avoid dissatisfaction,</a:t>
          </a:r>
          <a:r>
            <a:rPr lang="en-US" dirty="0">
              <a:latin typeface="Times New Roman" panose="02020603050405020304" pitchFamily="18" charset="0"/>
              <a:cs typeface="Times New Roman" panose="02020603050405020304" pitchFamily="18" charset="0"/>
            </a:rPr>
            <a:t> but do not motivate</a:t>
          </a:r>
        </a:p>
      </dgm:t>
    </dgm:pt>
    <dgm:pt modelId="{7D93D2D0-A5F4-4D52-A513-5B01A82E016A}" type="parTrans" cxnId="{A360F2AC-1553-472A-AC13-53F0CE187EA9}">
      <dgm:prSet/>
      <dgm:spPr/>
      <dgm:t>
        <a:bodyPr/>
        <a:lstStyle/>
        <a:p>
          <a:endParaRPr lang="en-US">
            <a:latin typeface="Times New Roman" panose="02020603050405020304" pitchFamily="18" charset="0"/>
            <a:cs typeface="Times New Roman" panose="02020603050405020304" pitchFamily="18" charset="0"/>
          </a:endParaRPr>
        </a:p>
      </dgm:t>
    </dgm:pt>
    <dgm:pt modelId="{072784A0-13FC-4851-A24D-203A930B1E5F}" type="sibTrans" cxnId="{A360F2AC-1553-472A-AC13-53F0CE187EA9}">
      <dgm:prSet/>
      <dgm:spPr/>
      <dgm:t>
        <a:bodyPr/>
        <a:lstStyle/>
        <a:p>
          <a:endParaRPr lang="en-US">
            <a:latin typeface="Times New Roman" panose="02020603050405020304" pitchFamily="18" charset="0"/>
            <a:cs typeface="Times New Roman" panose="02020603050405020304" pitchFamily="18" charset="0"/>
          </a:endParaRPr>
        </a:p>
      </dgm:t>
    </dgm:pt>
    <dgm:pt modelId="{75AAAF3E-0056-4C62-8464-E64C1BD2C0A4}" type="pres">
      <dgm:prSet presAssocID="{0896521B-85B0-452E-9EDB-0E62E5753981}" presName="linearFlow" presStyleCnt="0">
        <dgm:presLayoutVars>
          <dgm:resizeHandles val="exact"/>
        </dgm:presLayoutVars>
      </dgm:prSet>
      <dgm:spPr/>
    </dgm:pt>
    <dgm:pt modelId="{98B47D34-6228-4B24-8D3B-E19592502F7F}" type="pres">
      <dgm:prSet presAssocID="{73A682F3-D689-4451-AC51-8DEAFB30FADD}" presName="node" presStyleLbl="node1" presStyleIdx="0" presStyleCnt="2">
        <dgm:presLayoutVars>
          <dgm:bulletEnabled val="1"/>
        </dgm:presLayoutVars>
      </dgm:prSet>
      <dgm:spPr/>
    </dgm:pt>
    <dgm:pt modelId="{3D6F182B-CEE6-4CF7-B241-EBA2026A7CF7}" type="pres">
      <dgm:prSet presAssocID="{9EB221F8-4F9C-499E-AADD-DDBC62946342}" presName="sibTrans" presStyleLbl="sibTrans2D1" presStyleIdx="0" presStyleCnt="1"/>
      <dgm:spPr/>
    </dgm:pt>
    <dgm:pt modelId="{73C71699-7078-4356-87C2-4A2C364C8F39}" type="pres">
      <dgm:prSet presAssocID="{9EB221F8-4F9C-499E-AADD-DDBC62946342}" presName="connectorText" presStyleLbl="sibTrans2D1" presStyleIdx="0" presStyleCnt="1"/>
      <dgm:spPr/>
    </dgm:pt>
    <dgm:pt modelId="{DF46A72F-86AA-4AAA-AA24-7A6F0C226DED}" type="pres">
      <dgm:prSet presAssocID="{5AE1A334-EBB0-44B6-806E-8BA1CEAC6F4F}" presName="node" presStyleLbl="node1" presStyleIdx="1" presStyleCnt="2">
        <dgm:presLayoutVars>
          <dgm:bulletEnabled val="1"/>
        </dgm:presLayoutVars>
      </dgm:prSet>
      <dgm:spPr/>
    </dgm:pt>
  </dgm:ptLst>
  <dgm:cxnLst>
    <dgm:cxn modelId="{40327602-1AA1-47D6-80A1-C4C917E19F9F}" type="presOf" srcId="{9EB221F8-4F9C-499E-AADD-DDBC62946342}" destId="{73C71699-7078-4356-87C2-4A2C364C8F39}" srcOrd="1" destOrd="0" presId="urn:microsoft.com/office/officeart/2005/8/layout/process2"/>
    <dgm:cxn modelId="{FD767613-717C-4853-A350-C796DB01CD11}" type="presOf" srcId="{9EB221F8-4F9C-499E-AADD-DDBC62946342}" destId="{3D6F182B-CEE6-4CF7-B241-EBA2026A7CF7}" srcOrd="0" destOrd="0" presId="urn:microsoft.com/office/officeart/2005/8/layout/process2"/>
    <dgm:cxn modelId="{586CFA85-C402-433A-B2B6-C0CD7063E3C8}" type="presOf" srcId="{5AE1A334-EBB0-44B6-806E-8BA1CEAC6F4F}" destId="{DF46A72F-86AA-4AAA-AA24-7A6F0C226DED}" srcOrd="0" destOrd="0" presId="urn:microsoft.com/office/officeart/2005/8/layout/process2"/>
    <dgm:cxn modelId="{C038258D-0A8C-4D18-8A10-095EB9ABC4AD}" type="presOf" srcId="{0896521B-85B0-452E-9EDB-0E62E5753981}" destId="{75AAAF3E-0056-4C62-8464-E64C1BD2C0A4}" srcOrd="0" destOrd="0" presId="urn:microsoft.com/office/officeart/2005/8/layout/process2"/>
    <dgm:cxn modelId="{A360F2AC-1553-472A-AC13-53F0CE187EA9}" srcId="{0896521B-85B0-452E-9EDB-0E62E5753981}" destId="{5AE1A334-EBB0-44B6-806E-8BA1CEAC6F4F}" srcOrd="1" destOrd="0" parTransId="{7D93D2D0-A5F4-4D52-A513-5B01A82E016A}" sibTransId="{072784A0-13FC-4851-A24D-203A930B1E5F}"/>
    <dgm:cxn modelId="{A340EFEB-3789-4F24-9283-CA7580FEE957}" type="presOf" srcId="{73A682F3-D689-4451-AC51-8DEAFB30FADD}" destId="{98B47D34-6228-4B24-8D3B-E19592502F7F}" srcOrd="0" destOrd="0" presId="urn:microsoft.com/office/officeart/2005/8/layout/process2"/>
    <dgm:cxn modelId="{D415A1F9-F7A3-481C-9FE1-A13BC08E8B0E}" srcId="{0896521B-85B0-452E-9EDB-0E62E5753981}" destId="{73A682F3-D689-4451-AC51-8DEAFB30FADD}" srcOrd="0" destOrd="0" parTransId="{E884DEAC-95AA-4703-BD11-A77F748E44E4}" sibTransId="{9EB221F8-4F9C-499E-AADD-DDBC62946342}"/>
    <dgm:cxn modelId="{80E340CB-5D5F-407E-9A10-0F2A64322FC6}" type="presParOf" srcId="{75AAAF3E-0056-4C62-8464-E64C1BD2C0A4}" destId="{98B47D34-6228-4B24-8D3B-E19592502F7F}" srcOrd="0" destOrd="0" presId="urn:microsoft.com/office/officeart/2005/8/layout/process2"/>
    <dgm:cxn modelId="{E478E077-AA6C-4A87-A06B-9C354291D4D0}" type="presParOf" srcId="{75AAAF3E-0056-4C62-8464-E64C1BD2C0A4}" destId="{3D6F182B-CEE6-4CF7-B241-EBA2026A7CF7}" srcOrd="1" destOrd="0" presId="urn:microsoft.com/office/officeart/2005/8/layout/process2"/>
    <dgm:cxn modelId="{BD4F6699-D0AA-4E35-AF06-C99A6F2D7F69}" type="presParOf" srcId="{3D6F182B-CEE6-4CF7-B241-EBA2026A7CF7}" destId="{73C71699-7078-4356-87C2-4A2C364C8F39}" srcOrd="0" destOrd="0" presId="urn:microsoft.com/office/officeart/2005/8/layout/process2"/>
    <dgm:cxn modelId="{CADC4BB1-D387-430C-9A30-7B8CDB1EA31E}" type="presParOf" srcId="{75AAAF3E-0056-4C62-8464-E64C1BD2C0A4}" destId="{DF46A72F-86AA-4AAA-AA24-7A6F0C226DED}" srcOrd="2" destOrd="0" presId="urn:microsoft.com/office/officeart/2005/8/layout/process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DC0D58E-E080-43FA-875F-ACDC3B935837}" type="doc">
      <dgm:prSet loTypeId="urn:microsoft.com/office/officeart/2005/8/layout/process1" loCatId="process" qsTypeId="urn:microsoft.com/office/officeart/2005/8/quickstyle/simple1" qsCatId="simple" csTypeId="urn:microsoft.com/office/officeart/2005/8/colors/accent1_2" csCatId="accent1" phldr="1"/>
      <dgm:spPr/>
    </dgm:pt>
    <dgm:pt modelId="{8C902052-B316-43DD-9C83-A896205E4E01}">
      <dgm:prSet phldrT="[Text]" custT="1"/>
      <dgm:spPr/>
      <dgm:t>
        <a:bodyPr/>
        <a:lstStyle/>
        <a:p>
          <a:pPr algn="just"/>
          <a:r>
            <a:rPr lang="en-US" sz="1600" dirty="0">
              <a:latin typeface="Times New Roman" panose="02020603050405020304" pitchFamily="18" charset="0"/>
              <a:cs typeface="Times New Roman" panose="02020603050405020304" pitchFamily="18" charset="0"/>
            </a:rPr>
            <a:t>Recognition is a </a:t>
          </a:r>
          <a:r>
            <a:rPr lang="en-US" sz="1600" b="1" dirty="0">
              <a:latin typeface="Times New Roman" panose="02020603050405020304" pitchFamily="18" charset="0"/>
              <a:cs typeface="Times New Roman" panose="02020603050405020304" pitchFamily="18" charset="0"/>
            </a:rPr>
            <a:t>powerful motivator</a:t>
          </a:r>
          <a:r>
            <a:rPr lang="en-US" sz="1600" dirty="0">
              <a:latin typeface="Times New Roman" panose="02020603050405020304" pitchFamily="18" charset="0"/>
              <a:cs typeface="Times New Roman" panose="02020603050405020304" pitchFamily="18" charset="0"/>
            </a:rPr>
            <a:t> in team environments</a:t>
          </a:r>
        </a:p>
        <a:p>
          <a:pPr algn="just"/>
          <a:r>
            <a:rPr lang="en-US" sz="1600" dirty="0">
              <a:latin typeface="Times New Roman" panose="02020603050405020304" pitchFamily="18" charset="0"/>
              <a:cs typeface="Times New Roman" panose="02020603050405020304" pitchFamily="18" charset="0"/>
            </a:rPr>
            <a:t>Falls into two main categories (</a:t>
          </a:r>
          <a:r>
            <a:rPr lang="en-US" sz="1600" dirty="0" err="1">
              <a:latin typeface="Times New Roman" panose="02020603050405020304" pitchFamily="18" charset="0"/>
              <a:cs typeface="Times New Roman" panose="02020603050405020304" pitchFamily="18" charset="0"/>
            </a:rPr>
            <a:t>Delavallade</a:t>
          </a:r>
          <a:r>
            <a:rPr lang="en-US" sz="1600" dirty="0">
              <a:latin typeface="Times New Roman" panose="02020603050405020304" pitchFamily="18" charset="0"/>
              <a:cs typeface="Times New Roman" panose="02020603050405020304" pitchFamily="18" charset="0"/>
            </a:rPr>
            <a:t>, 2021):</a:t>
          </a:r>
          <a:br>
            <a:rPr lang="en-US" sz="1600" dirty="0">
              <a:latin typeface="Times New Roman" panose="02020603050405020304" pitchFamily="18" charset="0"/>
              <a:cs typeface="Times New Roman" panose="02020603050405020304" pitchFamily="18" charset="0"/>
            </a:rPr>
          </a:br>
          <a:r>
            <a:rPr lang="en-US" sz="1600" b="0" i="0" dirty="0"/>
            <a:t>•</a:t>
          </a:r>
          <a:r>
            <a:rPr lang="en-US" sz="1600" b="1" dirty="0">
              <a:latin typeface="Times New Roman" panose="02020603050405020304" pitchFamily="18" charset="0"/>
              <a:cs typeface="Times New Roman" panose="02020603050405020304" pitchFamily="18" charset="0"/>
            </a:rPr>
            <a:t>Formal: </a:t>
          </a:r>
          <a:r>
            <a:rPr lang="en-US" sz="1600" dirty="0">
              <a:latin typeface="Times New Roman" panose="02020603050405020304" pitchFamily="18" charset="0"/>
              <a:cs typeface="Times New Roman" panose="02020603050405020304" pitchFamily="18" charset="0"/>
            </a:rPr>
            <a:t>awards, certificates, public acknowledgement</a:t>
          </a:r>
          <a:br>
            <a:rPr lang="en-US" sz="1600" dirty="0">
              <a:latin typeface="Times New Roman" panose="02020603050405020304" pitchFamily="18" charset="0"/>
              <a:cs typeface="Times New Roman" panose="02020603050405020304" pitchFamily="18" charset="0"/>
            </a:rPr>
          </a:br>
          <a:r>
            <a:rPr lang="en-US" sz="1600" b="0" i="0" dirty="0"/>
            <a:t>•</a:t>
          </a:r>
          <a:r>
            <a:rPr lang="en-US" sz="1600" b="1" dirty="0">
              <a:latin typeface="Times New Roman" panose="02020603050405020304" pitchFamily="18" charset="0"/>
              <a:cs typeface="Times New Roman" panose="02020603050405020304" pitchFamily="18" charset="0"/>
            </a:rPr>
            <a:t>Informal: </a:t>
          </a:r>
          <a:r>
            <a:rPr lang="en-US" sz="1600" dirty="0">
              <a:latin typeface="Times New Roman" panose="02020603050405020304" pitchFamily="18" charset="0"/>
              <a:cs typeface="Times New Roman" panose="02020603050405020304" pitchFamily="18" charset="0"/>
            </a:rPr>
            <a:t>verbal praise, thank-you notes, shout-outs</a:t>
          </a:r>
        </a:p>
      </dgm:t>
    </dgm:pt>
    <dgm:pt modelId="{707E2C57-8CD8-4EB2-8E52-9B7572CB26E6}" type="parTrans" cxnId="{A22163D0-72EB-4E83-9D75-CE7E6BAFB5D6}">
      <dgm:prSet/>
      <dgm:spPr/>
      <dgm:t>
        <a:bodyPr/>
        <a:lstStyle/>
        <a:p>
          <a:pPr algn="just"/>
          <a:endParaRPr lang="en-US" sz="1600">
            <a:latin typeface="Times New Roman" panose="02020603050405020304" pitchFamily="18" charset="0"/>
            <a:cs typeface="Times New Roman" panose="02020603050405020304" pitchFamily="18" charset="0"/>
          </a:endParaRPr>
        </a:p>
      </dgm:t>
    </dgm:pt>
    <dgm:pt modelId="{1A0A4B41-4314-4C5F-8354-E0CAB8A605BD}" type="sibTrans" cxnId="{A22163D0-72EB-4E83-9D75-CE7E6BAFB5D6}">
      <dgm:prSet custT="1"/>
      <dgm:spPr/>
      <dgm:t>
        <a:bodyPr/>
        <a:lstStyle/>
        <a:p>
          <a:pPr algn="just"/>
          <a:endParaRPr lang="en-US" sz="1600">
            <a:latin typeface="Times New Roman" panose="02020603050405020304" pitchFamily="18" charset="0"/>
            <a:cs typeface="Times New Roman" panose="02020603050405020304" pitchFamily="18" charset="0"/>
          </a:endParaRPr>
        </a:p>
      </dgm:t>
    </dgm:pt>
    <dgm:pt modelId="{3A75F175-E325-45EF-A46B-178462369331}">
      <dgm:prSet phldrT="[Text]" custT="1"/>
      <dgm:spPr/>
      <dgm:t>
        <a:bodyPr/>
        <a:lstStyle/>
        <a:p>
          <a:pPr algn="just">
            <a:buNone/>
          </a:pPr>
          <a:r>
            <a:rPr lang="en-US" sz="1600" b="1" dirty="0">
              <a:latin typeface="Times New Roman" panose="02020603050405020304" pitchFamily="18" charset="0"/>
              <a:cs typeface="Times New Roman" panose="02020603050405020304" pitchFamily="18" charset="0"/>
            </a:rPr>
            <a:t>Timely and sincere recognition</a:t>
          </a:r>
          <a:br>
            <a:rPr lang="en-US" sz="1600" dirty="0">
              <a:latin typeface="Times New Roman" panose="02020603050405020304" pitchFamily="18" charset="0"/>
              <a:cs typeface="Times New Roman" panose="02020603050405020304" pitchFamily="18" charset="0"/>
            </a:rPr>
          </a:br>
          <a:br>
            <a:rPr lang="en-US" sz="1600" dirty="0">
              <a:latin typeface="Times New Roman" panose="02020603050405020304" pitchFamily="18" charset="0"/>
              <a:cs typeface="Times New Roman" panose="02020603050405020304" pitchFamily="18" charset="0"/>
            </a:rPr>
          </a:br>
          <a:br>
            <a:rPr lang="en-US" sz="1600" dirty="0">
              <a:solidFill>
                <a:schemeClr val="bg1"/>
              </a:solidFill>
              <a:latin typeface="Times New Roman" panose="02020603050405020304" pitchFamily="18" charset="0"/>
              <a:cs typeface="Times New Roman" panose="02020603050405020304" pitchFamily="18" charset="0"/>
            </a:rPr>
          </a:br>
          <a:r>
            <a:rPr lang="en-US" sz="1600" b="0" i="0" dirty="0"/>
            <a:t>•</a:t>
          </a:r>
          <a:r>
            <a:rPr lang="en-US" sz="1600" dirty="0">
              <a:solidFill>
                <a:schemeClr val="bg1"/>
              </a:solidFill>
              <a:latin typeface="Times New Roman" panose="02020603050405020304" pitchFamily="18" charset="0"/>
              <a:cs typeface="Times New Roman" panose="02020603050405020304" pitchFamily="18" charset="0"/>
            </a:rPr>
            <a:t>Team morale
</a:t>
          </a:r>
          <a:r>
            <a:rPr lang="en-US" sz="1600" b="0" i="0" dirty="0"/>
            <a:t>•</a:t>
          </a:r>
          <a:r>
            <a:rPr lang="en-US" sz="1600" dirty="0">
              <a:solidFill>
                <a:schemeClr val="bg1"/>
              </a:solidFill>
              <a:latin typeface="Times New Roman" panose="02020603050405020304" pitchFamily="18" charset="0"/>
              <a:cs typeface="Times New Roman" panose="02020603050405020304" pitchFamily="18" charset="0"/>
            </a:rPr>
            <a:t>Employee engagement
</a:t>
          </a:r>
          <a:r>
            <a:rPr lang="en-US" sz="1600" b="0" i="0" dirty="0"/>
            <a:t>•</a:t>
          </a:r>
          <a:r>
            <a:rPr lang="en-US" sz="1600" dirty="0">
              <a:solidFill>
                <a:schemeClr val="bg1"/>
              </a:solidFill>
              <a:latin typeface="Times New Roman" panose="02020603050405020304" pitchFamily="18" charset="0"/>
              <a:cs typeface="Times New Roman" panose="02020603050405020304" pitchFamily="18" charset="0"/>
            </a:rPr>
            <a:t>Positive workplace </a:t>
          </a:r>
          <a:r>
            <a:rPr lang="en-US" sz="1600" dirty="0" err="1">
              <a:solidFill>
                <a:schemeClr val="bg1"/>
              </a:solidFill>
              <a:latin typeface="Times New Roman" panose="02020603050405020304" pitchFamily="18" charset="0"/>
              <a:cs typeface="Times New Roman" panose="02020603050405020304" pitchFamily="18" charset="0"/>
            </a:rPr>
            <a:t>behaviours</a:t>
          </a:r>
          <a:br>
            <a:rPr lang="en-US" sz="1600" dirty="0">
              <a:solidFill>
                <a:schemeClr val="bg1"/>
              </a:solidFill>
              <a:latin typeface="Times New Roman" panose="02020603050405020304" pitchFamily="18" charset="0"/>
              <a:cs typeface="Times New Roman" panose="02020603050405020304" pitchFamily="18" charset="0"/>
            </a:rPr>
          </a:br>
          <a:endParaRPr lang="en-US" sz="1600" dirty="0">
            <a:solidFill>
              <a:schemeClr val="bg1"/>
            </a:solidFill>
            <a:latin typeface="Times New Roman" panose="02020603050405020304" pitchFamily="18" charset="0"/>
            <a:cs typeface="Times New Roman" panose="02020603050405020304" pitchFamily="18" charset="0"/>
          </a:endParaRPr>
        </a:p>
      </dgm:t>
    </dgm:pt>
    <dgm:pt modelId="{8CB272E5-67E1-4360-8403-E2D8FADC8EE5}" type="parTrans" cxnId="{FB22C3C9-7E1A-40F1-87AA-3BAEFE144E99}">
      <dgm:prSet/>
      <dgm:spPr/>
      <dgm:t>
        <a:bodyPr/>
        <a:lstStyle/>
        <a:p>
          <a:pPr algn="just"/>
          <a:endParaRPr lang="en-US" sz="1600">
            <a:latin typeface="Times New Roman" panose="02020603050405020304" pitchFamily="18" charset="0"/>
            <a:cs typeface="Times New Roman" panose="02020603050405020304" pitchFamily="18" charset="0"/>
          </a:endParaRPr>
        </a:p>
      </dgm:t>
    </dgm:pt>
    <dgm:pt modelId="{704E4EE0-F4A7-4669-B295-D794A7043D09}" type="sibTrans" cxnId="{FB22C3C9-7E1A-40F1-87AA-3BAEFE144E99}">
      <dgm:prSet custT="1"/>
      <dgm:spPr/>
      <dgm:t>
        <a:bodyPr/>
        <a:lstStyle/>
        <a:p>
          <a:pPr algn="just"/>
          <a:endParaRPr lang="en-US" sz="1600">
            <a:latin typeface="Times New Roman" panose="02020603050405020304" pitchFamily="18" charset="0"/>
            <a:cs typeface="Times New Roman" panose="02020603050405020304" pitchFamily="18" charset="0"/>
          </a:endParaRPr>
        </a:p>
      </dgm:t>
    </dgm:pt>
    <dgm:pt modelId="{BAD3D4FC-50EE-4B74-AF30-6753687B5C46}">
      <dgm:prSet custT="1"/>
      <dgm:spPr/>
      <dgm:t>
        <a:bodyPr/>
        <a:lstStyle/>
        <a:p>
          <a:pPr algn="just"/>
          <a:r>
            <a:rPr lang="en-US" sz="1600" dirty="0">
              <a:latin typeface="Times New Roman" panose="02020603050405020304" pitchFamily="18" charset="0"/>
              <a:cs typeface="Times New Roman" panose="02020603050405020304" pitchFamily="18" charset="0"/>
            </a:rPr>
            <a:t>Best practices for effective recognition:
</a:t>
          </a:r>
          <a:r>
            <a:rPr lang="en-US" sz="1600" b="0" i="0" dirty="0"/>
            <a:t>•</a:t>
          </a:r>
          <a:r>
            <a:rPr lang="en-US" sz="1600" dirty="0">
              <a:latin typeface="Times New Roman" panose="02020603050405020304" pitchFamily="18" charset="0"/>
              <a:cs typeface="Times New Roman" panose="02020603050405020304" pitchFamily="18" charset="0"/>
            </a:rPr>
            <a:t>Be immediate and consistent
</a:t>
          </a:r>
          <a:r>
            <a:rPr lang="en-US" sz="1600" b="0" i="0" dirty="0"/>
            <a:t>•</a:t>
          </a:r>
          <a:r>
            <a:rPr lang="en-US" sz="1600" dirty="0" err="1">
              <a:latin typeface="Times New Roman" panose="02020603050405020304" pitchFamily="18" charset="0"/>
              <a:cs typeface="Times New Roman" panose="02020603050405020304" pitchFamily="18" charset="0"/>
            </a:rPr>
            <a:t>Recognise</a:t>
          </a:r>
          <a:r>
            <a:rPr lang="en-US" sz="1600" dirty="0">
              <a:latin typeface="Times New Roman" panose="02020603050405020304" pitchFamily="18" charset="0"/>
              <a:cs typeface="Times New Roman" panose="02020603050405020304" pitchFamily="18" charset="0"/>
            </a:rPr>
            <a:t> specific actions and contributions
</a:t>
          </a:r>
          <a:r>
            <a:rPr lang="en-US" sz="1600" b="0" i="0" dirty="0"/>
            <a:t>•</a:t>
          </a:r>
          <a:r>
            <a:rPr lang="en-US" sz="1600" dirty="0">
              <a:latin typeface="Times New Roman" panose="02020603050405020304" pitchFamily="18" charset="0"/>
              <a:cs typeface="Times New Roman" panose="02020603050405020304" pitchFamily="18" charset="0"/>
            </a:rPr>
            <a:t>Apply recognition fairly across the team</a:t>
          </a:r>
        </a:p>
      </dgm:t>
    </dgm:pt>
    <dgm:pt modelId="{F2EA4395-5CC9-497E-8678-AD784C7AF510}" type="parTrans" cxnId="{57C16A0D-6A99-403D-9F70-C1397F4AEEDF}">
      <dgm:prSet/>
      <dgm:spPr/>
      <dgm:t>
        <a:bodyPr/>
        <a:lstStyle/>
        <a:p>
          <a:pPr algn="just"/>
          <a:endParaRPr lang="en-US" sz="1600">
            <a:latin typeface="Times New Roman" panose="02020603050405020304" pitchFamily="18" charset="0"/>
            <a:cs typeface="Times New Roman" panose="02020603050405020304" pitchFamily="18" charset="0"/>
          </a:endParaRPr>
        </a:p>
      </dgm:t>
    </dgm:pt>
    <dgm:pt modelId="{5F1CFA29-8B4E-4E98-99F1-D15393ABED51}" type="sibTrans" cxnId="{57C16A0D-6A99-403D-9F70-C1397F4AEEDF}">
      <dgm:prSet/>
      <dgm:spPr/>
      <dgm:t>
        <a:bodyPr/>
        <a:lstStyle/>
        <a:p>
          <a:pPr algn="just"/>
          <a:endParaRPr lang="en-US" sz="1600">
            <a:latin typeface="Times New Roman" panose="02020603050405020304" pitchFamily="18" charset="0"/>
            <a:cs typeface="Times New Roman" panose="02020603050405020304" pitchFamily="18" charset="0"/>
          </a:endParaRPr>
        </a:p>
      </dgm:t>
    </dgm:pt>
    <dgm:pt modelId="{D1F79DBF-6485-4D98-9791-0578387F432B}" type="pres">
      <dgm:prSet presAssocID="{1DC0D58E-E080-43FA-875F-ACDC3B935837}" presName="Name0" presStyleCnt="0">
        <dgm:presLayoutVars>
          <dgm:dir/>
          <dgm:resizeHandles val="exact"/>
        </dgm:presLayoutVars>
      </dgm:prSet>
      <dgm:spPr/>
    </dgm:pt>
    <dgm:pt modelId="{70442ABB-7E17-44BB-987D-C24955883B8D}" type="pres">
      <dgm:prSet presAssocID="{8C902052-B316-43DD-9C83-A896205E4E01}" presName="node" presStyleLbl="node1" presStyleIdx="0" presStyleCnt="3">
        <dgm:presLayoutVars>
          <dgm:bulletEnabled val="1"/>
        </dgm:presLayoutVars>
      </dgm:prSet>
      <dgm:spPr/>
    </dgm:pt>
    <dgm:pt modelId="{5BB06BFE-964F-4B62-A296-D4F178288E66}" type="pres">
      <dgm:prSet presAssocID="{1A0A4B41-4314-4C5F-8354-E0CAB8A605BD}" presName="sibTrans" presStyleLbl="sibTrans2D1" presStyleIdx="0" presStyleCnt="2"/>
      <dgm:spPr/>
    </dgm:pt>
    <dgm:pt modelId="{3F866677-AADA-48AC-8960-CC8F8698CB18}" type="pres">
      <dgm:prSet presAssocID="{1A0A4B41-4314-4C5F-8354-E0CAB8A605BD}" presName="connectorText" presStyleLbl="sibTrans2D1" presStyleIdx="0" presStyleCnt="2"/>
      <dgm:spPr/>
    </dgm:pt>
    <dgm:pt modelId="{A7FB8CAE-0998-4694-A10B-58F5524E9898}" type="pres">
      <dgm:prSet presAssocID="{3A75F175-E325-45EF-A46B-178462369331}" presName="node" presStyleLbl="node1" presStyleIdx="1" presStyleCnt="3" custScaleX="89372" custLinFactNeighborX="-1232" custLinFactNeighborY="-323">
        <dgm:presLayoutVars>
          <dgm:bulletEnabled val="1"/>
        </dgm:presLayoutVars>
      </dgm:prSet>
      <dgm:spPr/>
    </dgm:pt>
    <dgm:pt modelId="{AD764CF4-ACEB-4FA4-B9A8-8C65C72CF77E}" type="pres">
      <dgm:prSet presAssocID="{704E4EE0-F4A7-4669-B295-D794A7043D09}" presName="sibTrans" presStyleLbl="sibTrans2D1" presStyleIdx="1" presStyleCnt="2"/>
      <dgm:spPr/>
    </dgm:pt>
    <dgm:pt modelId="{F8E3C1A5-0FC9-49FE-8889-40DE29579A41}" type="pres">
      <dgm:prSet presAssocID="{704E4EE0-F4A7-4669-B295-D794A7043D09}" presName="connectorText" presStyleLbl="sibTrans2D1" presStyleIdx="1" presStyleCnt="2"/>
      <dgm:spPr/>
    </dgm:pt>
    <dgm:pt modelId="{93BFE1E4-5804-4C20-875A-FB48D79678C3}" type="pres">
      <dgm:prSet presAssocID="{BAD3D4FC-50EE-4B74-AF30-6753687B5C46}" presName="node" presStyleLbl="node1" presStyleIdx="2" presStyleCnt="3">
        <dgm:presLayoutVars>
          <dgm:bulletEnabled val="1"/>
        </dgm:presLayoutVars>
      </dgm:prSet>
      <dgm:spPr/>
    </dgm:pt>
  </dgm:ptLst>
  <dgm:cxnLst>
    <dgm:cxn modelId="{57C16A0D-6A99-403D-9F70-C1397F4AEEDF}" srcId="{1DC0D58E-E080-43FA-875F-ACDC3B935837}" destId="{BAD3D4FC-50EE-4B74-AF30-6753687B5C46}" srcOrd="2" destOrd="0" parTransId="{F2EA4395-5CC9-497E-8678-AD784C7AF510}" sibTransId="{5F1CFA29-8B4E-4E98-99F1-D15393ABED51}"/>
    <dgm:cxn modelId="{6E3F4233-BC6C-4A14-A53B-E8B5EA056FEB}" type="presOf" srcId="{1DC0D58E-E080-43FA-875F-ACDC3B935837}" destId="{D1F79DBF-6485-4D98-9791-0578387F432B}" srcOrd="0" destOrd="0" presId="urn:microsoft.com/office/officeart/2005/8/layout/process1"/>
    <dgm:cxn modelId="{2DC2CB43-1663-4078-BE51-CB60370993C0}" type="presOf" srcId="{BAD3D4FC-50EE-4B74-AF30-6753687B5C46}" destId="{93BFE1E4-5804-4C20-875A-FB48D79678C3}" srcOrd="0" destOrd="0" presId="urn:microsoft.com/office/officeart/2005/8/layout/process1"/>
    <dgm:cxn modelId="{F130AE92-FE6C-446B-96A7-3CC607CF6AF2}" type="presOf" srcId="{704E4EE0-F4A7-4669-B295-D794A7043D09}" destId="{F8E3C1A5-0FC9-49FE-8889-40DE29579A41}" srcOrd="1" destOrd="0" presId="urn:microsoft.com/office/officeart/2005/8/layout/process1"/>
    <dgm:cxn modelId="{F55BA49D-BF06-4427-97B8-B3B06A0A9995}" type="presOf" srcId="{1A0A4B41-4314-4C5F-8354-E0CAB8A605BD}" destId="{3F866677-AADA-48AC-8960-CC8F8698CB18}" srcOrd="1" destOrd="0" presId="urn:microsoft.com/office/officeart/2005/8/layout/process1"/>
    <dgm:cxn modelId="{37E3DBC7-0EB2-48B2-A508-659172FBE05B}" type="presOf" srcId="{3A75F175-E325-45EF-A46B-178462369331}" destId="{A7FB8CAE-0998-4694-A10B-58F5524E9898}" srcOrd="0" destOrd="0" presId="urn:microsoft.com/office/officeart/2005/8/layout/process1"/>
    <dgm:cxn modelId="{9E70C0C9-BF29-484D-A400-2B6D05E389C2}" type="presOf" srcId="{1A0A4B41-4314-4C5F-8354-E0CAB8A605BD}" destId="{5BB06BFE-964F-4B62-A296-D4F178288E66}" srcOrd="0" destOrd="0" presId="urn:microsoft.com/office/officeart/2005/8/layout/process1"/>
    <dgm:cxn modelId="{FB22C3C9-7E1A-40F1-87AA-3BAEFE144E99}" srcId="{1DC0D58E-E080-43FA-875F-ACDC3B935837}" destId="{3A75F175-E325-45EF-A46B-178462369331}" srcOrd="1" destOrd="0" parTransId="{8CB272E5-67E1-4360-8403-E2D8FADC8EE5}" sibTransId="{704E4EE0-F4A7-4669-B295-D794A7043D09}"/>
    <dgm:cxn modelId="{A22163D0-72EB-4E83-9D75-CE7E6BAFB5D6}" srcId="{1DC0D58E-E080-43FA-875F-ACDC3B935837}" destId="{8C902052-B316-43DD-9C83-A896205E4E01}" srcOrd="0" destOrd="0" parTransId="{707E2C57-8CD8-4EB2-8E52-9B7572CB26E6}" sibTransId="{1A0A4B41-4314-4C5F-8354-E0CAB8A605BD}"/>
    <dgm:cxn modelId="{5BFA5BD9-549B-479D-95A6-8FAA5F51FBD0}" type="presOf" srcId="{8C902052-B316-43DD-9C83-A896205E4E01}" destId="{70442ABB-7E17-44BB-987D-C24955883B8D}" srcOrd="0" destOrd="0" presId="urn:microsoft.com/office/officeart/2005/8/layout/process1"/>
    <dgm:cxn modelId="{A4679DE9-5E88-46F2-8172-FD58CA85175A}" type="presOf" srcId="{704E4EE0-F4A7-4669-B295-D794A7043D09}" destId="{AD764CF4-ACEB-4FA4-B9A8-8C65C72CF77E}" srcOrd="0" destOrd="0" presId="urn:microsoft.com/office/officeart/2005/8/layout/process1"/>
    <dgm:cxn modelId="{FE607FBB-C220-4DBA-B592-15E592071574}" type="presParOf" srcId="{D1F79DBF-6485-4D98-9791-0578387F432B}" destId="{70442ABB-7E17-44BB-987D-C24955883B8D}" srcOrd="0" destOrd="0" presId="urn:microsoft.com/office/officeart/2005/8/layout/process1"/>
    <dgm:cxn modelId="{64275CD7-C15C-4CA0-8082-02F473FF26FB}" type="presParOf" srcId="{D1F79DBF-6485-4D98-9791-0578387F432B}" destId="{5BB06BFE-964F-4B62-A296-D4F178288E66}" srcOrd="1" destOrd="0" presId="urn:microsoft.com/office/officeart/2005/8/layout/process1"/>
    <dgm:cxn modelId="{9F088750-4D74-489E-A61C-409156D51305}" type="presParOf" srcId="{5BB06BFE-964F-4B62-A296-D4F178288E66}" destId="{3F866677-AADA-48AC-8960-CC8F8698CB18}" srcOrd="0" destOrd="0" presId="urn:microsoft.com/office/officeart/2005/8/layout/process1"/>
    <dgm:cxn modelId="{C225C360-DEEF-43BC-A624-C52C33282459}" type="presParOf" srcId="{D1F79DBF-6485-4D98-9791-0578387F432B}" destId="{A7FB8CAE-0998-4694-A10B-58F5524E9898}" srcOrd="2" destOrd="0" presId="urn:microsoft.com/office/officeart/2005/8/layout/process1"/>
    <dgm:cxn modelId="{2D9DEADF-9A8C-42ED-A2EC-8D4B3EEE922C}" type="presParOf" srcId="{D1F79DBF-6485-4D98-9791-0578387F432B}" destId="{AD764CF4-ACEB-4FA4-B9A8-8C65C72CF77E}" srcOrd="3" destOrd="0" presId="urn:microsoft.com/office/officeart/2005/8/layout/process1"/>
    <dgm:cxn modelId="{F6362510-9497-4DC0-A7BF-82A9A702DEC7}" type="presParOf" srcId="{AD764CF4-ACEB-4FA4-B9A8-8C65C72CF77E}" destId="{F8E3C1A5-0FC9-49FE-8889-40DE29579A41}" srcOrd="0" destOrd="0" presId="urn:microsoft.com/office/officeart/2005/8/layout/process1"/>
    <dgm:cxn modelId="{03FFD6FF-0B0F-40BE-B633-3C64C47D9209}" type="presParOf" srcId="{D1F79DBF-6485-4D98-9791-0578387F432B}" destId="{93BFE1E4-5804-4C20-875A-FB48D79678C3}"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641BDC3-A11B-4291-8819-C04CBD6B1217}" type="doc">
      <dgm:prSet loTypeId="urn:microsoft.com/office/officeart/2005/8/layout/vProcess5" loCatId="process" qsTypeId="urn:microsoft.com/office/officeart/2005/8/quickstyle/simple1" qsCatId="simple" csTypeId="urn:microsoft.com/office/officeart/2005/8/colors/accent2_2" csCatId="accent2" phldr="1"/>
      <dgm:spPr/>
      <dgm:t>
        <a:bodyPr/>
        <a:lstStyle/>
        <a:p>
          <a:endParaRPr lang="en-US"/>
        </a:p>
      </dgm:t>
    </dgm:pt>
    <dgm:pt modelId="{C9B3E570-58F0-4ADB-93AA-0268ED343ABD}">
      <dgm:prSet custT="1"/>
      <dgm:spPr/>
      <dgm:t>
        <a:bodyPr/>
        <a:lstStyle/>
        <a:p>
          <a:pPr algn="just"/>
          <a:r>
            <a:rPr lang="en-US" sz="1400" b="0" i="0" dirty="0"/>
            <a:t>•</a:t>
          </a:r>
          <a:r>
            <a:rPr lang="en-US" sz="1400" dirty="0">
              <a:latin typeface="Times New Roman" panose="02020603050405020304" pitchFamily="18" charset="0"/>
              <a:cs typeface="Times New Roman" panose="02020603050405020304" pitchFamily="18" charset="0"/>
            </a:rPr>
            <a:t>Forming: team members get to know each other
</a:t>
          </a:r>
          <a:r>
            <a:rPr lang="en-US" sz="1400" b="0" i="0" dirty="0"/>
            <a:t>•</a:t>
          </a:r>
          <a:r>
            <a:rPr lang="en-US" sz="1400" dirty="0">
              <a:latin typeface="Times New Roman" panose="02020603050405020304" pitchFamily="18" charset="0"/>
              <a:cs typeface="Times New Roman" panose="02020603050405020304" pitchFamily="18" charset="0"/>
            </a:rPr>
            <a:t>Storming: conflicts may arise as roles are established
</a:t>
          </a:r>
          <a:r>
            <a:rPr lang="en-US" sz="1400" b="0" i="0" dirty="0"/>
            <a:t>•</a:t>
          </a:r>
          <a:r>
            <a:rPr lang="en-US" sz="1400" dirty="0">
              <a:latin typeface="Times New Roman" panose="02020603050405020304" pitchFamily="18" charset="0"/>
              <a:cs typeface="Times New Roman" panose="02020603050405020304" pitchFamily="18" charset="0"/>
            </a:rPr>
            <a:t>Norming: team begins to cooperate effectively
</a:t>
          </a:r>
          <a:r>
            <a:rPr lang="en-US" sz="1400" b="0" i="0" dirty="0"/>
            <a:t>•</a:t>
          </a:r>
          <a:r>
            <a:rPr lang="en-US" sz="1400" dirty="0">
              <a:latin typeface="Times New Roman" panose="02020603050405020304" pitchFamily="18" charset="0"/>
              <a:cs typeface="Times New Roman" panose="02020603050405020304" pitchFamily="18" charset="0"/>
            </a:rPr>
            <a:t>Performing; team works efficiently toward goals
</a:t>
          </a:r>
          <a:r>
            <a:rPr lang="en-US" sz="1400" b="0" i="0" dirty="0"/>
            <a:t>•</a:t>
          </a:r>
          <a:r>
            <a:rPr lang="en-US" sz="1400" dirty="0">
              <a:latin typeface="Times New Roman" panose="02020603050405020304" pitchFamily="18" charset="0"/>
              <a:cs typeface="Times New Roman" panose="02020603050405020304" pitchFamily="18" charset="0"/>
            </a:rPr>
            <a:t>Adjourning, task completion and disbanding of the team</a:t>
          </a:r>
        </a:p>
      </dgm:t>
    </dgm:pt>
    <dgm:pt modelId="{D5618549-754E-415B-9822-4521AF3A56BA}" type="parTrans" cxnId="{E6BD98AE-F1C2-4DA6-8C35-E1C3D32D3D4F}">
      <dgm:prSet/>
      <dgm:spPr/>
      <dgm:t>
        <a:bodyPr/>
        <a:lstStyle/>
        <a:p>
          <a:pPr algn="just"/>
          <a:endParaRPr lang="en-US" sz="1400">
            <a:latin typeface="Times New Roman" panose="02020603050405020304" pitchFamily="18" charset="0"/>
            <a:cs typeface="Times New Roman" panose="02020603050405020304" pitchFamily="18" charset="0"/>
          </a:endParaRPr>
        </a:p>
      </dgm:t>
    </dgm:pt>
    <dgm:pt modelId="{BE4F0631-85EE-463F-BB62-85B037AB99BC}" type="sibTrans" cxnId="{E6BD98AE-F1C2-4DA6-8C35-E1C3D32D3D4F}">
      <dgm:prSet custT="1"/>
      <dgm:spPr/>
      <dgm:t>
        <a:bodyPr/>
        <a:lstStyle/>
        <a:p>
          <a:pPr algn="just"/>
          <a:endParaRPr lang="en-US" sz="1400">
            <a:latin typeface="Times New Roman" panose="02020603050405020304" pitchFamily="18" charset="0"/>
            <a:cs typeface="Times New Roman" panose="02020603050405020304" pitchFamily="18" charset="0"/>
          </a:endParaRPr>
        </a:p>
      </dgm:t>
    </dgm:pt>
    <dgm:pt modelId="{28B21C60-8F24-456C-83F2-23CDF786B05A}">
      <dgm:prSet custT="1"/>
      <dgm:spPr/>
      <dgm:t>
        <a:bodyPr/>
        <a:lstStyle/>
        <a:p>
          <a:pPr algn="just"/>
          <a:r>
            <a:rPr lang="en-US" sz="1200" dirty="0">
              <a:latin typeface="Times New Roman" panose="02020603050405020304" pitchFamily="18" charset="0"/>
              <a:cs typeface="Times New Roman" panose="02020603050405020304" pitchFamily="18" charset="0"/>
            </a:rPr>
            <a:t>Recognition is important at all stages:
</a:t>
          </a:r>
          <a:r>
            <a:rPr lang="en-US" sz="1200" b="0" i="0" dirty="0"/>
            <a:t>•</a:t>
          </a:r>
          <a:r>
            <a:rPr lang="en-US" sz="1200" dirty="0">
              <a:latin typeface="Times New Roman" panose="02020603050405020304" pitchFamily="18" charset="0"/>
              <a:cs typeface="Times New Roman" panose="02020603050405020304" pitchFamily="18" charset="0"/>
            </a:rPr>
            <a:t>Forming and Storming: builds trust and psychological safety</a:t>
          </a:r>
        </a:p>
        <a:p>
          <a:pPr algn="just"/>
          <a:r>
            <a:rPr lang="en-US" sz="1200" dirty="0">
              <a:latin typeface="Times New Roman" panose="02020603050405020304" pitchFamily="18" charset="0"/>
              <a:cs typeface="Times New Roman" panose="02020603050405020304" pitchFamily="18" charset="0"/>
            </a:rPr>
            <a:t> </a:t>
          </a:r>
          <a:r>
            <a:rPr lang="en-US" sz="1200" b="0" i="0" dirty="0"/>
            <a:t>•</a:t>
          </a:r>
          <a:r>
            <a:rPr lang="en-US" sz="1200" dirty="0">
              <a:latin typeface="Times New Roman" panose="02020603050405020304" pitchFamily="18" charset="0"/>
              <a:cs typeface="Times New Roman" panose="02020603050405020304" pitchFamily="18" charset="0"/>
            </a:rPr>
            <a:t>Norming: reinforces collaboration and shared values
</a:t>
          </a:r>
          <a:r>
            <a:rPr lang="en-US" sz="1200" b="0" i="0" dirty="0"/>
            <a:t>•</a:t>
          </a:r>
          <a:r>
            <a:rPr lang="en-US" sz="1200" dirty="0">
              <a:latin typeface="Times New Roman" panose="02020603050405020304" pitchFamily="18" charset="0"/>
              <a:cs typeface="Times New Roman" panose="02020603050405020304" pitchFamily="18" charset="0"/>
            </a:rPr>
            <a:t>Performing: formal recognition sustains high motivation
</a:t>
          </a:r>
          <a:r>
            <a:rPr lang="en-US" sz="1200" b="0" i="0" dirty="0"/>
            <a:t>•</a:t>
          </a:r>
          <a:r>
            <a:rPr lang="en-US" sz="1200" dirty="0">
              <a:latin typeface="Times New Roman" panose="02020603050405020304" pitchFamily="18" charset="0"/>
              <a:cs typeface="Times New Roman" panose="02020603050405020304" pitchFamily="18" charset="0"/>
            </a:rPr>
            <a:t>Adjourning: celebrates team achievements and closure</a:t>
          </a:r>
        </a:p>
      </dgm:t>
    </dgm:pt>
    <dgm:pt modelId="{2AD2C206-0743-4691-A682-E8D45C7A5DB5}" type="parTrans" cxnId="{523BAAD4-F11B-4B8D-BA8E-C07048F60437}">
      <dgm:prSet/>
      <dgm:spPr/>
      <dgm:t>
        <a:bodyPr/>
        <a:lstStyle/>
        <a:p>
          <a:pPr algn="just"/>
          <a:endParaRPr lang="en-US" sz="1400">
            <a:latin typeface="Times New Roman" panose="02020603050405020304" pitchFamily="18" charset="0"/>
            <a:cs typeface="Times New Roman" panose="02020603050405020304" pitchFamily="18" charset="0"/>
          </a:endParaRPr>
        </a:p>
      </dgm:t>
    </dgm:pt>
    <dgm:pt modelId="{7964814D-DA60-4491-9D48-2075A199D3D2}" type="sibTrans" cxnId="{523BAAD4-F11B-4B8D-BA8E-C07048F60437}">
      <dgm:prSet/>
      <dgm:spPr/>
      <dgm:t>
        <a:bodyPr/>
        <a:lstStyle/>
        <a:p>
          <a:pPr algn="just"/>
          <a:endParaRPr lang="en-US" sz="1400">
            <a:latin typeface="Times New Roman" panose="02020603050405020304" pitchFamily="18" charset="0"/>
            <a:cs typeface="Times New Roman" panose="02020603050405020304" pitchFamily="18" charset="0"/>
          </a:endParaRPr>
        </a:p>
      </dgm:t>
    </dgm:pt>
    <dgm:pt modelId="{C2DBCA2A-9320-45CD-B4BC-8B922ED48A1A}" type="pres">
      <dgm:prSet presAssocID="{0641BDC3-A11B-4291-8819-C04CBD6B1217}" presName="outerComposite" presStyleCnt="0">
        <dgm:presLayoutVars>
          <dgm:chMax val="5"/>
          <dgm:dir/>
          <dgm:resizeHandles val="exact"/>
        </dgm:presLayoutVars>
      </dgm:prSet>
      <dgm:spPr/>
    </dgm:pt>
    <dgm:pt modelId="{6E64AD45-D0E5-49A4-AC7C-1142038C295F}" type="pres">
      <dgm:prSet presAssocID="{0641BDC3-A11B-4291-8819-C04CBD6B1217}" presName="dummyMaxCanvas" presStyleCnt="0">
        <dgm:presLayoutVars/>
      </dgm:prSet>
      <dgm:spPr/>
    </dgm:pt>
    <dgm:pt modelId="{8DBAF5CD-E656-4F7F-8BD2-A053E865DE63}" type="pres">
      <dgm:prSet presAssocID="{0641BDC3-A11B-4291-8819-C04CBD6B1217}" presName="TwoNodes_1" presStyleLbl="node1" presStyleIdx="0" presStyleCnt="2" custLinFactNeighborX="-3810" custLinFactNeighborY="-8143">
        <dgm:presLayoutVars>
          <dgm:bulletEnabled val="1"/>
        </dgm:presLayoutVars>
      </dgm:prSet>
      <dgm:spPr/>
    </dgm:pt>
    <dgm:pt modelId="{B5DC3114-F48D-4C2A-AD8B-9276AD86FE47}" type="pres">
      <dgm:prSet presAssocID="{0641BDC3-A11B-4291-8819-C04CBD6B1217}" presName="TwoNodes_2" presStyleLbl="node1" presStyleIdx="1" presStyleCnt="2">
        <dgm:presLayoutVars>
          <dgm:bulletEnabled val="1"/>
        </dgm:presLayoutVars>
      </dgm:prSet>
      <dgm:spPr/>
    </dgm:pt>
    <dgm:pt modelId="{7AE3727E-334D-4685-8B41-6B42D8CB33C6}" type="pres">
      <dgm:prSet presAssocID="{0641BDC3-A11B-4291-8819-C04CBD6B1217}" presName="TwoConn_1-2" presStyleLbl="fgAccFollowNode1" presStyleIdx="0" presStyleCnt="1">
        <dgm:presLayoutVars>
          <dgm:bulletEnabled val="1"/>
        </dgm:presLayoutVars>
      </dgm:prSet>
      <dgm:spPr/>
    </dgm:pt>
    <dgm:pt modelId="{EA3137BB-0DF7-44E5-A0E0-E9A1E3F59B6B}" type="pres">
      <dgm:prSet presAssocID="{0641BDC3-A11B-4291-8819-C04CBD6B1217}" presName="TwoNodes_1_text" presStyleLbl="node1" presStyleIdx="1" presStyleCnt="2">
        <dgm:presLayoutVars>
          <dgm:bulletEnabled val="1"/>
        </dgm:presLayoutVars>
      </dgm:prSet>
      <dgm:spPr/>
    </dgm:pt>
    <dgm:pt modelId="{3ABFBD35-CBE8-468E-A680-9645E58F75F1}" type="pres">
      <dgm:prSet presAssocID="{0641BDC3-A11B-4291-8819-C04CBD6B1217}" presName="TwoNodes_2_text" presStyleLbl="node1" presStyleIdx="1" presStyleCnt="2">
        <dgm:presLayoutVars>
          <dgm:bulletEnabled val="1"/>
        </dgm:presLayoutVars>
      </dgm:prSet>
      <dgm:spPr/>
    </dgm:pt>
  </dgm:ptLst>
  <dgm:cxnLst>
    <dgm:cxn modelId="{EFEEA97F-B109-42BE-B15A-9A336FD881C0}" type="presOf" srcId="{BE4F0631-85EE-463F-BB62-85B037AB99BC}" destId="{7AE3727E-334D-4685-8B41-6B42D8CB33C6}" srcOrd="0" destOrd="0" presId="urn:microsoft.com/office/officeart/2005/8/layout/vProcess5"/>
    <dgm:cxn modelId="{E97527A4-D33F-4A05-9489-91236A66E01D}" type="presOf" srcId="{C9B3E570-58F0-4ADB-93AA-0268ED343ABD}" destId="{8DBAF5CD-E656-4F7F-8BD2-A053E865DE63}" srcOrd="0" destOrd="0" presId="urn:microsoft.com/office/officeart/2005/8/layout/vProcess5"/>
    <dgm:cxn modelId="{E6BD98AE-F1C2-4DA6-8C35-E1C3D32D3D4F}" srcId="{0641BDC3-A11B-4291-8819-C04CBD6B1217}" destId="{C9B3E570-58F0-4ADB-93AA-0268ED343ABD}" srcOrd="0" destOrd="0" parTransId="{D5618549-754E-415B-9822-4521AF3A56BA}" sibTransId="{BE4F0631-85EE-463F-BB62-85B037AB99BC}"/>
    <dgm:cxn modelId="{7D537DBB-4BA2-484B-A182-7987B70A002B}" type="presOf" srcId="{C9B3E570-58F0-4ADB-93AA-0268ED343ABD}" destId="{EA3137BB-0DF7-44E5-A0E0-E9A1E3F59B6B}" srcOrd="1" destOrd="0" presId="urn:microsoft.com/office/officeart/2005/8/layout/vProcess5"/>
    <dgm:cxn modelId="{973A4FBE-72A5-4730-A653-293A346C7B32}" type="presOf" srcId="{0641BDC3-A11B-4291-8819-C04CBD6B1217}" destId="{C2DBCA2A-9320-45CD-B4BC-8B922ED48A1A}" srcOrd="0" destOrd="0" presId="urn:microsoft.com/office/officeart/2005/8/layout/vProcess5"/>
    <dgm:cxn modelId="{523BAAD4-F11B-4B8D-BA8E-C07048F60437}" srcId="{0641BDC3-A11B-4291-8819-C04CBD6B1217}" destId="{28B21C60-8F24-456C-83F2-23CDF786B05A}" srcOrd="1" destOrd="0" parTransId="{2AD2C206-0743-4691-A682-E8D45C7A5DB5}" sibTransId="{7964814D-DA60-4491-9D48-2075A199D3D2}"/>
    <dgm:cxn modelId="{FB6FCFD9-0DD9-4A7D-9A41-F3A71A0EA5D8}" type="presOf" srcId="{28B21C60-8F24-456C-83F2-23CDF786B05A}" destId="{3ABFBD35-CBE8-468E-A680-9645E58F75F1}" srcOrd="1" destOrd="0" presId="urn:microsoft.com/office/officeart/2005/8/layout/vProcess5"/>
    <dgm:cxn modelId="{9B1563F3-AF29-4FCB-86D7-F81E337FD04B}" type="presOf" srcId="{28B21C60-8F24-456C-83F2-23CDF786B05A}" destId="{B5DC3114-F48D-4C2A-AD8B-9276AD86FE47}" srcOrd="0" destOrd="0" presId="urn:microsoft.com/office/officeart/2005/8/layout/vProcess5"/>
    <dgm:cxn modelId="{AC5FCF73-8952-4AD0-B2EC-E8924C258520}" type="presParOf" srcId="{C2DBCA2A-9320-45CD-B4BC-8B922ED48A1A}" destId="{6E64AD45-D0E5-49A4-AC7C-1142038C295F}" srcOrd="0" destOrd="0" presId="urn:microsoft.com/office/officeart/2005/8/layout/vProcess5"/>
    <dgm:cxn modelId="{45DF74DB-1E23-462B-A75B-037A8AB18A40}" type="presParOf" srcId="{C2DBCA2A-9320-45CD-B4BC-8B922ED48A1A}" destId="{8DBAF5CD-E656-4F7F-8BD2-A053E865DE63}" srcOrd="1" destOrd="0" presId="urn:microsoft.com/office/officeart/2005/8/layout/vProcess5"/>
    <dgm:cxn modelId="{424CF88C-E5BA-4F1A-8933-3C66A83DB532}" type="presParOf" srcId="{C2DBCA2A-9320-45CD-B4BC-8B922ED48A1A}" destId="{B5DC3114-F48D-4C2A-AD8B-9276AD86FE47}" srcOrd="2" destOrd="0" presId="urn:microsoft.com/office/officeart/2005/8/layout/vProcess5"/>
    <dgm:cxn modelId="{7B161C47-461F-4E89-83BD-D09CAC740A1C}" type="presParOf" srcId="{C2DBCA2A-9320-45CD-B4BC-8B922ED48A1A}" destId="{7AE3727E-334D-4685-8B41-6B42D8CB33C6}" srcOrd="3" destOrd="0" presId="urn:microsoft.com/office/officeart/2005/8/layout/vProcess5"/>
    <dgm:cxn modelId="{EBA4E1E9-D014-4763-AF30-B2777C2BFB13}" type="presParOf" srcId="{C2DBCA2A-9320-45CD-B4BC-8B922ED48A1A}" destId="{EA3137BB-0DF7-44E5-A0E0-E9A1E3F59B6B}" srcOrd="4" destOrd="0" presId="urn:microsoft.com/office/officeart/2005/8/layout/vProcess5"/>
    <dgm:cxn modelId="{67C33668-4C0D-4FCD-9BA1-9659274BCD13}" type="presParOf" srcId="{C2DBCA2A-9320-45CD-B4BC-8B922ED48A1A}" destId="{3ABFBD35-CBE8-468E-A680-9645E58F75F1}"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5318EB9-35A7-49F8-8D11-FF02A967080F}" type="doc">
      <dgm:prSet loTypeId="urn:microsoft.com/office/officeart/2005/8/layout/vProcess5" loCatId="process" qsTypeId="urn:microsoft.com/office/officeart/2005/8/quickstyle/simple1" qsCatId="simple" csTypeId="urn:microsoft.com/office/officeart/2005/8/colors/accent3_2" csCatId="accent3" phldr="1"/>
      <dgm:spPr/>
      <dgm:t>
        <a:bodyPr/>
        <a:lstStyle/>
        <a:p>
          <a:endParaRPr lang="en-US"/>
        </a:p>
      </dgm:t>
    </dgm:pt>
    <dgm:pt modelId="{BA6FFFA8-472A-45CF-8F95-D3E20FDB217F}">
      <dgm:prSet phldrT="[Text]" custT="1"/>
      <dgm:spPr/>
      <dgm:t>
        <a:bodyPr/>
        <a:lstStyle/>
        <a:p>
          <a:pPr algn="just">
            <a:buNone/>
          </a:pPr>
          <a:r>
            <a:rPr lang="en-US" sz="1600" dirty="0">
              <a:latin typeface="Times New Roman" panose="02020603050405020304" pitchFamily="18" charset="0"/>
              <a:cs typeface="Times New Roman" panose="02020603050405020304" pitchFamily="18" charset="0"/>
            </a:rPr>
            <a:t>Delegation is not about dumping negative responsibilities by assigning of tasks according to the strengths of individuals</a:t>
          </a:r>
        </a:p>
      </dgm:t>
    </dgm:pt>
    <dgm:pt modelId="{2B4D4F89-0122-4800-9256-8A182FF5E79F}" type="parTrans" cxnId="{339E9261-6966-4129-815B-9E1470FCCCBD}">
      <dgm:prSet/>
      <dgm:spPr/>
      <dgm:t>
        <a:bodyPr/>
        <a:lstStyle/>
        <a:p>
          <a:pPr algn="just"/>
          <a:endParaRPr lang="en-US" sz="1600">
            <a:latin typeface="Times New Roman" panose="02020603050405020304" pitchFamily="18" charset="0"/>
            <a:cs typeface="Times New Roman" panose="02020603050405020304" pitchFamily="18" charset="0"/>
          </a:endParaRPr>
        </a:p>
      </dgm:t>
    </dgm:pt>
    <dgm:pt modelId="{CF1CD89D-157B-4AD4-9E48-4892D59FA44C}" type="sibTrans" cxnId="{339E9261-6966-4129-815B-9E1470FCCCBD}">
      <dgm:prSet custT="1"/>
      <dgm:spPr/>
      <dgm:t>
        <a:bodyPr/>
        <a:lstStyle/>
        <a:p>
          <a:pPr algn="just"/>
          <a:endParaRPr lang="en-US" sz="1600">
            <a:latin typeface="Times New Roman" panose="02020603050405020304" pitchFamily="18" charset="0"/>
            <a:cs typeface="Times New Roman" panose="02020603050405020304" pitchFamily="18" charset="0"/>
          </a:endParaRPr>
        </a:p>
      </dgm:t>
    </dgm:pt>
    <dgm:pt modelId="{BE81916D-863C-4CBC-8326-46D88F3CDA7F}">
      <dgm:prSet phldrT="[Text]" custT="1"/>
      <dgm:spPr/>
      <dgm:t>
        <a:bodyPr/>
        <a:lstStyle/>
        <a:p>
          <a:pPr algn="just">
            <a:buNone/>
          </a:pPr>
          <a:r>
            <a:rPr lang="en-US" sz="1600" dirty="0">
              <a:latin typeface="Times New Roman" panose="02020603050405020304" pitchFamily="18" charset="0"/>
              <a:cs typeface="Times New Roman" panose="02020603050405020304" pitchFamily="18" charset="0"/>
            </a:rPr>
            <a:t>Good delegation involves assigning someone to ensure that the task being delegated fits the skills of the assigner, gives clear expectations and entrusts the team members to perform (</a:t>
          </a:r>
          <a:r>
            <a:rPr lang="en-US" sz="1600" dirty="0" err="1">
              <a:latin typeface="Times New Roman" panose="02020603050405020304" pitchFamily="18" charset="0"/>
              <a:cs typeface="Times New Roman" panose="02020603050405020304" pitchFamily="18" charset="0"/>
            </a:rPr>
            <a:t>Ugoani</a:t>
          </a:r>
          <a:r>
            <a:rPr lang="en-US" sz="1600" dirty="0">
              <a:latin typeface="Times New Roman" panose="02020603050405020304" pitchFamily="18" charset="0"/>
              <a:cs typeface="Times New Roman" panose="02020603050405020304" pitchFamily="18" charset="0"/>
            </a:rPr>
            <a:t>, 2020). </a:t>
          </a:r>
        </a:p>
      </dgm:t>
    </dgm:pt>
    <dgm:pt modelId="{9F369C0F-896A-4A56-8428-9889E6426254}" type="parTrans" cxnId="{DF787DB7-F278-4D15-838C-8259CE6087C9}">
      <dgm:prSet/>
      <dgm:spPr/>
      <dgm:t>
        <a:bodyPr/>
        <a:lstStyle/>
        <a:p>
          <a:pPr algn="just"/>
          <a:endParaRPr lang="en-US" sz="1600">
            <a:latin typeface="Times New Roman" panose="02020603050405020304" pitchFamily="18" charset="0"/>
            <a:cs typeface="Times New Roman" panose="02020603050405020304" pitchFamily="18" charset="0"/>
          </a:endParaRPr>
        </a:p>
      </dgm:t>
    </dgm:pt>
    <dgm:pt modelId="{98948B9E-3535-4E0A-9C98-86A82B15F6D2}" type="sibTrans" cxnId="{DF787DB7-F278-4D15-838C-8259CE6087C9}">
      <dgm:prSet custT="1"/>
      <dgm:spPr/>
      <dgm:t>
        <a:bodyPr/>
        <a:lstStyle/>
        <a:p>
          <a:pPr algn="just"/>
          <a:endParaRPr lang="en-US" sz="1600">
            <a:latin typeface="Times New Roman" panose="02020603050405020304" pitchFamily="18" charset="0"/>
            <a:cs typeface="Times New Roman" panose="02020603050405020304" pitchFamily="18" charset="0"/>
          </a:endParaRPr>
        </a:p>
      </dgm:t>
    </dgm:pt>
    <dgm:pt modelId="{F40F685D-B0DF-4350-B6BC-AB9E399DE990}">
      <dgm:prSet phldrT="[Text]" custT="1"/>
      <dgm:spPr/>
      <dgm:t>
        <a:bodyPr/>
        <a:lstStyle/>
        <a:p>
          <a:pPr algn="just">
            <a:buNone/>
          </a:pPr>
          <a:r>
            <a:rPr lang="en-US" sz="1600" dirty="0">
              <a:latin typeface="Times New Roman" panose="02020603050405020304" pitchFamily="18" charset="0"/>
              <a:cs typeface="Times New Roman" panose="02020603050405020304" pitchFamily="18" charset="0"/>
            </a:rPr>
            <a:t>Empowerment arises when people believe that their duties are their own, which results in more confidence, motivation, as well as individual development.</a:t>
          </a:r>
        </a:p>
      </dgm:t>
    </dgm:pt>
    <dgm:pt modelId="{CCBD808D-97A6-415F-8B3A-E9D597B363D6}" type="parTrans" cxnId="{AE69A53B-FD30-4B60-9B40-D9B19B333D62}">
      <dgm:prSet/>
      <dgm:spPr/>
      <dgm:t>
        <a:bodyPr/>
        <a:lstStyle/>
        <a:p>
          <a:pPr algn="just"/>
          <a:endParaRPr lang="en-US" sz="1600">
            <a:latin typeface="Times New Roman" panose="02020603050405020304" pitchFamily="18" charset="0"/>
            <a:cs typeface="Times New Roman" panose="02020603050405020304" pitchFamily="18" charset="0"/>
          </a:endParaRPr>
        </a:p>
      </dgm:t>
    </dgm:pt>
    <dgm:pt modelId="{C8DACF19-0DCB-4248-953D-2F85D24129A8}" type="sibTrans" cxnId="{AE69A53B-FD30-4B60-9B40-D9B19B333D62}">
      <dgm:prSet/>
      <dgm:spPr/>
      <dgm:t>
        <a:bodyPr/>
        <a:lstStyle/>
        <a:p>
          <a:pPr algn="just"/>
          <a:endParaRPr lang="en-US" sz="1600">
            <a:latin typeface="Times New Roman" panose="02020603050405020304" pitchFamily="18" charset="0"/>
            <a:cs typeface="Times New Roman" panose="02020603050405020304" pitchFamily="18" charset="0"/>
          </a:endParaRPr>
        </a:p>
      </dgm:t>
    </dgm:pt>
    <dgm:pt modelId="{1003B326-6A74-4B41-90BA-7952BE35328F}" type="pres">
      <dgm:prSet presAssocID="{85318EB9-35A7-49F8-8D11-FF02A967080F}" presName="outerComposite" presStyleCnt="0">
        <dgm:presLayoutVars>
          <dgm:chMax val="5"/>
          <dgm:dir/>
          <dgm:resizeHandles val="exact"/>
        </dgm:presLayoutVars>
      </dgm:prSet>
      <dgm:spPr/>
    </dgm:pt>
    <dgm:pt modelId="{AEEF207B-873C-40CF-8DA9-A6D8557AE36A}" type="pres">
      <dgm:prSet presAssocID="{85318EB9-35A7-49F8-8D11-FF02A967080F}" presName="dummyMaxCanvas" presStyleCnt="0">
        <dgm:presLayoutVars/>
      </dgm:prSet>
      <dgm:spPr/>
    </dgm:pt>
    <dgm:pt modelId="{FD930413-2510-4E4B-9905-55D96421B984}" type="pres">
      <dgm:prSet presAssocID="{85318EB9-35A7-49F8-8D11-FF02A967080F}" presName="ThreeNodes_1" presStyleLbl="node1" presStyleIdx="0" presStyleCnt="3" custLinFactNeighborX="-282" custLinFactNeighborY="-6466">
        <dgm:presLayoutVars>
          <dgm:bulletEnabled val="1"/>
        </dgm:presLayoutVars>
      </dgm:prSet>
      <dgm:spPr/>
    </dgm:pt>
    <dgm:pt modelId="{F3D48DF1-FD58-4100-BD79-31EC50993B3A}" type="pres">
      <dgm:prSet presAssocID="{85318EB9-35A7-49F8-8D11-FF02A967080F}" presName="ThreeNodes_2" presStyleLbl="node1" presStyleIdx="1" presStyleCnt="3">
        <dgm:presLayoutVars>
          <dgm:bulletEnabled val="1"/>
        </dgm:presLayoutVars>
      </dgm:prSet>
      <dgm:spPr/>
    </dgm:pt>
    <dgm:pt modelId="{56EF335E-A0C9-41AA-BAD8-B9C2D5BD53FF}" type="pres">
      <dgm:prSet presAssocID="{85318EB9-35A7-49F8-8D11-FF02A967080F}" presName="ThreeNodes_3" presStyleLbl="node1" presStyleIdx="2" presStyleCnt="3">
        <dgm:presLayoutVars>
          <dgm:bulletEnabled val="1"/>
        </dgm:presLayoutVars>
      </dgm:prSet>
      <dgm:spPr/>
    </dgm:pt>
    <dgm:pt modelId="{CDE90E2E-F108-4CA4-A3F3-7C2244FF86AF}" type="pres">
      <dgm:prSet presAssocID="{85318EB9-35A7-49F8-8D11-FF02A967080F}" presName="ThreeConn_1-2" presStyleLbl="fgAccFollowNode1" presStyleIdx="0" presStyleCnt="2">
        <dgm:presLayoutVars>
          <dgm:bulletEnabled val="1"/>
        </dgm:presLayoutVars>
      </dgm:prSet>
      <dgm:spPr/>
    </dgm:pt>
    <dgm:pt modelId="{EA9920C3-E423-4F79-8184-29CD9EC637AF}" type="pres">
      <dgm:prSet presAssocID="{85318EB9-35A7-49F8-8D11-FF02A967080F}" presName="ThreeConn_2-3" presStyleLbl="fgAccFollowNode1" presStyleIdx="1" presStyleCnt="2">
        <dgm:presLayoutVars>
          <dgm:bulletEnabled val="1"/>
        </dgm:presLayoutVars>
      </dgm:prSet>
      <dgm:spPr/>
    </dgm:pt>
    <dgm:pt modelId="{3EFD32A8-59DE-49C1-AD51-62E5662F0830}" type="pres">
      <dgm:prSet presAssocID="{85318EB9-35A7-49F8-8D11-FF02A967080F}" presName="ThreeNodes_1_text" presStyleLbl="node1" presStyleIdx="2" presStyleCnt="3">
        <dgm:presLayoutVars>
          <dgm:bulletEnabled val="1"/>
        </dgm:presLayoutVars>
      </dgm:prSet>
      <dgm:spPr/>
    </dgm:pt>
    <dgm:pt modelId="{41D826B8-BF5A-4186-92BA-92BD3311A1B1}" type="pres">
      <dgm:prSet presAssocID="{85318EB9-35A7-49F8-8D11-FF02A967080F}" presName="ThreeNodes_2_text" presStyleLbl="node1" presStyleIdx="2" presStyleCnt="3">
        <dgm:presLayoutVars>
          <dgm:bulletEnabled val="1"/>
        </dgm:presLayoutVars>
      </dgm:prSet>
      <dgm:spPr/>
    </dgm:pt>
    <dgm:pt modelId="{3A1B7312-9AEB-495A-AB44-7E71C0B2C946}" type="pres">
      <dgm:prSet presAssocID="{85318EB9-35A7-49F8-8D11-FF02A967080F}" presName="ThreeNodes_3_text" presStyleLbl="node1" presStyleIdx="2" presStyleCnt="3">
        <dgm:presLayoutVars>
          <dgm:bulletEnabled val="1"/>
        </dgm:presLayoutVars>
      </dgm:prSet>
      <dgm:spPr/>
    </dgm:pt>
  </dgm:ptLst>
  <dgm:cxnLst>
    <dgm:cxn modelId="{AE69A53B-FD30-4B60-9B40-D9B19B333D62}" srcId="{85318EB9-35A7-49F8-8D11-FF02A967080F}" destId="{F40F685D-B0DF-4350-B6BC-AB9E399DE990}" srcOrd="2" destOrd="0" parTransId="{CCBD808D-97A6-415F-8B3A-E9D597B363D6}" sibTransId="{C8DACF19-0DCB-4248-953D-2F85D24129A8}"/>
    <dgm:cxn modelId="{339E9261-6966-4129-815B-9E1470FCCCBD}" srcId="{85318EB9-35A7-49F8-8D11-FF02A967080F}" destId="{BA6FFFA8-472A-45CF-8F95-D3E20FDB217F}" srcOrd="0" destOrd="0" parTransId="{2B4D4F89-0122-4800-9256-8A182FF5E79F}" sibTransId="{CF1CD89D-157B-4AD4-9E48-4892D59FA44C}"/>
    <dgm:cxn modelId="{5CD65F4B-9006-4D75-AFCC-E38B5BAD38FE}" type="presOf" srcId="{F40F685D-B0DF-4350-B6BC-AB9E399DE990}" destId="{56EF335E-A0C9-41AA-BAD8-B9C2D5BD53FF}" srcOrd="0" destOrd="0" presId="urn:microsoft.com/office/officeart/2005/8/layout/vProcess5"/>
    <dgm:cxn modelId="{A3185371-EFCB-4C7D-9E04-45CDBACB9753}" type="presOf" srcId="{CF1CD89D-157B-4AD4-9E48-4892D59FA44C}" destId="{CDE90E2E-F108-4CA4-A3F3-7C2244FF86AF}" srcOrd="0" destOrd="0" presId="urn:microsoft.com/office/officeart/2005/8/layout/vProcess5"/>
    <dgm:cxn modelId="{B99C5896-86C9-4955-A49E-D78BCC520719}" type="presOf" srcId="{BA6FFFA8-472A-45CF-8F95-D3E20FDB217F}" destId="{FD930413-2510-4E4B-9905-55D96421B984}" srcOrd="0" destOrd="0" presId="urn:microsoft.com/office/officeart/2005/8/layout/vProcess5"/>
    <dgm:cxn modelId="{4294C2A3-D9F8-49CA-AE7B-7DDDA78AB659}" type="presOf" srcId="{BA6FFFA8-472A-45CF-8F95-D3E20FDB217F}" destId="{3EFD32A8-59DE-49C1-AD51-62E5662F0830}" srcOrd="1" destOrd="0" presId="urn:microsoft.com/office/officeart/2005/8/layout/vProcess5"/>
    <dgm:cxn modelId="{DF787DB7-F278-4D15-838C-8259CE6087C9}" srcId="{85318EB9-35A7-49F8-8D11-FF02A967080F}" destId="{BE81916D-863C-4CBC-8326-46D88F3CDA7F}" srcOrd="1" destOrd="0" parTransId="{9F369C0F-896A-4A56-8428-9889E6426254}" sibTransId="{98948B9E-3535-4E0A-9C98-86A82B15F6D2}"/>
    <dgm:cxn modelId="{5F26B2CB-0347-4112-9199-AD4A637721FE}" type="presOf" srcId="{F40F685D-B0DF-4350-B6BC-AB9E399DE990}" destId="{3A1B7312-9AEB-495A-AB44-7E71C0B2C946}" srcOrd="1" destOrd="0" presId="urn:microsoft.com/office/officeart/2005/8/layout/vProcess5"/>
    <dgm:cxn modelId="{04D404D1-2DB5-4C75-8EEB-7B82EA17FA90}" type="presOf" srcId="{98948B9E-3535-4E0A-9C98-86A82B15F6D2}" destId="{EA9920C3-E423-4F79-8184-29CD9EC637AF}" srcOrd="0" destOrd="0" presId="urn:microsoft.com/office/officeart/2005/8/layout/vProcess5"/>
    <dgm:cxn modelId="{E36637DA-CBB4-411B-9C1B-1F16BD24180A}" type="presOf" srcId="{85318EB9-35A7-49F8-8D11-FF02A967080F}" destId="{1003B326-6A74-4B41-90BA-7952BE35328F}" srcOrd="0" destOrd="0" presId="urn:microsoft.com/office/officeart/2005/8/layout/vProcess5"/>
    <dgm:cxn modelId="{C31D5BE5-6472-4A61-81B7-E4CDD2061D1B}" type="presOf" srcId="{BE81916D-863C-4CBC-8326-46D88F3CDA7F}" destId="{41D826B8-BF5A-4186-92BA-92BD3311A1B1}" srcOrd="1" destOrd="0" presId="urn:microsoft.com/office/officeart/2005/8/layout/vProcess5"/>
    <dgm:cxn modelId="{738C63ED-3272-4E62-B460-944B74A01A4B}" type="presOf" srcId="{BE81916D-863C-4CBC-8326-46D88F3CDA7F}" destId="{F3D48DF1-FD58-4100-BD79-31EC50993B3A}" srcOrd="0" destOrd="0" presId="urn:microsoft.com/office/officeart/2005/8/layout/vProcess5"/>
    <dgm:cxn modelId="{231FC9B1-1715-4149-8336-97EE6979EC64}" type="presParOf" srcId="{1003B326-6A74-4B41-90BA-7952BE35328F}" destId="{AEEF207B-873C-40CF-8DA9-A6D8557AE36A}" srcOrd="0" destOrd="0" presId="urn:microsoft.com/office/officeart/2005/8/layout/vProcess5"/>
    <dgm:cxn modelId="{EF84F571-7E14-4611-9FA9-AC36EFC91273}" type="presParOf" srcId="{1003B326-6A74-4B41-90BA-7952BE35328F}" destId="{FD930413-2510-4E4B-9905-55D96421B984}" srcOrd="1" destOrd="0" presId="urn:microsoft.com/office/officeart/2005/8/layout/vProcess5"/>
    <dgm:cxn modelId="{049C7F4B-CEB3-4162-A3D3-05BE142FEAE6}" type="presParOf" srcId="{1003B326-6A74-4B41-90BA-7952BE35328F}" destId="{F3D48DF1-FD58-4100-BD79-31EC50993B3A}" srcOrd="2" destOrd="0" presId="urn:microsoft.com/office/officeart/2005/8/layout/vProcess5"/>
    <dgm:cxn modelId="{81016EEF-7399-4856-B045-E64455130FEA}" type="presParOf" srcId="{1003B326-6A74-4B41-90BA-7952BE35328F}" destId="{56EF335E-A0C9-41AA-BAD8-B9C2D5BD53FF}" srcOrd="3" destOrd="0" presId="urn:microsoft.com/office/officeart/2005/8/layout/vProcess5"/>
    <dgm:cxn modelId="{40C40431-425F-442B-A726-56646B3BA33F}" type="presParOf" srcId="{1003B326-6A74-4B41-90BA-7952BE35328F}" destId="{CDE90E2E-F108-4CA4-A3F3-7C2244FF86AF}" srcOrd="4" destOrd="0" presId="urn:microsoft.com/office/officeart/2005/8/layout/vProcess5"/>
    <dgm:cxn modelId="{37D5A364-3AA8-4C95-AFEA-DF66546FEE6A}" type="presParOf" srcId="{1003B326-6A74-4B41-90BA-7952BE35328F}" destId="{EA9920C3-E423-4F79-8184-29CD9EC637AF}" srcOrd="5" destOrd="0" presId="urn:microsoft.com/office/officeart/2005/8/layout/vProcess5"/>
    <dgm:cxn modelId="{49BE07AE-FCF6-4137-9EBE-06F40331F75A}" type="presParOf" srcId="{1003B326-6A74-4B41-90BA-7952BE35328F}" destId="{3EFD32A8-59DE-49C1-AD51-62E5662F0830}" srcOrd="6" destOrd="0" presId="urn:microsoft.com/office/officeart/2005/8/layout/vProcess5"/>
    <dgm:cxn modelId="{2D00B48F-9E7D-4139-8532-A5E8CACD5B14}" type="presParOf" srcId="{1003B326-6A74-4B41-90BA-7952BE35328F}" destId="{41D826B8-BF5A-4186-92BA-92BD3311A1B1}" srcOrd="7" destOrd="0" presId="urn:microsoft.com/office/officeart/2005/8/layout/vProcess5"/>
    <dgm:cxn modelId="{4C859C84-B564-4895-AFA2-FA32FFC87BB4}" type="presParOf" srcId="{1003B326-6A74-4B41-90BA-7952BE35328F}" destId="{3A1B7312-9AEB-495A-AB44-7E71C0B2C946}"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5318EB9-35A7-49F8-8D11-FF02A967080F}"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BA6FFFA8-472A-45CF-8F95-D3E20FDB217F}">
      <dgm:prSet phldrT="[Text]" custT="1"/>
      <dgm:spPr/>
      <dgm:t>
        <a:bodyPr/>
        <a:lstStyle/>
        <a:p>
          <a:pPr algn="just">
            <a:buNone/>
          </a:pPr>
          <a:r>
            <a:rPr lang="en-US" sz="1200" b="0" i="0" dirty="0"/>
            <a:t>•</a:t>
          </a:r>
          <a:r>
            <a:rPr lang="en-US" sz="1200" dirty="0">
              <a:latin typeface="Times New Roman" panose="02020603050405020304" pitchFamily="18" charset="0"/>
              <a:cs typeface="Times New Roman" panose="02020603050405020304" pitchFamily="18" charset="0"/>
            </a:rPr>
            <a:t>Competing: assertive and uncooperative
</a:t>
          </a:r>
          <a:r>
            <a:rPr lang="en-US" sz="1200" b="0" i="0" dirty="0"/>
            <a:t>•</a:t>
          </a:r>
          <a:r>
            <a:rPr lang="en-US" sz="1200" dirty="0">
              <a:latin typeface="Times New Roman" panose="02020603050405020304" pitchFamily="18" charset="0"/>
              <a:cs typeface="Times New Roman" panose="02020603050405020304" pitchFamily="18" charset="0"/>
            </a:rPr>
            <a:t>Avoiding: unassertive and uncooperative</a:t>
          </a:r>
        </a:p>
        <a:p>
          <a:pPr algn="just">
            <a:buNone/>
          </a:pPr>
          <a:r>
            <a:rPr lang="en-US" sz="1200" b="0" i="0" dirty="0"/>
            <a:t>•</a:t>
          </a:r>
          <a:r>
            <a:rPr lang="en-US" sz="1200" dirty="0">
              <a:latin typeface="Times New Roman" panose="02020603050405020304" pitchFamily="18" charset="0"/>
              <a:cs typeface="Times New Roman" panose="02020603050405020304" pitchFamily="18" charset="0"/>
            </a:rPr>
            <a:t>Accommodating: unassertive and cooperative
</a:t>
          </a:r>
          <a:r>
            <a:rPr lang="en-US" sz="1200" b="0" i="0" dirty="0"/>
            <a:t>•</a:t>
          </a:r>
          <a:r>
            <a:rPr lang="en-US" sz="1200" dirty="0">
              <a:latin typeface="Times New Roman" panose="02020603050405020304" pitchFamily="18" charset="0"/>
              <a:cs typeface="Times New Roman" panose="02020603050405020304" pitchFamily="18" charset="0"/>
            </a:rPr>
            <a:t> Compromising: moderate assertiveness and cooperativeness
</a:t>
          </a:r>
          <a:r>
            <a:rPr lang="en-US" sz="1200" b="0" i="0" dirty="0"/>
            <a:t>•</a:t>
          </a:r>
          <a:r>
            <a:rPr lang="en-US" sz="1200" dirty="0">
              <a:latin typeface="Times New Roman" panose="02020603050405020304" pitchFamily="18" charset="0"/>
              <a:cs typeface="Times New Roman" panose="02020603050405020304" pitchFamily="18" charset="0"/>
            </a:rPr>
            <a:t> Collaborating: highly assertive and cooperative</a:t>
          </a:r>
        </a:p>
      </dgm:t>
    </dgm:pt>
    <dgm:pt modelId="{2B4D4F89-0122-4800-9256-8A182FF5E79F}" type="parTrans" cxnId="{339E9261-6966-4129-815B-9E1470FCCCBD}">
      <dgm:prSet/>
      <dgm:spPr/>
      <dgm:t>
        <a:bodyPr/>
        <a:lstStyle/>
        <a:p>
          <a:pPr algn="just"/>
          <a:endParaRPr lang="en-US" sz="1600">
            <a:latin typeface="Times New Roman" panose="02020603050405020304" pitchFamily="18" charset="0"/>
            <a:cs typeface="Times New Roman" panose="02020603050405020304" pitchFamily="18" charset="0"/>
          </a:endParaRPr>
        </a:p>
      </dgm:t>
    </dgm:pt>
    <dgm:pt modelId="{CF1CD89D-157B-4AD4-9E48-4892D59FA44C}" type="sibTrans" cxnId="{339E9261-6966-4129-815B-9E1470FCCCBD}">
      <dgm:prSet custT="1"/>
      <dgm:spPr/>
      <dgm:t>
        <a:bodyPr/>
        <a:lstStyle/>
        <a:p>
          <a:pPr algn="just"/>
          <a:endParaRPr lang="en-US" sz="1600">
            <a:latin typeface="Times New Roman" panose="02020603050405020304" pitchFamily="18" charset="0"/>
            <a:cs typeface="Times New Roman" panose="02020603050405020304" pitchFamily="18" charset="0"/>
          </a:endParaRPr>
        </a:p>
      </dgm:t>
    </dgm:pt>
    <dgm:pt modelId="{BE81916D-863C-4CBC-8326-46D88F3CDA7F}">
      <dgm:prSet phldrT="[Text]" custT="1"/>
      <dgm:spPr/>
      <dgm:t>
        <a:bodyPr/>
        <a:lstStyle/>
        <a:p>
          <a:pPr algn="just">
            <a:buNone/>
          </a:pPr>
          <a:r>
            <a:rPr lang="en-US" sz="1600" dirty="0">
              <a:latin typeface="Times New Roman" panose="02020603050405020304" pitchFamily="18" charset="0"/>
              <a:cs typeface="Times New Roman" panose="02020603050405020304" pitchFamily="18" charset="0"/>
            </a:rPr>
            <a:t>Collaborating is ideal when roles are unclear and shared decisions are needed</a:t>
          </a:r>
        </a:p>
      </dgm:t>
    </dgm:pt>
    <dgm:pt modelId="{9F369C0F-896A-4A56-8428-9889E6426254}" type="parTrans" cxnId="{DF787DB7-F278-4D15-838C-8259CE6087C9}">
      <dgm:prSet/>
      <dgm:spPr/>
      <dgm:t>
        <a:bodyPr/>
        <a:lstStyle/>
        <a:p>
          <a:pPr algn="just"/>
          <a:endParaRPr lang="en-US" sz="1600">
            <a:latin typeface="Times New Roman" panose="02020603050405020304" pitchFamily="18" charset="0"/>
            <a:cs typeface="Times New Roman" panose="02020603050405020304" pitchFamily="18" charset="0"/>
          </a:endParaRPr>
        </a:p>
      </dgm:t>
    </dgm:pt>
    <dgm:pt modelId="{98948B9E-3535-4E0A-9C98-86A82B15F6D2}" type="sibTrans" cxnId="{DF787DB7-F278-4D15-838C-8259CE6087C9}">
      <dgm:prSet custT="1"/>
      <dgm:spPr/>
      <dgm:t>
        <a:bodyPr/>
        <a:lstStyle/>
        <a:p>
          <a:pPr algn="just"/>
          <a:endParaRPr lang="en-US" sz="1600">
            <a:latin typeface="Times New Roman" panose="02020603050405020304" pitchFamily="18" charset="0"/>
            <a:cs typeface="Times New Roman" panose="02020603050405020304" pitchFamily="18" charset="0"/>
          </a:endParaRPr>
        </a:p>
      </dgm:t>
    </dgm:pt>
    <dgm:pt modelId="{F40F685D-B0DF-4350-B6BC-AB9E399DE990}">
      <dgm:prSet phldrT="[Text]" custT="1"/>
      <dgm:spPr/>
      <dgm:t>
        <a:bodyPr/>
        <a:lstStyle/>
        <a:p>
          <a:pPr algn="just">
            <a:buNone/>
          </a:pPr>
          <a:r>
            <a:rPr lang="en-US" sz="1600" dirty="0">
              <a:latin typeface="Times New Roman" panose="02020603050405020304" pitchFamily="18" charset="0"/>
              <a:cs typeface="Times New Roman" panose="02020603050405020304" pitchFamily="18" charset="0"/>
            </a:rPr>
            <a:t>Compromising works when priorities or responsibilities overlap</a:t>
          </a:r>
        </a:p>
      </dgm:t>
    </dgm:pt>
    <dgm:pt modelId="{CCBD808D-97A6-415F-8B3A-E9D597B363D6}" type="parTrans" cxnId="{AE69A53B-FD30-4B60-9B40-D9B19B333D62}">
      <dgm:prSet/>
      <dgm:spPr/>
      <dgm:t>
        <a:bodyPr/>
        <a:lstStyle/>
        <a:p>
          <a:pPr algn="just"/>
          <a:endParaRPr lang="en-US" sz="1600">
            <a:latin typeface="Times New Roman" panose="02020603050405020304" pitchFamily="18" charset="0"/>
            <a:cs typeface="Times New Roman" panose="02020603050405020304" pitchFamily="18" charset="0"/>
          </a:endParaRPr>
        </a:p>
      </dgm:t>
    </dgm:pt>
    <dgm:pt modelId="{C8DACF19-0DCB-4248-953D-2F85D24129A8}" type="sibTrans" cxnId="{AE69A53B-FD30-4B60-9B40-D9B19B333D62}">
      <dgm:prSet/>
      <dgm:spPr/>
      <dgm:t>
        <a:bodyPr/>
        <a:lstStyle/>
        <a:p>
          <a:pPr algn="just"/>
          <a:endParaRPr lang="en-US" sz="1600">
            <a:latin typeface="Times New Roman" panose="02020603050405020304" pitchFamily="18" charset="0"/>
            <a:cs typeface="Times New Roman" panose="02020603050405020304" pitchFamily="18" charset="0"/>
          </a:endParaRPr>
        </a:p>
      </dgm:t>
    </dgm:pt>
    <dgm:pt modelId="{1003B326-6A74-4B41-90BA-7952BE35328F}" type="pres">
      <dgm:prSet presAssocID="{85318EB9-35A7-49F8-8D11-FF02A967080F}" presName="outerComposite" presStyleCnt="0">
        <dgm:presLayoutVars>
          <dgm:chMax val="5"/>
          <dgm:dir/>
          <dgm:resizeHandles val="exact"/>
        </dgm:presLayoutVars>
      </dgm:prSet>
      <dgm:spPr/>
    </dgm:pt>
    <dgm:pt modelId="{AEEF207B-873C-40CF-8DA9-A6D8557AE36A}" type="pres">
      <dgm:prSet presAssocID="{85318EB9-35A7-49F8-8D11-FF02A967080F}" presName="dummyMaxCanvas" presStyleCnt="0">
        <dgm:presLayoutVars/>
      </dgm:prSet>
      <dgm:spPr/>
    </dgm:pt>
    <dgm:pt modelId="{FD930413-2510-4E4B-9905-55D96421B984}" type="pres">
      <dgm:prSet presAssocID="{85318EB9-35A7-49F8-8D11-FF02A967080F}" presName="ThreeNodes_1" presStyleLbl="node1" presStyleIdx="0" presStyleCnt="3" custLinFactNeighborX="-282" custLinFactNeighborY="528">
        <dgm:presLayoutVars>
          <dgm:bulletEnabled val="1"/>
        </dgm:presLayoutVars>
      </dgm:prSet>
      <dgm:spPr/>
    </dgm:pt>
    <dgm:pt modelId="{F3D48DF1-FD58-4100-BD79-31EC50993B3A}" type="pres">
      <dgm:prSet presAssocID="{85318EB9-35A7-49F8-8D11-FF02A967080F}" presName="ThreeNodes_2" presStyleLbl="node1" presStyleIdx="1" presStyleCnt="3">
        <dgm:presLayoutVars>
          <dgm:bulletEnabled val="1"/>
        </dgm:presLayoutVars>
      </dgm:prSet>
      <dgm:spPr/>
    </dgm:pt>
    <dgm:pt modelId="{56EF335E-A0C9-41AA-BAD8-B9C2D5BD53FF}" type="pres">
      <dgm:prSet presAssocID="{85318EB9-35A7-49F8-8D11-FF02A967080F}" presName="ThreeNodes_3" presStyleLbl="node1" presStyleIdx="2" presStyleCnt="3">
        <dgm:presLayoutVars>
          <dgm:bulletEnabled val="1"/>
        </dgm:presLayoutVars>
      </dgm:prSet>
      <dgm:spPr/>
    </dgm:pt>
    <dgm:pt modelId="{CDE90E2E-F108-4CA4-A3F3-7C2244FF86AF}" type="pres">
      <dgm:prSet presAssocID="{85318EB9-35A7-49F8-8D11-FF02A967080F}" presName="ThreeConn_1-2" presStyleLbl="fgAccFollowNode1" presStyleIdx="0" presStyleCnt="2">
        <dgm:presLayoutVars>
          <dgm:bulletEnabled val="1"/>
        </dgm:presLayoutVars>
      </dgm:prSet>
      <dgm:spPr/>
    </dgm:pt>
    <dgm:pt modelId="{EA9920C3-E423-4F79-8184-29CD9EC637AF}" type="pres">
      <dgm:prSet presAssocID="{85318EB9-35A7-49F8-8D11-FF02A967080F}" presName="ThreeConn_2-3" presStyleLbl="fgAccFollowNode1" presStyleIdx="1" presStyleCnt="2">
        <dgm:presLayoutVars>
          <dgm:bulletEnabled val="1"/>
        </dgm:presLayoutVars>
      </dgm:prSet>
      <dgm:spPr/>
    </dgm:pt>
    <dgm:pt modelId="{3EFD32A8-59DE-49C1-AD51-62E5662F0830}" type="pres">
      <dgm:prSet presAssocID="{85318EB9-35A7-49F8-8D11-FF02A967080F}" presName="ThreeNodes_1_text" presStyleLbl="node1" presStyleIdx="2" presStyleCnt="3">
        <dgm:presLayoutVars>
          <dgm:bulletEnabled val="1"/>
        </dgm:presLayoutVars>
      </dgm:prSet>
      <dgm:spPr/>
    </dgm:pt>
    <dgm:pt modelId="{41D826B8-BF5A-4186-92BA-92BD3311A1B1}" type="pres">
      <dgm:prSet presAssocID="{85318EB9-35A7-49F8-8D11-FF02A967080F}" presName="ThreeNodes_2_text" presStyleLbl="node1" presStyleIdx="2" presStyleCnt="3">
        <dgm:presLayoutVars>
          <dgm:bulletEnabled val="1"/>
        </dgm:presLayoutVars>
      </dgm:prSet>
      <dgm:spPr/>
    </dgm:pt>
    <dgm:pt modelId="{3A1B7312-9AEB-495A-AB44-7E71C0B2C946}" type="pres">
      <dgm:prSet presAssocID="{85318EB9-35A7-49F8-8D11-FF02A967080F}" presName="ThreeNodes_3_text" presStyleLbl="node1" presStyleIdx="2" presStyleCnt="3">
        <dgm:presLayoutVars>
          <dgm:bulletEnabled val="1"/>
        </dgm:presLayoutVars>
      </dgm:prSet>
      <dgm:spPr/>
    </dgm:pt>
  </dgm:ptLst>
  <dgm:cxnLst>
    <dgm:cxn modelId="{AE69A53B-FD30-4B60-9B40-D9B19B333D62}" srcId="{85318EB9-35A7-49F8-8D11-FF02A967080F}" destId="{F40F685D-B0DF-4350-B6BC-AB9E399DE990}" srcOrd="2" destOrd="0" parTransId="{CCBD808D-97A6-415F-8B3A-E9D597B363D6}" sibTransId="{C8DACF19-0DCB-4248-953D-2F85D24129A8}"/>
    <dgm:cxn modelId="{339E9261-6966-4129-815B-9E1470FCCCBD}" srcId="{85318EB9-35A7-49F8-8D11-FF02A967080F}" destId="{BA6FFFA8-472A-45CF-8F95-D3E20FDB217F}" srcOrd="0" destOrd="0" parTransId="{2B4D4F89-0122-4800-9256-8A182FF5E79F}" sibTransId="{CF1CD89D-157B-4AD4-9E48-4892D59FA44C}"/>
    <dgm:cxn modelId="{5CD65F4B-9006-4D75-AFCC-E38B5BAD38FE}" type="presOf" srcId="{F40F685D-B0DF-4350-B6BC-AB9E399DE990}" destId="{56EF335E-A0C9-41AA-BAD8-B9C2D5BD53FF}" srcOrd="0" destOrd="0" presId="urn:microsoft.com/office/officeart/2005/8/layout/vProcess5"/>
    <dgm:cxn modelId="{A3185371-EFCB-4C7D-9E04-45CDBACB9753}" type="presOf" srcId="{CF1CD89D-157B-4AD4-9E48-4892D59FA44C}" destId="{CDE90E2E-F108-4CA4-A3F3-7C2244FF86AF}" srcOrd="0" destOrd="0" presId="urn:microsoft.com/office/officeart/2005/8/layout/vProcess5"/>
    <dgm:cxn modelId="{B99C5896-86C9-4955-A49E-D78BCC520719}" type="presOf" srcId="{BA6FFFA8-472A-45CF-8F95-D3E20FDB217F}" destId="{FD930413-2510-4E4B-9905-55D96421B984}" srcOrd="0" destOrd="0" presId="urn:microsoft.com/office/officeart/2005/8/layout/vProcess5"/>
    <dgm:cxn modelId="{4294C2A3-D9F8-49CA-AE7B-7DDDA78AB659}" type="presOf" srcId="{BA6FFFA8-472A-45CF-8F95-D3E20FDB217F}" destId="{3EFD32A8-59DE-49C1-AD51-62E5662F0830}" srcOrd="1" destOrd="0" presId="urn:microsoft.com/office/officeart/2005/8/layout/vProcess5"/>
    <dgm:cxn modelId="{DF787DB7-F278-4D15-838C-8259CE6087C9}" srcId="{85318EB9-35A7-49F8-8D11-FF02A967080F}" destId="{BE81916D-863C-4CBC-8326-46D88F3CDA7F}" srcOrd="1" destOrd="0" parTransId="{9F369C0F-896A-4A56-8428-9889E6426254}" sibTransId="{98948B9E-3535-4E0A-9C98-86A82B15F6D2}"/>
    <dgm:cxn modelId="{5F26B2CB-0347-4112-9199-AD4A637721FE}" type="presOf" srcId="{F40F685D-B0DF-4350-B6BC-AB9E399DE990}" destId="{3A1B7312-9AEB-495A-AB44-7E71C0B2C946}" srcOrd="1" destOrd="0" presId="urn:microsoft.com/office/officeart/2005/8/layout/vProcess5"/>
    <dgm:cxn modelId="{04D404D1-2DB5-4C75-8EEB-7B82EA17FA90}" type="presOf" srcId="{98948B9E-3535-4E0A-9C98-86A82B15F6D2}" destId="{EA9920C3-E423-4F79-8184-29CD9EC637AF}" srcOrd="0" destOrd="0" presId="urn:microsoft.com/office/officeart/2005/8/layout/vProcess5"/>
    <dgm:cxn modelId="{E36637DA-CBB4-411B-9C1B-1F16BD24180A}" type="presOf" srcId="{85318EB9-35A7-49F8-8D11-FF02A967080F}" destId="{1003B326-6A74-4B41-90BA-7952BE35328F}" srcOrd="0" destOrd="0" presId="urn:microsoft.com/office/officeart/2005/8/layout/vProcess5"/>
    <dgm:cxn modelId="{C31D5BE5-6472-4A61-81B7-E4CDD2061D1B}" type="presOf" srcId="{BE81916D-863C-4CBC-8326-46D88F3CDA7F}" destId="{41D826B8-BF5A-4186-92BA-92BD3311A1B1}" srcOrd="1" destOrd="0" presId="urn:microsoft.com/office/officeart/2005/8/layout/vProcess5"/>
    <dgm:cxn modelId="{738C63ED-3272-4E62-B460-944B74A01A4B}" type="presOf" srcId="{BE81916D-863C-4CBC-8326-46D88F3CDA7F}" destId="{F3D48DF1-FD58-4100-BD79-31EC50993B3A}" srcOrd="0" destOrd="0" presId="urn:microsoft.com/office/officeart/2005/8/layout/vProcess5"/>
    <dgm:cxn modelId="{231FC9B1-1715-4149-8336-97EE6979EC64}" type="presParOf" srcId="{1003B326-6A74-4B41-90BA-7952BE35328F}" destId="{AEEF207B-873C-40CF-8DA9-A6D8557AE36A}" srcOrd="0" destOrd="0" presId="urn:microsoft.com/office/officeart/2005/8/layout/vProcess5"/>
    <dgm:cxn modelId="{EF84F571-7E14-4611-9FA9-AC36EFC91273}" type="presParOf" srcId="{1003B326-6A74-4B41-90BA-7952BE35328F}" destId="{FD930413-2510-4E4B-9905-55D96421B984}" srcOrd="1" destOrd="0" presId="urn:microsoft.com/office/officeart/2005/8/layout/vProcess5"/>
    <dgm:cxn modelId="{049C7F4B-CEB3-4162-A3D3-05BE142FEAE6}" type="presParOf" srcId="{1003B326-6A74-4B41-90BA-7952BE35328F}" destId="{F3D48DF1-FD58-4100-BD79-31EC50993B3A}" srcOrd="2" destOrd="0" presId="urn:microsoft.com/office/officeart/2005/8/layout/vProcess5"/>
    <dgm:cxn modelId="{81016EEF-7399-4856-B045-E64455130FEA}" type="presParOf" srcId="{1003B326-6A74-4B41-90BA-7952BE35328F}" destId="{56EF335E-A0C9-41AA-BAD8-B9C2D5BD53FF}" srcOrd="3" destOrd="0" presId="urn:microsoft.com/office/officeart/2005/8/layout/vProcess5"/>
    <dgm:cxn modelId="{40C40431-425F-442B-A726-56646B3BA33F}" type="presParOf" srcId="{1003B326-6A74-4B41-90BA-7952BE35328F}" destId="{CDE90E2E-F108-4CA4-A3F3-7C2244FF86AF}" srcOrd="4" destOrd="0" presId="urn:microsoft.com/office/officeart/2005/8/layout/vProcess5"/>
    <dgm:cxn modelId="{37D5A364-3AA8-4C95-AFEA-DF66546FEE6A}" type="presParOf" srcId="{1003B326-6A74-4B41-90BA-7952BE35328F}" destId="{EA9920C3-E423-4F79-8184-29CD9EC637AF}" srcOrd="5" destOrd="0" presId="urn:microsoft.com/office/officeart/2005/8/layout/vProcess5"/>
    <dgm:cxn modelId="{49BE07AE-FCF6-4137-9EBE-06F40331F75A}" type="presParOf" srcId="{1003B326-6A74-4B41-90BA-7952BE35328F}" destId="{3EFD32A8-59DE-49C1-AD51-62E5662F0830}" srcOrd="6" destOrd="0" presId="urn:microsoft.com/office/officeart/2005/8/layout/vProcess5"/>
    <dgm:cxn modelId="{2D00B48F-9E7D-4139-8532-A5E8CACD5B14}" type="presParOf" srcId="{1003B326-6A74-4B41-90BA-7952BE35328F}" destId="{41D826B8-BF5A-4186-92BA-92BD3311A1B1}" srcOrd="7" destOrd="0" presId="urn:microsoft.com/office/officeart/2005/8/layout/vProcess5"/>
    <dgm:cxn modelId="{4C859C84-B564-4895-AFA2-FA32FFC87BB4}" type="presParOf" srcId="{1003B326-6A74-4B41-90BA-7952BE35328F}" destId="{3A1B7312-9AEB-495A-AB44-7E71C0B2C946}"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641BDC3-A11B-4291-8819-C04CBD6B1217}" type="doc">
      <dgm:prSet loTypeId="urn:microsoft.com/office/officeart/2005/8/layout/vProcess5" loCatId="process" qsTypeId="urn:microsoft.com/office/officeart/2005/8/quickstyle/simple1" qsCatId="simple" csTypeId="urn:microsoft.com/office/officeart/2005/8/colors/accent2_2" csCatId="accent2" phldr="1"/>
      <dgm:spPr/>
      <dgm:t>
        <a:bodyPr/>
        <a:lstStyle/>
        <a:p>
          <a:endParaRPr lang="en-US"/>
        </a:p>
      </dgm:t>
    </dgm:pt>
    <dgm:pt modelId="{C9B3E570-58F0-4ADB-93AA-0268ED343ABD}">
      <dgm:prSet custT="1"/>
      <dgm:spPr/>
      <dgm:t>
        <a:bodyPr/>
        <a:lstStyle/>
        <a:p>
          <a:pPr algn="just"/>
          <a:r>
            <a:rPr lang="en-US" sz="2000" dirty="0">
              <a:latin typeface="Times New Roman" panose="02020603050405020304" pitchFamily="18" charset="0"/>
              <a:cs typeface="Times New Roman" panose="02020603050405020304" pitchFamily="18" charset="0"/>
            </a:rPr>
            <a:t>During the group work, one of the members fulfilled all the deadlines and helped everybody. </a:t>
          </a:r>
        </a:p>
      </dgm:t>
    </dgm:pt>
    <dgm:pt modelId="{D5618549-754E-415B-9822-4521AF3A56BA}" type="parTrans" cxnId="{E6BD98AE-F1C2-4DA6-8C35-E1C3D32D3D4F}">
      <dgm:prSet/>
      <dgm:spPr/>
      <dgm:t>
        <a:bodyPr/>
        <a:lstStyle/>
        <a:p>
          <a:pPr algn="just"/>
          <a:endParaRPr lang="en-US" sz="2000">
            <a:latin typeface="Times New Roman" panose="02020603050405020304" pitchFamily="18" charset="0"/>
            <a:cs typeface="Times New Roman" panose="02020603050405020304" pitchFamily="18" charset="0"/>
          </a:endParaRPr>
        </a:p>
      </dgm:t>
    </dgm:pt>
    <dgm:pt modelId="{BE4F0631-85EE-463F-BB62-85B037AB99BC}" type="sibTrans" cxnId="{E6BD98AE-F1C2-4DA6-8C35-E1C3D32D3D4F}">
      <dgm:prSet custT="1"/>
      <dgm:spPr/>
      <dgm:t>
        <a:bodyPr/>
        <a:lstStyle/>
        <a:p>
          <a:pPr algn="just"/>
          <a:endParaRPr lang="en-US" sz="2000">
            <a:latin typeface="Times New Roman" panose="02020603050405020304" pitchFamily="18" charset="0"/>
            <a:cs typeface="Times New Roman" panose="02020603050405020304" pitchFamily="18" charset="0"/>
          </a:endParaRPr>
        </a:p>
      </dgm:t>
    </dgm:pt>
    <dgm:pt modelId="{28B21C60-8F24-456C-83F2-23CDF786B05A}">
      <dgm:prSet custT="1"/>
      <dgm:spPr/>
      <dgm:t>
        <a:bodyPr/>
        <a:lstStyle/>
        <a:p>
          <a:pPr algn="just"/>
          <a:r>
            <a:rPr lang="en-US" sz="2000" dirty="0">
              <a:latin typeface="Times New Roman" panose="02020603050405020304" pitchFamily="18" charset="0"/>
              <a:cs typeface="Times New Roman" panose="02020603050405020304" pitchFamily="18" charset="0"/>
            </a:rPr>
            <a:t>This was </a:t>
          </a:r>
          <a:r>
            <a:rPr lang="en-US" sz="2000" dirty="0" err="1">
              <a:latin typeface="Times New Roman" panose="02020603050405020304" pitchFamily="18" charset="0"/>
              <a:cs typeface="Times New Roman" panose="02020603050405020304" pitchFamily="18" charset="0"/>
            </a:rPr>
            <a:t>recognised</a:t>
          </a:r>
          <a:r>
            <a:rPr lang="en-US" sz="2000" dirty="0">
              <a:latin typeface="Times New Roman" panose="02020603050405020304" pitchFamily="18" charset="0"/>
              <a:cs typeface="Times New Roman" panose="02020603050405020304" pitchFamily="18" charset="0"/>
            </a:rPr>
            <a:t> in the form of informal feedback when I caught up with them once a week and a shout-out by a peer at a team meeting (Bull and Ridley-Duff, 2019).</a:t>
          </a:r>
        </a:p>
      </dgm:t>
    </dgm:pt>
    <dgm:pt modelId="{2AD2C206-0743-4691-A682-E8D45C7A5DB5}" type="parTrans" cxnId="{523BAAD4-F11B-4B8D-BA8E-C07048F60437}">
      <dgm:prSet/>
      <dgm:spPr/>
      <dgm:t>
        <a:bodyPr/>
        <a:lstStyle/>
        <a:p>
          <a:pPr algn="just"/>
          <a:endParaRPr lang="en-US" sz="2000">
            <a:latin typeface="Times New Roman" panose="02020603050405020304" pitchFamily="18" charset="0"/>
            <a:cs typeface="Times New Roman" panose="02020603050405020304" pitchFamily="18" charset="0"/>
          </a:endParaRPr>
        </a:p>
      </dgm:t>
    </dgm:pt>
    <dgm:pt modelId="{7964814D-DA60-4491-9D48-2075A199D3D2}" type="sibTrans" cxnId="{523BAAD4-F11B-4B8D-BA8E-C07048F60437}">
      <dgm:prSet custT="1"/>
      <dgm:spPr/>
      <dgm:t>
        <a:bodyPr/>
        <a:lstStyle/>
        <a:p>
          <a:pPr algn="just"/>
          <a:endParaRPr lang="en-US" sz="2000">
            <a:latin typeface="Times New Roman" panose="02020603050405020304" pitchFamily="18" charset="0"/>
            <a:cs typeface="Times New Roman" panose="02020603050405020304" pitchFamily="18" charset="0"/>
          </a:endParaRPr>
        </a:p>
      </dgm:t>
    </dgm:pt>
    <dgm:pt modelId="{0B9F11BA-856A-4FB9-BBC9-17DE3CAC5FE9}">
      <dgm:prSet custT="1"/>
      <dgm:spPr/>
      <dgm:t>
        <a:bodyPr/>
        <a:lstStyle/>
        <a:p>
          <a:pPr>
            <a:buNone/>
          </a:pPr>
          <a:r>
            <a:rPr lang="en-US" sz="2000">
              <a:latin typeface="Times New Roman" panose="02020603050405020304" pitchFamily="18" charset="0"/>
              <a:cs typeface="Times New Roman" panose="02020603050405020304" pitchFamily="18" charset="0"/>
            </a:rPr>
            <a:t>Subsequently, the team noted their use through formal appreciation of their contribution to the final report.</a:t>
          </a:r>
        </a:p>
      </dgm:t>
    </dgm:pt>
    <dgm:pt modelId="{49899DBF-2AC6-4798-A2E8-50DF57F8686B}" type="parTrans" cxnId="{D27752FC-5C6D-43C3-B208-117261ACEE5D}">
      <dgm:prSet/>
      <dgm:spPr/>
      <dgm:t>
        <a:bodyPr/>
        <a:lstStyle/>
        <a:p>
          <a:endParaRPr lang="en-US" sz="2000">
            <a:latin typeface="Times New Roman" panose="02020603050405020304" pitchFamily="18" charset="0"/>
            <a:cs typeface="Times New Roman" panose="02020603050405020304" pitchFamily="18" charset="0"/>
          </a:endParaRPr>
        </a:p>
      </dgm:t>
    </dgm:pt>
    <dgm:pt modelId="{C4F968A6-9686-4120-A928-EEBB46BFA6BF}" type="sibTrans" cxnId="{D27752FC-5C6D-43C3-B208-117261ACEE5D}">
      <dgm:prSet/>
      <dgm:spPr/>
      <dgm:t>
        <a:bodyPr/>
        <a:lstStyle/>
        <a:p>
          <a:endParaRPr lang="en-US" sz="2000">
            <a:latin typeface="Times New Roman" panose="02020603050405020304" pitchFamily="18" charset="0"/>
            <a:cs typeface="Times New Roman" panose="02020603050405020304" pitchFamily="18" charset="0"/>
          </a:endParaRPr>
        </a:p>
      </dgm:t>
    </dgm:pt>
    <dgm:pt modelId="{C2DBCA2A-9320-45CD-B4BC-8B922ED48A1A}" type="pres">
      <dgm:prSet presAssocID="{0641BDC3-A11B-4291-8819-C04CBD6B1217}" presName="outerComposite" presStyleCnt="0">
        <dgm:presLayoutVars>
          <dgm:chMax val="5"/>
          <dgm:dir/>
          <dgm:resizeHandles val="exact"/>
        </dgm:presLayoutVars>
      </dgm:prSet>
      <dgm:spPr/>
    </dgm:pt>
    <dgm:pt modelId="{6E64AD45-D0E5-49A4-AC7C-1142038C295F}" type="pres">
      <dgm:prSet presAssocID="{0641BDC3-A11B-4291-8819-C04CBD6B1217}" presName="dummyMaxCanvas" presStyleCnt="0">
        <dgm:presLayoutVars/>
      </dgm:prSet>
      <dgm:spPr/>
    </dgm:pt>
    <dgm:pt modelId="{18573F84-EACD-4DD7-ADF1-B7CAE890762D}" type="pres">
      <dgm:prSet presAssocID="{0641BDC3-A11B-4291-8819-C04CBD6B1217}" presName="ThreeNodes_1" presStyleLbl="node1" presStyleIdx="0" presStyleCnt="3">
        <dgm:presLayoutVars>
          <dgm:bulletEnabled val="1"/>
        </dgm:presLayoutVars>
      </dgm:prSet>
      <dgm:spPr/>
    </dgm:pt>
    <dgm:pt modelId="{BF10E852-946A-4E36-9CE4-BC6077A6A611}" type="pres">
      <dgm:prSet presAssocID="{0641BDC3-A11B-4291-8819-C04CBD6B1217}" presName="ThreeNodes_2" presStyleLbl="node1" presStyleIdx="1" presStyleCnt="3">
        <dgm:presLayoutVars>
          <dgm:bulletEnabled val="1"/>
        </dgm:presLayoutVars>
      </dgm:prSet>
      <dgm:spPr/>
    </dgm:pt>
    <dgm:pt modelId="{77CFD59F-F7DE-478F-B107-F4F3C25D4ACC}" type="pres">
      <dgm:prSet presAssocID="{0641BDC3-A11B-4291-8819-C04CBD6B1217}" presName="ThreeNodes_3" presStyleLbl="node1" presStyleIdx="2" presStyleCnt="3">
        <dgm:presLayoutVars>
          <dgm:bulletEnabled val="1"/>
        </dgm:presLayoutVars>
      </dgm:prSet>
      <dgm:spPr/>
    </dgm:pt>
    <dgm:pt modelId="{C9166EE7-2492-44C4-B9B5-23C3F93A3292}" type="pres">
      <dgm:prSet presAssocID="{0641BDC3-A11B-4291-8819-C04CBD6B1217}" presName="ThreeConn_1-2" presStyleLbl="fgAccFollowNode1" presStyleIdx="0" presStyleCnt="2">
        <dgm:presLayoutVars>
          <dgm:bulletEnabled val="1"/>
        </dgm:presLayoutVars>
      </dgm:prSet>
      <dgm:spPr/>
    </dgm:pt>
    <dgm:pt modelId="{A24F0C18-B4F7-49FE-9817-0B93C8D7462D}" type="pres">
      <dgm:prSet presAssocID="{0641BDC3-A11B-4291-8819-C04CBD6B1217}" presName="ThreeConn_2-3" presStyleLbl="fgAccFollowNode1" presStyleIdx="1" presStyleCnt="2">
        <dgm:presLayoutVars>
          <dgm:bulletEnabled val="1"/>
        </dgm:presLayoutVars>
      </dgm:prSet>
      <dgm:spPr/>
    </dgm:pt>
    <dgm:pt modelId="{7FE0D125-A246-4C26-A493-8F00B0BC1F92}" type="pres">
      <dgm:prSet presAssocID="{0641BDC3-A11B-4291-8819-C04CBD6B1217}" presName="ThreeNodes_1_text" presStyleLbl="node1" presStyleIdx="2" presStyleCnt="3">
        <dgm:presLayoutVars>
          <dgm:bulletEnabled val="1"/>
        </dgm:presLayoutVars>
      </dgm:prSet>
      <dgm:spPr/>
    </dgm:pt>
    <dgm:pt modelId="{EF0E80A5-783C-4CD9-AFBF-7DAE6FADC200}" type="pres">
      <dgm:prSet presAssocID="{0641BDC3-A11B-4291-8819-C04CBD6B1217}" presName="ThreeNodes_2_text" presStyleLbl="node1" presStyleIdx="2" presStyleCnt="3">
        <dgm:presLayoutVars>
          <dgm:bulletEnabled val="1"/>
        </dgm:presLayoutVars>
      </dgm:prSet>
      <dgm:spPr/>
    </dgm:pt>
    <dgm:pt modelId="{EB6BA234-FE70-4D83-8BA6-A14BB1A0FC2D}" type="pres">
      <dgm:prSet presAssocID="{0641BDC3-A11B-4291-8819-C04CBD6B1217}" presName="ThreeNodes_3_text" presStyleLbl="node1" presStyleIdx="2" presStyleCnt="3">
        <dgm:presLayoutVars>
          <dgm:bulletEnabled val="1"/>
        </dgm:presLayoutVars>
      </dgm:prSet>
      <dgm:spPr/>
    </dgm:pt>
  </dgm:ptLst>
  <dgm:cxnLst>
    <dgm:cxn modelId="{CDE1B101-9379-48DC-BFE0-E2C8FB9FC2A4}" type="presOf" srcId="{0B9F11BA-856A-4FB9-BBC9-17DE3CAC5FE9}" destId="{EB6BA234-FE70-4D83-8BA6-A14BB1A0FC2D}" srcOrd="1" destOrd="0" presId="urn:microsoft.com/office/officeart/2005/8/layout/vProcess5"/>
    <dgm:cxn modelId="{E606B406-45DB-4371-8057-43B41AF2E59F}" type="presOf" srcId="{0B9F11BA-856A-4FB9-BBC9-17DE3CAC5FE9}" destId="{77CFD59F-F7DE-478F-B107-F4F3C25D4ACC}" srcOrd="0" destOrd="0" presId="urn:microsoft.com/office/officeart/2005/8/layout/vProcess5"/>
    <dgm:cxn modelId="{BC7AB222-E9C3-4F96-A374-EDF693583921}" type="presOf" srcId="{28B21C60-8F24-456C-83F2-23CDF786B05A}" destId="{EF0E80A5-783C-4CD9-AFBF-7DAE6FADC200}" srcOrd="1" destOrd="0" presId="urn:microsoft.com/office/officeart/2005/8/layout/vProcess5"/>
    <dgm:cxn modelId="{D6686739-6F9E-4BE9-817C-6447D398A3CF}" type="presOf" srcId="{28B21C60-8F24-456C-83F2-23CDF786B05A}" destId="{BF10E852-946A-4E36-9CE4-BC6077A6A611}" srcOrd="0" destOrd="0" presId="urn:microsoft.com/office/officeart/2005/8/layout/vProcess5"/>
    <dgm:cxn modelId="{7C0830A5-08F6-404A-922F-8E62BEF78AFA}" type="presOf" srcId="{7964814D-DA60-4491-9D48-2075A199D3D2}" destId="{A24F0C18-B4F7-49FE-9817-0B93C8D7462D}" srcOrd="0" destOrd="0" presId="urn:microsoft.com/office/officeart/2005/8/layout/vProcess5"/>
    <dgm:cxn modelId="{E6BD98AE-F1C2-4DA6-8C35-E1C3D32D3D4F}" srcId="{0641BDC3-A11B-4291-8819-C04CBD6B1217}" destId="{C9B3E570-58F0-4ADB-93AA-0268ED343ABD}" srcOrd="0" destOrd="0" parTransId="{D5618549-754E-415B-9822-4521AF3A56BA}" sibTransId="{BE4F0631-85EE-463F-BB62-85B037AB99BC}"/>
    <dgm:cxn modelId="{64F99EAE-E69F-4ADD-B476-3F0D10D48A6B}" type="presOf" srcId="{C9B3E570-58F0-4ADB-93AA-0268ED343ABD}" destId="{7FE0D125-A246-4C26-A493-8F00B0BC1F92}" srcOrd="1" destOrd="0" presId="urn:microsoft.com/office/officeart/2005/8/layout/vProcess5"/>
    <dgm:cxn modelId="{1C052DBA-FE44-4711-8EAA-F90619B32DB3}" type="presOf" srcId="{C9B3E570-58F0-4ADB-93AA-0268ED343ABD}" destId="{18573F84-EACD-4DD7-ADF1-B7CAE890762D}" srcOrd="0" destOrd="0" presId="urn:microsoft.com/office/officeart/2005/8/layout/vProcess5"/>
    <dgm:cxn modelId="{973A4FBE-72A5-4730-A653-293A346C7B32}" type="presOf" srcId="{0641BDC3-A11B-4291-8819-C04CBD6B1217}" destId="{C2DBCA2A-9320-45CD-B4BC-8B922ED48A1A}" srcOrd="0" destOrd="0" presId="urn:microsoft.com/office/officeart/2005/8/layout/vProcess5"/>
    <dgm:cxn modelId="{523BAAD4-F11B-4B8D-BA8E-C07048F60437}" srcId="{0641BDC3-A11B-4291-8819-C04CBD6B1217}" destId="{28B21C60-8F24-456C-83F2-23CDF786B05A}" srcOrd="1" destOrd="0" parTransId="{2AD2C206-0743-4691-A682-E8D45C7A5DB5}" sibTransId="{7964814D-DA60-4491-9D48-2075A199D3D2}"/>
    <dgm:cxn modelId="{9CEBC1D8-2E98-4EFD-9462-626372C5DA37}" type="presOf" srcId="{BE4F0631-85EE-463F-BB62-85B037AB99BC}" destId="{C9166EE7-2492-44C4-B9B5-23C3F93A3292}" srcOrd="0" destOrd="0" presId="urn:microsoft.com/office/officeart/2005/8/layout/vProcess5"/>
    <dgm:cxn modelId="{D27752FC-5C6D-43C3-B208-117261ACEE5D}" srcId="{0641BDC3-A11B-4291-8819-C04CBD6B1217}" destId="{0B9F11BA-856A-4FB9-BBC9-17DE3CAC5FE9}" srcOrd="2" destOrd="0" parTransId="{49899DBF-2AC6-4798-A2E8-50DF57F8686B}" sibTransId="{C4F968A6-9686-4120-A928-EEBB46BFA6BF}"/>
    <dgm:cxn modelId="{AC5FCF73-8952-4AD0-B2EC-E8924C258520}" type="presParOf" srcId="{C2DBCA2A-9320-45CD-B4BC-8B922ED48A1A}" destId="{6E64AD45-D0E5-49A4-AC7C-1142038C295F}" srcOrd="0" destOrd="0" presId="urn:microsoft.com/office/officeart/2005/8/layout/vProcess5"/>
    <dgm:cxn modelId="{508E8E9C-9B56-4400-8B3E-FDA2EEA7CABA}" type="presParOf" srcId="{C2DBCA2A-9320-45CD-B4BC-8B922ED48A1A}" destId="{18573F84-EACD-4DD7-ADF1-B7CAE890762D}" srcOrd="1" destOrd="0" presId="urn:microsoft.com/office/officeart/2005/8/layout/vProcess5"/>
    <dgm:cxn modelId="{0E54BC6C-C0BF-4F9C-A82C-5A3A5FED0E32}" type="presParOf" srcId="{C2DBCA2A-9320-45CD-B4BC-8B922ED48A1A}" destId="{BF10E852-946A-4E36-9CE4-BC6077A6A611}" srcOrd="2" destOrd="0" presId="urn:microsoft.com/office/officeart/2005/8/layout/vProcess5"/>
    <dgm:cxn modelId="{A4768107-196E-41DF-B494-05F658BAFA10}" type="presParOf" srcId="{C2DBCA2A-9320-45CD-B4BC-8B922ED48A1A}" destId="{77CFD59F-F7DE-478F-B107-F4F3C25D4ACC}" srcOrd="3" destOrd="0" presId="urn:microsoft.com/office/officeart/2005/8/layout/vProcess5"/>
    <dgm:cxn modelId="{CD66F33C-760C-430C-A6CB-15C8CC1FA8D2}" type="presParOf" srcId="{C2DBCA2A-9320-45CD-B4BC-8B922ED48A1A}" destId="{C9166EE7-2492-44C4-B9B5-23C3F93A3292}" srcOrd="4" destOrd="0" presId="urn:microsoft.com/office/officeart/2005/8/layout/vProcess5"/>
    <dgm:cxn modelId="{1F65E5D9-9869-413D-9AD3-02ADA7F50578}" type="presParOf" srcId="{C2DBCA2A-9320-45CD-B4BC-8B922ED48A1A}" destId="{A24F0C18-B4F7-49FE-9817-0B93C8D7462D}" srcOrd="5" destOrd="0" presId="urn:microsoft.com/office/officeart/2005/8/layout/vProcess5"/>
    <dgm:cxn modelId="{7BB5E4A7-FFC2-4A47-B78F-18D40FAD4963}" type="presParOf" srcId="{C2DBCA2A-9320-45CD-B4BC-8B922ED48A1A}" destId="{7FE0D125-A246-4C26-A493-8F00B0BC1F92}" srcOrd="6" destOrd="0" presId="urn:microsoft.com/office/officeart/2005/8/layout/vProcess5"/>
    <dgm:cxn modelId="{B776DC51-DB40-41B2-A38B-3A7E0E986C52}" type="presParOf" srcId="{C2DBCA2A-9320-45CD-B4BC-8B922ED48A1A}" destId="{EF0E80A5-783C-4CD9-AFBF-7DAE6FADC200}" srcOrd="7" destOrd="0" presId="urn:microsoft.com/office/officeart/2005/8/layout/vProcess5"/>
    <dgm:cxn modelId="{2D5DC5EC-46F4-4417-9991-31ADDA4212FD}" type="presParOf" srcId="{C2DBCA2A-9320-45CD-B4BC-8B922ED48A1A}" destId="{EB6BA234-FE70-4D83-8BA6-A14BB1A0FC2D}"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641BDC3-A11B-4291-8819-C04CBD6B1217}" type="doc">
      <dgm:prSet loTypeId="urn:microsoft.com/office/officeart/2005/8/layout/vProcess5" loCatId="process" qsTypeId="urn:microsoft.com/office/officeart/2005/8/quickstyle/simple1" qsCatId="simple" csTypeId="urn:microsoft.com/office/officeart/2005/8/colors/accent2_2" csCatId="accent2" phldr="1"/>
      <dgm:spPr/>
      <dgm:t>
        <a:bodyPr/>
        <a:lstStyle/>
        <a:p>
          <a:endParaRPr lang="en-US"/>
        </a:p>
      </dgm:t>
    </dgm:pt>
    <dgm:pt modelId="{C9B3E570-58F0-4ADB-93AA-0268ED343ABD}">
      <dgm:prSet custT="1"/>
      <dgm:spPr/>
      <dgm:t>
        <a:bodyPr/>
        <a:lstStyle/>
        <a:p>
          <a:pPr algn="just"/>
          <a:r>
            <a:rPr lang="en-US" sz="2000" dirty="0">
              <a:latin typeface="Times New Roman" panose="02020603050405020304" pitchFamily="18" charset="0"/>
              <a:cs typeface="Times New Roman" panose="02020603050405020304" pitchFamily="18" charset="0"/>
            </a:rPr>
            <a:t>Roles in a group assessment were assigned The team's role of 'Coordinator' led it, and a 'Researcher' processed information. </a:t>
          </a:r>
        </a:p>
      </dgm:t>
    </dgm:pt>
    <dgm:pt modelId="{D5618549-754E-415B-9822-4521AF3A56BA}" type="parTrans" cxnId="{E6BD98AE-F1C2-4DA6-8C35-E1C3D32D3D4F}">
      <dgm:prSet/>
      <dgm:spPr/>
      <dgm:t>
        <a:bodyPr/>
        <a:lstStyle/>
        <a:p>
          <a:pPr algn="just"/>
          <a:endParaRPr lang="en-US" sz="2000">
            <a:latin typeface="Times New Roman" panose="02020603050405020304" pitchFamily="18" charset="0"/>
            <a:cs typeface="Times New Roman" panose="02020603050405020304" pitchFamily="18" charset="0"/>
          </a:endParaRPr>
        </a:p>
      </dgm:t>
    </dgm:pt>
    <dgm:pt modelId="{BE4F0631-85EE-463F-BB62-85B037AB99BC}" type="sibTrans" cxnId="{E6BD98AE-F1C2-4DA6-8C35-E1C3D32D3D4F}">
      <dgm:prSet custT="1"/>
      <dgm:spPr/>
      <dgm:t>
        <a:bodyPr/>
        <a:lstStyle/>
        <a:p>
          <a:pPr algn="just"/>
          <a:endParaRPr lang="en-US" sz="2000">
            <a:latin typeface="Times New Roman" panose="02020603050405020304" pitchFamily="18" charset="0"/>
            <a:cs typeface="Times New Roman" panose="02020603050405020304" pitchFamily="18" charset="0"/>
          </a:endParaRPr>
        </a:p>
      </dgm:t>
    </dgm:pt>
    <dgm:pt modelId="{28B21C60-8F24-456C-83F2-23CDF786B05A}">
      <dgm:prSet custT="1"/>
      <dgm:spPr/>
      <dgm:t>
        <a:bodyPr/>
        <a:lstStyle/>
        <a:p>
          <a:pPr algn="just"/>
          <a:r>
            <a:rPr lang="en-US" sz="2000" dirty="0">
              <a:latin typeface="Times New Roman" panose="02020603050405020304" pitchFamily="18" charset="0"/>
              <a:cs typeface="Times New Roman" panose="02020603050405020304" pitchFamily="18" charset="0"/>
            </a:rPr>
            <a:t>This happened a conflict between two members who desired to do the same task.</a:t>
          </a:r>
        </a:p>
      </dgm:t>
    </dgm:pt>
    <dgm:pt modelId="{2AD2C206-0743-4691-A682-E8D45C7A5DB5}" type="parTrans" cxnId="{523BAAD4-F11B-4B8D-BA8E-C07048F60437}">
      <dgm:prSet/>
      <dgm:spPr/>
      <dgm:t>
        <a:bodyPr/>
        <a:lstStyle/>
        <a:p>
          <a:pPr algn="just"/>
          <a:endParaRPr lang="en-US" sz="2000">
            <a:latin typeface="Times New Roman" panose="02020603050405020304" pitchFamily="18" charset="0"/>
            <a:cs typeface="Times New Roman" panose="02020603050405020304" pitchFamily="18" charset="0"/>
          </a:endParaRPr>
        </a:p>
      </dgm:t>
    </dgm:pt>
    <dgm:pt modelId="{7964814D-DA60-4491-9D48-2075A199D3D2}" type="sibTrans" cxnId="{523BAAD4-F11B-4B8D-BA8E-C07048F60437}">
      <dgm:prSet custT="1"/>
      <dgm:spPr/>
      <dgm:t>
        <a:bodyPr/>
        <a:lstStyle/>
        <a:p>
          <a:pPr algn="just"/>
          <a:endParaRPr lang="en-US" sz="2000">
            <a:latin typeface="Times New Roman" panose="02020603050405020304" pitchFamily="18" charset="0"/>
            <a:cs typeface="Times New Roman" panose="02020603050405020304" pitchFamily="18" charset="0"/>
          </a:endParaRPr>
        </a:p>
      </dgm:t>
    </dgm:pt>
    <dgm:pt modelId="{0B9F11BA-856A-4FB9-BBC9-17DE3CAC5FE9}">
      <dgm:prSet custT="1"/>
      <dgm:spPr/>
      <dgm:t>
        <a:bodyPr/>
        <a:lstStyle/>
        <a:p>
          <a:pPr algn="just">
            <a:buNone/>
          </a:pPr>
          <a:r>
            <a:rPr lang="en-US" sz="2000" dirty="0">
              <a:latin typeface="Times New Roman" panose="02020603050405020304" pitchFamily="18" charset="0"/>
              <a:cs typeface="Times New Roman" panose="02020603050405020304" pitchFamily="18" charset="0"/>
            </a:rPr>
            <a:t>Moreover, the group agreed to a compromise of the Thomas-Kilmann Model job rotation. </a:t>
          </a:r>
        </a:p>
      </dgm:t>
    </dgm:pt>
    <dgm:pt modelId="{49899DBF-2AC6-4798-A2E8-50DF57F8686B}" type="parTrans" cxnId="{D27752FC-5C6D-43C3-B208-117261ACEE5D}">
      <dgm:prSet/>
      <dgm:spPr/>
      <dgm:t>
        <a:bodyPr/>
        <a:lstStyle/>
        <a:p>
          <a:pPr algn="just"/>
          <a:endParaRPr lang="en-US" sz="2000">
            <a:latin typeface="Times New Roman" panose="02020603050405020304" pitchFamily="18" charset="0"/>
            <a:cs typeface="Times New Roman" panose="02020603050405020304" pitchFamily="18" charset="0"/>
          </a:endParaRPr>
        </a:p>
      </dgm:t>
    </dgm:pt>
    <dgm:pt modelId="{C4F968A6-9686-4120-A928-EEBB46BFA6BF}" type="sibTrans" cxnId="{D27752FC-5C6D-43C3-B208-117261ACEE5D}">
      <dgm:prSet/>
      <dgm:spPr/>
      <dgm:t>
        <a:bodyPr/>
        <a:lstStyle/>
        <a:p>
          <a:pPr algn="just"/>
          <a:endParaRPr lang="en-US" sz="2000">
            <a:latin typeface="Times New Roman" panose="02020603050405020304" pitchFamily="18" charset="0"/>
            <a:cs typeface="Times New Roman" panose="02020603050405020304" pitchFamily="18" charset="0"/>
          </a:endParaRPr>
        </a:p>
      </dgm:t>
    </dgm:pt>
    <dgm:pt modelId="{C2DBCA2A-9320-45CD-B4BC-8B922ED48A1A}" type="pres">
      <dgm:prSet presAssocID="{0641BDC3-A11B-4291-8819-C04CBD6B1217}" presName="outerComposite" presStyleCnt="0">
        <dgm:presLayoutVars>
          <dgm:chMax val="5"/>
          <dgm:dir/>
          <dgm:resizeHandles val="exact"/>
        </dgm:presLayoutVars>
      </dgm:prSet>
      <dgm:spPr/>
    </dgm:pt>
    <dgm:pt modelId="{6E64AD45-D0E5-49A4-AC7C-1142038C295F}" type="pres">
      <dgm:prSet presAssocID="{0641BDC3-A11B-4291-8819-C04CBD6B1217}" presName="dummyMaxCanvas" presStyleCnt="0">
        <dgm:presLayoutVars/>
      </dgm:prSet>
      <dgm:spPr/>
    </dgm:pt>
    <dgm:pt modelId="{18573F84-EACD-4DD7-ADF1-B7CAE890762D}" type="pres">
      <dgm:prSet presAssocID="{0641BDC3-A11B-4291-8819-C04CBD6B1217}" presName="ThreeNodes_1" presStyleLbl="node1" presStyleIdx="0" presStyleCnt="3">
        <dgm:presLayoutVars>
          <dgm:bulletEnabled val="1"/>
        </dgm:presLayoutVars>
      </dgm:prSet>
      <dgm:spPr/>
    </dgm:pt>
    <dgm:pt modelId="{BF10E852-946A-4E36-9CE4-BC6077A6A611}" type="pres">
      <dgm:prSet presAssocID="{0641BDC3-A11B-4291-8819-C04CBD6B1217}" presName="ThreeNodes_2" presStyleLbl="node1" presStyleIdx="1" presStyleCnt="3">
        <dgm:presLayoutVars>
          <dgm:bulletEnabled val="1"/>
        </dgm:presLayoutVars>
      </dgm:prSet>
      <dgm:spPr/>
    </dgm:pt>
    <dgm:pt modelId="{77CFD59F-F7DE-478F-B107-F4F3C25D4ACC}" type="pres">
      <dgm:prSet presAssocID="{0641BDC3-A11B-4291-8819-C04CBD6B1217}" presName="ThreeNodes_3" presStyleLbl="node1" presStyleIdx="2" presStyleCnt="3">
        <dgm:presLayoutVars>
          <dgm:bulletEnabled val="1"/>
        </dgm:presLayoutVars>
      </dgm:prSet>
      <dgm:spPr/>
    </dgm:pt>
    <dgm:pt modelId="{C9166EE7-2492-44C4-B9B5-23C3F93A3292}" type="pres">
      <dgm:prSet presAssocID="{0641BDC3-A11B-4291-8819-C04CBD6B1217}" presName="ThreeConn_1-2" presStyleLbl="fgAccFollowNode1" presStyleIdx="0" presStyleCnt="2">
        <dgm:presLayoutVars>
          <dgm:bulletEnabled val="1"/>
        </dgm:presLayoutVars>
      </dgm:prSet>
      <dgm:spPr/>
    </dgm:pt>
    <dgm:pt modelId="{A24F0C18-B4F7-49FE-9817-0B93C8D7462D}" type="pres">
      <dgm:prSet presAssocID="{0641BDC3-A11B-4291-8819-C04CBD6B1217}" presName="ThreeConn_2-3" presStyleLbl="fgAccFollowNode1" presStyleIdx="1" presStyleCnt="2">
        <dgm:presLayoutVars>
          <dgm:bulletEnabled val="1"/>
        </dgm:presLayoutVars>
      </dgm:prSet>
      <dgm:spPr/>
    </dgm:pt>
    <dgm:pt modelId="{7FE0D125-A246-4C26-A493-8F00B0BC1F92}" type="pres">
      <dgm:prSet presAssocID="{0641BDC3-A11B-4291-8819-C04CBD6B1217}" presName="ThreeNodes_1_text" presStyleLbl="node1" presStyleIdx="2" presStyleCnt="3">
        <dgm:presLayoutVars>
          <dgm:bulletEnabled val="1"/>
        </dgm:presLayoutVars>
      </dgm:prSet>
      <dgm:spPr/>
    </dgm:pt>
    <dgm:pt modelId="{EF0E80A5-783C-4CD9-AFBF-7DAE6FADC200}" type="pres">
      <dgm:prSet presAssocID="{0641BDC3-A11B-4291-8819-C04CBD6B1217}" presName="ThreeNodes_2_text" presStyleLbl="node1" presStyleIdx="2" presStyleCnt="3">
        <dgm:presLayoutVars>
          <dgm:bulletEnabled val="1"/>
        </dgm:presLayoutVars>
      </dgm:prSet>
      <dgm:spPr/>
    </dgm:pt>
    <dgm:pt modelId="{EB6BA234-FE70-4D83-8BA6-A14BB1A0FC2D}" type="pres">
      <dgm:prSet presAssocID="{0641BDC3-A11B-4291-8819-C04CBD6B1217}" presName="ThreeNodes_3_text" presStyleLbl="node1" presStyleIdx="2" presStyleCnt="3">
        <dgm:presLayoutVars>
          <dgm:bulletEnabled val="1"/>
        </dgm:presLayoutVars>
      </dgm:prSet>
      <dgm:spPr/>
    </dgm:pt>
  </dgm:ptLst>
  <dgm:cxnLst>
    <dgm:cxn modelId="{CDE1B101-9379-48DC-BFE0-E2C8FB9FC2A4}" type="presOf" srcId="{0B9F11BA-856A-4FB9-BBC9-17DE3CAC5FE9}" destId="{EB6BA234-FE70-4D83-8BA6-A14BB1A0FC2D}" srcOrd="1" destOrd="0" presId="urn:microsoft.com/office/officeart/2005/8/layout/vProcess5"/>
    <dgm:cxn modelId="{E606B406-45DB-4371-8057-43B41AF2E59F}" type="presOf" srcId="{0B9F11BA-856A-4FB9-BBC9-17DE3CAC5FE9}" destId="{77CFD59F-F7DE-478F-B107-F4F3C25D4ACC}" srcOrd="0" destOrd="0" presId="urn:microsoft.com/office/officeart/2005/8/layout/vProcess5"/>
    <dgm:cxn modelId="{BC7AB222-E9C3-4F96-A374-EDF693583921}" type="presOf" srcId="{28B21C60-8F24-456C-83F2-23CDF786B05A}" destId="{EF0E80A5-783C-4CD9-AFBF-7DAE6FADC200}" srcOrd="1" destOrd="0" presId="urn:microsoft.com/office/officeart/2005/8/layout/vProcess5"/>
    <dgm:cxn modelId="{D6686739-6F9E-4BE9-817C-6447D398A3CF}" type="presOf" srcId="{28B21C60-8F24-456C-83F2-23CDF786B05A}" destId="{BF10E852-946A-4E36-9CE4-BC6077A6A611}" srcOrd="0" destOrd="0" presId="urn:microsoft.com/office/officeart/2005/8/layout/vProcess5"/>
    <dgm:cxn modelId="{7C0830A5-08F6-404A-922F-8E62BEF78AFA}" type="presOf" srcId="{7964814D-DA60-4491-9D48-2075A199D3D2}" destId="{A24F0C18-B4F7-49FE-9817-0B93C8D7462D}" srcOrd="0" destOrd="0" presId="urn:microsoft.com/office/officeart/2005/8/layout/vProcess5"/>
    <dgm:cxn modelId="{E6BD98AE-F1C2-4DA6-8C35-E1C3D32D3D4F}" srcId="{0641BDC3-A11B-4291-8819-C04CBD6B1217}" destId="{C9B3E570-58F0-4ADB-93AA-0268ED343ABD}" srcOrd="0" destOrd="0" parTransId="{D5618549-754E-415B-9822-4521AF3A56BA}" sibTransId="{BE4F0631-85EE-463F-BB62-85B037AB99BC}"/>
    <dgm:cxn modelId="{64F99EAE-E69F-4ADD-B476-3F0D10D48A6B}" type="presOf" srcId="{C9B3E570-58F0-4ADB-93AA-0268ED343ABD}" destId="{7FE0D125-A246-4C26-A493-8F00B0BC1F92}" srcOrd="1" destOrd="0" presId="urn:microsoft.com/office/officeart/2005/8/layout/vProcess5"/>
    <dgm:cxn modelId="{1C052DBA-FE44-4711-8EAA-F90619B32DB3}" type="presOf" srcId="{C9B3E570-58F0-4ADB-93AA-0268ED343ABD}" destId="{18573F84-EACD-4DD7-ADF1-B7CAE890762D}" srcOrd="0" destOrd="0" presId="urn:microsoft.com/office/officeart/2005/8/layout/vProcess5"/>
    <dgm:cxn modelId="{973A4FBE-72A5-4730-A653-293A346C7B32}" type="presOf" srcId="{0641BDC3-A11B-4291-8819-C04CBD6B1217}" destId="{C2DBCA2A-9320-45CD-B4BC-8B922ED48A1A}" srcOrd="0" destOrd="0" presId="urn:microsoft.com/office/officeart/2005/8/layout/vProcess5"/>
    <dgm:cxn modelId="{523BAAD4-F11B-4B8D-BA8E-C07048F60437}" srcId="{0641BDC3-A11B-4291-8819-C04CBD6B1217}" destId="{28B21C60-8F24-456C-83F2-23CDF786B05A}" srcOrd="1" destOrd="0" parTransId="{2AD2C206-0743-4691-A682-E8D45C7A5DB5}" sibTransId="{7964814D-DA60-4491-9D48-2075A199D3D2}"/>
    <dgm:cxn modelId="{9CEBC1D8-2E98-4EFD-9462-626372C5DA37}" type="presOf" srcId="{BE4F0631-85EE-463F-BB62-85B037AB99BC}" destId="{C9166EE7-2492-44C4-B9B5-23C3F93A3292}" srcOrd="0" destOrd="0" presId="urn:microsoft.com/office/officeart/2005/8/layout/vProcess5"/>
    <dgm:cxn modelId="{D27752FC-5C6D-43C3-B208-117261ACEE5D}" srcId="{0641BDC3-A11B-4291-8819-C04CBD6B1217}" destId="{0B9F11BA-856A-4FB9-BBC9-17DE3CAC5FE9}" srcOrd="2" destOrd="0" parTransId="{49899DBF-2AC6-4798-A2E8-50DF57F8686B}" sibTransId="{C4F968A6-9686-4120-A928-EEBB46BFA6BF}"/>
    <dgm:cxn modelId="{AC5FCF73-8952-4AD0-B2EC-E8924C258520}" type="presParOf" srcId="{C2DBCA2A-9320-45CD-B4BC-8B922ED48A1A}" destId="{6E64AD45-D0E5-49A4-AC7C-1142038C295F}" srcOrd="0" destOrd="0" presId="urn:microsoft.com/office/officeart/2005/8/layout/vProcess5"/>
    <dgm:cxn modelId="{508E8E9C-9B56-4400-8B3E-FDA2EEA7CABA}" type="presParOf" srcId="{C2DBCA2A-9320-45CD-B4BC-8B922ED48A1A}" destId="{18573F84-EACD-4DD7-ADF1-B7CAE890762D}" srcOrd="1" destOrd="0" presId="urn:microsoft.com/office/officeart/2005/8/layout/vProcess5"/>
    <dgm:cxn modelId="{0E54BC6C-C0BF-4F9C-A82C-5A3A5FED0E32}" type="presParOf" srcId="{C2DBCA2A-9320-45CD-B4BC-8B922ED48A1A}" destId="{BF10E852-946A-4E36-9CE4-BC6077A6A611}" srcOrd="2" destOrd="0" presId="urn:microsoft.com/office/officeart/2005/8/layout/vProcess5"/>
    <dgm:cxn modelId="{A4768107-196E-41DF-B494-05F658BAFA10}" type="presParOf" srcId="{C2DBCA2A-9320-45CD-B4BC-8B922ED48A1A}" destId="{77CFD59F-F7DE-478F-B107-F4F3C25D4ACC}" srcOrd="3" destOrd="0" presId="urn:microsoft.com/office/officeart/2005/8/layout/vProcess5"/>
    <dgm:cxn modelId="{CD66F33C-760C-430C-A6CB-15C8CC1FA8D2}" type="presParOf" srcId="{C2DBCA2A-9320-45CD-B4BC-8B922ED48A1A}" destId="{C9166EE7-2492-44C4-B9B5-23C3F93A3292}" srcOrd="4" destOrd="0" presId="urn:microsoft.com/office/officeart/2005/8/layout/vProcess5"/>
    <dgm:cxn modelId="{1F65E5D9-9869-413D-9AD3-02ADA7F50578}" type="presParOf" srcId="{C2DBCA2A-9320-45CD-B4BC-8B922ED48A1A}" destId="{A24F0C18-B4F7-49FE-9817-0B93C8D7462D}" srcOrd="5" destOrd="0" presId="urn:microsoft.com/office/officeart/2005/8/layout/vProcess5"/>
    <dgm:cxn modelId="{7BB5E4A7-FFC2-4A47-B78F-18D40FAD4963}" type="presParOf" srcId="{C2DBCA2A-9320-45CD-B4BC-8B922ED48A1A}" destId="{7FE0D125-A246-4C26-A493-8F00B0BC1F92}" srcOrd="6" destOrd="0" presId="urn:microsoft.com/office/officeart/2005/8/layout/vProcess5"/>
    <dgm:cxn modelId="{B776DC51-DB40-41B2-A38B-3A7E0E986C52}" type="presParOf" srcId="{C2DBCA2A-9320-45CD-B4BC-8B922ED48A1A}" destId="{EF0E80A5-783C-4CD9-AFBF-7DAE6FADC200}" srcOrd="7" destOrd="0" presId="urn:microsoft.com/office/officeart/2005/8/layout/vProcess5"/>
    <dgm:cxn modelId="{2D5DC5EC-46F4-4417-9991-31ADDA4212FD}" type="presParOf" srcId="{C2DBCA2A-9320-45CD-B4BC-8B922ED48A1A}" destId="{EB6BA234-FE70-4D83-8BA6-A14BB1A0FC2D}"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930413-2510-4E4B-9905-55D96421B984}">
      <dsp:nvSpPr>
        <dsp:cNvPr id="0" name=""/>
        <dsp:cNvSpPr/>
      </dsp:nvSpPr>
      <dsp:spPr>
        <a:xfrm>
          <a:off x="0" y="0"/>
          <a:ext cx="5958840" cy="117855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Motivation can be defined as the internal and external forces which move people to take action and help them achieve goals (Schunk and DiBenedetto, 2020). </a:t>
          </a:r>
        </a:p>
      </dsp:txBody>
      <dsp:txXfrm>
        <a:off x="34519" y="34519"/>
        <a:ext cx="4687081" cy="1109521"/>
      </dsp:txXfrm>
    </dsp:sp>
    <dsp:sp modelId="{F3D48DF1-FD58-4100-BD79-31EC50993B3A}">
      <dsp:nvSpPr>
        <dsp:cNvPr id="0" name=""/>
        <dsp:cNvSpPr/>
      </dsp:nvSpPr>
      <dsp:spPr>
        <a:xfrm>
          <a:off x="525779" y="1374986"/>
          <a:ext cx="5958840" cy="117855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Moreover, financial incentives include salary, bonuses, profit-sharing, non-financial oral recognition, working schedules, education, and career advancement tracks. </a:t>
          </a:r>
        </a:p>
      </dsp:txBody>
      <dsp:txXfrm>
        <a:off x="560298" y="1409505"/>
        <a:ext cx="4597958" cy="1109521"/>
      </dsp:txXfrm>
    </dsp:sp>
    <dsp:sp modelId="{56EF335E-A0C9-41AA-BAD8-B9C2D5BD53FF}">
      <dsp:nvSpPr>
        <dsp:cNvPr id="0" name=""/>
        <dsp:cNvSpPr/>
      </dsp:nvSpPr>
      <dsp:spPr>
        <a:xfrm>
          <a:off x="1051559" y="2749973"/>
          <a:ext cx="5958840" cy="117855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The higher the involvement and retention, the more </a:t>
          </a:r>
          <a:r>
            <a:rPr lang="en-US" sz="1600" kern="1200" dirty="0" err="1">
              <a:latin typeface="Times New Roman" panose="02020603050405020304" pitchFamily="18" charset="0"/>
              <a:cs typeface="Times New Roman" panose="02020603050405020304" pitchFamily="18" charset="0"/>
            </a:rPr>
            <a:t>organisations</a:t>
          </a:r>
          <a:r>
            <a:rPr lang="en-US" sz="1600" kern="1200" dirty="0">
              <a:latin typeface="Times New Roman" panose="02020603050405020304" pitchFamily="18" charset="0"/>
              <a:cs typeface="Times New Roman" panose="02020603050405020304" pitchFamily="18" charset="0"/>
            </a:rPr>
            <a:t> align their rewards with the needs of their employees</a:t>
          </a:r>
        </a:p>
      </dsp:txBody>
      <dsp:txXfrm>
        <a:off x="1086078" y="2784492"/>
        <a:ext cx="4597958" cy="1109521"/>
      </dsp:txXfrm>
    </dsp:sp>
    <dsp:sp modelId="{CDE90E2E-F108-4CA4-A3F3-7C2244FF86AF}">
      <dsp:nvSpPr>
        <dsp:cNvPr id="0" name=""/>
        <dsp:cNvSpPr/>
      </dsp:nvSpPr>
      <dsp:spPr>
        <a:xfrm>
          <a:off x="5192776" y="893741"/>
          <a:ext cx="766063" cy="766063"/>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just" defTabSz="711200">
            <a:lnSpc>
              <a:spcPct val="90000"/>
            </a:lnSpc>
            <a:spcBef>
              <a:spcPct val="0"/>
            </a:spcBef>
            <a:spcAft>
              <a:spcPct val="35000"/>
            </a:spcAft>
            <a:buNone/>
          </a:pPr>
          <a:endParaRPr lang="en-US" sz="1600" kern="1200">
            <a:latin typeface="Times New Roman" panose="02020603050405020304" pitchFamily="18" charset="0"/>
            <a:cs typeface="Times New Roman" panose="02020603050405020304" pitchFamily="18" charset="0"/>
          </a:endParaRPr>
        </a:p>
      </dsp:txBody>
      <dsp:txXfrm>
        <a:off x="5365140" y="893741"/>
        <a:ext cx="421335" cy="576462"/>
      </dsp:txXfrm>
    </dsp:sp>
    <dsp:sp modelId="{EA9920C3-E423-4F79-8184-29CD9EC637AF}">
      <dsp:nvSpPr>
        <dsp:cNvPr id="0" name=""/>
        <dsp:cNvSpPr/>
      </dsp:nvSpPr>
      <dsp:spPr>
        <a:xfrm>
          <a:off x="5718556" y="2260870"/>
          <a:ext cx="766063" cy="766063"/>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just" defTabSz="711200">
            <a:lnSpc>
              <a:spcPct val="90000"/>
            </a:lnSpc>
            <a:spcBef>
              <a:spcPct val="0"/>
            </a:spcBef>
            <a:spcAft>
              <a:spcPct val="35000"/>
            </a:spcAft>
            <a:buNone/>
          </a:pPr>
          <a:endParaRPr lang="en-US" sz="1600" kern="1200">
            <a:latin typeface="Times New Roman" panose="02020603050405020304" pitchFamily="18" charset="0"/>
            <a:cs typeface="Times New Roman" panose="02020603050405020304" pitchFamily="18" charset="0"/>
          </a:endParaRPr>
        </a:p>
      </dsp:txBody>
      <dsp:txXfrm>
        <a:off x="5890920" y="2260870"/>
        <a:ext cx="421335" cy="5764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B47D34-6228-4B24-8D3B-E19592502F7F}">
      <dsp:nvSpPr>
        <dsp:cNvPr id="0" name=""/>
        <dsp:cNvSpPr/>
      </dsp:nvSpPr>
      <dsp:spPr>
        <a:xfrm>
          <a:off x="34499" y="577"/>
          <a:ext cx="3664800" cy="1891509"/>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latin typeface="Times New Roman" panose="02020603050405020304" pitchFamily="18" charset="0"/>
              <a:cs typeface="Times New Roman" panose="02020603050405020304" pitchFamily="18" charset="0"/>
            </a:rPr>
            <a:t>Hygiene Factors</a:t>
          </a:r>
          <a:endParaRPr lang="en-US" sz="1700" kern="1200" dirty="0">
            <a:latin typeface="Times New Roman" panose="02020603050405020304" pitchFamily="18" charset="0"/>
            <a:cs typeface="Times New Roman" panose="02020603050405020304" pitchFamily="18" charset="0"/>
          </a:endParaRPr>
        </a:p>
      </dsp:txBody>
      <dsp:txXfrm>
        <a:off x="89899" y="55977"/>
        <a:ext cx="3554000" cy="1780709"/>
      </dsp:txXfrm>
    </dsp:sp>
    <dsp:sp modelId="{3D6F182B-CEE6-4CF7-B241-EBA2026A7CF7}">
      <dsp:nvSpPr>
        <dsp:cNvPr id="0" name=""/>
        <dsp:cNvSpPr/>
      </dsp:nvSpPr>
      <dsp:spPr>
        <a:xfrm rot="5400000">
          <a:off x="1512241" y="1939374"/>
          <a:ext cx="709316" cy="851179"/>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latin typeface="Times New Roman" panose="02020603050405020304" pitchFamily="18" charset="0"/>
            <a:cs typeface="Times New Roman" panose="02020603050405020304" pitchFamily="18" charset="0"/>
          </a:endParaRPr>
        </a:p>
      </dsp:txBody>
      <dsp:txXfrm rot="-5400000">
        <a:off x="1611546" y="2010306"/>
        <a:ext cx="510707" cy="496521"/>
      </dsp:txXfrm>
    </dsp:sp>
    <dsp:sp modelId="{DF46A72F-86AA-4AAA-AA24-7A6F0C226DED}">
      <dsp:nvSpPr>
        <dsp:cNvPr id="0" name=""/>
        <dsp:cNvSpPr/>
      </dsp:nvSpPr>
      <dsp:spPr>
        <a:xfrm>
          <a:off x="34499" y="2837841"/>
          <a:ext cx="3664800" cy="1891509"/>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i="0" kern="1200" dirty="0"/>
            <a:t>•</a:t>
          </a:r>
          <a:r>
            <a:rPr lang="en-US" sz="1700" kern="1200" dirty="0">
              <a:latin typeface="Times New Roman" panose="02020603050405020304" pitchFamily="18" charset="0"/>
              <a:cs typeface="Times New Roman" panose="02020603050405020304" pitchFamily="18" charset="0"/>
            </a:rPr>
            <a:t>Salary and job security</a:t>
          </a:r>
        </a:p>
        <a:p>
          <a:pPr marL="0" lvl="0" indent="0" algn="ctr" defTabSz="755650">
            <a:lnSpc>
              <a:spcPct val="90000"/>
            </a:lnSpc>
            <a:spcBef>
              <a:spcPct val="0"/>
            </a:spcBef>
            <a:spcAft>
              <a:spcPct val="35000"/>
            </a:spcAft>
            <a:buNone/>
          </a:pPr>
          <a:r>
            <a:rPr lang="en-US" sz="1700" b="0" i="0" kern="1200" dirty="0"/>
            <a:t>•</a:t>
          </a:r>
          <a:r>
            <a:rPr lang="en-US" sz="1700" kern="1200" dirty="0">
              <a:latin typeface="Times New Roman" panose="02020603050405020304" pitchFamily="18" charset="0"/>
              <a:cs typeface="Times New Roman" panose="02020603050405020304" pitchFamily="18" charset="0"/>
            </a:rPr>
            <a:t>Company policies and administration</a:t>
          </a:r>
        </a:p>
        <a:p>
          <a:pPr marL="0" lvl="0" indent="0" algn="ctr" defTabSz="755650">
            <a:lnSpc>
              <a:spcPct val="90000"/>
            </a:lnSpc>
            <a:spcBef>
              <a:spcPct val="0"/>
            </a:spcBef>
            <a:spcAft>
              <a:spcPct val="35000"/>
            </a:spcAft>
            <a:buNone/>
          </a:pPr>
          <a:r>
            <a:rPr lang="en-US" sz="1700" b="0" i="0" kern="1200" dirty="0"/>
            <a:t>•</a:t>
          </a:r>
          <a:r>
            <a:rPr lang="en-US" sz="1700" kern="1200" dirty="0">
              <a:latin typeface="Times New Roman" panose="02020603050405020304" pitchFamily="18" charset="0"/>
              <a:cs typeface="Times New Roman" panose="02020603050405020304" pitchFamily="18" charset="0"/>
            </a:rPr>
            <a:t>Quality of supervision</a:t>
          </a:r>
        </a:p>
        <a:p>
          <a:pPr marL="0" lvl="0" indent="0" algn="ctr" defTabSz="755650">
            <a:lnSpc>
              <a:spcPct val="90000"/>
            </a:lnSpc>
            <a:spcBef>
              <a:spcPct val="0"/>
            </a:spcBef>
            <a:spcAft>
              <a:spcPct val="35000"/>
            </a:spcAft>
            <a:buNone/>
          </a:pPr>
          <a:r>
            <a:rPr lang="en-US" sz="1700" b="0" i="0" kern="1200" dirty="0"/>
            <a:t>•</a:t>
          </a:r>
          <a:r>
            <a:rPr lang="en-US" sz="1700" kern="1200" dirty="0">
              <a:latin typeface="Times New Roman" panose="02020603050405020304" pitchFamily="18" charset="0"/>
              <a:cs typeface="Times New Roman" panose="02020603050405020304" pitchFamily="18" charset="0"/>
            </a:rPr>
            <a:t>Working conditions</a:t>
          </a:r>
        </a:p>
        <a:p>
          <a:pPr marL="0" lvl="0" indent="0" algn="ctr" defTabSz="755650">
            <a:lnSpc>
              <a:spcPct val="90000"/>
            </a:lnSpc>
            <a:spcBef>
              <a:spcPct val="0"/>
            </a:spcBef>
            <a:spcAft>
              <a:spcPct val="35000"/>
            </a:spcAft>
            <a:buNone/>
          </a:pPr>
          <a:r>
            <a:rPr lang="en-US" sz="1700" b="0" i="0" kern="1200" dirty="0"/>
            <a:t>•</a:t>
          </a:r>
          <a:r>
            <a:rPr lang="en-US" sz="1700" kern="1200" dirty="0">
              <a:latin typeface="Times New Roman" panose="02020603050405020304" pitchFamily="18" charset="0"/>
              <a:cs typeface="Times New Roman" panose="02020603050405020304" pitchFamily="18" charset="0"/>
            </a:rPr>
            <a:t>Interpersonal relationship</a:t>
          </a:r>
        </a:p>
      </dsp:txBody>
      <dsp:txXfrm>
        <a:off x="89899" y="2893241"/>
        <a:ext cx="3554000" cy="17807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B47D34-6228-4B24-8D3B-E19592502F7F}">
      <dsp:nvSpPr>
        <dsp:cNvPr id="0" name=""/>
        <dsp:cNvSpPr/>
      </dsp:nvSpPr>
      <dsp:spPr>
        <a:xfrm>
          <a:off x="398169" y="562"/>
          <a:ext cx="3318461" cy="1843589"/>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latin typeface="Times New Roman" panose="02020603050405020304" pitchFamily="18" charset="0"/>
              <a:cs typeface="Times New Roman" panose="02020603050405020304" pitchFamily="18" charset="0"/>
            </a:rPr>
            <a:t>Motivators</a:t>
          </a:r>
          <a:endParaRPr lang="en-US" sz="1800" kern="1200" dirty="0">
            <a:latin typeface="Times New Roman" panose="02020603050405020304" pitchFamily="18" charset="0"/>
            <a:cs typeface="Times New Roman" panose="02020603050405020304" pitchFamily="18" charset="0"/>
          </a:endParaRPr>
        </a:p>
      </dsp:txBody>
      <dsp:txXfrm>
        <a:off x="452166" y="54559"/>
        <a:ext cx="3210467" cy="1735595"/>
      </dsp:txXfrm>
    </dsp:sp>
    <dsp:sp modelId="{3D6F182B-CEE6-4CF7-B241-EBA2026A7CF7}">
      <dsp:nvSpPr>
        <dsp:cNvPr id="0" name=""/>
        <dsp:cNvSpPr/>
      </dsp:nvSpPr>
      <dsp:spPr>
        <a:xfrm rot="5400000">
          <a:off x="1711726" y="1890242"/>
          <a:ext cx="691346" cy="829615"/>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latin typeface="Times New Roman" panose="02020603050405020304" pitchFamily="18" charset="0"/>
            <a:cs typeface="Times New Roman" panose="02020603050405020304" pitchFamily="18" charset="0"/>
          </a:endParaRPr>
        </a:p>
      </dsp:txBody>
      <dsp:txXfrm rot="-5400000">
        <a:off x="1808515" y="1959376"/>
        <a:ext cx="497769" cy="483942"/>
      </dsp:txXfrm>
    </dsp:sp>
    <dsp:sp modelId="{DF46A72F-86AA-4AAA-AA24-7A6F0C226DED}">
      <dsp:nvSpPr>
        <dsp:cNvPr id="0" name=""/>
        <dsp:cNvSpPr/>
      </dsp:nvSpPr>
      <dsp:spPr>
        <a:xfrm>
          <a:off x="398169" y="2765947"/>
          <a:ext cx="3318461" cy="1843589"/>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dirty="0"/>
            <a:t>•</a:t>
          </a:r>
          <a:r>
            <a:rPr lang="en-US" sz="1300" kern="1200" dirty="0">
              <a:latin typeface="Times New Roman" panose="02020603050405020304" pitchFamily="18" charset="0"/>
              <a:cs typeface="Times New Roman" panose="02020603050405020304" pitchFamily="18" charset="0"/>
            </a:rPr>
            <a:t>Recognition and achievement</a:t>
          </a:r>
        </a:p>
        <a:p>
          <a:pPr marL="0" lvl="0" indent="0" algn="ctr" defTabSz="577850">
            <a:lnSpc>
              <a:spcPct val="90000"/>
            </a:lnSpc>
            <a:spcBef>
              <a:spcPct val="0"/>
            </a:spcBef>
            <a:spcAft>
              <a:spcPct val="35000"/>
            </a:spcAft>
            <a:buNone/>
          </a:pPr>
          <a:r>
            <a:rPr lang="en-US" sz="1300" b="0" i="0" kern="1200" dirty="0"/>
            <a:t>•</a:t>
          </a:r>
          <a:r>
            <a:rPr lang="en-US" sz="1300" kern="1200" dirty="0">
              <a:latin typeface="Times New Roman" panose="02020603050405020304" pitchFamily="18" charset="0"/>
              <a:cs typeface="Times New Roman" panose="02020603050405020304" pitchFamily="18" charset="0"/>
            </a:rPr>
            <a:t>Responsibility and autonomy</a:t>
          </a:r>
        </a:p>
        <a:p>
          <a:pPr marL="0" lvl="0" indent="0" algn="ctr" defTabSz="577850">
            <a:lnSpc>
              <a:spcPct val="90000"/>
            </a:lnSpc>
            <a:spcBef>
              <a:spcPct val="0"/>
            </a:spcBef>
            <a:spcAft>
              <a:spcPct val="35000"/>
            </a:spcAft>
            <a:buNone/>
          </a:pPr>
          <a:r>
            <a:rPr lang="en-US" sz="1300" b="0" i="0" kern="1200" dirty="0"/>
            <a:t>•</a:t>
          </a:r>
          <a:r>
            <a:rPr lang="en-US" sz="1300" kern="1200" dirty="0">
              <a:latin typeface="Times New Roman" panose="02020603050405020304" pitchFamily="18" charset="0"/>
              <a:cs typeface="Times New Roman" panose="02020603050405020304" pitchFamily="18" charset="0"/>
            </a:rPr>
            <a:t>Opportunities for personal growth</a:t>
          </a:r>
        </a:p>
        <a:p>
          <a:pPr marL="0" lvl="0" indent="0" algn="ctr" defTabSz="577850">
            <a:lnSpc>
              <a:spcPct val="90000"/>
            </a:lnSpc>
            <a:spcBef>
              <a:spcPct val="0"/>
            </a:spcBef>
            <a:spcAft>
              <a:spcPct val="35000"/>
            </a:spcAft>
            <a:buNone/>
          </a:pPr>
          <a:r>
            <a:rPr lang="en-US" sz="1300" b="0" i="0" kern="1200" dirty="0"/>
            <a:t>•</a:t>
          </a:r>
          <a:r>
            <a:rPr lang="en-US" sz="1300" kern="1200" dirty="0">
              <a:latin typeface="Times New Roman" panose="02020603050405020304" pitchFamily="18" charset="0"/>
              <a:cs typeface="Times New Roman" panose="02020603050405020304" pitchFamily="18" charset="0"/>
            </a:rPr>
            <a:t>Career advancement</a:t>
          </a:r>
        </a:p>
        <a:p>
          <a:pPr marL="0" lvl="0" indent="0" algn="ctr" defTabSz="577850">
            <a:lnSpc>
              <a:spcPct val="90000"/>
            </a:lnSpc>
            <a:spcBef>
              <a:spcPct val="0"/>
            </a:spcBef>
            <a:spcAft>
              <a:spcPct val="35000"/>
            </a:spcAft>
            <a:buNone/>
          </a:pPr>
          <a:r>
            <a:rPr lang="en-US" sz="1300" b="0" i="0" kern="1200" dirty="0"/>
            <a:t>•</a:t>
          </a:r>
          <a:r>
            <a:rPr lang="en-US" sz="1300" kern="1200" dirty="0">
              <a:latin typeface="Times New Roman" panose="02020603050405020304" pitchFamily="18" charset="0"/>
              <a:cs typeface="Times New Roman" panose="02020603050405020304" pitchFamily="18" charset="0"/>
            </a:rPr>
            <a:t>Meaningful and challenging work</a:t>
          </a:r>
        </a:p>
        <a:p>
          <a:pPr marL="0" lvl="0" indent="0" algn="ctr" defTabSz="577850">
            <a:lnSpc>
              <a:spcPct val="90000"/>
            </a:lnSpc>
            <a:spcBef>
              <a:spcPct val="0"/>
            </a:spcBef>
            <a:spcAft>
              <a:spcPct val="35000"/>
            </a:spcAft>
            <a:buNone/>
          </a:pPr>
          <a:r>
            <a:rPr lang="en-US" sz="1300" b="0" i="0" kern="1200" dirty="0"/>
            <a:t>•</a:t>
          </a:r>
          <a:r>
            <a:rPr lang="en-US" sz="1300" kern="1200" dirty="0">
              <a:latin typeface="Times New Roman" panose="02020603050405020304" pitchFamily="18" charset="0"/>
              <a:cs typeface="Times New Roman" panose="02020603050405020304" pitchFamily="18" charset="0"/>
            </a:rPr>
            <a:t>Hygiene factors </a:t>
          </a:r>
          <a:r>
            <a:rPr lang="en-US" sz="1300" b="1" kern="1200" dirty="0">
              <a:latin typeface="Times New Roman" panose="02020603050405020304" pitchFamily="18" charset="0"/>
              <a:cs typeface="Times New Roman" panose="02020603050405020304" pitchFamily="18" charset="0"/>
            </a:rPr>
            <a:t>avoid dissatisfaction,</a:t>
          </a:r>
          <a:r>
            <a:rPr lang="en-US" sz="1300" kern="1200" dirty="0">
              <a:latin typeface="Times New Roman" panose="02020603050405020304" pitchFamily="18" charset="0"/>
              <a:cs typeface="Times New Roman" panose="02020603050405020304" pitchFamily="18" charset="0"/>
            </a:rPr>
            <a:t> but do not motivate</a:t>
          </a:r>
        </a:p>
      </dsp:txBody>
      <dsp:txXfrm>
        <a:off x="452166" y="2819944"/>
        <a:ext cx="3210467" cy="17355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442ABB-7E17-44BB-987D-C24955883B8D}">
      <dsp:nvSpPr>
        <dsp:cNvPr id="0" name=""/>
        <dsp:cNvSpPr/>
      </dsp:nvSpPr>
      <dsp:spPr>
        <a:xfrm>
          <a:off x="3662" y="1177436"/>
          <a:ext cx="2416623" cy="294526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Recognition is a </a:t>
          </a:r>
          <a:r>
            <a:rPr lang="en-US" sz="1600" b="1" kern="1200" dirty="0">
              <a:latin typeface="Times New Roman" panose="02020603050405020304" pitchFamily="18" charset="0"/>
              <a:cs typeface="Times New Roman" panose="02020603050405020304" pitchFamily="18" charset="0"/>
            </a:rPr>
            <a:t>powerful motivator</a:t>
          </a:r>
          <a:r>
            <a:rPr lang="en-US" sz="1600" kern="1200" dirty="0">
              <a:latin typeface="Times New Roman" panose="02020603050405020304" pitchFamily="18" charset="0"/>
              <a:cs typeface="Times New Roman" panose="02020603050405020304" pitchFamily="18" charset="0"/>
            </a:rPr>
            <a:t> in team environments</a:t>
          </a:r>
        </a:p>
        <a:p>
          <a:pPr marL="0" lvl="0" indent="0" algn="just"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Falls into two main categories (</a:t>
          </a:r>
          <a:r>
            <a:rPr lang="en-US" sz="1600" kern="1200" dirty="0" err="1">
              <a:latin typeface="Times New Roman" panose="02020603050405020304" pitchFamily="18" charset="0"/>
              <a:cs typeface="Times New Roman" panose="02020603050405020304" pitchFamily="18" charset="0"/>
            </a:rPr>
            <a:t>Delavallade</a:t>
          </a:r>
          <a:r>
            <a:rPr lang="en-US" sz="1600" kern="1200" dirty="0">
              <a:latin typeface="Times New Roman" panose="02020603050405020304" pitchFamily="18" charset="0"/>
              <a:cs typeface="Times New Roman" panose="02020603050405020304" pitchFamily="18" charset="0"/>
            </a:rPr>
            <a:t>, 2021):</a:t>
          </a:r>
          <a:br>
            <a:rPr lang="en-US" sz="1600" kern="1200" dirty="0">
              <a:latin typeface="Times New Roman" panose="02020603050405020304" pitchFamily="18" charset="0"/>
              <a:cs typeface="Times New Roman" panose="02020603050405020304" pitchFamily="18" charset="0"/>
            </a:rPr>
          </a:br>
          <a:r>
            <a:rPr lang="en-US" sz="1600" b="0" i="0" kern="1200" dirty="0"/>
            <a:t>•</a:t>
          </a:r>
          <a:r>
            <a:rPr lang="en-US" sz="1600" b="1" kern="1200" dirty="0">
              <a:latin typeface="Times New Roman" panose="02020603050405020304" pitchFamily="18" charset="0"/>
              <a:cs typeface="Times New Roman" panose="02020603050405020304" pitchFamily="18" charset="0"/>
            </a:rPr>
            <a:t>Formal: </a:t>
          </a:r>
          <a:r>
            <a:rPr lang="en-US" sz="1600" kern="1200" dirty="0">
              <a:latin typeface="Times New Roman" panose="02020603050405020304" pitchFamily="18" charset="0"/>
              <a:cs typeface="Times New Roman" panose="02020603050405020304" pitchFamily="18" charset="0"/>
            </a:rPr>
            <a:t>awards, certificates, public acknowledgement</a:t>
          </a:r>
          <a:br>
            <a:rPr lang="en-US" sz="1600" kern="1200" dirty="0">
              <a:latin typeface="Times New Roman" panose="02020603050405020304" pitchFamily="18" charset="0"/>
              <a:cs typeface="Times New Roman" panose="02020603050405020304" pitchFamily="18" charset="0"/>
            </a:rPr>
          </a:br>
          <a:r>
            <a:rPr lang="en-US" sz="1600" b="0" i="0" kern="1200" dirty="0"/>
            <a:t>•</a:t>
          </a:r>
          <a:r>
            <a:rPr lang="en-US" sz="1600" b="1" kern="1200" dirty="0">
              <a:latin typeface="Times New Roman" panose="02020603050405020304" pitchFamily="18" charset="0"/>
              <a:cs typeface="Times New Roman" panose="02020603050405020304" pitchFamily="18" charset="0"/>
            </a:rPr>
            <a:t>Informal: </a:t>
          </a:r>
          <a:r>
            <a:rPr lang="en-US" sz="1600" kern="1200" dirty="0">
              <a:latin typeface="Times New Roman" panose="02020603050405020304" pitchFamily="18" charset="0"/>
              <a:cs typeface="Times New Roman" panose="02020603050405020304" pitchFamily="18" charset="0"/>
            </a:rPr>
            <a:t>verbal praise, thank-you notes, shout-outs</a:t>
          </a:r>
        </a:p>
      </dsp:txBody>
      <dsp:txXfrm>
        <a:off x="74442" y="1248216"/>
        <a:ext cx="2275063" cy="2803700"/>
      </dsp:txXfrm>
    </dsp:sp>
    <dsp:sp modelId="{5BB06BFE-964F-4B62-A296-D4F178288E66}">
      <dsp:nvSpPr>
        <dsp:cNvPr id="0" name=""/>
        <dsp:cNvSpPr/>
      </dsp:nvSpPr>
      <dsp:spPr>
        <a:xfrm rot="21589915">
          <a:off x="2658970" y="2345418"/>
          <a:ext cx="506014" cy="59932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just" defTabSz="711200">
            <a:lnSpc>
              <a:spcPct val="90000"/>
            </a:lnSpc>
            <a:spcBef>
              <a:spcPct val="0"/>
            </a:spcBef>
            <a:spcAft>
              <a:spcPct val="35000"/>
            </a:spcAft>
            <a:buNone/>
          </a:pPr>
          <a:endParaRPr lang="en-US" sz="1600" kern="1200">
            <a:latin typeface="Times New Roman" panose="02020603050405020304" pitchFamily="18" charset="0"/>
            <a:cs typeface="Times New Roman" panose="02020603050405020304" pitchFamily="18" charset="0"/>
          </a:endParaRPr>
        </a:p>
      </dsp:txBody>
      <dsp:txXfrm>
        <a:off x="2658970" y="2465505"/>
        <a:ext cx="354210" cy="359594"/>
      </dsp:txXfrm>
    </dsp:sp>
    <dsp:sp modelId="{A7FB8CAE-0998-4694-A10B-58F5524E9898}">
      <dsp:nvSpPr>
        <dsp:cNvPr id="0" name=""/>
        <dsp:cNvSpPr/>
      </dsp:nvSpPr>
      <dsp:spPr>
        <a:xfrm>
          <a:off x="3375026" y="1167923"/>
          <a:ext cx="2159784" cy="294526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Timely and sincere recognition</a:t>
          </a:r>
          <a:br>
            <a:rPr lang="en-US" sz="1600" kern="1200" dirty="0">
              <a:latin typeface="Times New Roman" panose="02020603050405020304" pitchFamily="18" charset="0"/>
              <a:cs typeface="Times New Roman" panose="02020603050405020304" pitchFamily="18" charset="0"/>
            </a:rPr>
          </a:br>
          <a:br>
            <a:rPr lang="en-US" sz="1600" kern="1200" dirty="0">
              <a:latin typeface="Times New Roman" panose="02020603050405020304" pitchFamily="18" charset="0"/>
              <a:cs typeface="Times New Roman" panose="02020603050405020304" pitchFamily="18" charset="0"/>
            </a:rPr>
          </a:br>
          <a:br>
            <a:rPr lang="en-US" sz="1600" kern="1200" dirty="0">
              <a:solidFill>
                <a:schemeClr val="bg1"/>
              </a:solidFill>
              <a:latin typeface="Times New Roman" panose="02020603050405020304" pitchFamily="18" charset="0"/>
              <a:cs typeface="Times New Roman" panose="02020603050405020304" pitchFamily="18" charset="0"/>
            </a:rPr>
          </a:br>
          <a:r>
            <a:rPr lang="en-US" sz="1600" b="0" i="0" kern="1200" dirty="0"/>
            <a:t>•</a:t>
          </a:r>
          <a:r>
            <a:rPr lang="en-US" sz="1600" kern="1200" dirty="0">
              <a:solidFill>
                <a:schemeClr val="bg1"/>
              </a:solidFill>
              <a:latin typeface="Times New Roman" panose="02020603050405020304" pitchFamily="18" charset="0"/>
              <a:cs typeface="Times New Roman" panose="02020603050405020304" pitchFamily="18" charset="0"/>
            </a:rPr>
            <a:t>Team morale
</a:t>
          </a:r>
          <a:r>
            <a:rPr lang="en-US" sz="1600" b="0" i="0" kern="1200" dirty="0"/>
            <a:t>•</a:t>
          </a:r>
          <a:r>
            <a:rPr lang="en-US" sz="1600" kern="1200" dirty="0">
              <a:solidFill>
                <a:schemeClr val="bg1"/>
              </a:solidFill>
              <a:latin typeface="Times New Roman" panose="02020603050405020304" pitchFamily="18" charset="0"/>
              <a:cs typeface="Times New Roman" panose="02020603050405020304" pitchFamily="18" charset="0"/>
            </a:rPr>
            <a:t>Employee engagement
</a:t>
          </a:r>
          <a:r>
            <a:rPr lang="en-US" sz="1600" b="0" i="0" kern="1200" dirty="0"/>
            <a:t>•</a:t>
          </a:r>
          <a:r>
            <a:rPr lang="en-US" sz="1600" kern="1200" dirty="0">
              <a:solidFill>
                <a:schemeClr val="bg1"/>
              </a:solidFill>
              <a:latin typeface="Times New Roman" panose="02020603050405020304" pitchFamily="18" charset="0"/>
              <a:cs typeface="Times New Roman" panose="02020603050405020304" pitchFamily="18" charset="0"/>
            </a:rPr>
            <a:t>Positive workplace </a:t>
          </a:r>
          <a:r>
            <a:rPr lang="en-US" sz="1600" kern="1200" dirty="0" err="1">
              <a:solidFill>
                <a:schemeClr val="bg1"/>
              </a:solidFill>
              <a:latin typeface="Times New Roman" panose="02020603050405020304" pitchFamily="18" charset="0"/>
              <a:cs typeface="Times New Roman" panose="02020603050405020304" pitchFamily="18" charset="0"/>
            </a:rPr>
            <a:t>behaviours</a:t>
          </a:r>
          <a:br>
            <a:rPr lang="en-US" sz="1600" kern="1200" dirty="0">
              <a:solidFill>
                <a:schemeClr val="bg1"/>
              </a:solidFill>
              <a:latin typeface="Times New Roman" panose="02020603050405020304" pitchFamily="18" charset="0"/>
              <a:cs typeface="Times New Roman" panose="02020603050405020304" pitchFamily="18" charset="0"/>
            </a:rPr>
          </a:br>
          <a:endParaRPr lang="en-US" sz="1600" kern="1200" dirty="0">
            <a:solidFill>
              <a:schemeClr val="bg1"/>
            </a:solidFill>
            <a:latin typeface="Times New Roman" panose="02020603050405020304" pitchFamily="18" charset="0"/>
            <a:cs typeface="Times New Roman" panose="02020603050405020304" pitchFamily="18" charset="0"/>
          </a:endParaRPr>
        </a:p>
      </dsp:txBody>
      <dsp:txXfrm>
        <a:off x="3438284" y="1231181"/>
        <a:ext cx="2033268" cy="2818744"/>
      </dsp:txXfrm>
    </dsp:sp>
    <dsp:sp modelId="{AD764CF4-ACEB-4FA4-B9A8-8C65C72CF77E}">
      <dsp:nvSpPr>
        <dsp:cNvPr id="0" name=""/>
        <dsp:cNvSpPr/>
      </dsp:nvSpPr>
      <dsp:spPr>
        <a:xfrm rot="10011">
          <a:off x="5779449" y="2345504"/>
          <a:ext cx="518638" cy="59932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just" defTabSz="711200">
            <a:lnSpc>
              <a:spcPct val="90000"/>
            </a:lnSpc>
            <a:spcBef>
              <a:spcPct val="0"/>
            </a:spcBef>
            <a:spcAft>
              <a:spcPct val="35000"/>
            </a:spcAft>
            <a:buNone/>
          </a:pPr>
          <a:endParaRPr lang="en-US" sz="1600" kern="1200">
            <a:latin typeface="Times New Roman" panose="02020603050405020304" pitchFamily="18" charset="0"/>
            <a:cs typeface="Times New Roman" panose="02020603050405020304" pitchFamily="18" charset="0"/>
          </a:endParaRPr>
        </a:p>
      </dsp:txBody>
      <dsp:txXfrm>
        <a:off x="5779449" y="2465141"/>
        <a:ext cx="363047" cy="359594"/>
      </dsp:txXfrm>
    </dsp:sp>
    <dsp:sp modelId="{93BFE1E4-5804-4C20-875A-FB48D79678C3}">
      <dsp:nvSpPr>
        <dsp:cNvPr id="0" name=""/>
        <dsp:cNvSpPr/>
      </dsp:nvSpPr>
      <dsp:spPr>
        <a:xfrm>
          <a:off x="6513369" y="1177436"/>
          <a:ext cx="2416623" cy="294526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Best practices for effective recognition:
</a:t>
          </a:r>
          <a:r>
            <a:rPr lang="en-US" sz="1600" b="0" i="0" kern="1200" dirty="0"/>
            <a:t>•</a:t>
          </a:r>
          <a:r>
            <a:rPr lang="en-US" sz="1600" kern="1200" dirty="0">
              <a:latin typeface="Times New Roman" panose="02020603050405020304" pitchFamily="18" charset="0"/>
              <a:cs typeface="Times New Roman" panose="02020603050405020304" pitchFamily="18" charset="0"/>
            </a:rPr>
            <a:t>Be immediate and consistent
</a:t>
          </a:r>
          <a:r>
            <a:rPr lang="en-US" sz="1600" b="0" i="0" kern="1200" dirty="0"/>
            <a:t>•</a:t>
          </a:r>
          <a:r>
            <a:rPr lang="en-US" sz="1600" kern="1200" dirty="0" err="1">
              <a:latin typeface="Times New Roman" panose="02020603050405020304" pitchFamily="18" charset="0"/>
              <a:cs typeface="Times New Roman" panose="02020603050405020304" pitchFamily="18" charset="0"/>
            </a:rPr>
            <a:t>Recognise</a:t>
          </a:r>
          <a:r>
            <a:rPr lang="en-US" sz="1600" kern="1200" dirty="0">
              <a:latin typeface="Times New Roman" panose="02020603050405020304" pitchFamily="18" charset="0"/>
              <a:cs typeface="Times New Roman" panose="02020603050405020304" pitchFamily="18" charset="0"/>
            </a:rPr>
            <a:t> specific actions and contributions
</a:t>
          </a:r>
          <a:r>
            <a:rPr lang="en-US" sz="1600" b="0" i="0" kern="1200" dirty="0"/>
            <a:t>•</a:t>
          </a:r>
          <a:r>
            <a:rPr lang="en-US" sz="1600" kern="1200" dirty="0">
              <a:latin typeface="Times New Roman" panose="02020603050405020304" pitchFamily="18" charset="0"/>
              <a:cs typeface="Times New Roman" panose="02020603050405020304" pitchFamily="18" charset="0"/>
            </a:rPr>
            <a:t>Apply recognition fairly across the team</a:t>
          </a:r>
        </a:p>
      </dsp:txBody>
      <dsp:txXfrm>
        <a:off x="6584149" y="1248216"/>
        <a:ext cx="2275063" cy="28037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BAF5CD-E656-4F7F-8BD2-A053E865DE63}">
      <dsp:nvSpPr>
        <dsp:cNvPr id="0" name=""/>
        <dsp:cNvSpPr/>
      </dsp:nvSpPr>
      <dsp:spPr>
        <a:xfrm>
          <a:off x="0" y="0"/>
          <a:ext cx="5999321" cy="198881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US" sz="1400" b="0" i="0" kern="1200" dirty="0"/>
            <a:t>•</a:t>
          </a:r>
          <a:r>
            <a:rPr lang="en-US" sz="1400" kern="1200" dirty="0">
              <a:latin typeface="Times New Roman" panose="02020603050405020304" pitchFamily="18" charset="0"/>
              <a:cs typeface="Times New Roman" panose="02020603050405020304" pitchFamily="18" charset="0"/>
            </a:rPr>
            <a:t>Forming: team members get to know each other
</a:t>
          </a:r>
          <a:r>
            <a:rPr lang="en-US" sz="1400" b="0" i="0" kern="1200" dirty="0"/>
            <a:t>•</a:t>
          </a:r>
          <a:r>
            <a:rPr lang="en-US" sz="1400" kern="1200" dirty="0">
              <a:latin typeface="Times New Roman" panose="02020603050405020304" pitchFamily="18" charset="0"/>
              <a:cs typeface="Times New Roman" panose="02020603050405020304" pitchFamily="18" charset="0"/>
            </a:rPr>
            <a:t>Storming: conflicts may arise as roles are established
</a:t>
          </a:r>
          <a:r>
            <a:rPr lang="en-US" sz="1400" b="0" i="0" kern="1200" dirty="0"/>
            <a:t>•</a:t>
          </a:r>
          <a:r>
            <a:rPr lang="en-US" sz="1400" kern="1200" dirty="0">
              <a:latin typeface="Times New Roman" panose="02020603050405020304" pitchFamily="18" charset="0"/>
              <a:cs typeface="Times New Roman" panose="02020603050405020304" pitchFamily="18" charset="0"/>
            </a:rPr>
            <a:t>Norming: team begins to cooperate effectively
</a:t>
          </a:r>
          <a:r>
            <a:rPr lang="en-US" sz="1400" b="0" i="0" kern="1200" dirty="0"/>
            <a:t>•</a:t>
          </a:r>
          <a:r>
            <a:rPr lang="en-US" sz="1400" kern="1200" dirty="0">
              <a:latin typeface="Times New Roman" panose="02020603050405020304" pitchFamily="18" charset="0"/>
              <a:cs typeface="Times New Roman" panose="02020603050405020304" pitchFamily="18" charset="0"/>
            </a:rPr>
            <a:t>Performing; team works efficiently toward goals
</a:t>
          </a:r>
          <a:r>
            <a:rPr lang="en-US" sz="1400" b="0" i="0" kern="1200" dirty="0"/>
            <a:t>•</a:t>
          </a:r>
          <a:r>
            <a:rPr lang="en-US" sz="1400" kern="1200" dirty="0">
              <a:latin typeface="Times New Roman" panose="02020603050405020304" pitchFamily="18" charset="0"/>
              <a:cs typeface="Times New Roman" panose="02020603050405020304" pitchFamily="18" charset="0"/>
            </a:rPr>
            <a:t>Adjourning, task completion and disbanding of the team</a:t>
          </a:r>
        </a:p>
      </dsp:txBody>
      <dsp:txXfrm>
        <a:off x="58250" y="58250"/>
        <a:ext cx="3943729" cy="1872312"/>
      </dsp:txXfrm>
    </dsp:sp>
    <dsp:sp modelId="{B5DC3114-F48D-4C2A-AD8B-9276AD86FE47}">
      <dsp:nvSpPr>
        <dsp:cNvPr id="0" name=""/>
        <dsp:cNvSpPr/>
      </dsp:nvSpPr>
      <dsp:spPr>
        <a:xfrm>
          <a:off x="1058703" y="2430770"/>
          <a:ext cx="5999321" cy="198881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Recognition is important at all stages:
</a:t>
          </a:r>
          <a:r>
            <a:rPr lang="en-US" sz="1200" b="0" i="0" kern="1200" dirty="0"/>
            <a:t>•</a:t>
          </a:r>
          <a:r>
            <a:rPr lang="en-US" sz="1200" kern="1200" dirty="0">
              <a:latin typeface="Times New Roman" panose="02020603050405020304" pitchFamily="18" charset="0"/>
              <a:cs typeface="Times New Roman" panose="02020603050405020304" pitchFamily="18" charset="0"/>
            </a:rPr>
            <a:t>Forming and Storming: builds trust and psychological safety</a:t>
          </a:r>
        </a:p>
        <a:p>
          <a:pPr marL="0" lvl="0" indent="0" algn="just" defTabSz="53340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 </a:t>
          </a:r>
          <a:r>
            <a:rPr lang="en-US" sz="1200" b="0" i="0" kern="1200" dirty="0"/>
            <a:t>•</a:t>
          </a:r>
          <a:r>
            <a:rPr lang="en-US" sz="1200" kern="1200" dirty="0">
              <a:latin typeface="Times New Roman" panose="02020603050405020304" pitchFamily="18" charset="0"/>
              <a:cs typeface="Times New Roman" panose="02020603050405020304" pitchFamily="18" charset="0"/>
            </a:rPr>
            <a:t>Norming: reinforces collaboration and shared values
</a:t>
          </a:r>
          <a:r>
            <a:rPr lang="en-US" sz="1200" b="0" i="0" kern="1200" dirty="0"/>
            <a:t>•</a:t>
          </a:r>
          <a:r>
            <a:rPr lang="en-US" sz="1200" kern="1200" dirty="0">
              <a:latin typeface="Times New Roman" panose="02020603050405020304" pitchFamily="18" charset="0"/>
              <a:cs typeface="Times New Roman" panose="02020603050405020304" pitchFamily="18" charset="0"/>
            </a:rPr>
            <a:t>Performing: formal recognition sustains high motivation
</a:t>
          </a:r>
          <a:r>
            <a:rPr lang="en-US" sz="1200" b="0" i="0" kern="1200" dirty="0"/>
            <a:t>•</a:t>
          </a:r>
          <a:r>
            <a:rPr lang="en-US" sz="1200" kern="1200" dirty="0">
              <a:latin typeface="Times New Roman" panose="02020603050405020304" pitchFamily="18" charset="0"/>
              <a:cs typeface="Times New Roman" panose="02020603050405020304" pitchFamily="18" charset="0"/>
            </a:rPr>
            <a:t>Adjourning: celebrates team achievements and closure</a:t>
          </a:r>
        </a:p>
      </dsp:txBody>
      <dsp:txXfrm>
        <a:off x="1116953" y="2489020"/>
        <a:ext cx="3531389" cy="1872312"/>
      </dsp:txXfrm>
    </dsp:sp>
    <dsp:sp modelId="{7AE3727E-334D-4685-8B41-6B42D8CB33C6}">
      <dsp:nvSpPr>
        <dsp:cNvPr id="0" name=""/>
        <dsp:cNvSpPr/>
      </dsp:nvSpPr>
      <dsp:spPr>
        <a:xfrm>
          <a:off x="4706593" y="1563427"/>
          <a:ext cx="1292728" cy="1292728"/>
        </a:xfrm>
        <a:prstGeom prst="downArrow">
          <a:avLst>
            <a:gd name="adj1" fmla="val 55000"/>
            <a:gd name="adj2" fmla="val 45000"/>
          </a:avLst>
        </a:prstGeom>
        <a:solidFill>
          <a:schemeClr val="accent2">
            <a:alpha val="90000"/>
            <a:tint val="40000"/>
            <a:hueOff val="0"/>
            <a:satOff val="0"/>
            <a:lumOff val="0"/>
            <a:alphaOff val="0"/>
          </a:schemeClr>
        </a:solidFill>
        <a:ln w="254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just" defTabSz="622300">
            <a:lnSpc>
              <a:spcPct val="90000"/>
            </a:lnSpc>
            <a:spcBef>
              <a:spcPct val="0"/>
            </a:spcBef>
            <a:spcAft>
              <a:spcPct val="35000"/>
            </a:spcAft>
            <a:buNone/>
          </a:pPr>
          <a:endParaRPr lang="en-US" sz="1400" kern="1200">
            <a:latin typeface="Times New Roman" panose="02020603050405020304" pitchFamily="18" charset="0"/>
            <a:cs typeface="Times New Roman" panose="02020603050405020304" pitchFamily="18" charset="0"/>
          </a:endParaRPr>
        </a:p>
      </dsp:txBody>
      <dsp:txXfrm>
        <a:off x="4997457" y="1563427"/>
        <a:ext cx="711000" cy="9727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930413-2510-4E4B-9905-55D96421B984}">
      <dsp:nvSpPr>
        <dsp:cNvPr id="0" name=""/>
        <dsp:cNvSpPr/>
      </dsp:nvSpPr>
      <dsp:spPr>
        <a:xfrm>
          <a:off x="0" y="0"/>
          <a:ext cx="5958840" cy="1178559"/>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Delegation is not about dumping negative responsibilities by assigning of tasks according to the strengths of individuals</a:t>
          </a:r>
        </a:p>
      </dsp:txBody>
      <dsp:txXfrm>
        <a:off x="34519" y="34519"/>
        <a:ext cx="4687081" cy="1109521"/>
      </dsp:txXfrm>
    </dsp:sp>
    <dsp:sp modelId="{F3D48DF1-FD58-4100-BD79-31EC50993B3A}">
      <dsp:nvSpPr>
        <dsp:cNvPr id="0" name=""/>
        <dsp:cNvSpPr/>
      </dsp:nvSpPr>
      <dsp:spPr>
        <a:xfrm>
          <a:off x="525779" y="1374986"/>
          <a:ext cx="5958840" cy="1178559"/>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Good delegation involves assigning someone to ensure that the task being delegated fits the skills of the assigner, gives clear expectations and entrusts the team members to perform (</a:t>
          </a:r>
          <a:r>
            <a:rPr lang="en-US" sz="1600" kern="1200" dirty="0" err="1">
              <a:latin typeface="Times New Roman" panose="02020603050405020304" pitchFamily="18" charset="0"/>
              <a:cs typeface="Times New Roman" panose="02020603050405020304" pitchFamily="18" charset="0"/>
            </a:rPr>
            <a:t>Ugoani</a:t>
          </a:r>
          <a:r>
            <a:rPr lang="en-US" sz="1600" kern="1200" dirty="0">
              <a:latin typeface="Times New Roman" panose="02020603050405020304" pitchFamily="18" charset="0"/>
              <a:cs typeface="Times New Roman" panose="02020603050405020304" pitchFamily="18" charset="0"/>
            </a:rPr>
            <a:t>, 2020). </a:t>
          </a:r>
        </a:p>
      </dsp:txBody>
      <dsp:txXfrm>
        <a:off x="560298" y="1409505"/>
        <a:ext cx="4597958" cy="1109521"/>
      </dsp:txXfrm>
    </dsp:sp>
    <dsp:sp modelId="{56EF335E-A0C9-41AA-BAD8-B9C2D5BD53FF}">
      <dsp:nvSpPr>
        <dsp:cNvPr id="0" name=""/>
        <dsp:cNvSpPr/>
      </dsp:nvSpPr>
      <dsp:spPr>
        <a:xfrm>
          <a:off x="1051559" y="2749973"/>
          <a:ext cx="5958840" cy="1178559"/>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Empowerment arises when people believe that their duties are their own, which results in more confidence, motivation, as well as individual development.</a:t>
          </a:r>
        </a:p>
      </dsp:txBody>
      <dsp:txXfrm>
        <a:off x="1086078" y="2784492"/>
        <a:ext cx="4597958" cy="1109521"/>
      </dsp:txXfrm>
    </dsp:sp>
    <dsp:sp modelId="{CDE90E2E-F108-4CA4-A3F3-7C2244FF86AF}">
      <dsp:nvSpPr>
        <dsp:cNvPr id="0" name=""/>
        <dsp:cNvSpPr/>
      </dsp:nvSpPr>
      <dsp:spPr>
        <a:xfrm>
          <a:off x="5192776" y="893741"/>
          <a:ext cx="766063" cy="766063"/>
        </a:xfrm>
        <a:prstGeom prst="downArrow">
          <a:avLst>
            <a:gd name="adj1" fmla="val 55000"/>
            <a:gd name="adj2" fmla="val 45000"/>
          </a:avLst>
        </a:prstGeom>
        <a:solidFill>
          <a:schemeClr val="accent3">
            <a:alpha val="90000"/>
            <a:tint val="40000"/>
            <a:hueOff val="0"/>
            <a:satOff val="0"/>
            <a:lumOff val="0"/>
            <a:alphaOff val="0"/>
          </a:schemeClr>
        </a:solidFill>
        <a:ln w="254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just" defTabSz="711200">
            <a:lnSpc>
              <a:spcPct val="90000"/>
            </a:lnSpc>
            <a:spcBef>
              <a:spcPct val="0"/>
            </a:spcBef>
            <a:spcAft>
              <a:spcPct val="35000"/>
            </a:spcAft>
            <a:buNone/>
          </a:pPr>
          <a:endParaRPr lang="en-US" sz="1600" kern="1200">
            <a:latin typeface="Times New Roman" panose="02020603050405020304" pitchFamily="18" charset="0"/>
            <a:cs typeface="Times New Roman" panose="02020603050405020304" pitchFamily="18" charset="0"/>
          </a:endParaRPr>
        </a:p>
      </dsp:txBody>
      <dsp:txXfrm>
        <a:off x="5365140" y="893741"/>
        <a:ext cx="421335" cy="576462"/>
      </dsp:txXfrm>
    </dsp:sp>
    <dsp:sp modelId="{EA9920C3-E423-4F79-8184-29CD9EC637AF}">
      <dsp:nvSpPr>
        <dsp:cNvPr id="0" name=""/>
        <dsp:cNvSpPr/>
      </dsp:nvSpPr>
      <dsp:spPr>
        <a:xfrm>
          <a:off x="5718556" y="2260870"/>
          <a:ext cx="766063" cy="766063"/>
        </a:xfrm>
        <a:prstGeom prst="downArrow">
          <a:avLst>
            <a:gd name="adj1" fmla="val 55000"/>
            <a:gd name="adj2" fmla="val 45000"/>
          </a:avLst>
        </a:prstGeom>
        <a:solidFill>
          <a:schemeClr val="accent3">
            <a:alpha val="90000"/>
            <a:tint val="40000"/>
            <a:hueOff val="0"/>
            <a:satOff val="0"/>
            <a:lumOff val="0"/>
            <a:alphaOff val="0"/>
          </a:schemeClr>
        </a:solidFill>
        <a:ln w="254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just" defTabSz="711200">
            <a:lnSpc>
              <a:spcPct val="90000"/>
            </a:lnSpc>
            <a:spcBef>
              <a:spcPct val="0"/>
            </a:spcBef>
            <a:spcAft>
              <a:spcPct val="35000"/>
            </a:spcAft>
            <a:buNone/>
          </a:pPr>
          <a:endParaRPr lang="en-US" sz="1600" kern="1200">
            <a:latin typeface="Times New Roman" panose="02020603050405020304" pitchFamily="18" charset="0"/>
            <a:cs typeface="Times New Roman" panose="02020603050405020304" pitchFamily="18" charset="0"/>
          </a:endParaRPr>
        </a:p>
      </dsp:txBody>
      <dsp:txXfrm>
        <a:off x="5890920" y="2260870"/>
        <a:ext cx="421335" cy="57646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930413-2510-4E4B-9905-55D96421B984}">
      <dsp:nvSpPr>
        <dsp:cNvPr id="0" name=""/>
        <dsp:cNvSpPr/>
      </dsp:nvSpPr>
      <dsp:spPr>
        <a:xfrm>
          <a:off x="0" y="6833"/>
          <a:ext cx="6368510" cy="129428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US" sz="1200" b="0" i="0" kern="1200" dirty="0"/>
            <a:t>•</a:t>
          </a:r>
          <a:r>
            <a:rPr lang="en-US" sz="1200" kern="1200" dirty="0">
              <a:latin typeface="Times New Roman" panose="02020603050405020304" pitchFamily="18" charset="0"/>
              <a:cs typeface="Times New Roman" panose="02020603050405020304" pitchFamily="18" charset="0"/>
            </a:rPr>
            <a:t>Competing: assertive and uncooperative
</a:t>
          </a:r>
          <a:r>
            <a:rPr lang="en-US" sz="1200" b="0" i="0" kern="1200" dirty="0"/>
            <a:t>•</a:t>
          </a:r>
          <a:r>
            <a:rPr lang="en-US" sz="1200" kern="1200" dirty="0">
              <a:latin typeface="Times New Roman" panose="02020603050405020304" pitchFamily="18" charset="0"/>
              <a:cs typeface="Times New Roman" panose="02020603050405020304" pitchFamily="18" charset="0"/>
            </a:rPr>
            <a:t>Avoiding: unassertive and uncooperative</a:t>
          </a:r>
        </a:p>
        <a:p>
          <a:pPr marL="0" lvl="0" indent="0" algn="just" defTabSz="533400">
            <a:lnSpc>
              <a:spcPct val="90000"/>
            </a:lnSpc>
            <a:spcBef>
              <a:spcPct val="0"/>
            </a:spcBef>
            <a:spcAft>
              <a:spcPct val="35000"/>
            </a:spcAft>
            <a:buNone/>
          </a:pPr>
          <a:r>
            <a:rPr lang="en-US" sz="1200" b="0" i="0" kern="1200" dirty="0"/>
            <a:t>•</a:t>
          </a:r>
          <a:r>
            <a:rPr lang="en-US" sz="1200" kern="1200" dirty="0">
              <a:latin typeface="Times New Roman" panose="02020603050405020304" pitchFamily="18" charset="0"/>
              <a:cs typeface="Times New Roman" panose="02020603050405020304" pitchFamily="18" charset="0"/>
            </a:rPr>
            <a:t>Accommodating: unassertive and cooperative
</a:t>
          </a:r>
          <a:r>
            <a:rPr lang="en-US" sz="1200" b="0" i="0" kern="1200" dirty="0"/>
            <a:t>•</a:t>
          </a:r>
          <a:r>
            <a:rPr lang="en-US" sz="1200" kern="1200" dirty="0">
              <a:latin typeface="Times New Roman" panose="02020603050405020304" pitchFamily="18" charset="0"/>
              <a:cs typeface="Times New Roman" panose="02020603050405020304" pitchFamily="18" charset="0"/>
            </a:rPr>
            <a:t> Compromising: moderate assertiveness and cooperativeness
</a:t>
          </a:r>
          <a:r>
            <a:rPr lang="en-US" sz="1200" b="0" i="0" kern="1200" dirty="0"/>
            <a:t>•</a:t>
          </a:r>
          <a:r>
            <a:rPr lang="en-US" sz="1200" kern="1200" dirty="0">
              <a:latin typeface="Times New Roman" panose="02020603050405020304" pitchFamily="18" charset="0"/>
              <a:cs typeface="Times New Roman" panose="02020603050405020304" pitchFamily="18" charset="0"/>
            </a:rPr>
            <a:t> Collaborating: highly assertive and cooperative</a:t>
          </a:r>
        </a:p>
      </dsp:txBody>
      <dsp:txXfrm>
        <a:off x="37908" y="44741"/>
        <a:ext cx="4971872" cy="1218472"/>
      </dsp:txXfrm>
    </dsp:sp>
    <dsp:sp modelId="{F3D48DF1-FD58-4100-BD79-31EC50993B3A}">
      <dsp:nvSpPr>
        <dsp:cNvPr id="0" name=""/>
        <dsp:cNvSpPr/>
      </dsp:nvSpPr>
      <dsp:spPr>
        <a:xfrm>
          <a:off x="561927" y="1510003"/>
          <a:ext cx="6368510" cy="129428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Collaborating is ideal when roles are unclear and shared decisions are needed</a:t>
          </a:r>
        </a:p>
      </dsp:txBody>
      <dsp:txXfrm>
        <a:off x="599835" y="1547911"/>
        <a:ext cx="4889479" cy="1218472"/>
      </dsp:txXfrm>
    </dsp:sp>
    <dsp:sp modelId="{56EF335E-A0C9-41AA-BAD8-B9C2D5BD53FF}">
      <dsp:nvSpPr>
        <dsp:cNvPr id="0" name=""/>
        <dsp:cNvSpPr/>
      </dsp:nvSpPr>
      <dsp:spPr>
        <a:xfrm>
          <a:off x="1123854" y="3020006"/>
          <a:ext cx="6368510" cy="129428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Compromising works when priorities or responsibilities overlap</a:t>
          </a:r>
        </a:p>
      </dsp:txBody>
      <dsp:txXfrm>
        <a:off x="1161762" y="3057914"/>
        <a:ext cx="4889479" cy="1218472"/>
      </dsp:txXfrm>
    </dsp:sp>
    <dsp:sp modelId="{CDE90E2E-F108-4CA4-A3F3-7C2244FF86AF}">
      <dsp:nvSpPr>
        <dsp:cNvPr id="0" name=""/>
        <dsp:cNvSpPr/>
      </dsp:nvSpPr>
      <dsp:spPr>
        <a:xfrm>
          <a:off x="5527222" y="981502"/>
          <a:ext cx="841287" cy="841287"/>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just" defTabSz="711200">
            <a:lnSpc>
              <a:spcPct val="90000"/>
            </a:lnSpc>
            <a:spcBef>
              <a:spcPct val="0"/>
            </a:spcBef>
            <a:spcAft>
              <a:spcPct val="35000"/>
            </a:spcAft>
            <a:buNone/>
          </a:pPr>
          <a:endParaRPr lang="en-US" sz="1600" kern="1200">
            <a:latin typeface="Times New Roman" panose="02020603050405020304" pitchFamily="18" charset="0"/>
            <a:cs typeface="Times New Roman" panose="02020603050405020304" pitchFamily="18" charset="0"/>
          </a:endParaRPr>
        </a:p>
      </dsp:txBody>
      <dsp:txXfrm>
        <a:off x="5716512" y="981502"/>
        <a:ext cx="462707" cy="633068"/>
      </dsp:txXfrm>
    </dsp:sp>
    <dsp:sp modelId="{EA9920C3-E423-4F79-8184-29CD9EC637AF}">
      <dsp:nvSpPr>
        <dsp:cNvPr id="0" name=""/>
        <dsp:cNvSpPr/>
      </dsp:nvSpPr>
      <dsp:spPr>
        <a:xfrm>
          <a:off x="6089150" y="2482876"/>
          <a:ext cx="841287" cy="841287"/>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just" defTabSz="711200">
            <a:lnSpc>
              <a:spcPct val="90000"/>
            </a:lnSpc>
            <a:spcBef>
              <a:spcPct val="0"/>
            </a:spcBef>
            <a:spcAft>
              <a:spcPct val="35000"/>
            </a:spcAft>
            <a:buNone/>
          </a:pPr>
          <a:endParaRPr lang="en-US" sz="1600" kern="1200">
            <a:latin typeface="Times New Roman" panose="02020603050405020304" pitchFamily="18" charset="0"/>
            <a:cs typeface="Times New Roman" panose="02020603050405020304" pitchFamily="18" charset="0"/>
          </a:endParaRPr>
        </a:p>
      </dsp:txBody>
      <dsp:txXfrm>
        <a:off x="6278440" y="2482876"/>
        <a:ext cx="462707" cy="63306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573F84-EACD-4DD7-ADF1-B7CAE890762D}">
      <dsp:nvSpPr>
        <dsp:cNvPr id="0" name=""/>
        <dsp:cNvSpPr/>
      </dsp:nvSpPr>
      <dsp:spPr>
        <a:xfrm>
          <a:off x="0" y="0"/>
          <a:ext cx="5999321" cy="1325874"/>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During the group work, one of the members fulfilled all the deadlines and helped everybody. </a:t>
          </a:r>
        </a:p>
      </dsp:txBody>
      <dsp:txXfrm>
        <a:off x="38834" y="38834"/>
        <a:ext cx="4568597" cy="1248206"/>
      </dsp:txXfrm>
    </dsp:sp>
    <dsp:sp modelId="{BF10E852-946A-4E36-9CE4-BC6077A6A611}">
      <dsp:nvSpPr>
        <dsp:cNvPr id="0" name=""/>
        <dsp:cNvSpPr/>
      </dsp:nvSpPr>
      <dsp:spPr>
        <a:xfrm>
          <a:off x="529351" y="1546854"/>
          <a:ext cx="5999321" cy="1325874"/>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This was </a:t>
          </a:r>
          <a:r>
            <a:rPr lang="en-US" sz="2000" kern="1200" dirty="0" err="1">
              <a:latin typeface="Times New Roman" panose="02020603050405020304" pitchFamily="18" charset="0"/>
              <a:cs typeface="Times New Roman" panose="02020603050405020304" pitchFamily="18" charset="0"/>
            </a:rPr>
            <a:t>recognised</a:t>
          </a:r>
          <a:r>
            <a:rPr lang="en-US" sz="2000" kern="1200" dirty="0">
              <a:latin typeface="Times New Roman" panose="02020603050405020304" pitchFamily="18" charset="0"/>
              <a:cs typeface="Times New Roman" panose="02020603050405020304" pitchFamily="18" charset="0"/>
            </a:rPr>
            <a:t> in the form of informal feedback when I caught up with them once a week and a shout-out by a peer at a team meeting (Bull and Ridley-Duff, 2019).</a:t>
          </a:r>
        </a:p>
      </dsp:txBody>
      <dsp:txXfrm>
        <a:off x="568185" y="1585688"/>
        <a:ext cx="4530482" cy="1248206"/>
      </dsp:txXfrm>
    </dsp:sp>
    <dsp:sp modelId="{77CFD59F-F7DE-478F-B107-F4F3C25D4ACC}">
      <dsp:nvSpPr>
        <dsp:cNvPr id="0" name=""/>
        <dsp:cNvSpPr/>
      </dsp:nvSpPr>
      <dsp:spPr>
        <a:xfrm>
          <a:off x="1058703" y="3093708"/>
          <a:ext cx="5999321" cy="1325874"/>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Subsequently, the team noted their use through formal appreciation of their contribution to the final report.</a:t>
          </a:r>
        </a:p>
      </dsp:txBody>
      <dsp:txXfrm>
        <a:off x="1097537" y="3132542"/>
        <a:ext cx="4530482" cy="1248206"/>
      </dsp:txXfrm>
    </dsp:sp>
    <dsp:sp modelId="{C9166EE7-2492-44C4-B9B5-23C3F93A3292}">
      <dsp:nvSpPr>
        <dsp:cNvPr id="0" name=""/>
        <dsp:cNvSpPr/>
      </dsp:nvSpPr>
      <dsp:spPr>
        <a:xfrm>
          <a:off x="5137502" y="1005455"/>
          <a:ext cx="861818" cy="861818"/>
        </a:xfrm>
        <a:prstGeom prst="downArrow">
          <a:avLst>
            <a:gd name="adj1" fmla="val 55000"/>
            <a:gd name="adj2" fmla="val 45000"/>
          </a:avLst>
        </a:prstGeom>
        <a:solidFill>
          <a:schemeClr val="accent2">
            <a:alpha val="90000"/>
            <a:tint val="40000"/>
            <a:hueOff val="0"/>
            <a:satOff val="0"/>
            <a:lumOff val="0"/>
            <a:alphaOff val="0"/>
          </a:schemeClr>
        </a:solidFill>
        <a:ln w="254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just" defTabSz="889000">
            <a:lnSpc>
              <a:spcPct val="90000"/>
            </a:lnSpc>
            <a:spcBef>
              <a:spcPct val="0"/>
            </a:spcBef>
            <a:spcAft>
              <a:spcPct val="35000"/>
            </a:spcAft>
            <a:buNone/>
          </a:pPr>
          <a:endParaRPr lang="en-US" sz="2000" kern="1200">
            <a:latin typeface="Times New Roman" panose="02020603050405020304" pitchFamily="18" charset="0"/>
            <a:cs typeface="Times New Roman" panose="02020603050405020304" pitchFamily="18" charset="0"/>
          </a:endParaRPr>
        </a:p>
      </dsp:txBody>
      <dsp:txXfrm>
        <a:off x="5331411" y="1005455"/>
        <a:ext cx="474000" cy="648518"/>
      </dsp:txXfrm>
    </dsp:sp>
    <dsp:sp modelId="{A24F0C18-B4F7-49FE-9817-0B93C8D7462D}">
      <dsp:nvSpPr>
        <dsp:cNvPr id="0" name=""/>
        <dsp:cNvSpPr/>
      </dsp:nvSpPr>
      <dsp:spPr>
        <a:xfrm>
          <a:off x="5666854" y="2543470"/>
          <a:ext cx="861818" cy="861818"/>
        </a:xfrm>
        <a:prstGeom prst="downArrow">
          <a:avLst>
            <a:gd name="adj1" fmla="val 55000"/>
            <a:gd name="adj2" fmla="val 45000"/>
          </a:avLst>
        </a:prstGeom>
        <a:solidFill>
          <a:schemeClr val="accent2">
            <a:alpha val="90000"/>
            <a:tint val="40000"/>
            <a:hueOff val="0"/>
            <a:satOff val="0"/>
            <a:lumOff val="0"/>
            <a:alphaOff val="0"/>
          </a:schemeClr>
        </a:solidFill>
        <a:ln w="254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just" defTabSz="889000">
            <a:lnSpc>
              <a:spcPct val="90000"/>
            </a:lnSpc>
            <a:spcBef>
              <a:spcPct val="0"/>
            </a:spcBef>
            <a:spcAft>
              <a:spcPct val="35000"/>
            </a:spcAft>
            <a:buNone/>
          </a:pPr>
          <a:endParaRPr lang="en-US" sz="2000" kern="1200">
            <a:latin typeface="Times New Roman" panose="02020603050405020304" pitchFamily="18" charset="0"/>
            <a:cs typeface="Times New Roman" panose="02020603050405020304" pitchFamily="18" charset="0"/>
          </a:endParaRPr>
        </a:p>
      </dsp:txBody>
      <dsp:txXfrm>
        <a:off x="5860763" y="2543470"/>
        <a:ext cx="474000" cy="64851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573F84-EACD-4DD7-ADF1-B7CAE890762D}">
      <dsp:nvSpPr>
        <dsp:cNvPr id="0" name=""/>
        <dsp:cNvSpPr/>
      </dsp:nvSpPr>
      <dsp:spPr>
        <a:xfrm>
          <a:off x="0" y="0"/>
          <a:ext cx="5999321" cy="1325874"/>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Roles in a group assessment were assigned The team's role of 'Coordinator' led it, and a 'Researcher' processed information. </a:t>
          </a:r>
        </a:p>
      </dsp:txBody>
      <dsp:txXfrm>
        <a:off x="38834" y="38834"/>
        <a:ext cx="4568597" cy="1248206"/>
      </dsp:txXfrm>
    </dsp:sp>
    <dsp:sp modelId="{BF10E852-946A-4E36-9CE4-BC6077A6A611}">
      <dsp:nvSpPr>
        <dsp:cNvPr id="0" name=""/>
        <dsp:cNvSpPr/>
      </dsp:nvSpPr>
      <dsp:spPr>
        <a:xfrm>
          <a:off x="529351" y="1546854"/>
          <a:ext cx="5999321" cy="1325874"/>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This happened a conflict between two members who desired to do the same task.</a:t>
          </a:r>
        </a:p>
      </dsp:txBody>
      <dsp:txXfrm>
        <a:off x="568185" y="1585688"/>
        <a:ext cx="4530482" cy="1248206"/>
      </dsp:txXfrm>
    </dsp:sp>
    <dsp:sp modelId="{77CFD59F-F7DE-478F-B107-F4F3C25D4ACC}">
      <dsp:nvSpPr>
        <dsp:cNvPr id="0" name=""/>
        <dsp:cNvSpPr/>
      </dsp:nvSpPr>
      <dsp:spPr>
        <a:xfrm>
          <a:off x="1058703" y="3093708"/>
          <a:ext cx="5999321" cy="1325874"/>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Moreover, the group agreed to a compromise of the Thomas-Kilmann Model job rotation. </a:t>
          </a:r>
        </a:p>
      </dsp:txBody>
      <dsp:txXfrm>
        <a:off x="1097537" y="3132542"/>
        <a:ext cx="4530482" cy="1248206"/>
      </dsp:txXfrm>
    </dsp:sp>
    <dsp:sp modelId="{C9166EE7-2492-44C4-B9B5-23C3F93A3292}">
      <dsp:nvSpPr>
        <dsp:cNvPr id="0" name=""/>
        <dsp:cNvSpPr/>
      </dsp:nvSpPr>
      <dsp:spPr>
        <a:xfrm>
          <a:off x="5137502" y="1005455"/>
          <a:ext cx="861818" cy="861818"/>
        </a:xfrm>
        <a:prstGeom prst="downArrow">
          <a:avLst>
            <a:gd name="adj1" fmla="val 55000"/>
            <a:gd name="adj2" fmla="val 45000"/>
          </a:avLst>
        </a:prstGeom>
        <a:solidFill>
          <a:schemeClr val="accent2">
            <a:alpha val="90000"/>
            <a:tint val="40000"/>
            <a:hueOff val="0"/>
            <a:satOff val="0"/>
            <a:lumOff val="0"/>
            <a:alphaOff val="0"/>
          </a:schemeClr>
        </a:solidFill>
        <a:ln w="254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just" defTabSz="889000">
            <a:lnSpc>
              <a:spcPct val="90000"/>
            </a:lnSpc>
            <a:spcBef>
              <a:spcPct val="0"/>
            </a:spcBef>
            <a:spcAft>
              <a:spcPct val="35000"/>
            </a:spcAft>
            <a:buNone/>
          </a:pPr>
          <a:endParaRPr lang="en-US" sz="2000" kern="1200">
            <a:latin typeface="Times New Roman" panose="02020603050405020304" pitchFamily="18" charset="0"/>
            <a:cs typeface="Times New Roman" panose="02020603050405020304" pitchFamily="18" charset="0"/>
          </a:endParaRPr>
        </a:p>
      </dsp:txBody>
      <dsp:txXfrm>
        <a:off x="5331411" y="1005455"/>
        <a:ext cx="474000" cy="648518"/>
      </dsp:txXfrm>
    </dsp:sp>
    <dsp:sp modelId="{A24F0C18-B4F7-49FE-9817-0B93C8D7462D}">
      <dsp:nvSpPr>
        <dsp:cNvPr id="0" name=""/>
        <dsp:cNvSpPr/>
      </dsp:nvSpPr>
      <dsp:spPr>
        <a:xfrm>
          <a:off x="5666854" y="2543470"/>
          <a:ext cx="861818" cy="861818"/>
        </a:xfrm>
        <a:prstGeom prst="downArrow">
          <a:avLst>
            <a:gd name="adj1" fmla="val 55000"/>
            <a:gd name="adj2" fmla="val 45000"/>
          </a:avLst>
        </a:prstGeom>
        <a:solidFill>
          <a:schemeClr val="accent2">
            <a:alpha val="90000"/>
            <a:tint val="40000"/>
            <a:hueOff val="0"/>
            <a:satOff val="0"/>
            <a:lumOff val="0"/>
            <a:alphaOff val="0"/>
          </a:schemeClr>
        </a:solidFill>
        <a:ln w="254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just" defTabSz="889000">
            <a:lnSpc>
              <a:spcPct val="90000"/>
            </a:lnSpc>
            <a:spcBef>
              <a:spcPct val="0"/>
            </a:spcBef>
            <a:spcAft>
              <a:spcPct val="35000"/>
            </a:spcAft>
            <a:buNone/>
          </a:pPr>
          <a:endParaRPr lang="en-US" sz="2000" kern="1200">
            <a:latin typeface="Times New Roman" panose="02020603050405020304" pitchFamily="18" charset="0"/>
            <a:cs typeface="Times New Roman" panose="02020603050405020304" pitchFamily="18" charset="0"/>
          </a:endParaRPr>
        </a:p>
      </dsp:txBody>
      <dsp:txXfrm>
        <a:off x="5860763" y="2543470"/>
        <a:ext cx="474000" cy="64851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269F6DE6-FF51-43B5-A6A3-5B639B8BDD62}" type="datetimeFigureOut">
              <a:rPr lang="en-US" smtClean="0"/>
              <a:t>6/30/2025</a:t>
            </a:fld>
            <a:endParaRPr lang="en-US"/>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04577885-9AAD-4DF1-A7A4-053EC56D7FFB}" type="slidenum">
              <a:rPr lang="en-US" smtClean="0"/>
              <a:t>‹#›</a:t>
            </a:fld>
            <a:endParaRPr lang="en-US"/>
          </a:p>
        </p:txBody>
      </p:sp>
    </p:spTree>
    <p:extLst>
      <p:ext uri="{BB962C8B-B14F-4D97-AF65-F5344CB8AC3E}">
        <p14:creationId xmlns:p14="http://schemas.microsoft.com/office/powerpoint/2010/main" val="37478910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7C0A68-881D-412F-8F2F-6F931FA08769}" type="slidenum">
              <a:rPr lang="en-GB" smtClean="0"/>
              <a:t>1</a:t>
            </a:fld>
            <a:endParaRPr lang="en-GB"/>
          </a:p>
        </p:txBody>
      </p:sp>
    </p:spTree>
    <p:extLst>
      <p:ext uri="{BB962C8B-B14F-4D97-AF65-F5344CB8AC3E}">
        <p14:creationId xmlns:p14="http://schemas.microsoft.com/office/powerpoint/2010/main" val="422884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Motivation can be defined as the internal and external forces which move people to take action and help them achieve goals (Schunk and DiBenedetto, 2020). Moreover, intrinsic, which means gratified by internal fulfilment or enthusiasm, or extrinsic, </a:t>
            </a:r>
            <a:r>
              <a:rPr lang="en-US" sz="1200" kern="1200" dirty="0" err="1">
                <a:solidFill>
                  <a:schemeClr val="tx1"/>
                </a:solidFill>
                <a:effectLst/>
                <a:latin typeface="+mn-lt"/>
                <a:ea typeface="+mn-ea"/>
                <a:cs typeface="+mn-cs"/>
              </a:rPr>
              <a:t>incentivised</a:t>
            </a:r>
            <a:r>
              <a:rPr lang="en-US" sz="1200" kern="1200" dirty="0">
                <a:solidFill>
                  <a:schemeClr val="tx1"/>
                </a:solidFill>
                <a:effectLst/>
                <a:latin typeface="+mn-lt"/>
                <a:ea typeface="+mn-ea"/>
                <a:cs typeface="+mn-cs"/>
              </a:rPr>
              <a:t> or impelled by exterior rewards. Moreover, financial incentives include salary, bonuses, profit-sharing, non-financial oral recognition, working schedules, education, and career advancement tracks. The higher the involvement and retention, the more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align their rewards with the needs of their employees.</a:t>
            </a:r>
          </a:p>
          <a:p>
            <a:endParaRPr lang="en-US" dirty="0"/>
          </a:p>
        </p:txBody>
      </p:sp>
      <p:sp>
        <p:nvSpPr>
          <p:cNvPr id="4" name="Slide Number Placeholder 3"/>
          <p:cNvSpPr>
            <a:spLocks noGrp="1"/>
          </p:cNvSpPr>
          <p:nvPr>
            <p:ph type="sldNum" sz="quarter" idx="5"/>
          </p:nvPr>
        </p:nvSpPr>
        <p:spPr/>
        <p:txBody>
          <a:bodyPr/>
          <a:lstStyle/>
          <a:p>
            <a:fld id="{04577885-9AAD-4DF1-A7A4-053EC56D7FFB}" type="slidenum">
              <a:rPr lang="en-US" smtClean="0"/>
              <a:t>3</a:t>
            </a:fld>
            <a:endParaRPr lang="en-US"/>
          </a:p>
        </p:txBody>
      </p:sp>
    </p:spTree>
    <p:extLst>
      <p:ext uri="{BB962C8B-B14F-4D97-AF65-F5344CB8AC3E}">
        <p14:creationId xmlns:p14="http://schemas.microsoft.com/office/powerpoint/2010/main" val="3071567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According to the Two-Factor Theory proposed by Frederick Herzberg, the factors present at the workplace were </a:t>
            </a:r>
            <a:r>
              <a:rPr lang="en-US" sz="1200" kern="1200" dirty="0" err="1">
                <a:solidFill>
                  <a:schemeClr val="tx1"/>
                </a:solidFill>
                <a:effectLst/>
                <a:latin typeface="+mn-lt"/>
                <a:ea typeface="+mn-ea"/>
                <a:cs typeface="+mn-cs"/>
              </a:rPr>
              <a:t>categorised</a:t>
            </a:r>
            <a:r>
              <a:rPr lang="en-US" sz="1200" kern="1200" dirty="0">
                <a:solidFill>
                  <a:schemeClr val="tx1"/>
                </a:solidFill>
                <a:effectLst/>
                <a:latin typeface="+mn-lt"/>
                <a:ea typeface="+mn-ea"/>
                <a:cs typeface="+mn-cs"/>
              </a:rPr>
              <a:t> into two categories, namely Motivators and Hygiene Factors (</a:t>
            </a:r>
            <a:r>
              <a:rPr lang="en-US" sz="1200" kern="1200" dirty="0" err="1">
                <a:solidFill>
                  <a:schemeClr val="tx1"/>
                </a:solidFill>
                <a:effectLst/>
                <a:latin typeface="+mn-lt"/>
                <a:ea typeface="+mn-ea"/>
                <a:cs typeface="+mn-cs"/>
              </a:rPr>
              <a:t>Peramatzis</a:t>
            </a:r>
            <a:r>
              <a:rPr lang="en-US" sz="1200" kern="1200" dirty="0">
                <a:solidFill>
                  <a:schemeClr val="tx1"/>
                </a:solidFill>
                <a:effectLst/>
                <a:latin typeface="+mn-lt"/>
                <a:ea typeface="+mn-ea"/>
                <a:cs typeface="+mn-cs"/>
              </a:rPr>
              <a:t> and Galanakis, 2022). Hygiene Factors are those factors that avoid dissatisfaction but not the location of greater satisfaction. These are salary, work policies, quality of supervision, job security and working conditions. These are recognition, achievement, responsibility, advancement and personal growth. In their presence, they cause increased job satisfaction and performance.</a:t>
            </a:r>
          </a:p>
          <a:p>
            <a:endParaRPr lang="en-US" dirty="0"/>
          </a:p>
        </p:txBody>
      </p:sp>
      <p:sp>
        <p:nvSpPr>
          <p:cNvPr id="4" name="Slide Number Placeholder 3"/>
          <p:cNvSpPr>
            <a:spLocks noGrp="1"/>
          </p:cNvSpPr>
          <p:nvPr>
            <p:ph type="sldNum" sz="quarter" idx="5"/>
          </p:nvPr>
        </p:nvSpPr>
        <p:spPr/>
        <p:txBody>
          <a:bodyPr/>
          <a:lstStyle/>
          <a:p>
            <a:fld id="{04577885-9AAD-4DF1-A7A4-053EC56D7FFB}" type="slidenum">
              <a:rPr lang="en-US" smtClean="0"/>
              <a:t>4</a:t>
            </a:fld>
            <a:endParaRPr lang="en-US"/>
          </a:p>
        </p:txBody>
      </p:sp>
    </p:spTree>
    <p:extLst>
      <p:ext uri="{BB962C8B-B14F-4D97-AF65-F5344CB8AC3E}">
        <p14:creationId xmlns:p14="http://schemas.microsoft.com/office/powerpoint/2010/main" val="2260131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Reward and recognition are influential motivators, and they fall into two categories: formal, including awards or certificates, and informal, like complimentary words (</a:t>
            </a:r>
            <a:r>
              <a:rPr lang="en-US" sz="1200" kern="1200" dirty="0" err="1">
                <a:solidFill>
                  <a:schemeClr val="tx1"/>
                </a:solidFill>
                <a:effectLst/>
                <a:latin typeface="+mn-lt"/>
                <a:ea typeface="+mn-ea"/>
                <a:cs typeface="+mn-cs"/>
              </a:rPr>
              <a:t>Delavallade</a:t>
            </a:r>
            <a:r>
              <a:rPr lang="en-US" sz="1200" kern="1200" dirty="0">
                <a:solidFill>
                  <a:schemeClr val="tx1"/>
                </a:solidFill>
                <a:effectLst/>
                <a:latin typeface="+mn-lt"/>
                <a:ea typeface="+mn-ea"/>
                <a:cs typeface="+mn-cs"/>
              </a:rPr>
              <a:t>, 2021). Moreover, Provided that it is offered in a timely, genuine manner, recognition promotes morale, supports positive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and enhances engagement. Best practices involve being immediate, action-specific, and stable throughout the team.</a:t>
            </a:r>
          </a:p>
          <a:p>
            <a:endParaRPr lang="en-US" dirty="0"/>
          </a:p>
        </p:txBody>
      </p:sp>
      <p:sp>
        <p:nvSpPr>
          <p:cNvPr id="4" name="Slide Number Placeholder 3"/>
          <p:cNvSpPr>
            <a:spLocks noGrp="1"/>
          </p:cNvSpPr>
          <p:nvPr>
            <p:ph type="sldNum" sz="quarter" idx="5"/>
          </p:nvPr>
        </p:nvSpPr>
        <p:spPr/>
        <p:txBody>
          <a:bodyPr/>
          <a:lstStyle/>
          <a:p>
            <a:fld id="{04577885-9AAD-4DF1-A7A4-053EC56D7FFB}" type="slidenum">
              <a:rPr lang="en-US" smtClean="0"/>
              <a:t>5</a:t>
            </a:fld>
            <a:endParaRPr lang="en-US"/>
          </a:p>
        </p:txBody>
      </p:sp>
    </p:spTree>
    <p:extLst>
      <p:ext uri="{BB962C8B-B14F-4D97-AF65-F5344CB8AC3E}">
        <p14:creationId xmlns:p14="http://schemas.microsoft.com/office/powerpoint/2010/main" val="6426907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E6BEFD-C7B5-A0E9-0377-A77321676E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C47815-6E5B-4DA0-E7B2-49BF08CA86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9CBC2E-F2D9-A61F-CA99-E4A4A23E39A7}"/>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Tuckman model provides five phases of team development: Forming, Storming, Norming, Performing and Adjourning (Jones, 2019). Moreover, recognition is essential at every step. During the Forming stage and the Storming stage, it develops psychological safety and trust. The performing stage is </a:t>
            </a:r>
            <a:r>
              <a:rPr lang="en-US" sz="1200" kern="1200" dirty="0" err="1">
                <a:solidFill>
                  <a:schemeClr val="tx1"/>
                </a:solidFill>
                <a:effectLst/>
                <a:latin typeface="+mn-lt"/>
                <a:ea typeface="+mn-ea"/>
                <a:cs typeface="+mn-cs"/>
              </a:rPr>
              <a:t>characterised</a:t>
            </a:r>
            <a:r>
              <a:rPr lang="en-US" sz="1200" kern="1200" dirty="0">
                <a:solidFill>
                  <a:schemeClr val="tx1"/>
                </a:solidFill>
                <a:effectLst/>
                <a:latin typeface="+mn-lt"/>
                <a:ea typeface="+mn-ea"/>
                <a:cs typeface="+mn-cs"/>
              </a:rPr>
              <a:t> by a top-down acknowledgement that keeps people motivated and allows them to celebrate success. Recognition is a strategy that leaders can apply to keep things moving well and promote teamwork along the way.</a:t>
            </a:r>
          </a:p>
        </p:txBody>
      </p:sp>
      <p:sp>
        <p:nvSpPr>
          <p:cNvPr id="4" name="Slide Number Placeholder 3">
            <a:extLst>
              <a:ext uri="{FF2B5EF4-FFF2-40B4-BE49-F238E27FC236}">
                <a16:creationId xmlns:a16="http://schemas.microsoft.com/office/drawing/2014/main" id="{619BA4FF-E606-E005-955C-F45FDB9EFC0C}"/>
              </a:ext>
            </a:extLst>
          </p:cNvPr>
          <p:cNvSpPr>
            <a:spLocks noGrp="1"/>
          </p:cNvSpPr>
          <p:nvPr>
            <p:ph type="sldNum" sz="quarter" idx="5"/>
          </p:nvPr>
        </p:nvSpPr>
        <p:spPr/>
        <p:txBody>
          <a:bodyPr/>
          <a:lstStyle/>
          <a:p>
            <a:fld id="{04577885-9AAD-4DF1-A7A4-053EC56D7FFB}" type="slidenum">
              <a:rPr lang="en-US" smtClean="0"/>
              <a:t>6</a:t>
            </a:fld>
            <a:endParaRPr lang="en-US"/>
          </a:p>
        </p:txBody>
      </p:sp>
    </p:spTree>
    <p:extLst>
      <p:ext uri="{BB962C8B-B14F-4D97-AF65-F5344CB8AC3E}">
        <p14:creationId xmlns:p14="http://schemas.microsoft.com/office/powerpoint/2010/main" val="39557961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1688FB-4898-A7AB-3E54-083BF4E800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14BCE8-F57B-BE52-8654-68D9385B1D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A0CB17-4D2E-479E-E303-96AA25AD207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Delegation is not about dumping negative responsibilities by assigning of tasks according to the strengths of individuals. Good delegation involves assigning someone to ensure that the task being delegated fits the skills of the assigner, gives clear expectations and entrusts the team members to perform (</a:t>
            </a:r>
            <a:r>
              <a:rPr lang="en-US" sz="1200" kern="1200" dirty="0" err="1">
                <a:solidFill>
                  <a:schemeClr val="tx1"/>
                </a:solidFill>
                <a:effectLst/>
                <a:latin typeface="+mn-lt"/>
                <a:ea typeface="+mn-ea"/>
                <a:cs typeface="+mn-cs"/>
              </a:rPr>
              <a:t>Ugoani</a:t>
            </a:r>
            <a:r>
              <a:rPr lang="en-US" sz="1200" kern="1200" dirty="0">
                <a:solidFill>
                  <a:schemeClr val="tx1"/>
                </a:solidFill>
                <a:effectLst/>
                <a:latin typeface="+mn-lt"/>
                <a:ea typeface="+mn-ea"/>
                <a:cs typeface="+mn-cs"/>
              </a:rPr>
              <a:t>, 2020). Empowerment arises when people believe that their duties are their own, which results in more confidence, motivation, as well as individual development. </a:t>
            </a:r>
          </a:p>
          <a:p>
            <a:endParaRPr lang="en-US" dirty="0"/>
          </a:p>
        </p:txBody>
      </p:sp>
      <p:sp>
        <p:nvSpPr>
          <p:cNvPr id="4" name="Slide Number Placeholder 3">
            <a:extLst>
              <a:ext uri="{FF2B5EF4-FFF2-40B4-BE49-F238E27FC236}">
                <a16:creationId xmlns:a16="http://schemas.microsoft.com/office/drawing/2014/main" id="{C1C815A1-0D18-6579-7B81-FBC3245CED95}"/>
              </a:ext>
            </a:extLst>
          </p:cNvPr>
          <p:cNvSpPr>
            <a:spLocks noGrp="1"/>
          </p:cNvSpPr>
          <p:nvPr>
            <p:ph type="sldNum" sz="quarter" idx="5"/>
          </p:nvPr>
        </p:nvSpPr>
        <p:spPr/>
        <p:txBody>
          <a:bodyPr/>
          <a:lstStyle/>
          <a:p>
            <a:fld id="{04577885-9AAD-4DF1-A7A4-053EC56D7FFB}" type="slidenum">
              <a:rPr lang="en-US" smtClean="0"/>
              <a:t>7</a:t>
            </a:fld>
            <a:endParaRPr lang="en-US"/>
          </a:p>
        </p:txBody>
      </p:sp>
    </p:spTree>
    <p:extLst>
      <p:ext uri="{BB962C8B-B14F-4D97-AF65-F5344CB8AC3E}">
        <p14:creationId xmlns:p14="http://schemas.microsoft.com/office/powerpoint/2010/main" val="42034347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BBFD94-5A14-C1D8-C05B-59EA21C58D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6A32CB-1E43-1E1B-23C9-242CCBD123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5E4A18-2FBD-2B87-3D10-9C8D7CD9F4D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are five styles defined by the TKI model of dealing with conflicts: Competing, Avoiding, Accommodating, Compromising and Collaborating. All incorporate characteristics of assertiveness and cooperativeness (Kilmann, 2022). Moreover, under delegation, teamwork is the best option in matters where the roles that are to be done are not clear, and a common decision is required.</a:t>
            </a:r>
          </a:p>
          <a:p>
            <a:endParaRPr lang="en-US" dirty="0"/>
          </a:p>
        </p:txBody>
      </p:sp>
      <p:sp>
        <p:nvSpPr>
          <p:cNvPr id="4" name="Slide Number Placeholder 3">
            <a:extLst>
              <a:ext uri="{FF2B5EF4-FFF2-40B4-BE49-F238E27FC236}">
                <a16:creationId xmlns:a16="http://schemas.microsoft.com/office/drawing/2014/main" id="{8494212E-24F2-C045-DF32-5910207A2F62}"/>
              </a:ext>
            </a:extLst>
          </p:cNvPr>
          <p:cNvSpPr>
            <a:spLocks noGrp="1"/>
          </p:cNvSpPr>
          <p:nvPr>
            <p:ph type="sldNum" sz="quarter" idx="5"/>
          </p:nvPr>
        </p:nvSpPr>
        <p:spPr/>
        <p:txBody>
          <a:bodyPr/>
          <a:lstStyle/>
          <a:p>
            <a:fld id="{04577885-9AAD-4DF1-A7A4-053EC56D7FFB}" type="slidenum">
              <a:rPr lang="en-US" smtClean="0"/>
              <a:t>8</a:t>
            </a:fld>
            <a:endParaRPr lang="en-US"/>
          </a:p>
        </p:txBody>
      </p:sp>
    </p:spTree>
    <p:extLst>
      <p:ext uri="{BB962C8B-B14F-4D97-AF65-F5344CB8AC3E}">
        <p14:creationId xmlns:p14="http://schemas.microsoft.com/office/powerpoint/2010/main" val="4082767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ABD53A-6962-7F2C-DA80-385594D3F3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FF5FB3-8BC3-969C-4345-0B92662768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2E95F0-2539-FA03-C41E-A6466B4EB78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During the group work, one of the members fulfilled all the deadlines and helped everybody. This was </a:t>
            </a:r>
            <a:r>
              <a:rPr lang="en-US" sz="1200" kern="1200" dirty="0" err="1">
                <a:solidFill>
                  <a:schemeClr val="tx1"/>
                </a:solidFill>
                <a:effectLst/>
                <a:latin typeface="+mn-lt"/>
                <a:ea typeface="+mn-ea"/>
                <a:cs typeface="+mn-cs"/>
              </a:rPr>
              <a:t>recognised</a:t>
            </a:r>
            <a:r>
              <a:rPr lang="en-US" sz="1200" kern="1200" dirty="0">
                <a:solidFill>
                  <a:schemeClr val="tx1"/>
                </a:solidFill>
                <a:effectLst/>
                <a:latin typeface="+mn-lt"/>
                <a:ea typeface="+mn-ea"/>
                <a:cs typeface="+mn-cs"/>
              </a:rPr>
              <a:t> in the form of informal feedback when I caught up with them once a week and a shout-out by a peer at a team meeting (Bull and Ridley-Duff, 2019). Subsequently, the team noted their use through formal appreciation of their contribution to the final report.</a:t>
            </a:r>
          </a:p>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02E9000E-0E03-740E-4CC9-DC7405AABE3B}"/>
              </a:ext>
            </a:extLst>
          </p:cNvPr>
          <p:cNvSpPr>
            <a:spLocks noGrp="1"/>
          </p:cNvSpPr>
          <p:nvPr>
            <p:ph type="sldNum" sz="quarter" idx="5"/>
          </p:nvPr>
        </p:nvSpPr>
        <p:spPr/>
        <p:txBody>
          <a:bodyPr/>
          <a:lstStyle/>
          <a:p>
            <a:fld id="{04577885-9AAD-4DF1-A7A4-053EC56D7FFB}" type="slidenum">
              <a:rPr lang="en-US" smtClean="0"/>
              <a:t>9</a:t>
            </a:fld>
            <a:endParaRPr lang="en-US"/>
          </a:p>
        </p:txBody>
      </p:sp>
    </p:spTree>
    <p:extLst>
      <p:ext uri="{BB962C8B-B14F-4D97-AF65-F5344CB8AC3E}">
        <p14:creationId xmlns:p14="http://schemas.microsoft.com/office/powerpoint/2010/main" val="14212299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BCB2BC-A080-CEFE-B7E0-780393B17B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49EFAD-95C5-1AC9-0150-736F6960A9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1F8399-21D4-9C38-4752-957BDE965D9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Roles in a group assessment were assigned The team's role of 'Coordinator' led it, and a 'Researcher' processed information. There occurred a conflict between two members who desired to do the same task. Moreover, the group agreed to a compromise of the Thomas-Kilmann Model job rotation. </a:t>
            </a:r>
          </a:p>
        </p:txBody>
      </p:sp>
      <p:sp>
        <p:nvSpPr>
          <p:cNvPr id="4" name="Slide Number Placeholder 3">
            <a:extLst>
              <a:ext uri="{FF2B5EF4-FFF2-40B4-BE49-F238E27FC236}">
                <a16:creationId xmlns:a16="http://schemas.microsoft.com/office/drawing/2014/main" id="{BC752EEC-0F3E-CFB1-2D24-4AC631248F4B}"/>
              </a:ext>
            </a:extLst>
          </p:cNvPr>
          <p:cNvSpPr>
            <a:spLocks noGrp="1"/>
          </p:cNvSpPr>
          <p:nvPr>
            <p:ph type="sldNum" sz="quarter" idx="5"/>
          </p:nvPr>
        </p:nvSpPr>
        <p:spPr/>
        <p:txBody>
          <a:bodyPr/>
          <a:lstStyle/>
          <a:p>
            <a:fld id="{04577885-9AAD-4DF1-A7A4-053EC56D7FFB}" type="slidenum">
              <a:rPr lang="en-US" smtClean="0"/>
              <a:t>10</a:t>
            </a:fld>
            <a:endParaRPr lang="en-US"/>
          </a:p>
        </p:txBody>
      </p:sp>
    </p:spTree>
    <p:extLst>
      <p:ext uri="{BB962C8B-B14F-4D97-AF65-F5344CB8AC3E}">
        <p14:creationId xmlns:p14="http://schemas.microsoft.com/office/powerpoint/2010/main" val="12733215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Conclusively, the exploration of team dynamics, the integrity of learning about team roles, what the differences between groups and teams are and what makes teams successful. Moreover, it promotes the importance of effective leadership, communication and goal definition in the development of effective. The importance of group dynamics, diversity and trust in building positive relationships.</a:t>
            </a:r>
          </a:p>
          <a:p>
            <a:endParaRPr lang="en-US" dirty="0"/>
          </a:p>
        </p:txBody>
      </p:sp>
      <p:sp>
        <p:nvSpPr>
          <p:cNvPr id="4" name="Slide Number Placeholder 3"/>
          <p:cNvSpPr>
            <a:spLocks noGrp="1"/>
          </p:cNvSpPr>
          <p:nvPr>
            <p:ph type="sldNum" sz="quarter" idx="5"/>
          </p:nvPr>
        </p:nvSpPr>
        <p:spPr/>
        <p:txBody>
          <a:bodyPr/>
          <a:lstStyle/>
          <a:p>
            <a:fld id="{04577885-9AAD-4DF1-A7A4-053EC56D7FFB}" type="slidenum">
              <a:rPr lang="en-US" smtClean="0"/>
              <a:t>11</a:t>
            </a:fld>
            <a:endParaRPr lang="en-US"/>
          </a:p>
        </p:txBody>
      </p:sp>
    </p:spTree>
    <p:extLst>
      <p:ext uri="{BB962C8B-B14F-4D97-AF65-F5344CB8AC3E}">
        <p14:creationId xmlns:p14="http://schemas.microsoft.com/office/powerpoint/2010/main" val="39853024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6AA5EC-23A5-84E6-6810-B02262547C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D93557-39AC-E679-AA32-41571D8A7A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F252C7-6856-3F67-47A6-C15363AC9D6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9E633A0-619C-2111-C3FC-B70327898879}"/>
              </a:ext>
            </a:extLst>
          </p:cNvPr>
          <p:cNvSpPr>
            <a:spLocks noGrp="1"/>
          </p:cNvSpPr>
          <p:nvPr>
            <p:ph type="sldNum" sz="quarter" idx="5"/>
          </p:nvPr>
        </p:nvSpPr>
        <p:spPr/>
        <p:txBody>
          <a:bodyPr/>
          <a:lstStyle/>
          <a:p>
            <a:fld id="{04577885-9AAD-4DF1-A7A4-053EC56D7FFB}" type="slidenum">
              <a:rPr lang="en-US" smtClean="0"/>
              <a:t>12</a:t>
            </a:fld>
            <a:endParaRPr lang="en-US"/>
          </a:p>
        </p:txBody>
      </p:sp>
    </p:spTree>
    <p:extLst>
      <p:ext uri="{BB962C8B-B14F-4D97-AF65-F5344CB8AC3E}">
        <p14:creationId xmlns:p14="http://schemas.microsoft.com/office/powerpoint/2010/main" val="12333741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4400" b="0" i="0">
                <a:solidFill>
                  <a:schemeClr val="tx1"/>
                </a:solidFill>
                <a:latin typeface="Calibri Light"/>
                <a:cs typeface="Calibri Light"/>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6/30/2025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6/30/2025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6/30/2025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4171950" cy="6858000"/>
          </a:xfrm>
          <a:custGeom>
            <a:avLst/>
            <a:gdLst/>
            <a:ahLst/>
            <a:cxnLst/>
            <a:rect l="l" t="t" r="r" b="b"/>
            <a:pathLst>
              <a:path w="4171950" h="6858000">
                <a:moveTo>
                  <a:pt x="2262124" y="0"/>
                </a:moveTo>
                <a:lnTo>
                  <a:pt x="0" y="0"/>
                </a:lnTo>
                <a:lnTo>
                  <a:pt x="0" y="6857999"/>
                </a:lnTo>
                <a:lnTo>
                  <a:pt x="2262124" y="6857999"/>
                </a:lnTo>
                <a:lnTo>
                  <a:pt x="2390521" y="6775778"/>
                </a:lnTo>
                <a:lnTo>
                  <a:pt x="2430159" y="6748686"/>
                </a:lnTo>
                <a:lnTo>
                  <a:pt x="2469457" y="6721137"/>
                </a:lnTo>
                <a:lnTo>
                  <a:pt x="2508411" y="6693136"/>
                </a:lnTo>
                <a:lnTo>
                  <a:pt x="2547016" y="6664686"/>
                </a:lnTo>
                <a:lnTo>
                  <a:pt x="2585269" y="6635792"/>
                </a:lnTo>
                <a:lnTo>
                  <a:pt x="2623167" y="6606457"/>
                </a:lnTo>
                <a:lnTo>
                  <a:pt x="2660705" y="6576685"/>
                </a:lnTo>
                <a:lnTo>
                  <a:pt x="2697880" y="6546479"/>
                </a:lnTo>
                <a:lnTo>
                  <a:pt x="2734687" y="6515844"/>
                </a:lnTo>
                <a:lnTo>
                  <a:pt x="2771123" y="6484784"/>
                </a:lnTo>
                <a:lnTo>
                  <a:pt x="2807185" y="6453301"/>
                </a:lnTo>
                <a:lnTo>
                  <a:pt x="2842867" y="6421401"/>
                </a:lnTo>
                <a:lnTo>
                  <a:pt x="2878168" y="6389086"/>
                </a:lnTo>
                <a:lnTo>
                  <a:pt x="2913081" y="6356362"/>
                </a:lnTo>
                <a:lnTo>
                  <a:pt x="2947605" y="6323230"/>
                </a:lnTo>
                <a:lnTo>
                  <a:pt x="2981734" y="6289696"/>
                </a:lnTo>
                <a:lnTo>
                  <a:pt x="3015466" y="6255763"/>
                </a:lnTo>
                <a:lnTo>
                  <a:pt x="3048796" y="6221435"/>
                </a:lnTo>
                <a:lnTo>
                  <a:pt x="3081721" y="6186716"/>
                </a:lnTo>
                <a:lnTo>
                  <a:pt x="3114236" y="6151609"/>
                </a:lnTo>
                <a:lnTo>
                  <a:pt x="3146338" y="6116118"/>
                </a:lnTo>
                <a:lnTo>
                  <a:pt x="3178023" y="6080248"/>
                </a:lnTo>
                <a:lnTo>
                  <a:pt x="3209288" y="6044002"/>
                </a:lnTo>
                <a:lnTo>
                  <a:pt x="3240128" y="6007384"/>
                </a:lnTo>
                <a:lnTo>
                  <a:pt x="3270539" y="5970397"/>
                </a:lnTo>
                <a:lnTo>
                  <a:pt x="3300519" y="5933046"/>
                </a:lnTo>
                <a:lnTo>
                  <a:pt x="3330062" y="5895333"/>
                </a:lnTo>
                <a:lnTo>
                  <a:pt x="3359165" y="5857265"/>
                </a:lnTo>
                <a:lnTo>
                  <a:pt x="3387825" y="5818842"/>
                </a:lnTo>
                <a:lnTo>
                  <a:pt x="3416037" y="5780071"/>
                </a:lnTo>
                <a:lnTo>
                  <a:pt x="3443798" y="5740954"/>
                </a:lnTo>
                <a:lnTo>
                  <a:pt x="3471104" y="5701496"/>
                </a:lnTo>
                <a:lnTo>
                  <a:pt x="3497950" y="5661700"/>
                </a:lnTo>
                <a:lnTo>
                  <a:pt x="3524334" y="5621569"/>
                </a:lnTo>
                <a:lnTo>
                  <a:pt x="3550252" y="5581109"/>
                </a:lnTo>
                <a:lnTo>
                  <a:pt x="3575698" y="5540322"/>
                </a:lnTo>
                <a:lnTo>
                  <a:pt x="3600671" y="5499213"/>
                </a:lnTo>
                <a:lnTo>
                  <a:pt x="3625166" y="5457784"/>
                </a:lnTo>
                <a:lnTo>
                  <a:pt x="3649178" y="5416041"/>
                </a:lnTo>
                <a:lnTo>
                  <a:pt x="3672705" y="5373987"/>
                </a:lnTo>
                <a:lnTo>
                  <a:pt x="3695743" y="5331626"/>
                </a:lnTo>
                <a:lnTo>
                  <a:pt x="3718287" y="5288961"/>
                </a:lnTo>
                <a:lnTo>
                  <a:pt x="3740334" y="5245996"/>
                </a:lnTo>
                <a:lnTo>
                  <a:pt x="3761879" y="5202736"/>
                </a:lnTo>
                <a:lnTo>
                  <a:pt x="3782920" y="5159183"/>
                </a:lnTo>
                <a:lnTo>
                  <a:pt x="3803453" y="5115342"/>
                </a:lnTo>
                <a:lnTo>
                  <a:pt x="3823473" y="5071217"/>
                </a:lnTo>
                <a:lnTo>
                  <a:pt x="3842976" y="5026811"/>
                </a:lnTo>
                <a:lnTo>
                  <a:pt x="3861960" y="4982129"/>
                </a:lnTo>
                <a:lnTo>
                  <a:pt x="3880420" y="4937174"/>
                </a:lnTo>
                <a:lnTo>
                  <a:pt x="3898351" y="4891949"/>
                </a:lnTo>
                <a:lnTo>
                  <a:pt x="3915752" y="4846459"/>
                </a:lnTo>
                <a:lnTo>
                  <a:pt x="3932617" y="4800708"/>
                </a:lnTo>
                <a:lnTo>
                  <a:pt x="3948942" y="4754699"/>
                </a:lnTo>
                <a:lnTo>
                  <a:pt x="3964725" y="4708436"/>
                </a:lnTo>
                <a:lnTo>
                  <a:pt x="3979961" y="4661923"/>
                </a:lnTo>
                <a:lnTo>
                  <a:pt x="3994646" y="4615164"/>
                </a:lnTo>
                <a:lnTo>
                  <a:pt x="4008776" y="4568162"/>
                </a:lnTo>
                <a:lnTo>
                  <a:pt x="4022349" y="4520922"/>
                </a:lnTo>
                <a:lnTo>
                  <a:pt x="4035359" y="4473447"/>
                </a:lnTo>
                <a:lnTo>
                  <a:pt x="4047803" y="4425741"/>
                </a:lnTo>
                <a:lnTo>
                  <a:pt x="4059677" y="4377808"/>
                </a:lnTo>
                <a:lnTo>
                  <a:pt x="4070978" y="4329652"/>
                </a:lnTo>
                <a:lnTo>
                  <a:pt x="4081701" y="4281276"/>
                </a:lnTo>
                <a:lnTo>
                  <a:pt x="4091844" y="4232684"/>
                </a:lnTo>
                <a:lnTo>
                  <a:pt x="4101401" y="4183881"/>
                </a:lnTo>
                <a:lnTo>
                  <a:pt x="4110369" y="4134870"/>
                </a:lnTo>
                <a:lnTo>
                  <a:pt x="4118744" y="4085654"/>
                </a:lnTo>
                <a:lnTo>
                  <a:pt x="4126523" y="4036238"/>
                </a:lnTo>
                <a:lnTo>
                  <a:pt x="4133702" y="3986625"/>
                </a:lnTo>
                <a:lnTo>
                  <a:pt x="4140276" y="3936819"/>
                </a:lnTo>
                <a:lnTo>
                  <a:pt x="4146242" y="3886825"/>
                </a:lnTo>
                <a:lnTo>
                  <a:pt x="4151597" y="3836645"/>
                </a:lnTo>
                <a:lnTo>
                  <a:pt x="4156336" y="3786284"/>
                </a:lnTo>
                <a:lnTo>
                  <a:pt x="4160455" y="3735745"/>
                </a:lnTo>
                <a:lnTo>
                  <a:pt x="4163952" y="3685033"/>
                </a:lnTo>
                <a:lnTo>
                  <a:pt x="4166821" y="3634151"/>
                </a:lnTo>
                <a:lnTo>
                  <a:pt x="4169059" y="3583103"/>
                </a:lnTo>
                <a:lnTo>
                  <a:pt x="4170662" y="3531892"/>
                </a:lnTo>
                <a:lnTo>
                  <a:pt x="4171627" y="3480523"/>
                </a:lnTo>
                <a:lnTo>
                  <a:pt x="4171950" y="3429000"/>
                </a:lnTo>
                <a:lnTo>
                  <a:pt x="4171627" y="3377476"/>
                </a:lnTo>
                <a:lnTo>
                  <a:pt x="4170662" y="3326107"/>
                </a:lnTo>
                <a:lnTo>
                  <a:pt x="4169059" y="3274897"/>
                </a:lnTo>
                <a:lnTo>
                  <a:pt x="4166821" y="3223849"/>
                </a:lnTo>
                <a:lnTo>
                  <a:pt x="4163952" y="3172967"/>
                </a:lnTo>
                <a:lnTo>
                  <a:pt x="4160455" y="3122255"/>
                </a:lnTo>
                <a:lnTo>
                  <a:pt x="4156336" y="3071716"/>
                </a:lnTo>
                <a:lnTo>
                  <a:pt x="4151597" y="3021356"/>
                </a:lnTo>
                <a:lnTo>
                  <a:pt x="4146242" y="2971176"/>
                </a:lnTo>
                <a:lnTo>
                  <a:pt x="4140276" y="2921182"/>
                </a:lnTo>
                <a:lnTo>
                  <a:pt x="4133702" y="2871377"/>
                </a:lnTo>
                <a:lnTo>
                  <a:pt x="4126523" y="2821765"/>
                </a:lnTo>
                <a:lnTo>
                  <a:pt x="4118744" y="2772349"/>
                </a:lnTo>
                <a:lnTo>
                  <a:pt x="4110369" y="2723134"/>
                </a:lnTo>
                <a:lnTo>
                  <a:pt x="4101401" y="2674123"/>
                </a:lnTo>
                <a:lnTo>
                  <a:pt x="4091844" y="2625320"/>
                </a:lnTo>
                <a:lnTo>
                  <a:pt x="4081701" y="2576729"/>
                </a:lnTo>
                <a:lnTo>
                  <a:pt x="4070978" y="2528354"/>
                </a:lnTo>
                <a:lnTo>
                  <a:pt x="4059677" y="2480198"/>
                </a:lnTo>
                <a:lnTo>
                  <a:pt x="4047803" y="2432266"/>
                </a:lnTo>
                <a:lnTo>
                  <a:pt x="4035359" y="2384560"/>
                </a:lnTo>
                <a:lnTo>
                  <a:pt x="4022349" y="2337086"/>
                </a:lnTo>
                <a:lnTo>
                  <a:pt x="4008776" y="2289846"/>
                </a:lnTo>
                <a:lnTo>
                  <a:pt x="3994646" y="2242846"/>
                </a:lnTo>
                <a:lnTo>
                  <a:pt x="3979961" y="2196087"/>
                </a:lnTo>
                <a:lnTo>
                  <a:pt x="3964725" y="2149575"/>
                </a:lnTo>
                <a:lnTo>
                  <a:pt x="3948942" y="2103312"/>
                </a:lnTo>
                <a:lnTo>
                  <a:pt x="3932617" y="2057304"/>
                </a:lnTo>
                <a:lnTo>
                  <a:pt x="3915752" y="2011553"/>
                </a:lnTo>
                <a:lnTo>
                  <a:pt x="3898351" y="1966064"/>
                </a:lnTo>
                <a:lnTo>
                  <a:pt x="3880420" y="1920840"/>
                </a:lnTo>
                <a:lnTo>
                  <a:pt x="3861960" y="1875885"/>
                </a:lnTo>
                <a:lnTo>
                  <a:pt x="3842976" y="1831203"/>
                </a:lnTo>
                <a:lnTo>
                  <a:pt x="3823473" y="1786797"/>
                </a:lnTo>
                <a:lnTo>
                  <a:pt x="3803453" y="1742673"/>
                </a:lnTo>
                <a:lnTo>
                  <a:pt x="3782920" y="1698832"/>
                </a:lnTo>
                <a:lnTo>
                  <a:pt x="3761879" y="1655280"/>
                </a:lnTo>
                <a:lnTo>
                  <a:pt x="3740334" y="1612020"/>
                </a:lnTo>
                <a:lnTo>
                  <a:pt x="3718287" y="1569055"/>
                </a:lnTo>
                <a:lnTo>
                  <a:pt x="3695743" y="1526391"/>
                </a:lnTo>
                <a:lnTo>
                  <a:pt x="3672705" y="1484029"/>
                </a:lnTo>
                <a:lnTo>
                  <a:pt x="3649178" y="1441975"/>
                </a:lnTo>
                <a:lnTo>
                  <a:pt x="3625166" y="1400232"/>
                </a:lnTo>
                <a:lnTo>
                  <a:pt x="3600671" y="1358804"/>
                </a:lnTo>
                <a:lnTo>
                  <a:pt x="3575698" y="1317694"/>
                </a:lnTo>
                <a:lnTo>
                  <a:pt x="3550252" y="1276907"/>
                </a:lnTo>
                <a:lnTo>
                  <a:pt x="3524334" y="1236446"/>
                </a:lnTo>
                <a:lnTo>
                  <a:pt x="3497950" y="1196316"/>
                </a:lnTo>
                <a:lnTo>
                  <a:pt x="3471104" y="1156519"/>
                </a:lnTo>
                <a:lnTo>
                  <a:pt x="3443798" y="1117060"/>
                </a:lnTo>
                <a:lnTo>
                  <a:pt x="3416037" y="1077943"/>
                </a:lnTo>
                <a:lnTo>
                  <a:pt x="3387825" y="1039171"/>
                </a:lnTo>
                <a:lnTo>
                  <a:pt x="3359165" y="1000748"/>
                </a:lnTo>
                <a:lnTo>
                  <a:pt x="3330062" y="962678"/>
                </a:lnTo>
                <a:lnTo>
                  <a:pt x="3300519" y="924965"/>
                </a:lnTo>
                <a:lnTo>
                  <a:pt x="3270539" y="887613"/>
                </a:lnTo>
                <a:lnTo>
                  <a:pt x="3240128" y="850625"/>
                </a:lnTo>
                <a:lnTo>
                  <a:pt x="3209288" y="814006"/>
                </a:lnTo>
                <a:lnTo>
                  <a:pt x="3178023" y="777758"/>
                </a:lnTo>
                <a:lnTo>
                  <a:pt x="3146338" y="741886"/>
                </a:lnTo>
                <a:lnTo>
                  <a:pt x="3114236" y="706395"/>
                </a:lnTo>
                <a:lnTo>
                  <a:pt x="3081721" y="671286"/>
                </a:lnTo>
                <a:lnTo>
                  <a:pt x="3048796" y="636565"/>
                </a:lnTo>
                <a:lnTo>
                  <a:pt x="3015466" y="602235"/>
                </a:lnTo>
                <a:lnTo>
                  <a:pt x="2981734" y="568300"/>
                </a:lnTo>
                <a:lnTo>
                  <a:pt x="2947605" y="534764"/>
                </a:lnTo>
                <a:lnTo>
                  <a:pt x="2913081" y="501631"/>
                </a:lnTo>
                <a:lnTo>
                  <a:pt x="2878168" y="468903"/>
                </a:lnTo>
                <a:lnTo>
                  <a:pt x="2842867" y="436586"/>
                </a:lnTo>
                <a:lnTo>
                  <a:pt x="2807185" y="404684"/>
                </a:lnTo>
                <a:lnTo>
                  <a:pt x="2771123" y="373198"/>
                </a:lnTo>
                <a:lnTo>
                  <a:pt x="2734687" y="342135"/>
                </a:lnTo>
                <a:lnTo>
                  <a:pt x="2697880" y="311497"/>
                </a:lnTo>
                <a:lnTo>
                  <a:pt x="2660705" y="281288"/>
                </a:lnTo>
                <a:lnTo>
                  <a:pt x="2623167" y="251513"/>
                </a:lnTo>
                <a:lnTo>
                  <a:pt x="2585269" y="222174"/>
                </a:lnTo>
                <a:lnTo>
                  <a:pt x="2547016" y="193276"/>
                </a:lnTo>
                <a:lnTo>
                  <a:pt x="2508411" y="164823"/>
                </a:lnTo>
                <a:lnTo>
                  <a:pt x="2469457" y="136818"/>
                </a:lnTo>
                <a:lnTo>
                  <a:pt x="2430159" y="109265"/>
                </a:lnTo>
                <a:lnTo>
                  <a:pt x="2390521" y="82169"/>
                </a:lnTo>
                <a:lnTo>
                  <a:pt x="2262124" y="0"/>
                </a:lnTo>
                <a:close/>
              </a:path>
            </a:pathLst>
          </a:custGeom>
          <a:solidFill>
            <a:srgbClr val="EC7C30"/>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6/30/2025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6/30/2025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917575" y="307593"/>
            <a:ext cx="8162925" cy="1301750"/>
          </a:xfrm>
          <a:prstGeom prst="rect">
            <a:avLst/>
          </a:prstGeom>
        </p:spPr>
        <p:txBody>
          <a:bodyPr wrap="square" lIns="0" tIns="0" rIns="0" bIns="0">
            <a:spAutoFit/>
          </a:bodyPr>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a:xfrm>
            <a:off x="1987550" y="3297935"/>
            <a:ext cx="8216900" cy="2786379"/>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6/30/2025</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image" Target="../media/image4.png"/><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10886"/>
            <a:ext cx="12192000" cy="4352925"/>
            <a:chOff x="0" y="0"/>
            <a:chExt cx="12192000" cy="4352925"/>
          </a:xfrm>
        </p:grpSpPr>
        <p:pic>
          <p:nvPicPr>
            <p:cNvPr id="3" name="object 3"/>
            <p:cNvPicPr/>
            <p:nvPr/>
          </p:nvPicPr>
          <p:blipFill>
            <a:blip r:embed="rId3" cstate="print"/>
            <a:stretch>
              <a:fillRect/>
            </a:stretch>
          </p:blipFill>
          <p:spPr>
            <a:xfrm>
              <a:off x="0" y="0"/>
              <a:ext cx="12192000" cy="4352925"/>
            </a:xfrm>
            <a:prstGeom prst="rect">
              <a:avLst/>
            </a:prstGeom>
          </p:spPr>
        </p:pic>
        <p:pic>
          <p:nvPicPr>
            <p:cNvPr id="4" name="object 4"/>
            <p:cNvPicPr/>
            <p:nvPr/>
          </p:nvPicPr>
          <p:blipFill>
            <a:blip r:embed="rId4" cstate="print"/>
            <a:stretch>
              <a:fillRect/>
            </a:stretch>
          </p:blipFill>
          <p:spPr>
            <a:xfrm>
              <a:off x="0" y="0"/>
              <a:ext cx="12192000" cy="4352925"/>
            </a:xfrm>
            <a:prstGeom prst="rect">
              <a:avLst/>
            </a:prstGeom>
          </p:spPr>
        </p:pic>
      </p:grpSp>
      <p:sp>
        <p:nvSpPr>
          <p:cNvPr id="5" name="object 5"/>
          <p:cNvSpPr txBox="1">
            <a:spLocks noGrp="1"/>
          </p:cNvSpPr>
          <p:nvPr>
            <p:ph type="title"/>
          </p:nvPr>
        </p:nvSpPr>
        <p:spPr>
          <a:xfrm>
            <a:off x="685800" y="609600"/>
            <a:ext cx="5642992" cy="4037644"/>
          </a:xfrm>
          <a:prstGeom prst="rect">
            <a:avLst/>
          </a:prstGeom>
        </p:spPr>
        <p:txBody>
          <a:bodyPr vert="horz" wrap="square" lIns="0" tIns="86995" rIns="0" bIns="0" rtlCol="0">
            <a:spAutoFit/>
          </a:bodyPr>
          <a:lstStyle/>
          <a:p>
            <a:pPr marL="12700" marR="5080" algn="ctr">
              <a:lnSpc>
                <a:spcPts val="4430"/>
              </a:lnSpc>
              <a:spcBef>
                <a:spcPts val="685"/>
              </a:spcBef>
            </a:pPr>
            <a:r>
              <a:rPr lang="en-GB" sz="4000" b="1" dirty="0">
                <a:solidFill>
                  <a:schemeClr val="bg1"/>
                </a:solidFill>
                <a:latin typeface="Times New Roman" panose="02020603050405020304" pitchFamily="18" charset="0"/>
                <a:cs typeface="Times New Roman" panose="02020603050405020304" pitchFamily="18" charset="0"/>
              </a:rPr>
              <a:t>Effective Team working and communication</a:t>
            </a:r>
            <a:br>
              <a:rPr lang="en-GB" sz="4000" b="1" dirty="0">
                <a:solidFill>
                  <a:schemeClr val="bg1"/>
                </a:solidFill>
                <a:latin typeface="Times New Roman" panose="02020603050405020304" pitchFamily="18" charset="0"/>
                <a:cs typeface="Times New Roman" panose="02020603050405020304" pitchFamily="18" charset="0"/>
              </a:rPr>
            </a:br>
            <a:br>
              <a:rPr lang="en-GB" sz="4000" b="1" dirty="0">
                <a:solidFill>
                  <a:schemeClr val="bg1"/>
                </a:solidFill>
                <a:latin typeface="Times New Roman" panose="02020603050405020304" pitchFamily="18" charset="0"/>
                <a:cs typeface="Times New Roman" panose="02020603050405020304" pitchFamily="18" charset="0"/>
              </a:rPr>
            </a:br>
            <a:br>
              <a:rPr lang="en-US" sz="4100" spc="-20" dirty="0">
                <a:solidFill>
                  <a:srgbClr val="FFFFFF"/>
                </a:solidFill>
                <a:latin typeface="Times New Roman" panose="02020603050405020304" pitchFamily="18" charset="0"/>
                <a:cs typeface="Times New Roman" panose="02020603050405020304" pitchFamily="18" charset="0"/>
              </a:rPr>
            </a:br>
            <a:r>
              <a:rPr lang="en-GB" sz="4100" spc="-20" dirty="0">
                <a:solidFill>
                  <a:srgbClr val="FFFFFF"/>
                </a:solidFill>
                <a:latin typeface="Times New Roman" panose="02020603050405020304" pitchFamily="18" charset="0"/>
                <a:cs typeface="Times New Roman" panose="02020603050405020304" pitchFamily="18" charset="0"/>
              </a:rPr>
              <a:t>: </a:t>
            </a:r>
            <a:br>
              <a:rPr lang="en-GB" sz="4100" spc="-20" dirty="0">
                <a:solidFill>
                  <a:srgbClr val="FFFFFF"/>
                </a:solidFill>
                <a:latin typeface="Times New Roman" panose="02020603050405020304" pitchFamily="18" charset="0"/>
                <a:cs typeface="Times New Roman" panose="02020603050405020304" pitchFamily="18" charset="0"/>
              </a:rPr>
            </a:br>
            <a:br>
              <a:rPr lang="en-GB" sz="4100" spc="-20" dirty="0">
                <a:solidFill>
                  <a:srgbClr val="FFFFFF"/>
                </a:solidFill>
                <a:latin typeface="Times New Roman" panose="02020603050405020304" pitchFamily="18" charset="0"/>
                <a:cs typeface="Times New Roman" panose="02020603050405020304" pitchFamily="18" charset="0"/>
              </a:rPr>
            </a:br>
            <a:endParaRPr sz="4100" dirty="0">
              <a:latin typeface="Times New Roman" panose="02020603050405020304" pitchFamily="18" charset="0"/>
              <a:cs typeface="Times New Roman" panose="02020603050405020304" pitchFamily="18" charset="0"/>
            </a:endParaRPr>
          </a:p>
        </p:txBody>
      </p:sp>
      <p:sp>
        <p:nvSpPr>
          <p:cNvPr id="6" name="object 6"/>
          <p:cNvSpPr txBox="1"/>
          <p:nvPr/>
        </p:nvSpPr>
        <p:spPr>
          <a:xfrm>
            <a:off x="1066800" y="3059403"/>
            <a:ext cx="6858000" cy="1014380"/>
          </a:xfrm>
          <a:prstGeom prst="rect">
            <a:avLst/>
          </a:prstGeom>
        </p:spPr>
        <p:txBody>
          <a:bodyPr vert="horz" wrap="square" lIns="0" tIns="16510" rIns="0" bIns="0" rtlCol="0">
            <a:spAutoFit/>
          </a:bodyPr>
          <a:lstStyle/>
          <a:p>
            <a:pPr marL="12700">
              <a:lnSpc>
                <a:spcPct val="100000"/>
              </a:lnSpc>
              <a:spcBef>
                <a:spcPts val="130"/>
              </a:spcBef>
            </a:pPr>
            <a:r>
              <a:rPr sz="3200" dirty="0">
                <a:solidFill>
                  <a:srgbClr val="FFFFFF"/>
                </a:solidFill>
                <a:latin typeface="Times New Roman" panose="02020603050405020304" pitchFamily="18" charset="0"/>
                <a:cs typeface="Times New Roman" panose="02020603050405020304" pitchFamily="18" charset="0"/>
              </a:rPr>
              <a:t>Student</a:t>
            </a:r>
            <a:r>
              <a:rPr sz="3200" spc="-130" dirty="0">
                <a:solidFill>
                  <a:srgbClr val="FFFFFF"/>
                </a:solidFill>
                <a:latin typeface="Times New Roman" panose="02020603050405020304" pitchFamily="18" charset="0"/>
                <a:cs typeface="Times New Roman" panose="02020603050405020304" pitchFamily="18" charset="0"/>
              </a:rPr>
              <a:t> </a:t>
            </a:r>
            <a:r>
              <a:rPr sz="3200" dirty="0">
                <a:solidFill>
                  <a:srgbClr val="FFFFFF"/>
                </a:solidFill>
                <a:latin typeface="Times New Roman" panose="02020603050405020304" pitchFamily="18" charset="0"/>
                <a:cs typeface="Times New Roman" panose="02020603050405020304" pitchFamily="18" charset="0"/>
              </a:rPr>
              <a:t>name</a:t>
            </a:r>
            <a:r>
              <a:rPr lang="en-GB" sz="3200" dirty="0">
                <a:solidFill>
                  <a:srgbClr val="FFFFFF"/>
                </a:solidFill>
                <a:latin typeface="Times New Roman" panose="02020603050405020304" pitchFamily="18" charset="0"/>
                <a:cs typeface="Times New Roman" panose="02020603050405020304" pitchFamily="18" charset="0"/>
              </a:rPr>
              <a:t>: </a:t>
            </a:r>
            <a:r>
              <a:rPr lang="en-US" sz="3200" b="1" dirty="0">
                <a:solidFill>
                  <a:schemeClr val="bg1"/>
                </a:solidFill>
                <a:latin typeface="Times New Roman" panose="02020603050405020304" pitchFamily="18" charset="0"/>
                <a:cs typeface="Times New Roman" panose="02020603050405020304" pitchFamily="18" charset="0"/>
              </a:rPr>
              <a:t>Cosmin Vasar</a:t>
            </a:r>
            <a:r>
              <a:rPr sz="3200" spc="-135" dirty="0">
                <a:solidFill>
                  <a:srgbClr val="FFFFFF"/>
                </a:solidFill>
                <a:latin typeface="Times New Roman" panose="02020603050405020304" pitchFamily="18" charset="0"/>
                <a:cs typeface="Times New Roman" panose="02020603050405020304" pitchFamily="18" charset="0"/>
              </a:rPr>
              <a:t> </a:t>
            </a:r>
            <a:endParaRPr lang="en-GB" sz="3200" spc="-135" dirty="0">
              <a:solidFill>
                <a:srgbClr val="FFFFFF"/>
              </a:solidFill>
              <a:latin typeface="Times New Roman" panose="02020603050405020304" pitchFamily="18" charset="0"/>
              <a:cs typeface="Times New Roman" panose="02020603050405020304" pitchFamily="18" charset="0"/>
            </a:endParaRPr>
          </a:p>
          <a:p>
            <a:pPr marL="12700">
              <a:lnSpc>
                <a:spcPct val="100000"/>
              </a:lnSpc>
              <a:spcBef>
                <a:spcPts val="130"/>
              </a:spcBef>
            </a:pPr>
            <a:r>
              <a:rPr sz="3200" spc="-25" dirty="0">
                <a:solidFill>
                  <a:srgbClr val="FFFFFF"/>
                </a:solidFill>
                <a:latin typeface="Times New Roman" panose="02020603050405020304" pitchFamily="18" charset="0"/>
                <a:cs typeface="Times New Roman" panose="02020603050405020304" pitchFamily="18" charset="0"/>
              </a:rPr>
              <a:t>ID</a:t>
            </a:r>
            <a:r>
              <a:rPr lang="en-GB" sz="3200" spc="-25" dirty="0">
                <a:solidFill>
                  <a:srgbClr val="FFFFFF"/>
                </a:solidFill>
                <a:latin typeface="Times New Roman" panose="02020603050405020304" pitchFamily="18" charset="0"/>
                <a:cs typeface="Times New Roman" panose="02020603050405020304" pitchFamily="18" charset="0"/>
              </a:rPr>
              <a:t>: </a:t>
            </a:r>
            <a:r>
              <a:rPr lang="en-US" sz="3200" b="1">
                <a:solidFill>
                  <a:schemeClr val="bg1"/>
                </a:solidFill>
                <a:latin typeface="Times New Roman" panose="02020603050405020304" pitchFamily="18" charset="0"/>
                <a:cs typeface="Times New Roman" panose="02020603050405020304" pitchFamily="18" charset="0"/>
              </a:rPr>
              <a:t>2421847</a:t>
            </a:r>
            <a:endParaRPr sz="3200" dirty="0">
              <a:latin typeface="Times New Roman" panose="02020603050405020304" pitchFamily="18" charset="0"/>
              <a:cs typeface="Times New Roman" panose="02020603050405020304" pitchFamily="18" charset="0"/>
            </a:endParaRPr>
          </a:p>
        </p:txBody>
      </p:sp>
      <p:sp>
        <p:nvSpPr>
          <p:cNvPr id="7" name="object 7"/>
          <p:cNvSpPr txBox="1"/>
          <p:nvPr/>
        </p:nvSpPr>
        <p:spPr>
          <a:xfrm>
            <a:off x="1752600" y="4995182"/>
            <a:ext cx="5633448" cy="1133644"/>
          </a:xfrm>
          <a:prstGeom prst="rect">
            <a:avLst/>
          </a:prstGeom>
        </p:spPr>
        <p:txBody>
          <a:bodyPr vert="horz" wrap="square" lIns="0" tIns="12700" rIns="0" bIns="0" rtlCol="0">
            <a:spAutoFit/>
          </a:bodyPr>
          <a:lstStyle/>
          <a:p>
            <a:r>
              <a:rPr lang="en-GB" sz="2400" b="1" dirty="0">
                <a:latin typeface="Times New Roman" panose="02020603050405020304" pitchFamily="18" charset="0"/>
                <a:cs typeface="Times New Roman" panose="02020603050405020304" pitchFamily="18" charset="0"/>
              </a:rPr>
              <a:t>Topic: </a:t>
            </a:r>
            <a:r>
              <a:rPr lang="en-US" sz="2400" b="1" dirty="0">
                <a:latin typeface="Times New Roman" panose="02020603050405020304" pitchFamily="18" charset="0"/>
                <a:cs typeface="Times New Roman" panose="02020603050405020304" pitchFamily="18" charset="0"/>
              </a:rPr>
              <a:t>Rewards, Recognition, and Delegation </a:t>
            </a:r>
            <a:r>
              <a:rPr lang="en-GB" sz="2400" b="1" dirty="0"/>
              <a:t> </a:t>
            </a:r>
            <a:endParaRPr lang="en-GB" sz="2400" dirty="0"/>
          </a:p>
          <a:p>
            <a:pPr marL="12700">
              <a:lnSpc>
                <a:spcPct val="100000"/>
              </a:lnSpc>
              <a:spcBef>
                <a:spcPts val="100"/>
              </a:spcBef>
            </a:pPr>
            <a:endParaRPr sz="2400" dirty="0">
              <a:latin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A0089-30C1-4265-B762-CA144D6F42CC}"/>
              </a:ext>
            </a:extLst>
          </p:cNvPr>
          <p:cNvSpPr>
            <a:spLocks noGrp="1"/>
          </p:cNvSpPr>
          <p:nvPr>
            <p:ph type="title"/>
          </p:nvPr>
        </p:nvSpPr>
        <p:spPr>
          <a:xfrm>
            <a:off x="917575" y="307593"/>
            <a:ext cx="8162925" cy="677108"/>
          </a:xfrm>
        </p:spPr>
        <p:txBody>
          <a:bodyPr/>
          <a:lstStyle/>
          <a:p>
            <a:r>
              <a:rPr lang="en-US" dirty="0"/>
              <a:t>Presentation Overview </a:t>
            </a:r>
          </a:p>
        </p:txBody>
      </p:sp>
      <p:sp>
        <p:nvSpPr>
          <p:cNvPr id="3" name="Text Placeholder 2">
            <a:extLst>
              <a:ext uri="{FF2B5EF4-FFF2-40B4-BE49-F238E27FC236}">
                <a16:creationId xmlns:a16="http://schemas.microsoft.com/office/drawing/2014/main" id="{70198120-DDA9-716B-F5A2-5903A577D756}"/>
              </a:ext>
            </a:extLst>
          </p:cNvPr>
          <p:cNvSpPr>
            <a:spLocks noGrp="1"/>
          </p:cNvSpPr>
          <p:nvPr>
            <p:ph type="body" idx="1"/>
          </p:nvPr>
        </p:nvSpPr>
        <p:spPr>
          <a:xfrm>
            <a:off x="1987550" y="3297935"/>
            <a:ext cx="8216900" cy="1938992"/>
          </a:xfrm>
        </p:spPr>
        <p:txBody>
          <a:bodyPr/>
          <a:lstStyle/>
          <a:p>
            <a:r>
              <a:rPr lang="en-GB" sz="1800" b="1" dirty="0">
                <a:latin typeface="Times New Roman" panose="02020603050405020304" pitchFamily="18" charset="0"/>
                <a:cs typeface="Times New Roman" panose="02020603050405020304" pitchFamily="18" charset="0"/>
              </a:rPr>
              <a:t>: </a:t>
            </a:r>
            <a:r>
              <a:rPr lang="en-US" sz="1800" b="1" dirty="0">
                <a:latin typeface="Times New Roman" panose="02020603050405020304" pitchFamily="18" charset="0"/>
                <a:cs typeface="Times New Roman" panose="02020603050405020304" pitchFamily="18" charset="0"/>
              </a:rPr>
              <a:t>Rewards, Recognition, and Delegation </a:t>
            </a:r>
            <a:r>
              <a:rPr lang="en-GB" sz="1800" b="1" dirty="0"/>
              <a:t> </a:t>
            </a:r>
          </a:p>
          <a:p>
            <a:r>
              <a:rPr lang="en-GB" b="1" dirty="0"/>
              <a:t>      1.The role of motivation and incentives </a:t>
            </a:r>
          </a:p>
          <a:p>
            <a:r>
              <a:rPr lang="en-GB" b="1" dirty="0"/>
              <a:t>      2.Herzberg’s Theory </a:t>
            </a:r>
          </a:p>
          <a:p>
            <a:r>
              <a:rPr lang="en-GB" b="1" dirty="0"/>
              <a:t>      3. Recognition techniques and their impact</a:t>
            </a:r>
          </a:p>
          <a:p>
            <a:r>
              <a:rPr lang="en-GB" b="1" dirty="0"/>
              <a:t>      4. Tuckman model </a:t>
            </a:r>
          </a:p>
          <a:p>
            <a:r>
              <a:rPr lang="en-GB" b="1" dirty="0"/>
              <a:t>      5. Effective Delegation and Empowerment </a:t>
            </a:r>
          </a:p>
          <a:p>
            <a:r>
              <a:rPr lang="en-GB" b="1" dirty="0"/>
              <a:t>      6.</a:t>
            </a:r>
            <a:r>
              <a:rPr lang="en-US" b="1" dirty="0"/>
              <a:t> Thomas-Kilmann Conflict Mode Instrument (TKI) </a:t>
            </a:r>
            <a:endParaRPr lang="en-US" dirty="0"/>
          </a:p>
        </p:txBody>
      </p:sp>
    </p:spTree>
    <p:extLst>
      <p:ext uri="{BB962C8B-B14F-4D97-AF65-F5344CB8AC3E}">
        <p14:creationId xmlns:p14="http://schemas.microsoft.com/office/powerpoint/2010/main" val="4242296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19455" y="400938"/>
            <a:ext cx="7433945" cy="1295098"/>
          </a:xfrm>
          <a:prstGeom prst="rect">
            <a:avLst/>
          </a:prstGeom>
        </p:spPr>
        <p:txBody>
          <a:bodyPr vert="horz" wrap="square" lIns="0" tIns="75565" rIns="0" bIns="0" rtlCol="0">
            <a:spAutoFit/>
          </a:bodyPr>
          <a:lstStyle/>
          <a:p>
            <a:pPr marL="12700" marR="5080" algn="ctr">
              <a:lnSpc>
                <a:spcPct val="90200"/>
              </a:lnSpc>
              <a:spcBef>
                <a:spcPts val="595"/>
              </a:spcBef>
            </a:pPr>
            <a:r>
              <a:rPr lang="en-US" b="1" dirty="0">
                <a:latin typeface="Times New Roman" panose="02020603050405020304" pitchFamily="18" charset="0"/>
                <a:cs typeface="Times New Roman" panose="02020603050405020304" pitchFamily="18" charset="0"/>
              </a:rPr>
              <a:t>1.The role of motivation and incentives</a:t>
            </a:r>
            <a:endParaRPr sz="4200" b="1" dirty="0">
              <a:latin typeface="Times New Roman" panose="02020603050405020304" pitchFamily="18" charset="0"/>
              <a:cs typeface="Times New Roman" panose="02020603050405020304" pitchFamily="18" charset="0"/>
            </a:endParaRPr>
          </a:p>
        </p:txBody>
      </p:sp>
      <p:pic>
        <p:nvPicPr>
          <p:cNvPr id="4" name="object 4"/>
          <p:cNvPicPr/>
          <p:nvPr/>
        </p:nvPicPr>
        <p:blipFill>
          <a:blip r:embed="rId3" cstate="print"/>
          <a:stretch>
            <a:fillRect/>
          </a:stretch>
        </p:blipFill>
        <p:spPr>
          <a:xfrm>
            <a:off x="8381999" y="0"/>
            <a:ext cx="3809999" cy="6857931"/>
          </a:xfrm>
          <a:prstGeom prst="rect">
            <a:avLst/>
          </a:prstGeom>
        </p:spPr>
      </p:pic>
      <p:graphicFrame>
        <p:nvGraphicFramePr>
          <p:cNvPr id="7" name="Diagram 6">
            <a:extLst>
              <a:ext uri="{FF2B5EF4-FFF2-40B4-BE49-F238E27FC236}">
                <a16:creationId xmlns:a16="http://schemas.microsoft.com/office/drawing/2014/main" id="{14650A8D-A4AB-12A7-B177-C6A99AA9CF80}"/>
              </a:ext>
            </a:extLst>
          </p:cNvPr>
          <p:cNvGraphicFramePr/>
          <p:nvPr>
            <p:extLst>
              <p:ext uri="{D42A27DB-BD31-4B8C-83A1-F6EECF244321}">
                <p14:modId xmlns:p14="http://schemas.microsoft.com/office/powerpoint/2010/main" val="1676351984"/>
              </p:ext>
            </p:extLst>
          </p:nvPr>
        </p:nvGraphicFramePr>
        <p:xfrm>
          <a:off x="931227" y="2209800"/>
          <a:ext cx="7010400" cy="39285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p:nvPr/>
        </p:nvSpPr>
        <p:spPr>
          <a:xfrm>
            <a:off x="9596501" y="4500498"/>
            <a:ext cx="2038350" cy="2038985"/>
          </a:xfrm>
          <a:custGeom>
            <a:avLst/>
            <a:gdLst/>
            <a:ahLst/>
            <a:cxnLst/>
            <a:rect l="l" t="t" r="r" b="b"/>
            <a:pathLst>
              <a:path w="2038350" h="2038984">
                <a:moveTo>
                  <a:pt x="0" y="2038413"/>
                </a:moveTo>
                <a:lnTo>
                  <a:pt x="48112" y="2037856"/>
                </a:lnTo>
                <a:lnTo>
                  <a:pt x="95952" y="2036194"/>
                </a:lnTo>
                <a:lnTo>
                  <a:pt x="143507" y="2033439"/>
                </a:lnTo>
                <a:lnTo>
                  <a:pt x="190763" y="2029604"/>
                </a:lnTo>
                <a:lnTo>
                  <a:pt x="237710" y="2024700"/>
                </a:lnTo>
                <a:lnTo>
                  <a:pt x="284335" y="2018739"/>
                </a:lnTo>
                <a:lnTo>
                  <a:pt x="330625" y="2011734"/>
                </a:lnTo>
                <a:lnTo>
                  <a:pt x="376569" y="2003698"/>
                </a:lnTo>
                <a:lnTo>
                  <a:pt x="422154" y="1994642"/>
                </a:lnTo>
                <a:lnTo>
                  <a:pt x="467368" y="1984579"/>
                </a:lnTo>
                <a:lnTo>
                  <a:pt x="512198" y="1973520"/>
                </a:lnTo>
                <a:lnTo>
                  <a:pt x="556633" y="1961479"/>
                </a:lnTo>
                <a:lnTo>
                  <a:pt x="600660" y="1948467"/>
                </a:lnTo>
                <a:lnTo>
                  <a:pt x="644267" y="1934496"/>
                </a:lnTo>
                <a:lnTo>
                  <a:pt x="687442" y="1919580"/>
                </a:lnTo>
                <a:lnTo>
                  <a:pt x="730173" y="1903729"/>
                </a:lnTo>
                <a:lnTo>
                  <a:pt x="772446" y="1886957"/>
                </a:lnTo>
                <a:lnTo>
                  <a:pt x="814251" y="1869275"/>
                </a:lnTo>
                <a:lnTo>
                  <a:pt x="855575" y="1850696"/>
                </a:lnTo>
                <a:lnTo>
                  <a:pt x="896405" y="1831232"/>
                </a:lnTo>
                <a:lnTo>
                  <a:pt x="936729" y="1810895"/>
                </a:lnTo>
                <a:lnTo>
                  <a:pt x="976536" y="1789698"/>
                </a:lnTo>
                <a:lnTo>
                  <a:pt x="1015812" y="1767652"/>
                </a:lnTo>
                <a:lnTo>
                  <a:pt x="1054546" y="1744770"/>
                </a:lnTo>
                <a:lnTo>
                  <a:pt x="1092725" y="1721064"/>
                </a:lnTo>
                <a:lnTo>
                  <a:pt x="1130338" y="1696547"/>
                </a:lnTo>
                <a:lnTo>
                  <a:pt x="1167371" y="1671231"/>
                </a:lnTo>
                <a:lnTo>
                  <a:pt x="1203813" y="1645127"/>
                </a:lnTo>
                <a:lnTo>
                  <a:pt x="1239652" y="1618248"/>
                </a:lnTo>
                <a:lnTo>
                  <a:pt x="1274874" y="1590607"/>
                </a:lnTo>
                <a:lnTo>
                  <a:pt x="1309469" y="1562215"/>
                </a:lnTo>
                <a:lnTo>
                  <a:pt x="1343423" y="1533085"/>
                </a:lnTo>
                <a:lnTo>
                  <a:pt x="1376725" y="1503229"/>
                </a:lnTo>
                <a:lnTo>
                  <a:pt x="1409362" y="1472659"/>
                </a:lnTo>
                <a:lnTo>
                  <a:pt x="1441323" y="1441388"/>
                </a:lnTo>
                <a:lnTo>
                  <a:pt x="1472593" y="1409427"/>
                </a:lnTo>
                <a:lnTo>
                  <a:pt x="1503163" y="1376789"/>
                </a:lnTo>
                <a:lnTo>
                  <a:pt x="1533019" y="1343487"/>
                </a:lnTo>
                <a:lnTo>
                  <a:pt x="1562148" y="1309532"/>
                </a:lnTo>
                <a:lnTo>
                  <a:pt x="1590540" y="1274937"/>
                </a:lnTo>
                <a:lnTo>
                  <a:pt x="1618181" y="1239713"/>
                </a:lnTo>
                <a:lnTo>
                  <a:pt x="1645060" y="1203874"/>
                </a:lnTo>
                <a:lnTo>
                  <a:pt x="1671164" y="1167431"/>
                </a:lnTo>
                <a:lnTo>
                  <a:pt x="1696480" y="1130397"/>
                </a:lnTo>
                <a:lnTo>
                  <a:pt x="1720998" y="1092783"/>
                </a:lnTo>
                <a:lnTo>
                  <a:pt x="1744703" y="1054603"/>
                </a:lnTo>
                <a:lnTo>
                  <a:pt x="1767585" y="1015868"/>
                </a:lnTo>
                <a:lnTo>
                  <a:pt x="1789631" y="976590"/>
                </a:lnTo>
                <a:lnTo>
                  <a:pt x="1810828" y="936782"/>
                </a:lnTo>
                <a:lnTo>
                  <a:pt x="1831165" y="896456"/>
                </a:lnTo>
                <a:lnTo>
                  <a:pt x="1850630" y="855625"/>
                </a:lnTo>
                <a:lnTo>
                  <a:pt x="1869209" y="814299"/>
                </a:lnTo>
                <a:lnTo>
                  <a:pt x="1886891" y="772493"/>
                </a:lnTo>
                <a:lnTo>
                  <a:pt x="1903663" y="730217"/>
                </a:lnTo>
                <a:lnTo>
                  <a:pt x="1919514" y="687485"/>
                </a:lnTo>
                <a:lnTo>
                  <a:pt x="1934431" y="644308"/>
                </a:lnTo>
                <a:lnTo>
                  <a:pt x="1948402" y="600699"/>
                </a:lnTo>
                <a:lnTo>
                  <a:pt x="1961414" y="556669"/>
                </a:lnTo>
                <a:lnTo>
                  <a:pt x="1973455" y="512232"/>
                </a:lnTo>
                <a:lnTo>
                  <a:pt x="1984514" y="467399"/>
                </a:lnTo>
                <a:lnTo>
                  <a:pt x="1994578" y="422183"/>
                </a:lnTo>
                <a:lnTo>
                  <a:pt x="2003634" y="376595"/>
                </a:lnTo>
                <a:lnTo>
                  <a:pt x="2011670" y="330649"/>
                </a:lnTo>
                <a:lnTo>
                  <a:pt x="2018675" y="284355"/>
                </a:lnTo>
                <a:lnTo>
                  <a:pt x="2024636" y="237728"/>
                </a:lnTo>
                <a:lnTo>
                  <a:pt x="2029540" y="190777"/>
                </a:lnTo>
                <a:lnTo>
                  <a:pt x="2033376" y="143517"/>
                </a:lnTo>
                <a:lnTo>
                  <a:pt x="2036131" y="95960"/>
                </a:lnTo>
                <a:lnTo>
                  <a:pt x="2037793" y="48116"/>
                </a:lnTo>
                <a:lnTo>
                  <a:pt x="2038350" y="0"/>
                </a:lnTo>
              </a:path>
            </a:pathLst>
          </a:custGeom>
          <a:ln w="127000">
            <a:solidFill>
              <a:srgbClr val="FFC000"/>
            </a:solidFill>
            <a:prstDash val="dash"/>
          </a:ln>
        </p:spPr>
        <p:txBody>
          <a:bodyPr wrap="square" lIns="0" tIns="0" rIns="0" bIns="0" rtlCol="0"/>
          <a:lstStyle/>
          <a:p>
            <a:endParaRPr/>
          </a:p>
        </p:txBody>
      </p:sp>
      <p:sp>
        <p:nvSpPr>
          <p:cNvPr id="6" name="Title 5">
            <a:extLst>
              <a:ext uri="{FF2B5EF4-FFF2-40B4-BE49-F238E27FC236}">
                <a16:creationId xmlns:a16="http://schemas.microsoft.com/office/drawing/2014/main" id="{56F62300-B8B3-9747-57BA-80D670687E28}"/>
              </a:ext>
            </a:extLst>
          </p:cNvPr>
          <p:cNvSpPr>
            <a:spLocks noGrp="1"/>
          </p:cNvSpPr>
          <p:nvPr>
            <p:ph type="title"/>
          </p:nvPr>
        </p:nvSpPr>
        <p:spPr>
          <a:xfrm>
            <a:off x="990600" y="304800"/>
            <a:ext cx="10363200" cy="677108"/>
          </a:xfrm>
        </p:spPr>
        <p:txBody>
          <a:bodyPr/>
          <a:lstStyle/>
          <a:p>
            <a:r>
              <a:rPr lang="en-US" b="1" dirty="0">
                <a:latin typeface="Times New Roman" panose="02020603050405020304" pitchFamily="18" charset="0"/>
                <a:cs typeface="Times New Roman" panose="02020603050405020304" pitchFamily="18" charset="0"/>
              </a:rPr>
              <a:t>2.Herzberg’s Theory - Motivation Model</a:t>
            </a:r>
            <a:endParaRPr lang="en-US" dirty="0">
              <a:latin typeface="Times New Roman" panose="02020603050405020304" pitchFamily="18" charset="0"/>
              <a:cs typeface="Times New Roman" panose="02020603050405020304" pitchFamily="18" charset="0"/>
            </a:endParaRPr>
          </a:p>
        </p:txBody>
      </p:sp>
      <p:graphicFrame>
        <p:nvGraphicFramePr>
          <p:cNvPr id="7" name="Diagram 6">
            <a:extLst>
              <a:ext uri="{FF2B5EF4-FFF2-40B4-BE49-F238E27FC236}">
                <a16:creationId xmlns:a16="http://schemas.microsoft.com/office/drawing/2014/main" id="{AD8B20F6-F9E2-2F6D-E816-C4CB1F0AC56F}"/>
              </a:ext>
            </a:extLst>
          </p:cNvPr>
          <p:cNvGraphicFramePr/>
          <p:nvPr>
            <p:extLst>
              <p:ext uri="{D42A27DB-BD31-4B8C-83A1-F6EECF244321}">
                <p14:modId xmlns:p14="http://schemas.microsoft.com/office/powerpoint/2010/main" val="2281849704"/>
              </p:ext>
            </p:extLst>
          </p:nvPr>
        </p:nvGraphicFramePr>
        <p:xfrm>
          <a:off x="228600" y="1175573"/>
          <a:ext cx="3733800" cy="47299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a:extLst>
              <a:ext uri="{FF2B5EF4-FFF2-40B4-BE49-F238E27FC236}">
                <a16:creationId xmlns:a16="http://schemas.microsoft.com/office/drawing/2014/main" id="{7F31869F-5F8E-0B65-A520-8B4B0209856F}"/>
              </a:ext>
            </a:extLst>
          </p:cNvPr>
          <p:cNvGraphicFramePr/>
          <p:nvPr>
            <p:extLst>
              <p:ext uri="{D42A27DB-BD31-4B8C-83A1-F6EECF244321}">
                <p14:modId xmlns:p14="http://schemas.microsoft.com/office/powerpoint/2010/main" val="4213763604"/>
              </p:ext>
            </p:extLst>
          </p:nvPr>
        </p:nvGraphicFramePr>
        <p:xfrm>
          <a:off x="4191000" y="1295402"/>
          <a:ext cx="4114800" cy="46101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13" name="Picture 12" descr="Herzberg two-factor theory and #1 Lead ...">
            <a:extLst>
              <a:ext uri="{FF2B5EF4-FFF2-40B4-BE49-F238E27FC236}">
                <a16:creationId xmlns:a16="http://schemas.microsoft.com/office/drawing/2014/main" id="{0267CB89-BCE6-745C-7064-B512DD0D1062}"/>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8746331" y="2148468"/>
            <a:ext cx="2827020" cy="163379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5" name="TextBox 14">
            <a:extLst>
              <a:ext uri="{FF2B5EF4-FFF2-40B4-BE49-F238E27FC236}">
                <a16:creationId xmlns:a16="http://schemas.microsoft.com/office/drawing/2014/main" id="{E15233CC-FD85-4BF2-A957-894408AB0D38}"/>
              </a:ext>
            </a:extLst>
          </p:cNvPr>
          <p:cNvSpPr txBox="1"/>
          <p:nvPr/>
        </p:nvSpPr>
        <p:spPr>
          <a:xfrm>
            <a:off x="8534400" y="4439416"/>
            <a:ext cx="3250882" cy="1109150"/>
          </a:xfrm>
          <a:prstGeom prst="rect">
            <a:avLst/>
          </a:prstGeom>
          <a:noFill/>
        </p:spPr>
        <p:txBody>
          <a:bodyPr wrap="square">
            <a:spAutoFit/>
          </a:bodyPr>
          <a:lstStyle/>
          <a:p>
            <a:pPr marL="0" marR="0" algn="ctr">
              <a:spcAft>
                <a:spcPts val="1000"/>
              </a:spcAft>
              <a:buNone/>
            </a:pPr>
            <a:r>
              <a:rPr lang="en-US" sz="1800" i="0" kern="100"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rPr>
              <a:t>Figure 1: Herzberg’s Theory</a:t>
            </a:r>
            <a:endParaRPr lang="en-US" sz="1100" i="1" kern="100"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15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Source: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Peramatzis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and Galanakis, 2022)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1195387" y="457200"/>
            <a:ext cx="9801225" cy="1297022"/>
          </a:xfrm>
          <a:prstGeom prst="rect">
            <a:avLst/>
          </a:prstGeom>
        </p:spPr>
        <p:txBody>
          <a:bodyPr vert="horz" wrap="square" lIns="0" tIns="77470" rIns="0" bIns="0" rtlCol="0">
            <a:spAutoFit/>
          </a:bodyPr>
          <a:lstStyle/>
          <a:p>
            <a:pPr marL="12700" marR="5080">
              <a:lnSpc>
                <a:spcPct val="90000"/>
              </a:lnSpc>
              <a:spcBef>
                <a:spcPts val="610"/>
              </a:spcBef>
            </a:pPr>
            <a:r>
              <a:rPr lang="en-US" sz="4400" b="1" dirty="0">
                <a:latin typeface="Times New Roman" panose="02020603050405020304" pitchFamily="18" charset="0"/>
                <a:cs typeface="Times New Roman" panose="02020603050405020304" pitchFamily="18" charset="0"/>
              </a:rPr>
              <a:t>3.Recognition techniques and their impact</a:t>
            </a:r>
            <a:endParaRPr sz="8000" b="1" dirty="0">
              <a:latin typeface="Times New Roman" panose="02020603050405020304" pitchFamily="18" charset="0"/>
              <a:cs typeface="Times New Roman" panose="02020603050405020304" pitchFamily="18" charset="0"/>
            </a:endParaRPr>
          </a:p>
        </p:txBody>
      </p:sp>
      <p:graphicFrame>
        <p:nvGraphicFramePr>
          <p:cNvPr id="27" name="Diagram 26">
            <a:extLst>
              <a:ext uri="{FF2B5EF4-FFF2-40B4-BE49-F238E27FC236}">
                <a16:creationId xmlns:a16="http://schemas.microsoft.com/office/drawing/2014/main" id="{17ADF1C0-0889-931E-CD3A-A075C4A35CC8}"/>
              </a:ext>
            </a:extLst>
          </p:cNvPr>
          <p:cNvGraphicFramePr/>
          <p:nvPr>
            <p:extLst>
              <p:ext uri="{D42A27DB-BD31-4B8C-83A1-F6EECF244321}">
                <p14:modId xmlns:p14="http://schemas.microsoft.com/office/powerpoint/2010/main" val="3479204981"/>
              </p:ext>
            </p:extLst>
          </p:nvPr>
        </p:nvGraphicFramePr>
        <p:xfrm>
          <a:off x="358776" y="719667"/>
          <a:ext cx="8933656" cy="53001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Time Management for Your Team">
            <a:extLst>
              <a:ext uri="{FF2B5EF4-FFF2-40B4-BE49-F238E27FC236}">
                <a16:creationId xmlns:a16="http://schemas.microsoft.com/office/drawing/2014/main" id="{C3EDD408-6511-8C4F-8AD7-6B473F3D3A4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48800" y="2025649"/>
            <a:ext cx="2571750" cy="2688167"/>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9BF2B6B3-68E6-A9B7-0B55-6593F976C95F}"/>
              </a:ext>
            </a:extLst>
          </p:cNvPr>
          <p:cNvSpPr txBox="1"/>
          <p:nvPr/>
        </p:nvSpPr>
        <p:spPr>
          <a:xfrm>
            <a:off x="9292432" y="4876800"/>
            <a:ext cx="2899568" cy="923330"/>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Figure 2: Recognition </a:t>
            </a:r>
          </a:p>
          <a:p>
            <a:r>
              <a:rPr lang="en-US" dirty="0">
                <a:latin typeface="Times New Roman" panose="02020603050405020304" pitchFamily="18" charset="0"/>
                <a:cs typeface="Times New Roman" panose="02020603050405020304" pitchFamily="18" charset="0"/>
              </a:rPr>
              <a:t>Source: (</a:t>
            </a:r>
            <a:r>
              <a:rPr lang="en-US" sz="1800" dirty="0" err="1">
                <a:latin typeface="Times New Roman" panose="02020603050405020304" pitchFamily="18" charset="0"/>
                <a:cs typeface="Times New Roman" panose="02020603050405020304" pitchFamily="18" charset="0"/>
              </a:rPr>
              <a:t>Delavallade</a:t>
            </a:r>
            <a:r>
              <a:rPr lang="en-US" sz="1800" dirty="0">
                <a:latin typeface="Times New Roman" panose="02020603050405020304" pitchFamily="18" charset="0"/>
                <a:cs typeface="Times New Roman" panose="02020603050405020304" pitchFamily="18" charset="0"/>
              </a:rPr>
              <a:t>, 2021)</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322CD2-9B25-29C1-505B-1845B65C6D00}"/>
            </a:ext>
          </a:extLst>
        </p:cNvPr>
        <p:cNvGrpSpPr/>
        <p:nvPr/>
      </p:nvGrpSpPr>
      <p:grpSpPr>
        <a:xfrm>
          <a:off x="0" y="0"/>
          <a:ext cx="0" cy="0"/>
          <a:chOff x="0" y="0"/>
          <a:chExt cx="0" cy="0"/>
        </a:xfrm>
      </p:grpSpPr>
      <p:sp>
        <p:nvSpPr>
          <p:cNvPr id="3" name="object 3">
            <a:extLst>
              <a:ext uri="{FF2B5EF4-FFF2-40B4-BE49-F238E27FC236}">
                <a16:creationId xmlns:a16="http://schemas.microsoft.com/office/drawing/2014/main" id="{FC86C3DB-ECD7-A7E1-6006-40F1BCD33B02}"/>
              </a:ext>
            </a:extLst>
          </p:cNvPr>
          <p:cNvSpPr/>
          <p:nvPr/>
        </p:nvSpPr>
        <p:spPr>
          <a:xfrm>
            <a:off x="9596501" y="4500498"/>
            <a:ext cx="2038350" cy="2038985"/>
          </a:xfrm>
          <a:custGeom>
            <a:avLst/>
            <a:gdLst/>
            <a:ahLst/>
            <a:cxnLst/>
            <a:rect l="l" t="t" r="r" b="b"/>
            <a:pathLst>
              <a:path w="2038350" h="2038984">
                <a:moveTo>
                  <a:pt x="0" y="2038413"/>
                </a:moveTo>
                <a:lnTo>
                  <a:pt x="48112" y="2037856"/>
                </a:lnTo>
                <a:lnTo>
                  <a:pt x="95952" y="2036194"/>
                </a:lnTo>
                <a:lnTo>
                  <a:pt x="143507" y="2033439"/>
                </a:lnTo>
                <a:lnTo>
                  <a:pt x="190763" y="2029604"/>
                </a:lnTo>
                <a:lnTo>
                  <a:pt x="237710" y="2024700"/>
                </a:lnTo>
                <a:lnTo>
                  <a:pt x="284335" y="2018739"/>
                </a:lnTo>
                <a:lnTo>
                  <a:pt x="330625" y="2011734"/>
                </a:lnTo>
                <a:lnTo>
                  <a:pt x="376569" y="2003698"/>
                </a:lnTo>
                <a:lnTo>
                  <a:pt x="422154" y="1994642"/>
                </a:lnTo>
                <a:lnTo>
                  <a:pt x="467368" y="1984579"/>
                </a:lnTo>
                <a:lnTo>
                  <a:pt x="512198" y="1973520"/>
                </a:lnTo>
                <a:lnTo>
                  <a:pt x="556633" y="1961479"/>
                </a:lnTo>
                <a:lnTo>
                  <a:pt x="600660" y="1948467"/>
                </a:lnTo>
                <a:lnTo>
                  <a:pt x="644267" y="1934496"/>
                </a:lnTo>
                <a:lnTo>
                  <a:pt x="687442" y="1919580"/>
                </a:lnTo>
                <a:lnTo>
                  <a:pt x="730173" y="1903729"/>
                </a:lnTo>
                <a:lnTo>
                  <a:pt x="772446" y="1886957"/>
                </a:lnTo>
                <a:lnTo>
                  <a:pt x="814251" y="1869275"/>
                </a:lnTo>
                <a:lnTo>
                  <a:pt x="855575" y="1850696"/>
                </a:lnTo>
                <a:lnTo>
                  <a:pt x="896405" y="1831232"/>
                </a:lnTo>
                <a:lnTo>
                  <a:pt x="936729" y="1810895"/>
                </a:lnTo>
                <a:lnTo>
                  <a:pt x="976536" y="1789698"/>
                </a:lnTo>
                <a:lnTo>
                  <a:pt x="1015812" y="1767652"/>
                </a:lnTo>
                <a:lnTo>
                  <a:pt x="1054546" y="1744770"/>
                </a:lnTo>
                <a:lnTo>
                  <a:pt x="1092725" y="1721064"/>
                </a:lnTo>
                <a:lnTo>
                  <a:pt x="1130338" y="1696547"/>
                </a:lnTo>
                <a:lnTo>
                  <a:pt x="1167371" y="1671231"/>
                </a:lnTo>
                <a:lnTo>
                  <a:pt x="1203813" y="1645127"/>
                </a:lnTo>
                <a:lnTo>
                  <a:pt x="1239652" y="1618248"/>
                </a:lnTo>
                <a:lnTo>
                  <a:pt x="1274874" y="1590607"/>
                </a:lnTo>
                <a:lnTo>
                  <a:pt x="1309469" y="1562215"/>
                </a:lnTo>
                <a:lnTo>
                  <a:pt x="1343423" y="1533085"/>
                </a:lnTo>
                <a:lnTo>
                  <a:pt x="1376725" y="1503229"/>
                </a:lnTo>
                <a:lnTo>
                  <a:pt x="1409362" y="1472659"/>
                </a:lnTo>
                <a:lnTo>
                  <a:pt x="1441323" y="1441388"/>
                </a:lnTo>
                <a:lnTo>
                  <a:pt x="1472593" y="1409427"/>
                </a:lnTo>
                <a:lnTo>
                  <a:pt x="1503163" y="1376789"/>
                </a:lnTo>
                <a:lnTo>
                  <a:pt x="1533019" y="1343487"/>
                </a:lnTo>
                <a:lnTo>
                  <a:pt x="1562148" y="1309532"/>
                </a:lnTo>
                <a:lnTo>
                  <a:pt x="1590540" y="1274937"/>
                </a:lnTo>
                <a:lnTo>
                  <a:pt x="1618181" y="1239713"/>
                </a:lnTo>
                <a:lnTo>
                  <a:pt x="1645060" y="1203874"/>
                </a:lnTo>
                <a:lnTo>
                  <a:pt x="1671164" y="1167431"/>
                </a:lnTo>
                <a:lnTo>
                  <a:pt x="1696480" y="1130397"/>
                </a:lnTo>
                <a:lnTo>
                  <a:pt x="1720998" y="1092783"/>
                </a:lnTo>
                <a:lnTo>
                  <a:pt x="1744703" y="1054603"/>
                </a:lnTo>
                <a:lnTo>
                  <a:pt x="1767585" y="1015868"/>
                </a:lnTo>
                <a:lnTo>
                  <a:pt x="1789631" y="976590"/>
                </a:lnTo>
                <a:lnTo>
                  <a:pt x="1810828" y="936782"/>
                </a:lnTo>
                <a:lnTo>
                  <a:pt x="1831165" y="896456"/>
                </a:lnTo>
                <a:lnTo>
                  <a:pt x="1850630" y="855625"/>
                </a:lnTo>
                <a:lnTo>
                  <a:pt x="1869209" y="814299"/>
                </a:lnTo>
                <a:lnTo>
                  <a:pt x="1886891" y="772493"/>
                </a:lnTo>
                <a:lnTo>
                  <a:pt x="1903663" y="730217"/>
                </a:lnTo>
                <a:lnTo>
                  <a:pt x="1919514" y="687485"/>
                </a:lnTo>
                <a:lnTo>
                  <a:pt x="1934431" y="644308"/>
                </a:lnTo>
                <a:lnTo>
                  <a:pt x="1948402" y="600699"/>
                </a:lnTo>
                <a:lnTo>
                  <a:pt x="1961414" y="556669"/>
                </a:lnTo>
                <a:lnTo>
                  <a:pt x="1973455" y="512232"/>
                </a:lnTo>
                <a:lnTo>
                  <a:pt x="1984514" y="467399"/>
                </a:lnTo>
                <a:lnTo>
                  <a:pt x="1994578" y="422183"/>
                </a:lnTo>
                <a:lnTo>
                  <a:pt x="2003634" y="376595"/>
                </a:lnTo>
                <a:lnTo>
                  <a:pt x="2011670" y="330649"/>
                </a:lnTo>
                <a:lnTo>
                  <a:pt x="2018675" y="284355"/>
                </a:lnTo>
                <a:lnTo>
                  <a:pt x="2024636" y="237728"/>
                </a:lnTo>
                <a:lnTo>
                  <a:pt x="2029540" y="190777"/>
                </a:lnTo>
                <a:lnTo>
                  <a:pt x="2033376" y="143517"/>
                </a:lnTo>
                <a:lnTo>
                  <a:pt x="2036131" y="95960"/>
                </a:lnTo>
                <a:lnTo>
                  <a:pt x="2037793" y="48116"/>
                </a:lnTo>
                <a:lnTo>
                  <a:pt x="2038350" y="0"/>
                </a:lnTo>
              </a:path>
            </a:pathLst>
          </a:custGeom>
          <a:ln w="127000">
            <a:solidFill>
              <a:srgbClr val="FFC000"/>
            </a:solidFill>
            <a:prstDash val="dash"/>
          </a:ln>
        </p:spPr>
        <p:txBody>
          <a:bodyPr wrap="square" lIns="0" tIns="0" rIns="0" bIns="0" rtlCol="0"/>
          <a:lstStyle/>
          <a:p>
            <a:endParaRPr/>
          </a:p>
        </p:txBody>
      </p:sp>
      <p:sp>
        <p:nvSpPr>
          <p:cNvPr id="6" name="Title 5">
            <a:extLst>
              <a:ext uri="{FF2B5EF4-FFF2-40B4-BE49-F238E27FC236}">
                <a16:creationId xmlns:a16="http://schemas.microsoft.com/office/drawing/2014/main" id="{64A13736-EF65-5D10-3394-54D4DAA87829}"/>
              </a:ext>
            </a:extLst>
          </p:cNvPr>
          <p:cNvSpPr>
            <a:spLocks noGrp="1"/>
          </p:cNvSpPr>
          <p:nvPr>
            <p:ph type="title"/>
          </p:nvPr>
        </p:nvSpPr>
        <p:spPr>
          <a:xfrm>
            <a:off x="990600" y="304800"/>
            <a:ext cx="10363200" cy="677108"/>
          </a:xfrm>
        </p:spPr>
        <p:txBody>
          <a:bodyPr/>
          <a:lstStyle/>
          <a:p>
            <a:pPr algn="ctr"/>
            <a:r>
              <a:rPr lang="en-US" b="1" dirty="0">
                <a:latin typeface="Times New Roman" panose="02020603050405020304" pitchFamily="18" charset="0"/>
                <a:cs typeface="Times New Roman" panose="02020603050405020304" pitchFamily="18" charset="0"/>
              </a:rPr>
              <a:t>4.Tuckman model</a:t>
            </a:r>
            <a:endParaRPr lang="en-US" dirty="0">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0A92A385-F4E9-F252-6200-21F1933010D2}"/>
              </a:ext>
            </a:extLst>
          </p:cNvPr>
          <p:cNvGraphicFramePr/>
          <p:nvPr>
            <p:extLst>
              <p:ext uri="{D42A27DB-BD31-4B8C-83A1-F6EECF244321}">
                <p14:modId xmlns:p14="http://schemas.microsoft.com/office/powerpoint/2010/main" val="589194822"/>
              </p:ext>
            </p:extLst>
          </p:nvPr>
        </p:nvGraphicFramePr>
        <p:xfrm>
          <a:off x="457200" y="1286708"/>
          <a:ext cx="7058025" cy="44195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2">
            <a:extLst>
              <a:ext uri="{FF2B5EF4-FFF2-40B4-BE49-F238E27FC236}">
                <a16:creationId xmlns:a16="http://schemas.microsoft.com/office/drawing/2014/main" id="{519251C4-AFBE-FD6B-DA56-C8320C06DBB5}"/>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3073" name="Picture 1" descr="Tuckman model of team development &amp; the ...">
            <a:extLst>
              <a:ext uri="{FF2B5EF4-FFF2-40B4-BE49-F238E27FC236}">
                <a16:creationId xmlns:a16="http://schemas.microsoft.com/office/drawing/2014/main" id="{9110E868-FFD3-9872-CC89-35247913451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25214" y="1898455"/>
            <a:ext cx="4029881" cy="231248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77B315BD-E378-7D85-C3E6-09412E47DF41}"/>
              </a:ext>
            </a:extLst>
          </p:cNvPr>
          <p:cNvSpPr>
            <a:spLocks noChangeArrowheads="1"/>
          </p:cNvSpPr>
          <p:nvPr/>
        </p:nvSpPr>
        <p:spPr bwMode="auto">
          <a:xfrm>
            <a:off x="8396351" y="4398608"/>
            <a:ext cx="32004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Figure 3: Tuckman Model</a:t>
            </a:r>
            <a:endPar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Source: (Jones, 2019)</a:t>
            </a:r>
            <a:endPar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82097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ADCA3B8E-2A35-46AD-450F-4E7E8904D22A}"/>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F8D2E0E6-4DCC-3B2A-39F7-4003B158E56A}"/>
              </a:ext>
            </a:extLst>
          </p:cNvPr>
          <p:cNvSpPr txBox="1">
            <a:spLocks noGrp="1"/>
          </p:cNvSpPr>
          <p:nvPr>
            <p:ph type="title"/>
          </p:nvPr>
        </p:nvSpPr>
        <p:spPr>
          <a:xfrm>
            <a:off x="719455" y="400938"/>
            <a:ext cx="9567545" cy="1295098"/>
          </a:xfrm>
          <a:prstGeom prst="rect">
            <a:avLst/>
          </a:prstGeom>
        </p:spPr>
        <p:txBody>
          <a:bodyPr vert="horz" wrap="square" lIns="0" tIns="75565" rIns="0" bIns="0" rtlCol="0">
            <a:spAutoFit/>
          </a:bodyPr>
          <a:lstStyle/>
          <a:p>
            <a:pPr marL="12700" marR="5080" algn="ctr">
              <a:lnSpc>
                <a:spcPct val="90200"/>
              </a:lnSpc>
              <a:spcBef>
                <a:spcPts val="595"/>
              </a:spcBef>
            </a:pPr>
            <a:r>
              <a:rPr lang="en-US" b="1" dirty="0">
                <a:latin typeface="Times New Roman" panose="02020603050405020304" pitchFamily="18" charset="0"/>
                <a:cs typeface="Times New Roman" panose="02020603050405020304" pitchFamily="18" charset="0"/>
              </a:rPr>
              <a:t>5.Effective Delegation and Empowerment </a:t>
            </a:r>
            <a:endParaRPr sz="4200" b="1" dirty="0">
              <a:latin typeface="Times New Roman" panose="02020603050405020304" pitchFamily="18" charset="0"/>
              <a:cs typeface="Times New Roman" panose="02020603050405020304" pitchFamily="18" charset="0"/>
            </a:endParaRPr>
          </a:p>
        </p:txBody>
      </p:sp>
      <p:graphicFrame>
        <p:nvGraphicFramePr>
          <p:cNvPr id="7" name="Diagram 6">
            <a:extLst>
              <a:ext uri="{FF2B5EF4-FFF2-40B4-BE49-F238E27FC236}">
                <a16:creationId xmlns:a16="http://schemas.microsoft.com/office/drawing/2014/main" id="{0E4CBE1D-691C-25A0-D5CE-5B6FD2C058ED}"/>
              </a:ext>
            </a:extLst>
          </p:cNvPr>
          <p:cNvGraphicFramePr/>
          <p:nvPr>
            <p:extLst>
              <p:ext uri="{D42A27DB-BD31-4B8C-83A1-F6EECF244321}">
                <p14:modId xmlns:p14="http://schemas.microsoft.com/office/powerpoint/2010/main" val="1997100968"/>
              </p:ext>
            </p:extLst>
          </p:nvPr>
        </p:nvGraphicFramePr>
        <p:xfrm>
          <a:off x="931227" y="2209800"/>
          <a:ext cx="7010400" cy="39285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leadershipdevelopment #careerdevelopment #delegation | Elizabeth Masitsa -  Okania | 37 comments">
            <a:extLst>
              <a:ext uri="{FF2B5EF4-FFF2-40B4-BE49-F238E27FC236}">
                <a16:creationId xmlns:a16="http://schemas.microsoft.com/office/drawing/2014/main" id="{23AC0DBE-5273-0D2C-DD13-52F370794B5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63000" y="2438400"/>
            <a:ext cx="2695575" cy="3048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07C3EBC-42A3-AA26-B4FC-D4EE408C6194}"/>
              </a:ext>
            </a:extLst>
          </p:cNvPr>
          <p:cNvSpPr txBox="1"/>
          <p:nvPr/>
        </p:nvSpPr>
        <p:spPr>
          <a:xfrm>
            <a:off x="8748252" y="5638800"/>
            <a:ext cx="3505200" cy="646331"/>
          </a:xfrm>
          <a:prstGeom prst="rect">
            <a:avLst/>
          </a:prstGeom>
          <a:noFill/>
        </p:spPr>
        <p:txBody>
          <a:bodyPr wrap="square" rtlCol="0">
            <a:spAutoFit/>
          </a:bodyPr>
          <a:lstStyle/>
          <a:p>
            <a:r>
              <a:rPr lang="en-US" sz="1200" dirty="0">
                <a:latin typeface="Times New Roman" panose="02020603050405020304" pitchFamily="18" charset="0"/>
                <a:cs typeface="Times New Roman" panose="02020603050405020304" pitchFamily="18" charset="0"/>
              </a:rPr>
              <a:t>Figure 4: Delegation and empowerment</a:t>
            </a:r>
          </a:p>
          <a:p>
            <a:r>
              <a:rPr lang="en-US" sz="1200" dirty="0">
                <a:latin typeface="Times New Roman" panose="02020603050405020304" pitchFamily="18" charset="0"/>
                <a:cs typeface="Times New Roman" panose="02020603050405020304" pitchFamily="18" charset="0"/>
              </a:rPr>
              <a:t>Source: (</a:t>
            </a:r>
            <a:r>
              <a:rPr lang="en-US" sz="1200" dirty="0" err="1">
                <a:latin typeface="Times New Roman" panose="02020603050405020304" pitchFamily="18" charset="0"/>
                <a:cs typeface="Times New Roman" panose="02020603050405020304" pitchFamily="18" charset="0"/>
              </a:rPr>
              <a:t>Ugoani</a:t>
            </a:r>
            <a:r>
              <a:rPr lang="en-US" sz="1200" dirty="0">
                <a:latin typeface="Times New Roman" panose="02020603050405020304" pitchFamily="18" charset="0"/>
                <a:cs typeface="Times New Roman" panose="02020603050405020304" pitchFamily="18" charset="0"/>
              </a:rPr>
              <a:t>, 2020)</a:t>
            </a:r>
          </a:p>
          <a:p>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080041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8E1504DF-1D5C-D788-E49B-CE01F9CFE4C0}"/>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CDC7C05D-5163-63D2-5795-3B7E16FF840F}"/>
              </a:ext>
            </a:extLst>
          </p:cNvPr>
          <p:cNvSpPr txBox="1">
            <a:spLocks noGrp="1"/>
          </p:cNvSpPr>
          <p:nvPr>
            <p:ph type="title"/>
          </p:nvPr>
        </p:nvSpPr>
        <p:spPr>
          <a:xfrm>
            <a:off x="719455" y="400938"/>
            <a:ext cx="9567545" cy="1295098"/>
          </a:xfrm>
          <a:prstGeom prst="rect">
            <a:avLst/>
          </a:prstGeom>
        </p:spPr>
        <p:txBody>
          <a:bodyPr vert="horz" wrap="square" lIns="0" tIns="75565" rIns="0" bIns="0" rtlCol="0">
            <a:spAutoFit/>
          </a:bodyPr>
          <a:lstStyle/>
          <a:p>
            <a:pPr marL="12700" marR="5080" algn="ctr">
              <a:lnSpc>
                <a:spcPct val="90200"/>
              </a:lnSpc>
              <a:spcBef>
                <a:spcPts val="595"/>
              </a:spcBef>
            </a:pPr>
            <a:r>
              <a:rPr lang="en-US" b="1" dirty="0">
                <a:latin typeface="Times New Roman" panose="02020603050405020304" pitchFamily="18" charset="0"/>
                <a:cs typeface="Times New Roman" panose="02020603050405020304" pitchFamily="18" charset="0"/>
              </a:rPr>
              <a:t>6.Thomas-Kilmann Conflict Mode Instrument (TKI) </a:t>
            </a:r>
            <a:endParaRPr sz="4200" b="1" dirty="0">
              <a:latin typeface="Times New Roman" panose="02020603050405020304" pitchFamily="18" charset="0"/>
              <a:cs typeface="Times New Roman" panose="02020603050405020304" pitchFamily="18" charset="0"/>
            </a:endParaRPr>
          </a:p>
        </p:txBody>
      </p:sp>
      <p:graphicFrame>
        <p:nvGraphicFramePr>
          <p:cNvPr id="7" name="Diagram 6">
            <a:extLst>
              <a:ext uri="{FF2B5EF4-FFF2-40B4-BE49-F238E27FC236}">
                <a16:creationId xmlns:a16="http://schemas.microsoft.com/office/drawing/2014/main" id="{A9DD854B-6CAD-5A37-C0D8-9CC1A46476D3}"/>
              </a:ext>
            </a:extLst>
          </p:cNvPr>
          <p:cNvGraphicFramePr/>
          <p:nvPr>
            <p:extLst>
              <p:ext uri="{D42A27DB-BD31-4B8C-83A1-F6EECF244321}">
                <p14:modId xmlns:p14="http://schemas.microsoft.com/office/powerpoint/2010/main" val="2294974863"/>
              </p:ext>
            </p:extLst>
          </p:nvPr>
        </p:nvGraphicFramePr>
        <p:xfrm>
          <a:off x="449262" y="1828800"/>
          <a:ext cx="7492365" cy="43142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2">
            <a:extLst>
              <a:ext uri="{FF2B5EF4-FFF2-40B4-BE49-F238E27FC236}">
                <a16:creationId xmlns:a16="http://schemas.microsoft.com/office/drawing/2014/main" id="{E4ADB015-A9AE-6279-7791-5509E1C546AF}"/>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5121" name="Picture 2" descr="Thomas-Kilmann Conflict Mode Instrument ...">
            <a:extLst>
              <a:ext uri="{FF2B5EF4-FFF2-40B4-BE49-F238E27FC236}">
                <a16:creationId xmlns:a16="http://schemas.microsoft.com/office/drawing/2014/main" id="{EE316502-4017-BECB-4B0C-7836A6449B8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53400" y="2819400"/>
            <a:ext cx="3589338" cy="2271095"/>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566D39A4-DA25-F139-0981-CA701A342DA5}"/>
              </a:ext>
            </a:extLst>
          </p:cNvPr>
          <p:cNvSpPr>
            <a:spLocks noChangeArrowheads="1"/>
          </p:cNvSpPr>
          <p:nvPr/>
        </p:nvSpPr>
        <p:spPr bwMode="auto">
          <a:xfrm>
            <a:off x="7620000" y="5681430"/>
            <a:ext cx="53340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Figure 5 : Thomas-Kilmann Conflict Mode Instrument</a:t>
            </a:r>
            <a:endPar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Source: (Kilmann, 2022)</a:t>
            </a:r>
            <a:endPar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51382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F2C2D9-CA77-A695-B552-FF415E9A5B72}"/>
            </a:ext>
          </a:extLst>
        </p:cNvPr>
        <p:cNvGrpSpPr/>
        <p:nvPr/>
      </p:nvGrpSpPr>
      <p:grpSpPr>
        <a:xfrm>
          <a:off x="0" y="0"/>
          <a:ext cx="0" cy="0"/>
          <a:chOff x="0" y="0"/>
          <a:chExt cx="0" cy="0"/>
        </a:xfrm>
      </p:grpSpPr>
      <p:sp>
        <p:nvSpPr>
          <p:cNvPr id="3" name="object 3">
            <a:extLst>
              <a:ext uri="{FF2B5EF4-FFF2-40B4-BE49-F238E27FC236}">
                <a16:creationId xmlns:a16="http://schemas.microsoft.com/office/drawing/2014/main" id="{5671F98E-0A91-46AE-836A-A1703F544A43}"/>
              </a:ext>
            </a:extLst>
          </p:cNvPr>
          <p:cNvSpPr/>
          <p:nvPr/>
        </p:nvSpPr>
        <p:spPr>
          <a:xfrm>
            <a:off x="9596501" y="4500498"/>
            <a:ext cx="2038350" cy="2038985"/>
          </a:xfrm>
          <a:custGeom>
            <a:avLst/>
            <a:gdLst/>
            <a:ahLst/>
            <a:cxnLst/>
            <a:rect l="l" t="t" r="r" b="b"/>
            <a:pathLst>
              <a:path w="2038350" h="2038984">
                <a:moveTo>
                  <a:pt x="0" y="2038413"/>
                </a:moveTo>
                <a:lnTo>
                  <a:pt x="48112" y="2037856"/>
                </a:lnTo>
                <a:lnTo>
                  <a:pt x="95952" y="2036194"/>
                </a:lnTo>
                <a:lnTo>
                  <a:pt x="143507" y="2033439"/>
                </a:lnTo>
                <a:lnTo>
                  <a:pt x="190763" y="2029604"/>
                </a:lnTo>
                <a:lnTo>
                  <a:pt x="237710" y="2024700"/>
                </a:lnTo>
                <a:lnTo>
                  <a:pt x="284335" y="2018739"/>
                </a:lnTo>
                <a:lnTo>
                  <a:pt x="330625" y="2011734"/>
                </a:lnTo>
                <a:lnTo>
                  <a:pt x="376569" y="2003698"/>
                </a:lnTo>
                <a:lnTo>
                  <a:pt x="422154" y="1994642"/>
                </a:lnTo>
                <a:lnTo>
                  <a:pt x="467368" y="1984579"/>
                </a:lnTo>
                <a:lnTo>
                  <a:pt x="512198" y="1973520"/>
                </a:lnTo>
                <a:lnTo>
                  <a:pt x="556633" y="1961479"/>
                </a:lnTo>
                <a:lnTo>
                  <a:pt x="600660" y="1948467"/>
                </a:lnTo>
                <a:lnTo>
                  <a:pt x="644267" y="1934496"/>
                </a:lnTo>
                <a:lnTo>
                  <a:pt x="687442" y="1919580"/>
                </a:lnTo>
                <a:lnTo>
                  <a:pt x="730173" y="1903729"/>
                </a:lnTo>
                <a:lnTo>
                  <a:pt x="772446" y="1886957"/>
                </a:lnTo>
                <a:lnTo>
                  <a:pt x="814251" y="1869275"/>
                </a:lnTo>
                <a:lnTo>
                  <a:pt x="855575" y="1850696"/>
                </a:lnTo>
                <a:lnTo>
                  <a:pt x="896405" y="1831232"/>
                </a:lnTo>
                <a:lnTo>
                  <a:pt x="936729" y="1810895"/>
                </a:lnTo>
                <a:lnTo>
                  <a:pt x="976536" y="1789698"/>
                </a:lnTo>
                <a:lnTo>
                  <a:pt x="1015812" y="1767652"/>
                </a:lnTo>
                <a:lnTo>
                  <a:pt x="1054546" y="1744770"/>
                </a:lnTo>
                <a:lnTo>
                  <a:pt x="1092725" y="1721064"/>
                </a:lnTo>
                <a:lnTo>
                  <a:pt x="1130338" y="1696547"/>
                </a:lnTo>
                <a:lnTo>
                  <a:pt x="1167371" y="1671231"/>
                </a:lnTo>
                <a:lnTo>
                  <a:pt x="1203813" y="1645127"/>
                </a:lnTo>
                <a:lnTo>
                  <a:pt x="1239652" y="1618248"/>
                </a:lnTo>
                <a:lnTo>
                  <a:pt x="1274874" y="1590607"/>
                </a:lnTo>
                <a:lnTo>
                  <a:pt x="1309469" y="1562215"/>
                </a:lnTo>
                <a:lnTo>
                  <a:pt x="1343423" y="1533085"/>
                </a:lnTo>
                <a:lnTo>
                  <a:pt x="1376725" y="1503229"/>
                </a:lnTo>
                <a:lnTo>
                  <a:pt x="1409362" y="1472659"/>
                </a:lnTo>
                <a:lnTo>
                  <a:pt x="1441323" y="1441388"/>
                </a:lnTo>
                <a:lnTo>
                  <a:pt x="1472593" y="1409427"/>
                </a:lnTo>
                <a:lnTo>
                  <a:pt x="1503163" y="1376789"/>
                </a:lnTo>
                <a:lnTo>
                  <a:pt x="1533019" y="1343487"/>
                </a:lnTo>
                <a:lnTo>
                  <a:pt x="1562148" y="1309532"/>
                </a:lnTo>
                <a:lnTo>
                  <a:pt x="1590540" y="1274937"/>
                </a:lnTo>
                <a:lnTo>
                  <a:pt x="1618181" y="1239713"/>
                </a:lnTo>
                <a:lnTo>
                  <a:pt x="1645060" y="1203874"/>
                </a:lnTo>
                <a:lnTo>
                  <a:pt x="1671164" y="1167431"/>
                </a:lnTo>
                <a:lnTo>
                  <a:pt x="1696480" y="1130397"/>
                </a:lnTo>
                <a:lnTo>
                  <a:pt x="1720998" y="1092783"/>
                </a:lnTo>
                <a:lnTo>
                  <a:pt x="1744703" y="1054603"/>
                </a:lnTo>
                <a:lnTo>
                  <a:pt x="1767585" y="1015868"/>
                </a:lnTo>
                <a:lnTo>
                  <a:pt x="1789631" y="976590"/>
                </a:lnTo>
                <a:lnTo>
                  <a:pt x="1810828" y="936782"/>
                </a:lnTo>
                <a:lnTo>
                  <a:pt x="1831165" y="896456"/>
                </a:lnTo>
                <a:lnTo>
                  <a:pt x="1850630" y="855625"/>
                </a:lnTo>
                <a:lnTo>
                  <a:pt x="1869209" y="814299"/>
                </a:lnTo>
                <a:lnTo>
                  <a:pt x="1886891" y="772493"/>
                </a:lnTo>
                <a:lnTo>
                  <a:pt x="1903663" y="730217"/>
                </a:lnTo>
                <a:lnTo>
                  <a:pt x="1919514" y="687485"/>
                </a:lnTo>
                <a:lnTo>
                  <a:pt x="1934431" y="644308"/>
                </a:lnTo>
                <a:lnTo>
                  <a:pt x="1948402" y="600699"/>
                </a:lnTo>
                <a:lnTo>
                  <a:pt x="1961414" y="556669"/>
                </a:lnTo>
                <a:lnTo>
                  <a:pt x="1973455" y="512232"/>
                </a:lnTo>
                <a:lnTo>
                  <a:pt x="1984514" y="467399"/>
                </a:lnTo>
                <a:lnTo>
                  <a:pt x="1994578" y="422183"/>
                </a:lnTo>
                <a:lnTo>
                  <a:pt x="2003634" y="376595"/>
                </a:lnTo>
                <a:lnTo>
                  <a:pt x="2011670" y="330649"/>
                </a:lnTo>
                <a:lnTo>
                  <a:pt x="2018675" y="284355"/>
                </a:lnTo>
                <a:lnTo>
                  <a:pt x="2024636" y="237728"/>
                </a:lnTo>
                <a:lnTo>
                  <a:pt x="2029540" y="190777"/>
                </a:lnTo>
                <a:lnTo>
                  <a:pt x="2033376" y="143517"/>
                </a:lnTo>
                <a:lnTo>
                  <a:pt x="2036131" y="95960"/>
                </a:lnTo>
                <a:lnTo>
                  <a:pt x="2037793" y="48116"/>
                </a:lnTo>
                <a:lnTo>
                  <a:pt x="2038350" y="0"/>
                </a:lnTo>
              </a:path>
            </a:pathLst>
          </a:custGeom>
          <a:ln w="127000">
            <a:solidFill>
              <a:srgbClr val="FFC000"/>
            </a:solidFill>
            <a:prstDash val="dash"/>
          </a:ln>
        </p:spPr>
        <p:txBody>
          <a:bodyPr wrap="square" lIns="0" tIns="0" rIns="0" bIns="0" rtlCol="0"/>
          <a:lstStyle/>
          <a:p>
            <a:endParaRPr/>
          </a:p>
        </p:txBody>
      </p:sp>
      <p:sp>
        <p:nvSpPr>
          <p:cNvPr id="6" name="Title 5">
            <a:extLst>
              <a:ext uri="{FF2B5EF4-FFF2-40B4-BE49-F238E27FC236}">
                <a16:creationId xmlns:a16="http://schemas.microsoft.com/office/drawing/2014/main" id="{2C8798DE-E41F-C541-4130-937CB90AD0E2}"/>
              </a:ext>
            </a:extLst>
          </p:cNvPr>
          <p:cNvSpPr>
            <a:spLocks noGrp="1"/>
          </p:cNvSpPr>
          <p:nvPr>
            <p:ph type="title"/>
          </p:nvPr>
        </p:nvSpPr>
        <p:spPr>
          <a:xfrm>
            <a:off x="990600" y="304800"/>
            <a:ext cx="10363200" cy="677108"/>
          </a:xfrm>
        </p:spPr>
        <p:txBody>
          <a:bodyPr/>
          <a:lstStyle/>
          <a:p>
            <a:pPr algn="ctr"/>
            <a:r>
              <a:rPr lang="en-US" b="1" dirty="0">
                <a:latin typeface="Times New Roman" panose="02020603050405020304" pitchFamily="18" charset="0"/>
                <a:cs typeface="Times New Roman" panose="02020603050405020304" pitchFamily="18" charset="0"/>
              </a:rPr>
              <a:t>Examples </a:t>
            </a:r>
            <a:endParaRPr lang="en-US" dirty="0">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B640AC78-8763-687D-426B-45EAC12B5D0B}"/>
              </a:ext>
            </a:extLst>
          </p:cNvPr>
          <p:cNvGraphicFramePr/>
          <p:nvPr>
            <p:extLst>
              <p:ext uri="{D42A27DB-BD31-4B8C-83A1-F6EECF244321}">
                <p14:modId xmlns:p14="http://schemas.microsoft.com/office/powerpoint/2010/main" val="1660540598"/>
              </p:ext>
            </p:extLst>
          </p:nvPr>
        </p:nvGraphicFramePr>
        <p:xfrm>
          <a:off x="457200" y="1286708"/>
          <a:ext cx="7058025" cy="44195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2">
            <a:extLst>
              <a:ext uri="{FF2B5EF4-FFF2-40B4-BE49-F238E27FC236}">
                <a16:creationId xmlns:a16="http://schemas.microsoft.com/office/drawing/2014/main" id="{9E0D901A-7F9F-C3EE-60AE-372E53087130}"/>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6146" name="Picture 2" descr="20 employee recognition ideas that work | Culture Amp">
            <a:extLst>
              <a:ext uri="{FF2B5EF4-FFF2-40B4-BE49-F238E27FC236}">
                <a16:creationId xmlns:a16="http://schemas.microsoft.com/office/drawing/2014/main" id="{CE4CED1C-EC5F-F97D-67BD-362D958076A6}"/>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391400" y="1632159"/>
            <a:ext cx="4673495" cy="245358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EDF3BE30-663F-EE90-EC9D-BB3C26FDA1A0}"/>
              </a:ext>
            </a:extLst>
          </p:cNvPr>
          <p:cNvSpPr txBox="1"/>
          <p:nvPr/>
        </p:nvSpPr>
        <p:spPr>
          <a:xfrm>
            <a:off x="8001000" y="5155420"/>
            <a:ext cx="6093618" cy="646331"/>
          </a:xfrm>
          <a:prstGeom prst="rect">
            <a:avLst/>
          </a:prstGeom>
          <a:noFill/>
        </p:spPr>
        <p:txBody>
          <a:bodyPr wrap="square">
            <a:spAutoFit/>
          </a:bodyPr>
          <a:lstStyle/>
          <a:p>
            <a:r>
              <a:rPr lang="en-US" sz="1800" dirty="0">
                <a:effectLst/>
                <a:latin typeface="Times New Roman" panose="02020603050405020304" pitchFamily="18" charset="0"/>
                <a:ea typeface="Calibri" panose="020F0502020204030204" pitchFamily="34" charset="0"/>
              </a:rPr>
              <a:t>Figure 6: Real Recognition </a:t>
            </a:r>
          </a:p>
          <a:p>
            <a:r>
              <a:rPr lang="en-US" sz="1800" dirty="0">
                <a:effectLst/>
                <a:latin typeface="Times New Roman" panose="02020603050405020304" pitchFamily="18" charset="0"/>
                <a:ea typeface="Calibri" panose="020F0502020204030204" pitchFamily="34" charset="0"/>
              </a:rPr>
              <a:t>Source: (Bull and Ridley-Duff, 2019) </a:t>
            </a:r>
            <a:endParaRPr lang="en-US" dirty="0"/>
          </a:p>
        </p:txBody>
      </p:sp>
    </p:spTree>
    <p:extLst>
      <p:ext uri="{BB962C8B-B14F-4D97-AF65-F5344CB8AC3E}">
        <p14:creationId xmlns:p14="http://schemas.microsoft.com/office/powerpoint/2010/main" val="13547291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458BE1-B13E-9315-38F4-9B12B77597AD}"/>
            </a:ext>
          </a:extLst>
        </p:cNvPr>
        <p:cNvGrpSpPr/>
        <p:nvPr/>
      </p:nvGrpSpPr>
      <p:grpSpPr>
        <a:xfrm>
          <a:off x="0" y="0"/>
          <a:ext cx="0" cy="0"/>
          <a:chOff x="0" y="0"/>
          <a:chExt cx="0" cy="0"/>
        </a:xfrm>
      </p:grpSpPr>
      <p:sp>
        <p:nvSpPr>
          <p:cNvPr id="3" name="object 3">
            <a:extLst>
              <a:ext uri="{FF2B5EF4-FFF2-40B4-BE49-F238E27FC236}">
                <a16:creationId xmlns:a16="http://schemas.microsoft.com/office/drawing/2014/main" id="{95FDE6AA-39A0-E73D-3206-811CD6420DCE}"/>
              </a:ext>
            </a:extLst>
          </p:cNvPr>
          <p:cNvSpPr/>
          <p:nvPr/>
        </p:nvSpPr>
        <p:spPr>
          <a:xfrm>
            <a:off x="9596501" y="4500498"/>
            <a:ext cx="2038350" cy="2038985"/>
          </a:xfrm>
          <a:custGeom>
            <a:avLst/>
            <a:gdLst/>
            <a:ahLst/>
            <a:cxnLst/>
            <a:rect l="l" t="t" r="r" b="b"/>
            <a:pathLst>
              <a:path w="2038350" h="2038984">
                <a:moveTo>
                  <a:pt x="0" y="2038413"/>
                </a:moveTo>
                <a:lnTo>
                  <a:pt x="48112" y="2037856"/>
                </a:lnTo>
                <a:lnTo>
                  <a:pt x="95952" y="2036194"/>
                </a:lnTo>
                <a:lnTo>
                  <a:pt x="143507" y="2033439"/>
                </a:lnTo>
                <a:lnTo>
                  <a:pt x="190763" y="2029604"/>
                </a:lnTo>
                <a:lnTo>
                  <a:pt x="237710" y="2024700"/>
                </a:lnTo>
                <a:lnTo>
                  <a:pt x="284335" y="2018739"/>
                </a:lnTo>
                <a:lnTo>
                  <a:pt x="330625" y="2011734"/>
                </a:lnTo>
                <a:lnTo>
                  <a:pt x="376569" y="2003698"/>
                </a:lnTo>
                <a:lnTo>
                  <a:pt x="422154" y="1994642"/>
                </a:lnTo>
                <a:lnTo>
                  <a:pt x="467368" y="1984579"/>
                </a:lnTo>
                <a:lnTo>
                  <a:pt x="512198" y="1973520"/>
                </a:lnTo>
                <a:lnTo>
                  <a:pt x="556633" y="1961479"/>
                </a:lnTo>
                <a:lnTo>
                  <a:pt x="600660" y="1948467"/>
                </a:lnTo>
                <a:lnTo>
                  <a:pt x="644267" y="1934496"/>
                </a:lnTo>
                <a:lnTo>
                  <a:pt x="687442" y="1919580"/>
                </a:lnTo>
                <a:lnTo>
                  <a:pt x="730173" y="1903729"/>
                </a:lnTo>
                <a:lnTo>
                  <a:pt x="772446" y="1886957"/>
                </a:lnTo>
                <a:lnTo>
                  <a:pt x="814251" y="1869275"/>
                </a:lnTo>
                <a:lnTo>
                  <a:pt x="855575" y="1850696"/>
                </a:lnTo>
                <a:lnTo>
                  <a:pt x="896405" y="1831232"/>
                </a:lnTo>
                <a:lnTo>
                  <a:pt x="936729" y="1810895"/>
                </a:lnTo>
                <a:lnTo>
                  <a:pt x="976536" y="1789698"/>
                </a:lnTo>
                <a:lnTo>
                  <a:pt x="1015812" y="1767652"/>
                </a:lnTo>
                <a:lnTo>
                  <a:pt x="1054546" y="1744770"/>
                </a:lnTo>
                <a:lnTo>
                  <a:pt x="1092725" y="1721064"/>
                </a:lnTo>
                <a:lnTo>
                  <a:pt x="1130338" y="1696547"/>
                </a:lnTo>
                <a:lnTo>
                  <a:pt x="1167371" y="1671231"/>
                </a:lnTo>
                <a:lnTo>
                  <a:pt x="1203813" y="1645127"/>
                </a:lnTo>
                <a:lnTo>
                  <a:pt x="1239652" y="1618248"/>
                </a:lnTo>
                <a:lnTo>
                  <a:pt x="1274874" y="1590607"/>
                </a:lnTo>
                <a:lnTo>
                  <a:pt x="1309469" y="1562215"/>
                </a:lnTo>
                <a:lnTo>
                  <a:pt x="1343423" y="1533085"/>
                </a:lnTo>
                <a:lnTo>
                  <a:pt x="1376725" y="1503229"/>
                </a:lnTo>
                <a:lnTo>
                  <a:pt x="1409362" y="1472659"/>
                </a:lnTo>
                <a:lnTo>
                  <a:pt x="1441323" y="1441388"/>
                </a:lnTo>
                <a:lnTo>
                  <a:pt x="1472593" y="1409427"/>
                </a:lnTo>
                <a:lnTo>
                  <a:pt x="1503163" y="1376789"/>
                </a:lnTo>
                <a:lnTo>
                  <a:pt x="1533019" y="1343487"/>
                </a:lnTo>
                <a:lnTo>
                  <a:pt x="1562148" y="1309532"/>
                </a:lnTo>
                <a:lnTo>
                  <a:pt x="1590540" y="1274937"/>
                </a:lnTo>
                <a:lnTo>
                  <a:pt x="1618181" y="1239713"/>
                </a:lnTo>
                <a:lnTo>
                  <a:pt x="1645060" y="1203874"/>
                </a:lnTo>
                <a:lnTo>
                  <a:pt x="1671164" y="1167431"/>
                </a:lnTo>
                <a:lnTo>
                  <a:pt x="1696480" y="1130397"/>
                </a:lnTo>
                <a:lnTo>
                  <a:pt x="1720998" y="1092783"/>
                </a:lnTo>
                <a:lnTo>
                  <a:pt x="1744703" y="1054603"/>
                </a:lnTo>
                <a:lnTo>
                  <a:pt x="1767585" y="1015868"/>
                </a:lnTo>
                <a:lnTo>
                  <a:pt x="1789631" y="976590"/>
                </a:lnTo>
                <a:lnTo>
                  <a:pt x="1810828" y="936782"/>
                </a:lnTo>
                <a:lnTo>
                  <a:pt x="1831165" y="896456"/>
                </a:lnTo>
                <a:lnTo>
                  <a:pt x="1850630" y="855625"/>
                </a:lnTo>
                <a:lnTo>
                  <a:pt x="1869209" y="814299"/>
                </a:lnTo>
                <a:lnTo>
                  <a:pt x="1886891" y="772493"/>
                </a:lnTo>
                <a:lnTo>
                  <a:pt x="1903663" y="730217"/>
                </a:lnTo>
                <a:lnTo>
                  <a:pt x="1919514" y="687485"/>
                </a:lnTo>
                <a:lnTo>
                  <a:pt x="1934431" y="644308"/>
                </a:lnTo>
                <a:lnTo>
                  <a:pt x="1948402" y="600699"/>
                </a:lnTo>
                <a:lnTo>
                  <a:pt x="1961414" y="556669"/>
                </a:lnTo>
                <a:lnTo>
                  <a:pt x="1973455" y="512232"/>
                </a:lnTo>
                <a:lnTo>
                  <a:pt x="1984514" y="467399"/>
                </a:lnTo>
                <a:lnTo>
                  <a:pt x="1994578" y="422183"/>
                </a:lnTo>
                <a:lnTo>
                  <a:pt x="2003634" y="376595"/>
                </a:lnTo>
                <a:lnTo>
                  <a:pt x="2011670" y="330649"/>
                </a:lnTo>
                <a:lnTo>
                  <a:pt x="2018675" y="284355"/>
                </a:lnTo>
                <a:lnTo>
                  <a:pt x="2024636" y="237728"/>
                </a:lnTo>
                <a:lnTo>
                  <a:pt x="2029540" y="190777"/>
                </a:lnTo>
                <a:lnTo>
                  <a:pt x="2033376" y="143517"/>
                </a:lnTo>
                <a:lnTo>
                  <a:pt x="2036131" y="95960"/>
                </a:lnTo>
                <a:lnTo>
                  <a:pt x="2037793" y="48116"/>
                </a:lnTo>
                <a:lnTo>
                  <a:pt x="2038350" y="0"/>
                </a:lnTo>
              </a:path>
            </a:pathLst>
          </a:custGeom>
          <a:ln w="127000">
            <a:solidFill>
              <a:srgbClr val="FFC000"/>
            </a:solidFill>
            <a:prstDash val="dash"/>
          </a:ln>
        </p:spPr>
        <p:txBody>
          <a:bodyPr wrap="square" lIns="0" tIns="0" rIns="0" bIns="0" rtlCol="0"/>
          <a:lstStyle/>
          <a:p>
            <a:endParaRPr/>
          </a:p>
        </p:txBody>
      </p:sp>
      <p:sp>
        <p:nvSpPr>
          <p:cNvPr id="6" name="Title 5">
            <a:extLst>
              <a:ext uri="{FF2B5EF4-FFF2-40B4-BE49-F238E27FC236}">
                <a16:creationId xmlns:a16="http://schemas.microsoft.com/office/drawing/2014/main" id="{82F8B5F9-EAF0-26E9-A257-EC5EB877D07D}"/>
              </a:ext>
            </a:extLst>
          </p:cNvPr>
          <p:cNvSpPr>
            <a:spLocks noGrp="1"/>
          </p:cNvSpPr>
          <p:nvPr>
            <p:ph type="title"/>
          </p:nvPr>
        </p:nvSpPr>
        <p:spPr>
          <a:xfrm>
            <a:off x="990600" y="304800"/>
            <a:ext cx="10363200" cy="677108"/>
          </a:xfrm>
        </p:spPr>
        <p:txBody>
          <a:bodyPr/>
          <a:lstStyle/>
          <a:p>
            <a:pPr algn="ctr"/>
            <a:r>
              <a:rPr lang="en-US" b="1" dirty="0">
                <a:latin typeface="Times New Roman" panose="02020603050405020304" pitchFamily="18" charset="0"/>
                <a:cs typeface="Times New Roman" panose="02020603050405020304" pitchFamily="18" charset="0"/>
              </a:rPr>
              <a:t>Examples </a:t>
            </a:r>
            <a:endParaRPr lang="en-US" dirty="0">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A3D77471-E9B9-6761-9FF0-7D483A03B772}"/>
              </a:ext>
            </a:extLst>
          </p:cNvPr>
          <p:cNvGraphicFramePr/>
          <p:nvPr>
            <p:extLst>
              <p:ext uri="{D42A27DB-BD31-4B8C-83A1-F6EECF244321}">
                <p14:modId xmlns:p14="http://schemas.microsoft.com/office/powerpoint/2010/main" val="693469631"/>
              </p:ext>
            </p:extLst>
          </p:nvPr>
        </p:nvGraphicFramePr>
        <p:xfrm>
          <a:off x="457200" y="1286708"/>
          <a:ext cx="7058025" cy="44195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2">
            <a:extLst>
              <a:ext uri="{FF2B5EF4-FFF2-40B4-BE49-F238E27FC236}">
                <a16:creationId xmlns:a16="http://schemas.microsoft.com/office/drawing/2014/main" id="{15C5B2CB-81E9-E8F0-FCD5-0D7E8ABA07ED}"/>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8" name="TextBox 7">
            <a:extLst>
              <a:ext uri="{FF2B5EF4-FFF2-40B4-BE49-F238E27FC236}">
                <a16:creationId xmlns:a16="http://schemas.microsoft.com/office/drawing/2014/main" id="{9BAC38F0-C7CA-8783-5079-A3EEBA2762F8}"/>
              </a:ext>
            </a:extLst>
          </p:cNvPr>
          <p:cNvSpPr txBox="1"/>
          <p:nvPr/>
        </p:nvSpPr>
        <p:spPr>
          <a:xfrm>
            <a:off x="8001000" y="5155420"/>
            <a:ext cx="6093618" cy="646331"/>
          </a:xfrm>
          <a:prstGeom prst="rect">
            <a:avLst/>
          </a:prstGeom>
          <a:noFill/>
        </p:spPr>
        <p:txBody>
          <a:bodyPr wrap="square">
            <a:spAutoFit/>
          </a:bodyPr>
          <a:lstStyle/>
          <a:p>
            <a:r>
              <a:rPr lang="en-US" sz="1800" dirty="0">
                <a:effectLst/>
                <a:latin typeface="Times New Roman" panose="02020603050405020304" pitchFamily="18" charset="0"/>
                <a:ea typeface="Calibri" panose="020F0502020204030204" pitchFamily="34" charset="0"/>
              </a:rPr>
              <a:t>Figure 7: Real Recognition </a:t>
            </a:r>
          </a:p>
          <a:p>
            <a:r>
              <a:rPr lang="en-US" sz="1800" dirty="0">
                <a:effectLst/>
                <a:latin typeface="Times New Roman" panose="02020603050405020304" pitchFamily="18" charset="0"/>
                <a:ea typeface="Calibri" panose="020F0502020204030204" pitchFamily="34" charset="0"/>
              </a:rPr>
              <a:t>Source: (Bull and Ridley-Duff, 2019) </a:t>
            </a:r>
            <a:endParaRPr lang="en-US" dirty="0"/>
          </a:p>
        </p:txBody>
      </p:sp>
      <p:pic>
        <p:nvPicPr>
          <p:cNvPr id="7172" name="Picture 4" descr="5 Essential Types of Employee Recognition">
            <a:extLst>
              <a:ext uri="{FF2B5EF4-FFF2-40B4-BE49-F238E27FC236}">
                <a16:creationId xmlns:a16="http://schemas.microsoft.com/office/drawing/2014/main" id="{D855785C-C42C-E225-0D94-CA8E28CA693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24775" y="1772768"/>
            <a:ext cx="4010025" cy="3055191"/>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35376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17575" y="307593"/>
            <a:ext cx="8162925" cy="998414"/>
          </a:xfrm>
          <a:prstGeom prst="rect">
            <a:avLst/>
          </a:prstGeom>
        </p:spPr>
        <p:txBody>
          <a:bodyPr vert="horz" wrap="square" lIns="0" tIns="318198" rIns="0" bIns="0" rtlCol="0">
            <a:spAutoFit/>
          </a:bodyPr>
          <a:lstStyle/>
          <a:p>
            <a:pPr marL="12700" algn="ctr">
              <a:lnSpc>
                <a:spcPct val="100000"/>
              </a:lnSpc>
              <a:spcBef>
                <a:spcPts val="130"/>
              </a:spcBef>
            </a:pPr>
            <a:r>
              <a:rPr lang="en-US" b="1" spc="-10" dirty="0">
                <a:latin typeface="Times New Roman" panose="02020603050405020304" pitchFamily="18" charset="0"/>
                <a:cs typeface="Times New Roman" panose="02020603050405020304" pitchFamily="18" charset="0"/>
              </a:rPr>
              <a:t>Conclusion</a:t>
            </a:r>
            <a:endParaRPr b="1" spc="-10" dirty="0">
              <a:latin typeface="Times New Roman" panose="02020603050405020304" pitchFamily="18" charset="0"/>
              <a:cs typeface="Times New Roman" panose="02020603050405020304" pitchFamily="18" charset="0"/>
            </a:endParaRPr>
          </a:p>
        </p:txBody>
      </p:sp>
      <p:sp>
        <p:nvSpPr>
          <p:cNvPr id="3" name="object 3"/>
          <p:cNvSpPr/>
          <p:nvPr/>
        </p:nvSpPr>
        <p:spPr>
          <a:xfrm>
            <a:off x="837882" y="1904999"/>
            <a:ext cx="10516235" cy="781049"/>
          </a:xfrm>
          <a:custGeom>
            <a:avLst/>
            <a:gdLst/>
            <a:ahLst/>
            <a:cxnLst/>
            <a:rect l="l" t="t" r="r" b="b"/>
            <a:pathLst>
              <a:path w="10516235" h="552450">
                <a:moveTo>
                  <a:pt x="10423461" y="0"/>
                </a:moveTo>
                <a:lnTo>
                  <a:pt x="92075" y="0"/>
                </a:lnTo>
                <a:lnTo>
                  <a:pt x="56235" y="7225"/>
                </a:lnTo>
                <a:lnTo>
                  <a:pt x="26968" y="26939"/>
                </a:lnTo>
                <a:lnTo>
                  <a:pt x="7235" y="56203"/>
                </a:lnTo>
                <a:lnTo>
                  <a:pt x="0" y="92075"/>
                </a:lnTo>
                <a:lnTo>
                  <a:pt x="0" y="460248"/>
                </a:lnTo>
                <a:lnTo>
                  <a:pt x="7235" y="496139"/>
                </a:lnTo>
                <a:lnTo>
                  <a:pt x="26968" y="525446"/>
                </a:lnTo>
                <a:lnTo>
                  <a:pt x="56235" y="545205"/>
                </a:lnTo>
                <a:lnTo>
                  <a:pt x="92075" y="552450"/>
                </a:lnTo>
                <a:lnTo>
                  <a:pt x="10423461" y="552450"/>
                </a:lnTo>
                <a:lnTo>
                  <a:pt x="10459352" y="545205"/>
                </a:lnTo>
                <a:lnTo>
                  <a:pt x="10488660" y="525446"/>
                </a:lnTo>
                <a:lnTo>
                  <a:pt x="10508418" y="496139"/>
                </a:lnTo>
                <a:lnTo>
                  <a:pt x="10515663" y="460248"/>
                </a:lnTo>
                <a:lnTo>
                  <a:pt x="10515663" y="92075"/>
                </a:lnTo>
                <a:lnTo>
                  <a:pt x="10508418" y="56203"/>
                </a:lnTo>
                <a:lnTo>
                  <a:pt x="10488660" y="26939"/>
                </a:lnTo>
                <a:lnTo>
                  <a:pt x="10459352" y="7225"/>
                </a:lnTo>
                <a:lnTo>
                  <a:pt x="10423461" y="0"/>
                </a:lnTo>
                <a:close/>
              </a:path>
            </a:pathLst>
          </a:custGeom>
          <a:solidFill>
            <a:schemeClr val="tx2">
              <a:lumMod val="60000"/>
              <a:lumOff val="40000"/>
            </a:schemeClr>
          </a:solidFill>
        </p:spPr>
        <p:txBody>
          <a:bodyPr wrap="square" lIns="0" tIns="0" rIns="0" bIns="0" rtlCol="0"/>
          <a:lstStyle/>
          <a:p>
            <a:r>
              <a:rPr lang="en-US" sz="1800" dirty="0">
                <a:solidFill>
                  <a:schemeClr val="bg1"/>
                </a:solidFill>
                <a:latin typeface="Times New Roman" panose="02020603050405020304" pitchFamily="18" charset="0"/>
                <a:cs typeface="Times New Roman" panose="02020603050405020304" pitchFamily="18" charset="0"/>
              </a:rPr>
              <a:t>Conclusively, the exploration of team dynamics, the integrity of learning about team roles, what the differences between groups and teams are and what makes teams successful</a:t>
            </a:r>
            <a:endParaRPr dirty="0">
              <a:solidFill>
                <a:schemeClr val="bg1"/>
              </a:solidFill>
              <a:latin typeface="Times New Roman" panose="02020603050405020304" pitchFamily="18" charset="0"/>
              <a:cs typeface="Times New Roman" panose="02020603050405020304" pitchFamily="18" charset="0"/>
            </a:endParaRPr>
          </a:p>
        </p:txBody>
      </p:sp>
      <p:sp>
        <p:nvSpPr>
          <p:cNvPr id="7" name="object 3">
            <a:extLst>
              <a:ext uri="{FF2B5EF4-FFF2-40B4-BE49-F238E27FC236}">
                <a16:creationId xmlns:a16="http://schemas.microsoft.com/office/drawing/2014/main" id="{30E02513-6CFF-741C-F712-06ED9D6507EB}"/>
              </a:ext>
            </a:extLst>
          </p:cNvPr>
          <p:cNvSpPr/>
          <p:nvPr/>
        </p:nvSpPr>
        <p:spPr>
          <a:xfrm>
            <a:off x="856932" y="2981323"/>
            <a:ext cx="10516235" cy="781049"/>
          </a:xfrm>
          <a:custGeom>
            <a:avLst/>
            <a:gdLst/>
            <a:ahLst/>
            <a:cxnLst/>
            <a:rect l="l" t="t" r="r" b="b"/>
            <a:pathLst>
              <a:path w="10516235" h="552450">
                <a:moveTo>
                  <a:pt x="10423461" y="0"/>
                </a:moveTo>
                <a:lnTo>
                  <a:pt x="92075" y="0"/>
                </a:lnTo>
                <a:lnTo>
                  <a:pt x="56235" y="7225"/>
                </a:lnTo>
                <a:lnTo>
                  <a:pt x="26968" y="26939"/>
                </a:lnTo>
                <a:lnTo>
                  <a:pt x="7235" y="56203"/>
                </a:lnTo>
                <a:lnTo>
                  <a:pt x="0" y="92075"/>
                </a:lnTo>
                <a:lnTo>
                  <a:pt x="0" y="460248"/>
                </a:lnTo>
                <a:lnTo>
                  <a:pt x="7235" y="496139"/>
                </a:lnTo>
                <a:lnTo>
                  <a:pt x="26968" y="525446"/>
                </a:lnTo>
                <a:lnTo>
                  <a:pt x="56235" y="545205"/>
                </a:lnTo>
                <a:lnTo>
                  <a:pt x="92075" y="552450"/>
                </a:lnTo>
                <a:lnTo>
                  <a:pt x="10423461" y="552450"/>
                </a:lnTo>
                <a:lnTo>
                  <a:pt x="10459352" y="545205"/>
                </a:lnTo>
                <a:lnTo>
                  <a:pt x="10488660" y="525446"/>
                </a:lnTo>
                <a:lnTo>
                  <a:pt x="10508418" y="496139"/>
                </a:lnTo>
                <a:lnTo>
                  <a:pt x="10515663" y="460248"/>
                </a:lnTo>
                <a:lnTo>
                  <a:pt x="10515663" y="92075"/>
                </a:lnTo>
                <a:lnTo>
                  <a:pt x="10508418" y="56203"/>
                </a:lnTo>
                <a:lnTo>
                  <a:pt x="10488660" y="26939"/>
                </a:lnTo>
                <a:lnTo>
                  <a:pt x="10459352" y="7225"/>
                </a:lnTo>
                <a:lnTo>
                  <a:pt x="10423461" y="0"/>
                </a:lnTo>
                <a:close/>
              </a:path>
            </a:pathLst>
          </a:custGeom>
          <a:solidFill>
            <a:schemeClr val="tx2">
              <a:lumMod val="60000"/>
              <a:lumOff val="40000"/>
            </a:schemeClr>
          </a:solidFill>
        </p:spPr>
        <p:txBody>
          <a:bodyPr wrap="square" lIns="0" tIns="0" rIns="0" bIns="0" rtlCol="0"/>
          <a:lstStyle/>
          <a:p>
            <a:r>
              <a:rPr lang="en-US" sz="1800" dirty="0">
                <a:solidFill>
                  <a:schemeClr val="bg1"/>
                </a:solidFill>
                <a:latin typeface="Times New Roman" panose="02020603050405020304" pitchFamily="18" charset="0"/>
                <a:cs typeface="Times New Roman" panose="02020603050405020304" pitchFamily="18" charset="0"/>
              </a:rPr>
              <a:t>Moreover, it promotes the importance of effective leadership, communication and goal definition in the development of effective. </a:t>
            </a:r>
            <a:endParaRPr dirty="0">
              <a:solidFill>
                <a:schemeClr val="bg1"/>
              </a:solidFill>
              <a:latin typeface="Times New Roman" panose="02020603050405020304" pitchFamily="18" charset="0"/>
              <a:cs typeface="Times New Roman" panose="02020603050405020304" pitchFamily="18" charset="0"/>
            </a:endParaRPr>
          </a:p>
        </p:txBody>
      </p:sp>
      <p:sp>
        <p:nvSpPr>
          <p:cNvPr id="8" name="object 3">
            <a:extLst>
              <a:ext uri="{FF2B5EF4-FFF2-40B4-BE49-F238E27FC236}">
                <a16:creationId xmlns:a16="http://schemas.microsoft.com/office/drawing/2014/main" id="{C162B17C-0CBC-C4A2-F935-64C88F831174}"/>
              </a:ext>
            </a:extLst>
          </p:cNvPr>
          <p:cNvSpPr/>
          <p:nvPr/>
        </p:nvSpPr>
        <p:spPr>
          <a:xfrm>
            <a:off x="917575" y="3971925"/>
            <a:ext cx="10516235" cy="781049"/>
          </a:xfrm>
          <a:custGeom>
            <a:avLst/>
            <a:gdLst/>
            <a:ahLst/>
            <a:cxnLst/>
            <a:rect l="l" t="t" r="r" b="b"/>
            <a:pathLst>
              <a:path w="10516235" h="552450">
                <a:moveTo>
                  <a:pt x="10423461" y="0"/>
                </a:moveTo>
                <a:lnTo>
                  <a:pt x="92075" y="0"/>
                </a:lnTo>
                <a:lnTo>
                  <a:pt x="56235" y="7225"/>
                </a:lnTo>
                <a:lnTo>
                  <a:pt x="26968" y="26939"/>
                </a:lnTo>
                <a:lnTo>
                  <a:pt x="7235" y="56203"/>
                </a:lnTo>
                <a:lnTo>
                  <a:pt x="0" y="92075"/>
                </a:lnTo>
                <a:lnTo>
                  <a:pt x="0" y="460248"/>
                </a:lnTo>
                <a:lnTo>
                  <a:pt x="7235" y="496139"/>
                </a:lnTo>
                <a:lnTo>
                  <a:pt x="26968" y="525446"/>
                </a:lnTo>
                <a:lnTo>
                  <a:pt x="56235" y="545205"/>
                </a:lnTo>
                <a:lnTo>
                  <a:pt x="92075" y="552450"/>
                </a:lnTo>
                <a:lnTo>
                  <a:pt x="10423461" y="552450"/>
                </a:lnTo>
                <a:lnTo>
                  <a:pt x="10459352" y="545205"/>
                </a:lnTo>
                <a:lnTo>
                  <a:pt x="10488660" y="525446"/>
                </a:lnTo>
                <a:lnTo>
                  <a:pt x="10508418" y="496139"/>
                </a:lnTo>
                <a:lnTo>
                  <a:pt x="10515663" y="460248"/>
                </a:lnTo>
                <a:lnTo>
                  <a:pt x="10515663" y="92075"/>
                </a:lnTo>
                <a:lnTo>
                  <a:pt x="10508418" y="56203"/>
                </a:lnTo>
                <a:lnTo>
                  <a:pt x="10488660" y="26939"/>
                </a:lnTo>
                <a:lnTo>
                  <a:pt x="10459352" y="7225"/>
                </a:lnTo>
                <a:lnTo>
                  <a:pt x="10423461" y="0"/>
                </a:lnTo>
                <a:close/>
              </a:path>
            </a:pathLst>
          </a:custGeom>
          <a:solidFill>
            <a:schemeClr val="tx2">
              <a:lumMod val="60000"/>
              <a:lumOff val="40000"/>
            </a:schemeClr>
          </a:solidFill>
        </p:spPr>
        <p:txBody>
          <a:bodyPr wrap="square" lIns="0" tIns="0" rIns="0" bIns="0" rtlCol="0"/>
          <a:lstStyle/>
          <a:p>
            <a:endParaRPr lang="en-US" sz="1800" dirty="0">
              <a:solidFill>
                <a:schemeClr val="bg1"/>
              </a:solidFill>
              <a:latin typeface="Times New Roman" panose="02020603050405020304" pitchFamily="18" charset="0"/>
              <a:cs typeface="Times New Roman" panose="02020603050405020304" pitchFamily="18" charset="0"/>
            </a:endParaRPr>
          </a:p>
          <a:p>
            <a:r>
              <a:rPr lang="en-US" sz="1800" dirty="0">
                <a:solidFill>
                  <a:schemeClr val="bg1"/>
                </a:solidFill>
                <a:latin typeface="Times New Roman" panose="02020603050405020304" pitchFamily="18" charset="0"/>
                <a:cs typeface="Times New Roman" panose="02020603050405020304" pitchFamily="18" charset="0"/>
              </a:rPr>
              <a:t>The importance of group dynamics, diversity and trust in building positive relationships.</a:t>
            </a:r>
            <a:endParaRPr dirty="0">
              <a:solidFill>
                <a:schemeClr val="bg1"/>
              </a:solidFill>
              <a:latin typeface="Times New Roman" panose="02020603050405020304" pitchFamily="18" charset="0"/>
              <a:cs typeface="Times New Roman" panose="02020603050405020304" pitchFamily="18" charset="0"/>
            </a:endParaRPr>
          </a:p>
        </p:txBody>
      </p:sp>
      <p:sp>
        <p:nvSpPr>
          <p:cNvPr id="9" name="Arrow: Right 8">
            <a:extLst>
              <a:ext uri="{FF2B5EF4-FFF2-40B4-BE49-F238E27FC236}">
                <a16:creationId xmlns:a16="http://schemas.microsoft.com/office/drawing/2014/main" id="{D54CC84C-0EBB-7A7F-114F-B6092A91566D}"/>
              </a:ext>
            </a:extLst>
          </p:cNvPr>
          <p:cNvSpPr/>
          <p:nvPr/>
        </p:nvSpPr>
        <p:spPr>
          <a:xfrm>
            <a:off x="533400" y="2057400"/>
            <a:ext cx="304482" cy="1524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Arrow: Right 9">
            <a:extLst>
              <a:ext uri="{FF2B5EF4-FFF2-40B4-BE49-F238E27FC236}">
                <a16:creationId xmlns:a16="http://schemas.microsoft.com/office/drawing/2014/main" id="{38501694-5C1F-6A3B-1197-223BFB68D632}"/>
              </a:ext>
            </a:extLst>
          </p:cNvPr>
          <p:cNvSpPr/>
          <p:nvPr/>
        </p:nvSpPr>
        <p:spPr>
          <a:xfrm>
            <a:off x="514351" y="3162300"/>
            <a:ext cx="304482" cy="1524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25EDC651-15C4-1446-C3AA-467667C959CA}"/>
              </a:ext>
            </a:extLst>
          </p:cNvPr>
          <p:cNvSpPr/>
          <p:nvPr/>
        </p:nvSpPr>
        <p:spPr>
          <a:xfrm>
            <a:off x="576939" y="4171951"/>
            <a:ext cx="304482" cy="1524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B381102D-6606-7FD9-C652-07722FECC087}"/>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997C1D97-5AA0-641B-4B09-5AB10FC41E8D}"/>
              </a:ext>
            </a:extLst>
          </p:cNvPr>
          <p:cNvSpPr txBox="1">
            <a:spLocks noGrp="1"/>
          </p:cNvSpPr>
          <p:nvPr>
            <p:ph type="title"/>
          </p:nvPr>
        </p:nvSpPr>
        <p:spPr>
          <a:xfrm>
            <a:off x="917575" y="307593"/>
            <a:ext cx="8162925" cy="998414"/>
          </a:xfrm>
          <a:prstGeom prst="rect">
            <a:avLst/>
          </a:prstGeom>
        </p:spPr>
        <p:txBody>
          <a:bodyPr vert="horz" wrap="square" lIns="0" tIns="318198" rIns="0" bIns="0" rtlCol="0">
            <a:spAutoFit/>
          </a:bodyPr>
          <a:lstStyle/>
          <a:p>
            <a:pPr marL="12700" algn="ctr">
              <a:lnSpc>
                <a:spcPct val="100000"/>
              </a:lnSpc>
              <a:spcBef>
                <a:spcPts val="130"/>
              </a:spcBef>
            </a:pPr>
            <a:r>
              <a:rPr lang="en-US" b="1" spc="-10" dirty="0">
                <a:latin typeface="Times New Roman" panose="02020603050405020304" pitchFamily="18" charset="0"/>
                <a:cs typeface="Times New Roman" panose="02020603050405020304" pitchFamily="18" charset="0"/>
              </a:rPr>
              <a:t>References</a:t>
            </a:r>
            <a:endParaRPr b="1" spc="-1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2F5CABFC-3D7D-3BB6-9CE0-C874C9D6014C}"/>
              </a:ext>
            </a:extLst>
          </p:cNvPr>
          <p:cNvSpPr txBox="1"/>
          <p:nvPr/>
        </p:nvSpPr>
        <p:spPr>
          <a:xfrm>
            <a:off x="571500" y="1600200"/>
            <a:ext cx="11049000" cy="4649799"/>
          </a:xfrm>
          <a:prstGeom prst="rect">
            <a:avLst/>
          </a:prstGeom>
          <a:solidFill>
            <a:schemeClr val="accent6">
              <a:lumMod val="20000"/>
              <a:lumOff val="80000"/>
            </a:schemeClr>
          </a:solidFill>
        </p:spPr>
        <p:txBody>
          <a:bodyPr wrap="square">
            <a:spAutoFit/>
          </a:bodyPr>
          <a:lstStyle/>
          <a:p>
            <a:pPr marL="457200" marR="0" indent="-457200" algn="just">
              <a:lnSpc>
                <a:spcPct val="150000"/>
              </a:lnSpc>
              <a:spcAft>
                <a:spcPts val="800"/>
              </a:spcAft>
              <a:buNone/>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Bull, M., and Ridley-Duff, R. (2019). Towards an appreciation of ethics in social enterprise business models.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Journal of Business Ethics</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159</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(3), 619-634.</a:t>
            </a:r>
          </a:p>
          <a:p>
            <a:pPr marL="457200" marR="0" indent="-457200" algn="just">
              <a:lnSpc>
                <a:spcPct val="150000"/>
              </a:lnSpc>
              <a:spcAft>
                <a:spcPts val="800"/>
              </a:spcAft>
              <a:buNone/>
            </a:pPr>
            <a:r>
              <a:rPr lang="en-US" sz="1400" kern="100" dirty="0" err="1">
                <a:effectLst/>
                <a:latin typeface="Times New Roman" panose="02020603050405020304" pitchFamily="18" charset="0"/>
                <a:ea typeface="Calibri" panose="020F0502020204030204" pitchFamily="34" charset="0"/>
                <a:cs typeface="Times New Roman" panose="02020603050405020304" pitchFamily="18" charset="0"/>
              </a:rPr>
              <a:t>Delavallade</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C. (2021). Motivating teams: Private feedback and public recognition at work.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Journal of Public Economics</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197</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104405.</a:t>
            </a:r>
          </a:p>
          <a:p>
            <a:pPr marL="457200" marR="0" indent="-457200" algn="just">
              <a:lnSpc>
                <a:spcPct val="150000"/>
              </a:lnSpc>
              <a:spcAft>
                <a:spcPts val="800"/>
              </a:spcAft>
              <a:buNone/>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Jones, D. A. (2019). The Tuckman’s model implementation, effect, and analysis and the new development of the Jones LSI Model on a small group.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Journal of Management</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6</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(4).</a:t>
            </a:r>
          </a:p>
          <a:p>
            <a:pPr marL="457200" marR="0" indent="-457200" algn="just">
              <a:lnSpc>
                <a:spcPct val="150000"/>
              </a:lnSpc>
              <a:spcAft>
                <a:spcPts val="800"/>
              </a:spcAft>
              <a:buNone/>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Kilmann, R. H. (2022). Thomas-Kilmann Instrument (TKI) and the Kilmann Organizational Conflict Instrument (KOCI).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De Gruyter Handbook of Organizational Conflict Management</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39.</a:t>
            </a:r>
          </a:p>
          <a:p>
            <a:pPr marL="457200" marR="0" indent="-457200" algn="just">
              <a:lnSpc>
                <a:spcPct val="150000"/>
              </a:lnSpc>
              <a:spcAft>
                <a:spcPts val="800"/>
              </a:spcAft>
              <a:buNone/>
            </a:pPr>
            <a:r>
              <a:rPr lang="en-US" sz="1400" kern="100" dirty="0" err="1">
                <a:effectLst/>
                <a:latin typeface="Times New Roman" panose="02020603050405020304" pitchFamily="18" charset="0"/>
                <a:ea typeface="Calibri" panose="020F0502020204030204" pitchFamily="34" charset="0"/>
                <a:cs typeface="Times New Roman" panose="02020603050405020304" pitchFamily="18" charset="0"/>
              </a:rPr>
              <a:t>Peramatzis</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G., and Galanakis, M. (2022). Herzberg's motivation theory in the workplace.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Psychology</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12</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(12), 971-978.</a:t>
            </a:r>
          </a:p>
          <a:p>
            <a:pPr marL="457200" marR="0" indent="-457200" algn="just">
              <a:lnSpc>
                <a:spcPct val="150000"/>
              </a:lnSpc>
              <a:spcAft>
                <a:spcPts val="800"/>
              </a:spcAft>
              <a:buNone/>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Schunk, D. H., and DiBenedetto, M. K. (2020). Motivation and social cognitive theory.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Contemporary educational psychology</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60</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101832.</a:t>
            </a:r>
          </a:p>
          <a:p>
            <a:pPr marL="457200" marR="0" indent="-457200" algn="just">
              <a:lnSpc>
                <a:spcPct val="150000"/>
              </a:lnSpc>
              <a:spcAft>
                <a:spcPts val="800"/>
              </a:spcAft>
              <a:buNone/>
            </a:pPr>
            <a:r>
              <a:rPr lang="en-US" sz="1400" kern="100" dirty="0" err="1">
                <a:effectLst/>
                <a:latin typeface="Times New Roman" panose="02020603050405020304" pitchFamily="18" charset="0"/>
                <a:ea typeface="Calibri" panose="020F0502020204030204" pitchFamily="34" charset="0"/>
                <a:cs typeface="Times New Roman" panose="02020603050405020304" pitchFamily="18" charset="0"/>
              </a:rPr>
              <a:t>Ugoani</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J. (2020). Effective Delegation and its impact on employee Performance.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Economics and Business Administration</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6</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(3), 78-87.</a:t>
            </a:r>
          </a:p>
          <a:p>
            <a:pPr marL="0" marR="0" algn="just">
              <a:lnSpc>
                <a:spcPct val="150000"/>
              </a:lnSpc>
              <a:spcAft>
                <a:spcPts val="800"/>
              </a:spcAft>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21026437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56</TotalTime>
  <Words>1746</Words>
  <Application>Microsoft Office PowerPoint</Application>
  <PresentationFormat>Widescreen</PresentationFormat>
  <Paragraphs>104</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Calibri</vt:lpstr>
      <vt:lpstr>Calibri Light</vt:lpstr>
      <vt:lpstr>Times New Roman</vt:lpstr>
      <vt:lpstr>Office Theme</vt:lpstr>
      <vt:lpstr>Effective Team working and communication   :   </vt:lpstr>
      <vt:lpstr>Presentation Overview </vt:lpstr>
      <vt:lpstr>1.The role of motivation and incentives</vt:lpstr>
      <vt:lpstr>2.Herzberg’s Theory - Motivation Model</vt:lpstr>
      <vt:lpstr>PowerPoint Presentation</vt:lpstr>
      <vt:lpstr>4.Tuckman model</vt:lpstr>
      <vt:lpstr>5.Effective Delegation and Empowerment </vt:lpstr>
      <vt:lpstr>6.Thomas-Kilmann Conflict Mode Instrument (TKI) </vt:lpstr>
      <vt:lpstr>Examples </vt:lpstr>
      <vt:lpstr>Examples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COSMIN</dc:creator>
  <cp:lastModifiedBy>Cosmin Vasar (2421847)</cp:lastModifiedBy>
  <cp:revision>5</cp:revision>
  <dcterms:created xsi:type="dcterms:W3CDTF">2025-06-19T06:37:40Z</dcterms:created>
  <dcterms:modified xsi:type="dcterms:W3CDTF">2025-06-30T20:59:34Z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2025-05-20T00:00:00Z</vt:filetime>
  </property>
  <property fmtid="{D5CDD505-2E9C-101B-9397-08002B2CF9AE}" pid="3" name="LastSaved">
    <vt:filetime>2025-06-19T00:00:00Z</vt:filetime>
  </property>
  <property fmtid="{D5CDD505-2E9C-101B-9397-08002B2CF9AE}" pid="4" name="Producer">
    <vt:lpwstr>3-Heights(TM) PDF Security Shell 4.8.25.2 (http://www.pdf-tools.com)</vt:lpwstr>
  </property>
</Properties>
</file>