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1" r:id="rId13"/>
    <p:sldId id="267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872" autoAdjust="0"/>
  </p:normalViewPr>
  <p:slideViewPr>
    <p:cSldViewPr snapToGrid="0" snapToObjects="1">
      <p:cViewPr>
        <p:scale>
          <a:sx n="75" d="100"/>
          <a:sy n="75" d="100"/>
        </p:scale>
        <p:origin x="1914" y="4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1794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This presentation explains a machine learning approach for detecting unauthorized IoT and OT devices in critical </a:t>
            </a:r>
            <a:r>
              <a:t>infrastructure networks </a:t>
            </a:r>
            <a:r>
              <a:rPr dirty="0"/>
              <a:t>The work does not stop </a:t>
            </a:r>
            <a:r>
              <a:t>at classification </a:t>
            </a:r>
            <a:r>
              <a:rPr dirty="0"/>
              <a:t>It also examines suspicious network activity using a basic digital </a:t>
            </a:r>
            <a:r>
              <a:t>forensic process </a:t>
            </a:r>
            <a:r>
              <a:rPr dirty="0"/>
              <a:t>The study uses the </a:t>
            </a:r>
            <a:r>
              <a:rPr dirty="0" err="1"/>
              <a:t>TON_IoT</a:t>
            </a:r>
            <a:r>
              <a:rPr dirty="0"/>
              <a:t> network dataset, compares six machine learning classifiers, identifies suspicious connections, and demonstrates the result through a Flask </a:t>
            </a:r>
            <a:r>
              <a:t>web application </a:t>
            </a:r>
            <a:r>
              <a:rPr dirty="0"/>
              <a:t>The presentation will briefly cover the problem, dataset and preparation, system design, model performance, forensic findings, validation, limitations </a:t>
            </a:r>
            <a:r>
              <a:t>and conclusion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The report explains that IoT devices are now used across areas such as power, oil and gas, manufacturing, healthcare, transport and water treatment</a:t>
            </a:r>
            <a:r>
              <a:rPr lang="en-US" dirty="0"/>
              <a:t>.</a:t>
            </a:r>
            <a:r>
              <a:rPr dirty="0"/>
              <a:t> At the same time, operational technology is becoming more connected with normal IT systems</a:t>
            </a:r>
            <a:r>
              <a:rPr lang="en-US" dirty="0"/>
              <a:t>.</a:t>
            </a:r>
            <a:r>
              <a:rPr dirty="0"/>
              <a:t> This improves automation and remote management, but it also increases the attack surface Many industrial environments still contain legacy equipment, limited computing resources, weak authentication or delayed security updates</a:t>
            </a:r>
            <a:r>
              <a:rPr lang="en-US" dirty="0"/>
              <a:t>.</a:t>
            </a:r>
            <a:r>
              <a:rPr dirty="0"/>
              <a:t> An </a:t>
            </a:r>
            <a:r>
              <a:rPr dirty="0" err="1"/>
              <a:t>unauthorised</a:t>
            </a:r>
            <a:r>
              <a:rPr dirty="0"/>
              <a:t> device may be connected intentionally, accidentally during maintenance, or maliciously by an attacker</a:t>
            </a:r>
            <a:r>
              <a:rPr lang="en-US" dirty="0"/>
              <a:t>.</a:t>
            </a:r>
            <a:r>
              <a:rPr dirty="0"/>
              <a:t> The main problem is therefore not only detecting known attacks It is also </a:t>
            </a:r>
            <a:r>
              <a:rPr dirty="0" err="1"/>
              <a:t>recognising</a:t>
            </a:r>
            <a:r>
              <a:rPr dirty="0"/>
              <a:t> an unfamiliar device or communication pattern and then understanding what that device is doing</a:t>
            </a:r>
            <a:r>
              <a:rPr lang="en-US" dirty="0"/>
              <a:t>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The report identifies two connected gaps</a:t>
            </a:r>
            <a:r>
              <a:rPr lang="en-US" dirty="0"/>
              <a:t>,</a:t>
            </a:r>
            <a:r>
              <a:rPr dirty="0"/>
              <a:t> First, traditional security methods often work from known signatures or fixed rules, so unfamiliar devices and </a:t>
            </a:r>
            <a:r>
              <a:rPr dirty="0" err="1"/>
              <a:t>behaviours</a:t>
            </a:r>
            <a:r>
              <a:rPr dirty="0"/>
              <a:t> may be harder to identify</a:t>
            </a:r>
            <a:r>
              <a:rPr lang="en-US" dirty="0"/>
              <a:t>.</a:t>
            </a:r>
            <a:r>
              <a:rPr dirty="0"/>
              <a:t> Second, detecting an event does not automatically explain what happened</a:t>
            </a:r>
            <a:r>
              <a:rPr lang="en-US" dirty="0"/>
              <a:t>.</a:t>
            </a:r>
            <a:r>
              <a:rPr dirty="0"/>
              <a:t> The aim of the research is therefore to combine machine learning detection with a basic forensic investigation process</a:t>
            </a:r>
            <a:r>
              <a:rPr lang="en-US" dirty="0"/>
              <a:t>.</a:t>
            </a:r>
            <a:r>
              <a:rPr dirty="0"/>
              <a:t> The objectives are to understand the security challenges, build models that classify network traffic as </a:t>
            </a:r>
            <a:r>
              <a:rPr dirty="0" err="1"/>
              <a:t>authorised</a:t>
            </a:r>
            <a:r>
              <a:rPr dirty="0"/>
              <a:t> or </a:t>
            </a:r>
            <a:r>
              <a:rPr dirty="0" err="1"/>
              <a:t>unauthorised</a:t>
            </a:r>
            <a:r>
              <a:rPr dirty="0"/>
              <a:t>, compare their performance using standard metrics, and then investigate suspicious communication</a:t>
            </a:r>
            <a:r>
              <a:rPr lang="en-US" dirty="0"/>
              <a:t>. </a:t>
            </a:r>
            <a:r>
              <a:rPr dirty="0"/>
              <a:t>This gives the project a wider purpose than simply producing a high classification score</a:t>
            </a:r>
            <a:r>
              <a:rPr lang="en-US" dirty="0"/>
              <a:t>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The study uses the </a:t>
            </a:r>
            <a:r>
              <a:rPr dirty="0" err="1"/>
              <a:t>TON_IoT</a:t>
            </a:r>
            <a:r>
              <a:rPr dirty="0"/>
              <a:t> network dataset The report states that the original dataset contained 211,043 records and 44 features</a:t>
            </a:r>
            <a:r>
              <a:rPr lang="en-US" dirty="0"/>
              <a:t>.</a:t>
            </a:r>
            <a:r>
              <a:rPr dirty="0"/>
              <a:t> Data preparation was important because duplicate records and incomplete values can affect model training</a:t>
            </a:r>
            <a:r>
              <a:rPr lang="en-US" dirty="0"/>
              <a:t>.</a:t>
            </a:r>
            <a:r>
              <a:rPr dirty="0"/>
              <a:t> The preprocessing stage removed 20,569 duplicate rows, leaving 190,474 unique network flows Categorical information was converted into numerical form, and the report describes the use of </a:t>
            </a:r>
            <a:r>
              <a:rPr dirty="0" err="1"/>
              <a:t>standardisation</a:t>
            </a:r>
            <a:r>
              <a:rPr dirty="0"/>
              <a:t> before modelling</a:t>
            </a:r>
            <a:r>
              <a:rPr lang="en-US" dirty="0"/>
              <a:t>.</a:t>
            </a:r>
            <a:r>
              <a:rPr dirty="0"/>
              <a:t> The selected network information includes source and destination IP addresses, ports, protocol information, packet length, flow duration, byte counts, packet counts and timestamps</a:t>
            </a:r>
            <a:r>
              <a:rPr lang="en-US" dirty="0"/>
              <a:t>.</a:t>
            </a:r>
            <a:r>
              <a:rPr dirty="0"/>
              <a:t> The goal was to provide a cleaner and more useful representation of network </a:t>
            </a:r>
            <a:r>
              <a:rPr dirty="0" err="1"/>
              <a:t>behaviour</a:t>
            </a:r>
            <a:r>
              <a:rPr dirty="0"/>
              <a:t> for the classifiers</a:t>
            </a:r>
            <a:r>
              <a:rPr lang="en-US" dirty="0"/>
              <a:t>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This figure shows the main system pipeline used in the study It begins with the </a:t>
            </a:r>
            <a:r>
              <a:rPr dirty="0" err="1"/>
              <a:t>TON_IoT</a:t>
            </a:r>
            <a:r>
              <a:rPr dirty="0"/>
              <a:t> dataset and exploratory analysis</a:t>
            </a:r>
            <a:r>
              <a:rPr lang="en-US" dirty="0"/>
              <a:t>.</a:t>
            </a:r>
            <a:r>
              <a:rPr dirty="0"/>
              <a:t> The data is then prepared by handling missing values, encoding categorical features and </a:t>
            </a:r>
            <a:r>
              <a:rPr dirty="0" err="1"/>
              <a:t>standardising</a:t>
            </a:r>
            <a:r>
              <a:rPr dirty="0"/>
              <a:t> the numerical representation</a:t>
            </a:r>
            <a:r>
              <a:rPr lang="en-US" dirty="0"/>
              <a:t>.</a:t>
            </a:r>
            <a:r>
              <a:rPr dirty="0"/>
              <a:t> The data is divided into training and testing sets Six classifiers are trained and evaluated using accuracy, precision, recall, F1 score and confusion matrix analysis</a:t>
            </a:r>
            <a:r>
              <a:rPr lang="en-US" dirty="0"/>
              <a:t>.</a:t>
            </a:r>
            <a:r>
              <a:rPr dirty="0"/>
              <a:t> After classification, the process identifies </a:t>
            </a:r>
            <a:r>
              <a:rPr dirty="0" err="1"/>
              <a:t>unauthorised</a:t>
            </a:r>
            <a:r>
              <a:rPr dirty="0"/>
              <a:t> network activity</a:t>
            </a:r>
            <a:r>
              <a:rPr lang="en-US" dirty="0"/>
              <a:t>.</a:t>
            </a:r>
            <a:r>
              <a:rPr dirty="0"/>
              <a:t> The important point is that detection is followed by further analysis Suspicious traffic is examined using attack categories, traffic characteristics, destinations and active devices</a:t>
            </a:r>
            <a:r>
              <a:rPr lang="en-US" dirty="0"/>
              <a:t>.</a:t>
            </a:r>
            <a:r>
              <a:rPr dirty="0"/>
              <a:t> The report also describes a Flask web application used to demonstrate model prediction</a:t>
            </a:r>
            <a:r>
              <a:rPr lang="en-US" dirty="0"/>
              <a:t>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Six supervised classifiers were developed and compared: Decision Tree, Random Forest, </a:t>
            </a:r>
            <a:r>
              <a:rPr dirty="0" err="1"/>
              <a:t>LinearSVC</a:t>
            </a:r>
            <a:r>
              <a:rPr dirty="0"/>
              <a:t>, K-Nearest </a:t>
            </a:r>
            <a:r>
              <a:rPr dirty="0" err="1"/>
              <a:t>Neighbour</a:t>
            </a:r>
            <a:r>
              <a:rPr dirty="0"/>
              <a:t>, Naïve Bayes and </a:t>
            </a:r>
            <a:r>
              <a:rPr dirty="0" err="1"/>
              <a:t>XGBoost</a:t>
            </a:r>
            <a:r>
              <a:rPr lang="en-US" dirty="0"/>
              <a:t>.</a:t>
            </a:r>
            <a:r>
              <a:rPr dirty="0"/>
              <a:t> The report uses an 80 to 20 training and testing split with stratification, so the </a:t>
            </a:r>
            <a:r>
              <a:rPr dirty="0" err="1"/>
              <a:t>authorised</a:t>
            </a:r>
            <a:r>
              <a:rPr dirty="0"/>
              <a:t> and </a:t>
            </a:r>
            <a:r>
              <a:rPr dirty="0" err="1"/>
              <a:t>unauthorised</a:t>
            </a:r>
            <a:r>
              <a:rPr dirty="0"/>
              <a:t> classes are kept in a similar distribution across the two subsets</a:t>
            </a:r>
            <a:r>
              <a:rPr lang="en-US" dirty="0"/>
              <a:t>.</a:t>
            </a:r>
            <a:r>
              <a:rPr dirty="0"/>
              <a:t> The models are compared using accuracy, precision, recall and F1 score, with the confusion matrix used for a more detailed view of correct and incorrect classifications</a:t>
            </a:r>
            <a:r>
              <a:rPr lang="en-US" dirty="0"/>
              <a:t>.</a:t>
            </a:r>
            <a:r>
              <a:rPr dirty="0"/>
              <a:t> Random Forest was then used for the later detection and forensic stages because it produced very strong results in the evaluation</a:t>
            </a:r>
            <a:r>
              <a:rPr lang="en-US" dirty="0"/>
              <a:t>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The model comparison produced very high results for several classifiers on the </a:t>
            </a:r>
            <a:r>
              <a:rPr dirty="0" err="1"/>
              <a:t>analysed</a:t>
            </a:r>
            <a:r>
              <a:rPr dirty="0"/>
              <a:t> dataset</a:t>
            </a:r>
            <a:r>
              <a:rPr lang="en-US" dirty="0"/>
              <a:t>.</a:t>
            </a:r>
            <a:r>
              <a:rPr dirty="0"/>
              <a:t> Random Forest reported 9999% accuracy, with precision and recall both reported as 10000 </a:t>
            </a:r>
            <a:r>
              <a:rPr dirty="0" err="1"/>
              <a:t>XGBoost</a:t>
            </a:r>
            <a:r>
              <a:rPr dirty="0"/>
              <a:t> and Decision Tree also reported 9999% accuracy, while KNN reported 9992% </a:t>
            </a:r>
            <a:r>
              <a:rPr dirty="0" err="1"/>
              <a:t>LinearSVC</a:t>
            </a:r>
            <a:r>
              <a:rPr dirty="0"/>
              <a:t> reported 9775%, and Naïve Bayes reported 2213%</a:t>
            </a:r>
            <a:r>
              <a:rPr lang="en-US" dirty="0"/>
              <a:t>.</a:t>
            </a:r>
            <a:r>
              <a:rPr dirty="0"/>
              <a:t> These results show that model choice matters for this particular dataset and feature representation Random Forest was selected for the next detection and forensic stage</a:t>
            </a:r>
            <a:r>
              <a:rPr lang="en-US" dirty="0"/>
              <a:t>.</a:t>
            </a:r>
            <a:r>
              <a:rPr dirty="0"/>
              <a:t> It is important, however, not to interpret these figures as proof that the same performance will automatically occur on every real-world network</a:t>
            </a:r>
            <a:r>
              <a:rPr lang="en-US" dirty="0"/>
              <a:t>.</a:t>
            </a:r>
            <a:r>
              <a:rPr dirty="0"/>
              <a:t> The report itself identifies generalization as a major limitation</a:t>
            </a:r>
            <a:r>
              <a:rPr lang="en-US" dirty="0"/>
              <a:t>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The confusion matrix provides more detail than accuracy alone In the reported test set, 29,687 </a:t>
            </a:r>
            <a:r>
              <a:rPr dirty="0" err="1"/>
              <a:t>unauthorised</a:t>
            </a:r>
            <a:r>
              <a:rPr dirty="0"/>
              <a:t> flows were correctly identified as positive, while 8,405 legitimate flows were correctly identified as negative</a:t>
            </a:r>
            <a:r>
              <a:rPr lang="en-US" dirty="0"/>
              <a:t>.</a:t>
            </a:r>
            <a:r>
              <a:rPr dirty="0"/>
              <a:t> The report states that three benign flows were marked as threats and that there were no false negatives in this evaluation</a:t>
            </a:r>
            <a:r>
              <a:rPr lang="en-US" dirty="0"/>
              <a:t>.</a:t>
            </a:r>
            <a:r>
              <a:rPr dirty="0"/>
              <a:t> The feature-importance analysis also provides some interpretation of the Random Forest model Protocol was reported as the most important discriminative feature, with an importance of 183%</a:t>
            </a:r>
            <a:r>
              <a:rPr lang="en-US" dirty="0"/>
              <a:t>.</a:t>
            </a:r>
            <a:r>
              <a:rPr dirty="0"/>
              <a:t> The report notes that attack traffic was strongly associated with ICMP and UDP, while legitimate traffic was predominantly associated with TCP These findings describe patterns in this dataset; they should not be treated as universal network rules</a:t>
            </a:r>
            <a:r>
              <a:rPr lang="en-US" dirty="0"/>
              <a:t>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After model evaluation, the Random Forest classifier was applied to the detection stage</a:t>
            </a:r>
            <a:r>
              <a:rPr lang="en-US" dirty="0"/>
              <a:t>.</a:t>
            </a:r>
            <a:r>
              <a:rPr dirty="0"/>
              <a:t> The report states that 29,688 </a:t>
            </a:r>
            <a:r>
              <a:rPr dirty="0" err="1"/>
              <a:t>unauthorised</a:t>
            </a:r>
            <a:r>
              <a:rPr dirty="0"/>
              <a:t> connections were identified in the </a:t>
            </a:r>
            <a:r>
              <a:rPr dirty="0" err="1"/>
              <a:t>analysed</a:t>
            </a:r>
            <a:r>
              <a:rPr dirty="0"/>
              <a:t> results Among them, source address 192168130 was highlighted as the most suspicious source for further investigation</a:t>
            </a:r>
            <a:r>
              <a:rPr lang="en-US" dirty="0"/>
              <a:t>.</a:t>
            </a:r>
            <a:r>
              <a:rPr dirty="0"/>
              <a:t> The important point is that the project does not stop after assigning a class label</a:t>
            </a:r>
            <a:r>
              <a:rPr lang="en-US" dirty="0"/>
              <a:t>.</a:t>
            </a:r>
            <a:r>
              <a:rPr dirty="0"/>
              <a:t> The detected records are used to identify which devices and communication patterns deserve attention</a:t>
            </a:r>
            <a:r>
              <a:rPr lang="en-US" dirty="0"/>
              <a:t>.</a:t>
            </a:r>
            <a:r>
              <a:rPr dirty="0"/>
              <a:t> The source address should be understood as an identifier within the dataset</a:t>
            </a:r>
            <a:r>
              <a:rPr lang="en-US" dirty="0"/>
              <a:t>. The</a:t>
            </a:r>
            <a:r>
              <a:rPr dirty="0"/>
              <a:t> report uses the term suspicious because the evidence is used to support further investigation; an address alone does not establish malicious intent</a:t>
            </a:r>
            <a:r>
              <a:rPr lang="en-US" dirty="0"/>
              <a:t>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The forensic stage adds context to the classification results</a:t>
            </a:r>
            <a:r>
              <a:rPr lang="en-US" dirty="0"/>
              <a:t>. </a:t>
            </a:r>
            <a:r>
              <a:rPr dirty="0"/>
              <a:t>The report links the highlighted source, 192168130, with DoS, DDoS, password, scanning and injection activities</a:t>
            </a:r>
            <a:r>
              <a:rPr lang="en-US" dirty="0"/>
              <a:t>.</a:t>
            </a:r>
            <a:r>
              <a:rPr dirty="0"/>
              <a:t> These attack categories were not used as the training target for the classifier; they were used later to interpret the flagged traffic</a:t>
            </a:r>
            <a:r>
              <a:rPr lang="en-US" dirty="0"/>
              <a:t>.</a:t>
            </a:r>
            <a:r>
              <a:rPr dirty="0"/>
              <a:t> The project also compares traffic characteristics between flagged and normal connections</a:t>
            </a:r>
            <a:r>
              <a:rPr lang="en-US" dirty="0"/>
              <a:t>.</a:t>
            </a:r>
            <a:r>
              <a:rPr dirty="0"/>
              <a:t> The report notes differences in connection lifetime and byte volumes This is useful because a security analyst needs more than a label such as unauthori</a:t>
            </a:r>
            <a:r>
              <a:rPr lang="en-US" dirty="0"/>
              <a:t>z</a:t>
            </a:r>
            <a:r>
              <a:rPr dirty="0"/>
              <a:t>ed</a:t>
            </a:r>
            <a:r>
              <a:rPr lang="en-US" dirty="0"/>
              <a:t>.</a:t>
            </a:r>
            <a:r>
              <a:rPr dirty="0"/>
              <a:t> The purpose of the forensic stage is to identify patterns, </a:t>
            </a:r>
            <a:r>
              <a:rPr dirty="0" err="1"/>
              <a:t>prioritise</a:t>
            </a:r>
            <a:r>
              <a:rPr dirty="0"/>
              <a:t> suspicious devices and provide evidence that can guide further investigation The report presents this as a validated experimental demonstration rather than a complete production forensic system</a:t>
            </a:r>
            <a:r>
              <a:rPr lang="en-US" dirty="0"/>
              <a:t>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The report includes a </a:t>
            </a:r>
            <a:r>
              <a:rPr dirty="0" err="1"/>
              <a:t>behaviour</a:t>
            </a:r>
            <a:r>
              <a:rPr dirty="0"/>
              <a:t>-only experiment to examine whether strong performance remained when IP-related features were removed</a:t>
            </a:r>
            <a:r>
              <a:rPr lang="en-US" dirty="0"/>
              <a:t>.</a:t>
            </a:r>
            <a:r>
              <a:rPr dirty="0"/>
              <a:t> The reported accuracy did not drop below 997% in that experiment</a:t>
            </a:r>
            <a:r>
              <a:rPr lang="en-US" dirty="0"/>
              <a:t>.</a:t>
            </a:r>
            <a:r>
              <a:rPr dirty="0"/>
              <a:t> This is useful because it reduces reliance on one type of feature, but it does not remove the need for independent validation</a:t>
            </a:r>
            <a:r>
              <a:rPr lang="en-US" dirty="0"/>
              <a:t>.</a:t>
            </a:r>
            <a:r>
              <a:rPr dirty="0"/>
              <a:t> The report explicitly notes that a truly independent dataset or network should be used to test generali</a:t>
            </a:r>
            <a:r>
              <a:rPr lang="en-US" dirty="0"/>
              <a:t>z</a:t>
            </a:r>
            <a:r>
              <a:rPr dirty="0"/>
              <a:t>ation</a:t>
            </a:r>
            <a:r>
              <a:rPr lang="en-US" dirty="0"/>
              <a:t>.</a:t>
            </a:r>
            <a:r>
              <a:rPr dirty="0"/>
              <a:t> The final part of the implementation is a Flask-based web application</a:t>
            </a:r>
            <a:r>
              <a:rPr lang="en-US" dirty="0"/>
              <a:t>.</a:t>
            </a:r>
            <a:r>
              <a:rPr dirty="0"/>
              <a:t> It provides a practical interface for model prediction and demonstrates how the research can move from a notebook-based experiment toward an operational prototype</a:t>
            </a:r>
            <a:r>
              <a:rPr lang="en-US" dirty="0"/>
              <a:t>.</a:t>
            </a:r>
            <a:r>
              <a:rPr dirty="0"/>
              <a:t> The web application is presented as an experimental deployment, not as a fully production-ready security platform</a:t>
            </a:r>
            <a:r>
              <a:rPr lang="en-US" dirty="0"/>
              <a:t>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638163-522F-C7AC-B20F-2897AB30CE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CCB531-0EAB-7DC0-62CF-02CD926F599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7C6DA7-C2E8-7B60-7EB7-D28EF328D5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To conclude, the study demonstrates an end-to-end workflow for </a:t>
            </a:r>
            <a:r>
              <a:rPr lang="en-US" dirty="0" err="1"/>
              <a:t>unauthorised</a:t>
            </a:r>
            <a:r>
              <a:rPr lang="en-US" dirty="0"/>
              <a:t> IoT and OT device detection. The machine learning models produced very strong results on the </a:t>
            </a:r>
            <a:r>
              <a:rPr lang="en-US" dirty="0" err="1"/>
              <a:t>analysed</a:t>
            </a:r>
            <a:r>
              <a:rPr lang="en-US" dirty="0"/>
              <a:t> </a:t>
            </a:r>
            <a:r>
              <a:rPr lang="en-US" dirty="0" err="1"/>
              <a:t>TON_IoT</a:t>
            </a:r>
            <a:r>
              <a:rPr lang="en-US" dirty="0"/>
              <a:t> data, while the forensic stage added useful context after detection.</a:t>
            </a:r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C1A3CF-6FE5-7C64-774A-CDCF0F6C8E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11709136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dirty="0"/>
              <a:t>project demonstrates a combined machine learning and forensic workflow for </a:t>
            </a:r>
            <a:r>
              <a:rPr dirty="0" err="1"/>
              <a:t>unauthorised</a:t>
            </a:r>
            <a:r>
              <a:rPr dirty="0"/>
              <a:t> IoT and OT device detection On the </a:t>
            </a:r>
            <a:r>
              <a:rPr dirty="0" err="1"/>
              <a:t>analysed</a:t>
            </a:r>
            <a:r>
              <a:rPr dirty="0"/>
              <a:t> </a:t>
            </a:r>
            <a:r>
              <a:rPr dirty="0" err="1"/>
              <a:t>TON_IoT</a:t>
            </a:r>
            <a:r>
              <a:rPr dirty="0"/>
              <a:t> data, Random Forest and </a:t>
            </a:r>
            <a:r>
              <a:rPr dirty="0" err="1"/>
              <a:t>XGBoost</a:t>
            </a:r>
            <a:r>
              <a:rPr dirty="0"/>
              <a:t> produced the strongest classification results</a:t>
            </a:r>
            <a:r>
              <a:rPr lang="en-US" dirty="0"/>
              <a:t>.</a:t>
            </a:r>
            <a:r>
              <a:rPr dirty="0"/>
              <a:t> The forensic stage also showed why a security workflow should not end with a model score: suspicious devices can be examined by attack category, traffic </a:t>
            </a:r>
            <a:r>
              <a:rPr dirty="0" err="1"/>
              <a:t>behaviour</a:t>
            </a:r>
            <a:r>
              <a:rPr dirty="0"/>
              <a:t> and communication </a:t>
            </a:r>
            <a:r>
              <a:rPr dirty="0" err="1"/>
              <a:t>patterns</a:t>
            </a:r>
            <a:r>
              <a:rPr lang="en-US" dirty="0" err="1"/>
              <a:t>.</a:t>
            </a:r>
            <a:r>
              <a:rPr dirty="0" err="1"/>
              <a:t>The</a:t>
            </a:r>
            <a:r>
              <a:rPr dirty="0"/>
              <a:t> main limitation is </a:t>
            </a:r>
            <a:r>
              <a:rPr dirty="0" err="1"/>
              <a:t>generalisation</a:t>
            </a:r>
            <a:r>
              <a:rPr dirty="0"/>
              <a:t> </a:t>
            </a:r>
            <a:r>
              <a:rPr lang="en-US" dirty="0"/>
              <a:t>and the</a:t>
            </a:r>
            <a:r>
              <a:rPr dirty="0"/>
              <a:t> report cautions that high test performance may be affected by relationships between features and labels in the dataset, so independent network validation is still required</a:t>
            </a:r>
            <a:r>
              <a:rPr lang="en-US" dirty="0"/>
              <a:t>.</a:t>
            </a:r>
            <a:r>
              <a:rPr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F0EBBA-69ED-73BF-CFB9-601596A07D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77BF55-D7F1-CADE-B277-9FA4BA6DEAE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DFDA5C-6038-9D2A-D575-7CF7B1C6ED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dirty="0"/>
              <a:t>project demonstrates a combined machine learning and forensic workflow for </a:t>
            </a:r>
            <a:r>
              <a:rPr dirty="0" err="1"/>
              <a:t>unauthorised</a:t>
            </a:r>
            <a:r>
              <a:rPr dirty="0"/>
              <a:t> IoT and OT device detection On the </a:t>
            </a:r>
            <a:r>
              <a:rPr dirty="0" err="1"/>
              <a:t>analysed</a:t>
            </a:r>
            <a:r>
              <a:rPr dirty="0"/>
              <a:t> </a:t>
            </a:r>
            <a:r>
              <a:rPr dirty="0" err="1"/>
              <a:t>TON_IoT</a:t>
            </a:r>
            <a:r>
              <a:rPr dirty="0"/>
              <a:t> data, Random Forest and </a:t>
            </a:r>
            <a:r>
              <a:rPr dirty="0" err="1"/>
              <a:t>XGBoost</a:t>
            </a:r>
            <a:r>
              <a:rPr dirty="0"/>
              <a:t> produced the strongest classification results</a:t>
            </a:r>
            <a:r>
              <a:rPr lang="en-US" dirty="0"/>
              <a:t>.</a:t>
            </a:r>
            <a:r>
              <a:rPr dirty="0"/>
              <a:t> The forensic stage also showed why a security workflow should not end with a model score: suspicious devices can be examined by attack category, traffic </a:t>
            </a:r>
            <a:r>
              <a:rPr dirty="0" err="1"/>
              <a:t>behaviour</a:t>
            </a:r>
            <a:r>
              <a:rPr dirty="0"/>
              <a:t> and communication </a:t>
            </a:r>
            <a:r>
              <a:rPr dirty="0" err="1"/>
              <a:t>patterns</a:t>
            </a:r>
            <a:r>
              <a:rPr lang="en-US" dirty="0" err="1"/>
              <a:t>.</a:t>
            </a:r>
            <a:r>
              <a:rPr dirty="0" err="1"/>
              <a:t>The</a:t>
            </a:r>
            <a:r>
              <a:rPr dirty="0"/>
              <a:t> main limitation is </a:t>
            </a:r>
            <a:r>
              <a:rPr dirty="0" err="1"/>
              <a:t>generalisation</a:t>
            </a:r>
            <a:r>
              <a:rPr dirty="0"/>
              <a:t> </a:t>
            </a:r>
            <a:r>
              <a:rPr lang="en-US" dirty="0"/>
              <a:t>and the</a:t>
            </a:r>
            <a:r>
              <a:rPr dirty="0"/>
              <a:t> report cautions that high test performance may be affected by relationships between features and labels in the dataset, so independent network validation is still required</a:t>
            </a:r>
            <a:r>
              <a:rPr lang="en-US" dirty="0"/>
              <a:t>.</a:t>
            </a:r>
            <a:r>
              <a:rPr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82C4A6-601B-3BAD-D0E5-6D732351F0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569600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C11F77-942F-32B8-44C4-35FE567010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618AB0-8EC5-D589-726A-535DFAD2154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D5A72B-D17C-68C4-102C-946428740D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dirty="0"/>
              <a:t>project demonstrates a combined machine learning and forensic workflow for </a:t>
            </a:r>
            <a:r>
              <a:rPr dirty="0" err="1"/>
              <a:t>unauthorised</a:t>
            </a:r>
            <a:r>
              <a:rPr dirty="0"/>
              <a:t> IoT and OT device detection On the </a:t>
            </a:r>
            <a:r>
              <a:rPr dirty="0" err="1"/>
              <a:t>analysed</a:t>
            </a:r>
            <a:r>
              <a:rPr dirty="0"/>
              <a:t> </a:t>
            </a:r>
            <a:r>
              <a:rPr dirty="0" err="1"/>
              <a:t>TON_IoT</a:t>
            </a:r>
            <a:r>
              <a:rPr dirty="0"/>
              <a:t> data, Random Forest and </a:t>
            </a:r>
            <a:r>
              <a:rPr dirty="0" err="1"/>
              <a:t>XGBoost</a:t>
            </a:r>
            <a:r>
              <a:rPr dirty="0"/>
              <a:t> produced the strongest classification results</a:t>
            </a:r>
            <a:r>
              <a:rPr lang="en-US" dirty="0"/>
              <a:t>.</a:t>
            </a:r>
            <a:r>
              <a:rPr dirty="0"/>
              <a:t> The forensic stage also showed why a security workflow should not end with a model score: suspicious devices can be examined by attack category, traffic </a:t>
            </a:r>
            <a:r>
              <a:rPr dirty="0" err="1"/>
              <a:t>behaviour</a:t>
            </a:r>
            <a:r>
              <a:rPr dirty="0"/>
              <a:t> and communication </a:t>
            </a:r>
            <a:r>
              <a:rPr dirty="0" err="1"/>
              <a:t>patterns</a:t>
            </a:r>
            <a:r>
              <a:rPr lang="en-US" dirty="0" err="1"/>
              <a:t>.</a:t>
            </a:r>
            <a:r>
              <a:rPr dirty="0" err="1"/>
              <a:t>The</a:t>
            </a:r>
            <a:r>
              <a:rPr dirty="0"/>
              <a:t> main limitation is </a:t>
            </a:r>
            <a:r>
              <a:rPr dirty="0" err="1"/>
              <a:t>generalisation</a:t>
            </a:r>
            <a:r>
              <a:rPr dirty="0"/>
              <a:t> </a:t>
            </a:r>
            <a:r>
              <a:rPr lang="en-US" dirty="0"/>
              <a:t>and the</a:t>
            </a:r>
            <a:r>
              <a:rPr dirty="0"/>
              <a:t> report cautions that high test performance may be affected by relationships between features and labels in the dataset, so independent network validation is still required</a:t>
            </a:r>
            <a:r>
              <a:rPr lang="en-US" dirty="0"/>
              <a:t>.</a:t>
            </a:r>
            <a:r>
              <a:rPr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3EF045-2471-D049-032D-ADE0062598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673991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642" y="97104"/>
            <a:ext cx="4134357" cy="3331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492488"/>
            <a:ext cx="3349751" cy="14113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73880" y="0"/>
            <a:ext cx="781812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6644" y="6338703"/>
            <a:ext cx="219669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2383669" y="6338703"/>
            <a:ext cx="1392578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3776247" y="6342301"/>
            <a:ext cx="42920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958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09862"/>
            <a:ext cx="10963656" cy="45137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951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1411358"/>
            <a:ext cx="3888410" cy="284556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388" y="4403039"/>
            <a:ext cx="3888410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7424272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46388" y="6343955"/>
            <a:ext cx="210048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67853" y="6343955"/>
            <a:ext cx="147516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066" y="6343955"/>
            <a:ext cx="42920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5544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7" y="1143000"/>
            <a:ext cx="8683753" cy="309514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7" y="4498848"/>
            <a:ext cx="6881457" cy="101498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6343955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21509" y="6343955"/>
            <a:ext cx="2875064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4683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AC53C90-8C33-0C80-CBD4-B3BEE604E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58" y="1869103"/>
            <a:ext cx="9337042" cy="4906929"/>
          </a:xfrm>
        </p:spPr>
        <p:txBody>
          <a:bodyPr>
            <a:normAutofit/>
          </a:bodyPr>
          <a:lstStyle>
            <a:lvl1pPr>
              <a:defRPr sz="7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137388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93929" y="137388"/>
            <a:ext cx="2202644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137388"/>
            <a:ext cx="42920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4737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111" y="105196"/>
            <a:ext cx="9023561" cy="2113392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484255"/>
            <a:ext cx="8467558" cy="3539514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800"/>
            </a:lvl1pPr>
            <a:lvl2pPr marL="685800" indent="-4572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83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41011" y="73742"/>
            <a:ext cx="6863496" cy="2220726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4565591" cy="6858000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88000" y="2726267"/>
            <a:ext cx="5916507" cy="343678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88000" y="6343955"/>
            <a:ext cx="298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35886" y="6343955"/>
            <a:ext cx="1553108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077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388700"/>
            <a:ext cx="3923455" cy="408358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6011" y="1389134"/>
            <a:ext cx="6045390" cy="40835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545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707549"/>
            <a:ext cx="3349754" cy="272145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48200" y="708184"/>
            <a:ext cx="6928103" cy="55148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9600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6011" y="612648"/>
            <a:ext cx="6426389" cy="1143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F6718FE-EF5C-5023-A98D-91BFEF2C033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560454" cy="68580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7368" y="1978488"/>
            <a:ext cx="6418935" cy="42855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010" y="6343955"/>
            <a:ext cx="336490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030713" y="6343955"/>
            <a:ext cx="2060808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89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2168" y="474177"/>
            <a:ext cx="6950232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32168" y="1627632"/>
            <a:ext cx="6950232" cy="46862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632168" y="6343955"/>
            <a:ext cx="342290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945699" y="6343955"/>
            <a:ext cx="2150873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6296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475488"/>
            <a:ext cx="6858000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627632"/>
            <a:ext cx="6858000" cy="4535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687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115853" y="6346870"/>
            <a:ext cx="2925587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346870"/>
            <a:ext cx="42920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53962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20623"/>
            <a:ext cx="4494189" cy="13258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1975104"/>
            <a:ext cx="4494063" cy="41569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776" y="6343955"/>
            <a:ext cx="2098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13651" y="6343955"/>
            <a:ext cx="1573037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96658" y="634395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8" y="0"/>
            <a:ext cx="653307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28199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429768"/>
            <a:ext cx="3657600" cy="166722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823" y="2315569"/>
            <a:ext cx="3657600" cy="3814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5697" y="6343955"/>
            <a:ext cx="163733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703447" y="6343955"/>
            <a:ext cx="949766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653213" y="6343955"/>
            <a:ext cx="42920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95088" y="0"/>
            <a:ext cx="729691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62953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1" y="929554"/>
            <a:ext cx="2699254" cy="1858941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3011335"/>
            <a:ext cx="2693346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88061" y="6343955"/>
            <a:ext cx="140446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92522" y="6343955"/>
            <a:ext cx="85457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7869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4162318"/>
            <a:ext cx="3044954" cy="18928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4162318"/>
            <a:ext cx="7460029" cy="209152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0243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59341"/>
            <a:ext cx="10969753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912398"/>
            <a:ext cx="4637269" cy="42076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3955"/>
            <a:ext cx="264293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C8422D5-19BC-1CA0-FD0B-D86260BAA32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737221" y="1912938"/>
            <a:ext cx="5741992" cy="422433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86595" y="6343955"/>
            <a:ext cx="1449697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6293" y="6343955"/>
            <a:ext cx="44306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1393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06802"/>
            <a:ext cx="4672584" cy="126948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0468" y="2173850"/>
            <a:ext cx="4564763" cy="396368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563" y="732155"/>
            <a:ext cx="5676838" cy="54053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2122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4893733"/>
            <a:ext cx="9762068" cy="105980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6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484094"/>
            <a:ext cx="10543032" cy="453614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0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6525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264" y="42335"/>
            <a:ext cx="11517039" cy="6172200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8000" b="1"/>
            </a:lvl1pPr>
            <a:lvl2pPr marL="228600" indent="0">
              <a:lnSpc>
                <a:spcPct val="90000"/>
              </a:lnSpc>
              <a:buNone/>
              <a:defRPr sz="7200" b="1"/>
            </a:lvl2pPr>
            <a:lvl3pPr marL="457200" indent="0">
              <a:lnSpc>
                <a:spcPct val="90000"/>
              </a:lnSpc>
              <a:buNone/>
              <a:defRPr sz="6600" b="1"/>
            </a:lvl3pPr>
            <a:lvl4pPr marL="685800" indent="0">
              <a:lnSpc>
                <a:spcPct val="90000"/>
              </a:lnSpc>
              <a:buNone/>
              <a:defRPr sz="6000" b="1"/>
            </a:lvl4pPr>
            <a:lvl5pPr marL="914400" indent="0">
              <a:lnSpc>
                <a:spcPct val="90000"/>
              </a:lnSpc>
              <a:buNone/>
              <a:defRPr sz="54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5934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029200"/>
            <a:ext cx="9198864" cy="64008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spc="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88720"/>
            <a:ext cx="9198864" cy="333248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3745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2064"/>
            <a:ext cx="10741152" cy="96926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2775" y="1825625"/>
            <a:ext cx="507492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8563" y="1825625"/>
            <a:ext cx="507523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951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12064"/>
            <a:ext cx="10745788" cy="96926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387600"/>
            <a:ext cx="5075238" cy="37861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0468" y="1685735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832" y="2387600"/>
            <a:ext cx="5075556" cy="37861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7318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2064"/>
            <a:ext cx="10963656" cy="96926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9658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1502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" y="89808"/>
            <a:ext cx="11462003" cy="2514600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118757"/>
            <a:ext cx="10963528" cy="2620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8351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627318"/>
            <a:ext cx="8430767" cy="1842020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3622674"/>
            <a:ext cx="8430639" cy="160800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3768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4649"/>
            <a:ext cx="10963655" cy="9723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09862"/>
            <a:ext cx="10963656" cy="4513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343955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999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  <p:sldLayoutId id="2147483708" r:id="rId18"/>
    <p:sldLayoutId id="2147483709" r:id="rId19"/>
    <p:sldLayoutId id="2147483710" r:id="rId20"/>
    <p:sldLayoutId id="2147483711" r:id="rId21"/>
    <p:sldLayoutId id="2147483712" r:id="rId22"/>
    <p:sldLayoutId id="2147483713" r:id="rId23"/>
    <p:sldLayoutId id="2147483714" r:id="rId24"/>
    <p:sldLayoutId id="2147483715" r:id="rId25"/>
    <p:sldLayoutId id="2147483716" r:id="rId26"/>
    <p:sldLayoutId id="2147483717" r:id="rId27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800" b="1" kern="1200" spc="-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orient="horz" pos="2160">
          <p15:clr>
            <a:srgbClr val="F26B43"/>
          </p15:clr>
        </p15:guide>
        <p15:guide id="8" pos="3840">
          <p15:clr>
            <a:srgbClr val="F26B43"/>
          </p15:clr>
        </p15:guide>
        <p15:guide id="9" pos="7296">
          <p15:clr>
            <a:srgbClr val="F26B43"/>
          </p15:clr>
        </p15:guide>
        <p15:guide id="10" pos="3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3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2ED3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1053573" y="2504975"/>
            <a:ext cx="10112267" cy="14003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3000" b="1">
                <a:solidFill>
                  <a:srgbClr val="F5F8FC"/>
                </a:solidFill>
              </a:defRPr>
            </a:pPr>
            <a:r>
              <a:rPr dirty="0"/>
              <a:t>Machine Learning Based Detection and</a:t>
            </a:r>
          </a:p>
          <a:p>
            <a:pPr algn="ctr">
              <a:defRPr sz="3000" b="1">
                <a:solidFill>
                  <a:srgbClr val="F5F8FC"/>
                </a:solidFill>
              </a:defRPr>
            </a:pPr>
            <a:r>
              <a:rPr dirty="0"/>
              <a:t>Forensic Investigation of </a:t>
            </a:r>
            <a:r>
              <a:rPr dirty="0" err="1"/>
              <a:t>Unauthorised</a:t>
            </a:r>
            <a:r>
              <a:rPr dirty="0"/>
              <a:t> IoT Devices</a:t>
            </a:r>
          </a:p>
          <a:p>
            <a:pPr algn="ctr">
              <a:defRPr sz="2500" b="1">
                <a:solidFill>
                  <a:srgbClr val="2ED399"/>
                </a:solidFill>
              </a:defRPr>
            </a:pPr>
            <a:r>
              <a:rPr dirty="0"/>
              <a:t>in Critical Infrastructure Networks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512" y="114300"/>
            <a:ext cx="2815237" cy="119353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654800" y="4688840"/>
            <a:ext cx="6614160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4135">
              <a:spcBef>
                <a:spcPts val="630"/>
              </a:spcBef>
            </a:pPr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 ACFA7003 </a:t>
            </a:r>
            <a:endParaRPr lang="en-IN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4135">
              <a:spcBef>
                <a:spcPts val="630"/>
              </a:spcBef>
              <a:spcAft>
                <a:spcPts val="0"/>
              </a:spcAft>
            </a:pPr>
            <a:r>
              <a:rPr lang="en-US" sz="2400" b="1" dirty="0" smtClean="0">
                <a:solidFill>
                  <a:schemeClr val="bg1"/>
                </a:solidFill>
                <a:latin typeface="Times New Roman" panose="02020603050405020304" pitchFamily="18" charset="0"/>
                <a:ea typeface="Arial MT"/>
                <a:cs typeface="Arial MT"/>
              </a:rPr>
              <a:t>Student Name: </a:t>
            </a:r>
            <a:r>
              <a:rPr lang="en-US" sz="2400" dirty="0" smtClean="0">
                <a:solidFill>
                  <a:schemeClr val="bg1"/>
                </a:solidFill>
                <a:latin typeface="Times New Roman" panose="02020603050405020304" pitchFamily="18" charset="0"/>
                <a:ea typeface="Arial MT"/>
                <a:cs typeface="Arial MT"/>
              </a:rPr>
              <a:t>Gandhi Raj </a:t>
            </a:r>
            <a:r>
              <a:rPr lang="en-US" sz="2400" dirty="0" err="1" smtClean="0">
                <a:solidFill>
                  <a:schemeClr val="bg1"/>
                </a:solidFill>
                <a:latin typeface="Times New Roman" panose="02020603050405020304" pitchFamily="18" charset="0"/>
                <a:ea typeface="Arial MT"/>
                <a:cs typeface="Arial MT"/>
              </a:rPr>
              <a:t>Rakeshkumar</a:t>
            </a:r>
            <a:endParaRPr lang="en-IN" sz="2400" dirty="0" smtClean="0">
              <a:solidFill>
                <a:schemeClr val="bg1"/>
              </a:solidFill>
              <a:latin typeface="Arial MT"/>
              <a:ea typeface="Arial MT"/>
              <a:cs typeface="Arial MT"/>
            </a:endParaRPr>
          </a:p>
          <a:p>
            <a:pPr marL="64135">
              <a:spcBef>
                <a:spcPts val="615"/>
              </a:spcBef>
              <a:spcAft>
                <a:spcPts val="0"/>
              </a:spcAft>
              <a:tabLst>
                <a:tab pos="1543050" algn="l"/>
              </a:tabLst>
            </a:pPr>
            <a:r>
              <a:rPr lang="en-US" sz="2400" b="1" dirty="0" smtClean="0">
                <a:solidFill>
                  <a:schemeClr val="bg1"/>
                </a:solidFill>
                <a:latin typeface="Times New Roman" panose="02020603050405020304" pitchFamily="18" charset="0"/>
                <a:ea typeface="Arial MT"/>
                <a:cs typeface="Arial MT"/>
              </a:rPr>
              <a:t>Student ID: </a:t>
            </a:r>
            <a:r>
              <a:rPr lang="en-US" sz="2400" dirty="0" smtClean="0">
                <a:solidFill>
                  <a:schemeClr val="bg1"/>
                </a:solidFill>
                <a:latin typeface="Times New Roman" panose="02020603050405020304" pitchFamily="18" charset="0"/>
                <a:ea typeface="Arial MT"/>
                <a:cs typeface="Arial MT"/>
              </a:rPr>
              <a:t>2503898</a:t>
            </a:r>
            <a:r>
              <a:rPr lang="en-US" sz="2400" b="1" dirty="0" smtClean="0">
                <a:solidFill>
                  <a:schemeClr val="bg1"/>
                </a:solidFill>
                <a:latin typeface="Times New Roman" panose="02020603050405020304" pitchFamily="18" charset="0"/>
                <a:ea typeface="Arial MT"/>
                <a:cs typeface="Arial MT"/>
              </a:rPr>
              <a:t/>
            </a:r>
            <a:br>
              <a:rPr lang="en-US" sz="2400" b="1" dirty="0" smtClean="0">
                <a:solidFill>
                  <a:schemeClr val="bg1"/>
                </a:solidFill>
                <a:latin typeface="Times New Roman" panose="02020603050405020304" pitchFamily="18" charset="0"/>
                <a:ea typeface="Arial MT"/>
                <a:cs typeface="Arial MT"/>
              </a:rPr>
            </a:br>
            <a:r>
              <a:rPr lang="en-US" sz="2400" b="1" dirty="0" smtClean="0">
                <a:solidFill>
                  <a:schemeClr val="bg1"/>
                </a:solidFill>
                <a:latin typeface="Times New Roman" panose="02020603050405020304" pitchFamily="18" charset="0"/>
                <a:ea typeface="Arial MT"/>
                <a:cs typeface="Arial MT"/>
              </a:rPr>
              <a:t>Program: </a:t>
            </a:r>
            <a:r>
              <a:rPr lang="en-US" sz="2400" dirty="0" smtClean="0">
                <a:solidFill>
                  <a:schemeClr val="bg1"/>
                </a:solidFill>
                <a:latin typeface="Times New Roman" panose="02020603050405020304" pitchFamily="18" charset="0"/>
                <a:ea typeface="Arial MT"/>
                <a:cs typeface="Arial MT"/>
              </a:rPr>
              <a:t>MSC Cybersecurity and Digital Forensics</a:t>
            </a:r>
            <a:r>
              <a:rPr lang="en-US" b="1" dirty="0" smtClean="0">
                <a:solidFill>
                  <a:schemeClr val="bg1"/>
                </a:solidFill>
                <a:latin typeface="Times New Roman" panose="02020603050405020304" pitchFamily="18" charset="0"/>
                <a:ea typeface="Arial MT"/>
                <a:cs typeface="Arial MT"/>
              </a:rPr>
              <a:t/>
            </a:r>
            <a:br>
              <a:rPr lang="en-US" b="1" dirty="0" smtClean="0">
                <a:solidFill>
                  <a:schemeClr val="bg1"/>
                </a:solidFill>
                <a:latin typeface="Times New Roman" panose="02020603050405020304" pitchFamily="18" charset="0"/>
                <a:ea typeface="Arial MT"/>
                <a:cs typeface="Arial MT"/>
              </a:rPr>
            </a:br>
            <a:endParaRPr lang="en-IN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3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2ED3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56032"/>
            <a:ext cx="4114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2ED399"/>
                </a:solidFill>
              </a:defRPr>
            </a:pPr>
            <a:r>
              <a:t>01 — CONTEXT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56591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5F8FC"/>
                </a:solidFill>
              </a:defRPr>
            </a:pPr>
            <a:r>
              <a:t>Why unauthorised IoT/OT devices matter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AABBCD"/>
                </a:solidFill>
              </a:defRPr>
            </a:pPr>
            <a:r>
              <a:t>2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1325880"/>
            <a:ext cx="4572000" cy="4389120"/>
          </a:xfrm>
          <a:prstGeom prst="roundRect">
            <a:avLst/>
          </a:prstGeom>
          <a:solidFill>
            <a:srgbClr val="F4F6F8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image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095" y="2129311"/>
            <a:ext cx="4407408" cy="278225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088385" y="5751576"/>
            <a:ext cx="1766830" cy="2154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800">
                <a:solidFill>
                  <a:srgbClr val="AABBCD"/>
                </a:solidFill>
              </a:defRPr>
            </a:pPr>
            <a:r>
              <a:rPr dirty="0"/>
              <a:t>Figure 21 — Security challenges of IoT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577840" y="1417320"/>
            <a:ext cx="5669280" cy="30623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>
                <a:solidFill>
                  <a:srgbClr val="F5F8FC"/>
                </a:solidFill>
              </a:defRPr>
            </a:pPr>
            <a:r>
              <a:rPr dirty="0"/>
              <a:t>• IoT and OT are increasingly connected in critical infrastructure</a:t>
            </a:r>
          </a:p>
          <a:p>
            <a:pPr>
              <a:spcAft>
                <a:spcPts val="1200"/>
              </a:spcAft>
              <a:defRPr sz="1700">
                <a:solidFill>
                  <a:srgbClr val="F5F8FC"/>
                </a:solidFill>
              </a:defRPr>
            </a:pPr>
            <a:r>
              <a:rPr dirty="0"/>
              <a:t>• Connected devices improve automation, monitoring and remote control</a:t>
            </a:r>
          </a:p>
          <a:p>
            <a:pPr>
              <a:spcAft>
                <a:spcPts val="1200"/>
              </a:spcAft>
              <a:defRPr sz="1700">
                <a:solidFill>
                  <a:srgbClr val="F5F8FC"/>
                </a:solidFill>
              </a:defRPr>
            </a:pPr>
            <a:r>
              <a:rPr dirty="0"/>
              <a:t>• Legacy systems may have weak security and delayed updates</a:t>
            </a:r>
          </a:p>
          <a:p>
            <a:pPr>
              <a:spcAft>
                <a:spcPts val="1200"/>
              </a:spcAft>
              <a:defRPr sz="1700">
                <a:solidFill>
                  <a:srgbClr val="F5F8FC"/>
                </a:solidFill>
              </a:defRPr>
            </a:pPr>
            <a:r>
              <a:rPr dirty="0"/>
              <a:t>• An </a:t>
            </a:r>
            <a:r>
              <a:rPr dirty="0" err="1"/>
              <a:t>unauthorised</a:t>
            </a:r>
            <a:r>
              <a:rPr dirty="0"/>
              <a:t> device can create a hidden access point</a:t>
            </a:r>
          </a:p>
          <a:p>
            <a:pPr>
              <a:spcAft>
                <a:spcPts val="1200"/>
              </a:spcAft>
              <a:defRPr sz="1700">
                <a:solidFill>
                  <a:srgbClr val="F5F8FC"/>
                </a:solidFill>
              </a:defRPr>
            </a:pPr>
            <a:r>
              <a:rPr dirty="0"/>
              <a:t>• Traditional signature-based tools may miss unfamiliar </a:t>
            </a:r>
            <a:r>
              <a:rPr dirty="0" err="1"/>
              <a:t>behaviour</a:t>
            </a:r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3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2ED3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56032"/>
            <a:ext cx="4114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2ED399"/>
                </a:solidFill>
              </a:defRPr>
            </a:pPr>
            <a:r>
              <a:t>02 — RESEARCH FOCUS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57607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5F8FC"/>
                </a:solidFill>
              </a:defRPr>
            </a:pPr>
            <a:r>
              <a:t>Problem, aim and objectives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AABBCD"/>
                </a:solidFill>
              </a:defRPr>
            </a:pPr>
            <a:r>
              <a:t>3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1371600"/>
            <a:ext cx="3474720" cy="1828800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50392" y="1508760"/>
            <a:ext cx="3145536" cy="10874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F87171"/>
                </a:solidFill>
              </a:defRPr>
            </a:pPr>
            <a:r>
              <a:rPr dirty="0"/>
              <a:t>THE PROBLEM</a:t>
            </a:r>
          </a:p>
          <a:p>
            <a:pPr>
              <a:spcBef>
                <a:spcPts val="800"/>
              </a:spcBef>
              <a:defRPr sz="1400">
                <a:solidFill>
                  <a:srgbClr val="F5F8FC"/>
                </a:solidFill>
              </a:defRPr>
            </a:pPr>
            <a:r>
              <a:rPr dirty="0"/>
              <a:t>Known signatures can miss new </a:t>
            </a:r>
            <a:r>
              <a:rPr dirty="0" err="1"/>
              <a:t>behaviours</a:t>
            </a:r>
            <a:r>
              <a:rPr dirty="0"/>
              <a:t> Alerts may also provide limited context for investigation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370832" y="1371600"/>
            <a:ext cx="3474720" cy="1828800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535424" y="1508760"/>
            <a:ext cx="3145536" cy="13029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2ED399"/>
                </a:solidFill>
              </a:defRPr>
            </a:pPr>
            <a:r>
              <a:rPr dirty="0"/>
              <a:t>THE AIM</a:t>
            </a:r>
          </a:p>
          <a:p>
            <a:pPr>
              <a:spcBef>
                <a:spcPts val="800"/>
              </a:spcBef>
              <a:defRPr sz="1400">
                <a:solidFill>
                  <a:srgbClr val="F5F8FC"/>
                </a:solidFill>
              </a:defRPr>
            </a:pPr>
            <a:r>
              <a:rPr dirty="0"/>
              <a:t>Develop and evaluate a machine learning approach to identify </a:t>
            </a:r>
            <a:r>
              <a:rPr dirty="0" err="1"/>
              <a:t>unauthorised</a:t>
            </a:r>
            <a:r>
              <a:rPr dirty="0"/>
              <a:t> IoT/OT devices and support forensic investigation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055864" y="1371600"/>
            <a:ext cx="3474720" cy="1828800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220456" y="1508760"/>
            <a:ext cx="3145536" cy="13029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43B2F5"/>
                </a:solidFill>
              </a:defRPr>
            </a:pPr>
            <a:r>
              <a:rPr dirty="0"/>
              <a:t>THE APPROACH</a:t>
            </a:r>
          </a:p>
          <a:p>
            <a:pPr>
              <a:spcBef>
                <a:spcPts val="800"/>
              </a:spcBef>
              <a:defRPr sz="1400">
                <a:solidFill>
                  <a:srgbClr val="F5F8FC"/>
                </a:solidFill>
              </a:defRPr>
            </a:pPr>
            <a:r>
              <a:rPr dirty="0"/>
              <a:t>Classify network traffic, detect suspicious devices, </a:t>
            </a:r>
            <a:r>
              <a:rPr dirty="0" err="1"/>
              <a:t>analyse</a:t>
            </a:r>
            <a:r>
              <a:rPr dirty="0"/>
              <a:t> their </a:t>
            </a:r>
            <a:r>
              <a:rPr dirty="0" err="1"/>
              <a:t>behaviour</a:t>
            </a:r>
            <a:r>
              <a:rPr dirty="0"/>
              <a:t> and present results through a web application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68680" y="3657600"/>
            <a:ext cx="10515600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>
                <a:solidFill>
                  <a:srgbClr val="F5F8FC"/>
                </a:solidFill>
              </a:defRPr>
            </a:pPr>
            <a:r>
              <a:rPr dirty="0"/>
              <a:t>• Study IoT/OT security challenges in critical infrastructure</a:t>
            </a:r>
          </a:p>
          <a:p>
            <a:pPr>
              <a:spcAft>
                <a:spcPts val="1200"/>
              </a:spcAft>
              <a:defRPr sz="1700">
                <a:solidFill>
                  <a:srgbClr val="F5F8FC"/>
                </a:solidFill>
              </a:defRPr>
            </a:pPr>
            <a:r>
              <a:rPr dirty="0"/>
              <a:t>• Compare six machine learning classifiers</a:t>
            </a:r>
          </a:p>
          <a:p>
            <a:pPr>
              <a:spcAft>
                <a:spcPts val="1200"/>
              </a:spcAft>
              <a:defRPr sz="1700">
                <a:solidFill>
                  <a:srgbClr val="F5F8FC"/>
                </a:solidFill>
              </a:defRPr>
            </a:pPr>
            <a:r>
              <a:rPr dirty="0"/>
              <a:t>• Evaluate accuracy, precision, recall and F1 score</a:t>
            </a:r>
          </a:p>
          <a:p>
            <a:pPr>
              <a:spcAft>
                <a:spcPts val="1200"/>
              </a:spcAft>
              <a:defRPr sz="1700">
                <a:solidFill>
                  <a:srgbClr val="F5F8FC"/>
                </a:solidFill>
              </a:defRPr>
            </a:pPr>
            <a:r>
              <a:rPr dirty="0"/>
              <a:t>• Use forensic analysis to add context after detection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3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2ED3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56032"/>
            <a:ext cx="4114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2ED399"/>
                </a:solidFill>
              </a:defRPr>
            </a:pPr>
            <a:r>
              <a:t>03 — METHODOLOGY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57607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5F8FC"/>
                </a:solidFill>
              </a:defRPr>
            </a:pPr>
            <a:r>
              <a:t>Dataset and data preparation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AABBCD"/>
                </a:solidFill>
              </a:defRPr>
            </a:pPr>
            <a:r>
              <a:t>4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1234440"/>
            <a:ext cx="3246120" cy="1115568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50392" y="1353312"/>
            <a:ext cx="2916936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43B2F5"/>
                </a:solidFill>
              </a:defRPr>
            </a:pPr>
            <a:r>
              <a:t>211,043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50392" y="1920240"/>
            <a:ext cx="291693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AABBCD"/>
                </a:solidFill>
              </a:defRPr>
            </a:pPr>
            <a:r>
              <a:t>Original records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224528" y="1234440"/>
            <a:ext cx="3246120" cy="1115568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4389120" y="1353312"/>
            <a:ext cx="2916936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43B2F5"/>
                </a:solidFill>
              </a:defRPr>
            </a:pPr>
            <a:r>
              <a:t>44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389120" y="1920240"/>
            <a:ext cx="291693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AABBCD"/>
                </a:solidFill>
              </a:defRPr>
            </a:pPr>
            <a:r>
              <a:t>Original features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763256" y="1234440"/>
            <a:ext cx="3246120" cy="1115568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7927848" y="1353312"/>
            <a:ext cx="2916936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2ED399"/>
                </a:solidFill>
              </a:defRPr>
            </a:pPr>
            <a:r>
              <a:t>190,474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27848" y="1920240"/>
            <a:ext cx="291693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AABBCD"/>
                </a:solidFill>
              </a:defRPr>
            </a:pPr>
            <a:r>
              <a:t>Unique flows after cleaning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31520" y="2743200"/>
            <a:ext cx="5303520" cy="2240280"/>
          </a:xfrm>
          <a:prstGeom prst="roundRect">
            <a:avLst/>
          </a:prstGeom>
          <a:solidFill>
            <a:srgbClr val="F4F6F8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6" name="Picture 15" descr="image9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815" y="3325757"/>
            <a:ext cx="5138928" cy="1075165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2556771" y="5020056"/>
            <a:ext cx="1653017" cy="2154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800">
                <a:solidFill>
                  <a:srgbClr val="AABBCD"/>
                </a:solidFill>
              </a:defRPr>
            </a:pPr>
            <a:r>
              <a:rPr dirty="0"/>
              <a:t>Figure 421 — Removing duplicates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309360" y="2743200"/>
            <a:ext cx="5074920" cy="2240280"/>
          </a:xfrm>
          <a:prstGeom prst="roundRect">
            <a:avLst/>
          </a:prstGeom>
          <a:solidFill>
            <a:srgbClr val="F4F6F8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9" name="Picture 18" descr="image10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1656" y="3324500"/>
            <a:ext cx="4910328" cy="1077679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7737381" y="5020056"/>
            <a:ext cx="2218877" cy="2154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800">
                <a:solidFill>
                  <a:srgbClr val="AABBCD"/>
                </a:solidFill>
              </a:defRPr>
            </a:pPr>
            <a:r>
              <a:rPr dirty="0"/>
              <a:t>Figure 422 — Checking missing values and filling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68680" y="5212080"/>
            <a:ext cx="10424160" cy="1005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300">
                <a:solidFill>
                  <a:srgbClr val="F5F8FC"/>
                </a:solidFill>
              </a:defRPr>
            </a:pPr>
            <a:r>
              <a:rPr dirty="0"/>
              <a:t>• 20,569 duplicate rows were removed</a:t>
            </a:r>
          </a:p>
          <a:p>
            <a:pPr>
              <a:spcAft>
                <a:spcPts val="1200"/>
              </a:spcAft>
              <a:defRPr sz="1300">
                <a:solidFill>
                  <a:srgbClr val="F5F8FC"/>
                </a:solidFill>
              </a:defRPr>
            </a:pPr>
            <a:r>
              <a:rPr dirty="0"/>
              <a:t>• Missing values and categorical fields were handled before modelling</a:t>
            </a:r>
          </a:p>
          <a:p>
            <a:pPr>
              <a:spcAft>
                <a:spcPts val="1200"/>
              </a:spcAft>
              <a:defRPr sz="1300">
                <a:solidFill>
                  <a:srgbClr val="F5F8FC"/>
                </a:solidFill>
              </a:defRPr>
            </a:pPr>
            <a:r>
              <a:rPr dirty="0"/>
              <a:t>• Network features included IPs, ports, protocols, packet and flow information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3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2ED3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56032"/>
            <a:ext cx="4114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2ED399"/>
                </a:solidFill>
              </a:defRPr>
            </a:pPr>
            <a:r>
              <a:t>04 — SYSTEM DESIGN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57607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5F8FC"/>
                </a:solidFill>
              </a:defRPr>
            </a:pPr>
            <a:r>
              <a:t>Detection pipeline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AABBCD"/>
                </a:solidFill>
              </a:defRPr>
            </a:pPr>
            <a:r>
              <a:t>5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234440"/>
            <a:ext cx="6583680" cy="5166360"/>
          </a:xfrm>
          <a:prstGeom prst="roundRect">
            <a:avLst/>
          </a:prstGeom>
          <a:solidFill>
            <a:srgbClr val="F4F6F8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image7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5057" y="1805071"/>
            <a:ext cx="5467284" cy="417969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543800" y="1417320"/>
            <a:ext cx="3931920" cy="24776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500">
                <a:solidFill>
                  <a:srgbClr val="F5F8FC"/>
                </a:solidFill>
              </a:defRPr>
            </a:pPr>
            <a:r>
              <a:rPr dirty="0"/>
              <a:t>• Load and explore </a:t>
            </a:r>
            <a:r>
              <a:rPr dirty="0" err="1"/>
              <a:t>TON_IoT</a:t>
            </a:r>
            <a:r>
              <a:rPr dirty="0"/>
              <a:t> data</a:t>
            </a:r>
          </a:p>
          <a:p>
            <a:pPr>
              <a:spcAft>
                <a:spcPts val="1200"/>
              </a:spcAft>
              <a:defRPr sz="1500">
                <a:solidFill>
                  <a:srgbClr val="F5F8FC"/>
                </a:solidFill>
              </a:defRPr>
            </a:pPr>
            <a:r>
              <a:rPr dirty="0"/>
              <a:t>• Clean and encode the network features</a:t>
            </a:r>
          </a:p>
          <a:p>
            <a:pPr>
              <a:spcAft>
                <a:spcPts val="1200"/>
              </a:spcAft>
              <a:defRPr sz="1500">
                <a:solidFill>
                  <a:srgbClr val="F5F8FC"/>
                </a:solidFill>
              </a:defRPr>
            </a:pPr>
            <a:r>
              <a:rPr dirty="0"/>
              <a:t>• Split data into training and testing sets</a:t>
            </a:r>
          </a:p>
          <a:p>
            <a:pPr>
              <a:spcAft>
                <a:spcPts val="1200"/>
              </a:spcAft>
              <a:defRPr sz="1500">
                <a:solidFill>
                  <a:srgbClr val="F5F8FC"/>
                </a:solidFill>
              </a:defRPr>
            </a:pPr>
            <a:r>
              <a:rPr dirty="0"/>
              <a:t>• Train six classification models</a:t>
            </a:r>
          </a:p>
          <a:p>
            <a:pPr>
              <a:spcAft>
                <a:spcPts val="1200"/>
              </a:spcAft>
              <a:defRPr sz="1500">
                <a:solidFill>
                  <a:srgbClr val="F5F8FC"/>
                </a:solidFill>
              </a:defRPr>
            </a:pPr>
            <a:r>
              <a:rPr dirty="0"/>
              <a:t>• Evaluate the models and detect </a:t>
            </a:r>
            <a:r>
              <a:rPr dirty="0" err="1"/>
              <a:t>unauthorised</a:t>
            </a:r>
            <a:r>
              <a:rPr dirty="0"/>
              <a:t> activity</a:t>
            </a:r>
          </a:p>
          <a:p>
            <a:pPr>
              <a:spcAft>
                <a:spcPts val="1200"/>
              </a:spcAft>
              <a:defRPr sz="1500">
                <a:solidFill>
                  <a:srgbClr val="F5F8FC"/>
                </a:solidFill>
              </a:defRPr>
            </a:pPr>
            <a:r>
              <a:rPr dirty="0"/>
              <a:t>• Pass suspicious results into forensic analysis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3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2ED3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56032"/>
            <a:ext cx="4114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2ED399"/>
                </a:solidFill>
              </a:defRPr>
            </a:pPr>
            <a:r>
              <a:t>05 — MODEL DEVELOPMENT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57607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5F8FC"/>
                </a:solidFill>
              </a:defRPr>
            </a:pPr>
            <a:r>
              <a:t>Six classifiers were compared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AABBCD"/>
                </a:solidFill>
              </a:defRPr>
            </a:pPr>
            <a:r>
              <a:t>6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1325880"/>
            <a:ext cx="3429000" cy="1051560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50392" y="1463039"/>
            <a:ext cx="3099816" cy="7772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43B2F5"/>
                </a:solidFill>
              </a:defRPr>
            </a:pPr>
            <a:r>
              <a:t>Decision Tree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480560" y="1325880"/>
            <a:ext cx="3429000" cy="1051560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645152" y="1463039"/>
            <a:ext cx="3099816" cy="7772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2ED399"/>
                </a:solidFill>
              </a:defRPr>
            </a:pPr>
            <a:r>
              <a:t>Random Forest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275320" y="1325880"/>
            <a:ext cx="3429000" cy="1051560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439912" y="1463039"/>
            <a:ext cx="3099816" cy="7772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43B2F5"/>
                </a:solidFill>
              </a:defRPr>
            </a:pPr>
            <a:r>
              <a:t>LinearSVC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85800" y="2743200"/>
            <a:ext cx="3429000" cy="1051560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50392" y="2880360"/>
            <a:ext cx="3099816" cy="7772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43B2F5"/>
                </a:solidFill>
              </a:defRPr>
            </a:pPr>
            <a:r>
              <a:t>KNN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480560" y="2743200"/>
            <a:ext cx="3429000" cy="1051560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645152" y="2880360"/>
            <a:ext cx="3099816" cy="7772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F87171"/>
                </a:solidFill>
              </a:defRPr>
            </a:pPr>
            <a:r>
              <a:t>Naïve Bayes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275320" y="2743200"/>
            <a:ext cx="3429000" cy="1051560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439912" y="2880360"/>
            <a:ext cx="3099816" cy="7772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2ED399"/>
                </a:solidFill>
              </a:defRPr>
            </a:pPr>
            <a:r>
              <a:t>XGBoost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731520" y="4389120"/>
            <a:ext cx="5212080" cy="1143000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96112" y="4526280"/>
            <a:ext cx="4882896" cy="6104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43B2F5"/>
                </a:solidFill>
              </a:defRPr>
            </a:pPr>
            <a:r>
              <a:rPr dirty="0"/>
              <a:t>TRAIN / TEST</a:t>
            </a:r>
          </a:p>
          <a:p>
            <a:pPr>
              <a:spcBef>
                <a:spcPts val="800"/>
              </a:spcBef>
              <a:defRPr sz="1300">
                <a:solidFill>
                  <a:srgbClr val="F5F8FC"/>
                </a:solidFill>
              </a:defRPr>
            </a:pPr>
            <a:r>
              <a:rPr dirty="0"/>
              <a:t>80% training and 20% testing, using stratification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217920" y="4389120"/>
            <a:ext cx="5212080" cy="1143000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6382512" y="4526280"/>
            <a:ext cx="4882896" cy="6104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2ED399"/>
                </a:solidFill>
              </a:defRPr>
            </a:pPr>
            <a:r>
              <a:rPr dirty="0"/>
              <a:t>EVALUATION</a:t>
            </a:r>
          </a:p>
          <a:p>
            <a:pPr>
              <a:spcBef>
                <a:spcPts val="800"/>
              </a:spcBef>
              <a:defRPr sz="1300">
                <a:solidFill>
                  <a:srgbClr val="F5F8FC"/>
                </a:solidFill>
              </a:defRPr>
            </a:pPr>
            <a:r>
              <a:rPr dirty="0"/>
              <a:t>Accuracy, precision, recall, F1 score and confusion matrix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3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2ED3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56032"/>
            <a:ext cx="4114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2ED399"/>
                </a:solidFill>
              </a:defRPr>
            </a:pPr>
            <a:r>
              <a:t>06 — RESULTS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57607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5F8FC"/>
                </a:solidFill>
              </a:defRPr>
            </a:pPr>
            <a:r>
              <a:t>Classification performance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AABBCD"/>
                </a:solidFill>
              </a:defRPr>
            </a:pPr>
            <a:r>
              <a:t>7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234440"/>
            <a:ext cx="7315200" cy="4526280"/>
          </a:xfrm>
          <a:prstGeom prst="roundRect">
            <a:avLst/>
          </a:prstGeom>
          <a:solidFill>
            <a:srgbClr val="F4F6F8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image2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837" y="1656785"/>
            <a:ext cx="6548246" cy="3681590"/>
          </a:xfrm>
          <a:prstGeom prst="rect">
            <a:avLst/>
          </a:prstGeom>
        </p:spPr>
      </p:pic>
      <p:sp>
        <p:nvSpPr>
          <p:cNvPr id="9" name="Rounded Rectangle 8"/>
          <p:cNvSpPr/>
          <p:nvPr/>
        </p:nvSpPr>
        <p:spPr>
          <a:xfrm>
            <a:off x="8229600" y="1371600"/>
            <a:ext cx="3063240" cy="1115568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394192" y="1490472"/>
            <a:ext cx="103105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2ED399"/>
                </a:solidFill>
              </a:defRPr>
            </a:pPr>
            <a:r>
              <a:rPr dirty="0"/>
              <a:t>9999%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394192" y="2057400"/>
            <a:ext cx="273405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AABBCD"/>
                </a:solidFill>
              </a:defRPr>
            </a:pPr>
            <a:r>
              <a:t>Random Forest accuracy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229600" y="2697480"/>
            <a:ext cx="3063240" cy="1115568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394192" y="2816352"/>
            <a:ext cx="103105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2ED399"/>
                </a:solidFill>
              </a:defRPr>
            </a:pPr>
            <a:r>
              <a:rPr dirty="0"/>
              <a:t>9999%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394192" y="3383280"/>
            <a:ext cx="273405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AABBCD"/>
                </a:solidFill>
              </a:defRPr>
            </a:pPr>
            <a:r>
              <a:t>XGBoost accuracy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229600" y="4023360"/>
            <a:ext cx="3063240" cy="1115568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394192" y="4142232"/>
            <a:ext cx="103105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F87171"/>
                </a:solidFill>
              </a:defRPr>
            </a:pPr>
            <a:r>
              <a:rPr dirty="0"/>
              <a:t>2213%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394192" y="4709160"/>
            <a:ext cx="273405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AABBCD"/>
                </a:solidFill>
              </a:defRPr>
            </a:pPr>
            <a:r>
              <a:t>Naïve Bayes accuracy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321040" y="5440680"/>
            <a:ext cx="283464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300">
                <a:solidFill>
                  <a:srgbClr val="F5F8FC"/>
                </a:solidFill>
              </a:defRPr>
            </a:pPr>
            <a:r>
              <a:rPr dirty="0"/>
              <a:t>• KNN: 9992%</a:t>
            </a:r>
          </a:p>
          <a:p>
            <a:pPr>
              <a:spcAft>
                <a:spcPts val="1200"/>
              </a:spcAft>
              <a:defRPr sz="1300">
                <a:solidFill>
                  <a:srgbClr val="F5F8FC"/>
                </a:solidFill>
              </a:defRPr>
            </a:pPr>
            <a:r>
              <a:rPr dirty="0"/>
              <a:t>• </a:t>
            </a:r>
            <a:r>
              <a:rPr dirty="0" err="1"/>
              <a:t>LinearSVC</a:t>
            </a:r>
            <a:r>
              <a:rPr dirty="0"/>
              <a:t>: 9775%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3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2ED3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56032"/>
            <a:ext cx="4114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2ED399"/>
                </a:solidFill>
              </a:defRPr>
            </a:pPr>
            <a:r>
              <a:t>07 — RESULTS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57607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5F8FC"/>
                </a:solidFill>
              </a:defRPr>
            </a:pPr>
            <a:r>
              <a:t>Confusion matrix and feature importance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AABBCD"/>
                </a:solidFill>
              </a:defRPr>
            </a:pPr>
            <a:r>
              <a:t>8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325880"/>
            <a:ext cx="4892040" cy="3520440"/>
          </a:xfrm>
          <a:prstGeom prst="roundRect">
            <a:avLst/>
          </a:prstGeom>
          <a:solidFill>
            <a:srgbClr val="F4F6F8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image27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380" y="1408175"/>
            <a:ext cx="4197439" cy="335584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375008" y="4882896"/>
            <a:ext cx="1422184" cy="2154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800">
                <a:solidFill>
                  <a:srgbClr val="AABBCD"/>
                </a:solidFill>
              </a:defRPr>
            </a:pPr>
            <a:r>
              <a:rPr dirty="0"/>
              <a:t>Figure 53 — Confusion matrix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5806440" y="1325880"/>
            <a:ext cx="5669280" cy="3520440"/>
          </a:xfrm>
          <a:prstGeom prst="roundRect">
            <a:avLst/>
          </a:prstGeom>
          <a:solidFill>
            <a:srgbClr val="F4F6F8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0" name="Picture 9" descr="image28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88736" y="1566287"/>
            <a:ext cx="5504688" cy="303962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621410" y="4882896"/>
            <a:ext cx="2039340" cy="2154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800">
                <a:solidFill>
                  <a:srgbClr val="AABBCD"/>
                </a:solidFill>
              </a:defRPr>
            </a:pPr>
            <a:r>
              <a:rPr dirty="0"/>
              <a:t>Figure 54 — Feature importance assessment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77240" y="5166360"/>
            <a:ext cx="3154680" cy="1115568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941832" y="5285232"/>
            <a:ext cx="2825496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2ED399"/>
                </a:solidFill>
              </a:defRPr>
            </a:pPr>
            <a:r>
              <a:t>29,687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41832" y="5852160"/>
            <a:ext cx="282549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AABBCD"/>
                </a:solidFill>
              </a:defRPr>
            </a:pPr>
            <a:r>
              <a:t>True positives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251960" y="5166360"/>
            <a:ext cx="3154680" cy="1115568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4416552" y="5285232"/>
            <a:ext cx="2825496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43B2F5"/>
                </a:solidFill>
              </a:defRPr>
            </a:pPr>
            <a:r>
              <a:t>8,405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416552" y="5852160"/>
            <a:ext cx="282549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AABBCD"/>
                </a:solidFill>
              </a:defRPr>
            </a:pPr>
            <a:r>
              <a:t>True negatives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7726679" y="5166360"/>
            <a:ext cx="3154680" cy="1115568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7891271" y="5285232"/>
            <a:ext cx="2825496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2ED399"/>
                </a:solidFill>
              </a:defRPr>
            </a:pPr>
            <a:r>
              <a:t>0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891271" y="5852160"/>
            <a:ext cx="282549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AABBCD"/>
                </a:solidFill>
              </a:defRPr>
            </a:pPr>
            <a:r>
              <a:t>False negatives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3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2ED3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56032"/>
            <a:ext cx="4114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2ED399"/>
                </a:solidFill>
              </a:defRPr>
            </a:pPr>
            <a:r>
              <a:t>08 — DETECTION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57607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5F8FC"/>
                </a:solidFill>
              </a:defRPr>
            </a:pPr>
            <a:r>
              <a:t>Unauthorised device identification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AABBCD"/>
                </a:solidFill>
              </a:defRPr>
            </a:pPr>
            <a:r>
              <a:t>9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234440"/>
            <a:ext cx="6537960" cy="3657600"/>
          </a:xfrm>
          <a:prstGeom prst="roundRect">
            <a:avLst/>
          </a:prstGeom>
          <a:solidFill>
            <a:srgbClr val="F4F6F8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image3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375" y="1536389"/>
            <a:ext cx="6373368" cy="3053700"/>
          </a:xfrm>
          <a:prstGeom prst="rect">
            <a:avLst/>
          </a:prstGeom>
        </p:spPr>
      </p:pic>
      <p:sp>
        <p:nvSpPr>
          <p:cNvPr id="9" name="Rounded Rectangle 8"/>
          <p:cNvSpPr/>
          <p:nvPr/>
        </p:nvSpPr>
        <p:spPr>
          <a:xfrm>
            <a:off x="7543800" y="1371600"/>
            <a:ext cx="3749039" cy="1115568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708392" y="1490472"/>
            <a:ext cx="3419856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2ED399"/>
                </a:solidFill>
              </a:defRPr>
            </a:pPr>
            <a:r>
              <a:t>29,688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708392" y="2057400"/>
            <a:ext cx="341985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AABBCD"/>
                </a:solidFill>
              </a:defRPr>
            </a:pPr>
            <a:r>
              <a:t>Unauthorised connections identified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543800" y="2743200"/>
            <a:ext cx="3749039" cy="1115568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7708392" y="2862072"/>
            <a:ext cx="1584088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F87171"/>
                </a:solidFill>
              </a:defRPr>
            </a:pPr>
            <a:r>
              <a:rPr dirty="0"/>
              <a:t>192168130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708392" y="3429000"/>
            <a:ext cx="341985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AABBCD"/>
                </a:solidFill>
              </a:defRPr>
            </a:pPr>
            <a:r>
              <a:t>Most suspicious source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589520" y="4160520"/>
            <a:ext cx="3657600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400">
                <a:solidFill>
                  <a:srgbClr val="F5F8FC"/>
                </a:solidFill>
              </a:defRPr>
            </a:pPr>
            <a:r>
              <a:rPr dirty="0"/>
              <a:t>• The detection stage converted model predictions into network events</a:t>
            </a:r>
          </a:p>
          <a:p>
            <a:pPr>
              <a:spcAft>
                <a:spcPts val="1200"/>
              </a:spcAft>
              <a:defRPr sz="1400">
                <a:solidFill>
                  <a:srgbClr val="F5F8FC"/>
                </a:solidFill>
              </a:defRPr>
            </a:pPr>
            <a:r>
              <a:rPr dirty="0"/>
              <a:t>• Suspicious sources and communication patterns were then examined</a:t>
            </a:r>
          </a:p>
          <a:p>
            <a:pPr>
              <a:spcAft>
                <a:spcPts val="1200"/>
              </a:spcAft>
              <a:defRPr sz="1400">
                <a:solidFill>
                  <a:srgbClr val="F5F8FC"/>
                </a:solidFill>
              </a:defRPr>
            </a:pPr>
            <a:r>
              <a:rPr dirty="0"/>
              <a:t>• The IP address is a dataset result and is not, by itself, proof of malicious intent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3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2ED3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56032"/>
            <a:ext cx="4114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2ED399"/>
                </a:solidFill>
              </a:defRPr>
            </a:pPr>
            <a:r>
              <a:t>09 — FORENSICS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57607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5F8FC"/>
                </a:solidFill>
              </a:defRPr>
            </a:pPr>
            <a:r>
              <a:t>What happened after detection?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AABBCD"/>
                </a:solidFill>
              </a:defRPr>
            </a:pPr>
            <a:r>
              <a:t>10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280160"/>
            <a:ext cx="5486400" cy="2743200"/>
          </a:xfrm>
          <a:prstGeom prst="roundRect">
            <a:avLst/>
          </a:prstGeom>
          <a:solidFill>
            <a:srgbClr val="F4F6F8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image3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655" y="1421875"/>
            <a:ext cx="5321808" cy="245976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454946" y="4059936"/>
            <a:ext cx="1765227" cy="2154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800">
                <a:solidFill>
                  <a:srgbClr val="AABBCD"/>
                </a:solidFill>
              </a:defRPr>
            </a:pPr>
            <a:r>
              <a:rPr dirty="0"/>
              <a:t>Figure 561 — Attack-type breakdown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263640" y="1280160"/>
            <a:ext cx="5349240" cy="2743200"/>
          </a:xfrm>
          <a:prstGeom prst="roundRect">
            <a:avLst/>
          </a:prstGeom>
          <a:solidFill>
            <a:srgbClr val="F4F6F8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0" name="Picture 9" descr="image3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44815" y="1362456"/>
            <a:ext cx="4586888" cy="2578608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976297" y="4059936"/>
            <a:ext cx="1923925" cy="2154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800">
                <a:solidFill>
                  <a:srgbClr val="AABBCD"/>
                </a:solidFill>
              </a:defRPr>
            </a:pPr>
            <a:r>
              <a:rPr dirty="0"/>
              <a:t>Figure 562 — Mean traffic characteristics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85800" y="4389120"/>
            <a:ext cx="3429000" cy="1143000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50392" y="4526280"/>
            <a:ext cx="3099816" cy="764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F87171"/>
                </a:solidFill>
              </a:defRPr>
            </a:pPr>
            <a:r>
              <a:rPr dirty="0"/>
              <a:t>ATTACK TYPES</a:t>
            </a:r>
          </a:p>
          <a:p>
            <a:pPr>
              <a:spcBef>
                <a:spcPts val="800"/>
              </a:spcBef>
              <a:defRPr sz="1200">
                <a:solidFill>
                  <a:srgbClr val="F5F8FC"/>
                </a:solidFill>
              </a:defRPr>
            </a:pPr>
            <a:r>
              <a:rPr dirty="0"/>
              <a:t>DoS, DDoS, password, scanning and injection activity were linked to the suspicious source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389120" y="4389120"/>
            <a:ext cx="3429000" cy="1143000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553712" y="4526280"/>
            <a:ext cx="3099816" cy="764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43B2F5"/>
                </a:solidFill>
              </a:defRPr>
            </a:pPr>
            <a:r>
              <a:rPr dirty="0"/>
              <a:t>TRAFFIC VOLUME</a:t>
            </a:r>
          </a:p>
          <a:p>
            <a:pPr>
              <a:spcBef>
                <a:spcPts val="800"/>
              </a:spcBef>
              <a:defRPr sz="1200">
                <a:solidFill>
                  <a:srgbClr val="F5F8FC"/>
                </a:solidFill>
              </a:defRPr>
            </a:pPr>
            <a:r>
              <a:rPr dirty="0"/>
              <a:t>Traffic characteristics were compared between flagged and normal connections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092440" y="4389120"/>
            <a:ext cx="3429000" cy="1143000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257031" y="4526280"/>
            <a:ext cx="3099816" cy="764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2ED399"/>
                </a:solidFill>
              </a:defRPr>
            </a:pPr>
            <a:r>
              <a:rPr dirty="0"/>
              <a:t>INVESTIGATION VALUE</a:t>
            </a:r>
          </a:p>
          <a:p>
            <a:pPr>
              <a:spcBef>
                <a:spcPts val="800"/>
              </a:spcBef>
              <a:defRPr sz="1200">
                <a:solidFill>
                  <a:srgbClr val="F5F8FC"/>
                </a:solidFill>
              </a:defRPr>
            </a:pPr>
            <a:r>
              <a:rPr dirty="0"/>
              <a:t>The output becomes contextual evidence for analyst attention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3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2ED3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56032"/>
            <a:ext cx="4114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2ED399"/>
                </a:solidFill>
              </a:defRPr>
            </a:pPr>
            <a:r>
              <a:t>10 — VALIDATION &amp; DEPLOYMENT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57607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5F8FC"/>
                </a:solidFill>
              </a:defRPr>
            </a:pPr>
            <a:r>
              <a:t>Behaviour-only test and Flask web application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AABBCD"/>
                </a:solidFill>
              </a:defRPr>
            </a:pPr>
            <a:r>
              <a:t>11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02920" y="1234440"/>
            <a:ext cx="3657600" cy="3108960"/>
          </a:xfrm>
          <a:prstGeom prst="roundRect">
            <a:avLst/>
          </a:prstGeom>
          <a:solidFill>
            <a:srgbClr val="F4F6F8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image3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16" y="1448002"/>
            <a:ext cx="3493007" cy="268183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445099" y="4379976"/>
            <a:ext cx="1773242" cy="2154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800">
                <a:solidFill>
                  <a:srgbClr val="AABBCD"/>
                </a:solidFill>
              </a:defRPr>
            </a:pPr>
            <a:r>
              <a:rPr dirty="0"/>
              <a:t>Figure 57 — </a:t>
            </a:r>
            <a:r>
              <a:rPr dirty="0" err="1"/>
              <a:t>Behavioural</a:t>
            </a:r>
            <a:r>
              <a:rPr dirty="0"/>
              <a:t> performance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343400" y="1234440"/>
            <a:ext cx="3657600" cy="3108960"/>
          </a:xfrm>
          <a:prstGeom prst="roundRect">
            <a:avLst/>
          </a:prstGeom>
          <a:solidFill>
            <a:srgbClr val="F4F6F8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0" name="Picture 9" descr="image36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5696" y="1585551"/>
            <a:ext cx="3493008" cy="2406737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336073" y="4379976"/>
            <a:ext cx="1672253" cy="2154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800">
                <a:solidFill>
                  <a:srgbClr val="AABBCD"/>
                </a:solidFill>
              </a:defRPr>
            </a:pPr>
            <a:r>
              <a:rPr dirty="0"/>
              <a:t>Figure 58 — Unseen data validation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183879" y="1234440"/>
            <a:ext cx="3474720" cy="3108960"/>
          </a:xfrm>
          <a:prstGeom prst="roundRect">
            <a:avLst/>
          </a:prstGeom>
          <a:solidFill>
            <a:srgbClr val="F4F6F8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3" name="Picture 12" descr="image37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66175" y="1953460"/>
            <a:ext cx="3310127" cy="1670919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9073891" y="4379976"/>
            <a:ext cx="1694695" cy="2154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800">
                <a:solidFill>
                  <a:srgbClr val="AABBCD"/>
                </a:solidFill>
              </a:defRPr>
            </a:pPr>
            <a:r>
              <a:rPr dirty="0"/>
              <a:t>Figure 59 — Web application results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40080" y="4800600"/>
            <a:ext cx="3246120" cy="1115568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04671" y="4919472"/>
            <a:ext cx="102944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2ED399"/>
                </a:solidFill>
              </a:defRPr>
            </a:pPr>
            <a:r>
              <a:rPr dirty="0"/>
              <a:t>≥997%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04671" y="5486400"/>
            <a:ext cx="291693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AABBCD"/>
                </a:solidFill>
              </a:defRPr>
            </a:pPr>
            <a:r>
              <a:t>Reported behaviour-only accuracy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4480560" y="4800600"/>
            <a:ext cx="3246120" cy="1115568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4645152" y="4919472"/>
            <a:ext cx="2916936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FACC15"/>
                </a:solidFill>
              </a:defRPr>
            </a:pPr>
            <a:r>
              <a:t>Independent set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645152" y="5486400"/>
            <a:ext cx="291693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AABBCD"/>
                </a:solidFill>
              </a:defRPr>
            </a:pPr>
            <a:r>
              <a:t>Still required for final validation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8321040" y="4800600"/>
            <a:ext cx="3246120" cy="1115568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8485632" y="4919472"/>
            <a:ext cx="2916936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43B2F5"/>
                </a:solidFill>
              </a:defRPr>
            </a:pPr>
            <a:r>
              <a:t>Flask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485632" y="5486400"/>
            <a:ext cx="291693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AABBCD"/>
                </a:solidFill>
              </a:defRPr>
            </a:pPr>
            <a:r>
              <a:t>Local web application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32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F56230-B57A-A724-1BA6-7201787BF8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6A675C5-1076-EC67-C38D-71E480F60BA2}"/>
              </a:ext>
            </a:extLst>
          </p:cNvPr>
          <p:cNvSpPr/>
          <p:nvPr/>
        </p:nvSpPr>
        <p:spPr>
          <a:xfrm>
            <a:off x="335280" y="0"/>
            <a:ext cx="109728" cy="6858000"/>
          </a:xfrm>
          <a:prstGeom prst="rect">
            <a:avLst/>
          </a:prstGeom>
          <a:solidFill>
            <a:srgbClr val="2ED3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13" name="TextBox 2">
            <a:extLst>
              <a:ext uri="{FF2B5EF4-FFF2-40B4-BE49-F238E27FC236}">
                <a16:creationId xmlns:a16="http://schemas.microsoft.com/office/drawing/2014/main" id="{ED39E135-DB68-B817-B33C-58FC9ECE8846}"/>
              </a:ext>
            </a:extLst>
          </p:cNvPr>
          <p:cNvSpPr txBox="1"/>
          <p:nvPr/>
        </p:nvSpPr>
        <p:spPr>
          <a:xfrm>
            <a:off x="929640" y="201168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900" b="1">
                <a:solidFill>
                  <a:srgbClr val="2ED399"/>
                </a:solidFill>
              </a:defRPr>
            </a:pPr>
            <a:r>
              <a:t>10 — VALIDATION</a:t>
            </a:r>
          </a:p>
        </p:txBody>
      </p:sp>
      <p:sp>
        <p:nvSpPr>
          <p:cNvPr id="14" name="TextBox 3">
            <a:extLst>
              <a:ext uri="{FF2B5EF4-FFF2-40B4-BE49-F238E27FC236}">
                <a16:creationId xmlns:a16="http://schemas.microsoft.com/office/drawing/2014/main" id="{89855CAA-8A5B-CBA8-457A-0F933B37B1F1}"/>
              </a:ext>
            </a:extLst>
          </p:cNvPr>
          <p:cNvSpPr txBox="1"/>
          <p:nvPr/>
        </p:nvSpPr>
        <p:spPr>
          <a:xfrm>
            <a:off x="929640" y="521207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500" b="1">
                <a:solidFill>
                  <a:srgbClr val="F5F8FC"/>
                </a:solidFill>
              </a:defRPr>
            </a:pPr>
            <a:r>
              <a:t>Validation and practical deployment</a:t>
            </a:r>
          </a:p>
        </p:txBody>
      </p:sp>
      <p:sp>
        <p:nvSpPr>
          <p:cNvPr id="15" name="TextBox 4">
            <a:extLst>
              <a:ext uri="{FF2B5EF4-FFF2-40B4-BE49-F238E27FC236}">
                <a16:creationId xmlns:a16="http://schemas.microsoft.com/office/drawing/2014/main" id="{48AFAE28-C661-D268-7941-3BEF1A0FFE4B}"/>
              </a:ext>
            </a:extLst>
          </p:cNvPr>
          <p:cNvSpPr txBox="1"/>
          <p:nvPr/>
        </p:nvSpPr>
        <p:spPr>
          <a:xfrm>
            <a:off x="11170920" y="6419088"/>
            <a:ext cx="685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 sz="800">
                <a:solidFill>
                  <a:srgbClr val="AABBCD"/>
                </a:solidFill>
              </a:defRPr>
            </a:pPr>
            <a:r>
              <a:t>13</a:t>
            </a:r>
          </a:p>
        </p:txBody>
      </p:sp>
      <p:sp>
        <p:nvSpPr>
          <p:cNvPr id="16" name="Rounded Rectangle 5">
            <a:extLst>
              <a:ext uri="{FF2B5EF4-FFF2-40B4-BE49-F238E27FC236}">
                <a16:creationId xmlns:a16="http://schemas.microsoft.com/office/drawing/2014/main" id="{BADAF139-AE93-069B-28D3-26CEF95D2CD5}"/>
              </a:ext>
            </a:extLst>
          </p:cNvPr>
          <p:cNvSpPr/>
          <p:nvPr/>
        </p:nvSpPr>
        <p:spPr>
          <a:xfrm>
            <a:off x="1021080" y="1234440"/>
            <a:ext cx="3429000" cy="1417320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17" name="TextBox 6">
            <a:extLst>
              <a:ext uri="{FF2B5EF4-FFF2-40B4-BE49-F238E27FC236}">
                <a16:creationId xmlns:a16="http://schemas.microsoft.com/office/drawing/2014/main" id="{3729D520-C025-0A60-C615-D33833DC14B8}"/>
              </a:ext>
            </a:extLst>
          </p:cNvPr>
          <p:cNvSpPr txBox="1"/>
          <p:nvPr/>
        </p:nvSpPr>
        <p:spPr>
          <a:xfrm>
            <a:off x="1185672" y="1362456"/>
            <a:ext cx="3099816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400" b="1">
                <a:solidFill>
                  <a:srgbClr val="43B2F5"/>
                </a:solidFill>
              </a:defRPr>
            </a:pPr>
            <a:r>
              <a:t>BEHAVIOUR-ONLY TEST</a:t>
            </a:r>
          </a:p>
          <a:p>
            <a:pPr>
              <a:spcBef>
                <a:spcPts val="700"/>
              </a:spcBef>
              <a:defRPr sz="1200">
                <a:solidFill>
                  <a:srgbClr val="F5F8FC"/>
                </a:solidFill>
              </a:defRPr>
            </a:pPr>
            <a:r>
              <a:t>IP-related features were removed to test whether performance remained strong.</a:t>
            </a:r>
          </a:p>
        </p:txBody>
      </p:sp>
      <p:sp>
        <p:nvSpPr>
          <p:cNvPr id="18" name="Rounded Rectangle 7">
            <a:extLst>
              <a:ext uri="{FF2B5EF4-FFF2-40B4-BE49-F238E27FC236}">
                <a16:creationId xmlns:a16="http://schemas.microsoft.com/office/drawing/2014/main" id="{64F35038-F932-7598-DE55-8CFE0D93D85C}"/>
              </a:ext>
            </a:extLst>
          </p:cNvPr>
          <p:cNvSpPr/>
          <p:nvPr/>
        </p:nvSpPr>
        <p:spPr>
          <a:xfrm>
            <a:off x="4724400" y="1234440"/>
            <a:ext cx="3429000" cy="1417320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19" name="TextBox 8">
            <a:extLst>
              <a:ext uri="{FF2B5EF4-FFF2-40B4-BE49-F238E27FC236}">
                <a16:creationId xmlns:a16="http://schemas.microsoft.com/office/drawing/2014/main" id="{8584B175-5315-53AB-FDB2-4F1509C15E1B}"/>
              </a:ext>
            </a:extLst>
          </p:cNvPr>
          <p:cNvSpPr txBox="1"/>
          <p:nvPr/>
        </p:nvSpPr>
        <p:spPr>
          <a:xfrm>
            <a:off x="4888992" y="1362456"/>
            <a:ext cx="3099816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400" b="1">
                <a:solidFill>
                  <a:srgbClr val="2ED399"/>
                </a:solidFill>
              </a:defRPr>
            </a:pPr>
            <a:r>
              <a:t>REPORTED RESULT</a:t>
            </a:r>
          </a:p>
          <a:p>
            <a:pPr>
              <a:spcBef>
                <a:spcPts val="700"/>
              </a:spcBef>
              <a:defRPr sz="1200">
                <a:solidFill>
                  <a:srgbClr val="F5F8FC"/>
                </a:solidFill>
              </a:defRPr>
            </a:pPr>
            <a:r>
              <a:t>The report describes accuracy remaining at or above 99.7% in this experiment.</a:t>
            </a:r>
          </a:p>
        </p:txBody>
      </p:sp>
      <p:sp>
        <p:nvSpPr>
          <p:cNvPr id="20" name="Rounded Rectangle 9">
            <a:extLst>
              <a:ext uri="{FF2B5EF4-FFF2-40B4-BE49-F238E27FC236}">
                <a16:creationId xmlns:a16="http://schemas.microsoft.com/office/drawing/2014/main" id="{8F6FD7C0-04DA-05D5-A724-62B94FAF1D0D}"/>
              </a:ext>
            </a:extLst>
          </p:cNvPr>
          <p:cNvSpPr/>
          <p:nvPr/>
        </p:nvSpPr>
        <p:spPr>
          <a:xfrm>
            <a:off x="8427720" y="1234440"/>
            <a:ext cx="3429000" cy="1417320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21" name="TextBox 10">
            <a:extLst>
              <a:ext uri="{FF2B5EF4-FFF2-40B4-BE49-F238E27FC236}">
                <a16:creationId xmlns:a16="http://schemas.microsoft.com/office/drawing/2014/main" id="{A9CB2D12-FB4E-158F-167D-AA733203ECC3}"/>
              </a:ext>
            </a:extLst>
          </p:cNvPr>
          <p:cNvSpPr txBox="1"/>
          <p:nvPr/>
        </p:nvSpPr>
        <p:spPr>
          <a:xfrm>
            <a:off x="8592311" y="1362456"/>
            <a:ext cx="3099816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400" b="1">
                <a:solidFill>
                  <a:srgbClr val="FACC15"/>
                </a:solidFill>
              </a:defRPr>
            </a:pPr>
            <a:r>
              <a:t>WHY IT MATTERS</a:t>
            </a:r>
          </a:p>
          <a:p>
            <a:pPr>
              <a:spcBef>
                <a:spcPts val="700"/>
              </a:spcBef>
              <a:defRPr sz="1200">
                <a:solidFill>
                  <a:srgbClr val="F5F8FC"/>
                </a:solidFill>
              </a:defRPr>
            </a:pPr>
            <a:r>
              <a:t>This reduces reliance on one feature group, but it does not replace independent validation.</a:t>
            </a:r>
          </a:p>
        </p:txBody>
      </p:sp>
      <p:sp>
        <p:nvSpPr>
          <p:cNvPr id="22" name="Rounded Rectangle 11">
            <a:extLst>
              <a:ext uri="{FF2B5EF4-FFF2-40B4-BE49-F238E27FC236}">
                <a16:creationId xmlns:a16="http://schemas.microsoft.com/office/drawing/2014/main" id="{D3531DF0-7E54-BE7C-D1CC-1B7AC9A8443D}"/>
              </a:ext>
            </a:extLst>
          </p:cNvPr>
          <p:cNvSpPr/>
          <p:nvPr/>
        </p:nvSpPr>
        <p:spPr>
          <a:xfrm>
            <a:off x="1021080" y="3246120"/>
            <a:ext cx="5166360" cy="1417320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23" name="TextBox 12">
            <a:extLst>
              <a:ext uri="{FF2B5EF4-FFF2-40B4-BE49-F238E27FC236}">
                <a16:creationId xmlns:a16="http://schemas.microsoft.com/office/drawing/2014/main" id="{58BB23DD-77A4-8963-AE8A-92778B7A825A}"/>
              </a:ext>
            </a:extLst>
          </p:cNvPr>
          <p:cNvSpPr txBox="1"/>
          <p:nvPr/>
        </p:nvSpPr>
        <p:spPr>
          <a:xfrm>
            <a:off x="1185672" y="3374136"/>
            <a:ext cx="4837176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400" b="1">
                <a:solidFill>
                  <a:srgbClr val="2ED399"/>
                </a:solidFill>
              </a:defRPr>
            </a:pPr>
            <a:r>
              <a:t>FLASK APPLICATION</a:t>
            </a:r>
          </a:p>
          <a:p>
            <a:pPr>
              <a:spcBef>
                <a:spcPts val="700"/>
              </a:spcBef>
              <a:defRPr sz="1200">
                <a:solidFill>
                  <a:srgbClr val="F5F8FC"/>
                </a:solidFill>
              </a:defRPr>
            </a:pPr>
            <a:r>
              <a:t>A simple web interface demonstrates prediction using the trained classifier.</a:t>
            </a:r>
          </a:p>
        </p:txBody>
      </p:sp>
      <p:sp>
        <p:nvSpPr>
          <p:cNvPr id="24" name="Rounded Rectangle 13">
            <a:extLst>
              <a:ext uri="{FF2B5EF4-FFF2-40B4-BE49-F238E27FC236}">
                <a16:creationId xmlns:a16="http://schemas.microsoft.com/office/drawing/2014/main" id="{B908AD71-843D-FAAE-CD5A-13E41AF0B305}"/>
              </a:ext>
            </a:extLst>
          </p:cNvPr>
          <p:cNvSpPr/>
          <p:nvPr/>
        </p:nvSpPr>
        <p:spPr>
          <a:xfrm>
            <a:off x="6507480" y="3246120"/>
            <a:ext cx="5349240" cy="1417320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25" name="TextBox 14">
            <a:extLst>
              <a:ext uri="{FF2B5EF4-FFF2-40B4-BE49-F238E27FC236}">
                <a16:creationId xmlns:a16="http://schemas.microsoft.com/office/drawing/2014/main" id="{39FD1419-173D-C160-53DB-92C8843F2F14}"/>
              </a:ext>
            </a:extLst>
          </p:cNvPr>
          <p:cNvSpPr txBox="1"/>
          <p:nvPr/>
        </p:nvSpPr>
        <p:spPr>
          <a:xfrm>
            <a:off x="6672072" y="3374136"/>
            <a:ext cx="5020055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400" b="1">
                <a:solidFill>
                  <a:srgbClr val="43B2F5"/>
                </a:solidFill>
              </a:defRPr>
            </a:pPr>
            <a:r>
              <a:t>DEPLOYMENT STATUS</a:t>
            </a:r>
          </a:p>
          <a:p>
            <a:pPr>
              <a:spcBef>
                <a:spcPts val="700"/>
              </a:spcBef>
              <a:defRPr sz="1200">
                <a:solidFill>
                  <a:srgbClr val="F5F8FC"/>
                </a:solidFill>
              </a:defRPr>
            </a:pPr>
            <a:r>
              <a:t>The application is a research prototype, not a complete production security platform.</a:t>
            </a:r>
          </a:p>
        </p:txBody>
      </p:sp>
      <p:sp>
        <p:nvSpPr>
          <p:cNvPr id="26" name="TextBox 15">
            <a:extLst>
              <a:ext uri="{FF2B5EF4-FFF2-40B4-BE49-F238E27FC236}">
                <a16:creationId xmlns:a16="http://schemas.microsoft.com/office/drawing/2014/main" id="{FA86694E-6FAD-C224-7931-0B009769AC18}"/>
              </a:ext>
            </a:extLst>
          </p:cNvPr>
          <p:cNvSpPr txBox="1"/>
          <p:nvPr/>
        </p:nvSpPr>
        <p:spPr>
          <a:xfrm>
            <a:off x="1112520" y="5074920"/>
            <a:ext cx="1060704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700" b="1">
                <a:solidFill>
                  <a:srgbClr val="F5F8FC"/>
                </a:solidFill>
              </a:defRPr>
            </a:pPr>
            <a:r>
              <a:t>Key point: strong test performance is useful, but unseen real-world validation is still required.</a:t>
            </a:r>
          </a:p>
        </p:txBody>
      </p:sp>
    </p:spTree>
    <p:extLst>
      <p:ext uri="{BB962C8B-B14F-4D97-AF65-F5344CB8AC3E}">
        <p14:creationId xmlns:p14="http://schemas.microsoft.com/office/powerpoint/2010/main" val="2737944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3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2ED3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56032"/>
            <a:ext cx="4114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2ED399"/>
                </a:solidFill>
              </a:defRPr>
            </a:pPr>
            <a:r>
              <a:t>11 — CLOSING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57607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5F8FC"/>
                </a:solidFill>
              </a:defRPr>
            </a:pPr>
            <a:r>
              <a:t>Conclusion, limitations and future work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AABBCD"/>
                </a:solidFill>
              </a:defRPr>
            </a:pPr>
            <a:r>
              <a:t>12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1325880"/>
            <a:ext cx="4754880" cy="1828800"/>
          </a:xfrm>
          <a:prstGeom prst="roundRect">
            <a:avLst/>
          </a:prstGeom>
          <a:solidFill>
            <a:srgbClr val="F4F6F8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image4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453" y="1408176"/>
            <a:ext cx="4295573" cy="166420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070820" y="3191256"/>
            <a:ext cx="1984839" cy="2154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800">
                <a:solidFill>
                  <a:srgbClr val="AABBCD"/>
                </a:solidFill>
              </a:defRPr>
            </a:pPr>
            <a:r>
              <a:rPr dirty="0"/>
              <a:t>Figure 510 — Forensic evaluation summary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715000" y="1371600"/>
            <a:ext cx="5486400" cy="29238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600">
                <a:solidFill>
                  <a:srgbClr val="F5F8FC"/>
                </a:solidFill>
              </a:defRPr>
            </a:pPr>
            <a:r>
              <a:rPr dirty="0"/>
              <a:t>• Machine learning can support </a:t>
            </a:r>
            <a:r>
              <a:rPr dirty="0" err="1"/>
              <a:t>unauthorised</a:t>
            </a:r>
            <a:r>
              <a:rPr dirty="0"/>
              <a:t> IoT/OT device detection on the </a:t>
            </a:r>
            <a:r>
              <a:rPr dirty="0" err="1"/>
              <a:t>analysed</a:t>
            </a:r>
            <a:r>
              <a:rPr dirty="0"/>
              <a:t> </a:t>
            </a:r>
            <a:r>
              <a:rPr dirty="0" err="1"/>
              <a:t>TON_IoT</a:t>
            </a:r>
            <a:r>
              <a:rPr dirty="0"/>
              <a:t> data</a:t>
            </a:r>
          </a:p>
          <a:p>
            <a:pPr>
              <a:spcAft>
                <a:spcPts val="1200"/>
              </a:spcAft>
              <a:defRPr sz="1600">
                <a:solidFill>
                  <a:srgbClr val="F5F8FC"/>
                </a:solidFill>
              </a:defRPr>
            </a:pPr>
            <a:r>
              <a:rPr dirty="0"/>
              <a:t>• Random Forest and </a:t>
            </a:r>
            <a:r>
              <a:rPr dirty="0" err="1"/>
              <a:t>XGBoost</a:t>
            </a:r>
            <a:r>
              <a:rPr dirty="0"/>
              <a:t> produced the strongest reported classification results</a:t>
            </a:r>
          </a:p>
          <a:p>
            <a:pPr>
              <a:spcAft>
                <a:spcPts val="1200"/>
              </a:spcAft>
              <a:defRPr sz="1600">
                <a:solidFill>
                  <a:srgbClr val="F5F8FC"/>
                </a:solidFill>
              </a:defRPr>
            </a:pPr>
            <a:r>
              <a:rPr dirty="0"/>
              <a:t>• Forensic analysis adds context beyond a model score</a:t>
            </a:r>
          </a:p>
          <a:p>
            <a:pPr>
              <a:spcAft>
                <a:spcPts val="1200"/>
              </a:spcAft>
              <a:defRPr sz="1600">
                <a:solidFill>
                  <a:srgbClr val="F5F8FC"/>
                </a:solidFill>
              </a:defRPr>
            </a:pPr>
            <a:r>
              <a:rPr dirty="0"/>
              <a:t>• The main limitation is </a:t>
            </a:r>
            <a:r>
              <a:rPr dirty="0" err="1"/>
              <a:t>generalisation</a:t>
            </a:r>
            <a:r>
              <a:rPr dirty="0"/>
              <a:t> to independent real-world traffic</a:t>
            </a:r>
          </a:p>
          <a:p>
            <a:pPr>
              <a:spcAft>
                <a:spcPts val="1200"/>
              </a:spcAft>
              <a:defRPr sz="1600">
                <a:solidFill>
                  <a:srgbClr val="F5F8FC"/>
                </a:solidFill>
              </a:defRPr>
            </a:pPr>
            <a:r>
              <a:rPr dirty="0"/>
              <a:t>• Future work should use unseen networks and add PCAP, firewall and authentication logs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31520" y="3794760"/>
            <a:ext cx="4617720" cy="1508760"/>
          </a:xfrm>
          <a:prstGeom prst="roundRect">
            <a:avLst/>
          </a:prstGeom>
          <a:solidFill>
            <a:srgbClr val="112235"/>
          </a:solidFill>
          <a:ln>
            <a:solidFill>
              <a:srgbClr val="2741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96112" y="3931920"/>
            <a:ext cx="4288536" cy="8412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2ED399"/>
                </a:solidFill>
              </a:defRPr>
            </a:pPr>
            <a:r>
              <a:rPr dirty="0"/>
              <a:t>MAIN MESSAGE</a:t>
            </a:r>
          </a:p>
          <a:p>
            <a:pPr>
              <a:spcBef>
                <a:spcPts val="800"/>
              </a:spcBef>
              <a:defRPr sz="1400">
                <a:solidFill>
                  <a:srgbClr val="F5F8FC"/>
                </a:solidFill>
              </a:defRPr>
            </a:pPr>
            <a:r>
              <a:rPr dirty="0"/>
              <a:t>Detection is more useful when classification results can be followed by interpretable investigation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32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CE2A30E-A35F-5CA2-A76B-214DF9FB93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A455149-DDE1-4984-2F12-228C50192BAA}"/>
              </a:ext>
            </a:extLst>
          </p:cNvPr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2ED3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D0DD3B-07C5-ACC8-5646-4DFD9338EDFA}"/>
              </a:ext>
            </a:extLst>
          </p:cNvPr>
          <p:cNvSpPr txBox="1"/>
          <p:nvPr/>
        </p:nvSpPr>
        <p:spPr>
          <a:xfrm>
            <a:off x="457200" y="208173"/>
            <a:ext cx="3011714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600" b="1">
                <a:solidFill>
                  <a:srgbClr val="F5F8FC"/>
                </a:solidFill>
              </a:defRPr>
            </a:pPr>
            <a:r>
              <a:rPr lang="en-US" dirty="0"/>
              <a:t>References</a:t>
            </a:r>
            <a:endParaRPr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55A234-2C8E-F8AD-1BAF-18AA5ADD22AF}"/>
              </a:ext>
            </a:extLst>
          </p:cNvPr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AABBCD"/>
                </a:solidFill>
              </a:defRPr>
            </a:pPr>
            <a:r>
              <a:t>12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E2EF92-F211-E4DD-5F69-941B0158320F}"/>
              </a:ext>
            </a:extLst>
          </p:cNvPr>
          <p:cNvSpPr txBox="1"/>
          <p:nvPr/>
        </p:nvSpPr>
        <p:spPr>
          <a:xfrm>
            <a:off x="293914" y="690032"/>
            <a:ext cx="11604171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chemeClr val="bg1"/>
                </a:solidFill>
              </a:rPr>
              <a:t>Alqahtany</a:t>
            </a:r>
            <a:r>
              <a:rPr lang="en-US" sz="1000" dirty="0">
                <a:solidFill>
                  <a:schemeClr val="bg1"/>
                </a:solidFill>
              </a:rPr>
              <a:t>, S.S., Shaikh, A. and </a:t>
            </a:r>
            <a:r>
              <a:rPr lang="en-US" sz="1000" dirty="0" err="1">
                <a:solidFill>
                  <a:schemeClr val="bg1"/>
                </a:solidFill>
              </a:rPr>
              <a:t>Alqazzaz</a:t>
            </a:r>
            <a:r>
              <a:rPr lang="en-US" sz="1000" dirty="0">
                <a:solidFill>
                  <a:schemeClr val="bg1"/>
                </a:solidFill>
              </a:rPr>
              <a:t>, A., 2025. Enhanced Grey Wolf Optimization (EGWO) and random forest based mechanism for intrusion detection in IoT networks. Scientific Reports, 15(1), p.1916.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bg1"/>
                </a:solidFill>
              </a:rPr>
              <a:t>Amin, F. and Mahmoud, M., 2022. Confusion matrix in binary classification problems: A step-by-step tutorial. Journal of Engineering Research, 6(5), pp.0-0.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bg1"/>
                </a:solidFill>
              </a:rPr>
              <a:t>Amini, N., </a:t>
            </a:r>
            <a:r>
              <a:rPr lang="en-US" sz="1000" dirty="0" err="1">
                <a:solidFill>
                  <a:schemeClr val="bg1"/>
                </a:solidFill>
              </a:rPr>
              <a:t>Hashemkhani</a:t>
            </a:r>
            <a:r>
              <a:rPr lang="en-US" sz="1000" dirty="0">
                <a:solidFill>
                  <a:schemeClr val="bg1"/>
                </a:solidFill>
              </a:rPr>
              <a:t> </a:t>
            </a:r>
            <a:r>
              <a:rPr lang="en-US" sz="1000" dirty="0" err="1">
                <a:solidFill>
                  <a:schemeClr val="bg1"/>
                </a:solidFill>
              </a:rPr>
              <a:t>Zolfani</a:t>
            </a:r>
            <a:r>
              <a:rPr lang="en-US" sz="1000" dirty="0">
                <a:solidFill>
                  <a:schemeClr val="bg1"/>
                </a:solidFill>
              </a:rPr>
              <a:t>, S. and Cavallaro, F., 2025. Prioritization of patients at risk of heart attack using a novel full-objective ITARA based on Random Forest and Decision tree. Scientific Reports, 15(1), p.42512.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bg1"/>
                </a:solidFill>
              </a:rPr>
              <a:t>Bansal, R. and Dubey, A.K., 2024. Communication protocols used for industrial automation. In Computational intelligence in the industry 4.0 (pp. 73-94). CRC Press.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bg1"/>
                </a:solidFill>
              </a:rPr>
              <a:t>Fatima, S., Hussain, A., Amir, S.B., Ahmed, S.H. and Aslam, S.M.H., 2023. </a:t>
            </a:r>
            <a:r>
              <a:rPr lang="en-US" sz="1000" dirty="0" err="1">
                <a:solidFill>
                  <a:schemeClr val="bg1"/>
                </a:solidFill>
              </a:rPr>
              <a:t>Xgboost</a:t>
            </a:r>
            <a:r>
              <a:rPr lang="en-US" sz="1000" dirty="0">
                <a:solidFill>
                  <a:schemeClr val="bg1"/>
                </a:solidFill>
              </a:rPr>
              <a:t> and random forest algorithms: an in depth analysis. Pakistan Journal of Scientific Research (PJOSR), 3(1), pp.26-31.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bg1"/>
                </a:solidFill>
              </a:rPr>
              <a:t>Gad, A.R., Haggag, M., Nashat, A.A. and Barakat, T.M., 2022. A distributed intrusion detection system using machine learning for IoT based on </a:t>
            </a:r>
            <a:r>
              <a:rPr lang="en-US" sz="1000" dirty="0" err="1">
                <a:solidFill>
                  <a:schemeClr val="bg1"/>
                </a:solidFill>
              </a:rPr>
              <a:t>ToN</a:t>
            </a:r>
            <a:r>
              <a:rPr lang="en-US" sz="1000" dirty="0">
                <a:solidFill>
                  <a:schemeClr val="bg1"/>
                </a:solidFill>
              </a:rPr>
              <a:t>-IoT dataset. International Journal of Advanced Computer Science and Applications, 13(6).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chemeClr val="bg1"/>
                </a:solidFill>
              </a:rPr>
              <a:t>Garroppo</a:t>
            </a:r>
            <a:r>
              <a:rPr lang="en-US" sz="1000" dirty="0">
                <a:solidFill>
                  <a:schemeClr val="bg1"/>
                </a:solidFill>
              </a:rPr>
              <a:t>, R.G., Giardina, P.G., Landi, G. and Ruta, M., 2025. Trustworthy AI and federated learning for intrusion detection in 6G-connected smart buildings. Future Internet, 17(5), p.191.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bg1"/>
                </a:solidFill>
              </a:rPr>
              <a:t>Hameed, M.M., Masood, A., Hamid, A., </a:t>
            </a:r>
            <a:r>
              <a:rPr lang="en-US" sz="1000" dirty="0" err="1">
                <a:solidFill>
                  <a:schemeClr val="bg1"/>
                </a:solidFill>
              </a:rPr>
              <a:t>Elbeltagi</a:t>
            </a:r>
            <a:r>
              <a:rPr lang="en-US" sz="1000" dirty="0">
                <a:solidFill>
                  <a:schemeClr val="bg1"/>
                </a:solidFill>
              </a:rPr>
              <a:t>, A., Razali, S.F.M. and Salem, A., 2025. Forecasting monthly runoff in a glacierized catchment: a comparison of extreme gradient boosting (</a:t>
            </a:r>
            <a:r>
              <a:rPr lang="en-US" sz="1000" dirty="0" err="1">
                <a:solidFill>
                  <a:schemeClr val="bg1"/>
                </a:solidFill>
              </a:rPr>
              <a:t>XGBoost</a:t>
            </a:r>
            <a:r>
              <a:rPr lang="en-US" sz="1000" dirty="0">
                <a:solidFill>
                  <a:schemeClr val="bg1"/>
                </a:solidFill>
              </a:rPr>
              <a:t>) and deep learning models. </a:t>
            </a:r>
            <a:r>
              <a:rPr lang="en-US" sz="1000" dirty="0" err="1">
                <a:solidFill>
                  <a:schemeClr val="bg1"/>
                </a:solidFill>
              </a:rPr>
              <a:t>Plos</a:t>
            </a:r>
            <a:r>
              <a:rPr lang="en-US" sz="1000" dirty="0">
                <a:solidFill>
                  <a:schemeClr val="bg1"/>
                </a:solidFill>
              </a:rPr>
              <a:t> one, 20(5), p.e0321008.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bg1"/>
                </a:solidFill>
              </a:rPr>
              <a:t>Huma, Z.E., Jan, S.U., Ahmad, J., Buchanan, W. and </a:t>
            </a:r>
            <a:r>
              <a:rPr lang="en-US" sz="1000" dirty="0" err="1">
                <a:solidFill>
                  <a:schemeClr val="bg1"/>
                </a:solidFill>
              </a:rPr>
              <a:t>Pitropakis</a:t>
            </a:r>
            <a:r>
              <a:rPr lang="en-US" sz="1000" dirty="0">
                <a:solidFill>
                  <a:schemeClr val="bg1"/>
                </a:solidFill>
              </a:rPr>
              <a:t>, N., 2026. Adversarial machine learning in IoT security: A comprehensive survey. ACM Computing Surveys, 58(8), pp.1-35.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bg1"/>
                </a:solidFill>
              </a:rPr>
              <a:t>Ismail, S., Dandan, S. and </a:t>
            </a:r>
            <a:r>
              <a:rPr lang="en-US" sz="1000" dirty="0" err="1">
                <a:solidFill>
                  <a:schemeClr val="bg1"/>
                </a:solidFill>
              </a:rPr>
              <a:t>Qushou</a:t>
            </a:r>
            <a:r>
              <a:rPr lang="en-US" sz="1000" dirty="0">
                <a:solidFill>
                  <a:schemeClr val="bg1"/>
                </a:solidFill>
              </a:rPr>
              <a:t>, A.A., 2025. Intrusion detection in IoT and </a:t>
            </a:r>
            <a:r>
              <a:rPr lang="en-US" sz="1000" dirty="0" err="1">
                <a:solidFill>
                  <a:schemeClr val="bg1"/>
                </a:solidFill>
              </a:rPr>
              <a:t>IIoT</a:t>
            </a:r>
            <a:r>
              <a:rPr lang="en-US" sz="1000" dirty="0">
                <a:solidFill>
                  <a:schemeClr val="bg1"/>
                </a:solidFill>
              </a:rPr>
              <a:t>: Comparing lightweight machine learning techniques using </a:t>
            </a:r>
            <a:r>
              <a:rPr lang="en-US" sz="1000" dirty="0" err="1">
                <a:solidFill>
                  <a:schemeClr val="bg1"/>
                </a:solidFill>
              </a:rPr>
              <a:t>TON_IoT</a:t>
            </a:r>
            <a:r>
              <a:rPr lang="en-US" sz="1000" dirty="0">
                <a:solidFill>
                  <a:schemeClr val="bg1"/>
                </a:solidFill>
              </a:rPr>
              <a:t>, WUSTL-IIOT-2021, and </a:t>
            </a:r>
            <a:r>
              <a:rPr lang="en-US" sz="1000" dirty="0" err="1">
                <a:solidFill>
                  <a:schemeClr val="bg1"/>
                </a:solidFill>
              </a:rPr>
              <a:t>EdgeIIoTset</a:t>
            </a:r>
            <a:r>
              <a:rPr lang="en-US" sz="1000" dirty="0">
                <a:solidFill>
                  <a:schemeClr val="bg1"/>
                </a:solidFill>
              </a:rPr>
              <a:t> datasets. IEEE Access, 13, pp.73468-73485.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bg1"/>
                </a:solidFill>
              </a:rPr>
              <a:t>Malik, F., Suliman, M., Khan, M.Q., Rahman, N., Khan, K. and Khan, M., 2024. Optimizing malicious website detection with the </a:t>
            </a:r>
            <a:r>
              <a:rPr lang="en-US" sz="1000" dirty="0" err="1">
                <a:solidFill>
                  <a:schemeClr val="bg1"/>
                </a:solidFill>
              </a:rPr>
              <a:t>XGBoost</a:t>
            </a:r>
            <a:r>
              <a:rPr lang="en-US" sz="1000" dirty="0">
                <a:solidFill>
                  <a:schemeClr val="bg1"/>
                </a:solidFill>
              </a:rPr>
              <a:t> machine learning approach. Journal of Computing &amp; Biomedical Informatics, 7(02).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chemeClr val="bg1"/>
                </a:solidFill>
              </a:rPr>
              <a:t>Mallidi</a:t>
            </a:r>
            <a:r>
              <a:rPr lang="en-US" sz="1000" dirty="0">
                <a:solidFill>
                  <a:schemeClr val="bg1"/>
                </a:solidFill>
              </a:rPr>
              <a:t>, S.K.R. and Ramisetty, R.R., 2025. Optimizing intrusion detection for IoT: A systematic review of machine learning and deep learning approaches with feature selection and data balancing. Wiley Interdisciplinary Reviews: Data Mining and Knowledge Discovery, 15(2), p.e70008.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bg1"/>
                </a:solidFill>
              </a:rPr>
              <a:t>Maravić </a:t>
            </a:r>
            <a:r>
              <a:rPr lang="en-US" sz="1000" dirty="0" err="1">
                <a:solidFill>
                  <a:schemeClr val="bg1"/>
                </a:solidFill>
              </a:rPr>
              <a:t>Čisar</a:t>
            </a:r>
            <a:r>
              <a:rPr lang="en-US" sz="1000" dirty="0">
                <a:solidFill>
                  <a:schemeClr val="bg1"/>
                </a:solidFill>
              </a:rPr>
              <a:t>, S., Pinter, R. and </a:t>
            </a:r>
            <a:r>
              <a:rPr lang="en-US" sz="1000" dirty="0" err="1">
                <a:solidFill>
                  <a:schemeClr val="bg1"/>
                </a:solidFill>
              </a:rPr>
              <a:t>Čisar</a:t>
            </a:r>
            <a:r>
              <a:rPr lang="en-US" sz="1000" dirty="0">
                <a:solidFill>
                  <a:schemeClr val="bg1"/>
                </a:solidFill>
              </a:rPr>
              <a:t>, P., 2024, November. IoT security for critical infrastructure: challenges and best practices. In International Conference on Central European Infrastructure Protection (pp. 239-247). Cham: Springer Nature Switzerland.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bg1"/>
                </a:solidFill>
              </a:rPr>
              <a:t>Mazhar, T., Talpur, D.B., </a:t>
            </a:r>
            <a:r>
              <a:rPr lang="en-US" sz="1000" dirty="0" err="1">
                <a:solidFill>
                  <a:schemeClr val="bg1"/>
                </a:solidFill>
              </a:rPr>
              <a:t>Shloul</a:t>
            </a:r>
            <a:r>
              <a:rPr lang="en-US" sz="1000" dirty="0">
                <a:solidFill>
                  <a:schemeClr val="bg1"/>
                </a:solidFill>
              </a:rPr>
              <a:t>, T.A., </a:t>
            </a:r>
            <a:r>
              <a:rPr lang="en-US" sz="1000" dirty="0" err="1">
                <a:solidFill>
                  <a:schemeClr val="bg1"/>
                </a:solidFill>
              </a:rPr>
              <a:t>Ghadi</a:t>
            </a:r>
            <a:r>
              <a:rPr lang="en-US" sz="1000" dirty="0">
                <a:solidFill>
                  <a:schemeClr val="bg1"/>
                </a:solidFill>
              </a:rPr>
              <a:t>, Y.Y., Haq, I., Ullah, I., </a:t>
            </a:r>
            <a:r>
              <a:rPr lang="en-US" sz="1000" dirty="0" err="1">
                <a:solidFill>
                  <a:schemeClr val="bg1"/>
                </a:solidFill>
              </a:rPr>
              <a:t>Ouahada</a:t>
            </a:r>
            <a:r>
              <a:rPr lang="en-US" sz="1000" dirty="0">
                <a:solidFill>
                  <a:schemeClr val="bg1"/>
                </a:solidFill>
              </a:rPr>
              <a:t>, K. and Hamam, H., 2023. Analysis of IoT security challenges and its solutions using artificial intelligence. Brain sciences, 13(4), p.683.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bg1"/>
                </a:solidFill>
              </a:rPr>
              <a:t>Mehndiratta, V. and Gupta, A.K., 2026. Innovative Cyber Threat Detection Technique Using Machine Learning on TCP and UDP Traffic. In Improving Threat Detection, Network Security, and Incident Response With AI (pp. 173-204). IGI Global Scientific Publishing.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bg1"/>
                </a:solidFill>
              </a:rPr>
              <a:t>Pavan, B. and Mondal, K., 2025, March. Real time fake logo prediction system using k-nearest neighbors in comparison with recurrent neural network. In AIP Conference Proceedings (Vol. 3252, No. 1, p. 020124). AIP Publishing LLC.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chemeClr val="bg1"/>
                </a:solidFill>
              </a:rPr>
              <a:t>Pidnebennyi</a:t>
            </a:r>
            <a:r>
              <a:rPr lang="en-US" sz="1000" dirty="0">
                <a:solidFill>
                  <a:schemeClr val="bg1"/>
                </a:solidFill>
              </a:rPr>
              <a:t>, R., 2025. Comparative Analysis of Smart Lock Breaching Methods and Their Forensic Examination in Ukraine and the USA. Theory and Practice of Forensic Science and Criminalistics, 38(1), pp.182-199.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bg1"/>
                </a:solidFill>
              </a:rPr>
              <a:t>Ponnusamy, V., </a:t>
            </a:r>
            <a:r>
              <a:rPr lang="en-US" sz="1000" dirty="0" err="1">
                <a:solidFill>
                  <a:schemeClr val="bg1"/>
                </a:solidFill>
              </a:rPr>
              <a:t>Yichiet</a:t>
            </a:r>
            <a:r>
              <a:rPr lang="en-US" sz="1000" dirty="0">
                <a:solidFill>
                  <a:schemeClr val="bg1"/>
                </a:solidFill>
              </a:rPr>
              <a:t>, A., </a:t>
            </a:r>
            <a:r>
              <a:rPr lang="en-US" sz="1000" dirty="0" err="1">
                <a:solidFill>
                  <a:schemeClr val="bg1"/>
                </a:solidFill>
              </a:rPr>
              <a:t>Jhanjhi</a:t>
            </a:r>
            <a:r>
              <a:rPr lang="en-US" sz="1000" dirty="0">
                <a:solidFill>
                  <a:schemeClr val="bg1"/>
                </a:solidFill>
              </a:rPr>
              <a:t>, N.Z. and </a:t>
            </a:r>
            <a:r>
              <a:rPr lang="en-US" sz="1000" dirty="0" err="1">
                <a:solidFill>
                  <a:schemeClr val="bg1"/>
                </a:solidFill>
              </a:rPr>
              <a:t>Almufareh</a:t>
            </a:r>
            <a:r>
              <a:rPr lang="en-US" sz="1000" dirty="0">
                <a:solidFill>
                  <a:schemeClr val="bg1"/>
                </a:solidFill>
              </a:rPr>
              <a:t>, M.F., 2022. IoT wireless intrusion detection and network Traffic Analysis. Computer Systems Science &amp; Engineering, 40(3).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bg1"/>
                </a:solidFill>
              </a:rPr>
              <a:t>Priya, N., 2022. Cybersecurity considerations for industrial IoT in critical infrastructure sector. International Journal of Computer and Organization Trends, 12(1), pp.27-36.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bg1"/>
                </a:solidFill>
              </a:rPr>
              <a:t>Rekha, S., Thirupathi, L., </a:t>
            </a:r>
            <a:r>
              <a:rPr lang="en-US" sz="1000" dirty="0" err="1">
                <a:solidFill>
                  <a:schemeClr val="bg1"/>
                </a:solidFill>
              </a:rPr>
              <a:t>Renikunta</a:t>
            </a:r>
            <a:r>
              <a:rPr lang="en-US" sz="1000" dirty="0">
                <a:solidFill>
                  <a:schemeClr val="bg1"/>
                </a:solidFill>
              </a:rPr>
              <a:t>, S. and </a:t>
            </a:r>
            <a:r>
              <a:rPr lang="en-US" sz="1000" dirty="0" err="1">
                <a:solidFill>
                  <a:schemeClr val="bg1"/>
                </a:solidFill>
              </a:rPr>
              <a:t>Gangula</a:t>
            </a:r>
            <a:r>
              <a:rPr lang="en-US" sz="1000" dirty="0">
                <a:solidFill>
                  <a:schemeClr val="bg1"/>
                </a:solidFill>
              </a:rPr>
              <a:t>, R., 2023. Study of security issues and solutions in Internet of Things (IoT). Materials Today: Proceedings, 80, pp.3554-3559.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chemeClr val="bg1"/>
                </a:solidFill>
              </a:rPr>
              <a:t>Rudrakar</a:t>
            </a:r>
            <a:r>
              <a:rPr lang="en-US" sz="1000" dirty="0">
                <a:solidFill>
                  <a:schemeClr val="bg1"/>
                </a:solidFill>
              </a:rPr>
              <a:t>, S., </a:t>
            </a:r>
            <a:r>
              <a:rPr lang="en-US" sz="1000" dirty="0" err="1">
                <a:solidFill>
                  <a:schemeClr val="bg1"/>
                </a:solidFill>
              </a:rPr>
              <a:t>Rughani</a:t>
            </a:r>
            <a:r>
              <a:rPr lang="en-US" sz="1000" dirty="0">
                <a:solidFill>
                  <a:schemeClr val="bg1"/>
                </a:solidFill>
              </a:rPr>
              <a:t>, P. and </a:t>
            </a:r>
            <a:r>
              <a:rPr lang="en-US" sz="1000" dirty="0" err="1">
                <a:solidFill>
                  <a:schemeClr val="bg1"/>
                </a:solidFill>
              </a:rPr>
              <a:t>Sadineni</a:t>
            </a:r>
            <a:r>
              <a:rPr lang="en-US" sz="1000" dirty="0">
                <a:solidFill>
                  <a:schemeClr val="bg1"/>
                </a:solidFill>
              </a:rPr>
              <a:t>, L., 2025. Digital forensics and incident response management model for IoT based agriculture. Scientific Reports, 15(1), p.17797.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bg1"/>
                </a:solidFill>
              </a:rPr>
              <a:t>Shafiq, M., Gu, Z., </a:t>
            </a:r>
            <a:r>
              <a:rPr lang="en-US" sz="1000" dirty="0" err="1">
                <a:solidFill>
                  <a:schemeClr val="bg1"/>
                </a:solidFill>
              </a:rPr>
              <a:t>Cheikhrouhou</a:t>
            </a:r>
            <a:r>
              <a:rPr lang="en-US" sz="1000" dirty="0">
                <a:solidFill>
                  <a:schemeClr val="bg1"/>
                </a:solidFill>
              </a:rPr>
              <a:t>, O., </a:t>
            </a:r>
            <a:r>
              <a:rPr lang="en-US" sz="1000" dirty="0" err="1">
                <a:solidFill>
                  <a:schemeClr val="bg1"/>
                </a:solidFill>
              </a:rPr>
              <a:t>Alhakami</a:t>
            </a:r>
            <a:r>
              <a:rPr lang="en-US" sz="1000" dirty="0">
                <a:solidFill>
                  <a:schemeClr val="bg1"/>
                </a:solidFill>
              </a:rPr>
              <a:t>, W. and Hamam, H., 2022. The rise of “Internet of Things”: review and open research issues related to detection and prevention of IoT‐based security attacks. Wireless communications and mobile computing, 2022(1), p.8669348.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33702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32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A41FD3-89E8-3B6F-3E3A-106B2E00C0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DCEB8A8-5FB7-3CA2-56E5-561FAB50E0F7}"/>
              </a:ext>
            </a:extLst>
          </p:cNvPr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2ED3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AC8A25-BF9C-FC12-913E-E6DCE2D81CF6}"/>
              </a:ext>
            </a:extLst>
          </p:cNvPr>
          <p:cNvSpPr txBox="1"/>
          <p:nvPr/>
        </p:nvSpPr>
        <p:spPr>
          <a:xfrm>
            <a:off x="4448628" y="2675602"/>
            <a:ext cx="301171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600" b="1">
                <a:solidFill>
                  <a:srgbClr val="F5F8FC"/>
                </a:solidFill>
              </a:defRPr>
            </a:pPr>
            <a:r>
              <a:rPr lang="en-GB" sz="4000" noProof="0" dirty="0"/>
              <a:t>THANK YOU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3EF272-44B4-8F2B-39B6-8F0D5EC5A2B9}"/>
              </a:ext>
            </a:extLst>
          </p:cNvPr>
          <p:cNvSpPr txBox="1"/>
          <p:nvPr/>
        </p:nvSpPr>
        <p:spPr>
          <a:xfrm>
            <a:off x="10789920" y="6419088"/>
            <a:ext cx="7315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AABBCD"/>
                </a:solidFill>
              </a:defRPr>
            </a:pPr>
            <a:r>
              <a:rPr lang="en-GB" noProof="0" dirty="0"/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2053881248"/>
      </p:ext>
    </p:extLst>
  </p:cSld>
  <p:clrMapOvr>
    <a:masterClrMapping/>
  </p:clrMapOvr>
</p:sld>
</file>

<file path=ppt/theme/theme1.xml><?xml version="1.0" encoding="utf-8"?>
<a:theme xmlns:a="http://schemas.openxmlformats.org/drawingml/2006/main" name="Helena">
  <a:themeElements>
    <a:clrScheme name="Helen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lena" id="{83B93026-B8A4-4FE9-8E48-8009734911E7}" vid="{E43B60F7-EC4F-4A08-AFF5-BDC94162E53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Helena</Template>
  <TotalTime>6897</TotalTime>
  <Words>3328</Words>
  <Application>Microsoft Office PowerPoint</Application>
  <PresentationFormat>Widescreen</PresentationFormat>
  <Paragraphs>185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Arial MT</vt:lpstr>
      <vt:lpstr>Calibri</vt:lpstr>
      <vt:lpstr>Neue Haas Grotesk Text Pro</vt:lpstr>
      <vt:lpstr>Times New Roman</vt:lpstr>
      <vt:lpstr>Helena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ADMIN</dc:creator>
  <cp:keywords/>
  <dc:description>generated using python-pptx</dc:description>
  <cp:lastModifiedBy>Raj</cp:lastModifiedBy>
  <cp:revision>24</cp:revision>
  <dcterms:created xsi:type="dcterms:W3CDTF">2013-01-27T09:14:16Z</dcterms:created>
  <dcterms:modified xsi:type="dcterms:W3CDTF">2026-09-29T16:51:22Z</dcterms:modified>
  <cp:category/>
</cp:coreProperties>
</file>