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320" r:id="rId3"/>
    <p:sldId id="335" r:id="rId4"/>
    <p:sldId id="321" r:id="rId5"/>
    <p:sldId id="322" r:id="rId6"/>
    <p:sldId id="323" r:id="rId7"/>
    <p:sldId id="334" r:id="rId8"/>
    <p:sldId id="324" r:id="rId9"/>
    <p:sldId id="325" r:id="rId10"/>
    <p:sldId id="326" r:id="rId11"/>
    <p:sldId id="327" r:id="rId12"/>
    <p:sldId id="328" r:id="rId13"/>
    <p:sldId id="329" r:id="rId14"/>
    <p:sldId id="330" r:id="rId15"/>
    <p:sldId id="331" r:id="rId16"/>
    <p:sldId id="332" r:id="rId17"/>
    <p:sldId id="333" r:id="rId18"/>
    <p:sldId id="315" r:id="rId19"/>
    <p:sldId id="316" r:id="rId20"/>
    <p:sldId id="337" r:id="rId21"/>
    <p:sldId id="336" r:id="rId22"/>
    <p:sldId id="257" r:id="rId23"/>
    <p:sldId id="338" r:id="rId24"/>
    <p:sldId id="29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36"/>
    <p:restoredTop sz="74175"/>
  </p:normalViewPr>
  <p:slideViewPr>
    <p:cSldViewPr snapToGrid="0" snapToObjects="1">
      <p:cViewPr varScale="1">
        <p:scale>
          <a:sx n="109" d="100"/>
          <a:sy n="109" d="100"/>
        </p:scale>
        <p:origin x="9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D54CD-81E6-B348-8595-78C8C80CF9E2}" type="datetimeFigureOut">
              <a:rPr lang="en-US" smtClean="0"/>
              <a:t>4/30/20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8ED210-B6F5-4445-8718-47C35B3EA0A4}" type="slidenum">
              <a:rPr lang="en-US" smtClean="0"/>
              <a:t>‹#›</a:t>
            </a:fld>
            <a:endParaRPr lang="en-US"/>
          </a:p>
        </p:txBody>
      </p:sp>
    </p:spTree>
    <p:extLst>
      <p:ext uri="{BB962C8B-B14F-4D97-AF65-F5344CB8AC3E}">
        <p14:creationId xmlns:p14="http://schemas.microsoft.com/office/powerpoint/2010/main" val="3843824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a:t>
            </a:fld>
            <a:endParaRPr lang="en-US"/>
          </a:p>
        </p:txBody>
      </p:sp>
    </p:spTree>
    <p:extLst>
      <p:ext uri="{BB962C8B-B14F-4D97-AF65-F5344CB8AC3E}">
        <p14:creationId xmlns:p14="http://schemas.microsoft.com/office/powerpoint/2010/main" val="3010009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a:t>
            </a:fld>
            <a:endParaRPr lang="en-US"/>
          </a:p>
        </p:txBody>
      </p:sp>
    </p:spTree>
    <p:extLst>
      <p:ext uri="{BB962C8B-B14F-4D97-AF65-F5344CB8AC3E}">
        <p14:creationId xmlns:p14="http://schemas.microsoft.com/office/powerpoint/2010/main" val="2026602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 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4</a:t>
            </a:fld>
            <a:endParaRPr lang="en-US"/>
          </a:p>
        </p:txBody>
      </p:sp>
    </p:spTree>
    <p:extLst>
      <p:ext uri="{BB962C8B-B14F-4D97-AF65-F5344CB8AC3E}">
        <p14:creationId xmlns:p14="http://schemas.microsoft.com/office/powerpoint/2010/main" val="4114950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5</a:t>
            </a:fld>
            <a:endParaRPr lang="en-US"/>
          </a:p>
        </p:txBody>
      </p:sp>
    </p:spTree>
    <p:extLst>
      <p:ext uri="{BB962C8B-B14F-4D97-AF65-F5344CB8AC3E}">
        <p14:creationId xmlns:p14="http://schemas.microsoft.com/office/powerpoint/2010/main" val="3744014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Research</a:t>
            </a:r>
          </a:p>
          <a:p>
            <a:endParaRPr lang="en-US" dirty="0"/>
          </a:p>
          <a:p>
            <a:r>
              <a:rPr lang="en-US" dirty="0"/>
              <a:t>PLEASE ADD YOUR OWN IMAGES!!!!</a:t>
            </a:r>
          </a:p>
        </p:txBody>
      </p:sp>
      <p:sp>
        <p:nvSpPr>
          <p:cNvPr id="4" name="Slide Number Placeholder 3"/>
          <p:cNvSpPr>
            <a:spLocks noGrp="1"/>
          </p:cNvSpPr>
          <p:nvPr>
            <p:ph type="sldNum" sz="quarter" idx="5"/>
          </p:nvPr>
        </p:nvSpPr>
        <p:spPr/>
        <p:txBody>
          <a:bodyPr/>
          <a:lstStyle/>
          <a:p>
            <a:fld id="{448ED210-B6F5-4445-8718-47C35B3EA0A4}" type="slidenum">
              <a:rPr lang="en-US" smtClean="0"/>
              <a:t>6</a:t>
            </a:fld>
            <a:endParaRPr lang="en-US"/>
          </a:p>
        </p:txBody>
      </p:sp>
    </p:spTree>
    <p:extLst>
      <p:ext uri="{BB962C8B-B14F-4D97-AF65-F5344CB8AC3E}">
        <p14:creationId xmlns:p14="http://schemas.microsoft.com/office/powerpoint/2010/main" val="2400195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Photograph or scan of screen printed samples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7</a:t>
            </a:fld>
            <a:endParaRPr lang="en-US"/>
          </a:p>
        </p:txBody>
      </p:sp>
    </p:spTree>
    <p:extLst>
      <p:ext uri="{BB962C8B-B14F-4D97-AF65-F5344CB8AC3E}">
        <p14:creationId xmlns:p14="http://schemas.microsoft.com/office/powerpoint/2010/main" val="3081597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Digital sampling of repeat ideas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8</a:t>
            </a:fld>
            <a:endParaRPr lang="en-US"/>
          </a:p>
        </p:txBody>
      </p:sp>
    </p:spTree>
    <p:extLst>
      <p:ext uri="{BB962C8B-B14F-4D97-AF65-F5344CB8AC3E}">
        <p14:creationId xmlns:p14="http://schemas.microsoft.com/office/powerpoint/2010/main" val="4036120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Digital re-colouring of colour separation artwork for screen</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9</a:t>
            </a:fld>
            <a:endParaRPr lang="en-US"/>
          </a:p>
        </p:txBody>
      </p:sp>
    </p:spTree>
    <p:extLst>
      <p:ext uri="{BB962C8B-B14F-4D97-AF65-F5344CB8AC3E}">
        <p14:creationId xmlns:p14="http://schemas.microsoft.com/office/powerpoint/2010/main" val="70124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Photograph of re-drawn/ re-worked colour separation artwork</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10</a:t>
            </a:fld>
            <a:endParaRPr lang="en-US"/>
          </a:p>
        </p:txBody>
      </p:sp>
    </p:spTree>
    <p:extLst>
      <p:ext uri="{BB962C8B-B14F-4D97-AF65-F5344CB8AC3E}">
        <p14:creationId xmlns:p14="http://schemas.microsoft.com/office/powerpoint/2010/main" val="2582924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Hand stitch samples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11</a:t>
            </a:fld>
            <a:endParaRPr lang="en-US"/>
          </a:p>
        </p:txBody>
      </p:sp>
    </p:spTree>
    <p:extLst>
      <p:ext uri="{BB962C8B-B14F-4D97-AF65-F5344CB8AC3E}">
        <p14:creationId xmlns:p14="http://schemas.microsoft.com/office/powerpoint/2010/main" val="2315247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Machine stitched repeats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12</a:t>
            </a:fld>
            <a:endParaRPr lang="en-US"/>
          </a:p>
        </p:txBody>
      </p:sp>
    </p:spTree>
    <p:extLst>
      <p:ext uri="{BB962C8B-B14F-4D97-AF65-F5344CB8AC3E}">
        <p14:creationId xmlns:p14="http://schemas.microsoft.com/office/powerpoint/2010/main" val="46835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Hand stitched repeats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13</a:t>
            </a:fld>
            <a:endParaRPr lang="en-US"/>
          </a:p>
        </p:txBody>
      </p:sp>
    </p:spTree>
    <p:extLst>
      <p:ext uri="{BB962C8B-B14F-4D97-AF65-F5344CB8AC3E}">
        <p14:creationId xmlns:p14="http://schemas.microsoft.com/office/powerpoint/2010/main" val="2388640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Machine stitched repeats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14</a:t>
            </a:fld>
            <a:endParaRPr lang="en-US"/>
          </a:p>
        </p:txBody>
      </p:sp>
    </p:spTree>
    <p:extLst>
      <p:ext uri="{BB962C8B-B14F-4D97-AF65-F5344CB8AC3E}">
        <p14:creationId xmlns:p14="http://schemas.microsoft.com/office/powerpoint/2010/main" val="3390767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New digital work and ideas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15</a:t>
            </a:fld>
            <a:endParaRPr lang="en-US"/>
          </a:p>
        </p:txBody>
      </p:sp>
    </p:spTree>
    <p:extLst>
      <p:ext uri="{BB962C8B-B14F-4D97-AF65-F5344CB8AC3E}">
        <p14:creationId xmlns:p14="http://schemas.microsoft.com/office/powerpoint/2010/main" val="3901228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Embellished pieces from found objects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16</a:t>
            </a:fld>
            <a:endParaRPr lang="en-US"/>
          </a:p>
        </p:txBody>
      </p:sp>
    </p:spTree>
    <p:extLst>
      <p:ext uri="{BB962C8B-B14F-4D97-AF65-F5344CB8AC3E}">
        <p14:creationId xmlns:p14="http://schemas.microsoft.com/office/powerpoint/2010/main" val="27220025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17</a:t>
            </a:fld>
            <a:endParaRPr lang="en-US"/>
          </a:p>
        </p:txBody>
      </p:sp>
    </p:spTree>
    <p:extLst>
      <p:ext uri="{BB962C8B-B14F-4D97-AF65-F5344CB8AC3E}">
        <p14:creationId xmlns:p14="http://schemas.microsoft.com/office/powerpoint/2010/main" val="8519410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18</a:t>
            </a:fld>
            <a:endParaRPr lang="en-US"/>
          </a:p>
        </p:txBody>
      </p:sp>
    </p:spTree>
    <p:extLst>
      <p:ext uri="{BB962C8B-B14F-4D97-AF65-F5344CB8AC3E}">
        <p14:creationId xmlns:p14="http://schemas.microsoft.com/office/powerpoint/2010/main" val="23321402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19</a:t>
            </a:fld>
            <a:endParaRPr lang="en-US"/>
          </a:p>
        </p:txBody>
      </p:sp>
    </p:spTree>
    <p:extLst>
      <p:ext uri="{BB962C8B-B14F-4D97-AF65-F5344CB8AC3E}">
        <p14:creationId xmlns:p14="http://schemas.microsoft.com/office/powerpoint/2010/main" val="13295597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20</a:t>
            </a:fld>
            <a:endParaRPr lang="en-US"/>
          </a:p>
        </p:txBody>
      </p:sp>
    </p:spTree>
    <p:extLst>
      <p:ext uri="{BB962C8B-B14F-4D97-AF65-F5344CB8AC3E}">
        <p14:creationId xmlns:p14="http://schemas.microsoft.com/office/powerpoint/2010/main" val="24047257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21</a:t>
            </a:fld>
            <a:endParaRPr lang="en-US"/>
          </a:p>
        </p:txBody>
      </p:sp>
    </p:spTree>
    <p:extLst>
      <p:ext uri="{BB962C8B-B14F-4D97-AF65-F5344CB8AC3E}">
        <p14:creationId xmlns:p14="http://schemas.microsoft.com/office/powerpoint/2010/main" val="1449717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Compress </a:t>
            </a:r>
            <a:r>
              <a:rPr lang="en-US"/>
              <a:t>before submitting</a:t>
            </a:r>
          </a:p>
        </p:txBody>
      </p:sp>
      <p:sp>
        <p:nvSpPr>
          <p:cNvPr id="4" name="Slide Number Placeholder 3"/>
          <p:cNvSpPr>
            <a:spLocks noGrp="1"/>
          </p:cNvSpPr>
          <p:nvPr>
            <p:ph type="sldNum" sz="quarter" idx="5"/>
          </p:nvPr>
        </p:nvSpPr>
        <p:spPr/>
        <p:txBody>
          <a:bodyPr/>
          <a:lstStyle/>
          <a:p>
            <a:fld id="{448ED210-B6F5-4445-8718-47C35B3EA0A4}" type="slidenum">
              <a:rPr lang="en-US" smtClean="0"/>
              <a:t>23</a:t>
            </a:fld>
            <a:endParaRPr lang="en-US"/>
          </a:p>
        </p:txBody>
      </p:sp>
    </p:spTree>
    <p:extLst>
      <p:ext uri="{BB962C8B-B14F-4D97-AF65-F5344CB8AC3E}">
        <p14:creationId xmlns:p14="http://schemas.microsoft.com/office/powerpoint/2010/main" val="1263176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F8C57-EB11-C34C-95DD-845AF938BD5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4A37E7A-129D-3946-A760-DAA23E04F3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7F89A3-7147-4045-8CB9-D0470790B649}"/>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5" name="Footer Placeholder 4">
            <a:extLst>
              <a:ext uri="{FF2B5EF4-FFF2-40B4-BE49-F238E27FC236}">
                <a16:creationId xmlns:a16="http://schemas.microsoft.com/office/drawing/2014/main" id="{9BA43B36-6140-5542-A9BF-482F262B3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E249C9-A069-0D48-900D-C6BEF0B71C97}"/>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021330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9C28-3610-5542-8471-AB908C4D9B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1FD472-ACAC-324A-B3E7-64CCCFA4AD0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6D120C-CD43-3342-A96A-CC8C34561B2A}"/>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5" name="Footer Placeholder 4">
            <a:extLst>
              <a:ext uri="{FF2B5EF4-FFF2-40B4-BE49-F238E27FC236}">
                <a16:creationId xmlns:a16="http://schemas.microsoft.com/office/drawing/2014/main" id="{EC2657BD-BAE6-A24C-91DB-36E9A963CF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C15953-27DC-144D-950F-6D2917C80DB4}"/>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65032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49D0E-893C-A940-B250-EC52E8E4C57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3C613C-6320-164A-9B3F-BAFA93A682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6B97701-CDE8-8445-B5AD-712AB606BFD6}"/>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5" name="Footer Placeholder 4">
            <a:extLst>
              <a:ext uri="{FF2B5EF4-FFF2-40B4-BE49-F238E27FC236}">
                <a16:creationId xmlns:a16="http://schemas.microsoft.com/office/drawing/2014/main" id="{7CEF9C9B-0CC4-C84F-9CEE-A48FEA04A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03C5E7-E1EC-0448-8E11-5CCD7B72EC8B}"/>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785975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FC9D4-2E64-8E46-A304-DB57389313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7C6F75B-8AC8-CC49-82F7-F179BDA461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F8EE26E-5976-F746-86D8-6B877E5D08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C4908F6-1AA7-194B-B7A2-ABF54818C82D}"/>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6" name="Footer Placeholder 5">
            <a:extLst>
              <a:ext uri="{FF2B5EF4-FFF2-40B4-BE49-F238E27FC236}">
                <a16:creationId xmlns:a16="http://schemas.microsoft.com/office/drawing/2014/main" id="{60150010-583D-8344-BA03-183086A473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029F63-1F44-044C-832D-D0420BB6AABD}"/>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844384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196CF-FA2C-F84B-B600-755B51C465A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5B1F0A-FFBE-B748-B75B-45E41BC90E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E8F41F-830A-D842-AFD9-11000A1EC9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F40837B-E6BE-5344-94EB-E09B87CE7A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1828FC-242A-854A-9EE3-BA0EC24BB5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61CEA30-F0B8-7647-A0E6-AF00E0E8699F}"/>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8" name="Footer Placeholder 7">
            <a:extLst>
              <a:ext uri="{FF2B5EF4-FFF2-40B4-BE49-F238E27FC236}">
                <a16:creationId xmlns:a16="http://schemas.microsoft.com/office/drawing/2014/main" id="{A879AA30-5F2E-1641-A91D-E6E7857D7B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5E4F47-3606-2441-9602-AAC1AF25BD0A}"/>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829754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DD352-88AC-7E4B-99C3-926281C771F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C2B04B9-FB5F-0342-9CFF-E333D9752697}"/>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4" name="Footer Placeholder 3">
            <a:extLst>
              <a:ext uri="{FF2B5EF4-FFF2-40B4-BE49-F238E27FC236}">
                <a16:creationId xmlns:a16="http://schemas.microsoft.com/office/drawing/2014/main" id="{98A4D5E1-F6FB-E54D-A02E-C30DCA88F2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18B6BF-9F74-2143-8EEB-47B3D03B40B7}"/>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955284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91812D-1FF8-0543-934A-8B828CF4472B}"/>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3" name="Footer Placeholder 2">
            <a:extLst>
              <a:ext uri="{FF2B5EF4-FFF2-40B4-BE49-F238E27FC236}">
                <a16:creationId xmlns:a16="http://schemas.microsoft.com/office/drawing/2014/main" id="{67431488-C460-5B4E-89BB-0997B1A47BD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F4A9D7-1723-634D-82A5-CF57D3ADD7F9}"/>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58799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A6CB3-87FF-984D-8DAD-A3910260AB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99CDEFC-7C60-F14E-A307-9393082884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CDB640F-4637-4E4A-9296-0FD72FBFC0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979BB1-FED0-714D-B2A9-0655403349B7}"/>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6" name="Footer Placeholder 5">
            <a:extLst>
              <a:ext uri="{FF2B5EF4-FFF2-40B4-BE49-F238E27FC236}">
                <a16:creationId xmlns:a16="http://schemas.microsoft.com/office/drawing/2014/main" id="{3E2013E2-3C92-EB44-9F88-ED0354B7A5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6DBB03-8AD2-B145-9FEB-26309F4F36FA}"/>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121365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C5F49-0018-0A42-B547-636EAB746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8525417-1A32-5A42-B890-25F5F5D062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A37DB75-2DE0-1847-9E05-86C7DF4DEB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D028CF-59C3-C240-93B0-3437F7DF2410}"/>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6" name="Footer Placeholder 5">
            <a:extLst>
              <a:ext uri="{FF2B5EF4-FFF2-40B4-BE49-F238E27FC236}">
                <a16:creationId xmlns:a16="http://schemas.microsoft.com/office/drawing/2014/main" id="{464D1303-8066-7C41-9F6E-00EE29840B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C45CDC-323F-2A44-A045-D0C145369708}"/>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817995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C0395-9EBE-F94E-B4EB-833C46304D4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F34835-63B2-DA42-A75B-60ADEF5AC7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EDDB9B-F766-7D43-8908-E59B0E1A9630}"/>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5" name="Footer Placeholder 4">
            <a:extLst>
              <a:ext uri="{FF2B5EF4-FFF2-40B4-BE49-F238E27FC236}">
                <a16:creationId xmlns:a16="http://schemas.microsoft.com/office/drawing/2014/main" id="{951B8797-F49E-FB4E-A056-1994121757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FCD8ED-E34B-4D40-A780-638210ED522D}"/>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969754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99E8B4-A064-AF47-B95C-F29AFC6B652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12EE7C-A477-AD40-975A-5D61BCF456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D41D36-3BB3-7640-8AC4-4DC5F3038801}"/>
              </a:ext>
            </a:extLst>
          </p:cNvPr>
          <p:cNvSpPr>
            <a:spLocks noGrp="1"/>
          </p:cNvSpPr>
          <p:nvPr>
            <p:ph type="dt" sz="half" idx="10"/>
          </p:nvPr>
        </p:nvSpPr>
        <p:spPr/>
        <p:txBody>
          <a:bodyPr/>
          <a:lstStyle/>
          <a:p>
            <a:fld id="{5FC27F56-BE81-7D4B-BE15-8115E1BAF275}" type="datetimeFigureOut">
              <a:rPr lang="en-US" smtClean="0"/>
              <a:t>4/30/20</a:t>
            </a:fld>
            <a:endParaRPr lang="en-US"/>
          </a:p>
        </p:txBody>
      </p:sp>
      <p:sp>
        <p:nvSpPr>
          <p:cNvPr id="5" name="Footer Placeholder 4">
            <a:extLst>
              <a:ext uri="{FF2B5EF4-FFF2-40B4-BE49-F238E27FC236}">
                <a16:creationId xmlns:a16="http://schemas.microsoft.com/office/drawing/2014/main" id="{8301C38F-7FAB-3949-9E81-E6193DDC69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9968FD-4C18-8A42-AB4A-71CC68BB2454}"/>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82372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FABFE-1D17-9048-97C5-84C01D3452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2C740E-7720-F147-ACDF-2566E539F7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57B664-E9B2-9846-AFE9-589F064129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C27F56-BE81-7D4B-BE15-8115E1BAF275}" type="datetimeFigureOut">
              <a:rPr lang="en-US" smtClean="0"/>
              <a:t>4/30/20</a:t>
            </a:fld>
            <a:endParaRPr lang="en-US"/>
          </a:p>
        </p:txBody>
      </p:sp>
      <p:sp>
        <p:nvSpPr>
          <p:cNvPr id="5" name="Footer Placeholder 4">
            <a:extLst>
              <a:ext uri="{FF2B5EF4-FFF2-40B4-BE49-F238E27FC236}">
                <a16:creationId xmlns:a16="http://schemas.microsoft.com/office/drawing/2014/main" id="{95752582-E880-8849-AFF8-74252146B6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E96B5B9-7A5C-264C-99FA-5DA31ABC20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95EBDB-E23B-914C-9C53-4C40319F1A19}" type="slidenum">
              <a:rPr lang="en-US" smtClean="0"/>
              <a:t>‹#›</a:t>
            </a:fld>
            <a:endParaRPr lang="en-US"/>
          </a:p>
        </p:txBody>
      </p:sp>
    </p:spTree>
    <p:extLst>
      <p:ext uri="{BB962C8B-B14F-4D97-AF65-F5344CB8AC3E}">
        <p14:creationId xmlns:p14="http://schemas.microsoft.com/office/powerpoint/2010/main" val="4249167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uwtsd.ac.uk/tel/technology-enhanced-learning/moodle-link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8" Type="http://schemas.openxmlformats.org/officeDocument/2006/relationships/hyperlink" Target="https://www.pinterest.co.uk/clsavonst/moodboards/" TargetMode="External"/><Relationship Id="rId3" Type="http://schemas.openxmlformats.org/officeDocument/2006/relationships/hyperlink" Target="http://deepyellow.net/blog/" TargetMode="External"/><Relationship Id="rId7" Type="http://schemas.openxmlformats.org/officeDocument/2006/relationships/hyperlink" Target="https://www.pinterest.co.uk/clsavonst/digital-mock-ups/" TargetMode="External"/><Relationship Id="rId2" Type="http://schemas.openxmlformats.org/officeDocument/2006/relationships/hyperlink" Target="https://themockup.club/mockups/" TargetMode="External"/><Relationship Id="rId1" Type="http://schemas.openxmlformats.org/officeDocument/2006/relationships/slideLayout" Target="../slideLayouts/slideLayout1.xml"/><Relationship Id="rId6" Type="http://schemas.openxmlformats.org/officeDocument/2006/relationships/hyperlink" Target="https://www.pexels.com/" TargetMode="External"/><Relationship Id="rId5" Type="http://schemas.openxmlformats.org/officeDocument/2006/relationships/hyperlink" Target="https://freemockup.net/" TargetMode="External"/><Relationship Id="rId4" Type="http://schemas.openxmlformats.org/officeDocument/2006/relationships/hyperlink" Target="https://www.mockupworld.co/all-mockups/" TargetMode="External"/><Relationship Id="rId9"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B04EB5-8E7B-6C47-86C5-F1C800CA6261}"/>
              </a:ext>
            </a:extLst>
          </p:cNvPr>
          <p:cNvSpPr txBox="1"/>
          <p:nvPr/>
        </p:nvSpPr>
        <p:spPr>
          <a:xfrm>
            <a:off x="457328" y="182719"/>
            <a:ext cx="7643191" cy="6986528"/>
          </a:xfrm>
          <a:prstGeom prst="rect">
            <a:avLst/>
          </a:prstGeom>
          <a:noFill/>
        </p:spPr>
        <p:txBody>
          <a:bodyPr wrap="square" rtlCol="0">
            <a:spAutoFit/>
          </a:bodyPr>
          <a:lstStyle/>
          <a:p>
            <a:endParaRPr lang="en-US" sz="3200" dirty="0">
              <a:solidFill>
                <a:schemeClr val="bg1">
                  <a:lumMod val="50000"/>
                </a:schemeClr>
              </a:solidFill>
              <a:latin typeface="Century Gothic" panose="020B0502020202020204" pitchFamily="34" charset="0"/>
            </a:endParaRPr>
          </a:p>
          <a:p>
            <a:r>
              <a:rPr lang="en-US" sz="3200" dirty="0">
                <a:solidFill>
                  <a:schemeClr val="bg1">
                    <a:lumMod val="50000"/>
                  </a:schemeClr>
                </a:solidFill>
                <a:latin typeface="Century Gothic" panose="020B0502020202020204" pitchFamily="34" charset="0"/>
              </a:rPr>
              <a:t>1</a:t>
            </a:r>
            <a:r>
              <a:rPr lang="en-US" sz="3200" baseline="30000" dirty="0">
                <a:solidFill>
                  <a:schemeClr val="bg1">
                    <a:lumMod val="50000"/>
                  </a:schemeClr>
                </a:solidFill>
                <a:latin typeface="Century Gothic" panose="020B0502020202020204" pitchFamily="34" charset="0"/>
              </a:rPr>
              <a:t>st</a:t>
            </a:r>
            <a:r>
              <a:rPr lang="en-US" sz="3200" dirty="0">
                <a:solidFill>
                  <a:schemeClr val="bg1">
                    <a:lumMod val="50000"/>
                  </a:schemeClr>
                </a:solidFill>
                <a:latin typeface="Century Gothic" panose="020B0502020202020204" pitchFamily="34" charset="0"/>
              </a:rPr>
              <a:t> YEAR</a:t>
            </a:r>
          </a:p>
          <a:p>
            <a:endParaRPr lang="en-US" sz="3200" dirty="0">
              <a:solidFill>
                <a:schemeClr val="bg1">
                  <a:lumMod val="50000"/>
                </a:schemeClr>
              </a:solidFill>
              <a:latin typeface="Century Gothic" panose="020B0502020202020204" pitchFamily="34" charset="0"/>
            </a:endParaRPr>
          </a:p>
          <a:p>
            <a:r>
              <a:rPr lang="en-US" sz="3200" dirty="0">
                <a:solidFill>
                  <a:schemeClr val="bg1">
                    <a:lumMod val="50000"/>
                  </a:schemeClr>
                </a:solidFill>
                <a:latin typeface="Century Gothic" panose="020B0502020202020204" pitchFamily="34" charset="0"/>
              </a:rPr>
              <a:t>Digital &amp; Material </a:t>
            </a:r>
          </a:p>
          <a:p>
            <a:r>
              <a:rPr lang="en-US" sz="3200" dirty="0">
                <a:solidFill>
                  <a:schemeClr val="bg1">
                    <a:lumMod val="50000"/>
                  </a:schemeClr>
                </a:solidFill>
                <a:latin typeface="Century Gothic" panose="020B0502020202020204" pitchFamily="34" charset="0"/>
              </a:rPr>
              <a:t>Process B2</a:t>
            </a:r>
          </a:p>
          <a:p>
            <a:endParaRPr lang="en-US" sz="3200" dirty="0">
              <a:solidFill>
                <a:schemeClr val="bg1">
                  <a:lumMod val="50000"/>
                </a:schemeClr>
              </a:solidFill>
              <a:latin typeface="Century Gothic" panose="020B0502020202020204" pitchFamily="34" charset="0"/>
            </a:endParaRPr>
          </a:p>
          <a:p>
            <a:r>
              <a:rPr lang="en-US" sz="3200" dirty="0">
                <a:solidFill>
                  <a:schemeClr val="bg1">
                    <a:lumMod val="50000"/>
                  </a:schemeClr>
                </a:solidFill>
                <a:latin typeface="Century Gothic" panose="020B0502020202020204" pitchFamily="34" charset="0"/>
              </a:rPr>
              <a:t>Digital Portfolio</a:t>
            </a:r>
          </a:p>
          <a:p>
            <a:endParaRPr lang="en-US" sz="3200" dirty="0">
              <a:solidFill>
                <a:schemeClr val="bg1">
                  <a:lumMod val="50000"/>
                </a:schemeClr>
              </a:solidFill>
              <a:latin typeface="Century Gothic" panose="020B0502020202020204" pitchFamily="34" charset="0"/>
            </a:endParaRPr>
          </a:p>
          <a:p>
            <a:r>
              <a:rPr lang="en-GB" sz="32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Submission </a:t>
            </a:r>
          </a:p>
          <a:p>
            <a:r>
              <a:rPr lang="en-GB" sz="32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deadline date: </a:t>
            </a:r>
          </a:p>
          <a:p>
            <a:r>
              <a:rPr lang="en-GB" sz="32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Monday 11</a:t>
            </a:r>
            <a:r>
              <a:rPr lang="en-GB" sz="3200" baseline="300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th</a:t>
            </a:r>
            <a:r>
              <a:rPr lang="en-GB" sz="32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 May </a:t>
            </a:r>
          </a:p>
          <a:p>
            <a:r>
              <a:rPr lang="en-GB" sz="32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2020</a:t>
            </a:r>
          </a:p>
          <a:p>
            <a:r>
              <a:rPr lang="en-GB" sz="32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9:30am</a:t>
            </a:r>
            <a:endParaRPr lang="en-GB" sz="36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endParaRPr>
          </a:p>
          <a:p>
            <a:endParaRPr lang="en-US" sz="3200" dirty="0">
              <a:solidFill>
                <a:schemeClr val="bg1">
                  <a:lumMod val="50000"/>
                </a:schemeClr>
              </a:solidFill>
              <a:latin typeface="Century Gothic" panose="020B0502020202020204" pitchFamily="34" charset="0"/>
            </a:endParaRPr>
          </a:p>
        </p:txBody>
      </p:sp>
      <p:pic>
        <p:nvPicPr>
          <p:cNvPr id="3" name="Picture 2" descr="A picture containing covered, graffiti, fabric, street&#10;&#10;Description automatically generated">
            <a:extLst>
              <a:ext uri="{FF2B5EF4-FFF2-40B4-BE49-F238E27FC236}">
                <a16:creationId xmlns:a16="http://schemas.microsoft.com/office/drawing/2014/main" id="{3ED1CF72-C041-5B4F-8734-AABB2530C0A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Tree>
    <p:extLst>
      <p:ext uri="{BB962C8B-B14F-4D97-AF65-F5344CB8AC3E}">
        <p14:creationId xmlns:p14="http://schemas.microsoft.com/office/powerpoint/2010/main" val="2144559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B842-5C8A-3C4D-8188-7A46C5C0EBA1}"/>
              </a:ext>
            </a:extLst>
          </p:cNvPr>
          <p:cNvSpPr>
            <a:spLocks noGrp="1"/>
          </p:cNvSpPr>
          <p:nvPr>
            <p:ph type="title"/>
          </p:nvPr>
        </p:nvSpPr>
        <p:spPr>
          <a:xfrm>
            <a:off x="838200" y="1715085"/>
            <a:ext cx="10515600" cy="4032462"/>
          </a:xfrm>
        </p:spPr>
        <p:txBody>
          <a:bodyPr>
            <a:normAutofit fontScale="90000"/>
          </a:bodyPr>
          <a:lstStyle/>
          <a:p>
            <a:pPr algn="ctr"/>
            <a:r>
              <a:rPr lang="en-GB" i="1" dirty="0">
                <a:solidFill>
                  <a:srgbClr val="C00000"/>
                </a:solidFill>
                <a:latin typeface="Century Gothic" panose="020B0502020202020204" pitchFamily="34" charset="0"/>
              </a:rPr>
              <a:t>Name</a:t>
            </a:r>
            <a:br>
              <a:rPr lang="en-GB" i="1" dirty="0">
                <a:solidFill>
                  <a:srgbClr val="C00000"/>
                </a:solidFill>
                <a:latin typeface="Century Gothic" panose="020B0502020202020204" pitchFamily="34" charset="0"/>
              </a:rPr>
            </a:br>
            <a:r>
              <a:rPr lang="en-GB" i="1" dirty="0">
                <a:solidFill>
                  <a:srgbClr val="C00000"/>
                </a:solidFill>
                <a:latin typeface="Century Gothic" panose="020B0502020202020204" pitchFamily="34" charset="0"/>
              </a:rPr>
              <a:t>P Number</a:t>
            </a:r>
            <a:br>
              <a:rPr lang="en-GB" sz="3200" dirty="0">
                <a:solidFill>
                  <a:schemeClr val="bg1">
                    <a:lumMod val="50000"/>
                  </a:schemeClr>
                </a:solidFill>
                <a:latin typeface="Century Gothic" panose="020B0502020202020204" pitchFamily="34" charset="0"/>
              </a:rPr>
            </a:b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B2 – Digital &amp; Material Process</a:t>
            </a:r>
            <a:br>
              <a:rPr lang="en-GB" sz="3200" dirty="0">
                <a:solidFill>
                  <a:schemeClr val="bg1">
                    <a:lumMod val="50000"/>
                  </a:schemeClr>
                </a:solidFill>
                <a:latin typeface="Century Gothic" panose="020B0502020202020204" pitchFamily="34" charset="0"/>
              </a:rPr>
            </a:br>
            <a:br>
              <a:rPr lang="en-GB" sz="3200" dirty="0">
                <a:solidFill>
                  <a:schemeClr val="bg1">
                    <a:lumMod val="50000"/>
                  </a:schemeClr>
                </a:solidFill>
                <a:latin typeface="Century Gothic" panose="020B0502020202020204" pitchFamily="34" charset="0"/>
              </a:rPr>
            </a:br>
            <a:r>
              <a:rPr lang="en-GB" sz="3600" dirty="0">
                <a:solidFill>
                  <a:schemeClr val="bg1">
                    <a:lumMod val="50000"/>
                  </a:schemeClr>
                </a:solidFill>
                <a:latin typeface="Century Gothic" panose="020B0502020202020204" pitchFamily="34" charset="0"/>
              </a:rPr>
              <a:t>M4X02220</a:t>
            </a:r>
            <a:br>
              <a:rPr lang="en-GB" b="1" dirty="0"/>
            </a:b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UWTSD</a:t>
            </a:r>
            <a:br>
              <a:rPr lang="en-GB" dirty="0"/>
            </a:br>
            <a:br>
              <a:rPr lang="en-GB" dirty="0"/>
            </a:br>
            <a:endParaRPr lang="en-US" dirty="0"/>
          </a:p>
        </p:txBody>
      </p:sp>
      <p:pic>
        <p:nvPicPr>
          <p:cNvPr id="3" name="Picture 2">
            <a:extLst>
              <a:ext uri="{FF2B5EF4-FFF2-40B4-BE49-F238E27FC236}">
                <a16:creationId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4" y="5747547"/>
            <a:ext cx="3001112" cy="528946"/>
          </a:xfrm>
          <a:prstGeom prst="rect">
            <a:avLst/>
          </a:prstGeom>
        </p:spPr>
      </p:pic>
    </p:spTree>
    <p:extLst>
      <p:ext uri="{BB962C8B-B14F-4D97-AF65-F5344CB8AC3E}">
        <p14:creationId xmlns:p14="http://schemas.microsoft.com/office/powerpoint/2010/main" val="1140111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F8CD56-7F5C-784E-9C9E-72525DCEF9AE}"/>
              </a:ext>
            </a:extLst>
          </p:cNvPr>
          <p:cNvSpPr/>
          <p:nvPr/>
        </p:nvSpPr>
        <p:spPr>
          <a:xfrm>
            <a:off x="5099538" y="0"/>
            <a:ext cx="5908432" cy="6247864"/>
          </a:xfrm>
          <a:prstGeom prst="rect">
            <a:avLst/>
          </a:prstGeom>
        </p:spPr>
        <p:txBody>
          <a:bodyPr wrap="square">
            <a:spAutoFit/>
          </a:bodyPr>
          <a:lstStyle/>
          <a:p>
            <a:pPr algn="just">
              <a:spcAft>
                <a:spcPts val="0"/>
              </a:spcAft>
            </a:pPr>
            <a:r>
              <a:rPr lang="en-GB" sz="20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 </a:t>
            </a:r>
            <a:endParaRPr lang="en-GB" sz="20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endParaRPr>
          </a:p>
          <a:p>
            <a:pPr>
              <a:spcAft>
                <a:spcPts val="0"/>
              </a:spcAft>
            </a:pPr>
            <a:r>
              <a:rPr lang="en-GB" sz="20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 </a:t>
            </a:r>
            <a:endParaRPr lang="en-GB" sz="20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endParaRP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Photograph or scan of screen printed samples</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Digital sampling of repeat ideas</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Photograph or scan of colour separation artwork for screen</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Digital re-colouring of colour separation artwork for screen</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Photograph of re-drawn/ re-worked colour separation artwork</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Hand stitch samples</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Machine stitched samples</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Hand stitched repeats</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Machine stitched repeats</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Hand stitched material collages</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Machine stitched collage/ applique</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New digital work and ideas</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Embellished pieces from found objects</a:t>
            </a:r>
          </a:p>
          <a:p>
            <a:pPr marL="342900" lvl="0" indent="-342900">
              <a:spcAft>
                <a:spcPts val="0"/>
              </a:spcAft>
              <a:buFont typeface="Symbol" pitchFamily="2" charset="2"/>
              <a:buChar char=""/>
            </a:pPr>
            <a:r>
              <a:rPr lang="en-GB" sz="2000" dirty="0">
                <a:solidFill>
                  <a:schemeClr val="bg1">
                    <a:lumMod val="50000"/>
                  </a:schemeClr>
                </a:solidFill>
                <a:latin typeface="Century Gothic" panose="020B0502020202020204" pitchFamily="34" charset="0"/>
                <a:ea typeface="Times New Roman" panose="02020603050405020304" pitchFamily="18" charset="0"/>
              </a:rPr>
              <a:t>PowerPoint presentation of the above</a:t>
            </a:r>
            <a:endParaRPr lang="en-GB" sz="2000" dirty="0">
              <a:solidFill>
                <a:schemeClr val="bg1">
                  <a:lumMod val="50000"/>
                </a:schemeClr>
              </a:solidFill>
              <a:effectLst/>
              <a:latin typeface="Century Gothic" panose="020B0502020202020204" pitchFamily="34" charset="0"/>
              <a:ea typeface="Times New Roman" panose="02020603050405020304" pitchFamily="18" charset="0"/>
            </a:endParaRPr>
          </a:p>
        </p:txBody>
      </p:sp>
      <p:pic>
        <p:nvPicPr>
          <p:cNvPr id="6" name="Picture 5" descr="A close up of a flower&#10;&#10;Description automatically generated">
            <a:extLst>
              <a:ext uri="{FF2B5EF4-FFF2-40B4-BE49-F238E27FC236}">
                <a16:creationId xmlns:a16="http://schemas.microsoft.com/office/drawing/2014/main" id="{C947C74C-96E0-8D42-8C01-531B570740F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450123" y="0"/>
            <a:ext cx="6858000" cy="6858000"/>
          </a:xfrm>
          <a:prstGeom prst="rect">
            <a:avLst/>
          </a:prstGeom>
        </p:spPr>
      </p:pic>
    </p:spTree>
    <p:extLst>
      <p:ext uri="{BB962C8B-B14F-4D97-AF65-F5344CB8AC3E}">
        <p14:creationId xmlns:p14="http://schemas.microsoft.com/office/powerpoint/2010/main" val="1655447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4" y="5747547"/>
            <a:ext cx="3001112" cy="528946"/>
          </a:xfrm>
          <a:prstGeom prst="rect">
            <a:avLst/>
          </a:prstGeom>
        </p:spPr>
      </p:pic>
      <p:sp>
        <p:nvSpPr>
          <p:cNvPr id="6" name="TextBox 5">
            <a:extLst>
              <a:ext uri="{FF2B5EF4-FFF2-40B4-BE49-F238E27FC236}">
                <a16:creationId xmlns:a16="http://schemas.microsoft.com/office/drawing/2014/main" id="{5A33F2D0-F2DE-6B41-B4F6-2A6BE966DD6D}"/>
              </a:ext>
            </a:extLst>
          </p:cNvPr>
          <p:cNvSpPr txBox="1"/>
          <p:nvPr/>
        </p:nvSpPr>
        <p:spPr>
          <a:xfrm>
            <a:off x="824364" y="827691"/>
            <a:ext cx="10543271" cy="4401205"/>
          </a:xfrm>
          <a:prstGeom prst="rect">
            <a:avLst/>
          </a:prstGeom>
          <a:noFill/>
        </p:spPr>
        <p:txBody>
          <a:bodyPr wrap="none" rtlCol="0">
            <a:spAutoFit/>
          </a:bodyPr>
          <a:lstStyle/>
          <a:p>
            <a:pPr algn="ctr"/>
            <a:r>
              <a:rPr lang="en-GB" sz="3200" dirty="0">
                <a:solidFill>
                  <a:schemeClr val="bg1">
                    <a:lumMod val="50000"/>
                  </a:schemeClr>
                </a:solidFill>
                <a:latin typeface="Century Gothic" panose="020B0502020202020204" pitchFamily="34" charset="0"/>
              </a:rPr>
              <a:t> LEARNING OUTCOMES:</a:t>
            </a:r>
          </a:p>
          <a:p>
            <a:endParaRPr lang="en-GB" sz="3200" dirty="0">
              <a:solidFill>
                <a:schemeClr val="bg1">
                  <a:lumMod val="50000"/>
                </a:schemeClr>
              </a:solidFill>
            </a:endParaRPr>
          </a:p>
          <a:p>
            <a:pPr marL="457200" lvl="0" indent="-457200" algn="ctr">
              <a:buSzPct val="100000"/>
              <a:buFont typeface="Arial" panose="020B0604020202020204" pitchFamily="34" charset="0"/>
              <a:buChar char="•"/>
            </a:pPr>
            <a:r>
              <a:rPr lang="en-GB" sz="2400" dirty="0">
                <a:solidFill>
                  <a:schemeClr val="bg1">
                    <a:lumMod val="50000"/>
                  </a:schemeClr>
                </a:solidFill>
                <a:latin typeface="Century Gothic" panose="020B0502020202020204" pitchFamily="34" charset="0"/>
              </a:rPr>
              <a:t>Manage and make appropriate use of the interaction between</a:t>
            </a:r>
          </a:p>
          <a:p>
            <a:pPr lvl="0" algn="ctr">
              <a:buSzPct val="100000"/>
            </a:pPr>
            <a:r>
              <a:rPr lang="en-GB" sz="2400" dirty="0">
                <a:solidFill>
                  <a:schemeClr val="bg1">
                    <a:lumMod val="50000"/>
                  </a:schemeClr>
                </a:solidFill>
                <a:latin typeface="Century Gothic" panose="020B0502020202020204" pitchFamily="34" charset="0"/>
              </a:rPr>
              <a:t>intention, process, outcome, context, and the methods</a:t>
            </a:r>
          </a:p>
          <a:p>
            <a:pPr lvl="0" algn="ctr">
              <a:buSzPct val="100000"/>
            </a:pPr>
            <a:r>
              <a:rPr lang="en-GB" sz="2400" dirty="0">
                <a:solidFill>
                  <a:schemeClr val="bg1">
                    <a:lumMod val="50000"/>
                  </a:schemeClr>
                </a:solidFill>
                <a:latin typeface="Century Gothic" panose="020B0502020202020204" pitchFamily="34" charset="0"/>
              </a:rPr>
              <a:t>of dissemination.</a:t>
            </a:r>
          </a:p>
          <a:p>
            <a:pPr lvl="0" algn="ctr">
              <a:buSzPct val="100000"/>
            </a:pPr>
            <a:endParaRPr lang="en-GB" sz="2400" dirty="0">
              <a:solidFill>
                <a:schemeClr val="bg1">
                  <a:lumMod val="50000"/>
                </a:schemeClr>
              </a:solidFill>
              <a:latin typeface="Century Gothic" panose="020B0502020202020204" pitchFamily="34" charset="0"/>
            </a:endParaRPr>
          </a:p>
          <a:p>
            <a:pPr marL="457200" lvl="0" indent="-457200" algn="ctr">
              <a:buSzPct val="100000"/>
              <a:buFont typeface="Arial" panose="020B0604020202020204" pitchFamily="34" charset="0"/>
              <a:buChar char="•"/>
            </a:pPr>
            <a:r>
              <a:rPr lang="en-GB" sz="2400" dirty="0">
                <a:solidFill>
                  <a:schemeClr val="bg1">
                    <a:lumMod val="50000"/>
                  </a:schemeClr>
                </a:solidFill>
                <a:latin typeface="Century Gothic" panose="020B0502020202020204" pitchFamily="34" charset="0"/>
              </a:rPr>
              <a:t>Anticipate and accommodate change, and work within contexts</a:t>
            </a:r>
          </a:p>
          <a:p>
            <a:pPr lvl="0" algn="ctr">
              <a:buSzPct val="100000"/>
            </a:pPr>
            <a:r>
              <a:rPr lang="en-GB" sz="2400" dirty="0">
                <a:solidFill>
                  <a:schemeClr val="bg1">
                    <a:lumMod val="50000"/>
                  </a:schemeClr>
                </a:solidFill>
                <a:latin typeface="Century Gothic" panose="020B0502020202020204" pitchFamily="34" charset="0"/>
              </a:rPr>
              <a:t>of ambiguity, uncertainty and unfamiliarity</a:t>
            </a:r>
          </a:p>
          <a:p>
            <a:pPr lvl="0" algn="ctr">
              <a:buSzPct val="100000"/>
            </a:pPr>
            <a:endParaRPr lang="en-GB" sz="2400" dirty="0">
              <a:solidFill>
                <a:schemeClr val="bg1">
                  <a:lumMod val="50000"/>
                </a:schemeClr>
              </a:solidFill>
              <a:latin typeface="Century Gothic" panose="020B0502020202020204" pitchFamily="34" charset="0"/>
            </a:endParaRPr>
          </a:p>
          <a:p>
            <a:pPr lvl="0" algn="ctr">
              <a:buSzPct val="100000"/>
            </a:pPr>
            <a:endParaRPr lang="en-GB" sz="2400" dirty="0">
              <a:solidFill>
                <a:schemeClr val="bg1">
                  <a:lumMod val="50000"/>
                </a:schemeClr>
              </a:solidFill>
              <a:latin typeface="Century Gothic" panose="020B0502020202020204" pitchFamily="34" charset="0"/>
            </a:endParaRPr>
          </a:p>
          <a:p>
            <a:pPr lvl="0" algn="ctr">
              <a:buSzPct val="100000"/>
            </a:pPr>
            <a:r>
              <a:rPr lang="en-GB" sz="2400" dirty="0">
                <a:hlinkClick r:id="rId4"/>
              </a:rPr>
              <a:t>https://www.uwtsd.ac.uk/tel/technology-enhanced-learning/moodle-links/</a:t>
            </a:r>
            <a:endParaRPr lang="en-GB" sz="2400" dirty="0">
              <a:solidFill>
                <a:schemeClr val="bg1">
                  <a:lumMod val="50000"/>
                </a:schemeClr>
              </a:solidFill>
              <a:latin typeface="Century Gothic" panose="020B0502020202020204" pitchFamily="34" charset="0"/>
            </a:endParaRPr>
          </a:p>
        </p:txBody>
      </p:sp>
    </p:spTree>
    <p:extLst>
      <p:ext uri="{BB962C8B-B14F-4D97-AF65-F5344CB8AC3E}">
        <p14:creationId xmlns:p14="http://schemas.microsoft.com/office/powerpoint/2010/main" val="3113127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8D834D-0082-D34D-8912-ECCF1CE686B1}"/>
              </a:ext>
            </a:extLst>
          </p:cNvPr>
          <p:cNvSpPr/>
          <p:nvPr/>
        </p:nvSpPr>
        <p:spPr>
          <a:xfrm>
            <a:off x="351692" y="1100169"/>
            <a:ext cx="11488616" cy="2246769"/>
          </a:xfrm>
          <a:prstGeom prst="rect">
            <a:avLst/>
          </a:prstGeom>
        </p:spPr>
        <p:txBody>
          <a:bodyPr wrap="square">
            <a:spAutoFit/>
          </a:bodyPr>
          <a:lstStyle/>
          <a:p>
            <a:pPr marL="342900" lvl="0" indent="-342900">
              <a:spcAft>
                <a:spcPts val="0"/>
              </a:spcAft>
              <a:buFont typeface="Symbol" pitchFamily="2" charset="2"/>
              <a:buChar char=""/>
            </a:pPr>
            <a:r>
              <a:rPr lang="en-GB" sz="2800" dirty="0">
                <a:solidFill>
                  <a:schemeClr val="bg1">
                    <a:lumMod val="50000"/>
                  </a:schemeClr>
                </a:solidFill>
                <a:latin typeface="Arial" panose="020B0604020202020204" pitchFamily="34" charset="0"/>
                <a:ea typeface="Times New Roman" panose="02020603050405020304" pitchFamily="18" charset="0"/>
              </a:rPr>
              <a:t>A </a:t>
            </a:r>
            <a:r>
              <a:rPr lang="en-US" sz="2800" dirty="0">
                <a:solidFill>
                  <a:schemeClr val="bg1">
                    <a:lumMod val="50000"/>
                  </a:schemeClr>
                </a:solidFill>
                <a:latin typeface="Arial" panose="020B0604020202020204" pitchFamily="34" charset="0"/>
                <a:ea typeface="Times New Roman" panose="02020603050405020304" pitchFamily="18" charset="0"/>
              </a:rPr>
              <a:t>minimum of 12 samples, evidencing a </a:t>
            </a:r>
            <a:r>
              <a:rPr lang="en-GB" sz="2800" dirty="0">
                <a:solidFill>
                  <a:schemeClr val="bg1">
                    <a:lumMod val="50000"/>
                  </a:schemeClr>
                </a:solidFill>
                <a:latin typeface="Arial" panose="020B0604020202020204" pitchFamily="34" charset="0"/>
                <a:ea typeface="Times New Roman" panose="02020603050405020304" pitchFamily="18" charset="0"/>
              </a:rPr>
              <a:t>range of process - based ideas which can be a combination of digital and hand processes.</a:t>
            </a:r>
            <a:endParaRPr lang="en-GB" sz="2800" dirty="0">
              <a:solidFill>
                <a:schemeClr val="bg1">
                  <a:lumMod val="50000"/>
                </a:schemeClr>
              </a:solidFill>
              <a:latin typeface="Times New Roman" panose="02020603050405020304" pitchFamily="18" charset="0"/>
              <a:ea typeface="Times New Roman" panose="02020603050405020304" pitchFamily="18" charset="0"/>
            </a:endParaRPr>
          </a:p>
          <a:p>
            <a:pPr marL="457200">
              <a:spcAft>
                <a:spcPts val="0"/>
              </a:spcAft>
            </a:pPr>
            <a:r>
              <a:rPr lang="en-GB" sz="2800" dirty="0">
                <a:solidFill>
                  <a:schemeClr val="bg1">
                    <a:lumMod val="50000"/>
                  </a:schemeClr>
                </a:solidFill>
                <a:latin typeface="Arial" panose="020B0604020202020204" pitchFamily="34" charset="0"/>
                <a:ea typeface="Times New Roman" panose="02020603050405020304" pitchFamily="18" charset="0"/>
              </a:rPr>
              <a:t> </a:t>
            </a:r>
            <a:endParaRPr lang="en-GB" sz="2800" dirty="0">
              <a:solidFill>
                <a:schemeClr val="bg1">
                  <a:lumMod val="50000"/>
                </a:schemeClr>
              </a:solidFill>
              <a:latin typeface="Times New Roman" panose="02020603050405020304" pitchFamily="18" charset="0"/>
              <a:ea typeface="Times New Roman" panose="02020603050405020304" pitchFamily="18" charset="0"/>
            </a:endParaRPr>
          </a:p>
          <a:p>
            <a:pPr marL="342900" lvl="0" indent="-342900">
              <a:spcAft>
                <a:spcPts val="0"/>
              </a:spcAft>
              <a:buFont typeface="Symbol" pitchFamily="2" charset="2"/>
              <a:buChar char=""/>
            </a:pPr>
            <a:r>
              <a:rPr lang="en-GB" sz="2800" dirty="0">
                <a:solidFill>
                  <a:schemeClr val="bg1">
                    <a:lumMod val="50000"/>
                  </a:schemeClr>
                </a:solidFill>
                <a:latin typeface="Arial" panose="020B0604020202020204" pitchFamily="34" charset="0"/>
                <a:ea typeface="Times New Roman" panose="02020603050405020304" pitchFamily="18" charset="0"/>
              </a:rPr>
              <a:t>Samples should be neatly presented in a digital format, cropped and labelled for clarity. </a:t>
            </a:r>
            <a:endParaRPr lang="en-GB" sz="2800" dirty="0">
              <a:solidFill>
                <a:schemeClr val="bg1">
                  <a:lumMod val="50000"/>
                </a:schemeClr>
              </a:solidFill>
              <a:effectLst/>
              <a:latin typeface="Times New Roman" panose="02020603050405020304" pitchFamily="18" charset="0"/>
              <a:ea typeface="Times New Roman" panose="02020603050405020304" pitchFamily="18" charset="0"/>
            </a:endParaRPr>
          </a:p>
        </p:txBody>
      </p:sp>
      <p:pic>
        <p:nvPicPr>
          <p:cNvPr id="6" name="Picture 5" descr="A close up of a map&#10;&#10;Description automatically generated">
            <a:extLst>
              <a:ext uri="{FF2B5EF4-FFF2-40B4-BE49-F238E27FC236}">
                <a16:creationId xmlns:a16="http://schemas.microsoft.com/office/drawing/2014/main" id="{3C292128-121E-4243-8673-82BFE8D486B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974123"/>
            <a:ext cx="12192000" cy="12192000"/>
          </a:xfrm>
          <a:prstGeom prst="rect">
            <a:avLst/>
          </a:prstGeom>
        </p:spPr>
      </p:pic>
    </p:spTree>
    <p:extLst>
      <p:ext uri="{BB962C8B-B14F-4D97-AF65-F5344CB8AC3E}">
        <p14:creationId xmlns:p14="http://schemas.microsoft.com/office/powerpoint/2010/main" val="828111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drawing&#10;&#10;Description automatically generated">
            <a:extLst>
              <a:ext uri="{FF2B5EF4-FFF2-40B4-BE49-F238E27FC236}">
                <a16:creationId xmlns:a16="http://schemas.microsoft.com/office/drawing/2014/main" id="{0858BECE-7A23-B045-92AC-2085849A6EA6}"/>
              </a:ext>
            </a:extLst>
          </p:cNvPr>
          <p:cNvPicPr>
            <a:picLocks noChangeAspect="1"/>
          </p:cNvPicPr>
          <p:nvPr/>
        </p:nvPicPr>
        <p:blipFill>
          <a:blip r:embed="rId3"/>
          <a:stretch>
            <a:fillRect/>
          </a:stretch>
        </p:blipFill>
        <p:spPr>
          <a:xfrm>
            <a:off x="1416539" y="2325077"/>
            <a:ext cx="4318000" cy="1879600"/>
          </a:xfrm>
          <a:prstGeom prst="rect">
            <a:avLst/>
          </a:prstGeom>
        </p:spPr>
      </p:pic>
      <p:sp>
        <p:nvSpPr>
          <p:cNvPr id="5" name="TextBox 4">
            <a:extLst>
              <a:ext uri="{FF2B5EF4-FFF2-40B4-BE49-F238E27FC236}">
                <a16:creationId xmlns:a16="http://schemas.microsoft.com/office/drawing/2014/main" id="{364709AC-57CE-BB41-8EDB-C85D547A5F10}"/>
              </a:ext>
            </a:extLst>
          </p:cNvPr>
          <p:cNvSpPr txBox="1"/>
          <p:nvPr/>
        </p:nvSpPr>
        <p:spPr>
          <a:xfrm>
            <a:off x="4781040" y="3080211"/>
            <a:ext cx="1906997" cy="369332"/>
          </a:xfrm>
          <a:prstGeom prst="rect">
            <a:avLst/>
          </a:prstGeom>
          <a:noFill/>
        </p:spPr>
        <p:txBody>
          <a:bodyPr wrap="none" rtlCol="0">
            <a:spAutoFit/>
          </a:bodyPr>
          <a:lstStyle/>
          <a:p>
            <a:r>
              <a:rPr lang="en-US" dirty="0"/>
              <a:t>Add your link here</a:t>
            </a:r>
          </a:p>
        </p:txBody>
      </p:sp>
      <p:pic>
        <p:nvPicPr>
          <p:cNvPr id="10" name="Picture 9" descr="A close up of a plant&#10;&#10;Description automatically generated">
            <a:extLst>
              <a:ext uri="{FF2B5EF4-FFF2-40B4-BE49-F238E27FC236}">
                <a16:creationId xmlns:a16="http://schemas.microsoft.com/office/drawing/2014/main" id="{FB177627-5A53-2049-8240-6719A53CB9C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346461" y="0"/>
            <a:ext cx="6858000" cy="6858000"/>
          </a:xfrm>
          <a:prstGeom prst="rect">
            <a:avLst/>
          </a:prstGeom>
        </p:spPr>
      </p:pic>
    </p:spTree>
    <p:extLst>
      <p:ext uri="{BB962C8B-B14F-4D97-AF65-F5344CB8AC3E}">
        <p14:creationId xmlns:p14="http://schemas.microsoft.com/office/powerpoint/2010/main" val="2811065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9369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3854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9893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4197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7580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4083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7666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2373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8196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6621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C7C7EB-1DF4-2844-8EDF-234F5536A9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6772643" cy="6858000"/>
          </a:xfrm>
          <a:prstGeom prst="rect">
            <a:avLst/>
          </a:prstGeom>
        </p:spPr>
      </p:pic>
      <p:pic>
        <p:nvPicPr>
          <p:cNvPr id="5" name="Picture 4" descr="A fabric surface&#10;&#10;Description automatically generated">
            <a:extLst>
              <a:ext uri="{FF2B5EF4-FFF2-40B4-BE49-F238E27FC236}">
                <a16:creationId xmlns:a16="http://schemas.microsoft.com/office/drawing/2014/main" id="{F463E7C9-C370-9243-8A57-0B7EC64ACA4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72643" y="0"/>
            <a:ext cx="5419357" cy="6858000"/>
          </a:xfrm>
          <a:prstGeom prst="rect">
            <a:avLst/>
          </a:prstGeom>
        </p:spPr>
      </p:pic>
    </p:spTree>
    <p:extLst>
      <p:ext uri="{BB962C8B-B14F-4D97-AF65-F5344CB8AC3E}">
        <p14:creationId xmlns:p14="http://schemas.microsoft.com/office/powerpoint/2010/main" val="2547929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776A287-08CD-B84D-9A83-914FBD899BA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17231" y="211015"/>
            <a:ext cx="5580184" cy="6435970"/>
          </a:xfrm>
          <a:prstGeom prst="rect">
            <a:avLst/>
          </a:prstGeom>
        </p:spPr>
      </p:pic>
      <p:pic>
        <p:nvPicPr>
          <p:cNvPr id="3" name="Picture 2" descr="A picture containing indoor, clothing, vase, decorated&#10;&#10;Description automatically generated">
            <a:extLst>
              <a:ext uri="{FF2B5EF4-FFF2-40B4-BE49-F238E27FC236}">
                <a16:creationId xmlns:a16="http://schemas.microsoft.com/office/drawing/2014/main" id="{E1DFA241-C31E-3B49-9666-97A339C0F96A}"/>
              </a:ext>
            </a:extLst>
          </p:cNvPr>
          <p:cNvPicPr>
            <a:picLocks noChangeAspect="1"/>
          </p:cNvPicPr>
          <p:nvPr/>
        </p:nvPicPr>
        <p:blipFill>
          <a:blip r:embed="rId4"/>
          <a:stretch>
            <a:fillRect/>
          </a:stretch>
        </p:blipFill>
        <p:spPr>
          <a:xfrm>
            <a:off x="5675896" y="211015"/>
            <a:ext cx="6661005" cy="6435970"/>
          </a:xfrm>
          <a:prstGeom prst="rect">
            <a:avLst/>
          </a:prstGeom>
        </p:spPr>
      </p:pic>
    </p:spTree>
    <p:extLst>
      <p:ext uri="{BB962C8B-B14F-4D97-AF65-F5344CB8AC3E}">
        <p14:creationId xmlns:p14="http://schemas.microsoft.com/office/powerpoint/2010/main" val="32838043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an, table, photo, sitting&#10;&#10;Description automatically generated">
            <a:extLst>
              <a:ext uri="{FF2B5EF4-FFF2-40B4-BE49-F238E27FC236}">
                <a16:creationId xmlns:a16="http://schemas.microsoft.com/office/drawing/2014/main" id="{704B4DD0-9CA8-F447-B2C2-8AAD968B568F}"/>
              </a:ext>
            </a:extLst>
          </p:cNvPr>
          <p:cNvPicPr>
            <a:picLocks noChangeAspect="1"/>
          </p:cNvPicPr>
          <p:nvPr/>
        </p:nvPicPr>
        <p:blipFill>
          <a:blip r:embed="rId3"/>
          <a:stretch>
            <a:fillRect/>
          </a:stretch>
        </p:blipFill>
        <p:spPr>
          <a:xfrm>
            <a:off x="1737321" y="0"/>
            <a:ext cx="8717357" cy="6858000"/>
          </a:xfrm>
          <a:prstGeom prst="rect">
            <a:avLst/>
          </a:prstGeom>
        </p:spPr>
      </p:pic>
    </p:spTree>
    <p:extLst>
      <p:ext uri="{BB962C8B-B14F-4D97-AF65-F5344CB8AC3E}">
        <p14:creationId xmlns:p14="http://schemas.microsoft.com/office/powerpoint/2010/main" val="4242094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store, display, many, colorful&#10;&#10;Description automatically generated">
            <a:extLst>
              <a:ext uri="{FF2B5EF4-FFF2-40B4-BE49-F238E27FC236}">
                <a16:creationId xmlns:a16="http://schemas.microsoft.com/office/drawing/2014/main" id="{DE989BF1-FA4A-5E47-A685-B6087B4D049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7546" y="0"/>
            <a:ext cx="5678454" cy="6858000"/>
          </a:xfrm>
          <a:prstGeom prst="rect">
            <a:avLst/>
          </a:prstGeom>
        </p:spPr>
      </p:pic>
      <p:pic>
        <p:nvPicPr>
          <p:cNvPr id="3" name="Picture 2" descr="A crowded city street&#10;&#10;Description automatically generated">
            <a:extLst>
              <a:ext uri="{FF2B5EF4-FFF2-40B4-BE49-F238E27FC236}">
                <a16:creationId xmlns:a16="http://schemas.microsoft.com/office/drawing/2014/main" id="{ACF86295-E881-604C-9140-1CBE6660DBF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96000" y="0"/>
            <a:ext cx="5678454" cy="6858000"/>
          </a:xfrm>
          <a:prstGeom prst="rect">
            <a:avLst/>
          </a:prstGeom>
        </p:spPr>
      </p:pic>
    </p:spTree>
    <p:extLst>
      <p:ext uri="{BB962C8B-B14F-4D97-AF65-F5344CB8AC3E}">
        <p14:creationId xmlns:p14="http://schemas.microsoft.com/office/powerpoint/2010/main" val="1606744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affiti covered wall&#10;&#10;Description automatically generated">
            <a:extLst>
              <a:ext uri="{FF2B5EF4-FFF2-40B4-BE49-F238E27FC236}">
                <a16:creationId xmlns:a16="http://schemas.microsoft.com/office/drawing/2014/main" id="{E02EF4BF-CE74-BB4E-83CE-9F7D3708E96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3059024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20112D-C0AC-0643-9F39-9A0652F72BC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6858000" cy="6858000"/>
          </a:xfrm>
          <a:prstGeom prst="rect">
            <a:avLst/>
          </a:prstGeom>
        </p:spPr>
      </p:pic>
      <p:pic>
        <p:nvPicPr>
          <p:cNvPr id="6" name="Picture 5" descr="A picture containing curtain&#10;&#10;Description automatically generated">
            <a:extLst>
              <a:ext uri="{FF2B5EF4-FFF2-40B4-BE49-F238E27FC236}">
                <a16:creationId xmlns:a16="http://schemas.microsoft.com/office/drawing/2014/main" id="{D7475080-ABBE-7148-B440-2D590AF4A0C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Tree>
    <p:extLst>
      <p:ext uri="{BB962C8B-B14F-4D97-AF65-F5344CB8AC3E}">
        <p14:creationId xmlns:p14="http://schemas.microsoft.com/office/powerpoint/2010/main" val="2331330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2089C765-1E90-9E41-B0C4-0B0B031FE5E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42373" y="769944"/>
            <a:ext cx="3212938" cy="4472723"/>
          </a:xfrm>
          <a:prstGeom prst="rect">
            <a:avLst/>
          </a:prstGeom>
        </p:spPr>
      </p:pic>
      <p:pic>
        <p:nvPicPr>
          <p:cNvPr id="5" name="Picture 4">
            <a:extLst>
              <a:ext uri="{FF2B5EF4-FFF2-40B4-BE49-F238E27FC236}">
                <a16:creationId xmlns:a16="http://schemas.microsoft.com/office/drawing/2014/main" id="{221B3360-D51B-3F4A-8A26-D4995BC0901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70093" y="769945"/>
            <a:ext cx="6457350" cy="4471257"/>
          </a:xfrm>
          <a:prstGeom prst="rect">
            <a:avLst/>
          </a:prstGeom>
        </p:spPr>
      </p:pic>
    </p:spTree>
    <p:extLst>
      <p:ext uri="{BB962C8B-B14F-4D97-AF65-F5344CB8AC3E}">
        <p14:creationId xmlns:p14="http://schemas.microsoft.com/office/powerpoint/2010/main" val="31455785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07F3591-B930-F247-9AC2-7C952F6B352D}"/>
              </a:ext>
            </a:extLst>
          </p:cNvPr>
          <p:cNvSpPr/>
          <p:nvPr/>
        </p:nvSpPr>
        <p:spPr>
          <a:xfrm>
            <a:off x="920169" y="2417899"/>
            <a:ext cx="5062604" cy="3447098"/>
          </a:xfrm>
          <a:prstGeom prst="rect">
            <a:avLst/>
          </a:prstGeom>
        </p:spPr>
        <p:txBody>
          <a:bodyPr wrap="none">
            <a:spAutoFit/>
          </a:bodyPr>
          <a:lstStyle/>
          <a:p>
            <a:r>
              <a:rPr lang="en-GB" sz="1400" dirty="0">
                <a:solidFill>
                  <a:schemeClr val="bg2">
                    <a:lumMod val="50000"/>
                  </a:schemeClr>
                </a:solidFill>
                <a:latin typeface="Century Gothic" panose="020B0502020202020204" pitchFamily="34" charset="0"/>
                <a:hlinkClick r:id="rId2">
                  <a:extLst>
                    <a:ext uri="{A12FA001-AC4F-418D-AE19-62706E023703}">
                      <ahyp:hlinkClr xmlns:ahyp="http://schemas.microsoft.com/office/drawing/2018/hyperlinkcolor" val="tx"/>
                    </a:ext>
                  </a:extLst>
                </a:hlinkClick>
              </a:rPr>
              <a:t>https://themockup.club/mockups/</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3">
                  <a:extLst>
                    <a:ext uri="{A12FA001-AC4F-418D-AE19-62706E023703}">
                      <ahyp:hlinkClr xmlns:ahyp="http://schemas.microsoft.com/office/drawing/2018/hyperlinkcolor" val="tx"/>
                    </a:ext>
                  </a:extLst>
                </a:hlinkClick>
              </a:rPr>
              <a:t>http://deepyellow.net/blog/</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4">
                  <a:extLst>
                    <a:ext uri="{A12FA001-AC4F-418D-AE19-62706E023703}">
                      <ahyp:hlinkClr xmlns:ahyp="http://schemas.microsoft.com/office/drawing/2018/hyperlinkcolor" val="tx"/>
                    </a:ext>
                  </a:extLst>
                </a:hlinkClick>
              </a:rPr>
              <a:t>https://www.mockupworld.co/all-mockups/</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5">
                  <a:extLst>
                    <a:ext uri="{A12FA001-AC4F-418D-AE19-62706E023703}">
                      <ahyp:hlinkClr xmlns:ahyp="http://schemas.microsoft.com/office/drawing/2018/hyperlinkcolor" val="tx"/>
                    </a:ext>
                  </a:extLst>
                </a:hlinkClick>
              </a:rPr>
              <a:t>https://freemockup.net/</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6">
                  <a:extLst>
                    <a:ext uri="{A12FA001-AC4F-418D-AE19-62706E023703}">
                      <ahyp:hlinkClr xmlns:ahyp="http://schemas.microsoft.com/office/drawing/2018/hyperlinkcolor" val="tx"/>
                    </a:ext>
                  </a:extLst>
                </a:hlinkClick>
              </a:rPr>
              <a:t>https://www.pexels.com/</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7">
                  <a:extLst>
                    <a:ext uri="{A12FA001-AC4F-418D-AE19-62706E023703}">
                      <ahyp:hlinkClr xmlns:ahyp="http://schemas.microsoft.com/office/drawing/2018/hyperlinkcolor" val="tx"/>
                    </a:ext>
                  </a:extLst>
                </a:hlinkClick>
              </a:rPr>
              <a:t>https://www.pinterest.co.uk/clsavonst/digital-mock-ups/</a:t>
            </a:r>
            <a:endParaRPr lang="en-GB" sz="1400" dirty="0">
              <a:solidFill>
                <a:schemeClr val="bg2">
                  <a:lumMod val="50000"/>
                </a:schemeClr>
              </a:solidFill>
              <a:latin typeface="Century Gothic" panose="020B0502020202020204" pitchFamily="34" charset="0"/>
            </a:endParaRPr>
          </a:p>
          <a:p>
            <a:endParaRPr lang="en-GB" sz="1400" dirty="0">
              <a:solidFill>
                <a:schemeClr val="bg2">
                  <a:lumMod val="50000"/>
                </a:schemeClr>
              </a:solidFill>
              <a:latin typeface="Century Gothic" panose="020B0502020202020204" pitchFamily="34" charset="0"/>
            </a:endParaRPr>
          </a:p>
          <a:p>
            <a:r>
              <a:rPr lang="en-GB" sz="1400" dirty="0">
                <a:solidFill>
                  <a:schemeClr val="bg2">
                    <a:lumMod val="50000"/>
                  </a:schemeClr>
                </a:solidFill>
                <a:latin typeface="Century Gothic" panose="020B0502020202020204" pitchFamily="34" charset="0"/>
                <a:hlinkClick r:id="rId8">
                  <a:extLst>
                    <a:ext uri="{A12FA001-AC4F-418D-AE19-62706E023703}">
                      <ahyp:hlinkClr xmlns:ahyp="http://schemas.microsoft.com/office/drawing/2018/hyperlinkcolor" val="tx"/>
                    </a:ext>
                  </a:extLst>
                </a:hlinkClick>
              </a:rPr>
              <a:t>https://www.pinterest.co.uk/clsavonst/moodboards/</a:t>
            </a:r>
            <a:endParaRPr lang="en-GB" sz="1400" dirty="0">
              <a:solidFill>
                <a:schemeClr val="bg2">
                  <a:lumMod val="50000"/>
                </a:schemeClr>
              </a:solidFill>
              <a:latin typeface="Century Gothic" panose="020B0502020202020204" pitchFamily="34" charset="0"/>
            </a:endParaRPr>
          </a:p>
          <a:p>
            <a:endParaRPr lang="en-GB" dirty="0">
              <a:latin typeface="Century Gothic" panose="020B0502020202020204" pitchFamily="34" charset="0"/>
            </a:endParaRPr>
          </a:p>
          <a:p>
            <a:endParaRPr lang="en-US" dirty="0">
              <a:latin typeface="Century Gothic" panose="020B0502020202020204" pitchFamily="34" charset="0"/>
            </a:endParaRPr>
          </a:p>
        </p:txBody>
      </p:sp>
      <p:sp>
        <p:nvSpPr>
          <p:cNvPr id="4" name="TextBox 3">
            <a:extLst>
              <a:ext uri="{FF2B5EF4-FFF2-40B4-BE49-F238E27FC236}">
                <a16:creationId xmlns:a16="http://schemas.microsoft.com/office/drawing/2014/main" id="{D4C21928-5A83-784D-B5FF-DABB3C66F060}"/>
              </a:ext>
            </a:extLst>
          </p:cNvPr>
          <p:cNvSpPr txBox="1"/>
          <p:nvPr/>
        </p:nvSpPr>
        <p:spPr>
          <a:xfrm>
            <a:off x="920169" y="1928663"/>
            <a:ext cx="2057400" cy="369332"/>
          </a:xfrm>
          <a:prstGeom prst="rect">
            <a:avLst/>
          </a:prstGeom>
          <a:noFill/>
        </p:spPr>
        <p:txBody>
          <a:bodyPr wrap="square" rtlCol="0">
            <a:spAutoFit/>
          </a:bodyPr>
          <a:lstStyle/>
          <a:p>
            <a:r>
              <a:rPr lang="en-US" dirty="0">
                <a:solidFill>
                  <a:schemeClr val="bg2">
                    <a:lumMod val="50000"/>
                  </a:schemeClr>
                </a:solidFill>
                <a:latin typeface="Century Gothic" panose="020B0502020202020204" pitchFamily="34" charset="0"/>
              </a:rPr>
              <a:t>Further links:</a:t>
            </a:r>
          </a:p>
        </p:txBody>
      </p:sp>
      <p:pic>
        <p:nvPicPr>
          <p:cNvPr id="5" name="Picture 4" descr="A picture containing honeycomb, man, white, boy&#10;&#10;Description automatically generated">
            <a:extLst>
              <a:ext uri="{FF2B5EF4-FFF2-40B4-BE49-F238E27FC236}">
                <a16:creationId xmlns:a16="http://schemas.microsoft.com/office/drawing/2014/main" id="{88AA5F0D-BBA2-984F-B0BC-C8B226BBA6E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568463" y="0"/>
            <a:ext cx="6928539" cy="6858000"/>
          </a:xfrm>
          <a:prstGeom prst="rect">
            <a:avLst/>
          </a:prstGeom>
        </p:spPr>
      </p:pic>
    </p:spTree>
    <p:extLst>
      <p:ext uri="{BB962C8B-B14F-4D97-AF65-F5344CB8AC3E}">
        <p14:creationId xmlns:p14="http://schemas.microsoft.com/office/powerpoint/2010/main" val="345179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1269</TotalTime>
  <Words>1128</Words>
  <Application>Microsoft Macintosh PowerPoint</Application>
  <PresentationFormat>Widescreen</PresentationFormat>
  <Paragraphs>132</Paragraphs>
  <Slides>24</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Century Gothic</vt:lpstr>
      <vt:lpstr>Symbol</vt:lpstr>
      <vt:lpstr>Times New Roman</vt:lpstr>
      <vt:lpstr>Office Theme</vt:lpstr>
      <vt:lpstr>PowerPoint Presentation</vt:lpstr>
      <vt:lpstr>Name P Number  B2 – Digital &amp; Material Process  M4X02220  UWTSD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Savage</dc:creator>
  <cp:lastModifiedBy>Claire Savage</cp:lastModifiedBy>
  <cp:revision>20</cp:revision>
  <dcterms:created xsi:type="dcterms:W3CDTF">2020-04-24T07:35:43Z</dcterms:created>
  <dcterms:modified xsi:type="dcterms:W3CDTF">2020-05-01T10:11:46Z</dcterms:modified>
</cp:coreProperties>
</file>