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85" r:id="rId12"/>
    <p:sldId id="284" r:id="rId13"/>
    <p:sldId id="286" r:id="rId14"/>
    <p:sldId id="287" r:id="rId15"/>
    <p:sldId id="288" r:id="rId16"/>
    <p:sldId id="289" r:id="rId17"/>
    <p:sldId id="290" r:id="rId18"/>
    <p:sldId id="291" r:id="rId19"/>
    <p:sldId id="278" r:id="rId20"/>
    <p:sldId id="279" r:id="rId21"/>
    <p:sldId id="280" r:id="rId22"/>
    <p:sldId id="282" r:id="rId23"/>
    <p:sldId id="281" r:id="rId24"/>
    <p:sldId id="292" r:id="rId25"/>
    <p:sldId id="275" r:id="rId26"/>
    <p:sldId id="27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DDED1F1-4E86-BC47-8FC2-DB0B1C4E9F87}">
          <p14:sldIdLst>
            <p14:sldId id="256"/>
            <p14:sldId id="257"/>
            <p14:sldId id="258"/>
            <p14:sldId id="259"/>
            <p14:sldId id="260"/>
            <p14:sldId id="261"/>
            <p14:sldId id="262"/>
            <p14:sldId id="263"/>
            <p14:sldId id="264"/>
            <p14:sldId id="265"/>
            <p14:sldId id="285"/>
            <p14:sldId id="284"/>
            <p14:sldId id="286"/>
            <p14:sldId id="287"/>
            <p14:sldId id="288"/>
            <p14:sldId id="289"/>
            <p14:sldId id="290"/>
            <p14:sldId id="291"/>
            <p14:sldId id="278"/>
            <p14:sldId id="279"/>
            <p14:sldId id="280"/>
            <p14:sldId id="282"/>
            <p14:sldId id="281"/>
            <p14:sldId id="292"/>
            <p14:sldId id="275"/>
            <p14:sldId id="2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3D5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48"/>
    <p:restoredTop sz="94694"/>
  </p:normalViewPr>
  <p:slideViewPr>
    <p:cSldViewPr snapToGrid="0" snapToObjects="1">
      <p:cViewPr varScale="1">
        <p:scale>
          <a:sx n="121" d="100"/>
          <a:sy n="121" d="100"/>
        </p:scale>
        <p:origin x="95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B506D-CF62-F548-B6D1-8EE68439F8D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0435561-7D19-F741-A072-319FF2302E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5CFEAE3-141B-7C48-A14A-DE3E7B1B4C83}"/>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5" name="Footer Placeholder 4">
            <a:extLst>
              <a:ext uri="{FF2B5EF4-FFF2-40B4-BE49-F238E27FC236}">
                <a16:creationId xmlns:a16="http://schemas.microsoft.com/office/drawing/2014/main" id="{733A36D7-AE79-6143-8D88-9839F77C888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886A1B-5EC9-8D4B-95F2-2A3809E6583D}"/>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270192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8F4FE-F035-4944-B028-6E07F892122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5416ABF-54BF-D34A-8646-AF773D66E8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118C806-A70E-8F49-A33A-193BC707B302}"/>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5" name="Footer Placeholder 4">
            <a:extLst>
              <a:ext uri="{FF2B5EF4-FFF2-40B4-BE49-F238E27FC236}">
                <a16:creationId xmlns:a16="http://schemas.microsoft.com/office/drawing/2014/main" id="{783A428C-9245-1B4C-A943-DFA9DFFA49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5CB249-162E-714B-A926-DF1B264F0D90}"/>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218352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5F182-DC2B-0642-9473-928A79372A3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6B44216-2D89-3B40-9E17-1E313E815F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8C0772-7004-E645-A0D4-9FBCC96BFBD7}"/>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5" name="Footer Placeholder 4">
            <a:extLst>
              <a:ext uri="{FF2B5EF4-FFF2-40B4-BE49-F238E27FC236}">
                <a16:creationId xmlns:a16="http://schemas.microsoft.com/office/drawing/2014/main" id="{013A0871-6D93-2446-98E4-DC60EF0960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B24D96-29A5-3243-BF28-792CA21C3B96}"/>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2073613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C2E97-7D5A-3343-AFE1-4249AAF8A7D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34FCE4-FC4E-9C44-9765-3FFA53B7CA3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AEB23BC-1D3D-A840-B56C-4D51C0B2DCF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ED7449F-7D68-444A-96AF-3518E6EEDF89}"/>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6" name="Footer Placeholder 5">
            <a:extLst>
              <a:ext uri="{FF2B5EF4-FFF2-40B4-BE49-F238E27FC236}">
                <a16:creationId xmlns:a16="http://schemas.microsoft.com/office/drawing/2014/main" id="{CCEE6950-2DA9-8A4F-A870-0D6F1C467E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40FC9D-0799-A744-886A-AC96C6B8830F}"/>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1201427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61D5-8D5F-9040-B97F-09010A6206C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749169C-BD70-8F4C-AEAC-729DEF8BF3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9455891-04FF-274A-AB9A-8D4333B9C66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C76E1FE-4CAE-B04B-B455-2BC3715194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F752481-E461-364B-9A05-A8AB1FAAB1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22B7AA0-25C0-FA49-9C8A-85EF57F559DD}"/>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8" name="Footer Placeholder 7">
            <a:extLst>
              <a:ext uri="{FF2B5EF4-FFF2-40B4-BE49-F238E27FC236}">
                <a16:creationId xmlns:a16="http://schemas.microsoft.com/office/drawing/2014/main" id="{35EB9E4C-EEF2-7E40-81A6-DCE12C41B1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EEFD2D-AFAE-144B-A2C1-67686655DFB0}"/>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251044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D60CB-4CD1-8A4B-ACA8-EF2F9C2A14A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796BBF8-E39C-4D46-B69D-9ABD005E10FF}"/>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4" name="Footer Placeholder 3">
            <a:extLst>
              <a:ext uri="{FF2B5EF4-FFF2-40B4-BE49-F238E27FC236}">
                <a16:creationId xmlns:a16="http://schemas.microsoft.com/office/drawing/2014/main" id="{EF64E581-6631-914D-964E-5CDBD7B7582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B15A137-058F-E545-A7C7-E54CE5EAE51F}"/>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39107571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5AE82D-CF81-0246-8569-B60FF8BA2942}"/>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3" name="Footer Placeholder 2">
            <a:extLst>
              <a:ext uri="{FF2B5EF4-FFF2-40B4-BE49-F238E27FC236}">
                <a16:creationId xmlns:a16="http://schemas.microsoft.com/office/drawing/2014/main" id="{FCC85306-DCA8-B845-8354-2DF45C450E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D33180-C100-C54D-9F38-4D04AE33BDCE}"/>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3482181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D2F42-F151-CC47-AEE4-015CD1663B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D8286C4-1B24-AA45-8F2C-687A43892F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747AD2B-0D25-3E4B-9C83-F87CF6CBFB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AB7CB44-C8DE-0C43-AD1E-6CDC74AAFA5E}"/>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6" name="Footer Placeholder 5">
            <a:extLst>
              <a:ext uri="{FF2B5EF4-FFF2-40B4-BE49-F238E27FC236}">
                <a16:creationId xmlns:a16="http://schemas.microsoft.com/office/drawing/2014/main" id="{57CEDAD0-CE08-A446-ACEF-235A029645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28B7C9-6845-9744-BE56-31513D51AF62}"/>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42931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F783A-05AD-3448-9A88-8D7FAF4901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4799777-3898-CE44-B7CB-6DD0EC29549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F9E2954-8F24-714A-B2B7-923368F294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27A19D8-F864-F740-9E35-8EC9DDC0BF7E}"/>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6" name="Footer Placeholder 5">
            <a:extLst>
              <a:ext uri="{FF2B5EF4-FFF2-40B4-BE49-F238E27FC236}">
                <a16:creationId xmlns:a16="http://schemas.microsoft.com/office/drawing/2014/main" id="{2AB82E0A-6C84-CF48-8968-79F63A272B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C81BA1E-AF60-1943-B017-A5F13A349351}"/>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3015778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997F2-3AC6-6C4C-AF7E-6B7C9B53E17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C8FDCD0-FDD6-5249-BBCD-137F04A5F3F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ED2EBC-A947-6C49-8CD6-1B95C52387AB}"/>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5" name="Footer Placeholder 4">
            <a:extLst>
              <a:ext uri="{FF2B5EF4-FFF2-40B4-BE49-F238E27FC236}">
                <a16:creationId xmlns:a16="http://schemas.microsoft.com/office/drawing/2014/main" id="{730842D5-A405-1B40-8741-CCC17588A9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4AE86F-E473-1B43-9373-4E2368EB5106}"/>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4132199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17ADB4-C181-B54E-A3B9-3A9CB1CAEF3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342A3D-702D-FA40-8DBC-80482BEDE2B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DAF195-9DD8-7F46-91F4-6D55923B9AF0}"/>
              </a:ext>
            </a:extLst>
          </p:cNvPr>
          <p:cNvSpPr>
            <a:spLocks noGrp="1"/>
          </p:cNvSpPr>
          <p:nvPr>
            <p:ph type="dt" sz="half" idx="10"/>
          </p:nvPr>
        </p:nvSpPr>
        <p:spPr/>
        <p:txBody>
          <a:bodyPr/>
          <a:lstStyle/>
          <a:p>
            <a:fld id="{163895D9-6006-3D45-8CF2-98226DBD200F}" type="datetimeFigureOut">
              <a:rPr lang="en-US" smtClean="0"/>
              <a:t>1/26/21</a:t>
            </a:fld>
            <a:endParaRPr lang="en-US"/>
          </a:p>
        </p:txBody>
      </p:sp>
      <p:sp>
        <p:nvSpPr>
          <p:cNvPr id="5" name="Footer Placeholder 4">
            <a:extLst>
              <a:ext uri="{FF2B5EF4-FFF2-40B4-BE49-F238E27FC236}">
                <a16:creationId xmlns:a16="http://schemas.microsoft.com/office/drawing/2014/main" id="{2CF41672-5FE5-0846-80A6-93DDA3C365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CF424E-CCBB-1749-850A-AEE811C749D2}"/>
              </a:ext>
            </a:extLst>
          </p:cNvPr>
          <p:cNvSpPr>
            <a:spLocks noGrp="1"/>
          </p:cNvSpPr>
          <p:nvPr>
            <p:ph type="sldNum" sz="quarter" idx="12"/>
          </p:nvPr>
        </p:nvSpPr>
        <p:spPr/>
        <p:txBody>
          <a:bodyPr/>
          <a:lstStyle/>
          <a:p>
            <a:fld id="{4EF1D419-9E4E-CF4C-89AF-902049A365F5}" type="slidenum">
              <a:rPr lang="en-US" smtClean="0"/>
              <a:t>‹#›</a:t>
            </a:fld>
            <a:endParaRPr lang="en-US"/>
          </a:p>
        </p:txBody>
      </p:sp>
    </p:spTree>
    <p:extLst>
      <p:ext uri="{BB962C8B-B14F-4D97-AF65-F5344CB8AC3E}">
        <p14:creationId xmlns:p14="http://schemas.microsoft.com/office/powerpoint/2010/main" val="1880124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721450-9B1F-FC49-BFAA-62F338B07B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976A9C-86B4-7947-AC76-CDB4BAEAF5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5D3BEB4-FFAF-684F-ACD5-FF03EC2D58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3895D9-6006-3D45-8CF2-98226DBD200F}" type="datetimeFigureOut">
              <a:rPr lang="en-US" smtClean="0"/>
              <a:t>1/26/21</a:t>
            </a:fld>
            <a:endParaRPr lang="en-US"/>
          </a:p>
        </p:txBody>
      </p:sp>
      <p:sp>
        <p:nvSpPr>
          <p:cNvPr id="5" name="Footer Placeholder 4">
            <a:extLst>
              <a:ext uri="{FF2B5EF4-FFF2-40B4-BE49-F238E27FC236}">
                <a16:creationId xmlns:a16="http://schemas.microsoft.com/office/drawing/2014/main" id="{D8F835D2-EB14-8140-BE96-C7E2F318F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D5E034F-B5CB-7D41-8B57-5D01136AB0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EF1D419-9E4E-CF4C-89AF-902049A365F5}" type="slidenum">
              <a:rPr lang="en-US" smtClean="0"/>
              <a:t>‹#›</a:t>
            </a:fld>
            <a:endParaRPr lang="en-US"/>
          </a:p>
        </p:txBody>
      </p:sp>
    </p:spTree>
    <p:extLst>
      <p:ext uri="{BB962C8B-B14F-4D97-AF65-F5344CB8AC3E}">
        <p14:creationId xmlns:p14="http://schemas.microsoft.com/office/powerpoint/2010/main" val="16773891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instagram.com/drawwithjazza/"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9.xml.rels><?xml version="1.0" encoding="UTF-8" standalone="yes"?>
<Relationships xmlns="http://schemas.openxmlformats.org/package/2006/relationships"><Relationship Id="rId8" Type="http://schemas.openxmlformats.org/officeDocument/2006/relationships/image" Target="../media/image53.jpg"/><Relationship Id="rId3" Type="http://schemas.openxmlformats.org/officeDocument/2006/relationships/image" Target="../media/image48.jpg"/><Relationship Id="rId7" Type="http://schemas.openxmlformats.org/officeDocument/2006/relationships/image" Target="../media/image52.jpg"/><Relationship Id="rId2" Type="http://schemas.openxmlformats.org/officeDocument/2006/relationships/image" Target="../media/image47.jpg"/><Relationship Id="rId1" Type="http://schemas.openxmlformats.org/officeDocument/2006/relationships/slideLayout" Target="../slideLayouts/slideLayout2.xml"/><Relationship Id="rId6" Type="http://schemas.openxmlformats.org/officeDocument/2006/relationships/image" Target="../media/image51.jpg"/><Relationship Id="rId11" Type="http://schemas.openxmlformats.org/officeDocument/2006/relationships/image" Target="../media/image56.jpg"/><Relationship Id="rId5" Type="http://schemas.openxmlformats.org/officeDocument/2006/relationships/image" Target="../media/image50.jpg"/><Relationship Id="rId10" Type="http://schemas.openxmlformats.org/officeDocument/2006/relationships/image" Target="../media/image55.jpg"/><Relationship Id="rId4" Type="http://schemas.openxmlformats.org/officeDocument/2006/relationships/image" Target="../media/image49.jpg"/><Relationship Id="rId9" Type="http://schemas.openxmlformats.org/officeDocument/2006/relationships/image" Target="../media/image54.jpg"/></Relationships>
</file>

<file path=ppt/slides/_rels/slide20.xml.rels><?xml version="1.0" encoding="UTF-8" standalone="yes"?>
<Relationships xmlns="http://schemas.openxmlformats.org/package/2006/relationships"><Relationship Id="rId2" Type="http://schemas.openxmlformats.org/officeDocument/2006/relationships/hyperlink" Target="https://rickriordan.com/"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29919C27-7F04-9C4E-AC16-EC79B2162769}"/>
              </a:ext>
            </a:extLst>
          </p:cNvPr>
          <p:cNvSpPr>
            <a:spLocks noGrp="1"/>
          </p:cNvSpPr>
          <p:nvPr>
            <p:ph type="ctrTitle"/>
          </p:nvPr>
        </p:nvSpPr>
        <p:spPr>
          <a:xfrm>
            <a:off x="1314824" y="735106"/>
            <a:ext cx="10053763" cy="2928470"/>
          </a:xfrm>
        </p:spPr>
        <p:txBody>
          <a:bodyPr anchor="b">
            <a:normAutofit/>
          </a:bodyPr>
          <a:lstStyle/>
          <a:p>
            <a:pPr algn="l"/>
            <a:r>
              <a:rPr lang="en-US" sz="4800">
                <a:solidFill>
                  <a:srgbClr val="FFFFFF"/>
                </a:solidFill>
              </a:rPr>
              <a:t>Professional Practice Project</a:t>
            </a:r>
          </a:p>
        </p:txBody>
      </p:sp>
      <p:sp>
        <p:nvSpPr>
          <p:cNvPr id="3" name="Subtitle 2">
            <a:extLst>
              <a:ext uri="{FF2B5EF4-FFF2-40B4-BE49-F238E27FC236}">
                <a16:creationId xmlns:a16="http://schemas.microsoft.com/office/drawing/2014/main" id="{885CBDD5-B2E5-7944-B9EC-4699A606FCE7}"/>
              </a:ext>
            </a:extLst>
          </p:cNvPr>
          <p:cNvSpPr>
            <a:spLocks noGrp="1"/>
          </p:cNvSpPr>
          <p:nvPr>
            <p:ph type="subTitle" idx="1"/>
          </p:nvPr>
        </p:nvSpPr>
        <p:spPr>
          <a:xfrm>
            <a:off x="1350682" y="4870824"/>
            <a:ext cx="10005951" cy="1458258"/>
          </a:xfrm>
        </p:spPr>
        <p:txBody>
          <a:bodyPr anchor="ctr">
            <a:normAutofit/>
          </a:bodyPr>
          <a:lstStyle/>
          <a:p>
            <a:pPr algn="l"/>
            <a:r>
              <a:rPr lang="en-US"/>
              <a:t>By Charlotte Kelly</a:t>
            </a:r>
          </a:p>
        </p:txBody>
      </p:sp>
    </p:spTree>
    <p:extLst>
      <p:ext uri="{BB962C8B-B14F-4D97-AF65-F5344CB8AC3E}">
        <p14:creationId xmlns:p14="http://schemas.microsoft.com/office/powerpoint/2010/main" val="3738722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1E5505D-11D4-8043-94DC-CC08265C2252}"/>
              </a:ext>
            </a:extLst>
          </p:cNvPr>
          <p:cNvSpPr/>
          <p:nvPr/>
        </p:nvSpPr>
        <p:spPr>
          <a:xfrm>
            <a:off x="7452245" y="1004264"/>
            <a:ext cx="4739755" cy="4247317"/>
          </a:xfrm>
          <a:prstGeom prst="rect">
            <a:avLst/>
          </a:prstGeom>
        </p:spPr>
        <p:txBody>
          <a:bodyPr wrap="square">
            <a:spAutoFit/>
          </a:bodyPr>
          <a:lstStyle/>
          <a:p>
            <a:r>
              <a:rPr lang="en-GB" b="0" i="0" dirty="0">
                <a:solidFill>
                  <a:srgbClr val="262626"/>
                </a:solidFill>
                <a:effectLst/>
                <a:latin typeface="-apple-system"/>
              </a:rPr>
              <a:t>Fine liner and Watercolour drawing of a house done on A3 paper.</a:t>
            </a:r>
            <a:br>
              <a:rPr lang="en-GB" dirty="0"/>
            </a:br>
            <a:br>
              <a:rPr lang="en-GB" dirty="0"/>
            </a:br>
            <a:r>
              <a:rPr lang="en-GB" b="0" i="0" dirty="0">
                <a:solidFill>
                  <a:srgbClr val="262626"/>
                </a:solidFill>
                <a:effectLst/>
                <a:latin typeface="-apple-system"/>
              </a:rPr>
              <a:t>Drawn in perspective with a pencil and rule first, then freehand in fine liner following the lines and details from the photo to give it a natural feel to the drawing.</a:t>
            </a:r>
            <a:br>
              <a:rPr lang="en-GB" dirty="0"/>
            </a:br>
            <a:br>
              <a:rPr lang="en-GB" dirty="0"/>
            </a:br>
            <a:r>
              <a:rPr lang="en-GB" b="0" i="0" dirty="0">
                <a:solidFill>
                  <a:srgbClr val="262626"/>
                </a:solidFill>
                <a:effectLst/>
                <a:latin typeface="-apple-system"/>
              </a:rPr>
              <a:t>The Watercolour has been used to make the building more visible and accent the slight green blue shutters.</a:t>
            </a:r>
            <a:br>
              <a:rPr lang="en-GB" dirty="0"/>
            </a:br>
            <a:br>
              <a:rPr lang="en-GB" dirty="0"/>
            </a:br>
            <a:r>
              <a:rPr lang="en-GB" b="0" i="0" dirty="0">
                <a:solidFill>
                  <a:srgbClr val="262626"/>
                </a:solidFill>
                <a:effectLst/>
                <a:latin typeface="-apple-system"/>
              </a:rPr>
              <a:t>(I used the 'Arty Games' app by </a:t>
            </a:r>
            <a:r>
              <a:rPr lang="en-GB" b="0" i="0" u="none" strike="noStrike" dirty="0">
                <a:effectLst/>
                <a:latin typeface="-apple-system"/>
                <a:hlinkClick r:id="rId2"/>
              </a:rPr>
              <a:t>@drawwithjazza</a:t>
            </a:r>
            <a:r>
              <a:rPr lang="en-GB" b="0" i="0" dirty="0">
                <a:solidFill>
                  <a:srgbClr val="262626"/>
                </a:solidFill>
                <a:effectLst/>
                <a:latin typeface="-apple-system"/>
              </a:rPr>
              <a:t>, the 'Copy Challenge' and first one that came up was a picture of this building.)</a:t>
            </a:r>
            <a:endParaRPr lang="en-US" dirty="0"/>
          </a:p>
        </p:txBody>
      </p:sp>
      <p:pic>
        <p:nvPicPr>
          <p:cNvPr id="4" name="Picture 3" descr="Diagram, engineering drawing&#10;&#10;Description automatically generated">
            <a:extLst>
              <a:ext uri="{FF2B5EF4-FFF2-40B4-BE49-F238E27FC236}">
                <a16:creationId xmlns:a16="http://schemas.microsoft.com/office/drawing/2014/main" id="{D7039E85-6E02-7146-8DF6-E59CBF414588}"/>
              </a:ext>
            </a:extLst>
          </p:cNvPr>
          <p:cNvPicPr>
            <a:picLocks noChangeAspect="1"/>
          </p:cNvPicPr>
          <p:nvPr/>
        </p:nvPicPr>
        <p:blipFill>
          <a:blip r:embed="rId3"/>
          <a:stretch>
            <a:fillRect/>
          </a:stretch>
        </p:blipFill>
        <p:spPr>
          <a:xfrm>
            <a:off x="136634" y="737914"/>
            <a:ext cx="7315611" cy="4780018"/>
          </a:xfrm>
          <a:prstGeom prst="rect">
            <a:avLst/>
          </a:prstGeom>
        </p:spPr>
      </p:pic>
    </p:spTree>
    <p:extLst>
      <p:ext uri="{BB962C8B-B14F-4D97-AF65-F5344CB8AC3E}">
        <p14:creationId xmlns:p14="http://schemas.microsoft.com/office/powerpoint/2010/main" val="3061705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A47007B-2832-5A40-A399-E751D3C523B1}"/>
              </a:ext>
            </a:extLst>
          </p:cNvPr>
          <p:cNvSpPr/>
          <p:nvPr/>
        </p:nvSpPr>
        <p:spPr>
          <a:xfrm>
            <a:off x="6295697" y="599089"/>
            <a:ext cx="5896303" cy="5078313"/>
          </a:xfrm>
          <a:prstGeom prst="rect">
            <a:avLst/>
          </a:prstGeom>
        </p:spPr>
        <p:txBody>
          <a:bodyPr wrap="square">
            <a:spAutoFit/>
          </a:bodyPr>
          <a:lstStyle/>
          <a:p>
            <a:r>
              <a:rPr lang="en-GB" b="0" i="0" dirty="0">
                <a:solidFill>
                  <a:srgbClr val="262626"/>
                </a:solidFill>
                <a:effectLst/>
                <a:latin typeface="-apple-system"/>
              </a:rPr>
              <a:t>A surface I started the other day.</a:t>
            </a:r>
            <a:br>
              <a:rPr lang="en-GB" dirty="0"/>
            </a:br>
            <a:br>
              <a:rPr lang="en-GB" dirty="0"/>
            </a:br>
            <a:r>
              <a:rPr lang="en-GB" b="0" i="0" dirty="0">
                <a:solidFill>
                  <a:srgbClr val="262626"/>
                </a:solidFill>
                <a:effectLst/>
                <a:latin typeface="-apple-system"/>
              </a:rPr>
              <a:t>Started with 2 squares of cardboard, one of which I cut up into irregularly shaped 'bricks'. Next covered with toilet roll and watered down glue, toilet roll is easier to manipulate than paper so can get a crinkle effect easier. I wanted subtle colouring so used watercolours (thinking of doing another surface using acrylics for more prominent colours). Lastly I added on surface details that I got from various places including Amazon.</a:t>
            </a:r>
            <a:br>
              <a:rPr lang="en-GB" dirty="0"/>
            </a:br>
            <a:br>
              <a:rPr lang="en-GB" dirty="0"/>
            </a:br>
            <a:r>
              <a:rPr lang="en-GB" b="0" i="0" dirty="0">
                <a:solidFill>
                  <a:srgbClr val="262626"/>
                </a:solidFill>
                <a:effectLst/>
                <a:latin typeface="-apple-system"/>
              </a:rPr>
              <a:t>I do like the way its turned out however noticed my fast track glue </a:t>
            </a:r>
            <a:r>
              <a:rPr lang="en-GB" b="0" i="0" dirty="0" err="1">
                <a:solidFill>
                  <a:srgbClr val="262626"/>
                </a:solidFill>
                <a:effectLst/>
                <a:latin typeface="-apple-system"/>
              </a:rPr>
              <a:t>doesnt</a:t>
            </a:r>
            <a:r>
              <a:rPr lang="en-GB" b="0" i="0" dirty="0">
                <a:solidFill>
                  <a:srgbClr val="262626"/>
                </a:solidFill>
                <a:effectLst/>
                <a:latin typeface="-apple-system"/>
              </a:rPr>
              <a:t> seem to dry clear and the fake lichen colouring seems into my </a:t>
            </a:r>
            <a:r>
              <a:rPr lang="en-GB" b="0" i="0" dirty="0" err="1">
                <a:solidFill>
                  <a:srgbClr val="262626"/>
                </a:solidFill>
                <a:effectLst/>
                <a:latin typeface="-apple-system"/>
              </a:rPr>
              <a:t>pva</a:t>
            </a:r>
            <a:r>
              <a:rPr lang="en-GB" b="0" i="0" dirty="0">
                <a:solidFill>
                  <a:srgbClr val="262626"/>
                </a:solidFill>
                <a:effectLst/>
                <a:latin typeface="-apple-system"/>
              </a:rPr>
              <a:t> glue... would rather not have to use super glue.</a:t>
            </a:r>
            <a:br>
              <a:rPr lang="en-GB" dirty="0"/>
            </a:br>
            <a:br>
              <a:rPr lang="en-GB" dirty="0"/>
            </a:br>
            <a:r>
              <a:rPr lang="en-GB" b="0" i="0" dirty="0">
                <a:solidFill>
                  <a:srgbClr val="262626"/>
                </a:solidFill>
                <a:effectLst/>
                <a:latin typeface="-apple-system"/>
              </a:rPr>
              <a:t>Currently wondering if there is something I can use to protect it from damage, like some kind or matte varnish?</a:t>
            </a:r>
            <a:endParaRPr lang="en-US" dirty="0"/>
          </a:p>
        </p:txBody>
      </p:sp>
      <p:pic>
        <p:nvPicPr>
          <p:cNvPr id="4" name="Picture 3" descr="A stone wall with plants growing out of it&#10;&#10;Description automatically generated with low confidence">
            <a:extLst>
              <a:ext uri="{FF2B5EF4-FFF2-40B4-BE49-F238E27FC236}">
                <a16:creationId xmlns:a16="http://schemas.microsoft.com/office/drawing/2014/main" id="{E8D1C205-55D0-AF4A-8DE8-F7E39CABB776}"/>
              </a:ext>
            </a:extLst>
          </p:cNvPr>
          <p:cNvPicPr>
            <a:picLocks noChangeAspect="1"/>
          </p:cNvPicPr>
          <p:nvPr/>
        </p:nvPicPr>
        <p:blipFill>
          <a:blip r:embed="rId2"/>
          <a:stretch>
            <a:fillRect/>
          </a:stretch>
        </p:blipFill>
        <p:spPr>
          <a:xfrm>
            <a:off x="112067" y="394138"/>
            <a:ext cx="6089956" cy="6069724"/>
          </a:xfrm>
          <a:prstGeom prst="rect">
            <a:avLst/>
          </a:prstGeom>
        </p:spPr>
      </p:pic>
    </p:spTree>
    <p:extLst>
      <p:ext uri="{BB962C8B-B14F-4D97-AF65-F5344CB8AC3E}">
        <p14:creationId xmlns:p14="http://schemas.microsoft.com/office/powerpoint/2010/main" val="3604065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405715-93D4-6541-95F3-487733564AF1}"/>
              </a:ext>
            </a:extLst>
          </p:cNvPr>
          <p:cNvSpPr/>
          <p:nvPr/>
        </p:nvSpPr>
        <p:spPr>
          <a:xfrm>
            <a:off x="325821" y="3752193"/>
            <a:ext cx="11613931" cy="2585323"/>
          </a:xfrm>
          <a:prstGeom prst="rect">
            <a:avLst/>
          </a:prstGeom>
        </p:spPr>
        <p:txBody>
          <a:bodyPr wrap="square">
            <a:spAutoFit/>
          </a:bodyPr>
          <a:lstStyle/>
          <a:p>
            <a:r>
              <a:rPr lang="en-GB" b="0" i="0" dirty="0">
                <a:solidFill>
                  <a:srgbClr val="262626"/>
                </a:solidFill>
                <a:effectLst/>
                <a:latin typeface="-apple-system"/>
              </a:rPr>
              <a:t>End of day one painting these figures that I got from '</a:t>
            </a:r>
            <a:r>
              <a:rPr lang="en-GB" b="0" i="0" dirty="0" err="1">
                <a:solidFill>
                  <a:srgbClr val="262626"/>
                </a:solidFill>
                <a:effectLst/>
                <a:latin typeface="-apple-system"/>
              </a:rPr>
              <a:t>Jazza's</a:t>
            </a:r>
            <a:r>
              <a:rPr lang="en-GB" b="0" i="0" dirty="0">
                <a:solidFill>
                  <a:srgbClr val="262626"/>
                </a:solidFill>
                <a:effectLst/>
                <a:latin typeface="-apple-system"/>
              </a:rPr>
              <a:t> ultimate creation collection'.</a:t>
            </a:r>
            <a:br>
              <a:rPr lang="en-GB" dirty="0"/>
            </a:br>
            <a:br>
              <a:rPr lang="en-GB" dirty="0"/>
            </a:br>
            <a:r>
              <a:rPr lang="en-GB" b="0" i="0" dirty="0">
                <a:solidFill>
                  <a:srgbClr val="262626"/>
                </a:solidFill>
                <a:effectLst/>
                <a:latin typeface="-apple-system"/>
              </a:rPr>
              <a:t>Painted as they are in the original artwork as I only wanted to try out my knowledge on painting a base, wash over shadows then dry brushing on highlights.</a:t>
            </a:r>
            <a:br>
              <a:rPr lang="en-GB" dirty="0"/>
            </a:br>
            <a:br>
              <a:rPr lang="en-GB" dirty="0"/>
            </a:br>
            <a:r>
              <a:rPr lang="en-GB" b="0" i="0" dirty="0">
                <a:solidFill>
                  <a:srgbClr val="262626"/>
                </a:solidFill>
                <a:effectLst/>
                <a:latin typeface="-apple-system"/>
              </a:rPr>
              <a:t>The detail was painful and had to repaint mistakes as my hand were shaking like crazy. They are now covered in paint...</a:t>
            </a:r>
            <a:br>
              <a:rPr lang="en-GB" dirty="0"/>
            </a:br>
            <a:br>
              <a:rPr lang="en-GB" dirty="0"/>
            </a:br>
            <a:r>
              <a:rPr lang="en-GB" b="0" i="0" dirty="0">
                <a:solidFill>
                  <a:srgbClr val="262626"/>
                </a:solidFill>
                <a:effectLst/>
                <a:latin typeface="-apple-system"/>
              </a:rPr>
              <a:t>Regardless of that I quite enjoyed it. Hoping to utilise these techniques on models and miniatures I get round to making (am working on one currently but have reached an impasse...)</a:t>
            </a:r>
            <a:endParaRPr lang="en-US" dirty="0"/>
          </a:p>
        </p:txBody>
      </p:sp>
      <p:pic>
        <p:nvPicPr>
          <p:cNvPr id="4" name="Picture 3" descr="A picture containing wall, indoor, tiled&#10;&#10;Description automatically generated">
            <a:extLst>
              <a:ext uri="{FF2B5EF4-FFF2-40B4-BE49-F238E27FC236}">
                <a16:creationId xmlns:a16="http://schemas.microsoft.com/office/drawing/2014/main" id="{9C021EF1-C2D7-5C41-9764-8C8DFF506E3A}"/>
              </a:ext>
            </a:extLst>
          </p:cNvPr>
          <p:cNvPicPr>
            <a:picLocks noChangeAspect="1"/>
          </p:cNvPicPr>
          <p:nvPr/>
        </p:nvPicPr>
        <p:blipFill>
          <a:blip r:embed="rId2"/>
          <a:stretch>
            <a:fillRect/>
          </a:stretch>
        </p:blipFill>
        <p:spPr>
          <a:xfrm>
            <a:off x="252248" y="115615"/>
            <a:ext cx="3478268" cy="3455041"/>
          </a:xfrm>
          <a:prstGeom prst="rect">
            <a:avLst/>
          </a:prstGeom>
        </p:spPr>
      </p:pic>
      <p:pic>
        <p:nvPicPr>
          <p:cNvPr id="6" name="Picture 5" descr="A picture containing text, wall, indoor, person&#10;&#10;Description automatically generated">
            <a:extLst>
              <a:ext uri="{FF2B5EF4-FFF2-40B4-BE49-F238E27FC236}">
                <a16:creationId xmlns:a16="http://schemas.microsoft.com/office/drawing/2014/main" id="{C1C54178-8056-2341-B921-E32663E1F01C}"/>
              </a:ext>
            </a:extLst>
          </p:cNvPr>
          <p:cNvPicPr>
            <a:picLocks noChangeAspect="1"/>
          </p:cNvPicPr>
          <p:nvPr/>
        </p:nvPicPr>
        <p:blipFill>
          <a:blip r:embed="rId3"/>
          <a:stretch>
            <a:fillRect/>
          </a:stretch>
        </p:blipFill>
        <p:spPr>
          <a:xfrm>
            <a:off x="8484472" y="125324"/>
            <a:ext cx="3455280" cy="3449521"/>
          </a:xfrm>
          <a:prstGeom prst="rect">
            <a:avLst/>
          </a:prstGeom>
        </p:spPr>
      </p:pic>
      <p:pic>
        <p:nvPicPr>
          <p:cNvPr id="8" name="Picture 7" descr="A picture containing text, bottle, indoor&#10;&#10;Description automatically generated">
            <a:extLst>
              <a:ext uri="{FF2B5EF4-FFF2-40B4-BE49-F238E27FC236}">
                <a16:creationId xmlns:a16="http://schemas.microsoft.com/office/drawing/2014/main" id="{B753D176-C10D-4547-A98C-3030079186D2}"/>
              </a:ext>
            </a:extLst>
          </p:cNvPr>
          <p:cNvPicPr>
            <a:picLocks noChangeAspect="1"/>
          </p:cNvPicPr>
          <p:nvPr/>
        </p:nvPicPr>
        <p:blipFill>
          <a:blip r:embed="rId4"/>
          <a:stretch>
            <a:fillRect/>
          </a:stretch>
        </p:blipFill>
        <p:spPr>
          <a:xfrm>
            <a:off x="4356866" y="121135"/>
            <a:ext cx="3478267" cy="3449521"/>
          </a:xfrm>
          <a:prstGeom prst="rect">
            <a:avLst/>
          </a:prstGeom>
        </p:spPr>
      </p:pic>
    </p:spTree>
    <p:extLst>
      <p:ext uri="{BB962C8B-B14F-4D97-AF65-F5344CB8AC3E}">
        <p14:creationId xmlns:p14="http://schemas.microsoft.com/office/powerpoint/2010/main" val="74024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8CF509E-7F57-874A-9D5E-C969C6FE2B39}"/>
              </a:ext>
            </a:extLst>
          </p:cNvPr>
          <p:cNvSpPr/>
          <p:nvPr/>
        </p:nvSpPr>
        <p:spPr>
          <a:xfrm>
            <a:off x="8933793" y="0"/>
            <a:ext cx="3101487" cy="4247317"/>
          </a:xfrm>
          <a:prstGeom prst="rect">
            <a:avLst/>
          </a:prstGeom>
        </p:spPr>
        <p:txBody>
          <a:bodyPr wrap="square">
            <a:spAutoFit/>
          </a:bodyPr>
          <a:lstStyle/>
          <a:p>
            <a:r>
              <a:rPr lang="en-GB" b="0" i="0" dirty="0">
                <a:solidFill>
                  <a:srgbClr val="262626"/>
                </a:solidFill>
                <a:effectLst/>
                <a:latin typeface="-apple-system"/>
              </a:rPr>
              <a:t>Day 2 painting these figures.</a:t>
            </a:r>
            <a:br>
              <a:rPr lang="en-GB" dirty="0"/>
            </a:br>
            <a:br>
              <a:rPr lang="en-GB" dirty="0"/>
            </a:br>
            <a:r>
              <a:rPr lang="en-GB" b="0" i="0" dirty="0">
                <a:solidFill>
                  <a:srgbClr val="262626"/>
                </a:solidFill>
                <a:effectLst/>
                <a:latin typeface="-apple-system"/>
              </a:rPr>
              <a:t>Finished the stands for these figures using the same techniques as I did with the figures. The stand for the ghost lady had a piece missing, I tried to make the missing piece with some </a:t>
            </a:r>
            <a:r>
              <a:rPr lang="en-GB" b="0" i="0" dirty="0" err="1">
                <a:solidFill>
                  <a:srgbClr val="262626"/>
                </a:solidFill>
                <a:effectLst/>
                <a:latin typeface="-apple-system"/>
              </a:rPr>
              <a:t>milliput</a:t>
            </a:r>
            <a:r>
              <a:rPr lang="en-GB" b="0" i="0" dirty="0">
                <a:solidFill>
                  <a:srgbClr val="262626"/>
                </a:solidFill>
                <a:effectLst/>
                <a:latin typeface="-apple-system"/>
              </a:rPr>
              <a:t> except it </a:t>
            </a:r>
            <a:r>
              <a:rPr lang="en-GB" b="0" i="0" dirty="0" err="1">
                <a:solidFill>
                  <a:srgbClr val="262626"/>
                </a:solidFill>
                <a:effectLst/>
                <a:latin typeface="-apple-system"/>
              </a:rPr>
              <a:t>didnt</a:t>
            </a:r>
            <a:r>
              <a:rPr lang="en-GB" b="0" i="0" dirty="0">
                <a:solidFill>
                  <a:srgbClr val="262626"/>
                </a:solidFill>
                <a:effectLst/>
                <a:latin typeface="-apple-system"/>
              </a:rPr>
              <a:t> want to mould very easily before cured and cannot be easily carved with a knife after its cured so I gave up on trying that and decided to paint as is.</a:t>
            </a:r>
            <a:br>
              <a:rPr lang="en-GB" dirty="0"/>
            </a:br>
            <a:endParaRPr lang="en-US" dirty="0"/>
          </a:p>
        </p:txBody>
      </p:sp>
      <p:pic>
        <p:nvPicPr>
          <p:cNvPr id="4" name="Picture 3" descr="A picture containing wall&#10;&#10;Description automatically generated">
            <a:extLst>
              <a:ext uri="{FF2B5EF4-FFF2-40B4-BE49-F238E27FC236}">
                <a16:creationId xmlns:a16="http://schemas.microsoft.com/office/drawing/2014/main" id="{AB8A3CBA-4C77-4F41-BB47-3E7B1A103308}"/>
              </a:ext>
            </a:extLst>
          </p:cNvPr>
          <p:cNvPicPr>
            <a:picLocks noChangeAspect="1"/>
          </p:cNvPicPr>
          <p:nvPr/>
        </p:nvPicPr>
        <p:blipFill>
          <a:blip r:embed="rId2"/>
          <a:stretch>
            <a:fillRect/>
          </a:stretch>
        </p:blipFill>
        <p:spPr>
          <a:xfrm>
            <a:off x="134008" y="957852"/>
            <a:ext cx="2836107" cy="2836107"/>
          </a:xfrm>
          <a:prstGeom prst="rect">
            <a:avLst/>
          </a:prstGeom>
        </p:spPr>
      </p:pic>
      <p:pic>
        <p:nvPicPr>
          <p:cNvPr id="6" name="Picture 5" descr="A picture containing indoor, wall&#10;&#10;Description automatically generated">
            <a:extLst>
              <a:ext uri="{FF2B5EF4-FFF2-40B4-BE49-F238E27FC236}">
                <a16:creationId xmlns:a16="http://schemas.microsoft.com/office/drawing/2014/main" id="{14625A78-7CE1-4E41-941D-9D198C795945}"/>
              </a:ext>
            </a:extLst>
          </p:cNvPr>
          <p:cNvPicPr>
            <a:picLocks noChangeAspect="1"/>
          </p:cNvPicPr>
          <p:nvPr/>
        </p:nvPicPr>
        <p:blipFill>
          <a:blip r:embed="rId3"/>
          <a:stretch>
            <a:fillRect/>
          </a:stretch>
        </p:blipFill>
        <p:spPr>
          <a:xfrm>
            <a:off x="3102222" y="957851"/>
            <a:ext cx="2855078" cy="2836107"/>
          </a:xfrm>
          <a:prstGeom prst="rect">
            <a:avLst/>
          </a:prstGeom>
        </p:spPr>
      </p:pic>
      <p:pic>
        <p:nvPicPr>
          <p:cNvPr id="8" name="Picture 7" descr="A picture containing indoor, automaton&#10;&#10;Description automatically generated">
            <a:extLst>
              <a:ext uri="{FF2B5EF4-FFF2-40B4-BE49-F238E27FC236}">
                <a16:creationId xmlns:a16="http://schemas.microsoft.com/office/drawing/2014/main" id="{B5473A20-F85B-B244-8979-EB8BD460CADF}"/>
              </a:ext>
            </a:extLst>
          </p:cNvPr>
          <p:cNvPicPr>
            <a:picLocks noChangeAspect="1"/>
          </p:cNvPicPr>
          <p:nvPr/>
        </p:nvPicPr>
        <p:blipFill>
          <a:blip r:embed="rId4"/>
          <a:stretch>
            <a:fillRect/>
          </a:stretch>
        </p:blipFill>
        <p:spPr>
          <a:xfrm>
            <a:off x="6082285" y="957850"/>
            <a:ext cx="2840825" cy="2836107"/>
          </a:xfrm>
          <a:prstGeom prst="rect">
            <a:avLst/>
          </a:prstGeom>
        </p:spPr>
      </p:pic>
      <p:pic>
        <p:nvPicPr>
          <p:cNvPr id="10" name="Picture 9">
            <a:extLst>
              <a:ext uri="{FF2B5EF4-FFF2-40B4-BE49-F238E27FC236}">
                <a16:creationId xmlns:a16="http://schemas.microsoft.com/office/drawing/2014/main" id="{D8E564C0-1ED0-5342-B4B9-424EAF3C83C3}"/>
              </a:ext>
            </a:extLst>
          </p:cNvPr>
          <p:cNvPicPr>
            <a:picLocks noChangeAspect="1"/>
          </p:cNvPicPr>
          <p:nvPr/>
        </p:nvPicPr>
        <p:blipFill>
          <a:blip r:embed="rId5"/>
          <a:stretch>
            <a:fillRect/>
          </a:stretch>
        </p:blipFill>
        <p:spPr>
          <a:xfrm>
            <a:off x="134008" y="3870559"/>
            <a:ext cx="2855037" cy="2845552"/>
          </a:xfrm>
          <a:prstGeom prst="rect">
            <a:avLst/>
          </a:prstGeom>
        </p:spPr>
      </p:pic>
      <p:pic>
        <p:nvPicPr>
          <p:cNvPr id="12" name="Picture 11" descr="A picture containing indoor&#10;&#10;Description automatically generated">
            <a:extLst>
              <a:ext uri="{FF2B5EF4-FFF2-40B4-BE49-F238E27FC236}">
                <a16:creationId xmlns:a16="http://schemas.microsoft.com/office/drawing/2014/main" id="{C607447A-E1A8-404D-A2DB-E75AAD0F3391}"/>
              </a:ext>
            </a:extLst>
          </p:cNvPr>
          <p:cNvPicPr>
            <a:picLocks noChangeAspect="1"/>
          </p:cNvPicPr>
          <p:nvPr/>
        </p:nvPicPr>
        <p:blipFill>
          <a:blip r:embed="rId6"/>
          <a:stretch>
            <a:fillRect/>
          </a:stretch>
        </p:blipFill>
        <p:spPr>
          <a:xfrm>
            <a:off x="3121704" y="3870559"/>
            <a:ext cx="2845552" cy="2845552"/>
          </a:xfrm>
          <a:prstGeom prst="rect">
            <a:avLst/>
          </a:prstGeom>
        </p:spPr>
      </p:pic>
      <p:pic>
        <p:nvPicPr>
          <p:cNvPr id="14" name="Picture 13" descr="A picture containing indoor&#10;&#10;Description automatically generated">
            <a:extLst>
              <a:ext uri="{FF2B5EF4-FFF2-40B4-BE49-F238E27FC236}">
                <a16:creationId xmlns:a16="http://schemas.microsoft.com/office/drawing/2014/main" id="{222091E9-3AE6-794B-A664-D38C474090A2}"/>
              </a:ext>
            </a:extLst>
          </p:cNvPr>
          <p:cNvPicPr>
            <a:picLocks noChangeAspect="1"/>
          </p:cNvPicPr>
          <p:nvPr/>
        </p:nvPicPr>
        <p:blipFill>
          <a:blip r:embed="rId7"/>
          <a:stretch>
            <a:fillRect/>
          </a:stretch>
        </p:blipFill>
        <p:spPr>
          <a:xfrm>
            <a:off x="6082285" y="3870559"/>
            <a:ext cx="2845552" cy="2845552"/>
          </a:xfrm>
          <a:prstGeom prst="rect">
            <a:avLst/>
          </a:prstGeom>
        </p:spPr>
      </p:pic>
      <p:pic>
        <p:nvPicPr>
          <p:cNvPr id="16" name="Picture 15">
            <a:extLst>
              <a:ext uri="{FF2B5EF4-FFF2-40B4-BE49-F238E27FC236}">
                <a16:creationId xmlns:a16="http://schemas.microsoft.com/office/drawing/2014/main" id="{666383B4-D849-4F43-AC67-B00BE6C7F467}"/>
              </a:ext>
            </a:extLst>
          </p:cNvPr>
          <p:cNvPicPr>
            <a:picLocks noChangeAspect="1"/>
          </p:cNvPicPr>
          <p:nvPr/>
        </p:nvPicPr>
        <p:blipFill>
          <a:blip r:embed="rId8"/>
          <a:stretch>
            <a:fillRect/>
          </a:stretch>
        </p:blipFill>
        <p:spPr>
          <a:xfrm>
            <a:off x="9053549" y="3870559"/>
            <a:ext cx="2840825" cy="2845552"/>
          </a:xfrm>
          <a:prstGeom prst="rect">
            <a:avLst/>
          </a:prstGeom>
        </p:spPr>
      </p:pic>
    </p:spTree>
    <p:extLst>
      <p:ext uri="{BB962C8B-B14F-4D97-AF65-F5344CB8AC3E}">
        <p14:creationId xmlns:p14="http://schemas.microsoft.com/office/powerpoint/2010/main" val="780248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E63138-037D-F949-A0D8-0F0D4FAB04AA}"/>
              </a:ext>
            </a:extLst>
          </p:cNvPr>
          <p:cNvSpPr/>
          <p:nvPr/>
        </p:nvSpPr>
        <p:spPr>
          <a:xfrm>
            <a:off x="430924" y="4359616"/>
            <a:ext cx="6096000" cy="1754326"/>
          </a:xfrm>
          <a:prstGeom prst="rect">
            <a:avLst/>
          </a:prstGeom>
        </p:spPr>
        <p:txBody>
          <a:bodyPr>
            <a:spAutoFit/>
          </a:bodyPr>
          <a:lstStyle/>
          <a:p>
            <a:r>
              <a:rPr lang="en-GB" b="0" i="0" dirty="0">
                <a:solidFill>
                  <a:srgbClr val="262626"/>
                </a:solidFill>
                <a:effectLst/>
                <a:latin typeface="-apple-system"/>
              </a:rPr>
              <a:t>Copper wire bed frame. Soldered together. 1:20 scale. My plan for it next is to get spare materials to 'dress' the bed cover the foam mattress and pillows then make a </a:t>
            </a:r>
            <a:r>
              <a:rPr lang="en-GB" b="0" i="0" dirty="0" err="1">
                <a:solidFill>
                  <a:srgbClr val="262626"/>
                </a:solidFill>
                <a:effectLst/>
                <a:latin typeface="-apple-system"/>
              </a:rPr>
              <a:t>douvet</a:t>
            </a:r>
            <a:r>
              <a:rPr lang="en-GB" b="0" i="0" dirty="0">
                <a:solidFill>
                  <a:srgbClr val="262626"/>
                </a:solidFill>
                <a:effectLst/>
                <a:latin typeface="-apple-system"/>
              </a:rPr>
              <a:t> from something. Maybe make a small part of a bed room to place the bed within. I'm thinking modern and classy but not rich for figuring out the space.</a:t>
            </a:r>
            <a:endParaRPr lang="en-US" dirty="0"/>
          </a:p>
        </p:txBody>
      </p:sp>
      <p:pic>
        <p:nvPicPr>
          <p:cNvPr id="4" name="Picture 3" descr="A picture containing kitchenware, metal&#10;&#10;Description automatically generated">
            <a:extLst>
              <a:ext uri="{FF2B5EF4-FFF2-40B4-BE49-F238E27FC236}">
                <a16:creationId xmlns:a16="http://schemas.microsoft.com/office/drawing/2014/main" id="{B38FCBF9-58C0-F145-BF59-70BD275DC18A}"/>
              </a:ext>
            </a:extLst>
          </p:cNvPr>
          <p:cNvPicPr>
            <a:picLocks noChangeAspect="1"/>
          </p:cNvPicPr>
          <p:nvPr/>
        </p:nvPicPr>
        <p:blipFill>
          <a:blip r:embed="rId2"/>
          <a:stretch>
            <a:fillRect/>
          </a:stretch>
        </p:blipFill>
        <p:spPr>
          <a:xfrm>
            <a:off x="121242" y="105104"/>
            <a:ext cx="3867808" cy="3867808"/>
          </a:xfrm>
          <a:prstGeom prst="rect">
            <a:avLst/>
          </a:prstGeom>
        </p:spPr>
      </p:pic>
      <p:pic>
        <p:nvPicPr>
          <p:cNvPr id="6" name="Picture 5" descr="A screenshot of a video game&#10;&#10;Description automatically generated with medium confidence">
            <a:extLst>
              <a:ext uri="{FF2B5EF4-FFF2-40B4-BE49-F238E27FC236}">
                <a16:creationId xmlns:a16="http://schemas.microsoft.com/office/drawing/2014/main" id="{9D23513A-511D-134E-9EEC-5343DAB68263}"/>
              </a:ext>
            </a:extLst>
          </p:cNvPr>
          <p:cNvPicPr>
            <a:picLocks noChangeAspect="1"/>
          </p:cNvPicPr>
          <p:nvPr/>
        </p:nvPicPr>
        <p:blipFill>
          <a:blip r:embed="rId3"/>
          <a:stretch>
            <a:fillRect/>
          </a:stretch>
        </p:blipFill>
        <p:spPr>
          <a:xfrm>
            <a:off x="4158878" y="105104"/>
            <a:ext cx="3874244" cy="3867808"/>
          </a:xfrm>
          <a:prstGeom prst="rect">
            <a:avLst/>
          </a:prstGeom>
        </p:spPr>
      </p:pic>
      <p:pic>
        <p:nvPicPr>
          <p:cNvPr id="8" name="Picture 7" descr="A picture containing indoor&#10;&#10;Description automatically generated">
            <a:extLst>
              <a:ext uri="{FF2B5EF4-FFF2-40B4-BE49-F238E27FC236}">
                <a16:creationId xmlns:a16="http://schemas.microsoft.com/office/drawing/2014/main" id="{B05C101B-69E9-4642-884C-5FBD05C6A042}"/>
              </a:ext>
            </a:extLst>
          </p:cNvPr>
          <p:cNvPicPr>
            <a:picLocks noChangeAspect="1"/>
          </p:cNvPicPr>
          <p:nvPr/>
        </p:nvPicPr>
        <p:blipFill>
          <a:blip r:embed="rId4"/>
          <a:stretch>
            <a:fillRect/>
          </a:stretch>
        </p:blipFill>
        <p:spPr>
          <a:xfrm>
            <a:off x="8202950" y="105104"/>
            <a:ext cx="3867808" cy="3867808"/>
          </a:xfrm>
          <a:prstGeom prst="rect">
            <a:avLst/>
          </a:prstGeom>
        </p:spPr>
      </p:pic>
    </p:spTree>
    <p:extLst>
      <p:ext uri="{BB962C8B-B14F-4D97-AF65-F5344CB8AC3E}">
        <p14:creationId xmlns:p14="http://schemas.microsoft.com/office/powerpoint/2010/main" val="2719682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9F6D39C-E16A-7545-8FFD-B9FE3AABB134}"/>
              </a:ext>
            </a:extLst>
          </p:cNvPr>
          <p:cNvSpPr/>
          <p:nvPr/>
        </p:nvSpPr>
        <p:spPr>
          <a:xfrm>
            <a:off x="304800" y="5351319"/>
            <a:ext cx="6096000" cy="1200329"/>
          </a:xfrm>
          <a:prstGeom prst="rect">
            <a:avLst/>
          </a:prstGeom>
        </p:spPr>
        <p:txBody>
          <a:bodyPr>
            <a:spAutoFit/>
          </a:bodyPr>
          <a:lstStyle/>
          <a:p>
            <a:r>
              <a:rPr lang="en-GB" b="0" i="0" dirty="0">
                <a:solidFill>
                  <a:srgbClr val="262626"/>
                </a:solidFill>
                <a:effectLst/>
                <a:latin typeface="-apple-system"/>
              </a:rPr>
              <a:t>Perspective drawing of The Peahen in St Albans. Had a lot of difficulty but got the drawing to a place I liked. Not sure if I should keep as is or do something else with it. Maybe I'll photocopy and try a few different things with the photocopies.</a:t>
            </a:r>
            <a:endParaRPr lang="en-US" dirty="0"/>
          </a:p>
        </p:txBody>
      </p:sp>
      <p:pic>
        <p:nvPicPr>
          <p:cNvPr id="4" name="Picture 3" descr="Diagram, engineering drawing&#10;&#10;Description automatically generated">
            <a:extLst>
              <a:ext uri="{FF2B5EF4-FFF2-40B4-BE49-F238E27FC236}">
                <a16:creationId xmlns:a16="http://schemas.microsoft.com/office/drawing/2014/main" id="{E78935FC-0089-084B-83D3-E125779D275B}"/>
              </a:ext>
            </a:extLst>
          </p:cNvPr>
          <p:cNvPicPr>
            <a:picLocks noChangeAspect="1"/>
          </p:cNvPicPr>
          <p:nvPr/>
        </p:nvPicPr>
        <p:blipFill>
          <a:blip r:embed="rId2"/>
          <a:stretch>
            <a:fillRect/>
          </a:stretch>
        </p:blipFill>
        <p:spPr>
          <a:xfrm>
            <a:off x="6400800" y="157656"/>
            <a:ext cx="5059325" cy="5034196"/>
          </a:xfrm>
          <a:prstGeom prst="rect">
            <a:avLst/>
          </a:prstGeom>
        </p:spPr>
      </p:pic>
      <p:pic>
        <p:nvPicPr>
          <p:cNvPr id="6" name="Picture 5" descr="A drawing of a house&#10;&#10;Description automatically generated with medium confidence">
            <a:extLst>
              <a:ext uri="{FF2B5EF4-FFF2-40B4-BE49-F238E27FC236}">
                <a16:creationId xmlns:a16="http://schemas.microsoft.com/office/drawing/2014/main" id="{691E6222-F595-0A4E-9055-1A8640489E7B}"/>
              </a:ext>
            </a:extLst>
          </p:cNvPr>
          <p:cNvPicPr>
            <a:picLocks noChangeAspect="1"/>
          </p:cNvPicPr>
          <p:nvPr/>
        </p:nvPicPr>
        <p:blipFill rotWithShape="1">
          <a:blip r:embed="rId3"/>
          <a:srcRect r="1646"/>
          <a:stretch/>
        </p:blipFill>
        <p:spPr>
          <a:xfrm>
            <a:off x="731875" y="157656"/>
            <a:ext cx="5059325" cy="5034196"/>
          </a:xfrm>
          <a:prstGeom prst="rect">
            <a:avLst/>
          </a:prstGeom>
        </p:spPr>
      </p:pic>
    </p:spTree>
    <p:extLst>
      <p:ext uri="{BB962C8B-B14F-4D97-AF65-F5344CB8AC3E}">
        <p14:creationId xmlns:p14="http://schemas.microsoft.com/office/powerpoint/2010/main" val="1079196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705105B-E12B-B749-B4C5-449DA341D444}"/>
              </a:ext>
            </a:extLst>
          </p:cNvPr>
          <p:cNvSpPr/>
          <p:nvPr/>
        </p:nvSpPr>
        <p:spPr>
          <a:xfrm>
            <a:off x="199697" y="3623898"/>
            <a:ext cx="11666481" cy="3139321"/>
          </a:xfrm>
          <a:prstGeom prst="rect">
            <a:avLst/>
          </a:prstGeom>
        </p:spPr>
        <p:txBody>
          <a:bodyPr wrap="square">
            <a:spAutoFit/>
          </a:bodyPr>
          <a:lstStyle/>
          <a:p>
            <a:r>
              <a:rPr lang="en-GB" b="0" i="0" dirty="0">
                <a:solidFill>
                  <a:srgbClr val="262626"/>
                </a:solidFill>
                <a:effectLst/>
                <a:latin typeface="-apple-system"/>
              </a:rPr>
              <a:t>Mini water well project</a:t>
            </a:r>
            <a:br>
              <a:rPr lang="en-GB" dirty="0"/>
            </a:br>
            <a:br>
              <a:rPr lang="en-GB" dirty="0"/>
            </a:br>
            <a:r>
              <a:rPr lang="en-GB" b="0" i="0" dirty="0">
                <a:solidFill>
                  <a:srgbClr val="262626"/>
                </a:solidFill>
                <a:effectLst/>
                <a:latin typeface="-apple-system"/>
              </a:rPr>
              <a:t>1:20 scale </a:t>
            </a:r>
            <a:r>
              <a:rPr lang="en-GB" b="0" i="0" dirty="0" err="1">
                <a:solidFill>
                  <a:srgbClr val="262626"/>
                </a:solidFill>
                <a:effectLst/>
                <a:latin typeface="-apple-system"/>
              </a:rPr>
              <a:t>modle</a:t>
            </a:r>
            <a:r>
              <a:rPr lang="en-GB" b="0" i="0" dirty="0">
                <a:solidFill>
                  <a:srgbClr val="262626"/>
                </a:solidFill>
                <a:effectLst/>
                <a:latin typeface="-apple-system"/>
              </a:rPr>
              <a:t> of a water well I designed myself.</a:t>
            </a:r>
            <a:br>
              <a:rPr lang="en-GB" dirty="0"/>
            </a:br>
            <a:r>
              <a:rPr lang="en-GB" b="0" i="0" dirty="0">
                <a:solidFill>
                  <a:srgbClr val="262626"/>
                </a:solidFill>
                <a:effectLst/>
                <a:latin typeface="-apple-system"/>
              </a:rPr>
              <a:t>Made from cardboard, air dry clay, matchsticks and super sculpey with water in the bottom of the well made of epoxy resin. Unseen unfortunately but am thinking of doing some more things with resin, hopefully soon... maybe a pond?</a:t>
            </a:r>
            <a:br>
              <a:rPr lang="en-GB" dirty="0"/>
            </a:br>
            <a:br>
              <a:rPr lang="en-GB" dirty="0"/>
            </a:br>
            <a:r>
              <a:rPr lang="en-GB" b="0" i="0" dirty="0">
                <a:solidFill>
                  <a:srgbClr val="262626"/>
                </a:solidFill>
                <a:effectLst/>
                <a:latin typeface="-apple-system"/>
              </a:rPr>
              <a:t>I </a:t>
            </a:r>
            <a:r>
              <a:rPr lang="en-GB" b="0" i="0" dirty="0" err="1">
                <a:solidFill>
                  <a:srgbClr val="262626"/>
                </a:solidFill>
                <a:effectLst/>
                <a:latin typeface="-apple-system"/>
              </a:rPr>
              <a:t>didnt</a:t>
            </a:r>
            <a:r>
              <a:rPr lang="en-GB" b="0" i="0" dirty="0">
                <a:solidFill>
                  <a:srgbClr val="262626"/>
                </a:solidFill>
                <a:effectLst/>
                <a:latin typeface="-apple-system"/>
              </a:rPr>
              <a:t> think the brick wall would look so good but I think it does thanks to the air dry clay that I applied with a sculpting tool. Then the paint job really brought out the detail.</a:t>
            </a:r>
            <a:br>
              <a:rPr lang="en-GB" dirty="0"/>
            </a:br>
            <a:br>
              <a:rPr lang="en-GB" dirty="0"/>
            </a:br>
            <a:r>
              <a:rPr lang="en-GB" b="0" i="0" dirty="0">
                <a:solidFill>
                  <a:srgbClr val="262626"/>
                </a:solidFill>
                <a:effectLst/>
                <a:latin typeface="-apple-system"/>
              </a:rPr>
              <a:t>I would have liked to use a small chain or thinner twine to use to bring up the pot from the water but all I had was what you see.</a:t>
            </a:r>
            <a:endParaRPr lang="en-US" dirty="0"/>
          </a:p>
        </p:txBody>
      </p:sp>
      <p:pic>
        <p:nvPicPr>
          <p:cNvPr id="4" name="Picture 3" descr="A picture containing text&#10;&#10;Description automatically generated">
            <a:extLst>
              <a:ext uri="{FF2B5EF4-FFF2-40B4-BE49-F238E27FC236}">
                <a16:creationId xmlns:a16="http://schemas.microsoft.com/office/drawing/2014/main" id="{1B408126-A127-AB46-B549-0C7BBCB5C78C}"/>
              </a:ext>
            </a:extLst>
          </p:cNvPr>
          <p:cNvPicPr>
            <a:picLocks noChangeAspect="1"/>
          </p:cNvPicPr>
          <p:nvPr/>
        </p:nvPicPr>
        <p:blipFill>
          <a:blip r:embed="rId2"/>
          <a:stretch>
            <a:fillRect/>
          </a:stretch>
        </p:blipFill>
        <p:spPr>
          <a:xfrm>
            <a:off x="325821" y="115613"/>
            <a:ext cx="3429000" cy="3429000"/>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A5811AD5-A641-1C4A-8B28-78D611262207}"/>
              </a:ext>
            </a:extLst>
          </p:cNvPr>
          <p:cNvPicPr>
            <a:picLocks noChangeAspect="1"/>
          </p:cNvPicPr>
          <p:nvPr/>
        </p:nvPicPr>
        <p:blipFill>
          <a:blip r:embed="rId3"/>
          <a:stretch>
            <a:fillRect/>
          </a:stretch>
        </p:blipFill>
        <p:spPr>
          <a:xfrm>
            <a:off x="4381500" y="115613"/>
            <a:ext cx="3429000" cy="3451975"/>
          </a:xfrm>
          <a:prstGeom prst="rect">
            <a:avLst/>
          </a:prstGeom>
        </p:spPr>
      </p:pic>
      <p:pic>
        <p:nvPicPr>
          <p:cNvPr id="8" name="Picture 7" descr="A picture containing text, fresh&#10;&#10;Description automatically generated">
            <a:extLst>
              <a:ext uri="{FF2B5EF4-FFF2-40B4-BE49-F238E27FC236}">
                <a16:creationId xmlns:a16="http://schemas.microsoft.com/office/drawing/2014/main" id="{55F0CE32-AEAC-8246-8586-AD910DF6A5E8}"/>
              </a:ext>
            </a:extLst>
          </p:cNvPr>
          <p:cNvPicPr>
            <a:picLocks noChangeAspect="1"/>
          </p:cNvPicPr>
          <p:nvPr/>
        </p:nvPicPr>
        <p:blipFill>
          <a:blip r:embed="rId4"/>
          <a:stretch>
            <a:fillRect/>
          </a:stretch>
        </p:blipFill>
        <p:spPr>
          <a:xfrm>
            <a:off x="8437178" y="115613"/>
            <a:ext cx="3429000" cy="3423313"/>
          </a:xfrm>
          <a:prstGeom prst="rect">
            <a:avLst/>
          </a:prstGeom>
        </p:spPr>
      </p:pic>
    </p:spTree>
    <p:extLst>
      <p:ext uri="{BB962C8B-B14F-4D97-AF65-F5344CB8AC3E}">
        <p14:creationId xmlns:p14="http://schemas.microsoft.com/office/powerpoint/2010/main" val="1301602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463A30-034E-BD47-9C8F-2089877036BF}"/>
              </a:ext>
            </a:extLst>
          </p:cNvPr>
          <p:cNvSpPr/>
          <p:nvPr/>
        </p:nvSpPr>
        <p:spPr>
          <a:xfrm>
            <a:off x="7882758" y="346841"/>
            <a:ext cx="4171332" cy="3416320"/>
          </a:xfrm>
          <a:prstGeom prst="rect">
            <a:avLst/>
          </a:prstGeom>
        </p:spPr>
        <p:txBody>
          <a:bodyPr wrap="square">
            <a:spAutoFit/>
          </a:bodyPr>
          <a:lstStyle/>
          <a:p>
            <a:r>
              <a:rPr lang="en-GB" b="0" i="0" dirty="0">
                <a:solidFill>
                  <a:srgbClr val="262626"/>
                </a:solidFill>
                <a:effectLst/>
                <a:latin typeface="-apple-system"/>
              </a:rPr>
              <a:t>Finished painting, assembling and making sure the magnets are the right way round on the "</a:t>
            </a:r>
            <a:r>
              <a:rPr lang="en-GB" b="0" i="0" dirty="0" err="1">
                <a:solidFill>
                  <a:srgbClr val="262626"/>
                </a:solidFill>
                <a:effectLst/>
                <a:latin typeface="-apple-system"/>
              </a:rPr>
              <a:t>Puppetswar</a:t>
            </a:r>
            <a:r>
              <a:rPr lang="en-GB" b="0" i="0" dirty="0">
                <a:solidFill>
                  <a:srgbClr val="262626"/>
                </a:solidFill>
                <a:effectLst/>
                <a:latin typeface="-apple-system"/>
              </a:rPr>
              <a:t> Jazzy Strikers" set that came in the "</a:t>
            </a:r>
            <a:r>
              <a:rPr lang="en-GB" b="0" i="0" dirty="0" err="1">
                <a:solidFill>
                  <a:srgbClr val="262626"/>
                </a:solidFill>
                <a:effectLst/>
                <a:latin typeface="-apple-system"/>
              </a:rPr>
              <a:t>Jazza's</a:t>
            </a:r>
            <a:r>
              <a:rPr lang="en-GB" b="0" i="0" dirty="0">
                <a:solidFill>
                  <a:srgbClr val="262626"/>
                </a:solidFill>
                <a:effectLst/>
                <a:latin typeface="-apple-system"/>
              </a:rPr>
              <a:t> Ultimate Creativity Collection".</a:t>
            </a:r>
            <a:br>
              <a:rPr lang="en-GB" dirty="0"/>
            </a:br>
            <a:br>
              <a:rPr lang="en-GB" dirty="0"/>
            </a:br>
            <a:r>
              <a:rPr lang="en-GB" b="0" i="0" dirty="0" err="1">
                <a:solidFill>
                  <a:srgbClr val="262626"/>
                </a:solidFill>
                <a:effectLst/>
                <a:latin typeface="-apple-system"/>
              </a:rPr>
              <a:t>Didnt</a:t>
            </a:r>
            <a:r>
              <a:rPr lang="en-GB" b="0" i="0" dirty="0">
                <a:solidFill>
                  <a:srgbClr val="262626"/>
                </a:solidFill>
                <a:effectLst/>
                <a:latin typeface="-apple-system"/>
              </a:rPr>
              <a:t> have a plan for them or colours when I started so now they're purple, not sure how imposing of a colour it is but I suppose purple, along with blue, are very royal, imperial colours so I think the colour scheme works.</a:t>
            </a:r>
            <a:endParaRPr lang="en-US" dirty="0"/>
          </a:p>
        </p:txBody>
      </p:sp>
      <p:pic>
        <p:nvPicPr>
          <p:cNvPr id="4" name="Picture 3" descr="A picture containing wall, indoor, different, automaton&#10;&#10;Description automatically generated">
            <a:extLst>
              <a:ext uri="{FF2B5EF4-FFF2-40B4-BE49-F238E27FC236}">
                <a16:creationId xmlns:a16="http://schemas.microsoft.com/office/drawing/2014/main" id="{34E70347-2BBA-6E48-BAB6-B93BB19A862F}"/>
              </a:ext>
            </a:extLst>
          </p:cNvPr>
          <p:cNvPicPr>
            <a:picLocks noChangeAspect="1"/>
          </p:cNvPicPr>
          <p:nvPr/>
        </p:nvPicPr>
        <p:blipFill>
          <a:blip r:embed="rId2"/>
          <a:stretch>
            <a:fillRect/>
          </a:stretch>
        </p:blipFill>
        <p:spPr>
          <a:xfrm>
            <a:off x="137910" y="94593"/>
            <a:ext cx="3596909" cy="3579044"/>
          </a:xfrm>
          <a:prstGeom prst="rect">
            <a:avLst/>
          </a:prstGeom>
        </p:spPr>
      </p:pic>
      <p:pic>
        <p:nvPicPr>
          <p:cNvPr id="6" name="Picture 5" descr="A picture containing text, wall, indoor, different&#10;&#10;Description automatically generated">
            <a:extLst>
              <a:ext uri="{FF2B5EF4-FFF2-40B4-BE49-F238E27FC236}">
                <a16:creationId xmlns:a16="http://schemas.microsoft.com/office/drawing/2014/main" id="{D0CE7C25-9F26-214D-BD9D-CB2CBFA6BB42}"/>
              </a:ext>
            </a:extLst>
          </p:cNvPr>
          <p:cNvPicPr>
            <a:picLocks noChangeAspect="1"/>
          </p:cNvPicPr>
          <p:nvPr/>
        </p:nvPicPr>
        <p:blipFill>
          <a:blip r:embed="rId3"/>
          <a:stretch>
            <a:fillRect/>
          </a:stretch>
        </p:blipFill>
        <p:spPr>
          <a:xfrm>
            <a:off x="3827953" y="94593"/>
            <a:ext cx="3584989" cy="3579044"/>
          </a:xfrm>
          <a:prstGeom prst="rect">
            <a:avLst/>
          </a:prstGeom>
        </p:spPr>
      </p:pic>
      <p:pic>
        <p:nvPicPr>
          <p:cNvPr id="8" name="Picture 7">
            <a:extLst>
              <a:ext uri="{FF2B5EF4-FFF2-40B4-BE49-F238E27FC236}">
                <a16:creationId xmlns:a16="http://schemas.microsoft.com/office/drawing/2014/main" id="{206BFACD-9EBC-114A-8BE2-4470484D5850}"/>
              </a:ext>
            </a:extLst>
          </p:cNvPr>
          <p:cNvPicPr>
            <a:picLocks noChangeAspect="1"/>
          </p:cNvPicPr>
          <p:nvPr/>
        </p:nvPicPr>
        <p:blipFill>
          <a:blip r:embed="rId4"/>
          <a:stretch>
            <a:fillRect/>
          </a:stretch>
        </p:blipFill>
        <p:spPr>
          <a:xfrm>
            <a:off x="137910" y="3863872"/>
            <a:ext cx="2332047" cy="2343727"/>
          </a:xfrm>
          <a:prstGeom prst="rect">
            <a:avLst/>
          </a:prstGeom>
        </p:spPr>
      </p:pic>
      <p:pic>
        <p:nvPicPr>
          <p:cNvPr id="10" name="Picture 9" descr="A close - up of a mask&#10;&#10;Description automatically generated with medium confidence">
            <a:extLst>
              <a:ext uri="{FF2B5EF4-FFF2-40B4-BE49-F238E27FC236}">
                <a16:creationId xmlns:a16="http://schemas.microsoft.com/office/drawing/2014/main" id="{8CEA62FA-4FE5-5E4C-93DF-8690FFD4D327}"/>
              </a:ext>
            </a:extLst>
          </p:cNvPr>
          <p:cNvPicPr>
            <a:picLocks noChangeAspect="1"/>
          </p:cNvPicPr>
          <p:nvPr/>
        </p:nvPicPr>
        <p:blipFill>
          <a:blip r:embed="rId5"/>
          <a:stretch>
            <a:fillRect/>
          </a:stretch>
        </p:blipFill>
        <p:spPr>
          <a:xfrm>
            <a:off x="2536337" y="3863870"/>
            <a:ext cx="2347636" cy="2343729"/>
          </a:xfrm>
          <a:prstGeom prst="rect">
            <a:avLst/>
          </a:prstGeom>
        </p:spPr>
      </p:pic>
      <p:pic>
        <p:nvPicPr>
          <p:cNvPr id="12" name="Picture 11">
            <a:extLst>
              <a:ext uri="{FF2B5EF4-FFF2-40B4-BE49-F238E27FC236}">
                <a16:creationId xmlns:a16="http://schemas.microsoft.com/office/drawing/2014/main" id="{F5EBA54E-79A8-BD4C-8E60-6F5BBD2396C9}"/>
              </a:ext>
            </a:extLst>
          </p:cNvPr>
          <p:cNvPicPr>
            <a:picLocks noChangeAspect="1"/>
          </p:cNvPicPr>
          <p:nvPr/>
        </p:nvPicPr>
        <p:blipFill>
          <a:blip r:embed="rId6"/>
          <a:stretch>
            <a:fillRect/>
          </a:stretch>
        </p:blipFill>
        <p:spPr>
          <a:xfrm>
            <a:off x="4945272" y="3863871"/>
            <a:ext cx="2343729" cy="2343729"/>
          </a:xfrm>
          <a:prstGeom prst="rect">
            <a:avLst/>
          </a:prstGeom>
        </p:spPr>
      </p:pic>
      <p:pic>
        <p:nvPicPr>
          <p:cNvPr id="14" name="Picture 13" descr="A close - up of a statue&#10;&#10;Description automatically generated with low confidence">
            <a:extLst>
              <a:ext uri="{FF2B5EF4-FFF2-40B4-BE49-F238E27FC236}">
                <a16:creationId xmlns:a16="http://schemas.microsoft.com/office/drawing/2014/main" id="{172F88B4-D51B-144B-AEFC-A33EF009DA8D}"/>
              </a:ext>
            </a:extLst>
          </p:cNvPr>
          <p:cNvPicPr>
            <a:picLocks noChangeAspect="1"/>
          </p:cNvPicPr>
          <p:nvPr/>
        </p:nvPicPr>
        <p:blipFill>
          <a:blip r:embed="rId7"/>
          <a:stretch>
            <a:fillRect/>
          </a:stretch>
        </p:blipFill>
        <p:spPr>
          <a:xfrm>
            <a:off x="7345567" y="3863871"/>
            <a:ext cx="2355487" cy="2343729"/>
          </a:xfrm>
          <a:prstGeom prst="rect">
            <a:avLst/>
          </a:prstGeom>
        </p:spPr>
      </p:pic>
      <p:pic>
        <p:nvPicPr>
          <p:cNvPr id="16" name="Picture 15">
            <a:extLst>
              <a:ext uri="{FF2B5EF4-FFF2-40B4-BE49-F238E27FC236}">
                <a16:creationId xmlns:a16="http://schemas.microsoft.com/office/drawing/2014/main" id="{9ED33EBD-A006-FF4A-BE21-4A0B933E095B}"/>
              </a:ext>
            </a:extLst>
          </p:cNvPr>
          <p:cNvPicPr>
            <a:picLocks noChangeAspect="1"/>
          </p:cNvPicPr>
          <p:nvPr/>
        </p:nvPicPr>
        <p:blipFill>
          <a:blip r:embed="rId8"/>
          <a:stretch>
            <a:fillRect/>
          </a:stretch>
        </p:blipFill>
        <p:spPr>
          <a:xfrm>
            <a:off x="9764316" y="3863870"/>
            <a:ext cx="2343729" cy="2343729"/>
          </a:xfrm>
          <a:prstGeom prst="rect">
            <a:avLst/>
          </a:prstGeom>
        </p:spPr>
      </p:pic>
    </p:spTree>
    <p:extLst>
      <p:ext uri="{BB962C8B-B14F-4D97-AF65-F5344CB8AC3E}">
        <p14:creationId xmlns:p14="http://schemas.microsoft.com/office/powerpoint/2010/main" val="3206683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3389EE2-0C67-1945-BFA1-9B75195453F4}"/>
              </a:ext>
            </a:extLst>
          </p:cNvPr>
          <p:cNvSpPr/>
          <p:nvPr/>
        </p:nvSpPr>
        <p:spPr>
          <a:xfrm>
            <a:off x="3216166" y="266681"/>
            <a:ext cx="8975833" cy="3139321"/>
          </a:xfrm>
          <a:prstGeom prst="rect">
            <a:avLst/>
          </a:prstGeom>
        </p:spPr>
        <p:txBody>
          <a:bodyPr wrap="square">
            <a:spAutoFit/>
          </a:bodyPr>
          <a:lstStyle/>
          <a:p>
            <a:r>
              <a:rPr lang="en-GB" b="0" i="0" dirty="0">
                <a:solidFill>
                  <a:srgbClr val="262626"/>
                </a:solidFill>
                <a:effectLst/>
                <a:latin typeface="-apple-system"/>
              </a:rPr>
              <a:t>Mini Project: You are what you Hoard</a:t>
            </a:r>
            <a:br>
              <a:rPr lang="en-GB" dirty="0"/>
            </a:br>
            <a:br>
              <a:rPr lang="en-GB" dirty="0"/>
            </a:br>
            <a:r>
              <a:rPr lang="en-GB" b="0" i="0" dirty="0">
                <a:solidFill>
                  <a:srgbClr val="262626"/>
                </a:solidFill>
                <a:effectLst/>
                <a:latin typeface="-apple-system"/>
              </a:rPr>
              <a:t>Painted this over about 5 hours? I did it in one go, started, got invested, </a:t>
            </a:r>
            <a:r>
              <a:rPr lang="en-GB" b="0" i="0" dirty="0" err="1">
                <a:solidFill>
                  <a:srgbClr val="262626"/>
                </a:solidFill>
                <a:effectLst/>
                <a:latin typeface="-apple-system"/>
              </a:rPr>
              <a:t>couldnt</a:t>
            </a:r>
            <a:r>
              <a:rPr lang="en-GB" b="0" i="0" dirty="0">
                <a:solidFill>
                  <a:srgbClr val="262626"/>
                </a:solidFill>
                <a:effectLst/>
                <a:latin typeface="-apple-system"/>
              </a:rPr>
              <a:t> stop, finished 3:30am.... :D</a:t>
            </a:r>
            <a:br>
              <a:rPr lang="en-GB" dirty="0"/>
            </a:br>
            <a:br>
              <a:rPr lang="en-GB" dirty="0"/>
            </a:br>
            <a:r>
              <a:rPr lang="en-GB" b="0" i="0" dirty="0">
                <a:solidFill>
                  <a:srgbClr val="262626"/>
                </a:solidFill>
                <a:effectLst/>
                <a:latin typeface="-apple-system"/>
              </a:rPr>
              <a:t>Tis a </a:t>
            </a:r>
            <a:r>
              <a:rPr lang="en-GB" b="0" i="0" dirty="0" err="1">
                <a:solidFill>
                  <a:srgbClr val="262626"/>
                </a:solidFill>
                <a:effectLst/>
                <a:latin typeface="-apple-system"/>
              </a:rPr>
              <a:t>DnD</a:t>
            </a:r>
            <a:r>
              <a:rPr lang="en-GB" b="0" i="0" dirty="0">
                <a:solidFill>
                  <a:srgbClr val="262626"/>
                </a:solidFill>
                <a:effectLst/>
                <a:latin typeface="-apple-system"/>
              </a:rPr>
              <a:t> young bronze Dragon made by </a:t>
            </a:r>
            <a:r>
              <a:rPr lang="en-GB" b="0" i="0" dirty="0" err="1">
                <a:solidFill>
                  <a:srgbClr val="262626"/>
                </a:solidFill>
                <a:effectLst/>
                <a:latin typeface="-apple-system"/>
              </a:rPr>
              <a:t>Nolzur's</a:t>
            </a:r>
            <a:r>
              <a:rPr lang="en-GB" b="0" i="0" dirty="0">
                <a:solidFill>
                  <a:srgbClr val="262626"/>
                </a:solidFill>
                <a:effectLst/>
                <a:latin typeface="-apple-system"/>
              </a:rPr>
              <a:t> </a:t>
            </a:r>
            <a:r>
              <a:rPr lang="en-GB" b="0" i="0" dirty="0" err="1">
                <a:solidFill>
                  <a:srgbClr val="262626"/>
                </a:solidFill>
                <a:effectLst/>
                <a:latin typeface="-apple-system"/>
              </a:rPr>
              <a:t>Marvelous</a:t>
            </a:r>
            <a:r>
              <a:rPr lang="en-GB" b="0" i="0" dirty="0">
                <a:solidFill>
                  <a:srgbClr val="262626"/>
                </a:solidFill>
                <a:effectLst/>
                <a:latin typeface="-apple-system"/>
              </a:rPr>
              <a:t> Miniatures. Pre primed, so ready to paint out the box. Got it for </a:t>
            </a:r>
            <a:r>
              <a:rPr lang="en-GB" b="0" i="0" dirty="0" err="1">
                <a:solidFill>
                  <a:srgbClr val="262626"/>
                </a:solidFill>
                <a:effectLst/>
                <a:latin typeface="-apple-system"/>
              </a:rPr>
              <a:t>christmas</a:t>
            </a:r>
            <a:r>
              <a:rPr lang="en-GB" b="0" i="0" dirty="0">
                <a:solidFill>
                  <a:srgbClr val="262626"/>
                </a:solidFill>
                <a:effectLst/>
                <a:latin typeface="-apple-system"/>
              </a:rPr>
              <a:t>, just decided to paint him. (I feel like it's a him)</a:t>
            </a:r>
            <a:br>
              <a:rPr lang="en-GB" dirty="0"/>
            </a:br>
            <a:br>
              <a:rPr lang="en-GB" dirty="0"/>
            </a:br>
            <a:r>
              <a:rPr lang="en-GB" b="0" i="0" dirty="0">
                <a:solidFill>
                  <a:srgbClr val="262626"/>
                </a:solidFill>
                <a:effectLst/>
                <a:latin typeface="-apple-system"/>
              </a:rPr>
              <a:t>Painted, initially thinking black and gold, the black was changed to a dark grey, and then the dry brushed highlight of purple (I think I have this thing about mixing purple paint from primary colours </a:t>
            </a:r>
            <a:r>
              <a:rPr lang="en-GB" b="0" i="0" dirty="0" err="1">
                <a:solidFill>
                  <a:srgbClr val="262626"/>
                </a:solidFill>
                <a:effectLst/>
                <a:latin typeface="-apple-system"/>
              </a:rPr>
              <a:t>atm</a:t>
            </a:r>
            <a:r>
              <a:rPr lang="en-GB" b="0" i="0" dirty="0">
                <a:solidFill>
                  <a:srgbClr val="262626"/>
                </a:solidFill>
                <a:effectLst/>
                <a:latin typeface="-apple-system"/>
              </a:rPr>
              <a:t>) so now it looks like a purple grey dragon with golden wings.</a:t>
            </a:r>
            <a:endParaRPr lang="en-US" dirty="0"/>
          </a:p>
        </p:txBody>
      </p:sp>
      <p:pic>
        <p:nvPicPr>
          <p:cNvPr id="4" name="Picture 3" descr="A picture containing indoor, orange, several&#10;&#10;Description automatically generated">
            <a:extLst>
              <a:ext uri="{FF2B5EF4-FFF2-40B4-BE49-F238E27FC236}">
                <a16:creationId xmlns:a16="http://schemas.microsoft.com/office/drawing/2014/main" id="{2CC48DE1-07C0-944C-9781-052D3E0FC6B2}"/>
              </a:ext>
            </a:extLst>
          </p:cNvPr>
          <p:cNvPicPr>
            <a:picLocks noChangeAspect="1"/>
          </p:cNvPicPr>
          <p:nvPr/>
        </p:nvPicPr>
        <p:blipFill>
          <a:blip r:embed="rId2"/>
          <a:stretch>
            <a:fillRect/>
          </a:stretch>
        </p:blipFill>
        <p:spPr>
          <a:xfrm>
            <a:off x="178676" y="406258"/>
            <a:ext cx="2953407" cy="2953407"/>
          </a:xfrm>
          <a:prstGeom prst="rect">
            <a:avLst/>
          </a:prstGeom>
        </p:spPr>
      </p:pic>
      <p:pic>
        <p:nvPicPr>
          <p:cNvPr id="6" name="Picture 5" descr="A picture containing indoor&#10;&#10;Description automatically generated">
            <a:extLst>
              <a:ext uri="{FF2B5EF4-FFF2-40B4-BE49-F238E27FC236}">
                <a16:creationId xmlns:a16="http://schemas.microsoft.com/office/drawing/2014/main" id="{253EE647-FD48-CE43-9931-1EBEFD47C100}"/>
              </a:ext>
            </a:extLst>
          </p:cNvPr>
          <p:cNvPicPr>
            <a:picLocks noChangeAspect="1"/>
          </p:cNvPicPr>
          <p:nvPr/>
        </p:nvPicPr>
        <p:blipFill>
          <a:blip r:embed="rId3"/>
          <a:stretch>
            <a:fillRect/>
          </a:stretch>
        </p:blipFill>
        <p:spPr>
          <a:xfrm>
            <a:off x="178676" y="3498335"/>
            <a:ext cx="2953407" cy="2953407"/>
          </a:xfrm>
          <a:prstGeom prst="rect">
            <a:avLst/>
          </a:prstGeom>
        </p:spPr>
      </p:pic>
      <p:pic>
        <p:nvPicPr>
          <p:cNvPr id="8" name="Picture 7" descr="A picture containing indoor&#10;&#10;Description automatically generated">
            <a:extLst>
              <a:ext uri="{FF2B5EF4-FFF2-40B4-BE49-F238E27FC236}">
                <a16:creationId xmlns:a16="http://schemas.microsoft.com/office/drawing/2014/main" id="{931FEE08-FE14-8D4A-AB25-74A4A6F443D5}"/>
              </a:ext>
            </a:extLst>
          </p:cNvPr>
          <p:cNvPicPr>
            <a:picLocks noChangeAspect="1"/>
          </p:cNvPicPr>
          <p:nvPr/>
        </p:nvPicPr>
        <p:blipFill>
          <a:blip r:embed="rId4"/>
          <a:stretch>
            <a:fillRect/>
          </a:stretch>
        </p:blipFill>
        <p:spPr>
          <a:xfrm>
            <a:off x="3142593" y="3505198"/>
            <a:ext cx="2968199" cy="2953407"/>
          </a:xfrm>
          <a:prstGeom prst="rect">
            <a:avLst/>
          </a:prstGeom>
        </p:spPr>
      </p:pic>
      <p:pic>
        <p:nvPicPr>
          <p:cNvPr id="10" name="Picture 9" descr="A picture containing text, indoor, decorated&#10;&#10;Description automatically generated">
            <a:extLst>
              <a:ext uri="{FF2B5EF4-FFF2-40B4-BE49-F238E27FC236}">
                <a16:creationId xmlns:a16="http://schemas.microsoft.com/office/drawing/2014/main" id="{08EFF856-933F-AB4E-9BD5-B21506AB13CB}"/>
              </a:ext>
            </a:extLst>
          </p:cNvPr>
          <p:cNvPicPr>
            <a:picLocks noChangeAspect="1"/>
          </p:cNvPicPr>
          <p:nvPr/>
        </p:nvPicPr>
        <p:blipFill>
          <a:blip r:embed="rId5"/>
          <a:stretch>
            <a:fillRect/>
          </a:stretch>
        </p:blipFill>
        <p:spPr>
          <a:xfrm>
            <a:off x="6110792" y="3505197"/>
            <a:ext cx="2968175" cy="2953408"/>
          </a:xfrm>
          <a:prstGeom prst="rect">
            <a:avLst/>
          </a:prstGeom>
        </p:spPr>
      </p:pic>
      <p:pic>
        <p:nvPicPr>
          <p:cNvPr id="12" name="Picture 11" descr="A picture containing text&#10;&#10;Description automatically generated">
            <a:extLst>
              <a:ext uri="{FF2B5EF4-FFF2-40B4-BE49-F238E27FC236}">
                <a16:creationId xmlns:a16="http://schemas.microsoft.com/office/drawing/2014/main" id="{7BEEE605-AD9A-C746-A024-924E9E5B8EC9}"/>
              </a:ext>
            </a:extLst>
          </p:cNvPr>
          <p:cNvPicPr>
            <a:picLocks noChangeAspect="1"/>
          </p:cNvPicPr>
          <p:nvPr/>
        </p:nvPicPr>
        <p:blipFill>
          <a:blip r:embed="rId6"/>
          <a:stretch>
            <a:fillRect/>
          </a:stretch>
        </p:blipFill>
        <p:spPr>
          <a:xfrm>
            <a:off x="9076248" y="3505197"/>
            <a:ext cx="2928878" cy="2953408"/>
          </a:xfrm>
          <a:prstGeom prst="rect">
            <a:avLst/>
          </a:prstGeom>
        </p:spPr>
      </p:pic>
    </p:spTree>
    <p:extLst>
      <p:ext uri="{BB962C8B-B14F-4D97-AF65-F5344CB8AC3E}">
        <p14:creationId xmlns:p14="http://schemas.microsoft.com/office/powerpoint/2010/main" val="19121284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 up of some wood&#10;&#10;Description automatically generated with medium confidence">
            <a:extLst>
              <a:ext uri="{FF2B5EF4-FFF2-40B4-BE49-F238E27FC236}">
                <a16:creationId xmlns:a16="http://schemas.microsoft.com/office/drawing/2014/main" id="{6DD8D4F6-F9C6-C848-9AA0-4A6A44BD22DD}"/>
              </a:ext>
            </a:extLst>
          </p:cNvPr>
          <p:cNvPicPr>
            <a:picLocks noChangeAspect="1"/>
          </p:cNvPicPr>
          <p:nvPr/>
        </p:nvPicPr>
        <p:blipFill>
          <a:blip r:embed="rId2"/>
          <a:stretch>
            <a:fillRect/>
          </a:stretch>
        </p:blipFill>
        <p:spPr>
          <a:xfrm>
            <a:off x="0" y="0"/>
            <a:ext cx="6869411" cy="6858000"/>
          </a:xfrm>
          <a:prstGeom prst="rect">
            <a:avLst/>
          </a:prstGeom>
        </p:spPr>
      </p:pic>
      <p:sp>
        <p:nvSpPr>
          <p:cNvPr id="4" name="Rectangle 3">
            <a:extLst>
              <a:ext uri="{FF2B5EF4-FFF2-40B4-BE49-F238E27FC236}">
                <a16:creationId xmlns:a16="http://schemas.microsoft.com/office/drawing/2014/main" id="{AB4F5415-5743-EF4B-A9D8-2B69CA96C8A6}"/>
              </a:ext>
            </a:extLst>
          </p:cNvPr>
          <p:cNvSpPr/>
          <p:nvPr/>
        </p:nvSpPr>
        <p:spPr>
          <a:xfrm>
            <a:off x="6977848" y="225848"/>
            <a:ext cx="5214151" cy="3970318"/>
          </a:xfrm>
          <a:prstGeom prst="rect">
            <a:avLst/>
          </a:prstGeom>
        </p:spPr>
        <p:txBody>
          <a:bodyPr wrap="square">
            <a:spAutoFit/>
          </a:bodyPr>
          <a:lstStyle/>
          <a:p>
            <a:r>
              <a:rPr lang="en-GB" dirty="0">
                <a:solidFill>
                  <a:srgbClr val="262626"/>
                </a:solidFill>
                <a:latin typeface="-apple-system"/>
              </a:rPr>
              <a:t>First attempt at creating a wood grain surface. Followed the steps from ”the  prop makers guidebook" by Eric Hart.</a:t>
            </a:r>
            <a:br>
              <a:rPr lang="en-GB" dirty="0"/>
            </a:br>
            <a:br>
              <a:rPr lang="en-GB" dirty="0"/>
            </a:br>
            <a:r>
              <a:rPr lang="en-GB" dirty="0">
                <a:solidFill>
                  <a:srgbClr val="262626"/>
                </a:solidFill>
                <a:latin typeface="-apple-system"/>
              </a:rPr>
              <a:t>I </a:t>
            </a:r>
            <a:r>
              <a:rPr lang="en-GB" dirty="0" err="1">
                <a:solidFill>
                  <a:srgbClr val="262626"/>
                </a:solidFill>
                <a:latin typeface="-apple-system"/>
              </a:rPr>
              <a:t>didnt</a:t>
            </a:r>
            <a:r>
              <a:rPr lang="en-GB" dirty="0">
                <a:solidFill>
                  <a:srgbClr val="262626"/>
                </a:solidFill>
                <a:latin typeface="-apple-system"/>
              </a:rPr>
              <a:t> have any fancy tools to make it look super realistic, or a wood wax to finish the effect but I had rubber moulding tools and paint and I did everything in the direction of the grain.</a:t>
            </a:r>
            <a:br>
              <a:rPr lang="en-GB" dirty="0"/>
            </a:br>
            <a:br>
              <a:rPr lang="en-GB" dirty="0"/>
            </a:br>
            <a:r>
              <a:rPr lang="en-GB" dirty="0">
                <a:solidFill>
                  <a:srgbClr val="262626"/>
                </a:solidFill>
                <a:latin typeface="-apple-system"/>
              </a:rPr>
              <a:t>I do quite like how it turned out (it's a little more red in person, but I like this brown better) would have been nice if the watery paint </a:t>
            </a:r>
            <a:r>
              <a:rPr lang="en-GB" dirty="0" err="1">
                <a:solidFill>
                  <a:srgbClr val="262626"/>
                </a:solidFill>
                <a:latin typeface="-apple-system"/>
              </a:rPr>
              <a:t>didnt</a:t>
            </a:r>
            <a:r>
              <a:rPr lang="en-GB" dirty="0">
                <a:solidFill>
                  <a:srgbClr val="262626"/>
                </a:solidFill>
                <a:latin typeface="-apple-system"/>
              </a:rPr>
              <a:t> pool so much though, it made things difficult. And the top </a:t>
            </a:r>
            <a:r>
              <a:rPr lang="en-GB" dirty="0" err="1">
                <a:solidFill>
                  <a:srgbClr val="262626"/>
                </a:solidFill>
                <a:latin typeface="-apple-system"/>
              </a:rPr>
              <a:t>isnt</a:t>
            </a:r>
            <a:r>
              <a:rPr lang="en-GB" dirty="0">
                <a:solidFill>
                  <a:srgbClr val="262626"/>
                </a:solidFill>
                <a:latin typeface="-apple-system"/>
              </a:rPr>
              <a:t> as good but that's just things to work on!</a:t>
            </a:r>
            <a:endParaRPr lang="en-US" dirty="0"/>
          </a:p>
        </p:txBody>
      </p:sp>
    </p:spTree>
    <p:extLst>
      <p:ext uri="{BB962C8B-B14F-4D97-AF65-F5344CB8AC3E}">
        <p14:creationId xmlns:p14="http://schemas.microsoft.com/office/powerpoint/2010/main" val="2157261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348F86-B190-DF4D-983F-ED50AFF68D56}"/>
              </a:ext>
            </a:extLst>
          </p:cNvPr>
          <p:cNvPicPr>
            <a:picLocks noChangeAspect="1"/>
          </p:cNvPicPr>
          <p:nvPr/>
        </p:nvPicPr>
        <p:blipFill>
          <a:blip r:embed="rId2"/>
          <a:stretch>
            <a:fillRect/>
          </a:stretch>
        </p:blipFill>
        <p:spPr>
          <a:xfrm>
            <a:off x="0" y="0"/>
            <a:ext cx="6880822" cy="6858000"/>
          </a:xfrm>
          <a:prstGeom prst="rect">
            <a:avLst/>
          </a:prstGeom>
        </p:spPr>
      </p:pic>
      <p:sp>
        <p:nvSpPr>
          <p:cNvPr id="4" name="Rectangle 3">
            <a:extLst>
              <a:ext uri="{FF2B5EF4-FFF2-40B4-BE49-F238E27FC236}">
                <a16:creationId xmlns:a16="http://schemas.microsoft.com/office/drawing/2014/main" id="{3A406826-5184-2045-9C34-ADEDFBBF6EFC}"/>
              </a:ext>
            </a:extLst>
          </p:cNvPr>
          <p:cNvSpPr/>
          <p:nvPr/>
        </p:nvSpPr>
        <p:spPr>
          <a:xfrm>
            <a:off x="6880822" y="281084"/>
            <a:ext cx="5311178" cy="4524315"/>
          </a:xfrm>
          <a:prstGeom prst="rect">
            <a:avLst/>
          </a:prstGeom>
        </p:spPr>
        <p:txBody>
          <a:bodyPr wrap="square">
            <a:spAutoFit/>
          </a:bodyPr>
          <a:lstStyle/>
          <a:p>
            <a:r>
              <a:rPr lang="en-GB" dirty="0">
                <a:solidFill>
                  <a:srgbClr val="262626"/>
                </a:solidFill>
                <a:latin typeface="-apple-system"/>
              </a:rPr>
              <a:t>Attempt surface number two is marble. I've included the image I tried to embody whilst I was experimenting.</a:t>
            </a:r>
            <a:br>
              <a:rPr lang="en-GB" dirty="0"/>
            </a:br>
            <a:br>
              <a:rPr lang="en-GB" dirty="0"/>
            </a:br>
            <a:r>
              <a:rPr lang="en-GB" dirty="0">
                <a:solidFill>
                  <a:srgbClr val="262626"/>
                </a:solidFill>
                <a:latin typeface="-apple-system"/>
              </a:rPr>
              <a:t>I don't think I followed all the steps it said in the prop making guidebook mentioned in my previous post, so I </a:t>
            </a:r>
            <a:r>
              <a:rPr lang="en-GB" dirty="0" err="1">
                <a:solidFill>
                  <a:srgbClr val="262626"/>
                </a:solidFill>
                <a:latin typeface="-apple-system"/>
              </a:rPr>
              <a:t>dont</a:t>
            </a:r>
            <a:r>
              <a:rPr lang="en-GB" dirty="0">
                <a:solidFill>
                  <a:srgbClr val="262626"/>
                </a:solidFill>
                <a:latin typeface="-apple-system"/>
              </a:rPr>
              <a:t> think it will be as realistic or 3d as it could but I used my shiny mica powder for the black gold and browns.</a:t>
            </a:r>
            <a:br>
              <a:rPr lang="en-GB" dirty="0"/>
            </a:br>
            <a:br>
              <a:rPr lang="en-GB" dirty="0"/>
            </a:br>
            <a:r>
              <a:rPr lang="en-GB" dirty="0">
                <a:solidFill>
                  <a:srgbClr val="262626"/>
                </a:solidFill>
                <a:latin typeface="-apple-system"/>
              </a:rPr>
              <a:t>I do like it and I think using my natural sponge to fade out sections helped, started by trying to fade out using water but sponge worked better.</a:t>
            </a:r>
            <a:br>
              <a:rPr lang="en-GB" dirty="0"/>
            </a:br>
            <a:br>
              <a:rPr lang="en-GB" dirty="0"/>
            </a:br>
            <a:r>
              <a:rPr lang="en-GB" dirty="0">
                <a:solidFill>
                  <a:srgbClr val="262626"/>
                </a:solidFill>
                <a:latin typeface="-apple-system"/>
              </a:rPr>
              <a:t>Would be nice to try on a larger scale with also the layers of gloss between colours and details.</a:t>
            </a:r>
            <a:endParaRPr lang="en-US" dirty="0"/>
          </a:p>
        </p:txBody>
      </p:sp>
    </p:spTree>
    <p:extLst>
      <p:ext uri="{BB962C8B-B14F-4D97-AF65-F5344CB8AC3E}">
        <p14:creationId xmlns:p14="http://schemas.microsoft.com/office/powerpoint/2010/main" val="2434034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rick wall with a hole in it&#10;&#10;Description automatically generated with medium confidence">
            <a:extLst>
              <a:ext uri="{FF2B5EF4-FFF2-40B4-BE49-F238E27FC236}">
                <a16:creationId xmlns:a16="http://schemas.microsoft.com/office/drawing/2014/main" id="{F7A13286-212F-AC42-9036-012E83F8405C}"/>
              </a:ext>
            </a:extLst>
          </p:cNvPr>
          <p:cNvPicPr>
            <a:picLocks noChangeAspect="1"/>
          </p:cNvPicPr>
          <p:nvPr/>
        </p:nvPicPr>
        <p:blipFill>
          <a:blip r:embed="rId2"/>
          <a:stretch>
            <a:fillRect/>
          </a:stretch>
        </p:blipFill>
        <p:spPr>
          <a:xfrm>
            <a:off x="0" y="0"/>
            <a:ext cx="6869354" cy="6858000"/>
          </a:xfrm>
          <a:prstGeom prst="rect">
            <a:avLst/>
          </a:prstGeom>
        </p:spPr>
      </p:pic>
      <p:sp>
        <p:nvSpPr>
          <p:cNvPr id="4" name="Rectangle 3">
            <a:extLst>
              <a:ext uri="{FF2B5EF4-FFF2-40B4-BE49-F238E27FC236}">
                <a16:creationId xmlns:a16="http://schemas.microsoft.com/office/drawing/2014/main" id="{531F5ACB-9ACD-BF49-BA1C-7492914EA58E}"/>
              </a:ext>
            </a:extLst>
          </p:cNvPr>
          <p:cNvSpPr/>
          <p:nvPr/>
        </p:nvSpPr>
        <p:spPr>
          <a:xfrm>
            <a:off x="6869354" y="0"/>
            <a:ext cx="5322646" cy="7294305"/>
          </a:xfrm>
          <a:prstGeom prst="rect">
            <a:avLst/>
          </a:prstGeom>
        </p:spPr>
        <p:txBody>
          <a:bodyPr wrap="square">
            <a:spAutoFit/>
          </a:bodyPr>
          <a:lstStyle/>
          <a:p>
            <a:r>
              <a:rPr lang="en-GB" dirty="0">
                <a:solidFill>
                  <a:srgbClr val="262626"/>
                </a:solidFill>
                <a:latin typeface="-apple-system"/>
              </a:rPr>
              <a:t>Third surface. Brick wall.</a:t>
            </a:r>
            <a:br>
              <a:rPr lang="en-GB" dirty="0"/>
            </a:br>
            <a:r>
              <a:rPr lang="en-GB" dirty="0">
                <a:solidFill>
                  <a:srgbClr val="262626"/>
                </a:solidFill>
                <a:latin typeface="-apple-system"/>
              </a:rPr>
              <a:t>I built it like an actual brick wall but with cardboard and paint instead of brick and mortar.</a:t>
            </a:r>
            <a:br>
              <a:rPr lang="en-GB" dirty="0"/>
            </a:br>
            <a:r>
              <a:rPr lang="en-GB" dirty="0">
                <a:solidFill>
                  <a:srgbClr val="262626"/>
                </a:solidFill>
                <a:latin typeface="-apple-system"/>
              </a:rPr>
              <a:t>I glued 2 squares of cardboard </a:t>
            </a:r>
            <a:r>
              <a:rPr lang="en-GB" dirty="0" err="1">
                <a:solidFill>
                  <a:srgbClr val="262626"/>
                </a:solidFill>
                <a:latin typeface="-apple-system"/>
              </a:rPr>
              <a:t>ontop</a:t>
            </a:r>
            <a:r>
              <a:rPr lang="en-GB" dirty="0">
                <a:solidFill>
                  <a:srgbClr val="262626"/>
                </a:solidFill>
                <a:latin typeface="-apple-system"/>
              </a:rPr>
              <a:t> of each other for the brick thickness. Then mixed paint with a medium that gave a brick texture and painted that on. Then a different medium mixed with a mortar colour, this medium thickened the paint so I could use it like brick laying cement.</a:t>
            </a:r>
            <a:br>
              <a:rPr lang="en-GB" dirty="0"/>
            </a:br>
            <a:r>
              <a:rPr lang="en-GB" dirty="0">
                <a:solidFill>
                  <a:srgbClr val="262626"/>
                </a:solidFill>
                <a:latin typeface="-apple-system"/>
              </a:rPr>
              <a:t>About half way I realised that one colour was too bland so I mixed some other colours and stippled (excuse my dyslexic spelling, I feel like its wrong) and blended them </a:t>
            </a:r>
            <a:r>
              <a:rPr lang="en-GB" dirty="0" err="1">
                <a:solidFill>
                  <a:srgbClr val="262626"/>
                </a:solidFill>
                <a:latin typeface="-apple-system"/>
              </a:rPr>
              <a:t>aswell</a:t>
            </a:r>
            <a:r>
              <a:rPr lang="en-GB" dirty="0">
                <a:solidFill>
                  <a:srgbClr val="262626"/>
                </a:solidFill>
                <a:latin typeface="-apple-system"/>
              </a:rPr>
              <a:t>. This did get on the 'mortar' a bit and I later painted the mortar colour back over any mistakes. I'm not sure if this photo was before or after mistake corrections.</a:t>
            </a:r>
            <a:br>
              <a:rPr lang="en-GB" dirty="0"/>
            </a:br>
            <a:br>
              <a:rPr lang="en-GB" dirty="0"/>
            </a:br>
            <a:r>
              <a:rPr lang="en-GB" dirty="0">
                <a:solidFill>
                  <a:srgbClr val="262626"/>
                </a:solidFill>
                <a:latin typeface="-apple-system"/>
              </a:rPr>
              <a:t>Next surface I'm thinking of would be some kind of rocks. Cliff side and climbable rocks, potential stalactites and </a:t>
            </a:r>
            <a:r>
              <a:rPr lang="en-GB" dirty="0" err="1">
                <a:solidFill>
                  <a:srgbClr val="262626"/>
                </a:solidFill>
                <a:latin typeface="-apple-system"/>
              </a:rPr>
              <a:t>stalacmites</a:t>
            </a:r>
            <a:r>
              <a:rPr lang="en-GB" dirty="0">
                <a:solidFill>
                  <a:srgbClr val="262626"/>
                </a:solidFill>
                <a:latin typeface="-apple-system"/>
              </a:rPr>
              <a:t>, cave walls and things similar to that. My mum has a part of a stalactite that my grandad got her when someone he knew was doing something with a cave (I </a:t>
            </a:r>
            <a:r>
              <a:rPr lang="en-GB" dirty="0" err="1">
                <a:solidFill>
                  <a:srgbClr val="262626"/>
                </a:solidFill>
                <a:latin typeface="-apple-system"/>
              </a:rPr>
              <a:t>dont</a:t>
            </a:r>
            <a:r>
              <a:rPr lang="en-GB" dirty="0">
                <a:solidFill>
                  <a:srgbClr val="262626"/>
                </a:solidFill>
                <a:latin typeface="-apple-system"/>
              </a:rPr>
              <a:t> remember what) but having it means I have something real with me to try and duplicate.</a:t>
            </a:r>
            <a:endParaRPr lang="en-US" dirty="0"/>
          </a:p>
        </p:txBody>
      </p:sp>
    </p:spTree>
    <p:extLst>
      <p:ext uri="{BB962C8B-B14F-4D97-AF65-F5344CB8AC3E}">
        <p14:creationId xmlns:p14="http://schemas.microsoft.com/office/powerpoint/2010/main" val="3387633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house&#10;&#10;Description automatically generated with medium confidence">
            <a:extLst>
              <a:ext uri="{FF2B5EF4-FFF2-40B4-BE49-F238E27FC236}">
                <a16:creationId xmlns:a16="http://schemas.microsoft.com/office/drawing/2014/main" id="{B125B2EE-2F13-0641-BFA0-2E1F1DD08839}"/>
              </a:ext>
            </a:extLst>
          </p:cNvPr>
          <p:cNvPicPr>
            <a:picLocks noChangeAspect="1"/>
          </p:cNvPicPr>
          <p:nvPr/>
        </p:nvPicPr>
        <p:blipFill>
          <a:blip r:embed="rId2"/>
          <a:stretch>
            <a:fillRect/>
          </a:stretch>
        </p:blipFill>
        <p:spPr>
          <a:xfrm>
            <a:off x="0" y="0"/>
            <a:ext cx="6846570" cy="6858000"/>
          </a:xfrm>
          <a:prstGeom prst="rect">
            <a:avLst/>
          </a:prstGeom>
        </p:spPr>
      </p:pic>
      <p:sp>
        <p:nvSpPr>
          <p:cNvPr id="5" name="Rectangle 4">
            <a:extLst>
              <a:ext uri="{FF2B5EF4-FFF2-40B4-BE49-F238E27FC236}">
                <a16:creationId xmlns:a16="http://schemas.microsoft.com/office/drawing/2014/main" id="{A0366D58-D994-8743-AA5A-C76D7A2AF7AA}"/>
              </a:ext>
            </a:extLst>
          </p:cNvPr>
          <p:cNvSpPr/>
          <p:nvPr/>
        </p:nvSpPr>
        <p:spPr>
          <a:xfrm>
            <a:off x="6953956" y="1005259"/>
            <a:ext cx="5238044" cy="1754326"/>
          </a:xfrm>
          <a:prstGeom prst="rect">
            <a:avLst/>
          </a:prstGeom>
        </p:spPr>
        <p:txBody>
          <a:bodyPr wrap="square">
            <a:spAutoFit/>
          </a:bodyPr>
          <a:lstStyle/>
          <a:p>
            <a:r>
              <a:rPr lang="en-GB" dirty="0">
                <a:solidFill>
                  <a:srgbClr val="262626"/>
                </a:solidFill>
                <a:latin typeface="-apple-system"/>
              </a:rPr>
              <a:t>Alcohol and watercolour ink drawing. Looked for an image of a building on </a:t>
            </a:r>
            <a:r>
              <a:rPr lang="en-GB" dirty="0" err="1">
                <a:solidFill>
                  <a:srgbClr val="262626"/>
                </a:solidFill>
                <a:latin typeface="-apple-system"/>
              </a:rPr>
              <a:t>pinterest</a:t>
            </a:r>
            <a:r>
              <a:rPr lang="en-GB" dirty="0">
                <a:solidFill>
                  <a:srgbClr val="262626"/>
                </a:solidFill>
                <a:latin typeface="-apple-system"/>
              </a:rPr>
              <a:t> as I wanted to try drawing with my new inks and </a:t>
            </a:r>
            <a:r>
              <a:rPr lang="en-GB" dirty="0" err="1">
                <a:solidFill>
                  <a:srgbClr val="262626"/>
                </a:solidFill>
                <a:latin typeface="-apple-system"/>
              </a:rPr>
              <a:t>caligraphy</a:t>
            </a:r>
            <a:r>
              <a:rPr lang="en-GB" dirty="0">
                <a:solidFill>
                  <a:srgbClr val="262626"/>
                </a:solidFill>
                <a:latin typeface="-apple-system"/>
              </a:rPr>
              <a:t> pen.</a:t>
            </a:r>
            <a:br>
              <a:rPr lang="en-GB" dirty="0"/>
            </a:br>
            <a:br>
              <a:rPr lang="en-GB" dirty="0"/>
            </a:br>
            <a:r>
              <a:rPr lang="en-GB" dirty="0">
                <a:solidFill>
                  <a:srgbClr val="262626"/>
                </a:solidFill>
                <a:latin typeface="-apple-system"/>
              </a:rPr>
              <a:t>Also contributes to research for types of buildings and structure and house textures. So win win.</a:t>
            </a:r>
            <a:endParaRPr lang="en-US" dirty="0"/>
          </a:p>
        </p:txBody>
      </p:sp>
    </p:spTree>
    <p:extLst>
      <p:ext uri="{BB962C8B-B14F-4D97-AF65-F5344CB8AC3E}">
        <p14:creationId xmlns:p14="http://schemas.microsoft.com/office/powerpoint/2010/main" val="22798958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DC479A0C-242F-CE42-8CA1-C627C78E6588}"/>
              </a:ext>
            </a:extLst>
          </p:cNvPr>
          <p:cNvPicPr>
            <a:picLocks noChangeAspect="1"/>
          </p:cNvPicPr>
          <p:nvPr/>
        </p:nvPicPr>
        <p:blipFill>
          <a:blip r:embed="rId2"/>
          <a:stretch>
            <a:fillRect/>
          </a:stretch>
        </p:blipFill>
        <p:spPr>
          <a:xfrm>
            <a:off x="0" y="0"/>
            <a:ext cx="6858000" cy="6858000"/>
          </a:xfrm>
          <a:prstGeom prst="rect">
            <a:avLst/>
          </a:prstGeom>
        </p:spPr>
      </p:pic>
      <p:sp>
        <p:nvSpPr>
          <p:cNvPr id="4" name="Rectangle 3">
            <a:extLst>
              <a:ext uri="{FF2B5EF4-FFF2-40B4-BE49-F238E27FC236}">
                <a16:creationId xmlns:a16="http://schemas.microsoft.com/office/drawing/2014/main" id="{F29F6317-7980-A241-9A45-BC61F3EDE381}"/>
              </a:ext>
            </a:extLst>
          </p:cNvPr>
          <p:cNvSpPr/>
          <p:nvPr/>
        </p:nvSpPr>
        <p:spPr>
          <a:xfrm>
            <a:off x="6953956" y="304800"/>
            <a:ext cx="5068710" cy="3139321"/>
          </a:xfrm>
          <a:prstGeom prst="rect">
            <a:avLst/>
          </a:prstGeom>
        </p:spPr>
        <p:txBody>
          <a:bodyPr wrap="square">
            <a:spAutoFit/>
          </a:bodyPr>
          <a:lstStyle/>
          <a:p>
            <a:r>
              <a:rPr lang="en-GB" dirty="0">
                <a:solidFill>
                  <a:srgbClr val="262626"/>
                </a:solidFill>
                <a:latin typeface="-apple-system"/>
              </a:rPr>
              <a:t>Just a small update post. I got some scale figures. 1:20 1:50 and 1:100. These are the 1:20 and putting them next to my 1:20 scale water well, makes me think I managed the scale mostly right. I'm thinking the roof could have been a bit taller to prevent the guy having his whole head above it but then, if it was built when people were shorter in general... it's pretty spot on. The jug is big, maybe a tad too big. I honestly cant remember if I measured it or just sculpted it. But it with it being attached to the rope, it's just to haul up large amounts of water at a time.</a:t>
            </a:r>
            <a:endParaRPr lang="en-US" dirty="0"/>
          </a:p>
        </p:txBody>
      </p:sp>
    </p:spTree>
    <p:extLst>
      <p:ext uri="{BB962C8B-B14F-4D97-AF65-F5344CB8AC3E}">
        <p14:creationId xmlns:p14="http://schemas.microsoft.com/office/powerpoint/2010/main" val="4172031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10;&#10;Description automatically generated">
            <a:extLst>
              <a:ext uri="{FF2B5EF4-FFF2-40B4-BE49-F238E27FC236}">
                <a16:creationId xmlns:a16="http://schemas.microsoft.com/office/drawing/2014/main" id="{124D6AA4-6A38-5442-9021-BD1E80F9820E}"/>
              </a:ext>
            </a:extLst>
          </p:cNvPr>
          <p:cNvPicPr>
            <a:picLocks noChangeAspect="1"/>
          </p:cNvPicPr>
          <p:nvPr/>
        </p:nvPicPr>
        <p:blipFill>
          <a:blip r:embed="rId2"/>
          <a:stretch>
            <a:fillRect/>
          </a:stretch>
        </p:blipFill>
        <p:spPr>
          <a:xfrm>
            <a:off x="0" y="0"/>
            <a:ext cx="6892290" cy="6858000"/>
          </a:xfrm>
          <a:prstGeom prst="rect">
            <a:avLst/>
          </a:prstGeom>
        </p:spPr>
      </p:pic>
      <p:sp>
        <p:nvSpPr>
          <p:cNvPr id="4" name="Rectangle 3">
            <a:extLst>
              <a:ext uri="{FF2B5EF4-FFF2-40B4-BE49-F238E27FC236}">
                <a16:creationId xmlns:a16="http://schemas.microsoft.com/office/drawing/2014/main" id="{884B07BA-A571-0744-AB4B-7E63CD5EA02C}"/>
              </a:ext>
            </a:extLst>
          </p:cNvPr>
          <p:cNvSpPr/>
          <p:nvPr/>
        </p:nvSpPr>
        <p:spPr>
          <a:xfrm>
            <a:off x="6987821" y="878049"/>
            <a:ext cx="5091289" cy="2308324"/>
          </a:xfrm>
          <a:prstGeom prst="rect">
            <a:avLst/>
          </a:prstGeom>
        </p:spPr>
        <p:txBody>
          <a:bodyPr wrap="square">
            <a:spAutoFit/>
          </a:bodyPr>
          <a:lstStyle/>
          <a:p>
            <a:r>
              <a:rPr lang="en-GB" dirty="0">
                <a:solidFill>
                  <a:srgbClr val="262626"/>
                </a:solidFill>
                <a:latin typeface="-apple-system"/>
              </a:rPr>
              <a:t>A horseshoe arch I did a little while back. Also done at 1:20 scale. It was just a practice, to see what it would look like and honestly it could be any of the 3 scales that are the same as my new figures. Just changes how big the arch is in comparison and suggests where the arch could be. In a house, in a tall building, maybe a church or cathedral, maybe even some huge landmark.</a:t>
            </a:r>
            <a:endParaRPr lang="en-US" dirty="0"/>
          </a:p>
        </p:txBody>
      </p:sp>
    </p:spTree>
    <p:extLst>
      <p:ext uri="{BB962C8B-B14F-4D97-AF65-F5344CB8AC3E}">
        <p14:creationId xmlns:p14="http://schemas.microsoft.com/office/powerpoint/2010/main" val="1121111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10;&#10;Description automatically generated">
            <a:extLst>
              <a:ext uri="{FF2B5EF4-FFF2-40B4-BE49-F238E27FC236}">
                <a16:creationId xmlns:a16="http://schemas.microsoft.com/office/drawing/2014/main" id="{8F705BB1-7D42-D744-9B1F-E3C4EA093F07}"/>
              </a:ext>
            </a:extLst>
          </p:cNvPr>
          <p:cNvPicPr>
            <a:picLocks noChangeAspect="1"/>
          </p:cNvPicPr>
          <p:nvPr/>
        </p:nvPicPr>
        <p:blipFill>
          <a:blip r:embed="rId2"/>
          <a:stretch>
            <a:fillRect/>
          </a:stretch>
        </p:blipFill>
        <p:spPr>
          <a:xfrm>
            <a:off x="77505" y="63091"/>
            <a:ext cx="3928873" cy="3896349"/>
          </a:xfrm>
          <a:prstGeom prst="rect">
            <a:avLst/>
          </a:prstGeom>
        </p:spPr>
      </p:pic>
      <p:pic>
        <p:nvPicPr>
          <p:cNvPr id="5" name="Picture 4" descr="A picture containing indoor&#10;&#10;Description automatically generated">
            <a:extLst>
              <a:ext uri="{FF2B5EF4-FFF2-40B4-BE49-F238E27FC236}">
                <a16:creationId xmlns:a16="http://schemas.microsoft.com/office/drawing/2014/main" id="{F01DF44D-DF7E-964D-8FC7-0DAD0B2B3BCE}"/>
              </a:ext>
            </a:extLst>
          </p:cNvPr>
          <p:cNvPicPr>
            <a:picLocks noChangeAspect="1"/>
          </p:cNvPicPr>
          <p:nvPr/>
        </p:nvPicPr>
        <p:blipFill>
          <a:blip r:embed="rId3"/>
          <a:stretch>
            <a:fillRect/>
          </a:stretch>
        </p:blipFill>
        <p:spPr>
          <a:xfrm>
            <a:off x="4141320" y="63091"/>
            <a:ext cx="3909359" cy="3896350"/>
          </a:xfrm>
          <a:prstGeom prst="rect">
            <a:avLst/>
          </a:prstGeom>
        </p:spPr>
      </p:pic>
      <p:pic>
        <p:nvPicPr>
          <p:cNvPr id="7" name="Picture 6" descr="A picture containing person, indoor, white&#10;&#10;Description automatically generated">
            <a:extLst>
              <a:ext uri="{FF2B5EF4-FFF2-40B4-BE49-F238E27FC236}">
                <a16:creationId xmlns:a16="http://schemas.microsoft.com/office/drawing/2014/main" id="{F345945E-89C9-9D4B-8F78-C3FBDE6B6A99}"/>
              </a:ext>
            </a:extLst>
          </p:cNvPr>
          <p:cNvPicPr>
            <a:picLocks noChangeAspect="1"/>
          </p:cNvPicPr>
          <p:nvPr/>
        </p:nvPicPr>
        <p:blipFill>
          <a:blip r:embed="rId4"/>
          <a:stretch>
            <a:fillRect/>
          </a:stretch>
        </p:blipFill>
        <p:spPr>
          <a:xfrm>
            <a:off x="8148254" y="63092"/>
            <a:ext cx="3889866" cy="3896349"/>
          </a:xfrm>
          <a:prstGeom prst="rect">
            <a:avLst/>
          </a:prstGeom>
        </p:spPr>
      </p:pic>
      <p:sp>
        <p:nvSpPr>
          <p:cNvPr id="8" name="Rectangle 7">
            <a:extLst>
              <a:ext uri="{FF2B5EF4-FFF2-40B4-BE49-F238E27FC236}">
                <a16:creationId xmlns:a16="http://schemas.microsoft.com/office/drawing/2014/main" id="{59F29141-BC9B-D045-B655-6C6876A85D6F}"/>
              </a:ext>
            </a:extLst>
          </p:cNvPr>
          <p:cNvSpPr/>
          <p:nvPr/>
        </p:nvSpPr>
        <p:spPr>
          <a:xfrm>
            <a:off x="0" y="3959441"/>
            <a:ext cx="12038120" cy="2862322"/>
          </a:xfrm>
          <a:prstGeom prst="rect">
            <a:avLst/>
          </a:prstGeom>
        </p:spPr>
        <p:txBody>
          <a:bodyPr wrap="square">
            <a:spAutoFit/>
          </a:bodyPr>
          <a:lstStyle/>
          <a:p>
            <a:r>
              <a:rPr lang="en-GB" dirty="0">
                <a:solidFill>
                  <a:srgbClr val="262626"/>
                </a:solidFill>
                <a:latin typeface="-apple-system"/>
              </a:rPr>
              <a:t>Day 2 of Athena bust made of monster clay. (day one work I put on my story)</a:t>
            </a:r>
            <a:br>
              <a:rPr lang="en-GB" dirty="0"/>
            </a:br>
            <a:r>
              <a:rPr lang="en-GB" dirty="0">
                <a:solidFill>
                  <a:srgbClr val="262626"/>
                </a:solidFill>
                <a:latin typeface="-apple-system"/>
              </a:rPr>
              <a:t>Used reference images of Greek statues of Athena. The facial features weren’t right for Athena yesterday and was kind of just an exercise in getting used to the clay and finding ways to make facial features.</a:t>
            </a:r>
            <a:br>
              <a:rPr lang="en-GB" dirty="0"/>
            </a:br>
            <a:r>
              <a:rPr lang="en-GB" dirty="0">
                <a:solidFill>
                  <a:srgbClr val="262626"/>
                </a:solidFill>
                <a:latin typeface="-apple-system"/>
              </a:rPr>
              <a:t>This monster clay is what they use in the industry to sculpt out ideas and creatures and faces to be made into prosthetics.</a:t>
            </a:r>
            <a:br>
              <a:rPr lang="en-GB" dirty="0"/>
            </a:br>
            <a:r>
              <a:rPr lang="en-GB" dirty="0">
                <a:solidFill>
                  <a:srgbClr val="262626"/>
                </a:solidFill>
                <a:latin typeface="-apple-system"/>
              </a:rPr>
              <a:t>I still have elements to add to this, like ears, hair and head dress. But I still have 2 thirds of the clay left and more tin foil so I'll work on those over the next few days.</a:t>
            </a:r>
            <a:br>
              <a:rPr lang="en-GB" dirty="0"/>
            </a:br>
            <a:br>
              <a:rPr lang="en-GB" dirty="0"/>
            </a:br>
            <a:r>
              <a:rPr lang="en-GB" dirty="0">
                <a:solidFill>
                  <a:srgbClr val="262626"/>
                </a:solidFill>
                <a:latin typeface="-apple-system"/>
              </a:rPr>
              <a:t>An idea was proposed to me about somehow scanning it or taking pictures of every angle and putting them in a 3D software that could make it into a digital 3D file and I could then paint it in photoshop as they were painted back when they were made in ancient Greece. They weren’t just plain stone like they are seen now.</a:t>
            </a:r>
            <a:endParaRPr lang="en-US" dirty="0"/>
          </a:p>
        </p:txBody>
      </p:sp>
    </p:spTree>
    <p:extLst>
      <p:ext uri="{BB962C8B-B14F-4D97-AF65-F5344CB8AC3E}">
        <p14:creationId xmlns:p14="http://schemas.microsoft.com/office/powerpoint/2010/main" val="34578129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person's face&#10;&#10;Description automatically generated with medium confidence">
            <a:extLst>
              <a:ext uri="{FF2B5EF4-FFF2-40B4-BE49-F238E27FC236}">
                <a16:creationId xmlns:a16="http://schemas.microsoft.com/office/drawing/2014/main" id="{47CA3F2B-7ED1-4F46-BF1A-1E5BC89E6501}"/>
              </a:ext>
            </a:extLst>
          </p:cNvPr>
          <p:cNvPicPr>
            <a:picLocks noChangeAspect="1"/>
          </p:cNvPicPr>
          <p:nvPr/>
        </p:nvPicPr>
        <p:blipFill>
          <a:blip r:embed="rId2"/>
          <a:stretch>
            <a:fillRect/>
          </a:stretch>
        </p:blipFill>
        <p:spPr>
          <a:xfrm>
            <a:off x="-11355" y="-2"/>
            <a:ext cx="3428999" cy="3428999"/>
          </a:xfrm>
          <a:prstGeom prst="rect">
            <a:avLst/>
          </a:prstGeom>
        </p:spPr>
      </p:pic>
      <p:pic>
        <p:nvPicPr>
          <p:cNvPr id="5" name="Picture 4" descr="A statue of a person&#10;&#10;Description automatically generated with medium confidence">
            <a:extLst>
              <a:ext uri="{FF2B5EF4-FFF2-40B4-BE49-F238E27FC236}">
                <a16:creationId xmlns:a16="http://schemas.microsoft.com/office/drawing/2014/main" id="{DC63462A-C82B-B54A-9C8C-0598CBBBE6F0}"/>
              </a:ext>
            </a:extLst>
          </p:cNvPr>
          <p:cNvPicPr>
            <a:picLocks noChangeAspect="1"/>
          </p:cNvPicPr>
          <p:nvPr/>
        </p:nvPicPr>
        <p:blipFill>
          <a:blip r:embed="rId3"/>
          <a:stretch>
            <a:fillRect/>
          </a:stretch>
        </p:blipFill>
        <p:spPr>
          <a:xfrm>
            <a:off x="3416489" y="0"/>
            <a:ext cx="3434705" cy="3428999"/>
          </a:xfrm>
          <a:prstGeom prst="rect">
            <a:avLst/>
          </a:prstGeom>
        </p:spPr>
      </p:pic>
      <p:pic>
        <p:nvPicPr>
          <p:cNvPr id="7" name="Picture 6" descr="A statue of a person&#10;&#10;Description automatically generated with medium confidence">
            <a:extLst>
              <a:ext uri="{FF2B5EF4-FFF2-40B4-BE49-F238E27FC236}">
                <a16:creationId xmlns:a16="http://schemas.microsoft.com/office/drawing/2014/main" id="{65B25881-F34D-A541-9C25-590BA1C8BFA6}"/>
              </a:ext>
            </a:extLst>
          </p:cNvPr>
          <p:cNvPicPr>
            <a:picLocks noChangeAspect="1"/>
          </p:cNvPicPr>
          <p:nvPr/>
        </p:nvPicPr>
        <p:blipFill>
          <a:blip r:embed="rId4"/>
          <a:stretch>
            <a:fillRect/>
          </a:stretch>
        </p:blipFill>
        <p:spPr>
          <a:xfrm>
            <a:off x="6855063" y="-3"/>
            <a:ext cx="3434705" cy="3428999"/>
          </a:xfrm>
          <a:prstGeom prst="rect">
            <a:avLst/>
          </a:prstGeom>
        </p:spPr>
      </p:pic>
      <p:pic>
        <p:nvPicPr>
          <p:cNvPr id="9" name="Picture 8" descr="A statue of a person&#10;&#10;Description automatically generated with medium confidence">
            <a:extLst>
              <a:ext uri="{FF2B5EF4-FFF2-40B4-BE49-F238E27FC236}">
                <a16:creationId xmlns:a16="http://schemas.microsoft.com/office/drawing/2014/main" id="{BD5C74BB-9F42-854B-844E-16501D2E195A}"/>
              </a:ext>
            </a:extLst>
          </p:cNvPr>
          <p:cNvPicPr>
            <a:picLocks noChangeAspect="1"/>
          </p:cNvPicPr>
          <p:nvPr/>
        </p:nvPicPr>
        <p:blipFill>
          <a:blip r:embed="rId5"/>
          <a:stretch>
            <a:fillRect/>
          </a:stretch>
        </p:blipFill>
        <p:spPr>
          <a:xfrm>
            <a:off x="3401331" y="3429001"/>
            <a:ext cx="3423322" cy="3428999"/>
          </a:xfrm>
          <a:prstGeom prst="rect">
            <a:avLst/>
          </a:prstGeom>
        </p:spPr>
      </p:pic>
      <p:pic>
        <p:nvPicPr>
          <p:cNvPr id="11" name="Picture 10" descr="A statue of a person&#10;&#10;Description automatically generated with low confidence">
            <a:extLst>
              <a:ext uri="{FF2B5EF4-FFF2-40B4-BE49-F238E27FC236}">
                <a16:creationId xmlns:a16="http://schemas.microsoft.com/office/drawing/2014/main" id="{6E5AE254-6881-ED43-A11F-A4E9996E8E3F}"/>
              </a:ext>
            </a:extLst>
          </p:cNvPr>
          <p:cNvPicPr>
            <a:picLocks noChangeAspect="1"/>
          </p:cNvPicPr>
          <p:nvPr/>
        </p:nvPicPr>
        <p:blipFill>
          <a:blip r:embed="rId6"/>
          <a:stretch>
            <a:fillRect/>
          </a:stretch>
        </p:blipFill>
        <p:spPr>
          <a:xfrm>
            <a:off x="0" y="3428999"/>
            <a:ext cx="3417644" cy="3428999"/>
          </a:xfrm>
          <a:prstGeom prst="rect">
            <a:avLst/>
          </a:prstGeom>
        </p:spPr>
      </p:pic>
      <p:sp>
        <p:nvSpPr>
          <p:cNvPr id="14" name="Rectangle 13">
            <a:extLst>
              <a:ext uri="{FF2B5EF4-FFF2-40B4-BE49-F238E27FC236}">
                <a16:creationId xmlns:a16="http://schemas.microsoft.com/office/drawing/2014/main" id="{60671308-F591-284C-B703-26D5CB86C749}"/>
              </a:ext>
            </a:extLst>
          </p:cNvPr>
          <p:cNvSpPr/>
          <p:nvPr/>
        </p:nvSpPr>
        <p:spPr>
          <a:xfrm>
            <a:off x="6851195" y="3533423"/>
            <a:ext cx="5115027" cy="2585323"/>
          </a:xfrm>
          <a:prstGeom prst="rect">
            <a:avLst/>
          </a:prstGeom>
        </p:spPr>
        <p:txBody>
          <a:bodyPr wrap="square">
            <a:spAutoFit/>
          </a:bodyPr>
          <a:lstStyle/>
          <a:p>
            <a:r>
              <a:rPr lang="en-GB" dirty="0">
                <a:solidFill>
                  <a:srgbClr val="262626"/>
                </a:solidFill>
                <a:latin typeface="-apple-system"/>
              </a:rPr>
              <a:t>Update! :)</a:t>
            </a:r>
            <a:br>
              <a:rPr lang="en-GB" dirty="0"/>
            </a:br>
            <a:r>
              <a:rPr lang="en-GB" dirty="0">
                <a:solidFill>
                  <a:srgbClr val="262626"/>
                </a:solidFill>
                <a:latin typeface="-apple-system"/>
              </a:rPr>
              <a:t>I've managed to add her hair, it took ages! But the hair is finally done (I'm contemplating trying to alter the top hair later)</a:t>
            </a:r>
            <a:br>
              <a:rPr lang="en-GB" dirty="0"/>
            </a:br>
            <a:br>
              <a:rPr lang="en-GB" dirty="0"/>
            </a:br>
            <a:r>
              <a:rPr lang="en-GB" dirty="0">
                <a:solidFill>
                  <a:srgbClr val="262626"/>
                </a:solidFill>
                <a:latin typeface="-apple-system"/>
              </a:rPr>
              <a:t>And the headpiece I'll probably have to do later. I already have the basic headband ready, just have to carve in the detail then add it and somehow blend it in to the rest.</a:t>
            </a:r>
            <a:endParaRPr lang="en-US" dirty="0"/>
          </a:p>
        </p:txBody>
      </p:sp>
    </p:spTree>
    <p:extLst>
      <p:ext uri="{BB962C8B-B14F-4D97-AF65-F5344CB8AC3E}">
        <p14:creationId xmlns:p14="http://schemas.microsoft.com/office/powerpoint/2010/main" val="3974110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399A4-DFC2-FE41-80C2-A35C89F410B4}"/>
              </a:ext>
            </a:extLst>
          </p:cNvPr>
          <p:cNvSpPr>
            <a:spLocks noGrp="1"/>
          </p:cNvSpPr>
          <p:nvPr>
            <p:ph type="title"/>
          </p:nvPr>
        </p:nvSpPr>
        <p:spPr>
          <a:xfrm>
            <a:off x="318911" y="363276"/>
            <a:ext cx="10515600" cy="1325563"/>
          </a:xfrm>
        </p:spPr>
        <p:txBody>
          <a:bodyPr/>
          <a:lstStyle/>
          <a:p>
            <a:r>
              <a:rPr lang="en-US" dirty="0"/>
              <a:t>Materials used</a:t>
            </a:r>
          </a:p>
        </p:txBody>
      </p:sp>
      <p:sp>
        <p:nvSpPr>
          <p:cNvPr id="3" name="Content Placeholder 2">
            <a:extLst>
              <a:ext uri="{FF2B5EF4-FFF2-40B4-BE49-F238E27FC236}">
                <a16:creationId xmlns:a16="http://schemas.microsoft.com/office/drawing/2014/main" id="{9B20DEC1-758D-934B-9D9C-846325B5B2F9}"/>
              </a:ext>
            </a:extLst>
          </p:cNvPr>
          <p:cNvSpPr>
            <a:spLocks noGrp="1"/>
          </p:cNvSpPr>
          <p:nvPr>
            <p:ph idx="1"/>
          </p:nvPr>
        </p:nvSpPr>
        <p:spPr>
          <a:xfrm>
            <a:off x="586185" y="1796192"/>
            <a:ext cx="2988076" cy="4351338"/>
          </a:xfrm>
        </p:spPr>
        <p:txBody>
          <a:bodyPr>
            <a:normAutofit fontScale="92500"/>
          </a:bodyPr>
          <a:lstStyle/>
          <a:p>
            <a:r>
              <a:rPr lang="en-US" dirty="0"/>
              <a:t>Cardboard</a:t>
            </a:r>
          </a:p>
          <a:p>
            <a:r>
              <a:rPr lang="en-US" dirty="0"/>
              <a:t>Foamcore board</a:t>
            </a:r>
          </a:p>
          <a:p>
            <a:r>
              <a:rPr lang="en-US" dirty="0"/>
              <a:t>Mountboard</a:t>
            </a:r>
          </a:p>
          <a:p>
            <a:r>
              <a:rPr lang="en-US" dirty="0"/>
              <a:t>Clay</a:t>
            </a:r>
          </a:p>
          <a:p>
            <a:r>
              <a:rPr lang="en-US" dirty="0"/>
              <a:t>Wood</a:t>
            </a:r>
          </a:p>
          <a:p>
            <a:r>
              <a:rPr lang="en-US" dirty="0"/>
              <a:t>Epoxy resin</a:t>
            </a:r>
          </a:p>
          <a:p>
            <a:r>
              <a:rPr lang="en-US" dirty="0"/>
              <a:t>monsterclay</a:t>
            </a:r>
          </a:p>
          <a:p>
            <a:r>
              <a:rPr lang="en-US" dirty="0"/>
              <a:t>Acrylic paint</a:t>
            </a:r>
          </a:p>
          <a:p>
            <a:r>
              <a:rPr lang="en-US" dirty="0"/>
              <a:t>Watercolour paint</a:t>
            </a:r>
          </a:p>
          <a:p>
            <a:endParaRPr lang="en-US" dirty="0"/>
          </a:p>
        </p:txBody>
      </p:sp>
      <p:pic>
        <p:nvPicPr>
          <p:cNvPr id="5" name="Picture 4" descr="A stack of books&#10;&#10;Description automatically generated with medium confidence">
            <a:extLst>
              <a:ext uri="{FF2B5EF4-FFF2-40B4-BE49-F238E27FC236}">
                <a16:creationId xmlns:a16="http://schemas.microsoft.com/office/drawing/2014/main" id="{A1ECAC3E-8C4F-5346-B967-E746FDF336FD}"/>
              </a:ext>
            </a:extLst>
          </p:cNvPr>
          <p:cNvPicPr>
            <a:picLocks noChangeAspect="1"/>
          </p:cNvPicPr>
          <p:nvPr/>
        </p:nvPicPr>
        <p:blipFill>
          <a:blip r:embed="rId2"/>
          <a:stretch>
            <a:fillRect/>
          </a:stretch>
        </p:blipFill>
        <p:spPr>
          <a:xfrm>
            <a:off x="3962732" y="297391"/>
            <a:ext cx="3614997" cy="2413706"/>
          </a:xfrm>
          <a:prstGeom prst="rect">
            <a:avLst/>
          </a:prstGeom>
        </p:spPr>
      </p:pic>
      <p:pic>
        <p:nvPicPr>
          <p:cNvPr id="9" name="Picture 8" descr="A close - up of a stack of books&#10;&#10;Description automatically generated with medium confidence">
            <a:extLst>
              <a:ext uri="{FF2B5EF4-FFF2-40B4-BE49-F238E27FC236}">
                <a16:creationId xmlns:a16="http://schemas.microsoft.com/office/drawing/2014/main" id="{8A7EB83F-BE96-3C4A-BD62-A99E3CBD467E}"/>
              </a:ext>
            </a:extLst>
          </p:cNvPr>
          <p:cNvPicPr>
            <a:picLocks noChangeAspect="1"/>
          </p:cNvPicPr>
          <p:nvPr/>
        </p:nvPicPr>
        <p:blipFill>
          <a:blip r:embed="rId3"/>
          <a:stretch>
            <a:fillRect/>
          </a:stretch>
        </p:blipFill>
        <p:spPr>
          <a:xfrm>
            <a:off x="4150668" y="1514793"/>
            <a:ext cx="2680802" cy="2680802"/>
          </a:xfrm>
          <a:prstGeom prst="rect">
            <a:avLst/>
          </a:prstGeom>
        </p:spPr>
      </p:pic>
      <p:pic>
        <p:nvPicPr>
          <p:cNvPr id="7" name="Picture 6" descr="A picture containing indoor, lined, several&#10;&#10;Description automatically generated">
            <a:extLst>
              <a:ext uri="{FF2B5EF4-FFF2-40B4-BE49-F238E27FC236}">
                <a16:creationId xmlns:a16="http://schemas.microsoft.com/office/drawing/2014/main" id="{94B4D042-8F02-1A47-BAA4-A5CB4AA8D307}"/>
              </a:ext>
            </a:extLst>
          </p:cNvPr>
          <p:cNvPicPr>
            <a:picLocks noChangeAspect="1"/>
          </p:cNvPicPr>
          <p:nvPr/>
        </p:nvPicPr>
        <p:blipFill>
          <a:blip r:embed="rId4"/>
          <a:stretch>
            <a:fillRect/>
          </a:stretch>
        </p:blipFill>
        <p:spPr>
          <a:xfrm>
            <a:off x="4486746" y="3260756"/>
            <a:ext cx="2540000" cy="2070100"/>
          </a:xfrm>
          <a:prstGeom prst="rect">
            <a:avLst/>
          </a:prstGeom>
        </p:spPr>
      </p:pic>
      <p:pic>
        <p:nvPicPr>
          <p:cNvPr id="11" name="Picture 10" descr="A picture containing text, envelope&#10;&#10;Description automatically generated">
            <a:extLst>
              <a:ext uri="{FF2B5EF4-FFF2-40B4-BE49-F238E27FC236}">
                <a16:creationId xmlns:a16="http://schemas.microsoft.com/office/drawing/2014/main" id="{341CB574-230A-494A-9970-E5EA45A7D997}"/>
              </a:ext>
            </a:extLst>
          </p:cNvPr>
          <p:cNvPicPr>
            <a:picLocks noChangeAspect="1"/>
          </p:cNvPicPr>
          <p:nvPr/>
        </p:nvPicPr>
        <p:blipFill>
          <a:blip r:embed="rId5"/>
          <a:stretch>
            <a:fillRect/>
          </a:stretch>
        </p:blipFill>
        <p:spPr>
          <a:xfrm>
            <a:off x="6713202" y="1796192"/>
            <a:ext cx="2673351" cy="2006996"/>
          </a:xfrm>
          <a:prstGeom prst="rect">
            <a:avLst/>
          </a:prstGeom>
        </p:spPr>
      </p:pic>
      <p:pic>
        <p:nvPicPr>
          <p:cNvPr id="13" name="Picture 12" descr="A picture containing suitcase, luggage, box, piece&#10;&#10;Description automatically generated">
            <a:extLst>
              <a:ext uri="{FF2B5EF4-FFF2-40B4-BE49-F238E27FC236}">
                <a16:creationId xmlns:a16="http://schemas.microsoft.com/office/drawing/2014/main" id="{40D89D67-2B0D-D447-BA3C-E5B128281B46}"/>
              </a:ext>
            </a:extLst>
          </p:cNvPr>
          <p:cNvPicPr>
            <a:picLocks noChangeAspect="1"/>
          </p:cNvPicPr>
          <p:nvPr/>
        </p:nvPicPr>
        <p:blipFill>
          <a:blip r:embed="rId6"/>
          <a:stretch>
            <a:fillRect/>
          </a:stretch>
        </p:blipFill>
        <p:spPr>
          <a:xfrm>
            <a:off x="8272540" y="3496580"/>
            <a:ext cx="2895599" cy="2895599"/>
          </a:xfrm>
          <a:prstGeom prst="rect">
            <a:avLst/>
          </a:prstGeom>
        </p:spPr>
      </p:pic>
      <p:pic>
        <p:nvPicPr>
          <p:cNvPr id="19" name="Picture 18" descr="A picture containing text, person&#10;&#10;Description automatically generated">
            <a:extLst>
              <a:ext uri="{FF2B5EF4-FFF2-40B4-BE49-F238E27FC236}">
                <a16:creationId xmlns:a16="http://schemas.microsoft.com/office/drawing/2014/main" id="{AEDFDE2B-1A4A-2143-9B72-5519A50F981A}"/>
              </a:ext>
            </a:extLst>
          </p:cNvPr>
          <p:cNvPicPr>
            <a:picLocks noChangeAspect="1"/>
          </p:cNvPicPr>
          <p:nvPr/>
        </p:nvPicPr>
        <p:blipFill rotWithShape="1">
          <a:blip r:embed="rId7"/>
          <a:srcRect l="23850" t="4827" r="25369"/>
          <a:stretch/>
        </p:blipFill>
        <p:spPr>
          <a:xfrm>
            <a:off x="6436514" y="3383302"/>
            <a:ext cx="1961036" cy="2067385"/>
          </a:xfrm>
          <a:prstGeom prst="rect">
            <a:avLst/>
          </a:prstGeom>
        </p:spPr>
      </p:pic>
      <p:pic>
        <p:nvPicPr>
          <p:cNvPr id="17" name="Picture 16" descr="A close - up of a wicker basket&#10;&#10;Description automatically generated with low confidence">
            <a:extLst>
              <a:ext uri="{FF2B5EF4-FFF2-40B4-BE49-F238E27FC236}">
                <a16:creationId xmlns:a16="http://schemas.microsoft.com/office/drawing/2014/main" id="{28A931FE-A166-5C4E-803E-FD38BF0409A2}"/>
              </a:ext>
            </a:extLst>
          </p:cNvPr>
          <p:cNvPicPr>
            <a:picLocks noChangeAspect="1"/>
          </p:cNvPicPr>
          <p:nvPr/>
        </p:nvPicPr>
        <p:blipFill>
          <a:blip r:embed="rId8"/>
          <a:stretch>
            <a:fillRect/>
          </a:stretch>
        </p:blipFill>
        <p:spPr>
          <a:xfrm>
            <a:off x="6870409" y="4417076"/>
            <a:ext cx="2146300" cy="2247900"/>
          </a:xfrm>
          <a:prstGeom prst="rect">
            <a:avLst/>
          </a:prstGeom>
        </p:spPr>
      </p:pic>
      <p:pic>
        <p:nvPicPr>
          <p:cNvPr id="21" name="Picture 20" descr="A picture containing text, bottle, indoor, beer&#10;&#10;Description automatically generated">
            <a:extLst>
              <a:ext uri="{FF2B5EF4-FFF2-40B4-BE49-F238E27FC236}">
                <a16:creationId xmlns:a16="http://schemas.microsoft.com/office/drawing/2014/main" id="{04BDB621-B7B0-6544-839B-5D99DE027D72}"/>
              </a:ext>
            </a:extLst>
          </p:cNvPr>
          <p:cNvPicPr>
            <a:picLocks noChangeAspect="1"/>
          </p:cNvPicPr>
          <p:nvPr/>
        </p:nvPicPr>
        <p:blipFill>
          <a:blip r:embed="rId9"/>
          <a:stretch>
            <a:fillRect/>
          </a:stretch>
        </p:blipFill>
        <p:spPr>
          <a:xfrm>
            <a:off x="5009406" y="5131361"/>
            <a:ext cx="1704975" cy="1132634"/>
          </a:xfrm>
          <a:prstGeom prst="rect">
            <a:avLst/>
          </a:prstGeom>
        </p:spPr>
      </p:pic>
      <p:pic>
        <p:nvPicPr>
          <p:cNvPr id="23" name="Picture 22" descr="A picture containing indoor&#10;&#10;Description automatically generated">
            <a:extLst>
              <a:ext uri="{FF2B5EF4-FFF2-40B4-BE49-F238E27FC236}">
                <a16:creationId xmlns:a16="http://schemas.microsoft.com/office/drawing/2014/main" id="{FE978DA0-336A-D642-AA13-A75F4E511EF4}"/>
              </a:ext>
            </a:extLst>
          </p:cNvPr>
          <p:cNvPicPr>
            <a:picLocks noChangeAspect="1"/>
          </p:cNvPicPr>
          <p:nvPr/>
        </p:nvPicPr>
        <p:blipFill rotWithShape="1">
          <a:blip r:embed="rId10"/>
          <a:srcRect l="11534" r="15162"/>
          <a:stretch/>
        </p:blipFill>
        <p:spPr>
          <a:xfrm>
            <a:off x="9174493" y="673808"/>
            <a:ext cx="2792883" cy="2857500"/>
          </a:xfrm>
          <a:prstGeom prst="rect">
            <a:avLst/>
          </a:prstGeom>
        </p:spPr>
      </p:pic>
      <p:pic>
        <p:nvPicPr>
          <p:cNvPr id="15" name="Picture 14" descr="Graphical user interface, application&#10;&#10;Description automatically generated">
            <a:extLst>
              <a:ext uri="{FF2B5EF4-FFF2-40B4-BE49-F238E27FC236}">
                <a16:creationId xmlns:a16="http://schemas.microsoft.com/office/drawing/2014/main" id="{F5D381BD-5091-A24E-B598-335F5CF2CBF5}"/>
              </a:ext>
            </a:extLst>
          </p:cNvPr>
          <p:cNvPicPr>
            <a:picLocks noChangeAspect="1"/>
          </p:cNvPicPr>
          <p:nvPr/>
        </p:nvPicPr>
        <p:blipFill>
          <a:blip r:embed="rId11"/>
          <a:stretch>
            <a:fillRect/>
          </a:stretch>
        </p:blipFill>
        <p:spPr>
          <a:xfrm>
            <a:off x="7721698" y="343826"/>
            <a:ext cx="2135727" cy="2067384"/>
          </a:xfrm>
          <a:prstGeom prst="rect">
            <a:avLst/>
          </a:prstGeom>
        </p:spPr>
      </p:pic>
    </p:spTree>
    <p:extLst>
      <p:ext uri="{BB962C8B-B14F-4D97-AF65-F5344CB8AC3E}">
        <p14:creationId xmlns:p14="http://schemas.microsoft.com/office/powerpoint/2010/main" val="29215486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7D6CB-960A-AE42-B07C-DE73FF62DEED}"/>
              </a:ext>
            </a:extLst>
          </p:cNvPr>
          <p:cNvSpPr txBox="1">
            <a:spLocks/>
          </p:cNvSpPr>
          <p:nvPr/>
        </p:nvSpPr>
        <p:spPr>
          <a:xfrm>
            <a:off x="466722" y="586855"/>
            <a:ext cx="3201366" cy="338749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sz="4000" kern="1200" dirty="0">
                <a:solidFill>
                  <a:srgbClr val="FFFFFF"/>
                </a:solidFill>
                <a:latin typeface="+mj-lt"/>
                <a:ea typeface="+mj-ea"/>
                <a:cs typeface="+mj-cs"/>
              </a:rPr>
              <a:t>Graduate Project proposa</a:t>
            </a:r>
            <a:r>
              <a:rPr lang="en-US" sz="4000" dirty="0">
                <a:solidFill>
                  <a:srgbClr val="FFFFFF"/>
                </a:solidFill>
              </a:rPr>
              <a:t>l</a:t>
            </a:r>
            <a:endParaRPr lang="en-US" sz="4000"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F2FF80CA-C811-5340-9D79-81A890E7C9B3}"/>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dirty="0"/>
              <a:t>I am planning on creating a detailed scale miniature, reminiscent of the ‘bigatures’ made during the filmmaking process of </a:t>
            </a:r>
            <a:r>
              <a:rPr lang="en-US" sz="1400" i="1" dirty="0"/>
              <a:t>The Lord of The Rings</a:t>
            </a:r>
            <a:r>
              <a:rPr lang="en-US" sz="1400" dirty="0"/>
              <a:t> trilogy. However, this miniature won’t be as large and I’m hoping to incorporate electronics for the lighting.</a:t>
            </a:r>
          </a:p>
          <a:p>
            <a:pPr indent="-228600">
              <a:lnSpc>
                <a:spcPct val="90000"/>
              </a:lnSpc>
              <a:spcAft>
                <a:spcPts val="600"/>
              </a:spcAft>
              <a:buFont typeface="Arial" panose="020B0604020202020204" pitchFamily="34" charset="0"/>
              <a:buChar char="•"/>
            </a:pPr>
            <a:r>
              <a:rPr lang="en-US" sz="1400" dirty="0"/>
              <a:t>Project based on part of the book, “Heroes of Olympus – The Mark of Athena” by Rick Riordan, the series has captured my imagination, as I am interested in ancient Greek mythology. The author has produced further series of books based on ancient Norse mythology and Ancient Egypt.</a:t>
            </a:r>
          </a:p>
          <a:p>
            <a:pPr indent="-228600">
              <a:lnSpc>
                <a:spcPct val="90000"/>
              </a:lnSpc>
              <a:spcAft>
                <a:spcPts val="600"/>
              </a:spcAft>
              <a:buFont typeface="Arial" panose="020B0604020202020204" pitchFamily="34" charset="0"/>
              <a:buChar char="•"/>
            </a:pPr>
            <a:r>
              <a:rPr lang="en-US" sz="1400" dirty="0"/>
              <a:t>Context – third story in the Heroes of Olympus series about Percy Jackson. The first two stories of the first series have already been made into films. Production style was not well received by readers. The stories concern various adventures by a teenage boy who discovers he is son of the Greek god Poseidon, with the stories mixing ancient Greek mythology and current American high school culture where children (demigods) become involved in the world of the ancient Greek gods.</a:t>
            </a:r>
          </a:p>
          <a:p>
            <a:pPr indent="-228600">
              <a:lnSpc>
                <a:spcPct val="90000"/>
              </a:lnSpc>
              <a:spcAft>
                <a:spcPts val="600"/>
              </a:spcAft>
              <a:buFont typeface="Arial" panose="020B0604020202020204" pitchFamily="34" charset="0"/>
              <a:buChar char="•"/>
            </a:pPr>
            <a:r>
              <a:rPr lang="en-US" sz="1400" dirty="0"/>
              <a:t>The screenplay and film design were in no way in keeping with the book. The plot was changed, and some important features deleted within scenes, for example, in the books Camp Half-blood is protected by an invisible force that was made by a special tree. However, in the film this was replaced by a tacky arch with ‘Camp Half-Blood’ written on a sign above, reminiscent of the Jurassic Park entrance merged with typical US camp entrance signs, the style often seen in American films. </a:t>
            </a:r>
          </a:p>
          <a:p>
            <a:pPr indent="-228600">
              <a:lnSpc>
                <a:spcPct val="90000"/>
              </a:lnSpc>
              <a:spcAft>
                <a:spcPts val="600"/>
              </a:spcAft>
              <a:buFont typeface="Arial" panose="020B0604020202020204" pitchFamily="34" charset="0"/>
              <a:buChar char="•"/>
            </a:pPr>
            <a:r>
              <a:rPr lang="en-US" sz="1400" dirty="0"/>
              <a:t>I understand now that Disney Plus will be producing a series based on the books overseen by the author – as seen on the author’s website </a:t>
            </a:r>
            <a:r>
              <a:rPr lang="en-US" sz="1400" dirty="0">
                <a:hlinkClick r:id="rId2"/>
              </a:rPr>
              <a:t>https://rickriordan.com</a:t>
            </a:r>
            <a:r>
              <a:rPr lang="en-US" sz="1400" dirty="0"/>
              <a:t> in the news section (one I found is for sept. 26)</a:t>
            </a:r>
          </a:p>
        </p:txBody>
      </p:sp>
    </p:spTree>
    <p:extLst>
      <p:ext uri="{BB962C8B-B14F-4D97-AF65-F5344CB8AC3E}">
        <p14:creationId xmlns:p14="http://schemas.microsoft.com/office/powerpoint/2010/main" val="32310435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7D6CB-960A-AE42-B07C-DE73FF62DEED}"/>
              </a:ext>
            </a:extLst>
          </p:cNvPr>
          <p:cNvSpPr txBox="1">
            <a:spLocks/>
          </p:cNvSpPr>
          <p:nvPr/>
        </p:nvSpPr>
        <p:spPr>
          <a:xfrm>
            <a:off x="466722" y="586855"/>
            <a:ext cx="3201366" cy="338749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endParaRPr lang="en-US" sz="4000" dirty="0">
              <a:solidFill>
                <a:srgbClr val="FFFFFF"/>
              </a:solidFill>
            </a:endParaRPr>
          </a:p>
          <a:p>
            <a:pPr algn="r">
              <a:spcAft>
                <a:spcPts val="600"/>
              </a:spcAft>
            </a:pPr>
            <a:r>
              <a:rPr lang="en-US" sz="4000" kern="1200" dirty="0">
                <a:solidFill>
                  <a:srgbClr val="FFFFFF"/>
                </a:solidFill>
                <a:latin typeface="+mj-lt"/>
                <a:ea typeface="+mj-ea"/>
                <a:cs typeface="+mj-cs"/>
              </a:rPr>
              <a:t>Chosen </a:t>
            </a:r>
            <a:r>
              <a:rPr lang="en-US" sz="4000" dirty="0">
                <a:solidFill>
                  <a:srgbClr val="FFFFFF"/>
                </a:solidFill>
              </a:rPr>
              <a:t>S</a:t>
            </a:r>
            <a:r>
              <a:rPr lang="en-US" sz="4000" kern="1200" dirty="0">
                <a:solidFill>
                  <a:srgbClr val="FFFFFF"/>
                </a:solidFill>
                <a:latin typeface="+mj-lt"/>
                <a:ea typeface="+mj-ea"/>
                <a:cs typeface="+mj-cs"/>
              </a:rPr>
              <a:t>ection</a:t>
            </a:r>
          </a:p>
        </p:txBody>
      </p:sp>
      <p:sp>
        <p:nvSpPr>
          <p:cNvPr id="3" name="TextBox 2">
            <a:extLst>
              <a:ext uri="{FF2B5EF4-FFF2-40B4-BE49-F238E27FC236}">
                <a16:creationId xmlns:a16="http://schemas.microsoft.com/office/drawing/2014/main" id="{F2FF80CA-C811-5340-9D79-81A890E7C9B3}"/>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1600" dirty="0">
                <a:solidFill>
                  <a:schemeClr val="tx2"/>
                </a:solidFill>
              </a:rPr>
              <a:t>“She made her way down the next corridor, hopping to keep her weight off her bad foot. She didn’t have far to go. After 20 feet the tunnel opened into a </a:t>
            </a:r>
            <a:r>
              <a:rPr lang="en-US" sz="1600" b="1" dirty="0"/>
              <a:t>cavern as large as a cathedral</a:t>
            </a:r>
            <a:r>
              <a:rPr lang="en-US" sz="1600" dirty="0"/>
              <a:t>. </a:t>
            </a:r>
            <a:r>
              <a:rPr lang="en-US" sz="1600" dirty="0">
                <a:solidFill>
                  <a:schemeClr val="tx2"/>
                </a:solidFill>
              </a:rPr>
              <a:t>So</a:t>
            </a:r>
            <a:r>
              <a:rPr lang="en-US" sz="1600" dirty="0"/>
              <a:t> </a:t>
            </a:r>
            <a:r>
              <a:rPr lang="en-US" sz="1600" b="1" dirty="0"/>
              <a:t>majestic</a:t>
            </a:r>
            <a:r>
              <a:rPr lang="en-US" sz="1600" dirty="0"/>
              <a:t> </a:t>
            </a:r>
            <a:r>
              <a:rPr lang="en-US" sz="1600" dirty="0">
                <a:solidFill>
                  <a:schemeClr val="tx2"/>
                </a:solidFill>
              </a:rPr>
              <a:t>that Annabeth had trouble processing everything she saw. She guessed that this was the room from Percy’s dream. But it wasn’t dark. </a:t>
            </a:r>
            <a:r>
              <a:rPr lang="en-US" sz="1600" b="1" dirty="0"/>
              <a:t>Bronze braziers of magical light</a:t>
            </a:r>
            <a:r>
              <a:rPr lang="en-US" sz="1600" dirty="0"/>
              <a:t> </a:t>
            </a:r>
            <a:r>
              <a:rPr lang="en-US" sz="1600" dirty="0">
                <a:solidFill>
                  <a:schemeClr val="tx2"/>
                </a:solidFill>
              </a:rPr>
              <a:t>like the Gods use on Mount Olympus</a:t>
            </a:r>
            <a:r>
              <a:rPr lang="en-US" sz="1600" dirty="0"/>
              <a:t> </a:t>
            </a:r>
            <a:r>
              <a:rPr lang="en-US" sz="1600" b="1" dirty="0"/>
              <a:t>glowed around the circumference of the room interspersed with gorgeous tapestries</a:t>
            </a:r>
            <a:r>
              <a:rPr lang="en-US" sz="1600" dirty="0"/>
              <a:t>. </a:t>
            </a:r>
            <a:r>
              <a:rPr lang="en-US" sz="1600" dirty="0">
                <a:solidFill>
                  <a:schemeClr val="tx2"/>
                </a:solidFill>
              </a:rPr>
              <a:t>The stone floor was </a:t>
            </a:r>
            <a:r>
              <a:rPr lang="en-US" sz="1600" b="1" dirty="0"/>
              <a:t>webbed with fissures like a sheet of ice</a:t>
            </a:r>
            <a:r>
              <a:rPr lang="en-US" sz="1600" dirty="0"/>
              <a:t> </a:t>
            </a:r>
            <a:r>
              <a:rPr lang="en-US" sz="1600" dirty="0">
                <a:solidFill>
                  <a:schemeClr val="tx2"/>
                </a:solidFill>
              </a:rPr>
              <a:t>the</a:t>
            </a:r>
            <a:r>
              <a:rPr lang="en-US" sz="1600" dirty="0"/>
              <a:t> </a:t>
            </a:r>
            <a:r>
              <a:rPr lang="en-US" sz="1600" b="1" dirty="0"/>
              <a:t>ceiling was so high it was lost in the gloom </a:t>
            </a:r>
            <a:r>
              <a:rPr lang="en-US" sz="1600" dirty="0">
                <a:solidFill>
                  <a:schemeClr val="tx2"/>
                </a:solidFill>
              </a:rPr>
              <a:t>and</a:t>
            </a:r>
            <a:r>
              <a:rPr lang="en-US" sz="1600" dirty="0"/>
              <a:t> </a:t>
            </a:r>
            <a:r>
              <a:rPr lang="en-US" sz="1600" b="1" dirty="0"/>
              <a:t>layers upon layers of spiderwebs</a:t>
            </a:r>
            <a:r>
              <a:rPr lang="en-US" sz="1600" dirty="0">
                <a:solidFill>
                  <a:schemeClr val="tx2"/>
                </a:solidFill>
              </a:rPr>
              <a:t>. Stands of </a:t>
            </a:r>
            <a:r>
              <a:rPr lang="en-US" sz="1600" b="1" dirty="0"/>
              <a:t>silk as thick as pillars ran from ceiling all over the room anchoring the walls and the </a:t>
            </a:r>
            <a:r>
              <a:rPr lang="en-US" sz="1600" b="1" dirty="0">
                <a:solidFill>
                  <a:schemeClr val="tx2"/>
                </a:solidFill>
              </a:rPr>
              <a:t>floo</a:t>
            </a:r>
            <a:r>
              <a:rPr lang="en-US" sz="1600" dirty="0">
                <a:solidFill>
                  <a:schemeClr val="tx2"/>
                </a:solidFill>
              </a:rPr>
              <a:t>r like cables of a suspension bridge. The webs also surrounded the centre-piece of the shrine which was</a:t>
            </a:r>
            <a:r>
              <a:rPr lang="en-US" sz="1600" dirty="0"/>
              <a:t> </a:t>
            </a:r>
            <a:r>
              <a:rPr lang="en-US" sz="1600" b="1" dirty="0"/>
              <a:t>so intimidating</a:t>
            </a:r>
            <a:r>
              <a:rPr lang="en-US" sz="1600" dirty="0"/>
              <a:t> </a:t>
            </a:r>
            <a:r>
              <a:rPr lang="en-US" sz="1600" dirty="0">
                <a:solidFill>
                  <a:schemeClr val="tx2"/>
                </a:solidFill>
              </a:rPr>
              <a:t>that Annabeth had trouble raising her eyes to look at it. Looming over her was a </a:t>
            </a:r>
            <a:r>
              <a:rPr lang="en-US" sz="1600" b="1" dirty="0"/>
              <a:t>forty-foot-tall statue of Athena with luminous ivory skin and a dress of gold</a:t>
            </a:r>
            <a:r>
              <a:rPr lang="en-US" sz="1600" dirty="0"/>
              <a:t>.  </a:t>
            </a:r>
            <a:r>
              <a:rPr lang="en-US" sz="1600" dirty="0">
                <a:solidFill>
                  <a:schemeClr val="tx2"/>
                </a:solidFill>
              </a:rPr>
              <a:t>In her outstretched hand Athena held a</a:t>
            </a:r>
            <a:r>
              <a:rPr lang="en-US" sz="1600" dirty="0"/>
              <a:t> </a:t>
            </a:r>
            <a:r>
              <a:rPr lang="en-US" sz="1600" b="1" dirty="0"/>
              <a:t>statue of Nike </a:t>
            </a:r>
            <a:r>
              <a:rPr lang="en-US" sz="1600" dirty="0">
                <a:solidFill>
                  <a:schemeClr val="tx2"/>
                </a:solidFill>
              </a:rPr>
              <a:t>the winged victory goddess. A statue that looked tiny from here but was </a:t>
            </a:r>
            <a:r>
              <a:rPr lang="en-US" sz="1600" b="1" dirty="0"/>
              <a:t>probably as tall as a real person</a:t>
            </a:r>
            <a:r>
              <a:rPr lang="en-US" sz="1600" dirty="0"/>
              <a:t>. </a:t>
            </a:r>
            <a:r>
              <a:rPr lang="en-US" sz="1600" dirty="0">
                <a:solidFill>
                  <a:schemeClr val="tx2"/>
                </a:solidFill>
              </a:rPr>
              <a:t>Athena’s other hand rested on </a:t>
            </a:r>
            <a:r>
              <a:rPr lang="en-US" sz="1600" b="1" dirty="0"/>
              <a:t>a shield as big as a bill-board </a:t>
            </a:r>
            <a:r>
              <a:rPr lang="en-US" sz="1600" dirty="0">
                <a:solidFill>
                  <a:schemeClr val="tx2"/>
                </a:solidFill>
              </a:rPr>
              <a:t>with a</a:t>
            </a:r>
            <a:r>
              <a:rPr lang="en-US" sz="1600" dirty="0"/>
              <a:t> </a:t>
            </a:r>
            <a:r>
              <a:rPr lang="en-US" sz="1600" b="1" dirty="0"/>
              <a:t>sculpted snake peeking out from behind</a:t>
            </a:r>
            <a:r>
              <a:rPr lang="en-US" sz="1600" dirty="0">
                <a:solidFill>
                  <a:schemeClr val="tx2"/>
                </a:solidFill>
              </a:rPr>
              <a:t>, as if Athena was protecting it. The goddesses face </a:t>
            </a:r>
            <a:r>
              <a:rPr lang="en-US" sz="1600" b="1" dirty="0"/>
              <a:t>was serene and kindly</a:t>
            </a:r>
            <a:r>
              <a:rPr lang="en-US" sz="1600" dirty="0">
                <a:solidFill>
                  <a:schemeClr val="tx2"/>
                </a:solidFill>
              </a:rPr>
              <a:t>, and it looked like Athena…..but this statue made thousands of years ago…</a:t>
            </a:r>
          </a:p>
        </p:txBody>
      </p:sp>
      <p:sp>
        <p:nvSpPr>
          <p:cNvPr id="4" name="TextBox 3">
            <a:extLst>
              <a:ext uri="{FF2B5EF4-FFF2-40B4-BE49-F238E27FC236}">
                <a16:creationId xmlns:a16="http://schemas.microsoft.com/office/drawing/2014/main" id="{437994D3-B74C-414A-93D9-AD8D4773D48A}"/>
              </a:ext>
            </a:extLst>
          </p:cNvPr>
          <p:cNvSpPr txBox="1"/>
          <p:nvPr/>
        </p:nvSpPr>
        <p:spPr>
          <a:xfrm>
            <a:off x="2462118" y="4040782"/>
            <a:ext cx="1438855" cy="369332"/>
          </a:xfrm>
          <a:prstGeom prst="rect">
            <a:avLst/>
          </a:prstGeom>
          <a:noFill/>
        </p:spPr>
        <p:txBody>
          <a:bodyPr wrap="none" rtlCol="0">
            <a:spAutoFit/>
          </a:bodyPr>
          <a:lstStyle/>
          <a:p>
            <a:r>
              <a:rPr lang="en-US" dirty="0">
                <a:solidFill>
                  <a:schemeClr val="bg1"/>
                </a:solidFill>
              </a:rPr>
              <a:t>Extract Part 1</a:t>
            </a:r>
          </a:p>
        </p:txBody>
      </p:sp>
    </p:spTree>
    <p:extLst>
      <p:ext uri="{BB962C8B-B14F-4D97-AF65-F5344CB8AC3E}">
        <p14:creationId xmlns:p14="http://schemas.microsoft.com/office/powerpoint/2010/main" val="10527442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3" name="Rectangle 2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3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8" name="Rectangle 3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7D6CB-960A-AE42-B07C-DE73FF62DEED}"/>
              </a:ext>
            </a:extLst>
          </p:cNvPr>
          <p:cNvSpPr txBox="1">
            <a:spLocks/>
          </p:cNvSpPr>
          <p:nvPr/>
        </p:nvSpPr>
        <p:spPr>
          <a:xfrm>
            <a:off x="466722" y="586855"/>
            <a:ext cx="3201366" cy="338749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sz="4000" dirty="0">
                <a:solidFill>
                  <a:srgbClr val="FFFFFF"/>
                </a:solidFill>
              </a:rPr>
              <a:t>Chosen Section</a:t>
            </a:r>
          </a:p>
        </p:txBody>
      </p:sp>
      <p:sp>
        <p:nvSpPr>
          <p:cNvPr id="3" name="TextBox 2">
            <a:extLst>
              <a:ext uri="{FF2B5EF4-FFF2-40B4-BE49-F238E27FC236}">
                <a16:creationId xmlns:a16="http://schemas.microsoft.com/office/drawing/2014/main" id="{F2FF80CA-C811-5340-9D79-81A890E7C9B3}"/>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a:lnSpc>
                <a:spcPct val="90000"/>
              </a:lnSpc>
              <a:spcAft>
                <a:spcPts val="600"/>
              </a:spcAft>
            </a:pPr>
            <a:r>
              <a:rPr lang="en-US" sz="1700" dirty="0">
                <a:solidFill>
                  <a:schemeClr val="tx2"/>
                </a:solidFill>
              </a:rPr>
              <a:t>“ ‘Athena Parthenos’ Annabeth murmured ’its really here’ all her life she had wanted to visit the Parthenon now she was seeing the main attraction that used to be there she was the first child of Athena to see this in millennia…. </a:t>
            </a:r>
            <a:r>
              <a:rPr lang="en-US" sz="1700" b="1" dirty="0"/>
              <a:t>Strands of web covered it </a:t>
            </a:r>
            <a:r>
              <a:rPr lang="en-US" sz="1700" dirty="0">
                <a:solidFill>
                  <a:schemeClr val="tx2"/>
                </a:solidFill>
              </a:rPr>
              <a:t>(Athena Parthenos) </a:t>
            </a:r>
            <a:r>
              <a:rPr lang="en-US" sz="1700" b="1" dirty="0"/>
              <a:t>like a gauze pavilion</a:t>
            </a:r>
            <a:r>
              <a:rPr lang="en-US" sz="1700" dirty="0"/>
              <a:t>. </a:t>
            </a:r>
            <a:r>
              <a:rPr lang="en-US" sz="1700" dirty="0">
                <a:solidFill>
                  <a:schemeClr val="tx2"/>
                </a:solidFill>
              </a:rPr>
              <a:t>Annabeth suspected that </a:t>
            </a:r>
            <a:r>
              <a:rPr lang="en-US" sz="1700" b="1" dirty="0"/>
              <a:t>without those webs the statue would have fallen through the weakened floor long ago</a:t>
            </a:r>
            <a:r>
              <a:rPr lang="en-US" sz="1700" dirty="0"/>
              <a:t>. </a:t>
            </a:r>
            <a:r>
              <a:rPr lang="en-US" sz="1700" dirty="0">
                <a:solidFill>
                  <a:schemeClr val="tx2"/>
                </a:solidFill>
              </a:rPr>
              <a:t>As she stepped into the room, she could see</a:t>
            </a:r>
            <a:r>
              <a:rPr lang="en-US" sz="1700" dirty="0"/>
              <a:t> </a:t>
            </a:r>
            <a:r>
              <a:rPr lang="en-US" sz="1700" b="1" dirty="0"/>
              <a:t>the cracks below were so wide that she could have lost her foot in them</a:t>
            </a:r>
            <a:r>
              <a:rPr lang="en-US" sz="1700" dirty="0"/>
              <a:t>. </a:t>
            </a:r>
            <a:r>
              <a:rPr lang="en-US" sz="1700" dirty="0">
                <a:solidFill>
                  <a:schemeClr val="tx2"/>
                </a:solidFill>
              </a:rPr>
              <a:t>Beneath the cracks she saw </a:t>
            </a:r>
            <a:r>
              <a:rPr lang="en-US" sz="1700" b="1" dirty="0"/>
              <a:t>nothing but empty darkness</a:t>
            </a:r>
            <a:r>
              <a:rPr lang="en-US" sz="1700" dirty="0">
                <a:solidFill>
                  <a:schemeClr val="tx2"/>
                </a:solidFill>
              </a:rPr>
              <a:t>. A chill washed over her, where was the guardian. How could Annabeth free the statue without collapsing the floor…… she scanned the chamber … her eyes wandered over the </a:t>
            </a:r>
            <a:r>
              <a:rPr lang="en-US" sz="1700" b="1" dirty="0"/>
              <a:t>tapestries which were heart-wrenchingly beautiful</a:t>
            </a:r>
            <a:r>
              <a:rPr lang="en-US" sz="1700" dirty="0"/>
              <a:t>. </a:t>
            </a:r>
            <a:r>
              <a:rPr lang="en-US" sz="1700" dirty="0">
                <a:solidFill>
                  <a:schemeClr val="tx2"/>
                </a:solidFill>
              </a:rPr>
              <a:t>One showed a </a:t>
            </a:r>
            <a:r>
              <a:rPr lang="en-US" sz="1700" b="1" dirty="0"/>
              <a:t>pastoral scene so three-dimensional it could have been a window</a:t>
            </a:r>
            <a:r>
              <a:rPr lang="en-US" sz="1700" dirty="0">
                <a:solidFill>
                  <a:schemeClr val="tx2"/>
                </a:solidFill>
              </a:rPr>
              <a:t>. Another tapestry showed</a:t>
            </a:r>
            <a:r>
              <a:rPr lang="en-US" sz="1700" dirty="0"/>
              <a:t> </a:t>
            </a:r>
            <a:r>
              <a:rPr lang="en-US" sz="1700" b="1" dirty="0"/>
              <a:t>the gods battling the giants</a:t>
            </a:r>
            <a:r>
              <a:rPr lang="en-US" sz="1700" dirty="0"/>
              <a:t>. </a:t>
            </a:r>
            <a:r>
              <a:rPr lang="en-US" sz="1700" dirty="0">
                <a:solidFill>
                  <a:schemeClr val="tx2"/>
                </a:solidFill>
              </a:rPr>
              <a:t>Annabeth saw a </a:t>
            </a:r>
            <a:r>
              <a:rPr lang="en-US" sz="1700" b="1" dirty="0"/>
              <a:t>landscape of the underworld</a:t>
            </a:r>
            <a:r>
              <a:rPr lang="en-US" sz="1700" dirty="0">
                <a:solidFill>
                  <a:schemeClr val="tx2"/>
                </a:solidFill>
              </a:rPr>
              <a:t>, next to it was </a:t>
            </a:r>
            <a:r>
              <a:rPr lang="en-US" sz="1700" b="1" dirty="0"/>
              <a:t>the skyline of modern Rome </a:t>
            </a:r>
            <a:r>
              <a:rPr lang="en-US" sz="1700" dirty="0">
                <a:solidFill>
                  <a:schemeClr val="tx2"/>
                </a:solidFill>
              </a:rPr>
              <a:t>and in the tapestry to her left, she caught her breath, it was </a:t>
            </a:r>
            <a:r>
              <a:rPr lang="en-US" sz="1700" b="1" dirty="0"/>
              <a:t>a portrait of two demigods kissing underwater</a:t>
            </a:r>
            <a:r>
              <a:rPr lang="en-US" sz="1700" dirty="0"/>
              <a:t>. </a:t>
            </a:r>
            <a:r>
              <a:rPr lang="en-US" sz="1700" dirty="0">
                <a:solidFill>
                  <a:schemeClr val="tx2"/>
                </a:solidFill>
              </a:rPr>
              <a:t>Annabeth and Percy, the day their friends had thrown them in the canoe lake at camp.  It was so lifelike that she wondered if the weaver had been lurking in the lake, with a waterproof camera. ‘how is that possible’ she murmured. Above her in the gloom, a voice spoke. ‘for ages I have known that you would come, my sweet.’ Annabeth shuddered.</a:t>
            </a:r>
          </a:p>
        </p:txBody>
      </p:sp>
      <p:sp>
        <p:nvSpPr>
          <p:cNvPr id="22" name="TextBox 21">
            <a:extLst>
              <a:ext uri="{FF2B5EF4-FFF2-40B4-BE49-F238E27FC236}">
                <a16:creationId xmlns:a16="http://schemas.microsoft.com/office/drawing/2014/main" id="{69605034-E63F-CE40-9ED8-BF1BCBD84823}"/>
              </a:ext>
            </a:extLst>
          </p:cNvPr>
          <p:cNvSpPr txBox="1"/>
          <p:nvPr/>
        </p:nvSpPr>
        <p:spPr>
          <a:xfrm>
            <a:off x="2462118" y="4040782"/>
            <a:ext cx="1438855" cy="369332"/>
          </a:xfrm>
          <a:prstGeom prst="rect">
            <a:avLst/>
          </a:prstGeom>
          <a:noFill/>
        </p:spPr>
        <p:txBody>
          <a:bodyPr wrap="none" rtlCol="0">
            <a:spAutoFit/>
          </a:bodyPr>
          <a:lstStyle/>
          <a:p>
            <a:r>
              <a:rPr lang="en-US" dirty="0">
                <a:solidFill>
                  <a:schemeClr val="bg1"/>
                </a:solidFill>
              </a:rPr>
              <a:t>Extract Part 2</a:t>
            </a:r>
          </a:p>
        </p:txBody>
      </p:sp>
    </p:spTree>
    <p:extLst>
      <p:ext uri="{BB962C8B-B14F-4D97-AF65-F5344CB8AC3E}">
        <p14:creationId xmlns:p14="http://schemas.microsoft.com/office/powerpoint/2010/main" val="2432929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7D6CB-960A-AE42-B07C-DE73FF62DEED}"/>
              </a:ext>
            </a:extLst>
          </p:cNvPr>
          <p:cNvSpPr txBox="1">
            <a:spLocks/>
          </p:cNvSpPr>
          <p:nvPr/>
        </p:nvSpPr>
        <p:spPr>
          <a:xfrm>
            <a:off x="466722" y="586855"/>
            <a:ext cx="3201366" cy="3387497"/>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spcAft>
                <a:spcPts val="600"/>
              </a:spcAft>
            </a:pPr>
            <a:r>
              <a:rPr lang="en-US" sz="4000" dirty="0">
                <a:solidFill>
                  <a:srgbClr val="FFFFFF"/>
                </a:solidFill>
              </a:rPr>
              <a:t>Proposal of project’s Elements</a:t>
            </a:r>
            <a:endParaRPr lang="en-US" sz="4000"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F2FF80CA-C811-5340-9D79-81A890E7C9B3}"/>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900" dirty="0"/>
              <a:t>Expansive cave like a Cathedral – practice surface creation</a:t>
            </a:r>
          </a:p>
          <a:p>
            <a:pPr indent="-228600">
              <a:lnSpc>
                <a:spcPct val="90000"/>
              </a:lnSpc>
              <a:spcAft>
                <a:spcPts val="600"/>
              </a:spcAft>
              <a:buFont typeface="Arial" panose="020B0604020202020204" pitchFamily="34" charset="0"/>
              <a:buChar char="•"/>
            </a:pPr>
            <a:r>
              <a:rPr lang="en-US" sz="1900" dirty="0"/>
              <a:t>Bronze braziers around the room – made of worbla or card, want them to light up</a:t>
            </a:r>
          </a:p>
          <a:p>
            <a:pPr indent="-228600">
              <a:lnSpc>
                <a:spcPct val="90000"/>
              </a:lnSpc>
              <a:spcAft>
                <a:spcPts val="600"/>
              </a:spcAft>
              <a:buFont typeface="Arial" panose="020B0604020202020204" pitchFamily="34" charset="0"/>
              <a:buChar char="•"/>
            </a:pPr>
            <a:r>
              <a:rPr lang="en-US" sz="1900" dirty="0"/>
              <a:t>Watercolour tapestries, or digital art and then print on a woven fabric to imitate tapestry.</a:t>
            </a:r>
          </a:p>
          <a:p>
            <a:pPr indent="-228600">
              <a:lnSpc>
                <a:spcPct val="90000"/>
              </a:lnSpc>
              <a:spcAft>
                <a:spcPts val="600"/>
              </a:spcAft>
              <a:buFont typeface="Arial" panose="020B0604020202020204" pitchFamily="34" charset="0"/>
              <a:buChar char="•"/>
            </a:pPr>
            <a:r>
              <a:rPr lang="en-US" sz="1900" dirty="0"/>
              <a:t>Research more drawings add some pictures. Plan of the set/miniature. Elevations, tech drawings. </a:t>
            </a:r>
          </a:p>
          <a:p>
            <a:pPr indent="-228600">
              <a:lnSpc>
                <a:spcPct val="90000"/>
              </a:lnSpc>
              <a:spcAft>
                <a:spcPts val="600"/>
              </a:spcAft>
              <a:buFont typeface="Arial" panose="020B0604020202020204" pitchFamily="34" charset="0"/>
              <a:buChar char="•"/>
            </a:pPr>
            <a:r>
              <a:rPr lang="en-US" sz="1900" dirty="0"/>
              <a:t>White card model</a:t>
            </a:r>
          </a:p>
          <a:p>
            <a:pPr indent="-228600">
              <a:lnSpc>
                <a:spcPct val="90000"/>
              </a:lnSpc>
              <a:spcAft>
                <a:spcPts val="600"/>
              </a:spcAft>
              <a:buFont typeface="Arial" panose="020B0604020202020204" pitchFamily="34" charset="0"/>
              <a:buChar char="•"/>
            </a:pPr>
            <a:r>
              <a:rPr lang="en-US" sz="1900" dirty="0"/>
              <a:t>Detailed model with small statue</a:t>
            </a:r>
          </a:p>
          <a:p>
            <a:pPr indent="-228600">
              <a:lnSpc>
                <a:spcPct val="90000"/>
              </a:lnSpc>
              <a:spcAft>
                <a:spcPts val="600"/>
              </a:spcAft>
              <a:buFont typeface="Arial" panose="020B0604020202020204" pitchFamily="34" charset="0"/>
              <a:buChar char="•"/>
            </a:pPr>
            <a:r>
              <a:rPr lang="en-US" sz="1900" dirty="0"/>
              <a:t>Enlarged section, of scene/elements or statue.</a:t>
            </a:r>
          </a:p>
        </p:txBody>
      </p:sp>
    </p:spTree>
    <p:extLst>
      <p:ext uri="{BB962C8B-B14F-4D97-AF65-F5344CB8AC3E}">
        <p14:creationId xmlns:p14="http://schemas.microsoft.com/office/powerpoint/2010/main" val="34335067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82A7953B-D3C2-0944-908C-D2CB32E309ED}"/>
              </a:ext>
            </a:extLst>
          </p:cNvPr>
          <p:cNvGraphicFramePr>
            <a:graphicFrameLocks noGrp="1"/>
          </p:cNvGraphicFramePr>
          <p:nvPr>
            <p:extLst>
              <p:ext uri="{D42A27DB-BD31-4B8C-83A1-F6EECF244321}">
                <p14:modId xmlns:p14="http://schemas.microsoft.com/office/powerpoint/2010/main" val="1333854754"/>
              </p:ext>
            </p:extLst>
          </p:nvPr>
        </p:nvGraphicFramePr>
        <p:xfrm>
          <a:off x="174976" y="42332"/>
          <a:ext cx="11842048" cy="6253480"/>
        </p:xfrm>
        <a:graphic>
          <a:graphicData uri="http://schemas.openxmlformats.org/drawingml/2006/table">
            <a:tbl>
              <a:tblPr firstRow="1" bandRow="1">
                <a:tableStyleId>{5C22544A-7EE6-4342-B048-85BDC9FD1C3A}</a:tableStyleId>
              </a:tblPr>
              <a:tblGrid>
                <a:gridCol w="1480256">
                  <a:extLst>
                    <a:ext uri="{9D8B030D-6E8A-4147-A177-3AD203B41FA5}">
                      <a16:colId xmlns:a16="http://schemas.microsoft.com/office/drawing/2014/main" val="3547622185"/>
                    </a:ext>
                  </a:extLst>
                </a:gridCol>
                <a:gridCol w="1480256">
                  <a:extLst>
                    <a:ext uri="{9D8B030D-6E8A-4147-A177-3AD203B41FA5}">
                      <a16:colId xmlns:a16="http://schemas.microsoft.com/office/drawing/2014/main" val="366302744"/>
                    </a:ext>
                  </a:extLst>
                </a:gridCol>
                <a:gridCol w="1480256">
                  <a:extLst>
                    <a:ext uri="{9D8B030D-6E8A-4147-A177-3AD203B41FA5}">
                      <a16:colId xmlns:a16="http://schemas.microsoft.com/office/drawing/2014/main" val="2065088474"/>
                    </a:ext>
                  </a:extLst>
                </a:gridCol>
                <a:gridCol w="1480256">
                  <a:extLst>
                    <a:ext uri="{9D8B030D-6E8A-4147-A177-3AD203B41FA5}">
                      <a16:colId xmlns:a16="http://schemas.microsoft.com/office/drawing/2014/main" val="4068640370"/>
                    </a:ext>
                  </a:extLst>
                </a:gridCol>
                <a:gridCol w="1480256">
                  <a:extLst>
                    <a:ext uri="{9D8B030D-6E8A-4147-A177-3AD203B41FA5}">
                      <a16:colId xmlns:a16="http://schemas.microsoft.com/office/drawing/2014/main" val="3643284436"/>
                    </a:ext>
                  </a:extLst>
                </a:gridCol>
                <a:gridCol w="1480256">
                  <a:extLst>
                    <a:ext uri="{9D8B030D-6E8A-4147-A177-3AD203B41FA5}">
                      <a16:colId xmlns:a16="http://schemas.microsoft.com/office/drawing/2014/main" val="233753358"/>
                    </a:ext>
                  </a:extLst>
                </a:gridCol>
                <a:gridCol w="1480256">
                  <a:extLst>
                    <a:ext uri="{9D8B030D-6E8A-4147-A177-3AD203B41FA5}">
                      <a16:colId xmlns:a16="http://schemas.microsoft.com/office/drawing/2014/main" val="651265240"/>
                    </a:ext>
                  </a:extLst>
                </a:gridCol>
                <a:gridCol w="1480256">
                  <a:extLst>
                    <a:ext uri="{9D8B030D-6E8A-4147-A177-3AD203B41FA5}">
                      <a16:colId xmlns:a16="http://schemas.microsoft.com/office/drawing/2014/main" val="1763819850"/>
                    </a:ext>
                  </a:extLst>
                </a:gridCol>
              </a:tblGrid>
              <a:tr h="370840">
                <a:tc>
                  <a:txBody>
                    <a:bodyPr/>
                    <a:lstStyle/>
                    <a:p>
                      <a:r>
                        <a:rPr lang="en-US" dirty="0"/>
                        <a:t>Week start:</a:t>
                      </a:r>
                    </a:p>
                  </a:txBody>
                  <a:tcPr/>
                </a:tc>
                <a:tc>
                  <a:txBody>
                    <a:bodyPr/>
                    <a:lstStyle/>
                    <a:p>
                      <a:r>
                        <a:rPr lang="en-US" dirty="0"/>
                        <a:t>Mon</a:t>
                      </a:r>
                    </a:p>
                  </a:txBody>
                  <a:tcPr/>
                </a:tc>
                <a:tc>
                  <a:txBody>
                    <a:bodyPr/>
                    <a:lstStyle/>
                    <a:p>
                      <a:r>
                        <a:rPr lang="en-US" dirty="0"/>
                        <a:t>Tues</a:t>
                      </a:r>
                    </a:p>
                  </a:txBody>
                  <a:tcPr/>
                </a:tc>
                <a:tc>
                  <a:txBody>
                    <a:bodyPr/>
                    <a:lstStyle/>
                    <a:p>
                      <a:r>
                        <a:rPr lang="en-US" dirty="0"/>
                        <a:t>Wed</a:t>
                      </a:r>
                    </a:p>
                  </a:txBody>
                  <a:tcPr/>
                </a:tc>
                <a:tc>
                  <a:txBody>
                    <a:bodyPr/>
                    <a:lstStyle/>
                    <a:p>
                      <a:r>
                        <a:rPr lang="en-US" dirty="0"/>
                        <a:t>Thurs</a:t>
                      </a:r>
                    </a:p>
                  </a:txBody>
                  <a:tcPr/>
                </a:tc>
                <a:tc>
                  <a:txBody>
                    <a:bodyPr/>
                    <a:lstStyle/>
                    <a:p>
                      <a:r>
                        <a:rPr lang="en-US" dirty="0"/>
                        <a:t>Fri</a:t>
                      </a:r>
                    </a:p>
                  </a:txBody>
                  <a:tcPr/>
                </a:tc>
                <a:tc>
                  <a:txBody>
                    <a:bodyPr/>
                    <a:lstStyle/>
                    <a:p>
                      <a:r>
                        <a:rPr lang="en-US" dirty="0"/>
                        <a:t>Sat</a:t>
                      </a:r>
                    </a:p>
                  </a:txBody>
                  <a:tcPr/>
                </a:tc>
                <a:tc>
                  <a:txBody>
                    <a:bodyPr/>
                    <a:lstStyle/>
                    <a:p>
                      <a:r>
                        <a:rPr lang="en-US" dirty="0"/>
                        <a:t>Sun</a:t>
                      </a:r>
                    </a:p>
                  </a:txBody>
                  <a:tcPr/>
                </a:tc>
                <a:extLst>
                  <a:ext uri="{0D108BD9-81ED-4DB2-BD59-A6C34878D82A}">
                    <a16:rowId xmlns:a16="http://schemas.microsoft.com/office/drawing/2014/main" val="2002538293"/>
                  </a:ext>
                </a:extLst>
              </a:tr>
              <a:tr h="0">
                <a:tc>
                  <a:txBody>
                    <a:bodyPr/>
                    <a:lstStyle/>
                    <a:p>
                      <a:r>
                        <a:rPr lang="en-US" dirty="0"/>
                        <a:t>25</a:t>
                      </a:r>
                      <a:r>
                        <a:rPr lang="en-US" baseline="30000" dirty="0"/>
                        <a:t>th</a:t>
                      </a:r>
                      <a:r>
                        <a:rPr lang="en-US" dirty="0"/>
                        <a:t> Jan</a:t>
                      </a:r>
                    </a:p>
                  </a:txBody>
                  <a:tcPr/>
                </a:tc>
                <a:tc>
                  <a:txBody>
                    <a:bodyPr/>
                    <a:lstStyle/>
                    <a:p>
                      <a:endParaRPr lang="en-US" sz="1200" dirty="0"/>
                    </a:p>
                  </a:txBody>
                  <a:tcPr>
                    <a:solidFill>
                      <a:schemeClr val="bg2">
                        <a:lumMod val="10000"/>
                      </a:schemeClr>
                    </a:solidFill>
                  </a:tcPr>
                </a:tc>
                <a:tc>
                  <a:txBody>
                    <a:bodyPr/>
                    <a:lstStyle/>
                    <a:p>
                      <a:endParaRPr lang="en-US" sz="1200" dirty="0"/>
                    </a:p>
                  </a:txBody>
                  <a:tcPr>
                    <a:solidFill>
                      <a:schemeClr val="bg2">
                        <a:lumMod val="10000"/>
                      </a:schemeClr>
                    </a:solidFill>
                  </a:tcPr>
                </a:tc>
                <a:tc>
                  <a:txBody>
                    <a:bodyPr/>
                    <a:lstStyle/>
                    <a:p>
                      <a:endParaRPr lang="en-US" sz="1200" dirty="0"/>
                    </a:p>
                  </a:txBody>
                  <a:tcPr>
                    <a:solidFill>
                      <a:schemeClr val="bg2">
                        <a:lumMod val="10000"/>
                      </a:schemeClr>
                    </a:solidFill>
                  </a:tcPr>
                </a:tc>
                <a:tc>
                  <a:txBody>
                    <a:bodyPr/>
                    <a:lstStyle/>
                    <a:p>
                      <a:r>
                        <a:rPr lang="en-US" sz="1200" dirty="0"/>
                        <a:t>gather reference images</a:t>
                      </a:r>
                    </a:p>
                  </a:txBody>
                  <a:tcPr>
                    <a:solidFill>
                      <a:srgbClr val="23D5C4">
                        <a:alpha val="40000"/>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Gather reference images</a:t>
                      </a:r>
                    </a:p>
                  </a:txBody>
                  <a:tcPr>
                    <a:solidFill>
                      <a:srgbClr val="23D5C4">
                        <a:alpha val="40000"/>
                      </a:srgbClr>
                    </a:solidFill>
                  </a:tcPr>
                </a:tc>
                <a:tc>
                  <a:txBody>
                    <a:bodyPr/>
                    <a:lstStyle/>
                    <a:p>
                      <a:r>
                        <a:rPr lang="en-US" sz="1200" dirty="0"/>
                        <a:t>Create sketches</a:t>
                      </a:r>
                    </a:p>
                  </a:txBody>
                  <a:tcPr/>
                </a:tc>
                <a:tc>
                  <a:txBody>
                    <a:bodyPr/>
                    <a:lstStyle/>
                    <a:p>
                      <a:r>
                        <a:rPr lang="en-US" sz="1200" dirty="0"/>
                        <a:t>More sketches to help later</a:t>
                      </a:r>
                    </a:p>
                  </a:txBody>
                  <a:tcPr/>
                </a:tc>
                <a:extLst>
                  <a:ext uri="{0D108BD9-81ED-4DB2-BD59-A6C34878D82A}">
                    <a16:rowId xmlns:a16="http://schemas.microsoft.com/office/drawing/2014/main" val="2095963251"/>
                  </a:ext>
                </a:extLst>
              </a:tr>
              <a:tr h="370840">
                <a:tc>
                  <a:txBody>
                    <a:bodyPr/>
                    <a:lstStyle/>
                    <a:p>
                      <a:r>
                        <a:rPr lang="en-US" dirty="0"/>
                        <a:t>1</a:t>
                      </a:r>
                      <a:r>
                        <a:rPr lang="en-US" baseline="30000" dirty="0"/>
                        <a:t>st</a:t>
                      </a:r>
                      <a:r>
                        <a:rPr lang="en-US" dirty="0"/>
                        <a:t> Feb</a:t>
                      </a:r>
                    </a:p>
                  </a:txBody>
                  <a:tcPr/>
                </a:tc>
                <a:tc>
                  <a:txBody>
                    <a:bodyPr/>
                    <a:lstStyle/>
                    <a:p>
                      <a:r>
                        <a:rPr lang="en-US" sz="1200" dirty="0"/>
                        <a:t>Perspective drawings</a:t>
                      </a:r>
                    </a:p>
                  </a:txBody>
                  <a:tcPr/>
                </a:tc>
                <a:tc>
                  <a:txBody>
                    <a:bodyPr/>
                    <a:lstStyle/>
                    <a:p>
                      <a:endParaRPr lang="en-US" sz="1200"/>
                    </a:p>
                  </a:txBody>
                  <a:tcPr/>
                </a:tc>
                <a:tc>
                  <a:txBody>
                    <a:bodyPr/>
                    <a:lstStyle/>
                    <a:p>
                      <a:endParaRPr lang="en-US" sz="1200"/>
                    </a:p>
                  </a:txBody>
                  <a:tcPr/>
                </a:tc>
                <a:tc>
                  <a:txBody>
                    <a:bodyPr/>
                    <a:lstStyle/>
                    <a:p>
                      <a:r>
                        <a:rPr lang="en-US" sz="1200" dirty="0"/>
                        <a:t>image gathering</a:t>
                      </a:r>
                    </a:p>
                  </a:txBody>
                  <a:tcPr>
                    <a:solidFill>
                      <a:srgbClr val="92D050">
                        <a:alpha val="50000"/>
                      </a:srgbClr>
                    </a:solidFill>
                  </a:tcPr>
                </a:tc>
                <a:tc>
                  <a:txBody>
                    <a:bodyPr/>
                    <a:lstStyle/>
                    <a:p>
                      <a:endParaRPr lang="en-US" sz="1200"/>
                    </a:p>
                  </a:txBody>
                  <a:tcPr/>
                </a:tc>
                <a:tc>
                  <a:txBody>
                    <a:bodyPr/>
                    <a:lstStyle/>
                    <a:p>
                      <a:endParaRPr lang="en-US" sz="1200"/>
                    </a:p>
                  </a:txBody>
                  <a:tcPr/>
                </a:tc>
                <a:tc>
                  <a:txBody>
                    <a:bodyPr/>
                    <a:lstStyle/>
                    <a:p>
                      <a:endParaRPr lang="en-US" sz="1200"/>
                    </a:p>
                  </a:txBody>
                  <a:tcPr/>
                </a:tc>
                <a:extLst>
                  <a:ext uri="{0D108BD9-81ED-4DB2-BD59-A6C34878D82A}">
                    <a16:rowId xmlns:a16="http://schemas.microsoft.com/office/drawing/2014/main" val="1139098870"/>
                  </a:ext>
                </a:extLst>
              </a:tr>
              <a:tr h="370840">
                <a:tc>
                  <a:txBody>
                    <a:bodyPr/>
                    <a:lstStyle/>
                    <a:p>
                      <a:r>
                        <a:rPr lang="en-US" dirty="0"/>
                        <a:t>8</a:t>
                      </a:r>
                      <a:r>
                        <a:rPr lang="en-US" baseline="30000" dirty="0"/>
                        <a:t>th</a:t>
                      </a:r>
                      <a:r>
                        <a:rPr lang="en-US" dirty="0"/>
                        <a:t> Feb</a:t>
                      </a:r>
                    </a:p>
                  </a:txBody>
                  <a:tcPr/>
                </a:tc>
                <a:tc>
                  <a:txBody>
                    <a:bodyPr/>
                    <a:lstStyle/>
                    <a:p>
                      <a:r>
                        <a:rPr lang="en-US" sz="1200" dirty="0"/>
                        <a:t>Technical drawings</a:t>
                      </a:r>
                    </a:p>
                  </a:txBody>
                  <a:tcPr/>
                </a:tc>
                <a:tc>
                  <a:txBody>
                    <a:bodyPr/>
                    <a:lstStyle/>
                    <a:p>
                      <a:endParaRPr lang="en-US" sz="1200"/>
                    </a:p>
                  </a:txBody>
                  <a:tcPr/>
                </a:tc>
                <a:tc>
                  <a:txBody>
                    <a:bodyPr/>
                    <a:lstStyle/>
                    <a:p>
                      <a:endParaRPr lang="en-US" sz="1200" dirty="0"/>
                    </a:p>
                  </a:txBody>
                  <a:tcPr/>
                </a:tc>
                <a:tc>
                  <a:txBody>
                    <a:bodyPr/>
                    <a:lstStyle/>
                    <a:p>
                      <a:endParaRPr lang="en-US" sz="1200" dirty="0"/>
                    </a:p>
                  </a:txBody>
                  <a:tcPr/>
                </a:tc>
                <a:tc>
                  <a:txBody>
                    <a:bodyPr/>
                    <a:lstStyle/>
                    <a:p>
                      <a:endParaRPr lang="en-US" sz="1200"/>
                    </a:p>
                  </a:txBody>
                  <a:tcPr/>
                </a:tc>
                <a:tc>
                  <a:txBody>
                    <a:bodyPr/>
                    <a:lstStyle/>
                    <a:p>
                      <a:endParaRPr lang="en-US" sz="1200"/>
                    </a:p>
                  </a:txBody>
                  <a:tcPr/>
                </a:tc>
                <a:tc>
                  <a:txBody>
                    <a:bodyPr/>
                    <a:lstStyle/>
                    <a:p>
                      <a:endParaRPr lang="en-US" sz="1200" dirty="0"/>
                    </a:p>
                  </a:txBody>
                  <a:tcPr>
                    <a:solidFill>
                      <a:srgbClr val="7030A0">
                        <a:alpha val="70000"/>
                      </a:srgbClr>
                    </a:solidFill>
                  </a:tcPr>
                </a:tc>
                <a:extLst>
                  <a:ext uri="{0D108BD9-81ED-4DB2-BD59-A6C34878D82A}">
                    <a16:rowId xmlns:a16="http://schemas.microsoft.com/office/drawing/2014/main" val="1395625555"/>
                  </a:ext>
                </a:extLst>
              </a:tr>
              <a:tr h="370840">
                <a:tc>
                  <a:txBody>
                    <a:bodyPr/>
                    <a:lstStyle/>
                    <a:p>
                      <a:r>
                        <a:rPr lang="en-US" dirty="0"/>
                        <a:t>15</a:t>
                      </a:r>
                      <a:r>
                        <a:rPr lang="en-US" baseline="30000" dirty="0"/>
                        <a:t>th</a:t>
                      </a:r>
                      <a:r>
                        <a:rPr lang="en-US" dirty="0"/>
                        <a:t> Feb</a:t>
                      </a:r>
                    </a:p>
                  </a:txBody>
                  <a:tcPr/>
                </a:tc>
                <a:tc>
                  <a:txBody>
                    <a:bodyPr/>
                    <a:lstStyle/>
                    <a:p>
                      <a:r>
                        <a:rPr lang="en-US" sz="1200" dirty="0"/>
                        <a:t>Start making miniature</a:t>
                      </a:r>
                    </a:p>
                  </a:txBody>
                  <a:tcPr/>
                </a:tc>
                <a:tc>
                  <a:txBody>
                    <a:bodyPr/>
                    <a:lstStyle/>
                    <a:p>
                      <a:r>
                        <a:rPr lang="en-US" sz="1200" dirty="0"/>
                        <a:t>The basic skeleton</a:t>
                      </a:r>
                    </a:p>
                  </a:txBody>
                  <a:tcPr/>
                </a:tc>
                <a:tc>
                  <a:txBody>
                    <a:bodyPr/>
                    <a:lstStyle/>
                    <a:p>
                      <a:endParaRPr lang="en-US" sz="1200"/>
                    </a:p>
                  </a:txBody>
                  <a:tcPr/>
                </a:tc>
                <a:tc>
                  <a:txBody>
                    <a:bodyPr/>
                    <a:lstStyle/>
                    <a:p>
                      <a:r>
                        <a:rPr lang="en-US" sz="1200" dirty="0"/>
                        <a:t>Surface experiments</a:t>
                      </a:r>
                    </a:p>
                    <a:p>
                      <a:r>
                        <a:rPr lang="en-US" sz="1200" dirty="0"/>
                        <a:t>-rocks</a:t>
                      </a:r>
                    </a:p>
                  </a:txBody>
                  <a:tcPr/>
                </a:tc>
                <a:tc>
                  <a:txBody>
                    <a:bodyPr/>
                    <a:lstStyle/>
                    <a:p>
                      <a:endParaRPr lang="en-US" sz="1200"/>
                    </a:p>
                  </a:txBody>
                  <a:tcPr/>
                </a:tc>
                <a:tc>
                  <a:txBody>
                    <a:bodyPr/>
                    <a:lstStyle/>
                    <a:p>
                      <a:r>
                        <a:rPr lang="en-US" sz="1200" dirty="0"/>
                        <a:t>Surface experiments</a:t>
                      </a:r>
                    </a:p>
                    <a:p>
                      <a:r>
                        <a:rPr lang="en-US" sz="1200" dirty="0"/>
                        <a:t>-rocks</a:t>
                      </a:r>
                    </a:p>
                  </a:txBody>
                  <a:tcPr/>
                </a:tc>
                <a:tc>
                  <a:txBody>
                    <a:bodyPr/>
                    <a:lstStyle/>
                    <a:p>
                      <a:endParaRPr lang="en-US" sz="1200"/>
                    </a:p>
                  </a:txBody>
                  <a:tcPr/>
                </a:tc>
                <a:extLst>
                  <a:ext uri="{0D108BD9-81ED-4DB2-BD59-A6C34878D82A}">
                    <a16:rowId xmlns:a16="http://schemas.microsoft.com/office/drawing/2014/main" val="93747890"/>
                  </a:ext>
                </a:extLst>
              </a:tr>
              <a:tr h="370840">
                <a:tc>
                  <a:txBody>
                    <a:bodyPr/>
                    <a:lstStyle/>
                    <a:p>
                      <a:r>
                        <a:rPr lang="en-US" dirty="0"/>
                        <a:t>22</a:t>
                      </a:r>
                      <a:r>
                        <a:rPr lang="en-US" baseline="30000" dirty="0"/>
                        <a:t>nd</a:t>
                      </a:r>
                      <a:r>
                        <a:rPr lang="en-US" dirty="0"/>
                        <a:t> Feb</a:t>
                      </a:r>
                    </a:p>
                  </a:txBody>
                  <a:tcPr/>
                </a:tc>
                <a:tc>
                  <a:txBody>
                    <a:bodyPr/>
                    <a:lstStyle/>
                    <a:p>
                      <a:endParaRPr lang="en-US" sz="1200"/>
                    </a:p>
                  </a:txBody>
                  <a:tcPr/>
                </a:tc>
                <a:tc>
                  <a:txBody>
                    <a:bodyPr/>
                    <a:lstStyle/>
                    <a:p>
                      <a:r>
                        <a:rPr lang="en-US" sz="1200" dirty="0"/>
                        <a:t>Finish skeleton</a:t>
                      </a:r>
                    </a:p>
                  </a:txBody>
                  <a:tcPr/>
                </a:tc>
                <a:tc>
                  <a:txBody>
                    <a:bodyPr/>
                    <a:lstStyle/>
                    <a:p>
                      <a:r>
                        <a:rPr lang="en-US" sz="1200" dirty="0"/>
                        <a:t>Surface experiments</a:t>
                      </a:r>
                    </a:p>
                    <a:p>
                      <a:r>
                        <a:rPr lang="en-US" sz="1200" dirty="0"/>
                        <a:t>-rocks</a:t>
                      </a:r>
                    </a:p>
                  </a:txBody>
                  <a:tcPr/>
                </a:tc>
                <a:tc>
                  <a:txBody>
                    <a:bodyPr/>
                    <a:lstStyle/>
                    <a:p>
                      <a:r>
                        <a:rPr lang="en-US" sz="1200" dirty="0"/>
                        <a:t>design sketches</a:t>
                      </a:r>
                    </a:p>
                  </a:txBody>
                  <a:tcPr>
                    <a:solidFill>
                      <a:srgbClr val="92D050">
                        <a:alpha val="50000"/>
                      </a:srgbClr>
                    </a:solidFill>
                  </a:tcPr>
                </a:tc>
                <a:tc>
                  <a:txBody>
                    <a:bodyPr/>
                    <a:lstStyle/>
                    <a:p>
                      <a:r>
                        <a:rPr lang="en-US" sz="1200" dirty="0"/>
                        <a:t>Surface experiments</a:t>
                      </a:r>
                    </a:p>
                    <a:p>
                      <a:r>
                        <a:rPr lang="en-US" sz="1200" dirty="0"/>
                        <a:t>-other needed</a:t>
                      </a:r>
                    </a:p>
                  </a:txBody>
                  <a:tcPr/>
                </a:tc>
                <a:tc>
                  <a:txBody>
                    <a:bodyPr/>
                    <a:lstStyle/>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Start bulking out</a:t>
                      </a:r>
                    </a:p>
                  </a:txBody>
                  <a:tcPr/>
                </a:tc>
                <a:extLst>
                  <a:ext uri="{0D108BD9-81ED-4DB2-BD59-A6C34878D82A}">
                    <a16:rowId xmlns:a16="http://schemas.microsoft.com/office/drawing/2014/main" val="45068239"/>
                  </a:ext>
                </a:extLst>
              </a:tr>
              <a:tr h="370840">
                <a:tc>
                  <a:txBody>
                    <a:bodyPr/>
                    <a:lstStyle/>
                    <a:p>
                      <a:r>
                        <a:rPr lang="en-US" dirty="0"/>
                        <a:t>1</a:t>
                      </a:r>
                      <a:r>
                        <a:rPr lang="en-US" baseline="30000" dirty="0"/>
                        <a:t>st</a:t>
                      </a:r>
                      <a:r>
                        <a:rPr lang="en-US" dirty="0"/>
                        <a:t> Mar</a:t>
                      </a:r>
                    </a:p>
                  </a:txBody>
                  <a:tcPr/>
                </a:tc>
                <a:tc>
                  <a:txBody>
                    <a:bodyPr/>
                    <a:lstStyle/>
                    <a:p>
                      <a:endParaRPr lang="en-US" sz="1200" dirty="0"/>
                    </a:p>
                  </a:txBody>
                  <a:tcPr/>
                </a:tc>
                <a:tc>
                  <a:txBody>
                    <a:bodyPr/>
                    <a:lstStyle/>
                    <a:p>
                      <a:r>
                        <a:rPr lang="en-US" sz="1200" dirty="0"/>
                        <a:t>Add space for electrics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Finish bulking out</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Initial surface detail</a:t>
                      </a:r>
                    </a:p>
                  </a:txBody>
                  <a:tcPr/>
                </a:tc>
                <a:tc>
                  <a:txBody>
                    <a:bodyPr/>
                    <a:lstStyle/>
                    <a:p>
                      <a:endParaRPr lang="en-US" sz="1200" dirty="0"/>
                    </a:p>
                  </a:txBody>
                  <a:tcPr/>
                </a:tc>
                <a:tc>
                  <a:txBody>
                    <a:bodyPr/>
                    <a:lstStyle/>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Paint where needed</a:t>
                      </a:r>
                    </a:p>
                  </a:txBody>
                  <a:tcPr/>
                </a:tc>
                <a:extLst>
                  <a:ext uri="{0D108BD9-81ED-4DB2-BD59-A6C34878D82A}">
                    <a16:rowId xmlns:a16="http://schemas.microsoft.com/office/drawing/2014/main" val="3060806586"/>
                  </a:ext>
                </a:extLst>
              </a:tr>
              <a:tr h="370840">
                <a:tc>
                  <a:txBody>
                    <a:bodyPr/>
                    <a:lstStyle/>
                    <a:p>
                      <a:r>
                        <a:rPr lang="en-US" dirty="0"/>
                        <a:t>8</a:t>
                      </a:r>
                      <a:r>
                        <a:rPr lang="en-US" baseline="30000" dirty="0"/>
                        <a:t>th</a:t>
                      </a:r>
                      <a:r>
                        <a:rPr lang="en-US" dirty="0"/>
                        <a:t> Mar</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Next level detail</a:t>
                      </a:r>
                    </a:p>
                  </a:txBody>
                  <a:tcPr/>
                </a:tc>
                <a:tc>
                  <a:txBody>
                    <a:bodyPr/>
                    <a:lstStyle/>
                    <a:p>
                      <a:endParaRPr lang="en-US" sz="1200" dirty="0"/>
                    </a:p>
                  </a:txBody>
                  <a:tcPr/>
                </a:tc>
                <a:tc>
                  <a:txBody>
                    <a:bodyPr/>
                    <a:lstStyle/>
                    <a:p>
                      <a:endParaRPr lang="en-US" sz="1200" dirty="0"/>
                    </a:p>
                  </a:txBody>
                  <a:tcPr/>
                </a:tc>
                <a:tc>
                  <a:txBody>
                    <a:bodyPr/>
                    <a:lstStyle/>
                    <a:p>
                      <a:endParaRPr lang="en-US" sz="12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Paint where needed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Last level detail + paint</a:t>
                      </a:r>
                    </a:p>
                  </a:txBody>
                  <a:tcPr/>
                </a:tc>
                <a:tc>
                  <a:txBody>
                    <a:bodyPr/>
                    <a:lstStyle/>
                    <a:p>
                      <a:endParaRPr lang="en-US" sz="1200" dirty="0"/>
                    </a:p>
                  </a:txBody>
                  <a:tcPr/>
                </a:tc>
                <a:extLst>
                  <a:ext uri="{0D108BD9-81ED-4DB2-BD59-A6C34878D82A}">
                    <a16:rowId xmlns:a16="http://schemas.microsoft.com/office/drawing/2014/main" val="246013714"/>
                  </a:ext>
                </a:extLst>
              </a:tr>
              <a:tr h="370840">
                <a:tc>
                  <a:txBody>
                    <a:bodyPr/>
                    <a:lstStyle/>
                    <a:p>
                      <a:r>
                        <a:rPr lang="en-US" dirty="0"/>
                        <a:t>15</a:t>
                      </a:r>
                      <a:r>
                        <a:rPr lang="en-US" baseline="30000" dirty="0"/>
                        <a:t>th</a:t>
                      </a:r>
                      <a:r>
                        <a:rPr lang="en-US" dirty="0"/>
                        <a:t> Mar</a:t>
                      </a:r>
                    </a:p>
                  </a:txBody>
                  <a:tcPr/>
                </a:tc>
                <a:tc>
                  <a:txBody>
                    <a:bodyPr/>
                    <a:lstStyle/>
                    <a:p>
                      <a:endParaRPr lang="en-US" sz="1200" dirty="0"/>
                    </a:p>
                  </a:txBody>
                  <a:tcPr/>
                </a:tc>
                <a:tc>
                  <a:txBody>
                    <a:bodyPr/>
                    <a:lstStyle/>
                    <a:p>
                      <a:endParaRPr lang="en-US" sz="1200"/>
                    </a:p>
                  </a:txBody>
                  <a:tcPr/>
                </a:tc>
                <a:tc>
                  <a:txBody>
                    <a:bodyPr/>
                    <a:lstStyle/>
                    <a:p>
                      <a:r>
                        <a:rPr lang="en-US" sz="1200" dirty="0"/>
                        <a:t>Technical drawings</a:t>
                      </a:r>
                    </a:p>
                  </a:txBody>
                  <a:tcPr>
                    <a:solidFill>
                      <a:srgbClr val="92D050">
                        <a:alpha val="50000"/>
                      </a:srgbClr>
                    </a:solidFill>
                  </a:tcPr>
                </a:tc>
                <a:tc>
                  <a:txBody>
                    <a:bodyPr/>
                    <a:lstStyle/>
                    <a:p>
                      <a:endParaRPr lang="en-US" sz="1200"/>
                    </a:p>
                  </a:txBody>
                  <a:tcPr/>
                </a:tc>
                <a:tc>
                  <a:txBody>
                    <a:bodyPr/>
                    <a:lstStyle/>
                    <a:p>
                      <a:r>
                        <a:rPr lang="en-US" sz="1200" dirty="0"/>
                        <a:t>add electrics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Finish miniature</a:t>
                      </a:r>
                    </a:p>
                  </a:txBody>
                  <a:tcPr/>
                </a:tc>
                <a:tc>
                  <a:txBody>
                    <a:bodyPr/>
                    <a:lstStyle/>
                    <a:p>
                      <a:endParaRPr lang="en-US" sz="1200" dirty="0"/>
                    </a:p>
                  </a:txBody>
                  <a:tcPr>
                    <a:solidFill>
                      <a:srgbClr val="7030A0">
                        <a:alpha val="70000"/>
                      </a:srgbClr>
                    </a:solidFill>
                  </a:tcPr>
                </a:tc>
                <a:extLst>
                  <a:ext uri="{0D108BD9-81ED-4DB2-BD59-A6C34878D82A}">
                    <a16:rowId xmlns:a16="http://schemas.microsoft.com/office/drawing/2014/main" val="2569742935"/>
                  </a:ext>
                </a:extLst>
              </a:tr>
              <a:tr h="370840">
                <a:tc>
                  <a:txBody>
                    <a:bodyPr/>
                    <a:lstStyle/>
                    <a:p>
                      <a:r>
                        <a:rPr lang="en-US" dirty="0"/>
                        <a:t>22</a:t>
                      </a:r>
                      <a:r>
                        <a:rPr lang="en-US" baseline="30000" dirty="0"/>
                        <a:t>nd</a:t>
                      </a:r>
                      <a:r>
                        <a:rPr lang="en-US" dirty="0"/>
                        <a:t> Mar</a:t>
                      </a:r>
                    </a:p>
                  </a:txBody>
                  <a:tcPr/>
                </a:tc>
                <a:tc>
                  <a:txBody>
                    <a:bodyPr/>
                    <a:lstStyle/>
                    <a:p>
                      <a:r>
                        <a:rPr lang="en-US" sz="1200" dirty="0"/>
                        <a:t>Sketches for enlarge elements</a:t>
                      </a:r>
                    </a:p>
                  </a:txBody>
                  <a:tcPr/>
                </a:tc>
                <a:tc>
                  <a:txBody>
                    <a:bodyPr/>
                    <a:lstStyle/>
                    <a:p>
                      <a:endParaRPr lang="en-US" sz="1200"/>
                    </a:p>
                  </a:txBody>
                  <a:tcPr/>
                </a:tc>
                <a:tc>
                  <a:txBody>
                    <a:bodyPr/>
                    <a:lstStyle/>
                    <a:p>
                      <a:endParaRPr lang="en-US" sz="1200"/>
                    </a:p>
                  </a:txBody>
                  <a:tcPr/>
                </a:tc>
                <a:tc>
                  <a:txBody>
                    <a:bodyPr/>
                    <a:lstStyle/>
                    <a:p>
                      <a:endParaRPr lang="en-US" sz="1200" dirty="0"/>
                    </a:p>
                  </a:txBody>
                  <a:tcPr>
                    <a:solidFill>
                      <a:srgbClr val="23D5C4">
                        <a:alpha val="40000"/>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Start enlarged element 1</a:t>
                      </a:r>
                    </a:p>
                  </a:txBody>
                  <a:tcPr>
                    <a:solidFill>
                      <a:srgbClr val="23D5C4">
                        <a:alpha val="40000"/>
                      </a:srgbClr>
                    </a:solidFill>
                  </a:tcPr>
                </a:tc>
                <a:tc>
                  <a:txBody>
                    <a:bodyPr/>
                    <a:lstStyle/>
                    <a:p>
                      <a:endParaRPr lang="en-US" sz="1200" dirty="0"/>
                    </a:p>
                  </a:txBody>
                  <a:tcPr/>
                </a:tc>
                <a:tc>
                  <a:txBody>
                    <a:bodyPr/>
                    <a:lstStyle/>
                    <a:p>
                      <a:endParaRPr lang="en-US" sz="1200" dirty="0"/>
                    </a:p>
                  </a:txBody>
                  <a:tcPr/>
                </a:tc>
                <a:extLst>
                  <a:ext uri="{0D108BD9-81ED-4DB2-BD59-A6C34878D82A}">
                    <a16:rowId xmlns:a16="http://schemas.microsoft.com/office/drawing/2014/main" val="3604721761"/>
                  </a:ext>
                </a:extLst>
              </a:tr>
              <a:tr h="370840">
                <a:tc>
                  <a:txBody>
                    <a:bodyPr/>
                    <a:lstStyle/>
                    <a:p>
                      <a:r>
                        <a:rPr lang="en-US" dirty="0"/>
                        <a:t>29</a:t>
                      </a:r>
                      <a:r>
                        <a:rPr lang="en-US" baseline="30000" dirty="0"/>
                        <a:t>th</a:t>
                      </a:r>
                      <a:r>
                        <a:rPr lang="en-US" dirty="0"/>
                        <a:t> Mar</a:t>
                      </a:r>
                    </a:p>
                  </a:txBody>
                  <a:tcPr/>
                </a:tc>
                <a:tc>
                  <a:txBody>
                    <a:bodyPr/>
                    <a:lstStyle/>
                    <a:p>
                      <a:endParaRPr lang="en-US" sz="1200"/>
                    </a:p>
                  </a:txBody>
                  <a:tcPr/>
                </a:tc>
                <a:tc>
                  <a:txBody>
                    <a:bodyPr/>
                    <a:lstStyle/>
                    <a:p>
                      <a:endParaRPr lang="en-US" sz="1200"/>
                    </a:p>
                  </a:txBody>
                  <a:tcPr/>
                </a:tc>
                <a:tc>
                  <a:txBody>
                    <a:bodyPr/>
                    <a:lstStyle/>
                    <a:p>
                      <a:endParaRPr lang="en-US" sz="12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Finish element 1</a:t>
                      </a:r>
                    </a:p>
                  </a:txBody>
                  <a:tcPr/>
                </a:tc>
                <a:tc>
                  <a:txBody>
                    <a:bodyPr/>
                    <a:lstStyle/>
                    <a:p>
                      <a:endParaRPr lang="en-US" sz="1200" dirty="0"/>
                    </a:p>
                  </a:txBody>
                  <a:tcPr>
                    <a:solidFill>
                      <a:srgbClr val="7030A0">
                        <a:alpha val="70000"/>
                      </a:srgbClr>
                    </a:solidFill>
                  </a:tcPr>
                </a:tc>
                <a:tc>
                  <a:txBody>
                    <a:bodyPr/>
                    <a:lstStyle/>
                    <a:p>
                      <a:r>
                        <a:rPr lang="en-US" sz="1200" dirty="0"/>
                        <a:t>Start element 2</a:t>
                      </a:r>
                    </a:p>
                  </a:txBody>
                  <a:tcPr/>
                </a:tc>
                <a:tc>
                  <a:txBody>
                    <a:bodyPr/>
                    <a:lstStyle/>
                    <a:p>
                      <a:endParaRPr lang="en-US" sz="1200"/>
                    </a:p>
                  </a:txBody>
                  <a:tcPr/>
                </a:tc>
                <a:extLst>
                  <a:ext uri="{0D108BD9-81ED-4DB2-BD59-A6C34878D82A}">
                    <a16:rowId xmlns:a16="http://schemas.microsoft.com/office/drawing/2014/main" val="344090781"/>
                  </a:ext>
                </a:extLst>
              </a:tr>
              <a:tr h="370840">
                <a:tc>
                  <a:txBody>
                    <a:bodyPr/>
                    <a:lstStyle/>
                    <a:p>
                      <a:r>
                        <a:rPr lang="en-US" dirty="0"/>
                        <a:t>5</a:t>
                      </a:r>
                      <a:r>
                        <a:rPr lang="en-US" baseline="30000" dirty="0"/>
                        <a:t>th</a:t>
                      </a:r>
                      <a:r>
                        <a:rPr lang="en-US" dirty="0"/>
                        <a:t> Apr</a:t>
                      </a:r>
                    </a:p>
                  </a:txBody>
                  <a:tcPr/>
                </a:tc>
                <a:tc>
                  <a:txBody>
                    <a:bodyPr/>
                    <a:lstStyle/>
                    <a:p>
                      <a:endParaRPr lang="en-US" sz="1200"/>
                    </a:p>
                  </a:txBody>
                  <a:tcPr/>
                </a:tc>
                <a:tc>
                  <a:txBody>
                    <a:bodyPr/>
                    <a:lstStyle/>
                    <a:p>
                      <a:endParaRPr lang="en-US" sz="120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Finish element 2</a:t>
                      </a:r>
                    </a:p>
                  </a:txBody>
                  <a:tcPr/>
                </a:tc>
                <a:tc>
                  <a:txBody>
                    <a:bodyPr/>
                    <a:lstStyle/>
                    <a:p>
                      <a:endParaRPr lang="en-US" sz="1200" dirty="0"/>
                    </a:p>
                  </a:txBody>
                  <a:tcPr>
                    <a:solidFill>
                      <a:srgbClr val="7030A0">
                        <a:alpha val="70000"/>
                      </a:srgbClr>
                    </a:solidFill>
                  </a:tcPr>
                </a:tc>
                <a:tc>
                  <a:txBody>
                    <a:bodyPr/>
                    <a:lstStyle/>
                    <a:p>
                      <a:r>
                        <a:rPr lang="en-US" sz="1200" dirty="0"/>
                        <a:t>Independent project prop – start making</a:t>
                      </a:r>
                    </a:p>
                  </a:txBody>
                  <a:tcPr>
                    <a:solidFill>
                      <a:srgbClr val="92D050">
                        <a:alpha val="30000"/>
                      </a:srgbClr>
                    </a:solidFill>
                  </a:tcPr>
                </a:tc>
                <a:tc>
                  <a:txBody>
                    <a:bodyPr/>
                    <a:lstStyle/>
                    <a:p>
                      <a:endParaRPr lang="en-US" sz="1200" dirty="0"/>
                    </a:p>
                  </a:txBody>
                  <a:tcPr>
                    <a:solidFill>
                      <a:srgbClr val="92D050">
                        <a:alpha val="30000"/>
                      </a:srgbClr>
                    </a:solidFill>
                  </a:tcPr>
                </a:tc>
                <a:tc>
                  <a:txBody>
                    <a:bodyPr/>
                    <a:lstStyle/>
                    <a:p>
                      <a:endParaRPr lang="en-US" sz="1200" dirty="0"/>
                    </a:p>
                  </a:txBody>
                  <a:tcPr>
                    <a:solidFill>
                      <a:srgbClr val="92D050">
                        <a:alpha val="30000"/>
                      </a:srgbClr>
                    </a:solidFill>
                  </a:tcPr>
                </a:tc>
                <a:extLst>
                  <a:ext uri="{0D108BD9-81ED-4DB2-BD59-A6C34878D82A}">
                    <a16:rowId xmlns:a16="http://schemas.microsoft.com/office/drawing/2014/main" val="2497840102"/>
                  </a:ext>
                </a:extLst>
              </a:tr>
              <a:tr h="370840">
                <a:tc>
                  <a:txBody>
                    <a:bodyPr/>
                    <a:lstStyle/>
                    <a:p>
                      <a:r>
                        <a:rPr lang="en-US" dirty="0"/>
                        <a:t>12</a:t>
                      </a:r>
                      <a:r>
                        <a:rPr lang="en-US" baseline="30000" dirty="0"/>
                        <a:t>th</a:t>
                      </a:r>
                      <a:r>
                        <a:rPr lang="en-US" dirty="0"/>
                        <a:t> Apr</a:t>
                      </a:r>
                    </a:p>
                  </a:txBody>
                  <a:tcPr/>
                </a:tc>
                <a:tc>
                  <a:txBody>
                    <a:bodyPr/>
                    <a:lstStyle/>
                    <a:p>
                      <a:endParaRPr lang="en-US" sz="1200" dirty="0"/>
                    </a:p>
                  </a:txBody>
                  <a:tcPr>
                    <a:solidFill>
                      <a:srgbClr val="92D050">
                        <a:alpha val="20000"/>
                      </a:srgbClr>
                    </a:solidFill>
                  </a:tcPr>
                </a:tc>
                <a:tc>
                  <a:txBody>
                    <a:bodyPr/>
                    <a:lstStyle/>
                    <a:p>
                      <a:endParaRPr lang="en-US" sz="1200" dirty="0"/>
                    </a:p>
                  </a:txBody>
                  <a:tcPr>
                    <a:solidFill>
                      <a:srgbClr val="92D050">
                        <a:alpha val="20000"/>
                      </a:srgbClr>
                    </a:solidFill>
                  </a:tcPr>
                </a:tc>
                <a:tc>
                  <a:txBody>
                    <a:bodyPr/>
                    <a:lstStyle/>
                    <a:p>
                      <a:endParaRPr lang="en-US" sz="1200" dirty="0"/>
                    </a:p>
                  </a:txBody>
                  <a:tcPr>
                    <a:solidFill>
                      <a:srgbClr val="92D050">
                        <a:alpha val="20000"/>
                      </a:srgbClr>
                    </a:solidFill>
                  </a:tcPr>
                </a:tc>
                <a:tc>
                  <a:txBody>
                    <a:bodyPr/>
                    <a:lstStyle/>
                    <a:p>
                      <a:endParaRPr lang="en-US" sz="1200" dirty="0"/>
                    </a:p>
                  </a:txBody>
                  <a:tcPr>
                    <a:solidFill>
                      <a:srgbClr val="92D050">
                        <a:alpha val="20000"/>
                      </a:srgbClr>
                    </a:solidFill>
                  </a:tcPr>
                </a:tc>
                <a:tc>
                  <a:txBody>
                    <a:bodyPr/>
                    <a:lstStyle/>
                    <a:p>
                      <a:endParaRPr lang="en-US" sz="1200" dirty="0"/>
                    </a:p>
                  </a:txBody>
                  <a:tcPr>
                    <a:solidFill>
                      <a:srgbClr val="92D050">
                        <a:alpha val="20000"/>
                      </a:srgbClr>
                    </a:solidFill>
                  </a:tcPr>
                </a:tc>
                <a:tc>
                  <a:txBody>
                    <a:bodyPr/>
                    <a:lstStyle/>
                    <a:p>
                      <a:endParaRPr lang="en-US" sz="1200" dirty="0"/>
                    </a:p>
                  </a:txBody>
                  <a:tcPr>
                    <a:solidFill>
                      <a:srgbClr val="92D050">
                        <a:alpha val="20000"/>
                      </a:srgbClr>
                    </a:solidFill>
                  </a:tcPr>
                </a:tc>
                <a:tc>
                  <a:txBody>
                    <a:bodyPr/>
                    <a:lstStyle/>
                    <a:p>
                      <a:endParaRPr lang="en-US" sz="1200" dirty="0"/>
                    </a:p>
                  </a:txBody>
                  <a:tcPr>
                    <a:solidFill>
                      <a:srgbClr val="92D050">
                        <a:alpha val="20000"/>
                      </a:srgbClr>
                    </a:solidFill>
                  </a:tcPr>
                </a:tc>
                <a:extLst>
                  <a:ext uri="{0D108BD9-81ED-4DB2-BD59-A6C34878D82A}">
                    <a16:rowId xmlns:a16="http://schemas.microsoft.com/office/drawing/2014/main" val="2390929550"/>
                  </a:ext>
                </a:extLst>
              </a:tr>
              <a:tr h="370840">
                <a:tc>
                  <a:txBody>
                    <a:bodyPr/>
                    <a:lstStyle/>
                    <a:p>
                      <a:r>
                        <a:rPr lang="en-US" dirty="0"/>
                        <a:t>19</a:t>
                      </a:r>
                      <a:r>
                        <a:rPr lang="en-US" baseline="30000" dirty="0"/>
                        <a:t>th</a:t>
                      </a:r>
                      <a:r>
                        <a:rPr lang="en-US" dirty="0"/>
                        <a:t> Apr</a:t>
                      </a:r>
                    </a:p>
                  </a:txBody>
                  <a:tcPr/>
                </a:tc>
                <a:tc>
                  <a:txBody>
                    <a:bodyPr/>
                    <a:lstStyle/>
                    <a:p>
                      <a:endParaRPr lang="en-US" sz="1200"/>
                    </a:p>
                  </a:txBody>
                  <a:tcPr>
                    <a:solidFill>
                      <a:srgbClr val="92D050">
                        <a:alpha val="30000"/>
                      </a:srgbClr>
                    </a:solidFill>
                  </a:tcPr>
                </a:tc>
                <a:tc>
                  <a:txBody>
                    <a:bodyPr/>
                    <a:lstStyle/>
                    <a:p>
                      <a:endParaRPr lang="en-US" sz="1200"/>
                    </a:p>
                  </a:txBody>
                  <a:tcPr>
                    <a:solidFill>
                      <a:srgbClr val="92D050">
                        <a:alpha val="30000"/>
                      </a:srgbClr>
                    </a:solidFill>
                  </a:tcPr>
                </a:tc>
                <a:tc>
                  <a:txBody>
                    <a:bodyPr/>
                    <a:lstStyle/>
                    <a:p>
                      <a:endParaRPr lang="en-US" sz="1200"/>
                    </a:p>
                  </a:txBody>
                  <a:tcPr>
                    <a:solidFill>
                      <a:srgbClr val="92D050">
                        <a:alpha val="30000"/>
                      </a:srgbClr>
                    </a:solidFill>
                  </a:tcPr>
                </a:tc>
                <a:tc>
                  <a:txBody>
                    <a:bodyPr/>
                    <a:lstStyle/>
                    <a:p>
                      <a:endParaRPr lang="en-US" sz="1200"/>
                    </a:p>
                  </a:txBody>
                  <a:tcPr>
                    <a:solidFill>
                      <a:srgbClr val="92D050">
                        <a:alpha val="30000"/>
                      </a:srgbClr>
                    </a:solidFill>
                  </a:tcPr>
                </a:tc>
                <a:tc>
                  <a:txBody>
                    <a:bodyPr/>
                    <a:lstStyle/>
                    <a:p>
                      <a:endParaRPr lang="en-US" sz="1200" dirty="0"/>
                    </a:p>
                  </a:txBody>
                  <a:tcPr>
                    <a:solidFill>
                      <a:srgbClr val="92D050">
                        <a:alpha val="30000"/>
                      </a:srgbClr>
                    </a:solidFill>
                  </a:tcPr>
                </a:tc>
                <a:tc>
                  <a:txBody>
                    <a:bodyPr/>
                    <a:lstStyle/>
                    <a:p>
                      <a:endParaRPr lang="en-US" sz="1200" dirty="0"/>
                    </a:p>
                  </a:txBody>
                  <a:tcPr>
                    <a:solidFill>
                      <a:srgbClr val="92D050">
                        <a:alpha val="30000"/>
                      </a:srgbClr>
                    </a:solidFill>
                  </a:tcPr>
                </a:tc>
                <a:tc>
                  <a:txBody>
                    <a:bodyPr/>
                    <a:lstStyle/>
                    <a:p>
                      <a:endParaRPr lang="en-US" sz="1200" dirty="0"/>
                    </a:p>
                  </a:txBody>
                  <a:tcPr>
                    <a:solidFill>
                      <a:srgbClr val="92D050">
                        <a:alpha val="30000"/>
                      </a:srgbClr>
                    </a:solidFill>
                  </a:tcPr>
                </a:tc>
                <a:extLst>
                  <a:ext uri="{0D108BD9-81ED-4DB2-BD59-A6C34878D82A}">
                    <a16:rowId xmlns:a16="http://schemas.microsoft.com/office/drawing/2014/main" val="2640772158"/>
                  </a:ext>
                </a:extLst>
              </a:tr>
              <a:tr h="370840">
                <a:tc>
                  <a:txBody>
                    <a:bodyPr/>
                    <a:lstStyle/>
                    <a:p>
                      <a:r>
                        <a:rPr lang="en-US" dirty="0"/>
                        <a:t>26</a:t>
                      </a:r>
                      <a:r>
                        <a:rPr lang="en-US" baseline="30000" dirty="0"/>
                        <a:t>th</a:t>
                      </a:r>
                      <a:r>
                        <a:rPr lang="en-US" dirty="0"/>
                        <a:t> Apr</a:t>
                      </a:r>
                    </a:p>
                  </a:txBody>
                  <a:tcPr/>
                </a:tc>
                <a:tc>
                  <a:txBody>
                    <a:bodyPr/>
                    <a:lstStyle/>
                    <a:p>
                      <a:endParaRPr lang="en-US" sz="1200" dirty="0"/>
                    </a:p>
                  </a:txBody>
                  <a:tcPr>
                    <a:solidFill>
                      <a:srgbClr val="92D050">
                        <a:alpha val="20000"/>
                      </a:srgbClr>
                    </a:solidFill>
                  </a:tcPr>
                </a:tc>
                <a:tc>
                  <a:txBody>
                    <a:bodyPr/>
                    <a:lstStyle/>
                    <a:p>
                      <a:endParaRPr lang="en-US" sz="1200" dirty="0"/>
                    </a:p>
                  </a:txBody>
                  <a:tcPr>
                    <a:solidFill>
                      <a:srgbClr val="92D050">
                        <a:alpha val="20000"/>
                      </a:srgbClr>
                    </a:solidFill>
                  </a:tcPr>
                </a:tc>
                <a:tc>
                  <a:txBody>
                    <a:bodyPr/>
                    <a:lstStyle/>
                    <a:p>
                      <a:r>
                        <a:rPr lang="en-US" sz="1200" dirty="0"/>
                        <a:t>Finish prop</a:t>
                      </a:r>
                    </a:p>
                  </a:txBody>
                  <a:tcPr>
                    <a:solidFill>
                      <a:srgbClr val="92D050">
                        <a:alpha val="20000"/>
                      </a:srgbClr>
                    </a:solidFill>
                  </a:tcPr>
                </a:tc>
                <a:tc>
                  <a:txBody>
                    <a:bodyPr/>
                    <a:lstStyle/>
                    <a:p>
                      <a:r>
                        <a:rPr lang="en-US" sz="1200" dirty="0"/>
                        <a:t>Any last details</a:t>
                      </a:r>
                    </a:p>
                  </a:txBody>
                  <a:tcPr>
                    <a:solidFill>
                      <a:srgbClr val="23D5C4">
                        <a:alpha val="40000"/>
                      </a:srgbClr>
                    </a:solidFill>
                  </a:tcPr>
                </a:tc>
                <a:tc>
                  <a:txBody>
                    <a:bodyPr/>
                    <a:lstStyle/>
                    <a:p>
                      <a:endParaRPr lang="en-US" sz="1200" dirty="0"/>
                    </a:p>
                  </a:txBody>
                  <a:tcPr>
                    <a:solidFill>
                      <a:srgbClr val="23D5C4">
                        <a:alpha val="40000"/>
                      </a:srgbClr>
                    </a:solidFill>
                  </a:tcPr>
                </a:tc>
                <a:tc>
                  <a:txBody>
                    <a:bodyPr/>
                    <a:lstStyle/>
                    <a:p>
                      <a:r>
                        <a:rPr lang="en-US" sz="1200" dirty="0"/>
                        <a:t>?</a:t>
                      </a:r>
                    </a:p>
                  </a:txBody>
                  <a:tcPr>
                    <a:solidFill>
                      <a:schemeClr val="bg2">
                        <a:lumMod val="10000"/>
                        <a:alpha val="50000"/>
                      </a:schemeClr>
                    </a:solidFill>
                  </a:tcPr>
                </a:tc>
                <a:tc>
                  <a:txBody>
                    <a:bodyPr/>
                    <a:lstStyle/>
                    <a:p>
                      <a:r>
                        <a:rPr lang="en-US" sz="1200" dirty="0"/>
                        <a:t>?</a:t>
                      </a:r>
                    </a:p>
                  </a:txBody>
                  <a:tcPr>
                    <a:solidFill>
                      <a:schemeClr val="bg2">
                        <a:lumMod val="10000"/>
                        <a:alpha val="50000"/>
                      </a:schemeClr>
                    </a:solidFill>
                  </a:tcPr>
                </a:tc>
                <a:extLst>
                  <a:ext uri="{0D108BD9-81ED-4DB2-BD59-A6C34878D82A}">
                    <a16:rowId xmlns:a16="http://schemas.microsoft.com/office/drawing/2014/main" val="4133582214"/>
                  </a:ext>
                </a:extLst>
              </a:tr>
            </a:tbl>
          </a:graphicData>
        </a:graphic>
      </p:graphicFrame>
      <p:sp>
        <p:nvSpPr>
          <p:cNvPr id="5" name="TextBox 4">
            <a:extLst>
              <a:ext uri="{FF2B5EF4-FFF2-40B4-BE49-F238E27FC236}">
                <a16:creationId xmlns:a16="http://schemas.microsoft.com/office/drawing/2014/main" id="{1D8C11D7-2B77-E344-8357-2FBDCF9FA41C}"/>
              </a:ext>
            </a:extLst>
          </p:cNvPr>
          <p:cNvSpPr txBox="1"/>
          <p:nvPr/>
        </p:nvSpPr>
        <p:spPr>
          <a:xfrm>
            <a:off x="7795981" y="6233236"/>
            <a:ext cx="4366645" cy="369332"/>
          </a:xfrm>
          <a:prstGeom prst="rect">
            <a:avLst/>
          </a:prstGeom>
          <a:noFill/>
        </p:spPr>
        <p:txBody>
          <a:bodyPr wrap="none" rtlCol="0">
            <a:spAutoFit/>
          </a:bodyPr>
          <a:lstStyle/>
          <a:p>
            <a:r>
              <a:rPr lang="en-US" dirty="0"/>
              <a:t>Assuming graduate project ends April 30</a:t>
            </a:r>
            <a:r>
              <a:rPr lang="en-US" baseline="30000" dirty="0"/>
              <a:t>th </a:t>
            </a:r>
            <a:r>
              <a:rPr lang="en-US" dirty="0"/>
              <a:t>^</a:t>
            </a:r>
          </a:p>
        </p:txBody>
      </p:sp>
      <p:sp>
        <p:nvSpPr>
          <p:cNvPr id="6" name="TextBox 5">
            <a:extLst>
              <a:ext uri="{FF2B5EF4-FFF2-40B4-BE49-F238E27FC236}">
                <a16:creationId xmlns:a16="http://schemas.microsoft.com/office/drawing/2014/main" id="{C5B3EB4D-0F74-2849-80E2-424D8B0FCFC9}"/>
              </a:ext>
            </a:extLst>
          </p:cNvPr>
          <p:cNvSpPr txBox="1"/>
          <p:nvPr/>
        </p:nvSpPr>
        <p:spPr>
          <a:xfrm>
            <a:off x="174977" y="6211669"/>
            <a:ext cx="2342446" cy="523220"/>
          </a:xfrm>
          <a:prstGeom prst="rect">
            <a:avLst/>
          </a:prstGeom>
          <a:noFill/>
        </p:spPr>
        <p:txBody>
          <a:bodyPr wrap="square" rtlCol="0">
            <a:spAutoFit/>
          </a:bodyPr>
          <a:lstStyle/>
          <a:p>
            <a:r>
              <a:rPr lang="en-US" sz="1400" dirty="0"/>
              <a:t>Black = before/after project</a:t>
            </a:r>
          </a:p>
          <a:p>
            <a:r>
              <a:rPr lang="en-US" sz="1400" dirty="0"/>
              <a:t>Aqua= Zena’s double sessions</a:t>
            </a:r>
          </a:p>
        </p:txBody>
      </p:sp>
      <p:sp>
        <p:nvSpPr>
          <p:cNvPr id="7" name="TextBox 6">
            <a:extLst>
              <a:ext uri="{FF2B5EF4-FFF2-40B4-BE49-F238E27FC236}">
                <a16:creationId xmlns:a16="http://schemas.microsoft.com/office/drawing/2014/main" id="{C6F35CA1-4577-8743-A6C1-1CA0A7269875}"/>
              </a:ext>
            </a:extLst>
          </p:cNvPr>
          <p:cNvSpPr txBox="1"/>
          <p:nvPr/>
        </p:nvSpPr>
        <p:spPr>
          <a:xfrm>
            <a:off x="5641737" y="6364069"/>
            <a:ext cx="2154244" cy="369332"/>
          </a:xfrm>
          <a:prstGeom prst="rect">
            <a:avLst/>
          </a:prstGeom>
          <a:noFill/>
        </p:spPr>
        <p:txBody>
          <a:bodyPr wrap="none" rtlCol="0">
            <a:spAutoFit/>
          </a:bodyPr>
          <a:lstStyle/>
          <a:p>
            <a:r>
              <a:rPr lang="en-US" dirty="0"/>
              <a:t>What is a HOC basis?</a:t>
            </a:r>
          </a:p>
        </p:txBody>
      </p:sp>
      <p:sp>
        <p:nvSpPr>
          <p:cNvPr id="10" name="TextBox 9">
            <a:extLst>
              <a:ext uri="{FF2B5EF4-FFF2-40B4-BE49-F238E27FC236}">
                <a16:creationId xmlns:a16="http://schemas.microsoft.com/office/drawing/2014/main" id="{CA3A3704-F5E9-1F4C-9AAE-5873267F7027}"/>
              </a:ext>
            </a:extLst>
          </p:cNvPr>
          <p:cNvSpPr txBox="1"/>
          <p:nvPr/>
        </p:nvSpPr>
        <p:spPr>
          <a:xfrm>
            <a:off x="2517423" y="6217482"/>
            <a:ext cx="2342446" cy="523220"/>
          </a:xfrm>
          <a:prstGeom prst="rect">
            <a:avLst/>
          </a:prstGeom>
          <a:noFill/>
        </p:spPr>
        <p:txBody>
          <a:bodyPr wrap="square" rtlCol="0">
            <a:spAutoFit/>
          </a:bodyPr>
          <a:lstStyle/>
          <a:p>
            <a:r>
              <a:rPr lang="en-US" sz="1400" dirty="0"/>
              <a:t>Green = independent project</a:t>
            </a:r>
          </a:p>
          <a:p>
            <a:r>
              <a:rPr lang="en-US" sz="1400" dirty="0"/>
              <a:t>Purple = days off</a:t>
            </a:r>
          </a:p>
        </p:txBody>
      </p:sp>
    </p:spTree>
    <p:extLst>
      <p:ext uri="{BB962C8B-B14F-4D97-AF65-F5344CB8AC3E}">
        <p14:creationId xmlns:p14="http://schemas.microsoft.com/office/powerpoint/2010/main" val="16922126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text, different, various, same&#10;&#10;Description automatically generated">
            <a:extLst>
              <a:ext uri="{FF2B5EF4-FFF2-40B4-BE49-F238E27FC236}">
                <a16:creationId xmlns:a16="http://schemas.microsoft.com/office/drawing/2014/main" id="{83D78253-951E-3244-91A5-8C2C43F8E034}"/>
              </a:ext>
            </a:extLst>
          </p:cNvPr>
          <p:cNvPicPr>
            <a:picLocks noChangeAspect="1"/>
          </p:cNvPicPr>
          <p:nvPr/>
        </p:nvPicPr>
        <p:blipFill>
          <a:blip r:embed="rId2"/>
          <a:stretch>
            <a:fillRect/>
          </a:stretch>
        </p:blipFill>
        <p:spPr>
          <a:xfrm>
            <a:off x="8161221" y="1622275"/>
            <a:ext cx="3517119" cy="3607302"/>
          </a:xfrm>
          <a:prstGeom prst="rect">
            <a:avLst/>
          </a:prstGeom>
        </p:spPr>
      </p:pic>
      <p:cxnSp>
        <p:nvCxnSpPr>
          <p:cNvPr id="13" name="Straight Connector 12">
            <a:extLst>
              <a:ext uri="{FF2B5EF4-FFF2-40B4-BE49-F238E27FC236}">
                <a16:creationId xmlns:a16="http://schemas.microsoft.com/office/drawing/2014/main" id="{DCD67800-37AC-4E14-89B0-F79DCB3FB8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6560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3" name="Picture 2" descr="Graphical user interface, website&#10;&#10;Description automatically generated">
            <a:extLst>
              <a:ext uri="{FF2B5EF4-FFF2-40B4-BE49-F238E27FC236}">
                <a16:creationId xmlns:a16="http://schemas.microsoft.com/office/drawing/2014/main" id="{C6B320AC-8AC4-8947-997B-A426803C71F3}"/>
              </a:ext>
            </a:extLst>
          </p:cNvPr>
          <p:cNvPicPr>
            <a:picLocks noChangeAspect="1"/>
          </p:cNvPicPr>
          <p:nvPr/>
        </p:nvPicPr>
        <p:blipFill>
          <a:blip r:embed="rId3"/>
          <a:stretch>
            <a:fillRect/>
          </a:stretch>
        </p:blipFill>
        <p:spPr>
          <a:xfrm>
            <a:off x="444541" y="1622275"/>
            <a:ext cx="3589265" cy="3607302"/>
          </a:xfrm>
          <a:prstGeom prst="rect">
            <a:avLst/>
          </a:prstGeom>
        </p:spPr>
      </p:pic>
      <p:cxnSp>
        <p:nvCxnSpPr>
          <p:cNvPr id="15" name="Straight Connector 14">
            <a:extLst>
              <a:ext uri="{FF2B5EF4-FFF2-40B4-BE49-F238E27FC236}">
                <a16:creationId xmlns:a16="http://schemas.microsoft.com/office/drawing/2014/main" id="{20F1788F-A5AE-4188-8274-F7F2E3833E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959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6" name="Picture 5" descr="A collage of pictures of insects&#10;&#10;Description automatically generated with low confidence">
            <a:extLst>
              <a:ext uri="{FF2B5EF4-FFF2-40B4-BE49-F238E27FC236}">
                <a16:creationId xmlns:a16="http://schemas.microsoft.com/office/drawing/2014/main" id="{94858EF3-C0F7-6A47-BD58-F5FC4BD5843E}"/>
              </a:ext>
            </a:extLst>
          </p:cNvPr>
          <p:cNvPicPr>
            <a:picLocks noChangeAspect="1"/>
          </p:cNvPicPr>
          <p:nvPr/>
        </p:nvPicPr>
        <p:blipFill>
          <a:blip r:embed="rId4"/>
          <a:stretch>
            <a:fillRect/>
          </a:stretch>
        </p:blipFill>
        <p:spPr>
          <a:xfrm>
            <a:off x="4337440" y="1622275"/>
            <a:ext cx="3517120" cy="3588898"/>
          </a:xfrm>
          <a:prstGeom prst="rect">
            <a:avLst/>
          </a:prstGeom>
        </p:spPr>
      </p:pic>
      <p:sp>
        <p:nvSpPr>
          <p:cNvPr id="9" name="TextBox 8">
            <a:extLst>
              <a:ext uri="{FF2B5EF4-FFF2-40B4-BE49-F238E27FC236}">
                <a16:creationId xmlns:a16="http://schemas.microsoft.com/office/drawing/2014/main" id="{63C82586-2583-D045-B870-B10583EB359A}"/>
              </a:ext>
            </a:extLst>
          </p:cNvPr>
          <p:cNvSpPr txBox="1"/>
          <p:nvPr/>
        </p:nvSpPr>
        <p:spPr>
          <a:xfrm>
            <a:off x="1747438" y="553156"/>
            <a:ext cx="2418162" cy="523220"/>
          </a:xfrm>
          <a:prstGeom prst="rect">
            <a:avLst/>
          </a:prstGeom>
          <a:noFill/>
        </p:spPr>
        <p:txBody>
          <a:bodyPr wrap="none" rtlCol="0">
            <a:spAutoFit/>
          </a:bodyPr>
          <a:lstStyle/>
          <a:p>
            <a:r>
              <a:rPr lang="en-US" sz="2800" dirty="0"/>
              <a:t>Instagram page</a:t>
            </a:r>
          </a:p>
        </p:txBody>
      </p:sp>
    </p:spTree>
    <p:extLst>
      <p:ext uri="{BB962C8B-B14F-4D97-AF65-F5344CB8AC3E}">
        <p14:creationId xmlns:p14="http://schemas.microsoft.com/office/powerpoint/2010/main" val="47733691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BCC5FD0D-3E27-BB42-895F-4BEDE22468B1}"/>
              </a:ext>
            </a:extLst>
          </p:cNvPr>
          <p:cNvSpPr txBox="1"/>
          <p:nvPr/>
        </p:nvSpPr>
        <p:spPr>
          <a:xfrm>
            <a:off x="466722" y="586855"/>
            <a:ext cx="3201366"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kern="1200">
                <a:solidFill>
                  <a:srgbClr val="FFFFFF"/>
                </a:solidFill>
                <a:latin typeface="+mj-lt"/>
                <a:ea typeface="+mj-ea"/>
                <a:cs typeface="+mj-cs"/>
              </a:rPr>
              <a:t>Industry connections plan</a:t>
            </a:r>
          </a:p>
        </p:txBody>
      </p:sp>
      <p:sp>
        <p:nvSpPr>
          <p:cNvPr id="3" name="TextBox 2">
            <a:extLst>
              <a:ext uri="{FF2B5EF4-FFF2-40B4-BE49-F238E27FC236}">
                <a16:creationId xmlns:a16="http://schemas.microsoft.com/office/drawing/2014/main" id="{599F8054-6FEB-1641-A470-82AF95C9807D}"/>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400" dirty="0"/>
              <a:t>Professional Instagram site – already started, showing work on current project. This has led to a number of likes, including by PFX Film Construction. This company worked on the BBC production </a:t>
            </a:r>
            <a:r>
              <a:rPr lang="en-US" sz="1400" i="1" dirty="0"/>
              <a:t>war of the worlds</a:t>
            </a:r>
            <a:r>
              <a:rPr lang="en-US" sz="1400" dirty="0"/>
              <a:t>, creating the fallen meteorite. I have been in touch regarding work experience/ job.</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College of Art film and tv placement </a:t>
            </a:r>
            <a:r>
              <a:rPr lang="en-US" sz="1400" dirty="0" err="1"/>
              <a:t>co-ordinator</a:t>
            </a:r>
            <a:r>
              <a:rPr lang="en-US" sz="1400" dirty="0"/>
              <a:t> for Bad Wolf Studios about contacts (as in College handbook) – ask art department for name</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Ask Art department how to find jobs, as part of their professional development for third year students</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Continue to work on Instagram</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Develop a CV</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Use Kays to identify set design and prop making people and companies to email with CV, and if they are interested a link to my professional cv on closed website </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Identify art directors/production designers Send CV to art directors at </a:t>
            </a:r>
            <a:r>
              <a:rPr lang="en-US" sz="1400" dirty="0" err="1"/>
              <a:t>eg</a:t>
            </a:r>
            <a:r>
              <a:rPr lang="en-US" sz="1400" dirty="0"/>
              <a:t> film studios </a:t>
            </a:r>
            <a:r>
              <a:rPr lang="en-US" sz="1400" dirty="0" err="1"/>
              <a:t>eg</a:t>
            </a:r>
            <a:r>
              <a:rPr lang="en-US" sz="1400" dirty="0"/>
              <a:t> Pinewood, </a:t>
            </a:r>
            <a:r>
              <a:rPr lang="en-US" sz="1400" dirty="0" err="1"/>
              <a:t>Leavesdon</a:t>
            </a:r>
            <a:r>
              <a:rPr lang="en-US" sz="1400" dirty="0"/>
              <a:t>; BBC</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r>
              <a:rPr lang="en-US" sz="1400" dirty="0"/>
              <a:t>CPD – other course to boost skills, </a:t>
            </a:r>
            <a:r>
              <a:rPr lang="en-US" sz="1400" dirty="0" err="1"/>
              <a:t>eg</a:t>
            </a:r>
            <a:r>
              <a:rPr lang="en-US" sz="1400" dirty="0"/>
              <a:t> Pinewood </a:t>
            </a:r>
            <a:r>
              <a:rPr lang="en-US" sz="1400" dirty="0" err="1"/>
              <a:t>etc</a:t>
            </a:r>
            <a:endParaRPr lang="en-US" sz="1400" dirty="0"/>
          </a:p>
        </p:txBody>
      </p:sp>
    </p:spTree>
    <p:extLst>
      <p:ext uri="{BB962C8B-B14F-4D97-AF65-F5344CB8AC3E}">
        <p14:creationId xmlns:p14="http://schemas.microsoft.com/office/powerpoint/2010/main" val="2063787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2325</TotalTime>
  <Words>3300</Words>
  <Application>Microsoft Macintosh PowerPoint</Application>
  <PresentationFormat>Widescreen</PresentationFormat>
  <Paragraphs>135</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-apple-system</vt:lpstr>
      <vt:lpstr>Arial</vt:lpstr>
      <vt:lpstr>Calibri</vt:lpstr>
      <vt:lpstr>Calibri Light</vt:lpstr>
      <vt:lpstr>Office Theme</vt:lpstr>
      <vt:lpstr>Professional Practice Project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Materials used</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Kelly (1801710)</dc:creator>
  <cp:lastModifiedBy>Charlotte Kelly (1801710)</cp:lastModifiedBy>
  <cp:revision>42</cp:revision>
  <dcterms:created xsi:type="dcterms:W3CDTF">2021-01-15T13:05:47Z</dcterms:created>
  <dcterms:modified xsi:type="dcterms:W3CDTF">2021-01-26T18:01:18Z</dcterms:modified>
</cp:coreProperties>
</file>