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3"/>
  </p:notesMasterIdLst>
  <p:sldIdLst>
    <p:sldId id="257" r:id="rId5"/>
    <p:sldId id="264" r:id="rId6"/>
    <p:sldId id="261" r:id="rId7"/>
    <p:sldId id="262" r:id="rId8"/>
    <p:sldId id="263" r:id="rId9"/>
    <p:sldId id="268" r:id="rId10"/>
    <p:sldId id="267"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837" autoAdjust="0"/>
  </p:normalViewPr>
  <p:slideViewPr>
    <p:cSldViewPr snapToGrid="0">
      <p:cViewPr>
        <p:scale>
          <a:sx n="75" d="100"/>
          <a:sy n="75" d="100"/>
        </p:scale>
        <p:origin x="32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3D657D-0373-4F86-81FA-9CBADC25DCA3}" type="datetimeFigureOut">
              <a:rPr lang="en-GB" smtClean="0"/>
              <a:t>09/12/2021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642350-54F1-456E-A021-2C1ABAC7EB79}" type="slidenum">
              <a:rPr lang="en-GB" smtClean="0"/>
              <a:t>‹#›</a:t>
            </a:fld>
            <a:endParaRPr lang="en-GB"/>
          </a:p>
        </p:txBody>
      </p:sp>
    </p:spTree>
    <p:extLst>
      <p:ext uri="{BB962C8B-B14F-4D97-AF65-F5344CB8AC3E}">
        <p14:creationId xmlns:p14="http://schemas.microsoft.com/office/powerpoint/2010/main" val="3243066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642350-54F1-456E-A021-2C1ABAC7EB79}" type="slidenum">
              <a:rPr lang="en-GB" smtClean="0"/>
              <a:t>3</a:t>
            </a:fld>
            <a:endParaRPr lang="en-GB"/>
          </a:p>
        </p:txBody>
      </p:sp>
    </p:spTree>
    <p:extLst>
      <p:ext uri="{BB962C8B-B14F-4D97-AF65-F5344CB8AC3E}">
        <p14:creationId xmlns:p14="http://schemas.microsoft.com/office/powerpoint/2010/main" val="3593441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642350-54F1-456E-A021-2C1ABAC7EB79}" type="slidenum">
              <a:rPr lang="en-GB" smtClean="0"/>
              <a:t>4</a:t>
            </a:fld>
            <a:endParaRPr lang="en-GB"/>
          </a:p>
        </p:txBody>
      </p:sp>
    </p:spTree>
    <p:extLst>
      <p:ext uri="{BB962C8B-B14F-4D97-AF65-F5344CB8AC3E}">
        <p14:creationId xmlns:p14="http://schemas.microsoft.com/office/powerpoint/2010/main" val="464023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642350-54F1-456E-A021-2C1ABAC7EB79}" type="slidenum">
              <a:rPr lang="en-GB" smtClean="0"/>
              <a:t>8</a:t>
            </a:fld>
            <a:endParaRPr lang="en-GB"/>
          </a:p>
        </p:txBody>
      </p:sp>
    </p:spTree>
    <p:extLst>
      <p:ext uri="{BB962C8B-B14F-4D97-AF65-F5344CB8AC3E}">
        <p14:creationId xmlns:p14="http://schemas.microsoft.com/office/powerpoint/2010/main" val="2017887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12/9/2021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12/9/2021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12/9/2021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12/9/2021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12/9/2021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Erikson’s theory of development: Infancy</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886908"/>
          </a:xfrm>
        </p:spPr>
        <p:txBody>
          <a:bodyPr>
            <a:normAutofit fontScale="25000" lnSpcReduction="20000"/>
          </a:bodyPr>
          <a:lstStyle/>
          <a:p>
            <a:pPr>
              <a:spcAft>
                <a:spcPts val="600"/>
              </a:spcAft>
            </a:pPr>
            <a:r>
              <a:rPr lang="en-US" sz="5200" dirty="0">
                <a:solidFill>
                  <a:schemeClr val="tx1"/>
                </a:solidFill>
              </a:rPr>
              <a:t>Student name: Ayomide </a:t>
            </a:r>
            <a:r>
              <a:rPr lang="en-US" sz="5200" dirty="0" err="1">
                <a:solidFill>
                  <a:schemeClr val="tx1"/>
                </a:solidFill>
              </a:rPr>
              <a:t>Oluwadamilare</a:t>
            </a:r>
            <a:r>
              <a:rPr lang="en-US" sz="5200" dirty="0">
                <a:solidFill>
                  <a:schemeClr val="tx1"/>
                </a:solidFill>
              </a:rPr>
              <a:t> </a:t>
            </a:r>
            <a:r>
              <a:rPr lang="en-US" sz="5200" dirty="0" err="1">
                <a:solidFill>
                  <a:schemeClr val="tx1"/>
                </a:solidFill>
              </a:rPr>
              <a:t>Adeshina</a:t>
            </a:r>
            <a:endParaRPr lang="en-US" sz="5200" dirty="0">
              <a:solidFill>
                <a:schemeClr val="tx1"/>
              </a:solidFill>
            </a:endParaRPr>
          </a:p>
          <a:p>
            <a:pPr>
              <a:spcAft>
                <a:spcPts val="600"/>
              </a:spcAft>
            </a:pPr>
            <a:r>
              <a:rPr lang="en-US" sz="5200" dirty="0">
                <a:solidFill>
                  <a:schemeClr val="tx1"/>
                </a:solidFill>
              </a:rPr>
              <a:t>Class code: BMHP4003_LON</a:t>
            </a:r>
          </a:p>
          <a:p>
            <a:pPr>
              <a:spcAft>
                <a:spcPts val="600"/>
              </a:spcAft>
            </a:pPr>
            <a:r>
              <a:rPr lang="en-US" sz="5200" dirty="0" err="1">
                <a:solidFill>
                  <a:schemeClr val="tx1"/>
                </a:solidFill>
              </a:rPr>
              <a:t>Lectuerer</a:t>
            </a:r>
            <a:r>
              <a:rPr lang="en-US" sz="5200" dirty="0">
                <a:solidFill>
                  <a:schemeClr val="tx1"/>
                </a:solidFill>
              </a:rPr>
              <a:t>: DIA GANGULY</a:t>
            </a:r>
          </a:p>
          <a:p>
            <a:pPr>
              <a:spcAft>
                <a:spcPts val="600"/>
              </a:spcAft>
            </a:pPr>
            <a:r>
              <a:rPr lang="en-US" sz="5200" dirty="0" err="1">
                <a:solidFill>
                  <a:schemeClr val="tx1"/>
                </a:solidFill>
              </a:rPr>
              <a:t>Cource</a:t>
            </a:r>
            <a:r>
              <a:rPr lang="en-US" sz="5200" dirty="0">
                <a:solidFill>
                  <a:schemeClr val="tx1"/>
                </a:solidFill>
              </a:rPr>
              <a:t>: Psychology for health and social care</a:t>
            </a:r>
          </a:p>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D44AB-696A-4BF6-B0EC-987E4A9131FD}"/>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1327F747-8C48-4A24-A2A3-17A58A357E16}"/>
              </a:ext>
            </a:extLst>
          </p:cNvPr>
          <p:cNvSpPr>
            <a:spLocks noGrp="1"/>
          </p:cNvSpPr>
          <p:nvPr>
            <p:ph idx="1"/>
          </p:nvPr>
        </p:nvSpPr>
        <p:spPr>
          <a:xfrm>
            <a:off x="1066800" y="2014194"/>
            <a:ext cx="10058400" cy="3938550"/>
          </a:xfrm>
        </p:spPr>
        <p:txBody>
          <a:bodyPr>
            <a:normAutofit/>
          </a:bodyPr>
          <a:lstStyle/>
          <a:p>
            <a:endParaRPr lang="en-GB" dirty="0"/>
          </a:p>
          <a:p>
            <a:r>
              <a:rPr lang="en-GB" sz="2400" dirty="0"/>
              <a:t>This presentation will examine </a:t>
            </a:r>
            <a:r>
              <a:rPr lang="en-US" sz="2400" dirty="0">
                <a:solidFill>
                  <a:schemeClr val="tx1"/>
                </a:solidFill>
              </a:rPr>
              <a:t>Erikson’s theory of the development of a human infant </a:t>
            </a:r>
            <a:endParaRPr lang="en-GB" sz="2400" dirty="0"/>
          </a:p>
          <a:p>
            <a:r>
              <a:rPr lang="en-GB" sz="2400" dirty="0"/>
              <a:t>It will look at Erikson's development theory of cognition, physical and language. </a:t>
            </a:r>
          </a:p>
          <a:p>
            <a:r>
              <a:rPr lang="en-GB" sz="2400" dirty="0"/>
              <a:t>It will consider how Erikson's theory supports our knowledge of development in infancy and the importance of the quality of the child's caregivers.</a:t>
            </a:r>
          </a:p>
          <a:p>
            <a:endParaRPr lang="en-GB" dirty="0"/>
          </a:p>
        </p:txBody>
      </p:sp>
    </p:spTree>
    <p:extLst>
      <p:ext uri="{BB962C8B-B14F-4D97-AF65-F5344CB8AC3E}">
        <p14:creationId xmlns:p14="http://schemas.microsoft.com/office/powerpoint/2010/main" val="4249442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905256"/>
            <a:ext cx="10058400" cy="948628"/>
          </a:xfrm>
        </p:spPr>
        <p:txBody>
          <a:bodyPr>
            <a:normAutofit fontScale="90000"/>
          </a:bodyPr>
          <a:lstStyle/>
          <a:p>
            <a:pPr algn="ctr"/>
            <a:r>
              <a:rPr lang="en-US" dirty="0"/>
              <a:t>INFANCY: Cognition</a:t>
            </a:r>
            <a:br>
              <a:rPr lang="en-US" dirty="0"/>
            </a:br>
            <a:endParaRPr lang="en-US" dirty="0"/>
          </a:p>
        </p:txBody>
      </p:sp>
      <p:sp>
        <p:nvSpPr>
          <p:cNvPr id="8" name="Content Placeholder 7">
            <a:extLst>
              <a:ext uri="{FF2B5EF4-FFF2-40B4-BE49-F238E27FC236}">
                <a16:creationId xmlns:a16="http://schemas.microsoft.com/office/drawing/2014/main" id="{28910D83-EF13-4A25-92FD-9FE380FA40EE}"/>
              </a:ext>
            </a:extLst>
          </p:cNvPr>
          <p:cNvSpPr>
            <a:spLocks noGrp="1"/>
          </p:cNvSpPr>
          <p:nvPr>
            <p:ph idx="1"/>
          </p:nvPr>
        </p:nvSpPr>
        <p:spPr>
          <a:xfrm>
            <a:off x="1066800" y="1545771"/>
            <a:ext cx="10058400" cy="4406973"/>
          </a:xfrm>
        </p:spPr>
        <p:txBody>
          <a:bodyPr>
            <a:normAutofit fontScale="92500"/>
          </a:bodyPr>
          <a:lstStyle/>
          <a:p>
            <a:pPr marL="0" indent="0">
              <a:buNone/>
            </a:pPr>
            <a:endParaRPr lang="en-GB" sz="1700" dirty="0">
              <a:solidFill>
                <a:srgbClr val="FF0000"/>
              </a:solidFill>
            </a:endParaRPr>
          </a:p>
          <a:p>
            <a:r>
              <a:rPr lang="en-GB" sz="1700" dirty="0"/>
              <a:t>Infancy: The beginning stages of psychosocial activity are prevalent during this stage and the activity fuels the parent's happiness as they feel that that energy will be used for knowledge and gain</a:t>
            </a:r>
          </a:p>
          <a:p>
            <a:endParaRPr lang="en-GB" sz="1700" dirty="0"/>
          </a:p>
          <a:p>
            <a:r>
              <a:rPr lang="en-GB" sz="1700" dirty="0"/>
              <a:t>First stage of human cognitive development, the mind is primarily in a blank state, which will be changed and developed by absorbing info from our surroundings and parents and other people</a:t>
            </a:r>
          </a:p>
          <a:p>
            <a:pPr marL="0" indent="0">
              <a:buNone/>
            </a:pPr>
            <a:endParaRPr lang="en-GB" sz="1700" dirty="0"/>
          </a:p>
          <a:p>
            <a:r>
              <a:rPr lang="en-GB" sz="1700" dirty="0"/>
              <a:t>Inherent reactions in the human psyche are present in babies in the proceeding four months of it’s life</a:t>
            </a:r>
          </a:p>
          <a:p>
            <a:pPr marL="0" indent="0">
              <a:buNone/>
            </a:pPr>
            <a:endParaRPr lang="en-GB" sz="1700" dirty="0"/>
          </a:p>
          <a:p>
            <a:r>
              <a:rPr lang="en-GB" sz="1700" dirty="0"/>
              <a:t>Trust (or mistrust) in basic needs, such as nourishment and affection will be met (</a:t>
            </a:r>
            <a:r>
              <a:rPr lang="en-GB" sz="1700" dirty="0" err="1"/>
              <a:t>Kendra.c</a:t>
            </a:r>
            <a:r>
              <a:rPr lang="en-GB" sz="1700" dirty="0"/>
              <a:t>, 2021)</a:t>
            </a:r>
          </a:p>
          <a:p>
            <a:endParaRPr lang="en-GB" sz="1700" dirty="0"/>
          </a:p>
          <a:p>
            <a:endParaRPr lang="en-GB" dirty="0"/>
          </a:p>
          <a:p>
            <a:endParaRPr lang="en-GB" dirty="0"/>
          </a:p>
          <a:p>
            <a:endParaRPr lang="en-GB" dirty="0"/>
          </a:p>
        </p:txBody>
      </p:sp>
      <p:pic>
        <p:nvPicPr>
          <p:cNvPr id="4" name="Picture 3" descr="A person holding a baby&#10;&#10;Description automatically generated with medium confidence">
            <a:extLst>
              <a:ext uri="{FF2B5EF4-FFF2-40B4-BE49-F238E27FC236}">
                <a16:creationId xmlns:a16="http://schemas.microsoft.com/office/drawing/2014/main" id="{545D7557-0F69-42F5-8716-EC2FA9B9862C}"/>
              </a:ext>
            </a:extLst>
          </p:cNvPr>
          <p:cNvPicPr>
            <a:picLocks noChangeAspect="1"/>
          </p:cNvPicPr>
          <p:nvPr/>
        </p:nvPicPr>
        <p:blipFill>
          <a:blip r:embed="rId3"/>
          <a:stretch>
            <a:fillRect/>
          </a:stretch>
        </p:blipFill>
        <p:spPr>
          <a:xfrm>
            <a:off x="8985574" y="257945"/>
            <a:ext cx="2691721" cy="1287826"/>
          </a:xfrm>
          <a:prstGeom prst="rect">
            <a:avLst/>
          </a:prstGeom>
        </p:spPr>
      </p:pic>
    </p:spTree>
    <p:extLst>
      <p:ext uri="{BB962C8B-B14F-4D97-AF65-F5344CB8AC3E}">
        <p14:creationId xmlns:p14="http://schemas.microsoft.com/office/powerpoint/2010/main" val="183243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F0EDF-78BF-4C3B-84C0-FF9A95E92568}"/>
              </a:ext>
            </a:extLst>
          </p:cNvPr>
          <p:cNvSpPr>
            <a:spLocks noGrp="1"/>
          </p:cNvSpPr>
          <p:nvPr>
            <p:ph type="title"/>
          </p:nvPr>
        </p:nvSpPr>
        <p:spPr/>
        <p:txBody>
          <a:bodyPr>
            <a:normAutofit/>
          </a:bodyPr>
          <a:lstStyle/>
          <a:p>
            <a:r>
              <a:rPr lang="en-GB" dirty="0"/>
              <a:t>Trust: Physical</a:t>
            </a:r>
          </a:p>
        </p:txBody>
      </p:sp>
      <p:sp>
        <p:nvSpPr>
          <p:cNvPr id="3" name="Content Placeholder 2">
            <a:extLst>
              <a:ext uri="{FF2B5EF4-FFF2-40B4-BE49-F238E27FC236}">
                <a16:creationId xmlns:a16="http://schemas.microsoft.com/office/drawing/2014/main" id="{334255B7-A2E8-45AB-85F1-83ABB4B0EDF9}"/>
              </a:ext>
            </a:extLst>
          </p:cNvPr>
          <p:cNvSpPr>
            <a:spLocks noGrp="1"/>
          </p:cNvSpPr>
          <p:nvPr>
            <p:ph idx="1"/>
          </p:nvPr>
        </p:nvSpPr>
        <p:spPr/>
        <p:txBody>
          <a:bodyPr>
            <a:normAutofit/>
          </a:bodyPr>
          <a:lstStyle/>
          <a:p>
            <a:pPr algn="l" fontAlgn="base"/>
            <a:r>
              <a:rPr lang="en-GB" dirty="0">
                <a:solidFill>
                  <a:srgbClr val="212121"/>
                </a:solidFill>
                <a:latin typeface="Merriweather" panose="020B0604020202020204" pitchFamily="2" charset="0"/>
              </a:rPr>
              <a:t>As a result of their limited physical capabilities due to their underdeveloped mental awareness, babies are heavily reliant on their parents for their physical needs(eating, sleeping, </a:t>
            </a:r>
            <a:r>
              <a:rPr lang="en-GB" dirty="0" err="1">
                <a:solidFill>
                  <a:srgbClr val="212121"/>
                </a:solidFill>
                <a:latin typeface="Merriweather" panose="020B0604020202020204" pitchFamily="2" charset="0"/>
              </a:rPr>
              <a:t>playing,etc</a:t>
            </a:r>
            <a:r>
              <a:rPr lang="en-GB" dirty="0">
                <a:solidFill>
                  <a:srgbClr val="212121"/>
                </a:solidFill>
                <a:latin typeface="Merriweather" panose="020B0604020202020204" pitchFamily="2" charset="0"/>
              </a:rPr>
              <a:t>)</a:t>
            </a:r>
            <a:r>
              <a:rPr lang="en-GB" b="0" i="0" dirty="0">
                <a:solidFill>
                  <a:srgbClr val="212121"/>
                </a:solidFill>
                <a:effectLst/>
                <a:latin typeface="Merriweather" panose="020B0604020202020204" pitchFamily="2" charset="0"/>
              </a:rPr>
              <a:t> and the babies can eventually learn to be more adept with their physicality as </a:t>
            </a:r>
          </a:p>
          <a:p>
            <a:pPr algn="l" fontAlgn="base"/>
            <a:endParaRPr lang="en-GB" dirty="0">
              <a:solidFill>
                <a:srgbClr val="212121"/>
              </a:solidFill>
              <a:latin typeface="Merriweather" panose="020B0604020202020204" pitchFamily="2" charset="0"/>
            </a:endParaRPr>
          </a:p>
          <a:p>
            <a:pPr marL="0" indent="0" algn="l" fontAlgn="base">
              <a:buNone/>
            </a:pPr>
            <a:r>
              <a:rPr lang="en-GB" dirty="0">
                <a:solidFill>
                  <a:srgbClr val="212121"/>
                </a:solidFill>
                <a:latin typeface="Merriweather" panose="020B0604020202020204" pitchFamily="2" charset="0"/>
              </a:rPr>
              <a:t>“</a:t>
            </a:r>
            <a:r>
              <a:rPr lang="en-GB" b="0" i="0" dirty="0">
                <a:solidFill>
                  <a:srgbClr val="212121"/>
                </a:solidFill>
                <a:effectLst/>
                <a:latin typeface="Merriweather" panose="020B0604020202020204" pitchFamily="2" charset="0"/>
              </a:rPr>
              <a:t>Erikson believed that early patterns of trust help children build a strong base of trust that's crucial for their social and emotional development. If a child successfully develops trust, they will feel safe and secure in the world. You're essentially shaping their personality and determining how they will view the world”</a:t>
            </a:r>
          </a:p>
          <a:p>
            <a:r>
              <a:rPr lang="en-GB" dirty="0" err="1">
                <a:solidFill>
                  <a:srgbClr val="212121"/>
                </a:solidFill>
                <a:latin typeface="Merriweather" panose="020B0604020202020204" pitchFamily="2" charset="0"/>
              </a:rPr>
              <a:t>Murphy.G</a:t>
            </a:r>
            <a:r>
              <a:rPr lang="en-GB" dirty="0">
                <a:solidFill>
                  <a:srgbClr val="212121"/>
                </a:solidFill>
                <a:latin typeface="Merriweather" panose="020B0604020202020204" pitchFamily="2" charset="0"/>
              </a:rPr>
              <a:t>(1990)</a:t>
            </a:r>
            <a:endParaRPr lang="en-GB" b="0" i="0" dirty="0">
              <a:solidFill>
                <a:srgbClr val="212121"/>
              </a:solidFill>
              <a:effectLst/>
              <a:latin typeface="Merriweather" panose="020B0604020202020204" pitchFamily="2" charset="0"/>
            </a:endParaRPr>
          </a:p>
        </p:txBody>
      </p:sp>
      <p:pic>
        <p:nvPicPr>
          <p:cNvPr id="7" name="Picture 6" descr="A close-up of a baby's hand&#10;&#10;Description automatically generated with medium confidence">
            <a:extLst>
              <a:ext uri="{FF2B5EF4-FFF2-40B4-BE49-F238E27FC236}">
                <a16:creationId xmlns:a16="http://schemas.microsoft.com/office/drawing/2014/main" id="{BAFA4A06-94A4-473E-9A62-2D108EB510DF}"/>
              </a:ext>
            </a:extLst>
          </p:cNvPr>
          <p:cNvPicPr>
            <a:picLocks noChangeAspect="1"/>
          </p:cNvPicPr>
          <p:nvPr/>
        </p:nvPicPr>
        <p:blipFill>
          <a:blip r:embed="rId3"/>
          <a:stretch>
            <a:fillRect/>
          </a:stretch>
        </p:blipFill>
        <p:spPr>
          <a:xfrm>
            <a:off x="9274629" y="4759253"/>
            <a:ext cx="2535990" cy="1783279"/>
          </a:xfrm>
          <a:prstGeom prst="rect">
            <a:avLst/>
          </a:prstGeom>
        </p:spPr>
      </p:pic>
      <p:pic>
        <p:nvPicPr>
          <p:cNvPr id="5" name="Picture 4" descr="A person holding a baby&#10;&#10;Description automatically generated with low confidence">
            <a:extLst>
              <a:ext uri="{FF2B5EF4-FFF2-40B4-BE49-F238E27FC236}">
                <a16:creationId xmlns:a16="http://schemas.microsoft.com/office/drawing/2014/main" id="{6AD3CF50-0121-4FA8-8326-F0EEE6988D98}"/>
              </a:ext>
            </a:extLst>
          </p:cNvPr>
          <p:cNvPicPr>
            <a:picLocks noChangeAspect="1"/>
          </p:cNvPicPr>
          <p:nvPr/>
        </p:nvPicPr>
        <p:blipFill>
          <a:blip r:embed="rId4"/>
          <a:stretch>
            <a:fillRect/>
          </a:stretch>
        </p:blipFill>
        <p:spPr>
          <a:xfrm>
            <a:off x="6315671" y="355558"/>
            <a:ext cx="5494948" cy="1743189"/>
          </a:xfrm>
          <a:prstGeom prst="rect">
            <a:avLst/>
          </a:prstGeom>
        </p:spPr>
      </p:pic>
    </p:spTree>
    <p:extLst>
      <p:ext uri="{BB962C8B-B14F-4D97-AF65-F5344CB8AC3E}">
        <p14:creationId xmlns:p14="http://schemas.microsoft.com/office/powerpoint/2010/main" val="1443950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CF8C9-3D12-4367-B0B2-20F4DFF1A7CE}"/>
              </a:ext>
            </a:extLst>
          </p:cNvPr>
          <p:cNvSpPr>
            <a:spLocks noGrp="1"/>
          </p:cNvSpPr>
          <p:nvPr>
            <p:ph type="title"/>
          </p:nvPr>
        </p:nvSpPr>
        <p:spPr/>
        <p:txBody>
          <a:bodyPr/>
          <a:lstStyle/>
          <a:p>
            <a:r>
              <a:rPr lang="en-GB" dirty="0"/>
              <a:t>How to build trust: Language</a:t>
            </a:r>
          </a:p>
        </p:txBody>
      </p:sp>
      <p:sp>
        <p:nvSpPr>
          <p:cNvPr id="3" name="Content Placeholder 2">
            <a:extLst>
              <a:ext uri="{FF2B5EF4-FFF2-40B4-BE49-F238E27FC236}">
                <a16:creationId xmlns:a16="http://schemas.microsoft.com/office/drawing/2014/main" id="{3B20E445-58E8-421F-AD34-0312B21DC9D7}"/>
              </a:ext>
            </a:extLst>
          </p:cNvPr>
          <p:cNvSpPr>
            <a:spLocks noGrp="1"/>
          </p:cNvSpPr>
          <p:nvPr>
            <p:ph idx="1"/>
          </p:nvPr>
        </p:nvSpPr>
        <p:spPr>
          <a:xfrm>
            <a:off x="1066800" y="2014194"/>
            <a:ext cx="10058400" cy="3849624"/>
          </a:xfrm>
        </p:spPr>
        <p:txBody>
          <a:bodyPr>
            <a:normAutofit/>
          </a:bodyPr>
          <a:lstStyle/>
          <a:p>
            <a:pPr algn="l" fontAlgn="base"/>
            <a:r>
              <a:rPr lang="en-GB" b="0" i="0" dirty="0">
                <a:solidFill>
                  <a:srgbClr val="212121"/>
                </a:solidFill>
                <a:effectLst/>
                <a:latin typeface="Merriweather" panose="00000500000000000000" pitchFamily="2" charset="0"/>
              </a:rPr>
              <a:t>Babies are not as adept as language compared to their parents or a developed individual as their awareness as well as physicality hasn’t granted them the ability to do so thus they use their emotions or hand language to communicate with their parents and others.</a:t>
            </a:r>
          </a:p>
          <a:p>
            <a:pPr algn="l" fontAlgn="base"/>
            <a:r>
              <a:rPr lang="en-GB" b="0" i="0" dirty="0">
                <a:solidFill>
                  <a:srgbClr val="212121"/>
                </a:solidFill>
                <a:effectLst/>
                <a:latin typeface="Merriweather" panose="00000500000000000000" pitchFamily="2" charset="0"/>
              </a:rPr>
              <a:t>Going back </a:t>
            </a:r>
            <a:r>
              <a:rPr lang="en-GB" dirty="0">
                <a:solidFill>
                  <a:srgbClr val="212121"/>
                </a:solidFill>
                <a:latin typeface="Merriweather" panose="00000500000000000000" pitchFamily="2" charset="0"/>
              </a:rPr>
              <a:t>to emotions, a baby expressing it’s wants by crying is the best way to know that they want something as it’s use in a specific circumstance directly informs it’s parents that the baby is need of something to make them happy ounce more.</a:t>
            </a:r>
            <a:r>
              <a:rPr lang="en-GB" dirty="0"/>
              <a:t>-</a:t>
            </a:r>
            <a:r>
              <a:rPr lang="en-GB" dirty="0" err="1"/>
              <a:t>Fadjiukoff</a:t>
            </a:r>
            <a:r>
              <a:rPr lang="en-GB" dirty="0"/>
              <a:t> P(2016)</a:t>
            </a:r>
            <a:br>
              <a:rPr lang="en-GB" dirty="0"/>
            </a:br>
            <a:endParaRPr lang="en-GB" dirty="0"/>
          </a:p>
        </p:txBody>
      </p:sp>
      <p:pic>
        <p:nvPicPr>
          <p:cNvPr id="5" name="Picture 4" descr="A person and a child playing with toys on a table&#10;&#10;Description automatically generated with medium confidence">
            <a:extLst>
              <a:ext uri="{FF2B5EF4-FFF2-40B4-BE49-F238E27FC236}">
                <a16:creationId xmlns:a16="http://schemas.microsoft.com/office/drawing/2014/main" id="{B4C2C3E3-CF03-40D0-9CCD-B176FE3C8140}"/>
              </a:ext>
            </a:extLst>
          </p:cNvPr>
          <p:cNvPicPr>
            <a:picLocks noChangeAspect="1"/>
          </p:cNvPicPr>
          <p:nvPr/>
        </p:nvPicPr>
        <p:blipFill>
          <a:blip r:embed="rId2"/>
          <a:stretch>
            <a:fillRect/>
          </a:stretch>
        </p:blipFill>
        <p:spPr>
          <a:xfrm>
            <a:off x="9067800" y="413277"/>
            <a:ext cx="2732313" cy="1600917"/>
          </a:xfrm>
          <a:prstGeom prst="rect">
            <a:avLst/>
          </a:prstGeom>
        </p:spPr>
      </p:pic>
    </p:spTree>
    <p:extLst>
      <p:ext uri="{BB962C8B-B14F-4D97-AF65-F5344CB8AC3E}">
        <p14:creationId xmlns:p14="http://schemas.microsoft.com/office/powerpoint/2010/main" val="2964394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664A90-1342-47EA-92DA-F6179E467CF5}"/>
              </a:ext>
            </a:extLst>
          </p:cNvPr>
          <p:cNvSpPr txBox="1"/>
          <p:nvPr/>
        </p:nvSpPr>
        <p:spPr>
          <a:xfrm>
            <a:off x="642257" y="1997839"/>
            <a:ext cx="10896600" cy="2585323"/>
          </a:xfrm>
          <a:prstGeom prst="rect">
            <a:avLst/>
          </a:prstGeom>
          <a:noFill/>
        </p:spPr>
        <p:txBody>
          <a:bodyPr wrap="square">
            <a:spAutoFit/>
          </a:bodyPr>
          <a:lstStyle/>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Affection</a:t>
            </a:r>
            <a:r>
              <a:rPr lang="en-GB" b="0" i="0" dirty="0">
                <a:solidFill>
                  <a:srgbClr val="212121"/>
                </a:solidFill>
                <a:effectLst/>
                <a:latin typeface="Merriweather" panose="00000500000000000000" pitchFamily="2" charset="0"/>
              </a:rPr>
              <a:t>: Affection: Erikson had a belief in which an infant's cries communicated an important message to caregivers. The specific cries indicate an unmet need, and it is up to caregivers to determine how to </a:t>
            </a:r>
            <a:r>
              <a:rPr lang="en-GB" b="0" i="0" dirty="0" err="1">
                <a:solidFill>
                  <a:srgbClr val="212121"/>
                </a:solidFill>
                <a:effectLst/>
                <a:latin typeface="Merriweather" panose="00000500000000000000" pitchFamily="2" charset="0"/>
              </a:rPr>
              <a:t>fulfill</a:t>
            </a:r>
            <a:r>
              <a:rPr lang="en-GB" b="0" i="0" dirty="0">
                <a:solidFill>
                  <a:srgbClr val="212121"/>
                </a:solidFill>
                <a:effectLst/>
                <a:latin typeface="Merriweather" panose="00000500000000000000" pitchFamily="2" charset="0"/>
              </a:rPr>
              <a:t> that need.</a:t>
            </a:r>
          </a:p>
          <a:p>
            <a:pPr algn="l" fontAlgn="base">
              <a:buFont typeface="Arial" panose="020B0604020202020204" pitchFamily="34" charset="0"/>
              <a:buChar char="•"/>
            </a:pPr>
            <a:r>
              <a:rPr lang="en-GB" dirty="0">
                <a:solidFill>
                  <a:srgbClr val="212121"/>
                </a:solidFill>
                <a:latin typeface="Merriweather" panose="00000500000000000000" pitchFamily="2" charset="0"/>
              </a:rPr>
              <a:t>-Carver(2011)</a:t>
            </a:r>
            <a:endParaRPr lang="en-GB" b="0" i="0" dirty="0">
              <a:solidFill>
                <a:srgbClr val="212121"/>
              </a:solidFill>
              <a:effectLst/>
              <a:latin typeface="Merriweather" panose="00000500000000000000" pitchFamily="2" charset="0"/>
            </a:endParaRPr>
          </a:p>
          <a:p>
            <a:pPr algn="l" fontAlgn="base">
              <a:buFont typeface="Arial" panose="020B0604020202020204" pitchFamily="34" charset="0"/>
              <a:buChar char="•"/>
            </a:pPr>
            <a:endParaRPr lang="en-GB" b="0" i="0" dirty="0">
              <a:solidFill>
                <a:srgbClr val="212121"/>
              </a:solidFill>
              <a:effectLst/>
              <a:latin typeface="Merriweather" panose="00000500000000000000" pitchFamily="2" charset="0"/>
            </a:endParaRP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Comfort</a:t>
            </a:r>
            <a:r>
              <a:rPr lang="en-GB" b="0" i="0" dirty="0">
                <a:solidFill>
                  <a:srgbClr val="212121"/>
                </a:solidFill>
                <a:effectLst/>
                <a:latin typeface="Merriweather" panose="00000500000000000000" pitchFamily="2" charset="0"/>
              </a:rPr>
              <a:t>: </a:t>
            </a:r>
            <a:r>
              <a:rPr lang="en-GB" dirty="0">
                <a:solidFill>
                  <a:srgbClr val="212121"/>
                </a:solidFill>
                <a:latin typeface="Merriweather" panose="00000500000000000000" pitchFamily="2" charset="0"/>
              </a:rPr>
              <a:t>Doing activities such as playing or comforting actions such as hugging, singing and physical contact will let the child be able to open itself up to you and place it in a sense of security.</a:t>
            </a:r>
          </a:p>
          <a:p>
            <a:pPr algn="l" fontAlgn="base">
              <a:buFont typeface="Arial" panose="020B0604020202020204" pitchFamily="34" charset="0"/>
              <a:buChar char="•"/>
            </a:pPr>
            <a:r>
              <a:rPr lang="en-GB" dirty="0" err="1">
                <a:solidFill>
                  <a:srgbClr val="212121"/>
                </a:solidFill>
                <a:latin typeface="Merriweather" panose="00000500000000000000" pitchFamily="2" charset="0"/>
              </a:rPr>
              <a:t>Kendra.C</a:t>
            </a:r>
            <a:r>
              <a:rPr lang="en-GB" dirty="0">
                <a:solidFill>
                  <a:srgbClr val="212121"/>
                </a:solidFill>
                <a:latin typeface="Merriweather" panose="00000500000000000000" pitchFamily="2" charset="0"/>
              </a:rPr>
              <a:t>(2020)</a:t>
            </a:r>
            <a:endParaRPr lang="en-GB" b="0" i="0" dirty="0">
              <a:solidFill>
                <a:srgbClr val="212121"/>
              </a:solidFill>
              <a:effectLst/>
              <a:latin typeface="Merriweather" panose="00000500000000000000" pitchFamily="2" charset="0"/>
            </a:endParaRPr>
          </a:p>
        </p:txBody>
      </p:sp>
    </p:spTree>
    <p:extLst>
      <p:ext uri="{BB962C8B-B14F-4D97-AF65-F5344CB8AC3E}">
        <p14:creationId xmlns:p14="http://schemas.microsoft.com/office/powerpoint/2010/main" val="2772824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B1D5DD-3E2B-4318-BF42-921EF88357AF}"/>
              </a:ext>
            </a:extLst>
          </p:cNvPr>
          <p:cNvSpPr txBox="1"/>
          <p:nvPr/>
        </p:nvSpPr>
        <p:spPr>
          <a:xfrm>
            <a:off x="500742" y="1028343"/>
            <a:ext cx="10624457" cy="2862322"/>
          </a:xfrm>
          <a:prstGeom prst="rect">
            <a:avLst/>
          </a:prstGeom>
          <a:noFill/>
        </p:spPr>
        <p:txBody>
          <a:bodyPr wrap="square">
            <a:spAutoFit/>
          </a:bodyPr>
          <a:lstStyle/>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Food</a:t>
            </a:r>
            <a:r>
              <a:rPr lang="en-GB" b="0" i="0" dirty="0">
                <a:solidFill>
                  <a:srgbClr val="212121"/>
                </a:solidFill>
                <a:effectLst/>
                <a:latin typeface="Merriweather" panose="00000500000000000000" pitchFamily="2" charset="0"/>
              </a:rPr>
              <a:t>:</a:t>
            </a:r>
          </a:p>
          <a:p>
            <a:pPr algn="l" fontAlgn="base"/>
            <a:r>
              <a:rPr lang="en-GB" dirty="0">
                <a:solidFill>
                  <a:srgbClr val="212121"/>
                </a:solidFill>
                <a:latin typeface="Merriweather" panose="00000500000000000000" pitchFamily="2" charset="0"/>
              </a:rPr>
              <a:t>Giving food to babies builds up trust in their parents as they believe that their parents will be a reliable source of nourishment, this nourishment will aid their physical growth and support their mentality</a:t>
            </a:r>
            <a:r>
              <a:rPr lang="en-GB" b="0" i="0" dirty="0">
                <a:solidFill>
                  <a:srgbClr val="212121"/>
                </a:solidFill>
                <a:effectLst/>
                <a:latin typeface="Merriweather" panose="00000500000000000000" pitchFamily="2" charset="0"/>
              </a:rPr>
              <a:t>.</a:t>
            </a:r>
          </a:p>
          <a:p>
            <a:pPr algn="l" fontAlgn="base"/>
            <a:endParaRPr lang="en-GB" b="0" i="0" dirty="0">
              <a:solidFill>
                <a:srgbClr val="212121"/>
              </a:solidFill>
              <a:effectLst/>
              <a:latin typeface="Merriweather" panose="00000500000000000000" pitchFamily="2" charset="0"/>
            </a:endParaRPr>
          </a:p>
          <a:p>
            <a:pPr algn="l" fontAlgn="base"/>
            <a:r>
              <a:rPr lang="en-GB" b="0" i="0" dirty="0">
                <a:solidFill>
                  <a:srgbClr val="212121"/>
                </a:solidFill>
                <a:effectLst/>
                <a:latin typeface="Merriweather" panose="00000500000000000000" pitchFamily="2" charset="0"/>
              </a:rPr>
              <a:t>“Learning to trust the world and those around us is the key focus of this psychosocial stage of development. By responding quickly and appropriately to your infant's cries, you're building a foundation of trust”- </a:t>
            </a:r>
            <a:r>
              <a:rPr lang="en-GB" b="0" i="0" dirty="0" err="1">
                <a:solidFill>
                  <a:srgbClr val="212121"/>
                </a:solidFill>
                <a:effectLst/>
                <a:latin typeface="Merriweather" panose="00000500000000000000" pitchFamily="2" charset="0"/>
              </a:rPr>
              <a:t>Kendra.C</a:t>
            </a:r>
            <a:r>
              <a:rPr lang="en-GB" dirty="0">
                <a:solidFill>
                  <a:srgbClr val="212121"/>
                </a:solidFill>
                <a:latin typeface="Merriweather" panose="00000500000000000000" pitchFamily="2" charset="0"/>
              </a:rPr>
              <a:t>(2020)</a:t>
            </a:r>
            <a:endParaRPr lang="en-GB" b="0" i="0" dirty="0">
              <a:solidFill>
                <a:srgbClr val="212121"/>
              </a:solidFill>
              <a:effectLst/>
              <a:latin typeface="Merriweather" panose="00000500000000000000" pitchFamily="2" charset="0"/>
            </a:endParaRPr>
          </a:p>
          <a:p>
            <a:pPr algn="l" fontAlgn="base"/>
            <a:endParaRPr lang="en-GB" b="0" i="0" dirty="0">
              <a:solidFill>
                <a:srgbClr val="212121"/>
              </a:solidFill>
              <a:effectLst/>
              <a:latin typeface="Merriweather" panose="00000500000000000000" pitchFamily="2" charset="0"/>
            </a:endParaRPr>
          </a:p>
          <a:p>
            <a:pPr marL="0" indent="0">
              <a:buNone/>
            </a:pPr>
            <a:r>
              <a:rPr lang="en-GB" dirty="0"/>
              <a:t>=Orenstein GA(2020)</a:t>
            </a:r>
            <a:endParaRPr lang="en-GB" b="0" i="0" dirty="0">
              <a:solidFill>
                <a:srgbClr val="212121"/>
              </a:solidFill>
              <a:effectLst/>
              <a:latin typeface="Merriweather" panose="00000500000000000000" pitchFamily="2" charset="0"/>
            </a:endParaRPr>
          </a:p>
        </p:txBody>
      </p:sp>
    </p:spTree>
    <p:extLst>
      <p:ext uri="{BB962C8B-B14F-4D97-AF65-F5344CB8AC3E}">
        <p14:creationId xmlns:p14="http://schemas.microsoft.com/office/powerpoint/2010/main" val="2277948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193847-C6C0-45C2-AD7B-41E672630E66}"/>
              </a:ext>
            </a:extLst>
          </p:cNvPr>
          <p:cNvSpPr txBox="1"/>
          <p:nvPr/>
        </p:nvSpPr>
        <p:spPr>
          <a:xfrm>
            <a:off x="484701" y="1360714"/>
            <a:ext cx="10983686" cy="4524315"/>
          </a:xfrm>
          <a:prstGeom prst="rect">
            <a:avLst/>
          </a:prstGeom>
          <a:noFill/>
        </p:spPr>
        <p:txBody>
          <a:bodyPr wrap="square" rtlCol="0">
            <a:spAutoFit/>
          </a:bodyPr>
          <a:lstStyle/>
          <a:p>
            <a:r>
              <a:rPr lang="en-GB" sz="1600" dirty="0"/>
              <a:t>REFERENCES: </a:t>
            </a:r>
          </a:p>
          <a:p>
            <a:r>
              <a:rPr lang="en-GB" sz="1600" dirty="0" err="1"/>
              <a:t>Kendra.C</a:t>
            </a:r>
            <a:r>
              <a:rPr lang="en-GB" sz="1600" dirty="0"/>
              <a:t>(2021), Trust vs. Mistrust:</a:t>
            </a:r>
          </a:p>
          <a:p>
            <a:r>
              <a:rPr lang="en-GB" sz="1600" dirty="0"/>
              <a:t>Psychosocial Stage 1. </a:t>
            </a:r>
            <a:r>
              <a:rPr lang="en-GB" sz="1600" dirty="0" err="1"/>
              <a:t>Verywell</a:t>
            </a:r>
            <a:r>
              <a:rPr lang="en-GB" sz="1600" dirty="0"/>
              <a:t> mind </a:t>
            </a:r>
          </a:p>
          <a:p>
            <a:r>
              <a:rPr lang="en-GB" sz="1600" dirty="0"/>
              <a:t>https://www.verywellmind.com/erik-eriksons-stages-of-psychosocial-development-2795740</a:t>
            </a:r>
          </a:p>
          <a:p>
            <a:endParaRPr lang="en-GB" sz="1600" dirty="0"/>
          </a:p>
          <a:p>
            <a:endParaRPr lang="en-GB" sz="1600" dirty="0"/>
          </a:p>
          <a:p>
            <a:r>
              <a:rPr lang="en-GB" sz="1600" dirty="0"/>
              <a:t>Murphy G, Peters K, Wilkes L, Jackson D(2015). Childhood parental mental illness: Living with fear and mistrust. Issues </a:t>
            </a:r>
            <a:r>
              <a:rPr lang="en-GB" sz="1600" dirty="0" err="1"/>
              <a:t>Ment</a:t>
            </a:r>
            <a:r>
              <a:rPr lang="en-GB" sz="1600" dirty="0"/>
              <a:t> Health </a:t>
            </a:r>
            <a:r>
              <a:rPr lang="en-GB" sz="1600" dirty="0" err="1"/>
              <a:t>Nurs</a:t>
            </a:r>
            <a:r>
              <a:rPr lang="en-GB" sz="1600" dirty="0"/>
              <a:t>. 2015;36(4):294-299. doi:10.3109/01612840.2014.971385</a:t>
            </a:r>
          </a:p>
          <a:p>
            <a:endParaRPr lang="en-GB" sz="1600" dirty="0"/>
          </a:p>
          <a:p>
            <a:r>
              <a:rPr lang="en-GB" sz="1600" dirty="0"/>
              <a:t>Orenstein GA, Lewis L. Erikson’s(2020) Stages of Psychosocial Development. In: </a:t>
            </a:r>
            <a:r>
              <a:rPr lang="en-GB" sz="1600" dirty="0" err="1"/>
              <a:t>StatPearls</a:t>
            </a:r>
            <a:r>
              <a:rPr lang="en-GB" sz="1600" dirty="0"/>
              <a:t> [Internet]. Treasure Island (FL): </a:t>
            </a:r>
            <a:r>
              <a:rPr lang="en-GB" sz="1600" dirty="0" err="1"/>
              <a:t>StatPearls</a:t>
            </a:r>
            <a:r>
              <a:rPr lang="en-GB" sz="1600" dirty="0"/>
              <a:t> Publishing. Updated March 9, 2020.</a:t>
            </a:r>
          </a:p>
          <a:p>
            <a:endParaRPr lang="en-GB" sz="1600" dirty="0"/>
          </a:p>
          <a:p>
            <a:endParaRPr lang="en-GB" sz="1600" dirty="0"/>
          </a:p>
          <a:p>
            <a:r>
              <a:rPr lang="en-GB" sz="1600" dirty="0" err="1"/>
              <a:t>Fadjukoff</a:t>
            </a:r>
            <a:r>
              <a:rPr lang="en-GB" sz="1600" dirty="0"/>
              <a:t> P, </a:t>
            </a:r>
            <a:r>
              <a:rPr lang="en-GB" sz="1600" dirty="0" err="1"/>
              <a:t>Pulkkinen</a:t>
            </a:r>
            <a:r>
              <a:rPr lang="en-GB" sz="1600" dirty="0"/>
              <a:t> L, </a:t>
            </a:r>
            <a:r>
              <a:rPr lang="en-GB" sz="1600" dirty="0" err="1"/>
              <a:t>Kokko</a:t>
            </a:r>
            <a:r>
              <a:rPr lang="en-GB" sz="1600" dirty="0"/>
              <a:t> K(2016). Identity formation in adulthood: A longitudinal study from age 27 to 50. Identity (Mahwah, N J). 2016;16(1):8-23. doi:10.1080/15283488.2015.1121820</a:t>
            </a:r>
          </a:p>
          <a:p>
            <a:endParaRPr lang="en-GB" sz="1600" dirty="0"/>
          </a:p>
          <a:p>
            <a:endParaRPr lang="en-GB" sz="1600" dirty="0"/>
          </a:p>
          <a:p>
            <a:r>
              <a:rPr lang="en-GB" sz="1600" dirty="0"/>
              <a:t>Carver, CS &amp; </a:t>
            </a:r>
            <a:r>
              <a:rPr lang="en-GB" sz="1600" dirty="0" err="1"/>
              <a:t>Scheir</a:t>
            </a:r>
            <a:r>
              <a:rPr lang="en-GB" sz="1600" dirty="0"/>
              <a:t>(2011), MF. Perspectives on Personality. Needham Heights, MA: </a:t>
            </a:r>
            <a:r>
              <a:rPr lang="en-GB" sz="1600" dirty="0" err="1"/>
              <a:t>Allyn</a:t>
            </a:r>
            <a:r>
              <a:rPr lang="en-GB" sz="1600" dirty="0"/>
              <a:t> &amp; Bacon; 2011.</a:t>
            </a:r>
          </a:p>
        </p:txBody>
      </p:sp>
    </p:spTree>
    <p:extLst>
      <p:ext uri="{BB962C8B-B14F-4D97-AF65-F5344CB8AC3E}">
        <p14:creationId xmlns:p14="http://schemas.microsoft.com/office/powerpoint/2010/main" val="23350712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2" ma:contentTypeDescription="Create a new document." ma:contentTypeScope="" ma:versionID="708269a2a4a29ab0de8843520e25a59e">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12829f2c830d0343afe9512f60b55c47"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1e817316-4aca-4b9e-ace6-40706940dca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A7765E-6689-4810-87DB-318E786E9A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817316-4aca-4b9e-ace6-40706940dca6"/>
    <ds:schemaRef ds:uri="616eabd9-892f-425c-aaec-cee6893c8e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7651BA-F45C-4845-9AB3-E0A65B39F5E1}">
  <ds:schemaRefs>
    <ds:schemaRef ds:uri="http://purl.org/dc/terms/"/>
    <ds:schemaRef ds:uri="http://www.w3.org/XML/1998/namespace"/>
    <ds:schemaRef ds:uri="http://purl.org/dc/elements/1.1/"/>
    <ds:schemaRef ds:uri="http://schemas.microsoft.com/office/infopath/2007/PartnerControls"/>
    <ds:schemaRef ds:uri="http://purl.org/dc/dcmitype/"/>
    <ds:schemaRef ds:uri="http://schemas.microsoft.com/office/2006/metadata/properties"/>
    <ds:schemaRef ds:uri="http://schemas.microsoft.com/office/2006/documentManagement/types"/>
    <ds:schemaRef ds:uri="http://schemas.openxmlformats.org/package/2006/metadata/core-properties"/>
    <ds:schemaRef ds:uri="616eabd9-892f-425c-aaec-cee6893c8e0e"/>
    <ds:schemaRef ds:uri="1e817316-4aca-4b9e-ace6-40706940dca6"/>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{6D2A15B3-7215-462B-917B-0F913FD2988A}tf78438558_win32</Template>
  <TotalTime>841</TotalTime>
  <Words>760</Words>
  <Application>Microsoft Office PowerPoint</Application>
  <PresentationFormat>Widescreen</PresentationFormat>
  <Paragraphs>58</Paragraphs>
  <Slides>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Garamond</vt:lpstr>
      <vt:lpstr>Merriweather</vt:lpstr>
      <vt:lpstr>SavonVTI</vt:lpstr>
      <vt:lpstr>Erikson’s theory of development: Infancy</vt:lpstr>
      <vt:lpstr>Introduction </vt:lpstr>
      <vt:lpstr>INFANCY: Cognition </vt:lpstr>
      <vt:lpstr>Trust: Physical</vt:lpstr>
      <vt:lpstr>How to build trust: Language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Ayomide Oluwadamilare</dc:creator>
  <cp:lastModifiedBy>Ayomideadeshina8@gmail.com</cp:lastModifiedBy>
  <cp:revision>35</cp:revision>
  <dcterms:created xsi:type="dcterms:W3CDTF">2021-11-29T15:11:26Z</dcterms:created>
  <dcterms:modified xsi:type="dcterms:W3CDTF">2021-12-09T23:04:52Z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