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39"/>
  </p:notesMasterIdLst>
  <p:handoutMasterIdLst>
    <p:handoutMasterId r:id="rId40"/>
  </p:handoutMasterIdLst>
  <p:sldIdLst>
    <p:sldId id="284" r:id="rId2"/>
    <p:sldId id="291" r:id="rId3"/>
    <p:sldId id="292" r:id="rId4"/>
    <p:sldId id="294" r:id="rId5"/>
    <p:sldId id="295" r:id="rId6"/>
    <p:sldId id="296" r:id="rId7"/>
    <p:sldId id="297" r:id="rId8"/>
    <p:sldId id="288" r:id="rId9"/>
    <p:sldId id="289" r:id="rId10"/>
    <p:sldId id="290" r:id="rId11"/>
    <p:sldId id="300" r:id="rId12"/>
    <p:sldId id="286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2" r:id="rId25"/>
    <p:sldId id="313" r:id="rId26"/>
    <p:sldId id="314" r:id="rId27"/>
    <p:sldId id="315" r:id="rId28"/>
    <p:sldId id="316" r:id="rId29"/>
    <p:sldId id="317" r:id="rId30"/>
    <p:sldId id="318" r:id="rId31"/>
    <p:sldId id="319" r:id="rId32"/>
    <p:sldId id="320" r:id="rId33"/>
    <p:sldId id="321" r:id="rId34"/>
    <p:sldId id="322" r:id="rId35"/>
    <p:sldId id="323" r:id="rId36"/>
    <p:sldId id="287" r:id="rId37"/>
    <p:sldId id="299" r:id="rId38"/>
  </p:sldIdLst>
  <p:sldSz cx="9144000" cy="6858000" type="screen4x3"/>
  <p:notesSz cx="6724650" cy="97742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969" autoAdjust="0"/>
  </p:normalViewPr>
  <p:slideViewPr>
    <p:cSldViewPr>
      <p:cViewPr varScale="1">
        <p:scale>
          <a:sx n="106" d="100"/>
          <a:sy n="106" d="100"/>
        </p:scale>
        <p:origin x="176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3753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08146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ＭＳ Ｐゴシック" charset="0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</p:grpSp>
      <p:sp>
        <p:nvSpPr>
          <p:cNvPr id="5223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223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C3B3735-99B9-4A8E-86FC-16C8E3E869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0057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AF625C-EAA0-4480-BD7D-74BCE99C9A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3054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CBD0AD-FAEB-454E-959A-271131A6FA0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0893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49F8C7-17D7-4CAF-8C7C-22E3907541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3398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DAB41F-1E33-415C-9399-8608D799F9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3639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892C49-F032-43A4-BF4D-90407EC179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8408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8243D0-114D-485B-84A5-2CC6FBE424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5083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15D8DE-3A05-43EA-8359-3023974FF8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263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375342-00EC-488B-8980-9AB014B8E2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925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231F1F-8751-4E86-BD48-FB5D9D193A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5806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2463" y="304800"/>
            <a:ext cx="1952625" cy="58277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304800"/>
            <a:ext cx="5707063" cy="58277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2F8905-8788-4A36-AA59-B31ADCDC281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1610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304800"/>
            <a:ext cx="77930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121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1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1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A5B189-04A4-4A32-833E-0E62836EC25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lideserve.com/bianca-alford/lecture-2-design-and-implementation-of-lambda-expressions-in-java-8-powerpoint-ppt-presentation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990600" y="6248400"/>
            <a:ext cx="2285256" cy="457200"/>
          </a:xfrm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Semester 2 – 2018/2019</a:t>
            </a:r>
          </a:p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3663280" cy="457200"/>
          </a:xfrm>
        </p:spPr>
        <p:txBody>
          <a:bodyPr/>
          <a:lstStyle/>
          <a:p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C9A24-6438-4039-9137-61B9E05A740A}" type="slidenum">
              <a:rPr lang="en-US"/>
              <a:pPr/>
              <a:t>1</a:t>
            </a:fld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512" y="1196752"/>
            <a:ext cx="8712968" cy="1143000"/>
          </a:xfrm>
        </p:spPr>
        <p:txBody>
          <a:bodyPr/>
          <a:lstStyle/>
          <a:p>
            <a:pPr algn="ctr"/>
            <a:r>
              <a:rPr lang="en-US" b="1" dirty="0" smtClean="0"/>
              <a:t>Topic </a:t>
            </a:r>
            <a:r>
              <a:rPr lang="en-US" b="1" dirty="0"/>
              <a:t>6</a:t>
            </a:r>
            <a:r>
              <a:rPr lang="en-US" b="1" dirty="0" smtClean="0"/>
              <a:t> – Lambda Expressions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895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Lambda Calculus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844824"/>
            <a:ext cx="8415536" cy="4287689"/>
          </a:xfrm>
        </p:spPr>
        <p:txBody>
          <a:bodyPr/>
          <a:lstStyle/>
          <a:p>
            <a:r>
              <a:rPr lang="en-GB" sz="2400" dirty="0"/>
              <a:t>L</a:t>
            </a:r>
            <a:r>
              <a:rPr lang="en-GB" sz="2400" dirty="0" smtClean="0"/>
              <a:t>ambda </a:t>
            </a:r>
            <a:r>
              <a:rPr lang="en-GB" sz="2400" dirty="0"/>
              <a:t>calculus was introduced in the 1930s by Alonzo Church as a mathematical system for defining computable functions. </a:t>
            </a:r>
          </a:p>
          <a:p>
            <a:r>
              <a:rPr lang="en-GB" sz="2400" dirty="0" smtClean="0"/>
              <a:t>The </a:t>
            </a:r>
            <a:r>
              <a:rPr lang="en-GB" sz="2400" dirty="0"/>
              <a:t>lambda calculus serves as the computational model underlying functional programming languages such as Lisp, Haskell, and </a:t>
            </a:r>
            <a:r>
              <a:rPr lang="en-GB" sz="2400" dirty="0" err="1"/>
              <a:t>Ocaml</a:t>
            </a:r>
            <a:r>
              <a:rPr lang="en-GB" sz="2400" dirty="0"/>
              <a:t>. </a:t>
            </a:r>
          </a:p>
          <a:p>
            <a:r>
              <a:rPr lang="en-GB" sz="2400" dirty="0"/>
              <a:t>Features from the lambda calculus such as lambda expressions have been incorporated into many widely used programming languages like C++ and now very recently Java 8.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62798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Lambda Calculus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800" dirty="0"/>
              <a:t>The central concept in the lambda calculus is an expression generated by the following grammar which can denote a function definition, function application, variable, or parenthesized expression:</a:t>
            </a:r>
          </a:p>
          <a:p>
            <a:r>
              <a:rPr lang="en-GB" sz="2800" dirty="0"/>
              <a:t>expr → </a:t>
            </a:r>
            <a:r>
              <a:rPr lang="en-GB" sz="2800" dirty="0" err="1"/>
              <a:t>λvar</a:t>
            </a:r>
            <a:r>
              <a:rPr lang="en-GB" sz="2800" dirty="0"/>
              <a:t> . expr | </a:t>
            </a:r>
            <a:r>
              <a:rPr lang="en-GB" sz="2800" dirty="0" err="1"/>
              <a:t>exprexpr</a:t>
            </a:r>
            <a:r>
              <a:rPr lang="en-GB" sz="2800" dirty="0"/>
              <a:t> | </a:t>
            </a:r>
            <a:r>
              <a:rPr lang="en-GB" sz="2800" dirty="0" err="1"/>
              <a:t>var</a:t>
            </a:r>
            <a:r>
              <a:rPr lang="en-GB" sz="2800" dirty="0"/>
              <a:t> | (expr)</a:t>
            </a:r>
          </a:p>
          <a:p>
            <a:r>
              <a:rPr lang="en-GB" sz="2800" dirty="0"/>
              <a:t>We can think of a lambda-calculus expression as a program which when evaluated by beta-reductions returns a result consisting of another lambda-calculus expression.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5354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Functional Programming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017713"/>
            <a:ext cx="8343528" cy="4114800"/>
          </a:xfrm>
        </p:spPr>
        <p:txBody>
          <a:bodyPr/>
          <a:lstStyle/>
          <a:p>
            <a:r>
              <a:rPr lang="en-GB" sz="2800" dirty="0"/>
              <a:t>A style of programming that treats computation as the evaluation of mathematical </a:t>
            </a:r>
            <a:r>
              <a:rPr lang="en-GB" sz="2800" dirty="0" smtClean="0"/>
              <a:t>functions.</a:t>
            </a:r>
            <a:endParaRPr lang="en-GB" sz="2800" dirty="0"/>
          </a:p>
          <a:p>
            <a:r>
              <a:rPr lang="en-GB" sz="2800" dirty="0"/>
              <a:t>Eliminates side </a:t>
            </a:r>
            <a:r>
              <a:rPr lang="en-GB" sz="2800" dirty="0" smtClean="0"/>
              <a:t>effects.</a:t>
            </a:r>
            <a:endParaRPr lang="en-GB" sz="2800" dirty="0"/>
          </a:p>
          <a:p>
            <a:r>
              <a:rPr lang="en-GB" sz="2800" dirty="0"/>
              <a:t>Treats data as being </a:t>
            </a:r>
            <a:r>
              <a:rPr lang="en-GB" sz="2800" dirty="0" smtClean="0"/>
              <a:t>immutable.</a:t>
            </a:r>
            <a:endParaRPr lang="en-GB" sz="2800" dirty="0"/>
          </a:p>
          <a:p>
            <a:r>
              <a:rPr lang="en-GB" sz="2800" dirty="0"/>
              <a:t>Expressions have referential </a:t>
            </a:r>
            <a:r>
              <a:rPr lang="en-GB" sz="2800" dirty="0" smtClean="0"/>
              <a:t>transparency.</a:t>
            </a:r>
            <a:endParaRPr lang="en-GB" sz="2800" dirty="0"/>
          </a:p>
          <a:p>
            <a:r>
              <a:rPr lang="en-GB" sz="2800" dirty="0"/>
              <a:t>Functions can take functions as arguments and return functions as </a:t>
            </a:r>
            <a:r>
              <a:rPr lang="en-GB" sz="2800" dirty="0" smtClean="0"/>
              <a:t>results.</a:t>
            </a:r>
            <a:endParaRPr lang="en-GB" sz="2800" dirty="0"/>
          </a:p>
          <a:p>
            <a:r>
              <a:rPr lang="en-GB" sz="2800" dirty="0"/>
              <a:t>Prefers recursion over explicit </a:t>
            </a:r>
            <a:r>
              <a:rPr lang="en-GB" sz="2800" dirty="0" smtClean="0"/>
              <a:t>for-loops.</a:t>
            </a:r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1324574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Functional Programming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2017713"/>
            <a:ext cx="8199512" cy="4114800"/>
          </a:xfrm>
        </p:spPr>
        <p:txBody>
          <a:bodyPr/>
          <a:lstStyle/>
          <a:p>
            <a:r>
              <a:rPr lang="en-GB" sz="2800" dirty="0"/>
              <a:t>Allows us to write easier-to-understand, more declarative, more concise programs than imperative programming</a:t>
            </a:r>
          </a:p>
          <a:p>
            <a:r>
              <a:rPr lang="en-GB" sz="2800" dirty="0"/>
              <a:t>Allows us to focus on the problem rather than the code</a:t>
            </a:r>
          </a:p>
          <a:p>
            <a:r>
              <a:rPr lang="en-GB" sz="2800" dirty="0"/>
              <a:t>Facilitates parallelism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25627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Lambdas Introduced in Java 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800" dirty="0"/>
              <a:t>Java 8 is the biggest change to Java since the inception of the language</a:t>
            </a:r>
          </a:p>
          <a:p>
            <a:r>
              <a:rPr lang="en-GB" sz="2800" dirty="0"/>
              <a:t>Lambdas are the most important new addition</a:t>
            </a:r>
          </a:p>
          <a:p>
            <a:r>
              <a:rPr lang="en-GB" sz="2800" dirty="0"/>
              <a:t>Java is playing catch-up: most major programming languages already have support for lambda expressions</a:t>
            </a:r>
          </a:p>
          <a:p>
            <a:r>
              <a:rPr lang="en-GB" sz="2800" dirty="0"/>
              <a:t>A big challenge was to introduce lambdas without requiring recompilation of existing binaries</a:t>
            </a:r>
          </a:p>
        </p:txBody>
      </p:sp>
    </p:spTree>
    <p:extLst>
      <p:ext uri="{BB962C8B-B14F-4D97-AF65-F5344CB8AC3E}">
        <p14:creationId xmlns:p14="http://schemas.microsoft.com/office/powerpoint/2010/main" val="1010760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Lambda Benefits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2017713"/>
            <a:ext cx="8127504" cy="4114800"/>
          </a:xfrm>
        </p:spPr>
        <p:txBody>
          <a:bodyPr/>
          <a:lstStyle/>
          <a:p>
            <a:r>
              <a:rPr lang="en-GB" sz="2800" dirty="0"/>
              <a:t>Enabling functional programming</a:t>
            </a:r>
          </a:p>
          <a:p>
            <a:r>
              <a:rPr lang="en-GB" sz="2800" dirty="0"/>
              <a:t>Writing leaner more compact code</a:t>
            </a:r>
          </a:p>
          <a:p>
            <a:r>
              <a:rPr lang="en-GB" sz="2800" dirty="0"/>
              <a:t>Facilitating parallel programming</a:t>
            </a:r>
          </a:p>
          <a:p>
            <a:r>
              <a:rPr lang="en-GB" sz="2800" dirty="0"/>
              <a:t>Developing more generic, flexible and </a:t>
            </a:r>
            <a:r>
              <a:rPr lang="en-GB" sz="2800" dirty="0" err="1"/>
              <a:t>reusableAPIs</a:t>
            </a:r>
            <a:r>
              <a:rPr lang="en-GB" sz="2800" dirty="0"/>
              <a:t> </a:t>
            </a:r>
          </a:p>
          <a:p>
            <a:r>
              <a:rPr lang="en-GB" sz="2800" dirty="0"/>
              <a:t>Being able to pass </a:t>
            </a:r>
            <a:r>
              <a:rPr lang="en-GB" sz="2800" dirty="0" err="1"/>
              <a:t>behaviors</a:t>
            </a:r>
            <a:r>
              <a:rPr lang="en-GB" sz="2800" dirty="0"/>
              <a:t> as well as data to functions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03503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800" dirty="0" smtClean="0"/>
              <a:t>Lambda expressions:</a:t>
            </a:r>
          </a:p>
          <a:p>
            <a:pPr lvl="1"/>
            <a:r>
              <a:rPr lang="en-GB" sz="2400" dirty="0" smtClean="0"/>
              <a:t>Added new syntax elements to Java that increased the expressive power of the language.</a:t>
            </a:r>
          </a:p>
          <a:p>
            <a:pPr lvl="1"/>
            <a:r>
              <a:rPr lang="en-GB" sz="2400" dirty="0" smtClean="0"/>
              <a:t>Added the ability to more easily take advantage of the parallel processing capabilities of multicore environments.</a:t>
            </a:r>
          </a:p>
          <a:p>
            <a:pPr lvl="1"/>
            <a:r>
              <a:rPr lang="en-GB" sz="2400" dirty="0" smtClean="0"/>
              <a:t>Key to understanding Lambda expressions are two constructs:</a:t>
            </a:r>
          </a:p>
          <a:p>
            <a:pPr lvl="2"/>
            <a:r>
              <a:rPr lang="en-GB" sz="2000" dirty="0" smtClean="0"/>
              <a:t>The Lambda expression itself;</a:t>
            </a:r>
          </a:p>
          <a:p>
            <a:pPr lvl="2"/>
            <a:r>
              <a:rPr lang="en-GB" sz="2000" dirty="0" smtClean="0"/>
              <a:t>The functional interface.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5509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017713"/>
            <a:ext cx="8343528" cy="4114800"/>
          </a:xfrm>
        </p:spPr>
        <p:txBody>
          <a:bodyPr/>
          <a:lstStyle/>
          <a:p>
            <a:r>
              <a:rPr lang="en-GB" sz="2800" dirty="0" smtClean="0"/>
              <a:t>The </a:t>
            </a:r>
            <a:r>
              <a:rPr lang="en-GB" sz="2800" i="1" dirty="0" smtClean="0"/>
              <a:t>Lambda expression </a:t>
            </a:r>
            <a:r>
              <a:rPr lang="en-GB" sz="2800" dirty="0" smtClean="0"/>
              <a:t>is, essentially an anonymous (unnamed) method.</a:t>
            </a:r>
          </a:p>
          <a:p>
            <a:r>
              <a:rPr lang="en-GB" sz="2800" dirty="0" smtClean="0"/>
              <a:t>This method is not executed on its own.</a:t>
            </a:r>
          </a:p>
          <a:p>
            <a:r>
              <a:rPr lang="en-GB" sz="2800" dirty="0" smtClean="0"/>
              <a:t>It is used to implement a method defined by a functional interface.</a:t>
            </a:r>
          </a:p>
          <a:p>
            <a:r>
              <a:rPr lang="en-GB" sz="2800" dirty="0" smtClean="0"/>
              <a:t>Lambda expressions are commonly referred to a </a:t>
            </a:r>
            <a:r>
              <a:rPr lang="en-GB" sz="2800" i="1" dirty="0" smtClean="0"/>
              <a:t>closures</a:t>
            </a:r>
            <a:r>
              <a:rPr lang="en-GB" sz="2800" dirty="0" smtClean="0"/>
              <a:t>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38775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3"/>
            <a:ext cx="8415536" cy="4114800"/>
          </a:xfrm>
        </p:spPr>
        <p:txBody>
          <a:bodyPr/>
          <a:lstStyle/>
          <a:p>
            <a:r>
              <a:rPr lang="en-GB" sz="2800" dirty="0" smtClean="0"/>
              <a:t>A </a:t>
            </a:r>
            <a:r>
              <a:rPr lang="en-GB" sz="2800" i="1" dirty="0" smtClean="0"/>
              <a:t>functional interface </a:t>
            </a:r>
            <a:r>
              <a:rPr lang="en-GB" sz="2800" dirty="0" smtClean="0"/>
              <a:t>contains one and only one abstract method.</a:t>
            </a:r>
          </a:p>
          <a:p>
            <a:r>
              <a:rPr lang="en-GB" sz="2800" dirty="0" smtClean="0"/>
              <a:t>Normally this method specifies the intended purpose of the interface.</a:t>
            </a:r>
          </a:p>
          <a:p>
            <a:r>
              <a:rPr lang="en-GB" sz="2800" dirty="0" smtClean="0"/>
              <a:t>Therefore, a </a:t>
            </a:r>
            <a:r>
              <a:rPr lang="en-GB" sz="2800" i="1" dirty="0" smtClean="0"/>
              <a:t>functional interface </a:t>
            </a:r>
            <a:r>
              <a:rPr lang="en-GB" sz="2800" dirty="0" smtClean="0"/>
              <a:t>represents a single action.</a:t>
            </a:r>
          </a:p>
          <a:p>
            <a:r>
              <a:rPr lang="en-GB" sz="2800" dirty="0" smtClean="0"/>
              <a:t>A </a:t>
            </a:r>
            <a:r>
              <a:rPr lang="en-GB" sz="2800" i="1" dirty="0" smtClean="0"/>
              <a:t>functional interface </a:t>
            </a:r>
            <a:r>
              <a:rPr lang="en-GB" sz="2800" dirty="0" smtClean="0"/>
              <a:t>is sometimes referred to as a Single Abstract Method (SAM) type.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0277200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Lambda Expression Fundamentals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800" dirty="0" smtClean="0"/>
              <a:t>The Java </a:t>
            </a:r>
            <a:r>
              <a:rPr lang="en-GB" sz="2800" i="1" dirty="0" smtClean="0"/>
              <a:t>Lambda operator </a:t>
            </a:r>
            <a:r>
              <a:rPr lang="en-GB" sz="2800" dirty="0" smtClean="0"/>
              <a:t>or the arrow operator, is -&gt;.</a:t>
            </a:r>
          </a:p>
          <a:p>
            <a:r>
              <a:rPr lang="en-GB" sz="2800" dirty="0" smtClean="0"/>
              <a:t>It divides the expression into two parts:</a:t>
            </a:r>
          </a:p>
          <a:p>
            <a:pPr lvl="1"/>
            <a:r>
              <a:rPr lang="en-GB" sz="2400" dirty="0" smtClean="0"/>
              <a:t>The left side specifies any parameters required;</a:t>
            </a:r>
          </a:p>
          <a:p>
            <a:pPr lvl="1"/>
            <a:r>
              <a:rPr lang="en-GB" sz="2400" dirty="0" smtClean="0"/>
              <a:t>The right side is the lambda body, which specifies the actions of the lambda expression.</a:t>
            </a:r>
          </a:p>
          <a:p>
            <a:r>
              <a:rPr lang="en-GB" sz="2800" dirty="0" smtClean="0"/>
              <a:t>If no parameters are necessary the parameter list is empty.</a:t>
            </a:r>
          </a:p>
          <a:p>
            <a:r>
              <a:rPr lang="en-GB" sz="2800" dirty="0" smtClean="0"/>
              <a:t>The -&gt; can be verbalised as </a:t>
            </a:r>
            <a:r>
              <a:rPr lang="en-GB" sz="2800" i="1" dirty="0" smtClean="0"/>
              <a:t>becomes</a:t>
            </a:r>
            <a:r>
              <a:rPr lang="en-GB" sz="2800" dirty="0" smtClean="0"/>
              <a:t> or </a:t>
            </a:r>
            <a:r>
              <a:rPr lang="en-GB" sz="2800" i="1" dirty="0" smtClean="0"/>
              <a:t>goes to</a:t>
            </a:r>
            <a:r>
              <a:rPr lang="en-GB" sz="2800" dirty="0" smtClean="0"/>
              <a:t>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094317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Lambda Expression Characteristics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800" dirty="0"/>
              <a:t>Following are the important characteristics of a lambda expression.</a:t>
            </a:r>
          </a:p>
          <a:p>
            <a:pPr lvl="1"/>
            <a:r>
              <a:rPr lang="en-GB" sz="2400" b="1" dirty="0"/>
              <a:t>Optional type declaration</a:t>
            </a:r>
            <a:r>
              <a:rPr lang="en-GB" sz="2400" dirty="0"/>
              <a:t> − No need to declare the type of a parameter. The compiler can inference the same from the value of the parameter.</a:t>
            </a:r>
          </a:p>
          <a:p>
            <a:pPr lvl="1"/>
            <a:r>
              <a:rPr lang="en-GB" sz="2400" b="1" dirty="0"/>
              <a:t>Optional parenthesis around parameter</a:t>
            </a:r>
            <a:r>
              <a:rPr lang="en-GB" sz="2400" dirty="0"/>
              <a:t> − No need to declare a single parameter in parenthesis. For multiple parameters, parentheses are required</a:t>
            </a:r>
            <a:r>
              <a:rPr lang="en-GB" sz="2400" dirty="0" smtClean="0"/>
              <a:t>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9398368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Lambda Expression Fundamentals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916832"/>
            <a:ext cx="8343528" cy="4680520"/>
          </a:xfrm>
        </p:spPr>
        <p:txBody>
          <a:bodyPr/>
          <a:lstStyle/>
          <a:p>
            <a:r>
              <a:rPr lang="en-GB" sz="2800" dirty="0" smtClean="0"/>
              <a:t>Java defines two types of lambda bodies:</a:t>
            </a:r>
          </a:p>
          <a:p>
            <a:pPr lvl="1"/>
            <a:r>
              <a:rPr lang="en-GB" sz="2400" dirty="0" smtClean="0"/>
              <a:t>One consists of a single expression;</a:t>
            </a:r>
          </a:p>
          <a:p>
            <a:pPr lvl="1"/>
            <a:r>
              <a:rPr lang="en-GB" sz="2400" dirty="0" smtClean="0"/>
              <a:t>The other consists of a block of code.</a:t>
            </a:r>
          </a:p>
          <a:p>
            <a:r>
              <a:rPr lang="en-GB" sz="2800" dirty="0" smtClean="0"/>
              <a:t>Probably the simplest type of lambda expression is shown below and equates to a constant value:</a:t>
            </a:r>
          </a:p>
          <a:p>
            <a:pPr lvl="1"/>
            <a:r>
              <a:rPr lang="en-GB" sz="2400" dirty="0" smtClean="0"/>
              <a:t>() -&gt; 123.45</a:t>
            </a:r>
          </a:p>
          <a:p>
            <a:pPr lvl="1"/>
            <a:r>
              <a:rPr lang="en-GB" sz="2400" dirty="0" smtClean="0"/>
              <a:t>This lambda expression takes no parameters and returns a constant value of 123.45.</a:t>
            </a:r>
          </a:p>
          <a:p>
            <a:r>
              <a:rPr lang="en-GB" sz="2800" dirty="0" smtClean="0"/>
              <a:t>A slightly more complex lambda expression is:</a:t>
            </a:r>
          </a:p>
          <a:p>
            <a:pPr lvl="1"/>
            <a:r>
              <a:rPr lang="en-GB" sz="2400" dirty="0" smtClean="0"/>
              <a:t>() -&gt; </a:t>
            </a:r>
            <a:r>
              <a:rPr lang="en-GB" sz="2400" dirty="0" err="1" smtClean="0"/>
              <a:t>Math.random</a:t>
            </a:r>
            <a:r>
              <a:rPr lang="en-GB" sz="2400" dirty="0" smtClean="0"/>
              <a:t>() * 100.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08261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Lambda Expression Fundamentals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800" dirty="0" smtClean="0"/>
              <a:t>When a lambda expression requires a parameter, it is specified in the parameter list on the left side of the lambda operator:</a:t>
            </a:r>
          </a:p>
          <a:p>
            <a:pPr lvl="1"/>
            <a:r>
              <a:rPr lang="en-GB" sz="2400" dirty="0" smtClean="0"/>
              <a:t>(n) -&gt; (n % 2) == 0</a:t>
            </a:r>
          </a:p>
          <a:p>
            <a:pPr lvl="1"/>
            <a:r>
              <a:rPr lang="en-GB" sz="2400" dirty="0" smtClean="0"/>
              <a:t>True is returned if the value of the parameter is an even number.</a:t>
            </a:r>
          </a:p>
          <a:p>
            <a:pPr lvl="1"/>
            <a:r>
              <a:rPr lang="en-GB" sz="2400" dirty="0" smtClean="0"/>
              <a:t>You can specifically specify the type of parameter.</a:t>
            </a:r>
          </a:p>
          <a:p>
            <a:pPr lvl="1"/>
            <a:r>
              <a:rPr lang="en-GB" sz="2400" dirty="0" smtClean="0"/>
              <a:t>Often you will not need to because in most cases the type can be inferred.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063707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Functional Interfaces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800" dirty="0" smtClean="0"/>
              <a:t>A functional interface specifies only one abstract method.</a:t>
            </a:r>
          </a:p>
          <a:p>
            <a:r>
              <a:rPr lang="en-GB" sz="2800" dirty="0" smtClean="0"/>
              <a:t>Below is an example of a functional interface:</a:t>
            </a:r>
          </a:p>
          <a:p>
            <a:pPr marL="457200" lvl="1" indent="0">
              <a:buNone/>
            </a:pPr>
            <a:r>
              <a:rPr lang="en-GB" sz="2400" i="1" dirty="0"/>
              <a:t>//A Functional Interface</a:t>
            </a:r>
          </a:p>
          <a:p>
            <a:pPr marL="457200" lvl="1" indent="0">
              <a:buNone/>
            </a:pPr>
            <a:r>
              <a:rPr lang="en-GB" sz="2400" i="1" dirty="0"/>
              <a:t>interface </a:t>
            </a:r>
            <a:r>
              <a:rPr lang="en-GB" sz="2400" i="1" dirty="0" err="1"/>
              <a:t>myNumber</a:t>
            </a:r>
            <a:r>
              <a:rPr lang="en-GB" sz="2400" i="1" dirty="0"/>
              <a:t> {</a:t>
            </a:r>
          </a:p>
          <a:p>
            <a:pPr marL="457200" lvl="1" indent="0">
              <a:buNone/>
            </a:pPr>
            <a:r>
              <a:rPr lang="en-GB" sz="2400" i="1" dirty="0"/>
              <a:t>    double </a:t>
            </a:r>
            <a:r>
              <a:rPr lang="en-GB" sz="2400" i="1" dirty="0" err="1"/>
              <a:t>getValue</a:t>
            </a:r>
            <a:r>
              <a:rPr lang="en-GB" sz="2400" i="1" dirty="0"/>
              <a:t>();</a:t>
            </a:r>
          </a:p>
          <a:p>
            <a:pPr marL="457200" lvl="1" indent="0">
              <a:buNone/>
            </a:pPr>
            <a:r>
              <a:rPr lang="en-GB" sz="2400" i="1" dirty="0" smtClean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5602427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Functional Interfaces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3"/>
            <a:ext cx="8415536" cy="4114800"/>
          </a:xfrm>
        </p:spPr>
        <p:txBody>
          <a:bodyPr/>
          <a:lstStyle/>
          <a:p>
            <a:r>
              <a:rPr lang="en-GB" sz="2800" dirty="0"/>
              <a:t>A lambda expression is not executed on its own.</a:t>
            </a:r>
          </a:p>
          <a:p>
            <a:r>
              <a:rPr lang="en-GB" sz="2800" dirty="0"/>
              <a:t>It forms the implementation of the abstract method defined by the functional interface that specifies the target type.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01636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Java Lambda Expression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800" dirty="0" smtClean="0"/>
              <a:t>First reference the functional interface:</a:t>
            </a:r>
          </a:p>
          <a:p>
            <a:pPr lvl="1"/>
            <a:r>
              <a:rPr lang="en-GB" sz="2400" dirty="0" err="1"/>
              <a:t>myNumber</a:t>
            </a:r>
            <a:r>
              <a:rPr lang="en-GB" sz="2400" dirty="0"/>
              <a:t> </a:t>
            </a:r>
            <a:r>
              <a:rPr lang="en-GB" sz="2400" dirty="0" err="1"/>
              <a:t>myNum</a:t>
            </a:r>
            <a:r>
              <a:rPr lang="en-GB" sz="2400" dirty="0"/>
              <a:t>;     //Declare an interface </a:t>
            </a:r>
            <a:r>
              <a:rPr lang="en-GB" sz="2400" dirty="0" smtClean="0"/>
              <a:t>reference</a:t>
            </a:r>
          </a:p>
          <a:p>
            <a:pPr lvl="1"/>
            <a:endParaRPr lang="en-GB" sz="2000" dirty="0" smtClean="0"/>
          </a:p>
          <a:p>
            <a:r>
              <a:rPr lang="en-GB" sz="2800" dirty="0" smtClean="0"/>
              <a:t>Next, a lambda expression is assigned to the interface reference:</a:t>
            </a:r>
          </a:p>
          <a:p>
            <a:pPr lvl="1"/>
            <a:r>
              <a:rPr lang="en-GB" sz="2400" dirty="0" err="1"/>
              <a:t>myNum</a:t>
            </a:r>
            <a:r>
              <a:rPr lang="en-GB" sz="2400" dirty="0"/>
              <a:t> = () -&gt; 123.45</a:t>
            </a:r>
            <a:r>
              <a:rPr lang="en-GB" sz="2400" dirty="0" smtClean="0"/>
              <a:t>;</a:t>
            </a:r>
          </a:p>
          <a:p>
            <a:pPr lvl="1"/>
            <a:endParaRPr lang="en-GB" sz="2400" dirty="0"/>
          </a:p>
          <a:p>
            <a:endParaRPr lang="en-GB" sz="2800" dirty="0"/>
          </a:p>
          <a:p>
            <a:pPr lvl="1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799108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Java Lambda Expression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844824"/>
            <a:ext cx="8559552" cy="4287689"/>
          </a:xfrm>
        </p:spPr>
        <p:txBody>
          <a:bodyPr/>
          <a:lstStyle/>
          <a:p>
            <a:r>
              <a:rPr lang="en-GB" sz="2800" dirty="0" smtClean="0"/>
              <a:t>When a lambda expression occurs in a target type context: </a:t>
            </a:r>
          </a:p>
          <a:p>
            <a:pPr lvl="1"/>
            <a:r>
              <a:rPr lang="en-GB" sz="2400" dirty="0" smtClean="0"/>
              <a:t>An instance of a class is automatically created that implements the functional interface, with the lambda expression defining the behaviour of the abstract method declared by the functional interface.</a:t>
            </a:r>
          </a:p>
          <a:p>
            <a:r>
              <a:rPr lang="en-GB" sz="2800" dirty="0" smtClean="0"/>
              <a:t>When that method is called through the target, the lambda expression is executed.</a:t>
            </a:r>
          </a:p>
          <a:p>
            <a:r>
              <a:rPr lang="en-GB" sz="2800" dirty="0" smtClean="0"/>
              <a:t>Lambda expressions give Java a way to transform a code segment into an object.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1286076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Java Lambda Expression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800" dirty="0" smtClean="0"/>
              <a:t>In the example, the lambda expression becomes the implementation for the </a:t>
            </a:r>
            <a:r>
              <a:rPr lang="en-GB" sz="2800" dirty="0" err="1" smtClean="0"/>
              <a:t>getValue</a:t>
            </a:r>
            <a:r>
              <a:rPr lang="en-GB" sz="2800" dirty="0" smtClean="0"/>
              <a:t>() method:</a:t>
            </a:r>
          </a:p>
          <a:p>
            <a:endParaRPr lang="en-GB" sz="2800" dirty="0" smtClean="0"/>
          </a:p>
          <a:p>
            <a:pPr marL="400050" lvl="1" indent="0">
              <a:buNone/>
            </a:pPr>
            <a:r>
              <a:rPr lang="en-GB" sz="2000" dirty="0"/>
              <a:t>//Call </a:t>
            </a:r>
            <a:r>
              <a:rPr lang="en-GB" sz="2000" dirty="0" err="1"/>
              <a:t>getValue</a:t>
            </a:r>
            <a:r>
              <a:rPr lang="en-GB" sz="2000" dirty="0"/>
              <a:t>(), which is provided in the previously</a:t>
            </a:r>
          </a:p>
          <a:p>
            <a:pPr marL="400050" lvl="1" indent="0">
              <a:buNone/>
            </a:pPr>
            <a:r>
              <a:rPr lang="en-GB" sz="2000" dirty="0" smtClean="0"/>
              <a:t>//</a:t>
            </a:r>
            <a:r>
              <a:rPr lang="en-GB" sz="2000" dirty="0"/>
              <a:t>assigned Lambda expression.</a:t>
            </a:r>
          </a:p>
          <a:p>
            <a:pPr marL="400050" lvl="1" indent="0">
              <a:buNone/>
            </a:pPr>
            <a:r>
              <a:rPr lang="en-GB" sz="2000" dirty="0" err="1" smtClean="0"/>
              <a:t>System.out.println</a:t>
            </a:r>
            <a:r>
              <a:rPr lang="en-GB" sz="2000" dirty="0"/>
              <a:t>("A fixed value: " + </a:t>
            </a:r>
            <a:r>
              <a:rPr lang="en-GB" sz="2000" dirty="0" err="1"/>
              <a:t>myNum.getValue</a:t>
            </a:r>
            <a:r>
              <a:rPr lang="en-GB" sz="2000" dirty="0" smtClean="0"/>
              <a:t>());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3720049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260648"/>
            <a:ext cx="8712968" cy="640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795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Lambda Expression with Parameter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132856"/>
            <a:ext cx="8424936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6270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88640"/>
            <a:ext cx="8712968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4398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304800"/>
            <a:ext cx="7964438" cy="1143000"/>
          </a:xfrm>
        </p:spPr>
        <p:txBody>
          <a:bodyPr/>
          <a:lstStyle/>
          <a:p>
            <a:r>
              <a:rPr lang="en-GB" dirty="0" smtClean="0"/>
              <a:t>Lambda Expression with 2 Parameters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276872"/>
            <a:ext cx="7272808" cy="13681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116" y="4005064"/>
            <a:ext cx="7849316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9080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60648"/>
            <a:ext cx="8640960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9769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Block Lambda Expressions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3"/>
            <a:ext cx="8415536" cy="4114800"/>
          </a:xfrm>
        </p:spPr>
        <p:txBody>
          <a:bodyPr/>
          <a:lstStyle/>
          <a:p>
            <a:r>
              <a:rPr lang="en-GB" sz="2800" dirty="0" smtClean="0"/>
              <a:t>The body of the lambdas shown in the previous examples consisted of a single expression.</a:t>
            </a:r>
          </a:p>
          <a:p>
            <a:pPr lvl="1"/>
            <a:r>
              <a:rPr lang="en-GB" sz="2400" dirty="0" smtClean="0"/>
              <a:t>These are referred to as </a:t>
            </a:r>
            <a:r>
              <a:rPr lang="en-GB" sz="2400" i="1" dirty="0" smtClean="0"/>
              <a:t>expression bodies</a:t>
            </a:r>
            <a:r>
              <a:rPr lang="en-GB" sz="2400" dirty="0" smtClean="0"/>
              <a:t>.</a:t>
            </a:r>
          </a:p>
          <a:p>
            <a:pPr lvl="1"/>
            <a:r>
              <a:rPr lang="en-GB" sz="2400" dirty="0" smtClean="0"/>
              <a:t>Lambda that have expression bodies are sometimes called </a:t>
            </a:r>
            <a:r>
              <a:rPr lang="en-GB" sz="2400" i="1" dirty="0" smtClean="0"/>
              <a:t>expression lambdas</a:t>
            </a:r>
            <a:r>
              <a:rPr lang="en-GB" sz="2400" dirty="0" smtClean="0"/>
              <a:t>.</a:t>
            </a:r>
          </a:p>
          <a:p>
            <a:r>
              <a:rPr lang="en-GB" sz="2800" dirty="0" smtClean="0"/>
              <a:t>Java supports a second type of lambda expression in which the right hand side of the lambda operator consists of a block of code.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9032637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Block Lambda Expressions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800" dirty="0" smtClean="0"/>
              <a:t>This type of lambda body is called a block body.</a:t>
            </a:r>
          </a:p>
          <a:p>
            <a:pPr lvl="1"/>
            <a:r>
              <a:rPr lang="en-GB" sz="2400" dirty="0" smtClean="0"/>
              <a:t>Referred to as </a:t>
            </a:r>
            <a:r>
              <a:rPr lang="en-GB" sz="2400" i="1" dirty="0" smtClean="0"/>
              <a:t>block lambdas.</a:t>
            </a:r>
          </a:p>
          <a:p>
            <a:r>
              <a:rPr lang="en-GB" sz="2800" dirty="0" smtClean="0"/>
              <a:t>Block lambdas support:</a:t>
            </a:r>
          </a:p>
          <a:p>
            <a:pPr lvl="1"/>
            <a:r>
              <a:rPr lang="en-GB" sz="2400" i="1" dirty="0" smtClean="0"/>
              <a:t>Variables;</a:t>
            </a:r>
          </a:p>
          <a:p>
            <a:pPr lvl="1"/>
            <a:r>
              <a:rPr lang="en-GB" sz="2400" i="1" dirty="0" smtClean="0"/>
              <a:t>Loops;</a:t>
            </a:r>
          </a:p>
          <a:p>
            <a:pPr lvl="1"/>
            <a:r>
              <a:rPr lang="en-GB" sz="2400" i="1" dirty="0" smtClean="0"/>
              <a:t>If;</a:t>
            </a:r>
          </a:p>
          <a:p>
            <a:pPr lvl="1"/>
            <a:r>
              <a:rPr lang="en-GB" sz="2400" i="1" dirty="0" smtClean="0"/>
              <a:t>Switch;</a:t>
            </a:r>
          </a:p>
          <a:p>
            <a:pPr lvl="1"/>
            <a:r>
              <a:rPr lang="en-GB" sz="2400" i="1" dirty="0" smtClean="0"/>
              <a:t>You must use a </a:t>
            </a:r>
            <a:r>
              <a:rPr lang="en-GB" sz="2400" b="1" i="1" dirty="0" smtClean="0"/>
              <a:t>return</a:t>
            </a:r>
            <a:r>
              <a:rPr lang="en-GB" sz="2400" i="1" dirty="0" smtClean="0"/>
              <a:t> statement to return a value.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81215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Block Lambda Example 1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420888"/>
            <a:ext cx="748883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9453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88640"/>
            <a:ext cx="8784976" cy="42484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1620" y="4653136"/>
            <a:ext cx="6840760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9609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Block Lambda Example 2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2276872"/>
            <a:ext cx="7560840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0229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16632"/>
            <a:ext cx="8640960" cy="37444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4149080"/>
            <a:ext cx="6336704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8481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Generic Functional Interface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017713"/>
            <a:ext cx="8631560" cy="4114800"/>
          </a:xfrm>
        </p:spPr>
        <p:txBody>
          <a:bodyPr/>
          <a:lstStyle/>
          <a:p>
            <a:r>
              <a:rPr lang="en-GB" sz="2800" dirty="0" smtClean="0"/>
              <a:t>A lambda expression cannot specify type parameters.</a:t>
            </a:r>
          </a:p>
          <a:p>
            <a:r>
              <a:rPr lang="en-GB" sz="2800" dirty="0" smtClean="0"/>
              <a:t>Therefore, a lambda expression cannot </a:t>
            </a:r>
            <a:r>
              <a:rPr lang="en-GB" sz="2800" dirty="0"/>
              <a:t>b</a:t>
            </a:r>
            <a:r>
              <a:rPr lang="en-GB" sz="2800" dirty="0" smtClean="0"/>
              <a:t>e Generic.</a:t>
            </a:r>
          </a:p>
          <a:p>
            <a:r>
              <a:rPr lang="en-GB" sz="2800" dirty="0" smtClean="0"/>
              <a:t>Because of type inference, all lambda expressions exhibit </a:t>
            </a:r>
            <a:r>
              <a:rPr lang="en-GB" sz="2800" i="1" dirty="0" smtClean="0"/>
              <a:t>generic like </a:t>
            </a:r>
            <a:r>
              <a:rPr lang="en-GB" sz="2800" dirty="0" smtClean="0"/>
              <a:t>qualities.</a:t>
            </a:r>
          </a:p>
          <a:p>
            <a:r>
              <a:rPr lang="en-GB" sz="2800" dirty="0" smtClean="0"/>
              <a:t>The functional interface associated with a lambda expression can be generic.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041914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Generic Functional Interface Example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276872"/>
            <a:ext cx="7992888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2224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16632"/>
            <a:ext cx="8892480" cy="52101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5357639"/>
            <a:ext cx="5899720" cy="127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7081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3"/>
            <a:ext cx="8415536" cy="4114800"/>
          </a:xfrm>
        </p:spPr>
        <p:txBody>
          <a:bodyPr/>
          <a:lstStyle/>
          <a:p>
            <a:r>
              <a:rPr lang="en-GB" sz="2800" dirty="0" smtClean="0"/>
              <a:t>Create a functional interface: </a:t>
            </a:r>
          </a:p>
          <a:p>
            <a:pPr lvl="1"/>
            <a:r>
              <a:rPr lang="en-GB" sz="2400" dirty="0" smtClean="0"/>
              <a:t>To work with the following lambda expressions:</a:t>
            </a:r>
          </a:p>
          <a:p>
            <a:pPr lvl="2"/>
            <a:r>
              <a:rPr lang="en-GB" sz="2000" dirty="0" smtClean="0"/>
              <a:t>Calculate the area of a Triangle;</a:t>
            </a:r>
          </a:p>
          <a:p>
            <a:pPr lvl="2"/>
            <a:r>
              <a:rPr lang="en-GB" sz="2000" dirty="0" smtClean="0"/>
              <a:t>Calculate the area of a Rectangle;</a:t>
            </a:r>
          </a:p>
          <a:p>
            <a:pPr lvl="2"/>
            <a:r>
              <a:rPr lang="en-GB" sz="2000" dirty="0" smtClean="0"/>
              <a:t>Calculate length of the Hypotenuse of a Right </a:t>
            </a:r>
            <a:r>
              <a:rPr lang="en-GB" sz="2000" dirty="0"/>
              <a:t>A</a:t>
            </a:r>
            <a:r>
              <a:rPr lang="en-GB" sz="2000" dirty="0" smtClean="0"/>
              <a:t>ngled Triangle given the lengths of the other two sides;</a:t>
            </a:r>
          </a:p>
          <a:p>
            <a:pPr lvl="2"/>
            <a:r>
              <a:rPr lang="en-GB" sz="2000" dirty="0" smtClean="0"/>
              <a:t>Use double as the parameter type;</a:t>
            </a:r>
          </a:p>
          <a:p>
            <a:pPr lvl="2"/>
            <a:r>
              <a:rPr lang="en-GB" sz="2000" dirty="0" smtClean="0"/>
              <a:t>Test the lambda expressions and demonstrate the output.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3773779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pPr lvl="0">
              <a:buClr>
                <a:srgbClr val="3333CC"/>
              </a:buClr>
            </a:pPr>
            <a:r>
              <a:rPr lang="en-GB" sz="2800" dirty="0">
                <a:solidFill>
                  <a:srgbClr val="000000"/>
                </a:solidFill>
              </a:rPr>
              <a:t>Create a </a:t>
            </a:r>
            <a:r>
              <a:rPr lang="en-GB" sz="2800" dirty="0" smtClean="0">
                <a:solidFill>
                  <a:srgbClr val="000000"/>
                </a:solidFill>
              </a:rPr>
              <a:t>generic functional </a:t>
            </a:r>
            <a:r>
              <a:rPr lang="en-GB" sz="2800" dirty="0">
                <a:solidFill>
                  <a:srgbClr val="000000"/>
                </a:solidFill>
              </a:rPr>
              <a:t>interface: </a:t>
            </a:r>
          </a:p>
          <a:p>
            <a:pPr lvl="1">
              <a:buClr>
                <a:srgbClr val="FF0000"/>
              </a:buClr>
            </a:pPr>
            <a:r>
              <a:rPr lang="en-GB" sz="2400" dirty="0">
                <a:solidFill>
                  <a:srgbClr val="000000"/>
                </a:solidFill>
              </a:rPr>
              <a:t>To work with the following lambda expressions:</a:t>
            </a:r>
          </a:p>
          <a:p>
            <a:pPr lvl="2">
              <a:buClr>
                <a:srgbClr val="3333CC"/>
              </a:buClr>
            </a:pPr>
            <a:r>
              <a:rPr lang="en-GB" sz="2000" dirty="0">
                <a:solidFill>
                  <a:srgbClr val="000000"/>
                </a:solidFill>
              </a:rPr>
              <a:t>Calculate the area of a Triangle;</a:t>
            </a:r>
          </a:p>
          <a:p>
            <a:pPr lvl="2">
              <a:buClr>
                <a:srgbClr val="3333CC"/>
              </a:buClr>
            </a:pPr>
            <a:r>
              <a:rPr lang="en-GB" sz="2000" dirty="0">
                <a:solidFill>
                  <a:srgbClr val="000000"/>
                </a:solidFill>
              </a:rPr>
              <a:t>Calculate the area of a Rectangle;</a:t>
            </a:r>
          </a:p>
          <a:p>
            <a:pPr lvl="2">
              <a:buClr>
                <a:srgbClr val="3333CC"/>
              </a:buClr>
            </a:pPr>
            <a:r>
              <a:rPr lang="en-GB" sz="2000" dirty="0">
                <a:solidFill>
                  <a:srgbClr val="000000"/>
                </a:solidFill>
              </a:rPr>
              <a:t>Calculate length of the Hypotenuse of a Right Angled Triangle given the lengths of the other two sides;</a:t>
            </a:r>
          </a:p>
          <a:p>
            <a:pPr lvl="2">
              <a:buClr>
                <a:srgbClr val="3333CC"/>
              </a:buClr>
            </a:pPr>
            <a:r>
              <a:rPr lang="en-GB" sz="2000" dirty="0">
                <a:solidFill>
                  <a:srgbClr val="000000"/>
                </a:solidFill>
              </a:rPr>
              <a:t>Use </a:t>
            </a:r>
            <a:r>
              <a:rPr lang="en-GB" sz="2000" dirty="0" smtClean="0">
                <a:solidFill>
                  <a:srgbClr val="000000"/>
                </a:solidFill>
              </a:rPr>
              <a:t>double </a:t>
            </a:r>
            <a:r>
              <a:rPr lang="en-GB" sz="2000" smtClean="0">
                <a:solidFill>
                  <a:srgbClr val="000000"/>
                </a:solidFill>
              </a:rPr>
              <a:t>or float </a:t>
            </a:r>
            <a:r>
              <a:rPr lang="en-GB" sz="2000" dirty="0">
                <a:solidFill>
                  <a:srgbClr val="000000"/>
                </a:solidFill>
              </a:rPr>
              <a:t>as the parameter type;</a:t>
            </a:r>
          </a:p>
          <a:p>
            <a:pPr lvl="2">
              <a:buClr>
                <a:srgbClr val="3333CC"/>
              </a:buClr>
            </a:pPr>
            <a:r>
              <a:rPr lang="en-GB" sz="2000" dirty="0">
                <a:solidFill>
                  <a:srgbClr val="000000"/>
                </a:solidFill>
              </a:rPr>
              <a:t>Test the lambda expressions and demonstrate the output.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23240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Lambda Expression 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017713"/>
            <a:ext cx="8343528" cy="4114800"/>
          </a:xfrm>
        </p:spPr>
        <p:txBody>
          <a:bodyPr/>
          <a:lstStyle/>
          <a:p>
            <a:r>
              <a:rPr lang="en-GB" sz="2800" dirty="0"/>
              <a:t>Following are the important characteristics of a lambda expression.</a:t>
            </a:r>
          </a:p>
          <a:p>
            <a:pPr lvl="1"/>
            <a:r>
              <a:rPr lang="en-GB" sz="2400" b="1" dirty="0" smtClean="0"/>
              <a:t>Optional </a:t>
            </a:r>
            <a:r>
              <a:rPr lang="en-GB" sz="2400" b="1" dirty="0"/>
              <a:t>curly braces</a:t>
            </a:r>
            <a:r>
              <a:rPr lang="en-GB" sz="2400" dirty="0"/>
              <a:t> − No need to use curly braces in expression body if the body contains a single statement.</a:t>
            </a:r>
          </a:p>
          <a:p>
            <a:pPr lvl="1"/>
            <a:r>
              <a:rPr lang="en-GB" sz="2400" b="1" dirty="0"/>
              <a:t>Optional return keyword</a:t>
            </a:r>
            <a:r>
              <a:rPr lang="en-GB" sz="2400" dirty="0"/>
              <a:t> − The compiler automatically returns the value if the body has a single expression to return the value. Curly braces are required to indicate that expression returns a value.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80365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3"/>
            <a:ext cx="8415536" cy="4114800"/>
          </a:xfrm>
        </p:spPr>
        <p:txBody>
          <a:bodyPr/>
          <a:lstStyle/>
          <a:p>
            <a:r>
              <a:rPr lang="en-GB" sz="2000" dirty="0">
                <a:hlinkClick r:id="rId2"/>
              </a:rPr>
              <a:t>https://</a:t>
            </a:r>
            <a:r>
              <a:rPr lang="en-GB" sz="2000" dirty="0" smtClean="0">
                <a:hlinkClick r:id="rId2"/>
              </a:rPr>
              <a:t>www.slideserve.com/bianca-alford/lecture-2-design-and-implementation-of-lambda-expressions-in-java-8-powerpoint-ppt-presentation</a:t>
            </a:r>
            <a:endParaRPr lang="en-GB" sz="2000" dirty="0" smtClean="0"/>
          </a:p>
          <a:p>
            <a:r>
              <a:rPr lang="en-GB" sz="2000" dirty="0" smtClean="0"/>
              <a:t>Java The Complete Reference (Eleventh Edition) </a:t>
            </a:r>
          </a:p>
          <a:p>
            <a:pPr lvl="1"/>
            <a:r>
              <a:rPr lang="en-GB" sz="1600" dirty="0" smtClean="0"/>
              <a:t>Herbert </a:t>
            </a:r>
            <a:r>
              <a:rPr lang="en-GB" sz="1600" dirty="0" err="1" smtClean="0"/>
              <a:t>Schildt</a:t>
            </a:r>
            <a:endParaRPr lang="en-GB" sz="1600" dirty="0" smtClean="0"/>
          </a:p>
          <a:p>
            <a:pPr lvl="1"/>
            <a:r>
              <a:rPr lang="en-GB" sz="1600" dirty="0" smtClean="0"/>
              <a:t>Java Press</a:t>
            </a:r>
          </a:p>
          <a:p>
            <a:pPr lvl="1"/>
            <a:r>
              <a:rPr lang="en-GB" sz="1600" dirty="0" smtClean="0"/>
              <a:t>ISBN: 978-260-44023-2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627841073"/>
      </p:ext>
    </p:extLst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1472216452</TotalTime>
  <Words>1363</Words>
  <Application>Microsoft Office PowerPoint</Application>
  <PresentationFormat>On-screen Show (4:3)</PresentationFormat>
  <Paragraphs>159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MS PGothic</vt:lpstr>
      <vt:lpstr>MS PGothic</vt:lpstr>
      <vt:lpstr>Tahoma</vt:lpstr>
      <vt:lpstr>Wingdings</vt:lpstr>
      <vt:lpstr>Blends</vt:lpstr>
      <vt:lpstr>Topic 6 – Lambda Expressions</vt:lpstr>
      <vt:lpstr>Lambda Calculus</vt:lpstr>
      <vt:lpstr>Lambda Calculus</vt:lpstr>
      <vt:lpstr>Functional Programming</vt:lpstr>
      <vt:lpstr>Why Functional Programming</vt:lpstr>
      <vt:lpstr>Lambdas Introduced in Java 8</vt:lpstr>
      <vt:lpstr>Lambda Benefits</vt:lpstr>
      <vt:lpstr>Introduction</vt:lpstr>
      <vt:lpstr>Introduction</vt:lpstr>
      <vt:lpstr>Introduction</vt:lpstr>
      <vt:lpstr>Lambda Expression Fundamentals</vt:lpstr>
      <vt:lpstr>Lambda Expression Characteristics</vt:lpstr>
      <vt:lpstr>Lambda Expression Fundamentals</vt:lpstr>
      <vt:lpstr>Lambda Expression Fundamentals</vt:lpstr>
      <vt:lpstr>Functional Interfaces</vt:lpstr>
      <vt:lpstr>Functional Interfaces</vt:lpstr>
      <vt:lpstr>Example Java Lambda Expression</vt:lpstr>
      <vt:lpstr>Example Java Lambda Expression</vt:lpstr>
      <vt:lpstr>Example Java Lambda Expression</vt:lpstr>
      <vt:lpstr>PowerPoint Presentation</vt:lpstr>
      <vt:lpstr>Lambda Expression with Parameter</vt:lpstr>
      <vt:lpstr>PowerPoint Presentation</vt:lpstr>
      <vt:lpstr>Lambda Expression with 2 Parameters</vt:lpstr>
      <vt:lpstr>PowerPoint Presentation</vt:lpstr>
      <vt:lpstr>Block Lambda Expressions</vt:lpstr>
      <vt:lpstr>Block Lambda Expressions</vt:lpstr>
      <vt:lpstr>Block Lambda Example 1</vt:lpstr>
      <vt:lpstr>PowerPoint Presentation</vt:lpstr>
      <vt:lpstr>Block Lambda Example 2</vt:lpstr>
      <vt:lpstr>PowerPoint Presentation</vt:lpstr>
      <vt:lpstr>Generic Functional Interface</vt:lpstr>
      <vt:lpstr>Generic Functional Interface Example</vt:lpstr>
      <vt:lpstr>PowerPoint Presentation</vt:lpstr>
      <vt:lpstr>Exercise 1</vt:lpstr>
      <vt:lpstr>Exercise 2</vt:lpstr>
      <vt:lpstr>Lambda Expression Characteristics</vt:lpstr>
      <vt:lpstr>References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subject>Database Systems</dc:subject>
  <dc:creator>Thomas Connolly and Carolyn Begg</dc:creator>
  <dc:description>Transparencies for Chapter 1 of textbook_x000d_
Database Systems: A Practical Approach to Design, Implementation and Management</dc:description>
  <cp:lastModifiedBy>Hole, Stephen</cp:lastModifiedBy>
  <cp:revision>174</cp:revision>
  <cp:lastPrinted>2018-10-31T08:24:02Z</cp:lastPrinted>
  <dcterms:created xsi:type="dcterms:W3CDTF">1996-12-09T10:09:10Z</dcterms:created>
  <dcterms:modified xsi:type="dcterms:W3CDTF">2019-03-27T11:29:30Z</dcterms:modified>
</cp:coreProperties>
</file>