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75" r:id="rId13"/>
    <p:sldId id="276" r:id="rId14"/>
    <p:sldId id="277" r:id="rId15"/>
    <p:sldId id="278" r:id="rId16"/>
    <p:sldId id="279" r:id="rId17"/>
    <p:sldId id="280" r:id="rId18"/>
    <p:sldId id="281" r:id="rId19"/>
    <p:sldId id="282" r:id="rId20"/>
    <p:sldId id="283" r:id="rId21"/>
    <p:sldId id="271" r:id="rId22"/>
    <p:sldId id="272" r:id="rId23"/>
    <p:sldId id="273" r:id="rId24"/>
    <p:sldId id="284" r:id="rId2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7" roundtripDataSignature="AMtx7mjyU2SJxLDzsHsddYQAUottrUToU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9247A8-D987-4FF6-B1CB-D768EC5F5A29}">
  <a:tblStyle styleId="{129247A8-D987-4FF6-B1CB-D768EC5F5A29}" styleName="Table_0">
    <a:wholeTbl>
      <a:tcTxStyle>
        <a:font>
          <a:latin typeface="Arial"/>
          <a:ea typeface="Arial"/>
          <a:cs typeface="Arial"/>
        </a:font>
        <a:srgbClr val="000000"/>
      </a:tcTxStyle>
      <a:tcStyle>
        <a:tcBdr>
          <a:left>
            <a:ln cap="flat" cmpd="sng">
              <a:solidFill>
                <a:srgbClr val="000000"/>
              </a:solidFill>
              <a:prstDash val="solid"/>
              <a:round/>
              <a:headEnd type="none" w="sm" len="sm"/>
              <a:tailEnd type="none" w="sm" len="sm"/>
            </a:ln>
          </a:left>
          <a:right>
            <a:ln cap="flat" cmpd="sng">
              <a:solidFill>
                <a:srgbClr val="000000"/>
              </a:solidFill>
              <a:prstDash val="solid"/>
              <a:round/>
              <a:headEnd type="none" w="sm" len="sm"/>
              <a:tailEnd type="none" w="sm" len="sm"/>
            </a:ln>
          </a:right>
          <a:top>
            <a:ln cap="flat" cmpd="sng">
              <a:solidFill>
                <a:srgbClr val="000000"/>
              </a:solidFill>
              <a:prstDash val="solid"/>
              <a:round/>
              <a:headEnd type="none" w="sm" len="sm"/>
              <a:tailEnd type="none" w="sm" len="sm"/>
            </a:ln>
          </a:top>
          <a:bottom>
            <a:ln cap="flat" cmpd="sng">
              <a:solidFill>
                <a:srgbClr val="000000"/>
              </a:solidFill>
              <a:prstDash val="solid"/>
              <a:round/>
              <a:headEnd type="none" w="sm" len="sm"/>
              <a:tailEnd type="none" w="sm" len="sm"/>
            </a:ln>
          </a:bottom>
          <a:insideH>
            <a:ln cap="flat" cmpd="sng">
              <a:solidFill>
                <a:srgbClr val="000000"/>
              </a:solidFill>
              <a:prstDash val="solid"/>
              <a:round/>
              <a:headEnd type="none" w="sm" len="sm"/>
              <a:tailEnd type="none" w="sm" len="sm"/>
            </a:ln>
          </a:insideH>
          <a:insideV>
            <a:ln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792" y="6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pPr marL="0" marR="0" lvl="0" indent="0" algn="r" rtl="0">
                <a:lnSpc>
                  <a:spcPct val="100000"/>
                </a:lnSpc>
                <a:spcBef>
                  <a:spcPts val="0"/>
                </a:spcBef>
                <a:spcAft>
                  <a:spcPts val="0"/>
                </a:spcAft>
                <a:buClr>
                  <a:srgbClr val="000000"/>
                </a:buClr>
                <a:buSzPts val="1200"/>
                <a:buFont typeface="Arial"/>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The campaign runs across eight weekly one-hour sessions delivered in community venues across Manchester for young adults. Each session combines short sleep education input with one practical activity, such as relaxation practice or diary review. Aims include raising sleep knowledge, reducing pre-sleep arousal, and supporting a consistent seven-to-nine-hour routine. The eight-week structure was selected because, structured sleep hygiene interventions have been shown to produce measurable improvement within a similar timeframe in recent trials.</a:t>
            </a:r>
            <a:endParaRPr sz="1100">
              <a:latin typeface="Arial"/>
              <a:ea typeface="Arial"/>
              <a:cs typeface="Arial"/>
              <a:sym typeface="Arial"/>
            </a:endParaRPr>
          </a:p>
          <a:p>
            <a:pPr marL="0" lvl="0" indent="0" algn="just" rtl="0">
              <a:lnSpc>
                <a:spcPct val="150000"/>
              </a:lnSpc>
              <a:spcBef>
                <a:spcPts val="0"/>
              </a:spcBef>
              <a:spcAft>
                <a:spcPts val="0"/>
              </a:spcAft>
              <a:buSzPts val="1100"/>
              <a:buNone/>
            </a:pPr>
            <a:endParaRPr/>
          </a:p>
        </p:txBody>
      </p:sp>
      <p:sp>
        <p:nvSpPr>
          <p:cNvPr id="96" name="Google Shape;9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f173b6445e_2_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g3f173b6445e_2_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a:t>NHS England's national survey of children's and young people's mental health reflects that sleep disruption is a common experience for children and young people. Sleep problems and mental health illnesses are directly associated. Moreover, sleep hygiene care needs to be integrated into a broader catch-up-care philosophy of mental health care found in this population. However, gender disparities are relevant for campaign design as females are more susceptible than men in this age group. </a:t>
            </a:r>
            <a:endParaRPr/>
          </a:p>
        </p:txBody>
      </p:sp>
      <p:sp>
        <p:nvSpPr>
          <p:cNvPr id="104" name="Google Shape;104;g3f173b6445e_2_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f173b6445e_2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g3f173b6445e_2_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a:t>The national guidance from the UK government for maintaining a sleeping cycle is used as a standard for sleep duration and quality of sleep. Greater Manchester's youth peer-research programme has a survey among young adults aged 17 to 25 years, which has limited accessibility to sleeping under engagement with support services. The high prevalence of sleep problems reported in the NHS England survey conducted in 2023 suggests a high proportion of young adults that is not within the recommended parameters of 7-9 hours of sleep a night. However, the national scenario has a measurable evidence gap, and the campaign is being covered in a structured weekly season to provide structure plan to improve sleep cycle.</a:t>
            </a:r>
            <a:endParaRPr/>
          </a:p>
          <a:p>
            <a:pPr marL="0" lvl="0" indent="0" algn="just" rtl="0">
              <a:lnSpc>
                <a:spcPct val="150000"/>
              </a:lnSpc>
              <a:spcBef>
                <a:spcPts val="0"/>
              </a:spcBef>
              <a:spcAft>
                <a:spcPts val="0"/>
              </a:spcAft>
              <a:buSzPts val="1100"/>
              <a:buNone/>
            </a:pPr>
            <a:endParaRPr/>
          </a:p>
        </p:txBody>
      </p:sp>
      <p:sp>
        <p:nvSpPr>
          <p:cNvPr id="113" name="Google Shape;113;g3f173b6445e_2_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f173b6445e_2_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g3f173b6445e_2_3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a:t>It is found that sleep deprivation in young adults is linked to short-term lapses in cognition and long-term cardiovascular concern effecting booth the everyday life and the context of future health. These short-term effects have direct and immediate effects, influencing daily functioning and other aspects of behaviour such as mood regulation, concentration and decision making, which are relevant to study, work and social functioning. Moreover, the long-term effect is consistent with chronic sleep deprivation and cognitive loss ahead. An early intervention in young adulthood can offer predictive benefit from the long-term consequences of sleeping deprivation. A survey among the university-aged individuals shows that sleep and mental health are associated bidirectionally, underlining the psychological reasoning of the campaign.</a:t>
            </a:r>
            <a:endParaRPr/>
          </a:p>
          <a:p>
            <a:pPr marL="0" lvl="0" indent="0" algn="just" rtl="0">
              <a:lnSpc>
                <a:spcPct val="150000"/>
              </a:lnSpc>
              <a:spcBef>
                <a:spcPts val="0"/>
              </a:spcBef>
              <a:spcAft>
                <a:spcPts val="0"/>
              </a:spcAft>
              <a:buSzPts val="1100"/>
              <a:buNone/>
            </a:pPr>
            <a:endParaRPr/>
          </a:p>
        </p:txBody>
      </p:sp>
      <p:sp>
        <p:nvSpPr>
          <p:cNvPr id="122" name="Google Shape;122;g3f173b6445e_2_3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f173b6445e_2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g3f173b6445e_2_4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a:t>This first aim is measurable by the nightly sleep diaries that are filled out throughout the programme, and which enable direct comparison of average sleep time before and after the programme. The second aim is to use a standardised frequency question, based on the format of the NHS England survey, so that results can be compared with national prevalence data. The third aim is evaluated by a validated sleep hygiene questionnaire given at the start and end of the program, which will give a numerical score for knowledge and behaviour change</a:t>
            </a:r>
            <a:endParaRPr/>
          </a:p>
          <a:p>
            <a:pPr marL="0" lvl="0" indent="0" algn="just" rtl="0">
              <a:lnSpc>
                <a:spcPct val="150000"/>
              </a:lnSpc>
              <a:spcBef>
                <a:spcPts val="0"/>
              </a:spcBef>
              <a:spcAft>
                <a:spcPts val="0"/>
              </a:spcAft>
              <a:buSzPts val="1100"/>
              <a:buNone/>
            </a:pPr>
            <a:endParaRPr/>
          </a:p>
        </p:txBody>
      </p:sp>
      <p:sp>
        <p:nvSpPr>
          <p:cNvPr id="131" name="Google Shape;131;g3f173b6445e_2_4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f173b6445e_2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g3f173b6445e_2_5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The campaign is measuring selected aims of increasing awareness of sleep hygiene among young adults, improving average sleep duration and sleep quality. It also aims to reduce bedtime screen use and unhealthy sleep habits and improving engagement with sleep health resources. The enhancment of  mental well-being associated with better sleep and personalised plam for mitigating short and long-term concequences of the sleeping hygine.</a:t>
            </a:r>
            <a:endParaRPr/>
          </a:p>
        </p:txBody>
      </p:sp>
      <p:sp>
        <p:nvSpPr>
          <p:cNvPr id="140" name="Google Shape;140;g3f173b6445e_2_5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f173b6445e_2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g3f173b6445e_2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The campaign evaluates data to determine the feasibility and acceptability of the delivery model, and helps to guide decisions about session length, session type, and session location for subsequent delivery. To measure the duration and quality of sleep over the 8 weeks, a change is quantified with validated instruments like the Pittsburgh Sleep Quality Index and simple sleep diaries. The use of an in-person plus digital element in the 2025 meta-analysis evidence is a viable method to support in-person sessions. The results from this RCT evidence suggest that even short-term interventions can have a measurable impact and that an 8-week, 1-hour/week intervention can lead to change.</a:t>
            </a:r>
            <a:endParaRPr/>
          </a:p>
        </p:txBody>
      </p:sp>
      <p:sp>
        <p:nvSpPr>
          <p:cNvPr id="149" name="Google Shape;149;g3f173b6445e_2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f173b6445e_2_6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g3f173b6445e_2_6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sz="1100">
                <a:latin typeface="Arial"/>
                <a:ea typeface="Arial"/>
                <a:cs typeface="Arial"/>
                <a:sym typeface="Arial"/>
              </a:rPr>
              <a:t>This campaign will partner with both local and national organizations to enhance reach, credibility and effectiveness. Manchester City Council can support community engagement by providing access to local health promotions networks at the local levels. Furthermore, GMICP also aligns with the campaigns because improving sleep contributes to prevent chronic disease and promote population well-being. The University of Manchester represents a significant partner as a large proportion of the target audience consists of young  adults and university students.</a:t>
            </a:r>
            <a:endParaRPr/>
          </a:p>
        </p:txBody>
      </p:sp>
      <p:sp>
        <p:nvSpPr>
          <p:cNvPr id="156" name="Google Shape;156;g3f173b6445e_2_6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f1736cf5b5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g3f1736cf5b5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a:latin typeface="Arial"/>
                <a:ea typeface="Arial"/>
                <a:cs typeface="Arial"/>
                <a:sym typeface="Arial"/>
              </a:rPr>
              <a:t>The Sleep Charity provides expert knowledge and evidence-based resources through their Sleep Manifesto 2024 campaign which recognises sleep as a major public health issue in national context. NHS Every Mind Matters offers trusted health information and practical behavioural-change resources that can be implemented into campaign activities. The Mental Health Foundation highlights the connection between sleep quality and psychological wellbeing to support the campaign’s focus on enhancing mental health outcomes.</a:t>
            </a:r>
            <a:endParaRPr sz="1100">
              <a:latin typeface="Arial"/>
              <a:ea typeface="Arial"/>
              <a:cs typeface="Arial"/>
              <a:sym typeface="Arial"/>
            </a:endParaRPr>
          </a:p>
          <a:p>
            <a:pPr marL="0" lvl="0" indent="0" algn="just" rtl="0">
              <a:lnSpc>
                <a:spcPct val="150000"/>
              </a:lnSpc>
              <a:spcBef>
                <a:spcPts val="0"/>
              </a:spcBef>
              <a:spcAft>
                <a:spcPts val="0"/>
              </a:spcAft>
              <a:buSzPts val="1400"/>
              <a:buNone/>
            </a:pPr>
            <a:r>
              <a:rPr lang="en-GB" sz="1100">
                <a:latin typeface="Arial"/>
                <a:ea typeface="Arial"/>
                <a:cs typeface="Arial"/>
                <a:sym typeface="Arial"/>
              </a:rPr>
              <a:t>Therefore, these organisations provide educational materials, communication channels, professional expertise and community connections. Their involvement enhances the campaign’s ability to engage young adults, high awareness of healthy sleep behaviours to achieve sustainable developments in sleep hygiene across Manchester.</a:t>
            </a:r>
            <a:endParaRPr/>
          </a:p>
        </p:txBody>
      </p:sp>
      <p:sp>
        <p:nvSpPr>
          <p:cNvPr id="166" name="Google Shape;166;g3f1736cf5b5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pPr marL="0" lvl="0" indent="0" algn="r" rtl="0">
                <a:lnSpc>
                  <a:spcPct val="100000"/>
                </a:lnSpc>
                <a:spcBef>
                  <a:spcPts val="0"/>
                </a:spcBef>
                <a:spcAft>
                  <a:spcPts val="0"/>
                </a:spcAft>
                <a:buClr>
                  <a:srgbClr val="000000"/>
                </a:buClr>
                <a:buSzPts val="1400"/>
                <a:buFont typeface="Arial"/>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Successful public health campaigns may use a combination of educational, behavioural and digital resources to encourage positive health behaviours. Several of these resources can be adapted and implemented into the Manchester Sleep Well Campaign targeting young adults aged 18-34. One valuable resource is the use of sleep diaries and self-monitoring tools. These allow participants to record bedtime outlines, sleep duration, caffeine consumption and screen use before sleeping. Monitoring behaviours are beneficial to find the patterns to contribute to poor sleep and motivate accountability throughout the programmes.</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Educational factsheets and digital guides are also widely used by organizations such as The Sleep Charity. These materials provide clear and evidence-based information about sleep hygiene principles to help participants understand the importance of regular sleep schedules, sleep environments and healthy bedtime habits.  They are cost-effective and easy to distribute through both digital and printed formats. In addition to this, the social media platforms represent another significant resource because young adults may engage with digital content. The campaigns use short videos, infographics, quizzes and interactive posts to communicate health messages in an engaging way. Social media promotion can enhance awareness, encourage participation and reinforce learning between sessions.</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Interactive workshops are commonly used across the health promotion programmes because they provide opportunities for active learning. The sessions cover sleep science, stress reduction, relaxation techniques by managing technology use before bedtime which can be beneficial for the participants to develop practical skills to support behaviour change. Hence, the peer support initiatives and mobile applications can enhance long-term engagements, The peer ambassadors can share experiences to ensure participation for promoting positive social norms based on sleep. Mobile applications such as Headspace provide guided relaxation exercises, mindfulness activities and sleep support features that can be beneficial for the participants to maintain healthy behaviours beyond the duration of the campaign. These resources can create a comprehensive and sustainable approach to enhance sleep hygiene among Manchester’s young adult populations.</a:t>
            </a:r>
            <a:endParaRPr sz="1200">
              <a:solidFill>
                <a:schemeClr val="dk1"/>
              </a:solidFill>
              <a:latin typeface="Calibri"/>
              <a:ea typeface="Calibri"/>
              <a:cs typeface="Calibri"/>
              <a:sym typeface="Calibri"/>
            </a:endParaRPr>
          </a:p>
          <a:p>
            <a:pPr marL="0" lvl="0" indent="0" algn="l" rtl="0">
              <a:lnSpc>
                <a:spcPct val="100000"/>
              </a:lnSpc>
              <a:spcBef>
                <a:spcPts val="0"/>
              </a:spcBef>
              <a:spcAft>
                <a:spcPts val="0"/>
              </a:spcAft>
              <a:buSzPts val="1400"/>
              <a:buNone/>
            </a:pPr>
            <a:endParaRPr/>
          </a:p>
        </p:txBody>
      </p:sp>
      <p:sp>
        <p:nvSpPr>
          <p:cNvPr id="176" name="Google Shape;17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pPr marL="0" lvl="0" indent="0" algn="r" rtl="0">
                <a:lnSpc>
                  <a:spcPct val="100000"/>
                </a:lnSpc>
                <a:spcBef>
                  <a:spcPts val="0"/>
                </a:spcBef>
                <a:spcAft>
                  <a:spcPts val="0"/>
                </a:spcAft>
                <a:buSzPts val="1400"/>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AC8C96A9-5B44-21ED-61B8-7A892695962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2CBA674C-189F-2B51-51EA-0280F12021B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IN" altLang="en-US"/>
          </a:p>
        </p:txBody>
      </p:sp>
      <p:sp>
        <p:nvSpPr>
          <p:cNvPr id="11268" name="Slide Number Placeholder 3">
            <a:extLst>
              <a:ext uri="{FF2B5EF4-FFF2-40B4-BE49-F238E27FC236}">
                <a16:creationId xmlns:a16="http://schemas.microsoft.com/office/drawing/2014/main" id="{9689D69E-7097-345F-F4C3-BD292D0F67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AC3C56A-47C0-42C2-9EE3-8D9F1B37E551}" type="slidenum">
              <a:rPr lang="en-IN" altLang="en-US"/>
              <a:pPr fontAlgn="base">
                <a:spcBef>
                  <a:spcPct val="0"/>
                </a:spcBef>
                <a:spcAft>
                  <a:spcPct val="0"/>
                </a:spcAft>
              </a:pPr>
              <a:t>19</a:t>
            </a:fld>
            <a:endParaRPr lang="en-I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19" name="Google Shape;21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3f173b6445e_2_8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5" name="Google Shape;225;g3f173b6445e_2_8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f173b6445e_2_8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1" name="Google Shape;231;g3f173b6445e_2_8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1"/>
        <p:cNvGrpSpPr/>
        <p:nvPr/>
      </p:nvGrpSpPr>
      <p:grpSpPr>
        <a:xfrm>
          <a:off x="0" y="0"/>
          <a:ext cx="0" cy="0"/>
          <a:chOff x="0" y="0"/>
          <a:chExt cx="0" cy="0"/>
        </a:xfrm>
      </p:grpSpPr>
      <p:sp>
        <p:nvSpPr>
          <p:cNvPr id="22" name="Google Shape;22;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1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5" name="Google Shape;35;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1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1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5"/>
        <p:cNvGrpSpPr/>
        <p:nvPr/>
      </p:nvGrpSpPr>
      <p:grpSpPr>
        <a:xfrm>
          <a:off x="0" y="0"/>
          <a:ext cx="0" cy="0"/>
          <a:chOff x="0" y="0"/>
          <a:chExt cx="0" cy="0"/>
        </a:xfrm>
      </p:grpSpPr>
      <p:sp>
        <p:nvSpPr>
          <p:cNvPr id="46" name="Google Shape;46;p1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8" name="Google Shape;48;p1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1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1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7"/>
          <p:cNvSpPr>
            <a:spLocks noGrp="1"/>
          </p:cNvSpPr>
          <p:nvPr>
            <p:ph type="pic" idx="2"/>
          </p:nvPr>
        </p:nvSpPr>
        <p:spPr>
          <a:xfrm>
            <a:off x="5183188" y="987425"/>
            <a:ext cx="6172200" cy="4873625"/>
          </a:xfrm>
          <a:prstGeom prst="rect">
            <a:avLst/>
          </a:prstGeom>
          <a:noFill/>
          <a:ln>
            <a:noFill/>
          </a:ln>
        </p:spPr>
      </p:sp>
      <p:sp>
        <p:nvSpPr>
          <p:cNvPr id="68" name="Google Shape;68;p1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1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mt="27000"/>
          </a:blip>
          <a:stretch>
            <a:fillRect/>
          </a:stretch>
        </a:blipFill>
        <a:effectLst/>
      </p:bgPr>
    </p:bg>
    <p:spTree>
      <p:nvGrpSpPr>
        <p:cNvPr id="1" name="Shape 9"/>
        <p:cNvGrpSpPr/>
        <p:nvPr/>
      </p:nvGrpSpPr>
      <p:grpSpPr>
        <a:xfrm>
          <a:off x="0" y="0"/>
          <a:ext cx="0" cy="0"/>
          <a:chOff x="0" y="0"/>
          <a:chExt cx="0" cy="0"/>
        </a:xfrm>
      </p:grpSpPr>
      <p:sp>
        <p:nvSpPr>
          <p:cNvPr id="10" name="Google Shape;10;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www.nhlbi.nih.gov/health/sleep/how-much-sleep" TargetMode="External"/><Relationship Id="rId13" Type="http://schemas.openxmlformats.org/officeDocument/2006/relationships/hyperlink" Target="https://www.weforum.org/stories/2022/05/ideal-hours-sleep-study/" TargetMode="External"/><Relationship Id="rId3" Type="http://schemas.openxmlformats.org/officeDocument/2006/relationships/hyperlink" Target="https://www.42ndstreet.org.uk/news-articles/our-young-adult-community-mental-health-transformation-peer-research-project/" TargetMode="External"/><Relationship Id="rId7" Type="http://schemas.openxmlformats.org/officeDocument/2006/relationships/hyperlink" Target="https://themanc.com/trending/manchester-most-sleep-deprived-january-sleeping-issues/" TargetMode="External"/><Relationship Id="rId12" Type="http://schemas.openxmlformats.org/officeDocument/2006/relationships/hyperlink" Target="https://www.theguardian.com/society/2021/sep/30/more-than-half-of-young-people-have-trouble-sleeping-nhs-say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hillarys.co.uk/static/sleep-statistics-2025/" TargetMode="External"/><Relationship Id="rId11" Type="http://schemas.openxmlformats.org/officeDocument/2006/relationships/hyperlink" Target="https://www.sleepfoundation.org/sleep-deprivation" TargetMode="External"/><Relationship Id="rId5" Type="http://schemas.openxmlformats.org/officeDocument/2006/relationships/hyperlink" Target="https://gmintegratedcare.org.uk/wp-content/uploads/2024/03/mental-health-and-wellbeing-strategy-v11-pdf-accessible.pdf" TargetMode="External"/><Relationship Id="rId10" Type="http://schemas.openxmlformats.org/officeDocument/2006/relationships/hyperlink" Target="https://doi.org/10.52965/001c.74555" TargetMode="External"/><Relationship Id="rId4" Type="http://schemas.openxmlformats.org/officeDocument/2006/relationships/hyperlink" Target="https://doi.org/10.1080/27706710.2025.2465538" TargetMode="External"/><Relationship Id="rId9"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14" Type="http://schemas.openxmlformats.org/officeDocument/2006/relationships/hyperlink" Target="https://doi.org/10.7759/cureus.83757"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sites.manchester.ac.uk/humanities-blog/2024/01/22/the-importance-of-wellbeing-and-how-the-university-of-manchester-can-support-you-throughout-your-studies/" TargetMode="External"/><Relationship Id="rId3" Type="http://schemas.openxmlformats.org/officeDocument/2006/relationships/hyperlink" Target="https://doi.org/10.1186/s12982-025-00912-z" TargetMode="External"/><Relationship Id="rId7" Type="http://schemas.openxmlformats.org/officeDocument/2006/relationships/hyperlink" Target="https://doi.org/10.1007/s12662-022-00812-3" TargetMode="External"/><Relationship Id="rId12" Type="http://schemas.openxmlformats.org/officeDocument/2006/relationships/hyperlink" Target="https://thesleepcharity.org.uk/get-involved/sleep-manifesto-2024/"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3390/youth5040111" TargetMode="External"/><Relationship Id="rId11" Type="http://schemas.openxmlformats.org/officeDocument/2006/relationships/hyperlink" Target="https://www.nhs.uk/every-mind-matters/" TargetMode="External"/><Relationship Id="rId5" Type="http://schemas.openxmlformats.org/officeDocument/2006/relationships/hyperlink" Target="https://www.headspace.com/" TargetMode="External"/><Relationship Id="rId10" Type="http://schemas.openxmlformats.org/officeDocument/2006/relationships/hyperlink" Target="https://www.mentalhealth.org.uk/explore-mental-health/publications/how-sleep-better" TargetMode="External"/><Relationship Id="rId4" Type="http://schemas.openxmlformats.org/officeDocument/2006/relationships/hyperlink" Target="https://gmintegratedcare.org.uk/greatermanchester-icp/icp-strategy/" TargetMode="External"/><Relationship Id="rId9" Type="http://schemas.openxmlformats.org/officeDocument/2006/relationships/hyperlink" Target="https://www.manchester.gov.uk/news-stories/2025/manchester-launches-new-age-friendly-leisure-standards-to-honour-commitment-to-older-peopl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7"/>
        <p:cNvGrpSpPr/>
        <p:nvPr/>
      </p:nvGrpSpPr>
      <p:grpSpPr>
        <a:xfrm>
          <a:off x="0" y="0"/>
          <a:ext cx="0" cy="0"/>
          <a:chOff x="0" y="0"/>
          <a:chExt cx="0" cy="0"/>
        </a:xfrm>
      </p:grpSpPr>
      <p:sp>
        <p:nvSpPr>
          <p:cNvPr id="88" name="Google Shape;88;p1"/>
          <p:cNvSpPr txBox="1"/>
          <p:nvPr/>
        </p:nvSpPr>
        <p:spPr>
          <a:xfrm>
            <a:off x="481779" y="3167390"/>
            <a:ext cx="4867583"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400"/>
              <a:buFont typeface="Arial"/>
              <a:buNone/>
            </a:pPr>
            <a:r>
              <a:rPr lang="en-GB" sz="1400" b="1" i="1" u="none" strike="noStrike" cap="none" dirty="0">
                <a:solidFill>
                  <a:srgbClr val="000000"/>
                </a:solidFill>
                <a:latin typeface="Arial"/>
                <a:ea typeface="Arial"/>
                <a:cs typeface="Arial"/>
                <a:sym typeface="Arial"/>
              </a:rPr>
              <a:t>TOPIC : ‘Wake Up Manchester’</a:t>
            </a:r>
            <a:r>
              <a:rPr lang="en-GB" sz="1400" b="1" i="0" u="none" strike="noStrike" cap="none" dirty="0">
                <a:solidFill>
                  <a:srgbClr val="000000"/>
                </a:solidFill>
                <a:latin typeface="Arial"/>
                <a:ea typeface="Arial"/>
                <a:cs typeface="Arial"/>
                <a:sym typeface="Arial"/>
              </a:rPr>
              <a:t>, a sleep hygiene campaign aimed at young adults aged 18 to 34</a:t>
            </a:r>
            <a:endParaRPr sz="1400" b="0" i="0" u="none" strike="noStrike" cap="none" dirty="0">
              <a:solidFill>
                <a:schemeClr val="dk1"/>
              </a:solidFill>
              <a:latin typeface="Calibri"/>
              <a:ea typeface="Calibri"/>
              <a:cs typeface="Calibri"/>
              <a:sym typeface="Calibri"/>
            </a:endParaRPr>
          </a:p>
        </p:txBody>
      </p:sp>
      <p:pic>
        <p:nvPicPr>
          <p:cNvPr id="89" name="Google Shape;89;p1"/>
          <p:cNvPicPr preferRelativeResize="0"/>
          <p:nvPr/>
        </p:nvPicPr>
        <p:blipFill rotWithShape="1">
          <a:blip r:embed="rId3">
            <a:alphaModFix/>
          </a:blip>
          <a:srcRect/>
          <a:stretch/>
        </p:blipFill>
        <p:spPr>
          <a:xfrm>
            <a:off x="6315072" y="1077301"/>
            <a:ext cx="5448300" cy="4419600"/>
          </a:xfrm>
          <a:prstGeom prst="rect">
            <a:avLst/>
          </a:prstGeom>
          <a:noFill/>
          <a:ln>
            <a:noFill/>
          </a:ln>
        </p:spPr>
      </p:pic>
      <p:sp>
        <p:nvSpPr>
          <p:cNvPr id="90" name="Google Shape;90;p1"/>
          <p:cNvSpPr txBox="1"/>
          <p:nvPr/>
        </p:nvSpPr>
        <p:spPr>
          <a:xfrm>
            <a:off x="3608130" y="483586"/>
            <a:ext cx="497573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Arial"/>
              <a:buNone/>
            </a:pPr>
            <a:r>
              <a:rPr lang="en-GB" sz="2800" b="1" i="0" u="none" strike="noStrike" cap="none" dirty="0">
                <a:solidFill>
                  <a:schemeClr val="dk1"/>
                </a:solidFill>
                <a:latin typeface="Arial"/>
                <a:ea typeface="Arial"/>
                <a:cs typeface="Arial"/>
                <a:sym typeface="Arial"/>
              </a:rPr>
              <a:t>Component 1-Presentation</a:t>
            </a:r>
            <a:endParaRPr sz="1400" b="0" i="0" u="none" strike="noStrike" cap="none" dirty="0">
              <a:solidFill>
                <a:srgbClr val="000000"/>
              </a:solidFill>
              <a:latin typeface="Arial"/>
              <a:ea typeface="Arial"/>
              <a:cs typeface="Arial"/>
              <a:sym typeface="Arial"/>
            </a:endParaRPr>
          </a:p>
        </p:txBody>
      </p:sp>
      <p:pic>
        <p:nvPicPr>
          <p:cNvPr id="91" name="Google Shape;91;p1"/>
          <p:cNvPicPr preferRelativeResize="0"/>
          <p:nvPr/>
        </p:nvPicPr>
        <p:blipFill rotWithShape="1">
          <a:blip r:embed="rId4">
            <a:alphaModFix/>
          </a:blip>
          <a:srcRect/>
          <a:stretch/>
        </p:blipFill>
        <p:spPr>
          <a:xfrm>
            <a:off x="182178" y="287421"/>
            <a:ext cx="2034716" cy="777307"/>
          </a:xfrm>
          <a:prstGeom prst="rect">
            <a:avLst/>
          </a:prstGeom>
          <a:noFill/>
          <a:ln>
            <a:noFill/>
          </a:ln>
        </p:spPr>
      </p:pic>
      <p:sp>
        <p:nvSpPr>
          <p:cNvPr id="92" name="Google Shape;92;p1"/>
          <p:cNvSpPr txBox="1"/>
          <p:nvPr/>
        </p:nvSpPr>
        <p:spPr>
          <a:xfrm>
            <a:off x="373623" y="1484784"/>
            <a:ext cx="4975739" cy="147732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800"/>
              <a:buFont typeface="Arial"/>
              <a:buNone/>
            </a:pPr>
            <a:r>
              <a:rPr lang="en-GB" sz="1800" b="1" i="0" u="none" strike="noStrike" cap="none" dirty="0">
                <a:solidFill>
                  <a:schemeClr val="dk1"/>
                </a:solidFill>
                <a:latin typeface="Arial"/>
                <a:ea typeface="Arial"/>
                <a:cs typeface="Arial"/>
                <a:sym typeface="Arial"/>
              </a:rPr>
              <a:t>Programme: MSc Public Health and Social Care in Practice</a:t>
            </a:r>
            <a:endParaRPr sz="1400" b="0" i="0" u="none" strike="noStrike" cap="none" dirty="0">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r>
              <a:rPr lang="en-GB" sz="1800" b="1" i="0" u="none" strike="noStrike" cap="none" dirty="0">
                <a:solidFill>
                  <a:schemeClr val="dk1"/>
                </a:solidFill>
                <a:latin typeface="Arial"/>
                <a:ea typeface="Arial"/>
                <a:cs typeface="Arial"/>
                <a:sym typeface="Arial"/>
              </a:rPr>
              <a:t>Module: Social Epidemiology and Public Health Development</a:t>
            </a:r>
            <a:endParaRPr sz="1400" b="0" i="0" u="none" strike="noStrike" cap="none" dirty="0">
              <a:solidFill>
                <a:srgbClr val="000000"/>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1800"/>
              <a:buFont typeface="Arial"/>
              <a:buNone/>
            </a:pPr>
            <a:r>
              <a:rPr lang="en-GB" sz="1800" b="1" i="0" u="none" strike="noStrike" cap="none" dirty="0">
                <a:solidFill>
                  <a:schemeClr val="dk1"/>
                </a:solidFill>
                <a:latin typeface="Arial"/>
                <a:ea typeface="Arial"/>
                <a:cs typeface="Arial"/>
                <a:sym typeface="Arial"/>
              </a:rPr>
              <a:t>Module code: LCHS7000</a:t>
            </a:r>
            <a:endParaRPr sz="1400" b="0" i="0" u="none" strike="noStrike" cap="none" dirty="0">
              <a:solidFill>
                <a:srgbClr val="000000"/>
              </a:solidFill>
              <a:latin typeface="Arial"/>
              <a:ea typeface="Arial"/>
              <a:cs typeface="Arial"/>
              <a:sym typeface="Arial"/>
            </a:endParaRPr>
          </a:p>
        </p:txBody>
      </p:sp>
      <p:sp>
        <p:nvSpPr>
          <p:cNvPr id="38913" name="Rectangle 1"/>
          <p:cNvSpPr>
            <a:spLocks noChangeArrowheads="1"/>
          </p:cNvSpPr>
          <p:nvPr/>
        </p:nvSpPr>
        <p:spPr bwMode="auto">
          <a:xfrm>
            <a:off x="7453322" y="6072206"/>
            <a:ext cx="4310050"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Arial" pitchFamily="34" charset="0"/>
                <a:ea typeface="Arial" pitchFamily="34" charset="0"/>
                <a:cs typeface="Arial" pitchFamily="34" charset="0"/>
              </a:rPr>
              <a:t>Figure 1: Campaign venue</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latin typeface="Arial" pitchFamily="34" charset="0"/>
                <a:ea typeface="Arial" pitchFamily="34" charset="0"/>
                <a:cs typeface="Arial" pitchFamily="34" charset="0"/>
              </a:rPr>
              <a:t>(Source: GM Integrated Care, 2024)</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8" name="Google Shape;88;p1">
            <a:extLst>
              <a:ext uri="{FF2B5EF4-FFF2-40B4-BE49-F238E27FC236}">
                <a16:creationId xmlns:a16="http://schemas.microsoft.com/office/drawing/2014/main" id="{44014179-36A6-4E2B-8E2B-A824CCE399DD}"/>
              </a:ext>
            </a:extLst>
          </p:cNvPr>
          <p:cNvSpPr txBox="1"/>
          <p:nvPr/>
        </p:nvSpPr>
        <p:spPr>
          <a:xfrm>
            <a:off x="481779" y="3995186"/>
            <a:ext cx="4867583" cy="249295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1400"/>
              <a:buFont typeface="Arial"/>
              <a:buNone/>
            </a:pPr>
            <a:r>
              <a:rPr lang="en-GB" sz="1400" b="1" u="none" strike="noStrike" cap="none" dirty="0">
                <a:solidFill>
                  <a:srgbClr val="000000"/>
                </a:solidFill>
                <a:latin typeface="Arial"/>
                <a:ea typeface="Arial"/>
                <a:cs typeface="Arial"/>
                <a:sym typeface="Arial"/>
              </a:rPr>
              <a:t>Student Name: Yash </a:t>
            </a:r>
            <a:r>
              <a:rPr lang="en-GB" sz="1400" b="1" u="none" strike="noStrike" cap="none" dirty="0" err="1">
                <a:solidFill>
                  <a:srgbClr val="000000"/>
                </a:solidFill>
                <a:latin typeface="Arial"/>
                <a:ea typeface="Arial"/>
                <a:cs typeface="Arial"/>
                <a:sym typeface="Arial"/>
              </a:rPr>
              <a:t>thakor</a:t>
            </a:r>
            <a:r>
              <a:rPr lang="en-GB" sz="1400" b="1" u="none" strike="noStrike" cap="none" dirty="0">
                <a:solidFill>
                  <a:srgbClr val="000000"/>
                </a:solidFill>
                <a:latin typeface="Arial"/>
                <a:ea typeface="Arial"/>
                <a:cs typeface="Arial"/>
                <a:sym typeface="Arial"/>
              </a:rPr>
              <a:t> </a:t>
            </a:r>
            <a:br>
              <a:rPr lang="en-GB" sz="1400" b="1" u="none" strike="noStrike" cap="none" dirty="0">
                <a:solidFill>
                  <a:srgbClr val="000000"/>
                </a:solidFill>
                <a:latin typeface="Arial"/>
                <a:ea typeface="Arial"/>
                <a:cs typeface="Arial"/>
                <a:sym typeface="Arial"/>
              </a:rPr>
            </a:br>
            <a:r>
              <a:rPr lang="en-GB" sz="1400" b="1" u="none" strike="noStrike" cap="none" dirty="0">
                <a:solidFill>
                  <a:srgbClr val="000000"/>
                </a:solidFill>
                <a:latin typeface="Arial"/>
                <a:ea typeface="Arial"/>
                <a:cs typeface="Arial"/>
                <a:sym typeface="Arial"/>
              </a:rPr>
              <a:t>Student Id: 2538816</a:t>
            </a:r>
            <a:br>
              <a:rPr lang="en-GB" sz="1400" b="1" u="none" strike="noStrike" cap="none" dirty="0">
                <a:solidFill>
                  <a:srgbClr val="000000"/>
                </a:solidFill>
                <a:latin typeface="Arial"/>
                <a:ea typeface="Arial"/>
                <a:cs typeface="Arial"/>
                <a:sym typeface="Arial"/>
              </a:rPr>
            </a:br>
            <a:r>
              <a:rPr lang="en-GB" sz="1400" b="1" u="none" strike="noStrike" cap="none" dirty="0">
                <a:solidFill>
                  <a:srgbClr val="000000"/>
                </a:solidFill>
                <a:latin typeface="Arial"/>
                <a:ea typeface="Arial"/>
                <a:cs typeface="Arial"/>
                <a:sym typeface="Arial"/>
              </a:rPr>
              <a:t>Student Name: Seema </a:t>
            </a:r>
            <a:r>
              <a:rPr lang="en-GB" sz="1400" b="1" u="none" strike="noStrike" cap="none" dirty="0" err="1">
                <a:solidFill>
                  <a:srgbClr val="000000"/>
                </a:solidFill>
                <a:latin typeface="Arial"/>
                <a:ea typeface="Arial"/>
                <a:cs typeface="Arial"/>
                <a:sym typeface="Arial"/>
              </a:rPr>
              <a:t>saxena</a:t>
            </a:r>
            <a:r>
              <a:rPr lang="en-GB" sz="1400" b="1" u="none" strike="noStrike" cap="none" dirty="0">
                <a:solidFill>
                  <a:srgbClr val="000000"/>
                </a:solidFill>
                <a:latin typeface="Arial"/>
                <a:ea typeface="Arial"/>
                <a:cs typeface="Arial"/>
                <a:sym typeface="Arial"/>
              </a:rPr>
              <a:t> </a:t>
            </a:r>
          </a:p>
          <a:p>
            <a:pPr marL="0" marR="0" lvl="0" indent="0" algn="ctr" rtl="0">
              <a:lnSpc>
                <a:spcPct val="150000"/>
              </a:lnSpc>
              <a:spcBef>
                <a:spcPts val="0"/>
              </a:spcBef>
              <a:spcAft>
                <a:spcPts val="0"/>
              </a:spcAft>
              <a:buClr>
                <a:srgbClr val="000000"/>
              </a:buClr>
              <a:buSzPts val="1400"/>
              <a:buFont typeface="Arial"/>
              <a:buNone/>
            </a:pPr>
            <a:r>
              <a:rPr lang="en-GB" sz="1400" b="1" u="none" strike="noStrike" cap="none" dirty="0">
                <a:solidFill>
                  <a:srgbClr val="000000"/>
                </a:solidFill>
                <a:latin typeface="Arial"/>
                <a:ea typeface="Arial"/>
                <a:cs typeface="Arial"/>
                <a:sym typeface="Arial"/>
              </a:rPr>
              <a:t>Student Id: 2542707</a:t>
            </a:r>
            <a:br>
              <a:rPr lang="en-GB" sz="1400" b="1" u="none" strike="noStrike" cap="none" dirty="0">
                <a:solidFill>
                  <a:srgbClr val="000000"/>
                </a:solidFill>
                <a:latin typeface="Arial"/>
                <a:ea typeface="Arial"/>
                <a:cs typeface="Arial"/>
                <a:sym typeface="Arial"/>
              </a:rPr>
            </a:br>
            <a:r>
              <a:rPr lang="en-GB" sz="1400" b="1" u="none" strike="noStrike" cap="none" dirty="0">
                <a:solidFill>
                  <a:srgbClr val="000000"/>
                </a:solidFill>
                <a:latin typeface="Arial"/>
                <a:ea typeface="Arial"/>
                <a:cs typeface="Arial"/>
                <a:sym typeface="Arial"/>
              </a:rPr>
              <a:t>Student Name: </a:t>
            </a:r>
            <a:r>
              <a:rPr lang="en-GB" sz="1400" b="1" u="none" strike="noStrike" cap="none" dirty="0" err="1">
                <a:solidFill>
                  <a:srgbClr val="000000"/>
                </a:solidFill>
                <a:latin typeface="Arial"/>
                <a:ea typeface="Arial"/>
                <a:cs typeface="Arial"/>
                <a:sym typeface="Arial"/>
              </a:rPr>
              <a:t>Akhila</a:t>
            </a:r>
            <a:r>
              <a:rPr lang="en-GB" sz="1400" b="1" u="none" strike="noStrike" cap="none" dirty="0">
                <a:solidFill>
                  <a:srgbClr val="000000"/>
                </a:solidFill>
                <a:latin typeface="Arial"/>
                <a:ea typeface="Arial"/>
                <a:cs typeface="Arial"/>
                <a:sym typeface="Arial"/>
              </a:rPr>
              <a:t> </a:t>
            </a:r>
            <a:r>
              <a:rPr lang="en-GB" sz="1400" b="1" u="none" strike="noStrike" cap="none" dirty="0" err="1">
                <a:solidFill>
                  <a:srgbClr val="000000"/>
                </a:solidFill>
                <a:latin typeface="Arial"/>
                <a:ea typeface="Arial"/>
                <a:cs typeface="Arial"/>
                <a:sym typeface="Arial"/>
              </a:rPr>
              <a:t>Kancharla</a:t>
            </a:r>
            <a:r>
              <a:rPr lang="en-GB" sz="1400" b="1" u="none" strike="noStrike" cap="none" dirty="0">
                <a:solidFill>
                  <a:srgbClr val="000000"/>
                </a:solidFill>
                <a:latin typeface="Arial"/>
                <a:ea typeface="Arial"/>
                <a:cs typeface="Arial"/>
                <a:sym typeface="Arial"/>
              </a:rPr>
              <a:t>  </a:t>
            </a:r>
          </a:p>
          <a:p>
            <a:pPr marL="0" marR="0" lvl="0" indent="0" algn="ctr" rtl="0">
              <a:lnSpc>
                <a:spcPct val="150000"/>
              </a:lnSpc>
              <a:spcBef>
                <a:spcPts val="0"/>
              </a:spcBef>
              <a:spcAft>
                <a:spcPts val="0"/>
              </a:spcAft>
              <a:buClr>
                <a:srgbClr val="000000"/>
              </a:buClr>
              <a:buSzPts val="1400"/>
              <a:buFont typeface="Arial"/>
              <a:buNone/>
            </a:pPr>
            <a:r>
              <a:rPr lang="en-GB" sz="1400" b="1" u="none" strike="noStrike" cap="none" dirty="0">
                <a:solidFill>
                  <a:srgbClr val="000000"/>
                </a:solidFill>
                <a:latin typeface="Arial"/>
                <a:ea typeface="Arial"/>
                <a:cs typeface="Arial"/>
                <a:sym typeface="Arial"/>
              </a:rPr>
              <a:t>Student Id: 2526734</a:t>
            </a:r>
          </a:p>
          <a:p>
            <a:pPr marL="0" marR="0" lvl="0" indent="0" algn="ctr" rtl="0">
              <a:lnSpc>
                <a:spcPct val="150000"/>
              </a:lnSpc>
              <a:spcBef>
                <a:spcPts val="0"/>
              </a:spcBef>
              <a:spcAft>
                <a:spcPts val="0"/>
              </a:spcAft>
              <a:buClr>
                <a:srgbClr val="000000"/>
              </a:buClr>
              <a:buSzPts val="1400"/>
              <a:buFont typeface="Arial"/>
              <a:buNone/>
            </a:pPr>
            <a:r>
              <a:rPr lang="en-GB" sz="2000" b="1" u="none" strike="noStrike" cap="none" dirty="0">
                <a:solidFill>
                  <a:schemeClr val="dk1"/>
                </a:solidFill>
                <a:latin typeface="Calibri"/>
                <a:ea typeface="Calibri"/>
                <a:cs typeface="Calibri"/>
                <a:sym typeface="Calibri"/>
              </a:rPr>
              <a:t>Lecturer: Muhammad Aliyu</a:t>
            </a:r>
            <a:endParaRPr sz="2000" b="1" u="none" strike="noStrike" cap="none" dirty="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
          <p:cNvSpPr txBox="1">
            <a:spLocks noGrp="1"/>
          </p:cNvSpPr>
          <p:nvPr>
            <p:ph type="title"/>
          </p:nvPr>
        </p:nvSpPr>
        <p:spPr>
          <a:xfrm>
            <a:off x="838200" y="-12"/>
            <a:ext cx="10515600" cy="3792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1E4E79"/>
              </a:buClr>
              <a:buSzPts val="1800"/>
              <a:buFont typeface="Arial"/>
              <a:buNone/>
            </a:pPr>
            <a:r>
              <a:rPr lang="en-GB" sz="1800" b="1">
                <a:solidFill>
                  <a:srgbClr val="1E4E79"/>
                </a:solidFill>
                <a:latin typeface="Arial"/>
                <a:ea typeface="Arial"/>
                <a:cs typeface="Arial"/>
                <a:sym typeface="Arial"/>
              </a:rPr>
              <a:t>The Activity</a:t>
            </a:r>
            <a:endParaRPr/>
          </a:p>
        </p:txBody>
      </p:sp>
      <p:graphicFrame>
        <p:nvGraphicFramePr>
          <p:cNvPr id="99" name="Google Shape;99;p2"/>
          <p:cNvGraphicFramePr/>
          <p:nvPr/>
        </p:nvGraphicFramePr>
        <p:xfrm>
          <a:off x="536363" y="398075"/>
          <a:ext cx="11119275" cy="5858407"/>
        </p:xfrm>
        <a:graphic>
          <a:graphicData uri="http://schemas.openxmlformats.org/drawingml/2006/table">
            <a:tbl>
              <a:tblPr>
                <a:noFill/>
                <a:tableStyleId>{129247A8-D987-4FF6-B1CB-D768EC5F5A29}</a:tableStyleId>
              </a:tblPr>
              <a:tblGrid>
                <a:gridCol w="989950">
                  <a:extLst>
                    <a:ext uri="{9D8B030D-6E8A-4147-A177-3AD203B41FA5}">
                      <a16:colId xmlns:a16="http://schemas.microsoft.com/office/drawing/2014/main" val="20000"/>
                    </a:ext>
                  </a:extLst>
                </a:gridCol>
                <a:gridCol w="2174325">
                  <a:extLst>
                    <a:ext uri="{9D8B030D-6E8A-4147-A177-3AD203B41FA5}">
                      <a16:colId xmlns:a16="http://schemas.microsoft.com/office/drawing/2014/main" val="20001"/>
                    </a:ext>
                  </a:extLst>
                </a:gridCol>
                <a:gridCol w="4525500">
                  <a:extLst>
                    <a:ext uri="{9D8B030D-6E8A-4147-A177-3AD203B41FA5}">
                      <a16:colId xmlns:a16="http://schemas.microsoft.com/office/drawing/2014/main" val="20002"/>
                    </a:ext>
                  </a:extLst>
                </a:gridCol>
                <a:gridCol w="3429500">
                  <a:extLst>
                    <a:ext uri="{9D8B030D-6E8A-4147-A177-3AD203B41FA5}">
                      <a16:colId xmlns:a16="http://schemas.microsoft.com/office/drawing/2014/main" val="20003"/>
                    </a:ext>
                  </a:extLst>
                </a:gridCol>
              </a:tblGrid>
              <a:tr h="300525">
                <a:tc>
                  <a:txBody>
                    <a:bodyPr/>
                    <a:lstStyle/>
                    <a:p>
                      <a:pPr marL="0" lvl="0" indent="0" algn="just" rtl="0">
                        <a:lnSpc>
                          <a:spcPct val="150000"/>
                        </a:lnSpc>
                        <a:spcBef>
                          <a:spcPts val="0"/>
                        </a:spcBef>
                        <a:spcAft>
                          <a:spcPts val="0"/>
                        </a:spcAft>
                        <a:buNone/>
                      </a:pPr>
                      <a:r>
                        <a:rPr lang="en-GB" sz="1300" b="1"/>
                        <a:t>Week</a:t>
                      </a:r>
                      <a:endParaRPr sz="13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D966"/>
                    </a:solidFill>
                  </a:tcPr>
                </a:tc>
                <a:tc>
                  <a:txBody>
                    <a:bodyPr/>
                    <a:lstStyle/>
                    <a:p>
                      <a:pPr marL="0" lvl="0" indent="0" algn="just" rtl="0">
                        <a:lnSpc>
                          <a:spcPct val="150000"/>
                        </a:lnSpc>
                        <a:spcBef>
                          <a:spcPts val="0"/>
                        </a:spcBef>
                        <a:spcAft>
                          <a:spcPts val="0"/>
                        </a:spcAft>
                        <a:buNone/>
                      </a:pPr>
                      <a:r>
                        <a:rPr lang="en-GB" sz="1300" b="1"/>
                        <a:t>Session topic</a:t>
                      </a:r>
                      <a:endParaRPr sz="13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D966"/>
                    </a:solidFill>
                  </a:tcPr>
                </a:tc>
                <a:tc>
                  <a:txBody>
                    <a:bodyPr/>
                    <a:lstStyle/>
                    <a:p>
                      <a:pPr marL="0" lvl="0" indent="0" algn="just" rtl="0">
                        <a:lnSpc>
                          <a:spcPct val="150000"/>
                        </a:lnSpc>
                        <a:spcBef>
                          <a:spcPts val="0"/>
                        </a:spcBef>
                        <a:spcAft>
                          <a:spcPts val="0"/>
                        </a:spcAft>
                        <a:buNone/>
                      </a:pPr>
                      <a:r>
                        <a:rPr lang="en-GB" sz="1300" b="1"/>
                        <a:t>Key activities</a:t>
                      </a:r>
                      <a:endParaRPr sz="13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D966"/>
                    </a:solidFill>
                  </a:tcPr>
                </a:tc>
                <a:tc>
                  <a:txBody>
                    <a:bodyPr/>
                    <a:lstStyle/>
                    <a:p>
                      <a:pPr marL="0" lvl="0" indent="0" algn="just" rtl="0">
                        <a:lnSpc>
                          <a:spcPct val="150000"/>
                        </a:lnSpc>
                        <a:spcBef>
                          <a:spcPts val="0"/>
                        </a:spcBef>
                        <a:spcAft>
                          <a:spcPts val="0"/>
                        </a:spcAft>
                        <a:buNone/>
                      </a:pPr>
                      <a:r>
                        <a:rPr lang="en-GB" sz="1300" b="1"/>
                        <a:t>Expected outcomes</a:t>
                      </a:r>
                      <a:endParaRPr sz="13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D966"/>
                    </a:solidFill>
                  </a:tcPr>
                </a:tc>
                <a:extLst>
                  <a:ext uri="{0D108BD9-81ED-4DB2-BD59-A6C34878D82A}">
                    <a16:rowId xmlns:a16="http://schemas.microsoft.com/office/drawing/2014/main" val="10000"/>
                  </a:ext>
                </a:extLst>
              </a:tr>
              <a:tr h="2036150">
                <a:tc>
                  <a:txBody>
                    <a:bodyPr/>
                    <a:lstStyle/>
                    <a:p>
                      <a:pPr marL="0" lvl="0" indent="0" algn="just" rtl="0">
                        <a:lnSpc>
                          <a:spcPct val="150000"/>
                        </a:lnSpc>
                        <a:spcBef>
                          <a:spcPts val="0"/>
                        </a:spcBef>
                        <a:spcAft>
                          <a:spcPts val="0"/>
                        </a:spcAft>
                        <a:buNone/>
                      </a:pPr>
                      <a:r>
                        <a:rPr lang="en-GB" sz="1300" b="1" i="1"/>
                        <a:t>Week 6</a:t>
                      </a:r>
                      <a:endParaRPr sz="13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300"/>
                        <a:t>Tracking Progress: Measuring Sleep Health</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457200" lvl="0" indent="-311150" algn="just" rtl="0">
                        <a:lnSpc>
                          <a:spcPct val="150000"/>
                        </a:lnSpc>
                        <a:spcBef>
                          <a:spcPts val="0"/>
                        </a:spcBef>
                        <a:spcAft>
                          <a:spcPts val="0"/>
                        </a:spcAft>
                        <a:buSzPts val="1300"/>
                        <a:buChar char="●"/>
                      </a:pPr>
                      <a:r>
                        <a:rPr lang="en-GB" sz="1300"/>
                        <a:t>Participants review their sleep diaries against baseline data</a:t>
                      </a:r>
                      <a:endParaRPr sz="1300"/>
                    </a:p>
                    <a:p>
                      <a:pPr marL="457200" lvl="0" indent="-311150" algn="just" rtl="0">
                        <a:lnSpc>
                          <a:spcPct val="150000"/>
                        </a:lnSpc>
                        <a:spcBef>
                          <a:spcPts val="0"/>
                        </a:spcBef>
                        <a:spcAft>
                          <a:spcPts val="0"/>
                        </a:spcAft>
                        <a:buSzPts val="1300"/>
                        <a:buChar char="●"/>
                      </a:pPr>
                      <a:r>
                        <a:rPr lang="en-GB" sz="1300"/>
                        <a:t>Group discussion comparing individual sleep duration and quality scores collected since Week 1</a:t>
                      </a:r>
                      <a:endParaRPr sz="1300"/>
                    </a:p>
                    <a:p>
                      <a:pPr marL="457200" lvl="0" indent="-311150" algn="just" rtl="0">
                        <a:lnSpc>
                          <a:spcPct val="150000"/>
                        </a:lnSpc>
                        <a:spcBef>
                          <a:spcPts val="0"/>
                        </a:spcBef>
                        <a:spcAft>
                          <a:spcPts val="0"/>
                        </a:spcAft>
                        <a:buSzPts val="1300"/>
                        <a:buChar char="●"/>
                      </a:pPr>
                      <a:r>
                        <a:rPr lang="en-GB" sz="1300"/>
                        <a:t>Introduction to simple self-monitoring indicators such as nights with disrupted sleep per week</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300"/>
                        <a:t>Participants can interpret their own sleep data</a:t>
                      </a:r>
                      <a:endParaRPr sz="1300"/>
                    </a:p>
                    <a:p>
                      <a:pPr marL="0" lvl="0" indent="0" algn="just" rtl="0">
                        <a:lnSpc>
                          <a:spcPct val="150000"/>
                        </a:lnSpc>
                        <a:spcBef>
                          <a:spcPts val="0"/>
                        </a:spcBef>
                        <a:spcAft>
                          <a:spcPts val="0"/>
                        </a:spcAft>
                        <a:buNone/>
                      </a:pPr>
                      <a:r>
                        <a:rPr lang="en-GB" sz="1300"/>
                        <a:t>Early signs of improved duration/quality are identified and discussed</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extLst>
                  <a:ext uri="{0D108BD9-81ED-4DB2-BD59-A6C34878D82A}">
                    <a16:rowId xmlns:a16="http://schemas.microsoft.com/office/drawing/2014/main" val="10001"/>
                  </a:ext>
                </a:extLst>
              </a:tr>
              <a:tr h="1478175">
                <a:tc>
                  <a:txBody>
                    <a:bodyPr/>
                    <a:lstStyle/>
                    <a:p>
                      <a:pPr marL="0" lvl="0" indent="0" algn="just" rtl="0">
                        <a:lnSpc>
                          <a:spcPct val="150000"/>
                        </a:lnSpc>
                        <a:spcBef>
                          <a:spcPts val="0"/>
                        </a:spcBef>
                        <a:spcAft>
                          <a:spcPts val="0"/>
                        </a:spcAft>
                        <a:buNone/>
                      </a:pPr>
                      <a:r>
                        <a:rPr lang="en-GB" sz="1300" b="1" i="1"/>
                        <a:t>Week 7</a:t>
                      </a:r>
                      <a:endParaRPr sz="13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CFE2F3"/>
                    </a:solidFill>
                  </a:tcPr>
                </a:tc>
                <a:tc>
                  <a:txBody>
                    <a:bodyPr/>
                    <a:lstStyle/>
                    <a:p>
                      <a:pPr marL="0" lvl="0" indent="0" algn="just" rtl="0">
                        <a:lnSpc>
                          <a:spcPct val="150000"/>
                        </a:lnSpc>
                        <a:spcBef>
                          <a:spcPts val="0"/>
                        </a:spcBef>
                        <a:spcAft>
                          <a:spcPts val="0"/>
                        </a:spcAft>
                        <a:buNone/>
                      </a:pPr>
                      <a:r>
                        <a:rPr lang="en-GB" sz="1300"/>
                        <a:t>Maintaining Habits and Managing Setbacks</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CFE2F3"/>
                    </a:solidFill>
                  </a:tcPr>
                </a:tc>
                <a:tc>
                  <a:txBody>
                    <a:bodyPr/>
                    <a:lstStyle/>
                    <a:p>
                      <a:pPr marL="457200" lvl="0" indent="-311150" algn="just" rtl="0">
                        <a:lnSpc>
                          <a:spcPct val="150000"/>
                        </a:lnSpc>
                        <a:spcBef>
                          <a:spcPts val="0"/>
                        </a:spcBef>
                        <a:spcAft>
                          <a:spcPts val="0"/>
                        </a:spcAft>
                        <a:buSzPts val="1300"/>
                        <a:buChar char="●"/>
                      </a:pPr>
                      <a:r>
                        <a:rPr lang="en-GB" sz="1300"/>
                        <a:t>Group problem-solving on barriers encountered such as, shift work, social occasions, exam stress</a:t>
                      </a:r>
                      <a:endParaRPr sz="1300"/>
                    </a:p>
                    <a:p>
                      <a:pPr marL="457200" lvl="0" indent="-311150" algn="just" rtl="0">
                        <a:lnSpc>
                          <a:spcPct val="150000"/>
                        </a:lnSpc>
                        <a:spcBef>
                          <a:spcPts val="0"/>
                        </a:spcBef>
                        <a:spcAft>
                          <a:spcPts val="0"/>
                        </a:spcAft>
                        <a:buSzPts val="1300"/>
                        <a:buChar char="●"/>
                      </a:pPr>
                      <a:r>
                        <a:rPr lang="en-GB" sz="1300"/>
                        <a:t>Revisiting screen-curfew and relaxation techniques</a:t>
                      </a:r>
                      <a:endParaRPr sz="1300"/>
                    </a:p>
                    <a:p>
                      <a:pPr marL="457200" lvl="0" indent="-311150" algn="just" rtl="0">
                        <a:lnSpc>
                          <a:spcPct val="150000"/>
                        </a:lnSpc>
                        <a:spcBef>
                          <a:spcPts val="0"/>
                        </a:spcBef>
                        <a:spcAft>
                          <a:spcPts val="0"/>
                        </a:spcAft>
                        <a:buSzPts val="1300"/>
                        <a:buChar char="●"/>
                      </a:pPr>
                      <a:r>
                        <a:rPr lang="en-GB" sz="1300"/>
                        <a:t>Peer-supported goal-setting for the final week</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CFE2F3"/>
                    </a:solidFill>
                  </a:tcPr>
                </a:tc>
                <a:tc>
                  <a:txBody>
                    <a:bodyPr/>
                    <a:lstStyle/>
                    <a:p>
                      <a:pPr marL="0" lvl="0" indent="0" algn="just" rtl="0">
                        <a:lnSpc>
                          <a:spcPct val="150000"/>
                        </a:lnSpc>
                        <a:spcBef>
                          <a:spcPts val="0"/>
                        </a:spcBef>
                        <a:spcAft>
                          <a:spcPts val="0"/>
                        </a:spcAft>
                        <a:buNone/>
                      </a:pPr>
                      <a:r>
                        <a:rPr lang="en-GB" sz="1300"/>
                        <a:t>Participants identify personal risk factors for relapse and agree on an individual plan to sustain habits beyond the programme</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CFE2F3"/>
                    </a:solidFill>
                  </a:tcPr>
                </a:tc>
                <a:extLst>
                  <a:ext uri="{0D108BD9-81ED-4DB2-BD59-A6C34878D82A}">
                    <a16:rowId xmlns:a16="http://schemas.microsoft.com/office/drawing/2014/main" val="10002"/>
                  </a:ext>
                </a:extLst>
              </a:tr>
              <a:tr h="2036150">
                <a:tc>
                  <a:txBody>
                    <a:bodyPr/>
                    <a:lstStyle/>
                    <a:p>
                      <a:pPr marL="0" lvl="0" indent="0" algn="just" rtl="0">
                        <a:lnSpc>
                          <a:spcPct val="150000"/>
                        </a:lnSpc>
                        <a:spcBef>
                          <a:spcPts val="0"/>
                        </a:spcBef>
                        <a:spcAft>
                          <a:spcPts val="0"/>
                        </a:spcAft>
                        <a:buNone/>
                      </a:pPr>
                      <a:r>
                        <a:rPr lang="en-GB" sz="1300" b="1" i="1"/>
                        <a:t>Week 8</a:t>
                      </a:r>
                      <a:endParaRPr sz="13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300"/>
                        <a:t>Final Evaluation and Sustaining Change</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457200" lvl="0" indent="-311150" algn="just" rtl="0">
                        <a:lnSpc>
                          <a:spcPct val="150000"/>
                        </a:lnSpc>
                        <a:spcBef>
                          <a:spcPts val="0"/>
                        </a:spcBef>
                        <a:spcAft>
                          <a:spcPts val="0"/>
                        </a:spcAft>
                        <a:buSzPts val="1300"/>
                        <a:buChar char="●"/>
                      </a:pPr>
                      <a:r>
                        <a:rPr lang="en-GB" sz="1300"/>
                        <a:t>Completion of post-programme questionnaires (PSQI, sleep hygiene knowledge scale, well-being scale</a:t>
                      </a:r>
                      <a:endParaRPr sz="1300"/>
                    </a:p>
                    <a:p>
                      <a:pPr marL="457200" lvl="0" indent="-311150" algn="just" rtl="0">
                        <a:lnSpc>
                          <a:spcPct val="150000"/>
                        </a:lnSpc>
                        <a:spcBef>
                          <a:spcPts val="0"/>
                        </a:spcBef>
                        <a:spcAft>
                          <a:spcPts val="0"/>
                        </a:spcAft>
                        <a:buSzPts val="1300"/>
                        <a:buChar char="●"/>
                      </a:pPr>
                      <a:r>
                        <a:rPr lang="en-GB" sz="1300"/>
                        <a:t>Comparison of pre- and post-programme results as a group</a:t>
                      </a:r>
                      <a:endParaRPr sz="1300"/>
                    </a:p>
                    <a:p>
                      <a:pPr marL="457200" lvl="0" indent="-311150" algn="just" rtl="0">
                        <a:lnSpc>
                          <a:spcPct val="150000"/>
                        </a:lnSpc>
                        <a:spcBef>
                          <a:spcPts val="0"/>
                        </a:spcBef>
                        <a:spcAft>
                          <a:spcPts val="0"/>
                        </a:spcAft>
                        <a:buSzPts val="1300"/>
                        <a:buChar char="●"/>
                      </a:pPr>
                      <a:r>
                        <a:rPr lang="en-GB" sz="1300"/>
                        <a:t>Certificates and signposting to ongoing local/national support</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300"/>
                        <a:t>Measurable comparison of baseline versus Week 8 outcomes against the success targets. </a:t>
                      </a:r>
                      <a:endParaRPr sz="1300"/>
                    </a:p>
                    <a:p>
                      <a:pPr marL="0" lvl="0" indent="0" algn="just" rtl="0">
                        <a:lnSpc>
                          <a:spcPct val="150000"/>
                        </a:lnSpc>
                        <a:spcBef>
                          <a:spcPts val="0"/>
                        </a:spcBef>
                        <a:spcAft>
                          <a:spcPts val="0"/>
                        </a:spcAft>
                        <a:buNone/>
                      </a:pPr>
                      <a:r>
                        <a:rPr lang="en-GB" sz="1300"/>
                        <a:t>Participants leave with a personalised plan to maintain sleep hygiene independently</a:t>
                      </a:r>
                      <a:endParaRPr sz="13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extLst>
                  <a:ext uri="{0D108BD9-81ED-4DB2-BD59-A6C34878D82A}">
                    <a16:rowId xmlns:a16="http://schemas.microsoft.com/office/drawing/2014/main" val="10003"/>
                  </a:ext>
                </a:extLst>
              </a:tr>
            </a:tbl>
          </a:graphicData>
        </a:graphic>
      </p:graphicFrame>
      <p:sp>
        <p:nvSpPr>
          <p:cNvPr id="100" name="Google Shape;100;p2"/>
          <p:cNvSpPr txBox="1"/>
          <p:nvPr/>
        </p:nvSpPr>
        <p:spPr>
          <a:xfrm>
            <a:off x="4459375" y="6345075"/>
            <a:ext cx="3000000" cy="6081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100" b="1">
                <a:solidFill>
                  <a:schemeClr val="dk1"/>
                </a:solidFill>
              </a:rPr>
              <a:t>Table 1: Weekly Activity of The Campaign</a:t>
            </a:r>
            <a:endParaRPr sz="1100" b="1">
              <a:solidFill>
                <a:schemeClr val="dk1"/>
              </a:solidFill>
            </a:endParaRPr>
          </a:p>
          <a:p>
            <a:pPr marL="0" lvl="0" indent="0" algn="ctr" rtl="0">
              <a:lnSpc>
                <a:spcPct val="150000"/>
              </a:lnSpc>
              <a:spcBef>
                <a:spcPts val="0"/>
              </a:spcBef>
              <a:spcAft>
                <a:spcPts val="0"/>
              </a:spcAft>
              <a:buNone/>
            </a:pPr>
            <a:r>
              <a:rPr lang="en-GB" sz="1100">
                <a:solidFill>
                  <a:schemeClr val="dk1"/>
                </a:solidFill>
              </a:rPr>
              <a:t>(Source: Self-developed)</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g3f173b6445e_2_9"/>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1 Rationale </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Rationale for the Campaign</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endParaRPr sz="1800" b="1">
              <a:solidFill>
                <a:srgbClr val="1E4E79"/>
              </a:solidFill>
              <a:latin typeface="Arial"/>
              <a:ea typeface="Arial"/>
              <a:cs typeface="Arial"/>
              <a:sym typeface="Arial"/>
            </a:endParaRPr>
          </a:p>
        </p:txBody>
      </p:sp>
      <p:sp>
        <p:nvSpPr>
          <p:cNvPr id="107" name="Google Shape;107;g3f173b6445e_2_9"/>
          <p:cNvSpPr txBox="1"/>
          <p:nvPr/>
        </p:nvSpPr>
        <p:spPr>
          <a:xfrm>
            <a:off x="161100" y="698850"/>
            <a:ext cx="6301800" cy="5141100"/>
          </a:xfrm>
          <a:prstGeom prst="rect">
            <a:avLst/>
          </a:prstGeom>
          <a:noFill/>
          <a:ln>
            <a:noFill/>
          </a:ln>
        </p:spPr>
        <p:txBody>
          <a:bodyPr spcFirstLastPara="1" wrap="square" lIns="91425" tIns="45700" rIns="91425" bIns="45700" anchor="t" anchorCtr="0">
            <a:spAutoFit/>
          </a:bodyPr>
          <a:lstStyle/>
          <a:p>
            <a:pPr marL="342900" marR="0" lvl="0" indent="-361950" algn="just" rtl="0">
              <a:lnSpc>
                <a:spcPct val="150000"/>
              </a:lnSpc>
              <a:spcBef>
                <a:spcPts val="0"/>
              </a:spcBef>
              <a:spcAft>
                <a:spcPts val="0"/>
              </a:spcAft>
              <a:buClr>
                <a:schemeClr val="dk1"/>
              </a:buClr>
              <a:buSzPts val="1600"/>
              <a:buFont typeface="Arial"/>
              <a:buChar char="●"/>
            </a:pPr>
            <a:r>
              <a:rPr lang="en-GB" sz="1600" dirty="0">
                <a:solidFill>
                  <a:schemeClr val="dk1"/>
                </a:solidFill>
              </a:rPr>
              <a:t>Greater Manchester's Integrated Care Mental Health and Wellbeing Strategy 2024-2029 claimed that sleeping concerns are a rising issue among young adults (GM Integrated Care, 2024). </a:t>
            </a:r>
            <a:endParaRPr sz="1600" dirty="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dirty="0">
                <a:solidFill>
                  <a:schemeClr val="dk1"/>
                </a:solidFill>
              </a:rPr>
              <a:t>Manchester ranks as the top city in the UK for poor sleep quality and severe concerns regarding sleep habits (Jones, 2023).</a:t>
            </a:r>
            <a:endParaRPr sz="1600" dirty="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dirty="0">
                <a:solidFill>
                  <a:schemeClr val="dk1"/>
                </a:solidFill>
              </a:rPr>
              <a:t>64.9% of young people aged 17 to 23 were reported to have difficulties with sleeping cycle (NHS, 2023).</a:t>
            </a:r>
            <a:endParaRPr sz="1600" dirty="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dirty="0">
                <a:solidFill>
                  <a:schemeClr val="dk1"/>
                </a:solidFill>
              </a:rPr>
              <a:t>Mental health disorders are directly related to sleeping disorders. In England, 91.4% of young people with probable mental disorders experienced sleep problems frequently, compared with 52.9% of young people (NHS, 2023). </a:t>
            </a:r>
            <a:endParaRPr sz="1600" dirty="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dirty="0">
                <a:solidFill>
                  <a:schemeClr val="dk1"/>
                </a:solidFill>
              </a:rPr>
              <a:t>It is also found that young women (74.7%) were more likely to have sleep problems than young men (55.7%) (NHS, 2023).</a:t>
            </a:r>
            <a:endParaRPr sz="1600" dirty="0">
              <a:solidFill>
                <a:schemeClr val="dk1"/>
              </a:solidFill>
            </a:endParaRPr>
          </a:p>
        </p:txBody>
      </p:sp>
      <p:pic>
        <p:nvPicPr>
          <p:cNvPr id="108" name="Google Shape;108;g3f173b6445e_2_9"/>
          <p:cNvPicPr preferRelativeResize="0"/>
          <p:nvPr/>
        </p:nvPicPr>
        <p:blipFill>
          <a:blip r:embed="rId3">
            <a:alphaModFix/>
          </a:blip>
          <a:stretch>
            <a:fillRect/>
          </a:stretch>
        </p:blipFill>
        <p:spPr>
          <a:xfrm>
            <a:off x="6527624" y="1371450"/>
            <a:ext cx="5457825" cy="2886075"/>
          </a:xfrm>
          <a:prstGeom prst="rect">
            <a:avLst/>
          </a:prstGeom>
          <a:noFill/>
          <a:ln w="25400" cap="flat" cmpd="sng">
            <a:solidFill>
              <a:srgbClr val="000000"/>
            </a:solidFill>
            <a:prstDash val="solid"/>
            <a:miter lim="8000"/>
            <a:headEnd type="none" w="sm" len="sm"/>
            <a:tailEnd type="none" w="sm" len="sm"/>
          </a:ln>
        </p:spPr>
      </p:pic>
      <p:sp>
        <p:nvSpPr>
          <p:cNvPr id="109" name="Google Shape;109;g3f173b6445e_2_9"/>
          <p:cNvSpPr txBox="1"/>
          <p:nvPr/>
        </p:nvSpPr>
        <p:spPr>
          <a:xfrm>
            <a:off x="6342675" y="4472175"/>
            <a:ext cx="5720400" cy="608100"/>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GB" sz="1100" b="1">
                <a:solidFill>
                  <a:schemeClr val="dk1"/>
                </a:solidFill>
              </a:rPr>
              <a:t>Figure 2: Percentage of children and young people having insomnia in 2023</a:t>
            </a:r>
            <a:endParaRPr sz="1100" b="1">
              <a:solidFill>
                <a:schemeClr val="dk1"/>
              </a:solidFill>
            </a:endParaRPr>
          </a:p>
          <a:p>
            <a:pPr marL="457200" lvl="0" indent="0" algn="ctr" rtl="0">
              <a:lnSpc>
                <a:spcPct val="150000"/>
              </a:lnSpc>
              <a:spcBef>
                <a:spcPts val="0"/>
              </a:spcBef>
              <a:spcAft>
                <a:spcPts val="0"/>
              </a:spcAft>
              <a:buNone/>
            </a:pPr>
            <a:r>
              <a:rPr lang="en-GB" sz="1100">
                <a:solidFill>
                  <a:schemeClr val="dk1"/>
                </a:solidFill>
              </a:rPr>
              <a:t>(Source: NHS, 2023)</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g3f173b6445e_2_25"/>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1 Rationale </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National Guidelines vs Local Statistics</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endParaRPr sz="1800" b="1">
              <a:solidFill>
                <a:srgbClr val="1E4E79"/>
              </a:solidFill>
              <a:latin typeface="Arial"/>
              <a:ea typeface="Arial"/>
              <a:cs typeface="Arial"/>
              <a:sym typeface="Arial"/>
            </a:endParaRPr>
          </a:p>
        </p:txBody>
      </p:sp>
      <p:sp>
        <p:nvSpPr>
          <p:cNvPr id="116" name="Google Shape;116;g3f173b6445e_2_25"/>
          <p:cNvSpPr txBox="1"/>
          <p:nvPr/>
        </p:nvSpPr>
        <p:spPr>
          <a:xfrm>
            <a:off x="161100" y="698850"/>
            <a:ext cx="6301800" cy="4771500"/>
          </a:xfrm>
          <a:prstGeom prst="rect">
            <a:avLst/>
          </a:prstGeom>
          <a:noFill/>
          <a:ln>
            <a:noFill/>
          </a:ln>
        </p:spPr>
        <p:txBody>
          <a:bodyPr spcFirstLastPara="1" wrap="square" lIns="91425" tIns="45700" rIns="91425" bIns="45700" anchor="t" anchorCtr="0">
            <a:spAutoFit/>
          </a:bodyPr>
          <a:lstStyle/>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According to NIH and the UK government guidelines, adults should get 7-9 hours of sleep a night (NHLBI, 2022).</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31% to 60% young people aged 18 to 34 in the UK are not consistently meeting their sleep cycle (Rubin et al. 2023). 44% to 45% people in Manchester are struggling with sleeping inconsistency (Hillarys, 2025).</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According to Living Well peer research in Greater Manchester, it found that 53% of young adults with definite sleeping issues also have mental health concerns (42nd Street, 2021).  </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57% of young people aged 17-23 have regular sleeping difficulties, leaving a significant gap from the national guideline of the UK (The Guardian, 2022).</a:t>
            </a:r>
            <a:endParaRPr sz="1600">
              <a:solidFill>
                <a:schemeClr val="dk1"/>
              </a:solidFill>
            </a:endParaRPr>
          </a:p>
          <a:p>
            <a:pPr marL="0" marR="0" lvl="0" indent="0" algn="just" rtl="0">
              <a:lnSpc>
                <a:spcPct val="150000"/>
              </a:lnSpc>
              <a:spcBef>
                <a:spcPts val="0"/>
              </a:spcBef>
              <a:spcAft>
                <a:spcPts val="0"/>
              </a:spcAft>
              <a:buNone/>
            </a:pPr>
            <a:endParaRPr sz="1600">
              <a:solidFill>
                <a:schemeClr val="dk1"/>
              </a:solidFill>
            </a:endParaRPr>
          </a:p>
        </p:txBody>
      </p:sp>
      <p:sp>
        <p:nvSpPr>
          <p:cNvPr id="117" name="Google Shape;117;g3f173b6445e_2_25"/>
          <p:cNvSpPr txBox="1"/>
          <p:nvPr/>
        </p:nvSpPr>
        <p:spPr>
          <a:xfrm>
            <a:off x="6006900" y="4472175"/>
            <a:ext cx="6056100" cy="861900"/>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GB" sz="1100" b="1">
                <a:solidFill>
                  <a:schemeClr val="dk1"/>
                </a:solidFill>
              </a:rPr>
              <a:t>Figure 3: More than half of 17- to 23-year-olds in England reported sleeping problems </a:t>
            </a:r>
            <a:endParaRPr sz="1100" b="1">
              <a:solidFill>
                <a:schemeClr val="dk1"/>
              </a:solidFill>
            </a:endParaRPr>
          </a:p>
          <a:p>
            <a:pPr marL="457200" lvl="0" indent="0" algn="ctr" rtl="0">
              <a:lnSpc>
                <a:spcPct val="150000"/>
              </a:lnSpc>
              <a:spcBef>
                <a:spcPts val="0"/>
              </a:spcBef>
              <a:spcAft>
                <a:spcPts val="0"/>
              </a:spcAft>
              <a:buNone/>
            </a:pPr>
            <a:r>
              <a:rPr lang="en-GB" sz="1100">
                <a:solidFill>
                  <a:schemeClr val="dk1"/>
                </a:solidFill>
              </a:rPr>
              <a:t>(Source: The Guardian, 2022)</a:t>
            </a:r>
            <a:endParaRPr sz="1100">
              <a:solidFill>
                <a:schemeClr val="dk1"/>
              </a:solidFill>
            </a:endParaRPr>
          </a:p>
        </p:txBody>
      </p:sp>
      <p:pic>
        <p:nvPicPr>
          <p:cNvPr id="118" name="Google Shape;118;g3f173b6445e_2_25"/>
          <p:cNvPicPr preferRelativeResize="0"/>
          <p:nvPr/>
        </p:nvPicPr>
        <p:blipFill rotWithShape="1">
          <a:blip r:embed="rId3">
            <a:alphaModFix/>
          </a:blip>
          <a:srcRect t="3689"/>
          <a:stretch/>
        </p:blipFill>
        <p:spPr>
          <a:xfrm>
            <a:off x="6717800" y="779489"/>
            <a:ext cx="5205326" cy="3455775"/>
          </a:xfrm>
          <a:prstGeom prst="rect">
            <a:avLst/>
          </a:prstGeom>
          <a:noFill/>
          <a:ln w="254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g3f173b6445e_2_33"/>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1 Rationale </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Short-Term and Long-Term Consequences of Poor Sleep Habits</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endParaRPr sz="1800" b="1">
              <a:solidFill>
                <a:srgbClr val="1E4E79"/>
              </a:solidFill>
              <a:latin typeface="Arial"/>
              <a:ea typeface="Arial"/>
              <a:cs typeface="Arial"/>
              <a:sym typeface="Arial"/>
            </a:endParaRPr>
          </a:p>
        </p:txBody>
      </p:sp>
      <p:sp>
        <p:nvSpPr>
          <p:cNvPr id="125" name="Google Shape;125;g3f173b6445e_2_33"/>
          <p:cNvSpPr txBox="1"/>
          <p:nvPr/>
        </p:nvSpPr>
        <p:spPr>
          <a:xfrm>
            <a:off x="161100" y="698850"/>
            <a:ext cx="6301800" cy="4402200"/>
          </a:xfrm>
          <a:prstGeom prst="rect">
            <a:avLst/>
          </a:prstGeom>
          <a:noFill/>
          <a:ln>
            <a:noFill/>
          </a:ln>
        </p:spPr>
        <p:txBody>
          <a:bodyPr spcFirstLastPara="1" wrap="square" lIns="91425" tIns="45700" rIns="91425" bIns="45700" anchor="t" anchorCtr="0">
            <a:spAutoFit/>
          </a:bodyPr>
          <a:lstStyle/>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Adults aged 18 to 30 with a poor sleeping cycle are more prone to lower cognition and higher cardiovascular risk (Younas et al. 2025).</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Sleep deprivation in young adults has been associated with problems in attention, irritability and poor functioning in daily life.</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Long-term sleep deprivation can induce changes to brain structure and function, including memory decline, attention deficits, and decreased decision-making abilities (Cao et al. 2025).</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Poor mental health conditions, such as increased depression, anxiety and stress scores, are directly correlated with sleeping disorders.</a:t>
            </a:r>
            <a:endParaRPr sz="1600">
              <a:solidFill>
                <a:schemeClr val="dk1"/>
              </a:solidFill>
            </a:endParaRPr>
          </a:p>
        </p:txBody>
      </p:sp>
      <p:sp>
        <p:nvSpPr>
          <p:cNvPr id="126" name="Google Shape;126;g3f173b6445e_2_33"/>
          <p:cNvSpPr txBox="1"/>
          <p:nvPr/>
        </p:nvSpPr>
        <p:spPr>
          <a:xfrm>
            <a:off x="6342675" y="4472175"/>
            <a:ext cx="5720400" cy="608100"/>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GB" sz="1100" b="1">
                <a:solidFill>
                  <a:schemeClr val="dk1"/>
                </a:solidFill>
              </a:rPr>
              <a:t>Figure 4: Long-Term Effects of Sleep Deprivation</a:t>
            </a:r>
            <a:endParaRPr sz="1100" b="1">
              <a:solidFill>
                <a:schemeClr val="dk1"/>
              </a:solidFill>
            </a:endParaRPr>
          </a:p>
          <a:p>
            <a:pPr marL="457200" lvl="0" indent="0" algn="ctr" rtl="0">
              <a:lnSpc>
                <a:spcPct val="150000"/>
              </a:lnSpc>
              <a:spcBef>
                <a:spcPts val="0"/>
              </a:spcBef>
              <a:spcAft>
                <a:spcPts val="0"/>
              </a:spcAft>
              <a:buNone/>
            </a:pPr>
            <a:r>
              <a:rPr lang="en-GB" sz="1100">
                <a:solidFill>
                  <a:schemeClr val="dk1"/>
                </a:solidFill>
              </a:rPr>
              <a:t>(Source: Summer and Singh, 2023)</a:t>
            </a:r>
            <a:endParaRPr sz="1100">
              <a:solidFill>
                <a:schemeClr val="dk1"/>
              </a:solidFill>
            </a:endParaRPr>
          </a:p>
        </p:txBody>
      </p:sp>
      <p:pic>
        <p:nvPicPr>
          <p:cNvPr id="127" name="Google Shape;127;g3f173b6445e_2_33"/>
          <p:cNvPicPr preferRelativeResize="0"/>
          <p:nvPr/>
        </p:nvPicPr>
        <p:blipFill>
          <a:blip r:embed="rId3">
            <a:alphaModFix/>
          </a:blip>
          <a:stretch>
            <a:fillRect/>
          </a:stretch>
        </p:blipFill>
        <p:spPr>
          <a:xfrm>
            <a:off x="6751515" y="896575"/>
            <a:ext cx="5117373" cy="3575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3f173b6445e_2_42"/>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1 Rationale </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Three Key Aims of the Campaign</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endParaRPr sz="1800" b="1">
              <a:solidFill>
                <a:srgbClr val="1E4E79"/>
              </a:solidFill>
              <a:latin typeface="Arial"/>
              <a:ea typeface="Arial"/>
              <a:cs typeface="Arial"/>
              <a:sym typeface="Arial"/>
            </a:endParaRPr>
          </a:p>
        </p:txBody>
      </p:sp>
      <p:sp>
        <p:nvSpPr>
          <p:cNvPr id="134" name="Google Shape;134;g3f173b6445e_2_42"/>
          <p:cNvSpPr txBox="1"/>
          <p:nvPr/>
        </p:nvSpPr>
        <p:spPr>
          <a:xfrm>
            <a:off x="161100" y="1315950"/>
            <a:ext cx="5322600" cy="3663300"/>
          </a:xfrm>
          <a:prstGeom prst="rect">
            <a:avLst/>
          </a:prstGeom>
          <a:noFill/>
          <a:ln>
            <a:noFill/>
          </a:ln>
        </p:spPr>
        <p:txBody>
          <a:bodyPr spcFirstLastPara="1" wrap="square" lIns="91425" tIns="45700" rIns="91425" bIns="45700" anchor="t" anchorCtr="0">
            <a:spAutoFit/>
          </a:bodyPr>
          <a:lstStyle/>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To increase the average self-reported sleep duration toward the recommended seven to nine hours within eight weeks.</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To reduce the proportion of participants reporting frequent sleep problems, measured through pre- and post-programme questionnaires.</a:t>
            </a:r>
            <a:endParaRPr sz="1600">
              <a:solidFill>
                <a:schemeClr val="dk1"/>
              </a:solidFill>
            </a:endParaRPr>
          </a:p>
          <a:p>
            <a:pPr marL="342900" marR="0" lvl="0" indent="-361950" algn="just" rtl="0">
              <a:lnSpc>
                <a:spcPct val="150000"/>
              </a:lnSpc>
              <a:spcBef>
                <a:spcPts val="0"/>
              </a:spcBef>
              <a:spcAft>
                <a:spcPts val="0"/>
              </a:spcAft>
              <a:buClr>
                <a:schemeClr val="dk1"/>
              </a:buClr>
              <a:buSzPts val="1600"/>
              <a:buFont typeface="Arial"/>
              <a:buChar char="●"/>
            </a:pPr>
            <a:r>
              <a:rPr lang="en-GB" sz="1600">
                <a:solidFill>
                  <a:schemeClr val="dk1"/>
                </a:solidFill>
              </a:rPr>
              <a:t>To improve sleep hygiene knowledge and practical skill use, measured using a validated sleep hygiene awareness scale.</a:t>
            </a:r>
            <a:endParaRPr sz="1600">
              <a:solidFill>
                <a:schemeClr val="dk1"/>
              </a:solidFill>
            </a:endParaRPr>
          </a:p>
          <a:p>
            <a:pPr marL="0" marR="0" lvl="0" indent="0" algn="just" rtl="0">
              <a:lnSpc>
                <a:spcPct val="150000"/>
              </a:lnSpc>
              <a:spcBef>
                <a:spcPts val="0"/>
              </a:spcBef>
              <a:spcAft>
                <a:spcPts val="0"/>
              </a:spcAft>
              <a:buNone/>
            </a:pPr>
            <a:endParaRPr sz="1600">
              <a:solidFill>
                <a:schemeClr val="dk1"/>
              </a:solidFill>
            </a:endParaRPr>
          </a:p>
        </p:txBody>
      </p:sp>
      <p:sp>
        <p:nvSpPr>
          <p:cNvPr id="135" name="Google Shape;135;g3f173b6445e_2_42"/>
          <p:cNvSpPr txBox="1"/>
          <p:nvPr/>
        </p:nvSpPr>
        <p:spPr>
          <a:xfrm>
            <a:off x="6342675" y="4472175"/>
            <a:ext cx="5720400" cy="608100"/>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GB" sz="1100" b="1">
                <a:solidFill>
                  <a:schemeClr val="dk1"/>
                </a:solidFill>
              </a:rPr>
              <a:t>Figure 5: Required sleeping hours based on the age group</a:t>
            </a:r>
            <a:endParaRPr sz="1100" b="1">
              <a:solidFill>
                <a:schemeClr val="dk1"/>
              </a:solidFill>
            </a:endParaRPr>
          </a:p>
          <a:p>
            <a:pPr marL="457200" lvl="0" indent="0" algn="ctr" rtl="0">
              <a:lnSpc>
                <a:spcPct val="150000"/>
              </a:lnSpc>
              <a:spcBef>
                <a:spcPts val="0"/>
              </a:spcBef>
              <a:spcAft>
                <a:spcPts val="0"/>
              </a:spcAft>
              <a:buNone/>
            </a:pPr>
            <a:r>
              <a:rPr lang="en-GB" sz="1100">
                <a:solidFill>
                  <a:schemeClr val="dk1"/>
                </a:solidFill>
              </a:rPr>
              <a:t>(Source: Torkington, 2022)</a:t>
            </a:r>
            <a:endParaRPr sz="1100">
              <a:solidFill>
                <a:schemeClr val="dk1"/>
              </a:solidFill>
            </a:endParaRPr>
          </a:p>
        </p:txBody>
      </p:sp>
      <p:pic>
        <p:nvPicPr>
          <p:cNvPr id="136" name="Google Shape;136;g3f173b6445e_2_42"/>
          <p:cNvPicPr preferRelativeResize="0"/>
          <p:nvPr/>
        </p:nvPicPr>
        <p:blipFill>
          <a:blip r:embed="rId3">
            <a:alphaModFix/>
          </a:blip>
          <a:stretch>
            <a:fillRect/>
          </a:stretch>
        </p:blipFill>
        <p:spPr>
          <a:xfrm>
            <a:off x="6014975" y="1413425"/>
            <a:ext cx="5943600" cy="2790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g3f173b6445e_2_51"/>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Taks 2 Campaign</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Types of Evaluation and Measuring Success</a:t>
            </a:r>
            <a:endParaRPr sz="1800" b="1">
              <a:solidFill>
                <a:srgbClr val="1E4E79"/>
              </a:solidFill>
              <a:latin typeface="Arial"/>
              <a:ea typeface="Arial"/>
              <a:cs typeface="Arial"/>
              <a:sym typeface="Arial"/>
            </a:endParaRPr>
          </a:p>
          <a:p>
            <a:pPr marL="0" lvl="0" indent="0" algn="ctr" rtl="0">
              <a:lnSpc>
                <a:spcPct val="90000"/>
              </a:lnSpc>
              <a:spcBef>
                <a:spcPts val="0"/>
              </a:spcBef>
              <a:spcAft>
                <a:spcPts val="0"/>
              </a:spcAft>
              <a:buClr>
                <a:srgbClr val="1E4E79"/>
              </a:buClr>
              <a:buSzPct val="100000"/>
              <a:buFont typeface="Arial"/>
              <a:buNone/>
            </a:pPr>
            <a:endParaRPr sz="1800" b="1">
              <a:solidFill>
                <a:srgbClr val="1E4E79"/>
              </a:solidFill>
              <a:latin typeface="Arial"/>
              <a:ea typeface="Arial"/>
              <a:cs typeface="Arial"/>
              <a:sym typeface="Arial"/>
            </a:endParaRPr>
          </a:p>
        </p:txBody>
      </p:sp>
      <p:sp>
        <p:nvSpPr>
          <p:cNvPr id="143" name="Google Shape;143;g3f173b6445e_2_51"/>
          <p:cNvSpPr txBox="1"/>
          <p:nvPr/>
        </p:nvSpPr>
        <p:spPr>
          <a:xfrm>
            <a:off x="161100" y="698850"/>
            <a:ext cx="6301800" cy="3387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endParaRPr sz="1600">
              <a:solidFill>
                <a:schemeClr val="dk1"/>
              </a:solidFill>
            </a:endParaRPr>
          </a:p>
        </p:txBody>
      </p:sp>
      <p:sp>
        <p:nvSpPr>
          <p:cNvPr id="144" name="Google Shape;144;g3f173b6445e_2_51"/>
          <p:cNvSpPr txBox="1"/>
          <p:nvPr/>
        </p:nvSpPr>
        <p:spPr>
          <a:xfrm>
            <a:off x="3324200" y="6249900"/>
            <a:ext cx="5720400" cy="861900"/>
          </a:xfrm>
          <a:prstGeom prst="rect">
            <a:avLst/>
          </a:prstGeom>
          <a:noFill/>
          <a:ln>
            <a:noFill/>
          </a:ln>
        </p:spPr>
        <p:txBody>
          <a:bodyPr spcFirstLastPara="1" wrap="square" lIns="91425" tIns="91425" rIns="91425" bIns="91425" anchor="t" anchorCtr="0">
            <a:spAutoFit/>
          </a:bodyPr>
          <a:lstStyle/>
          <a:p>
            <a:pPr marL="457200" lvl="0" indent="0" algn="ctr" rtl="0">
              <a:lnSpc>
                <a:spcPct val="150000"/>
              </a:lnSpc>
              <a:spcBef>
                <a:spcPts val="0"/>
              </a:spcBef>
              <a:spcAft>
                <a:spcPts val="0"/>
              </a:spcAft>
              <a:buNone/>
            </a:pPr>
            <a:r>
              <a:rPr lang="en-GB" sz="1100" b="1">
                <a:solidFill>
                  <a:schemeClr val="dk1"/>
                </a:solidFill>
              </a:rPr>
              <a:t>Table 2: Aim ,type of Evaluation and targeted Success of the Campaign</a:t>
            </a:r>
            <a:endParaRPr sz="1100" b="1">
              <a:solidFill>
                <a:schemeClr val="dk1"/>
              </a:solidFill>
            </a:endParaRPr>
          </a:p>
          <a:p>
            <a:pPr marL="457200" lvl="0" indent="0" algn="ctr" rtl="0">
              <a:lnSpc>
                <a:spcPct val="150000"/>
              </a:lnSpc>
              <a:spcBef>
                <a:spcPts val="0"/>
              </a:spcBef>
              <a:spcAft>
                <a:spcPts val="0"/>
              </a:spcAft>
              <a:buNone/>
            </a:pPr>
            <a:r>
              <a:rPr lang="en-GB" sz="1100">
                <a:solidFill>
                  <a:schemeClr val="dk1"/>
                </a:solidFill>
              </a:rPr>
              <a:t>(Source: Self-developed)</a:t>
            </a:r>
            <a:endParaRPr sz="1100">
              <a:solidFill>
                <a:schemeClr val="dk1"/>
              </a:solidFill>
            </a:endParaRPr>
          </a:p>
          <a:p>
            <a:pPr marL="457200" lvl="0" indent="0" algn="ctr" rtl="0">
              <a:lnSpc>
                <a:spcPct val="150000"/>
              </a:lnSpc>
              <a:spcBef>
                <a:spcPts val="0"/>
              </a:spcBef>
              <a:spcAft>
                <a:spcPts val="0"/>
              </a:spcAft>
              <a:buNone/>
            </a:pPr>
            <a:endParaRPr sz="1100" b="1">
              <a:solidFill>
                <a:schemeClr val="dk1"/>
              </a:solidFill>
            </a:endParaRPr>
          </a:p>
        </p:txBody>
      </p:sp>
      <p:graphicFrame>
        <p:nvGraphicFramePr>
          <p:cNvPr id="145" name="Google Shape;145;g3f173b6445e_2_51"/>
          <p:cNvGraphicFramePr/>
          <p:nvPr/>
        </p:nvGraphicFramePr>
        <p:xfrm>
          <a:off x="80563" y="542600"/>
          <a:ext cx="12030875" cy="5728964"/>
        </p:xfrm>
        <a:graphic>
          <a:graphicData uri="http://schemas.openxmlformats.org/drawingml/2006/table">
            <a:tbl>
              <a:tblPr>
                <a:noFill/>
                <a:tableStyleId>{129247A8-D987-4FF6-B1CB-D768EC5F5A29}</a:tableStyleId>
              </a:tblPr>
              <a:tblGrid>
                <a:gridCol w="1848050">
                  <a:extLst>
                    <a:ext uri="{9D8B030D-6E8A-4147-A177-3AD203B41FA5}">
                      <a16:colId xmlns:a16="http://schemas.microsoft.com/office/drawing/2014/main" val="20000"/>
                    </a:ext>
                  </a:extLst>
                </a:gridCol>
                <a:gridCol w="2698175">
                  <a:extLst>
                    <a:ext uri="{9D8B030D-6E8A-4147-A177-3AD203B41FA5}">
                      <a16:colId xmlns:a16="http://schemas.microsoft.com/office/drawing/2014/main" val="20001"/>
                    </a:ext>
                  </a:extLst>
                </a:gridCol>
                <a:gridCol w="1903500">
                  <a:extLst>
                    <a:ext uri="{9D8B030D-6E8A-4147-A177-3AD203B41FA5}">
                      <a16:colId xmlns:a16="http://schemas.microsoft.com/office/drawing/2014/main" val="20002"/>
                    </a:ext>
                  </a:extLst>
                </a:gridCol>
                <a:gridCol w="2291600">
                  <a:extLst>
                    <a:ext uri="{9D8B030D-6E8A-4147-A177-3AD203B41FA5}">
                      <a16:colId xmlns:a16="http://schemas.microsoft.com/office/drawing/2014/main" val="20003"/>
                    </a:ext>
                  </a:extLst>
                </a:gridCol>
                <a:gridCol w="3289550">
                  <a:extLst>
                    <a:ext uri="{9D8B030D-6E8A-4147-A177-3AD203B41FA5}">
                      <a16:colId xmlns:a16="http://schemas.microsoft.com/office/drawing/2014/main" val="20004"/>
                    </a:ext>
                  </a:extLst>
                </a:gridCol>
              </a:tblGrid>
              <a:tr h="246150">
                <a:tc>
                  <a:txBody>
                    <a:bodyPr/>
                    <a:lstStyle/>
                    <a:p>
                      <a:pPr marL="0" lvl="0" indent="0" algn="ctr" rtl="0">
                        <a:lnSpc>
                          <a:spcPct val="150000"/>
                        </a:lnSpc>
                        <a:spcBef>
                          <a:spcPts val="0"/>
                        </a:spcBef>
                        <a:spcAft>
                          <a:spcPts val="0"/>
                        </a:spcAft>
                        <a:buNone/>
                      </a:pPr>
                      <a:r>
                        <a:rPr lang="en-GB" sz="1100" b="1"/>
                        <a:t>Campaign aim</a:t>
                      </a:r>
                      <a:endParaRPr sz="11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E599"/>
                    </a:solidFill>
                  </a:tcPr>
                </a:tc>
                <a:tc>
                  <a:txBody>
                    <a:bodyPr/>
                    <a:lstStyle/>
                    <a:p>
                      <a:pPr marL="0" lvl="0" indent="0" algn="ctr" rtl="0">
                        <a:lnSpc>
                          <a:spcPct val="150000"/>
                        </a:lnSpc>
                        <a:spcBef>
                          <a:spcPts val="0"/>
                        </a:spcBef>
                        <a:spcAft>
                          <a:spcPts val="0"/>
                        </a:spcAft>
                        <a:buNone/>
                      </a:pPr>
                      <a:r>
                        <a:rPr lang="en-GB" sz="1100" b="1"/>
                        <a:t>Evaluation type</a:t>
                      </a:r>
                      <a:endParaRPr sz="11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E599"/>
                    </a:solidFill>
                  </a:tcPr>
                </a:tc>
                <a:tc>
                  <a:txBody>
                    <a:bodyPr/>
                    <a:lstStyle/>
                    <a:p>
                      <a:pPr marL="0" lvl="0" indent="0" algn="ctr" rtl="0">
                        <a:lnSpc>
                          <a:spcPct val="150000"/>
                        </a:lnSpc>
                        <a:spcBef>
                          <a:spcPts val="0"/>
                        </a:spcBef>
                        <a:spcAft>
                          <a:spcPts val="0"/>
                        </a:spcAft>
                        <a:buNone/>
                      </a:pPr>
                      <a:r>
                        <a:rPr lang="en-GB" sz="1100" b="1"/>
                        <a:t>What will be measured?</a:t>
                      </a:r>
                      <a:endParaRPr sz="11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E599"/>
                    </a:solidFill>
                  </a:tcPr>
                </a:tc>
                <a:tc>
                  <a:txBody>
                    <a:bodyPr/>
                    <a:lstStyle/>
                    <a:p>
                      <a:pPr marL="0" lvl="0" indent="0" algn="ctr" rtl="0">
                        <a:lnSpc>
                          <a:spcPct val="150000"/>
                        </a:lnSpc>
                        <a:spcBef>
                          <a:spcPts val="0"/>
                        </a:spcBef>
                        <a:spcAft>
                          <a:spcPts val="0"/>
                        </a:spcAft>
                        <a:buNone/>
                      </a:pPr>
                      <a:r>
                        <a:rPr lang="en-GB" sz="1100" b="1"/>
                        <a:t>Measurement method</a:t>
                      </a:r>
                      <a:endParaRPr sz="11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E599"/>
                    </a:solidFill>
                  </a:tcPr>
                </a:tc>
                <a:tc>
                  <a:txBody>
                    <a:bodyPr/>
                    <a:lstStyle/>
                    <a:p>
                      <a:pPr marL="0" lvl="0" indent="0" algn="ctr" rtl="0">
                        <a:lnSpc>
                          <a:spcPct val="150000"/>
                        </a:lnSpc>
                        <a:spcBef>
                          <a:spcPts val="0"/>
                        </a:spcBef>
                        <a:spcAft>
                          <a:spcPts val="0"/>
                        </a:spcAft>
                        <a:buNone/>
                      </a:pPr>
                      <a:r>
                        <a:rPr lang="en-GB" sz="1100" b="1"/>
                        <a:t>Success target</a:t>
                      </a:r>
                      <a:endParaRPr sz="1100" b="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E599"/>
                    </a:solidFill>
                  </a:tcPr>
                </a:tc>
                <a:extLst>
                  <a:ext uri="{0D108BD9-81ED-4DB2-BD59-A6C34878D82A}">
                    <a16:rowId xmlns:a16="http://schemas.microsoft.com/office/drawing/2014/main" val="10000"/>
                  </a:ext>
                </a:extLst>
              </a:tr>
              <a:tr h="1193000">
                <a:tc>
                  <a:txBody>
                    <a:bodyPr/>
                    <a:lstStyle/>
                    <a:p>
                      <a:pPr marL="0" lvl="0" indent="0" algn="just" rtl="0">
                        <a:lnSpc>
                          <a:spcPct val="150000"/>
                        </a:lnSpc>
                        <a:spcBef>
                          <a:spcPts val="0"/>
                        </a:spcBef>
                        <a:spcAft>
                          <a:spcPts val="0"/>
                        </a:spcAft>
                        <a:buNone/>
                      </a:pPr>
                      <a:r>
                        <a:rPr lang="en-GB" sz="1100" b="1" i="1"/>
                        <a:t>Increasing awareness of sleep hygiene among young adults</a:t>
                      </a:r>
                      <a:endParaRPr sz="11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Process evaluation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Sleep hygiene knowledge such as. screen curfew, caffeine timing, consistent bedtime</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Pre- and post-session sleep hygiene knowledge questionnaire</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At least 70% of participants show an increased knowledge score between baseline and Week 8</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extLst>
                  <a:ext uri="{0D108BD9-81ED-4DB2-BD59-A6C34878D82A}">
                    <a16:rowId xmlns:a16="http://schemas.microsoft.com/office/drawing/2014/main" val="10001"/>
                  </a:ext>
                </a:extLst>
              </a:tr>
              <a:tr h="953125">
                <a:tc>
                  <a:txBody>
                    <a:bodyPr/>
                    <a:lstStyle/>
                    <a:p>
                      <a:pPr marL="0" lvl="0" indent="0" algn="just" rtl="0">
                        <a:lnSpc>
                          <a:spcPct val="150000"/>
                        </a:lnSpc>
                        <a:spcBef>
                          <a:spcPts val="0"/>
                        </a:spcBef>
                        <a:spcAft>
                          <a:spcPts val="0"/>
                        </a:spcAft>
                        <a:buNone/>
                      </a:pPr>
                      <a:r>
                        <a:rPr lang="en-GB" sz="1100" b="1" i="1"/>
                        <a:t>Improving average sleep duration and sleep quality</a:t>
                      </a:r>
                      <a:endParaRPr sz="11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Outcome evaluation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Self-reported nightly sleep duration and overall sleep quality</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Nightly sleep diary plus Pittsburgh Sleep Quality Index (PSQI) completed at baseline and Week 8</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Average reported sleep duration moves toward 7–9 hours; PSQI score improves by 2 points or more</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extLst>
                  <a:ext uri="{0D108BD9-81ED-4DB2-BD59-A6C34878D82A}">
                    <a16:rowId xmlns:a16="http://schemas.microsoft.com/office/drawing/2014/main" val="10002"/>
                  </a:ext>
                </a:extLst>
              </a:tr>
              <a:tr h="953125">
                <a:tc>
                  <a:txBody>
                    <a:bodyPr/>
                    <a:lstStyle/>
                    <a:p>
                      <a:pPr marL="0" lvl="0" indent="0" algn="just" rtl="0">
                        <a:lnSpc>
                          <a:spcPct val="150000"/>
                        </a:lnSpc>
                        <a:spcBef>
                          <a:spcPts val="0"/>
                        </a:spcBef>
                        <a:spcAft>
                          <a:spcPts val="0"/>
                        </a:spcAft>
                        <a:buNone/>
                      </a:pPr>
                      <a:r>
                        <a:rPr lang="en-GB" sz="1100" b="1" i="1"/>
                        <a:t>Reducing bedtime screen use and unhealthy sleep habits</a:t>
                      </a:r>
                      <a:endParaRPr sz="11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Process/behavioural evaluation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Self-reported screen use in the hour before bed</a:t>
                      </a:r>
                      <a:endParaRPr sz="1100"/>
                    </a:p>
                    <a:p>
                      <a:pPr marL="0" lvl="0" indent="0" algn="just" rtl="0">
                        <a:lnSpc>
                          <a:spcPct val="150000"/>
                        </a:lnSpc>
                        <a:spcBef>
                          <a:spcPts val="0"/>
                        </a:spcBef>
                        <a:spcAft>
                          <a:spcPts val="0"/>
                        </a:spcAft>
                        <a:buNone/>
                      </a:pPr>
                      <a:r>
                        <a:rPr lang="en-GB" sz="1100"/>
                        <a:t>Caffeine and alcohol intake near bedtime</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Weekly behaviour-tracking log completed by participants each session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At least 50% reduction in reported pre-bed screen use by Week 8</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extLst>
                  <a:ext uri="{0D108BD9-81ED-4DB2-BD59-A6C34878D82A}">
                    <a16:rowId xmlns:a16="http://schemas.microsoft.com/office/drawing/2014/main" val="10003"/>
                  </a:ext>
                </a:extLst>
              </a:tr>
              <a:tr h="1073050">
                <a:tc>
                  <a:txBody>
                    <a:bodyPr/>
                    <a:lstStyle/>
                    <a:p>
                      <a:pPr marL="0" lvl="0" indent="0" algn="just" rtl="0">
                        <a:lnSpc>
                          <a:spcPct val="150000"/>
                        </a:lnSpc>
                        <a:spcBef>
                          <a:spcPts val="0"/>
                        </a:spcBef>
                        <a:spcAft>
                          <a:spcPts val="0"/>
                        </a:spcAft>
                        <a:buNone/>
                      </a:pPr>
                      <a:r>
                        <a:rPr lang="en-GB" sz="1100" b="1" i="1"/>
                        <a:t>Improving engagement with sleep health resources</a:t>
                      </a:r>
                      <a:endParaRPr sz="11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Process evaluation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Session attendance and uptake of supporting resources (sleep diary, app, QR-code materials)</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Attendance register; QR code scan and resource-access analytics</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tc>
                  <a:txBody>
                    <a:bodyPr/>
                    <a:lstStyle/>
                    <a:p>
                      <a:pPr marL="0" lvl="0" indent="0" algn="just" rtl="0">
                        <a:lnSpc>
                          <a:spcPct val="150000"/>
                        </a:lnSpc>
                        <a:spcBef>
                          <a:spcPts val="0"/>
                        </a:spcBef>
                        <a:spcAft>
                          <a:spcPts val="0"/>
                        </a:spcAft>
                        <a:buNone/>
                      </a:pPr>
                      <a:r>
                        <a:rPr lang="en-GB" sz="1100"/>
                        <a:t>At least 75% attendance across all 8 sessions; at least 60% resource uptake</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0C3"/>
                    </a:solidFill>
                  </a:tcPr>
                </a:tc>
                <a:extLst>
                  <a:ext uri="{0D108BD9-81ED-4DB2-BD59-A6C34878D82A}">
                    <a16:rowId xmlns:a16="http://schemas.microsoft.com/office/drawing/2014/main" val="10004"/>
                  </a:ext>
                </a:extLst>
              </a:tr>
              <a:tr h="1288850">
                <a:tc>
                  <a:txBody>
                    <a:bodyPr/>
                    <a:lstStyle/>
                    <a:p>
                      <a:pPr marL="0" lvl="0" indent="0" algn="just" rtl="0">
                        <a:lnSpc>
                          <a:spcPct val="150000"/>
                        </a:lnSpc>
                        <a:spcBef>
                          <a:spcPts val="0"/>
                        </a:spcBef>
                        <a:spcAft>
                          <a:spcPts val="0"/>
                        </a:spcAft>
                        <a:buNone/>
                      </a:pPr>
                      <a:r>
                        <a:rPr lang="en-GB" sz="1100" b="1" i="1"/>
                        <a:t>Enhancing mental well-being associated with better sleep</a:t>
                      </a:r>
                      <a:endParaRPr sz="1100" b="1" i="1"/>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Impact evaluation</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Self-reported stress, mood and general well-being</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Short well-being scale such as. shortened WEMWBS or simple stress/mood rating) at baseline and Week 8</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tc>
                  <a:txBody>
                    <a:bodyPr/>
                    <a:lstStyle/>
                    <a:p>
                      <a:pPr marL="0" lvl="0" indent="0" algn="just" rtl="0">
                        <a:lnSpc>
                          <a:spcPct val="150000"/>
                        </a:lnSpc>
                        <a:spcBef>
                          <a:spcPts val="0"/>
                        </a:spcBef>
                        <a:spcAft>
                          <a:spcPts val="0"/>
                        </a:spcAft>
                        <a:buNone/>
                      </a:pPr>
                      <a:r>
                        <a:rPr lang="en-GB" sz="1100"/>
                        <a:t>Measurable improvement in well-being score for at least 60% of participants</a:t>
                      </a:r>
                      <a:endParaRPr sz="1100"/>
                    </a:p>
                  </a:txBody>
                  <a:tcPr marL="63500" marR="63500" marT="0" marB="0">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FFFFBC"/>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g3f173b6445e_2_0"/>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2 Campaign</a:t>
            </a:r>
            <a:br>
              <a:rPr lang="en-GB" sz="1800" b="1">
                <a:solidFill>
                  <a:srgbClr val="1E4E79"/>
                </a:solidFill>
                <a:latin typeface="Arial"/>
                <a:ea typeface="Arial"/>
                <a:cs typeface="Arial"/>
                <a:sym typeface="Arial"/>
              </a:rPr>
            </a:br>
            <a:r>
              <a:rPr lang="en-GB" sz="1800" b="1">
                <a:solidFill>
                  <a:srgbClr val="1E4E79"/>
                </a:solidFill>
                <a:latin typeface="Arial"/>
                <a:ea typeface="Arial"/>
                <a:cs typeface="Arial"/>
                <a:sym typeface="Arial"/>
              </a:rPr>
              <a:t>Campaign Poster</a:t>
            </a:r>
            <a:endParaRPr/>
          </a:p>
        </p:txBody>
      </p:sp>
      <p:pic>
        <p:nvPicPr>
          <p:cNvPr id="152" name="Google Shape;152;g3f173b6445e_2_0"/>
          <p:cNvPicPr preferRelativeResize="0"/>
          <p:nvPr/>
        </p:nvPicPr>
        <p:blipFill>
          <a:blip r:embed="rId3">
            <a:alphaModFix/>
          </a:blip>
          <a:stretch>
            <a:fillRect/>
          </a:stretch>
        </p:blipFill>
        <p:spPr>
          <a:xfrm>
            <a:off x="3595670" y="571480"/>
            <a:ext cx="4249706" cy="6010634"/>
          </a:xfrm>
          <a:prstGeom prst="rect">
            <a:avLst/>
          </a:prstGeom>
          <a:noFill/>
          <a:ln>
            <a:noFill/>
          </a:ln>
        </p:spPr>
      </p:pic>
      <p:sp>
        <p:nvSpPr>
          <p:cNvPr id="24577" name="Rectangle 1"/>
          <p:cNvSpPr>
            <a:spLocks noChangeArrowheads="1"/>
          </p:cNvSpPr>
          <p:nvPr/>
        </p:nvSpPr>
        <p:spPr bwMode="auto">
          <a:xfrm>
            <a:off x="4810116" y="6427113"/>
            <a:ext cx="2095472"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Arial" pitchFamily="34" charset="0"/>
                <a:ea typeface="Arial" pitchFamily="34" charset="0"/>
                <a:cs typeface="Arial" pitchFamily="34" charset="0"/>
              </a:rPr>
              <a:t>Figure 6: Campaign poster</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latin typeface="Arial" pitchFamily="34" charset="0"/>
                <a:ea typeface="Arial" pitchFamily="34" charset="0"/>
                <a:cs typeface="Arial" pitchFamily="34" charset="0"/>
              </a:rPr>
              <a:t>(Source: self created)</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3f173b6445e_2_65"/>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2 Campaign</a:t>
            </a:r>
            <a:br>
              <a:rPr lang="en-GB" sz="1800" b="1">
                <a:solidFill>
                  <a:srgbClr val="1E4E79"/>
                </a:solidFill>
                <a:latin typeface="Arial"/>
                <a:ea typeface="Arial"/>
                <a:cs typeface="Arial"/>
                <a:sym typeface="Arial"/>
              </a:rPr>
            </a:br>
            <a:r>
              <a:rPr lang="en-GB" sz="1800" b="1">
                <a:solidFill>
                  <a:srgbClr val="1E4E79"/>
                </a:solidFill>
                <a:latin typeface="Arial"/>
                <a:ea typeface="Arial"/>
                <a:cs typeface="Arial"/>
                <a:sym typeface="Arial"/>
              </a:rPr>
              <a:t>Potential local and national partners and organisations supporting the campaign</a:t>
            </a:r>
            <a:endParaRPr/>
          </a:p>
        </p:txBody>
      </p:sp>
      <p:sp>
        <p:nvSpPr>
          <p:cNvPr id="159" name="Google Shape;159;g3f173b6445e_2_65"/>
          <p:cNvSpPr txBox="1"/>
          <p:nvPr/>
        </p:nvSpPr>
        <p:spPr>
          <a:xfrm>
            <a:off x="161097" y="1289113"/>
            <a:ext cx="6821100" cy="50949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chemeClr val="dk1"/>
              </a:buClr>
              <a:buSzPts val="1000"/>
              <a:buFont typeface="Arial"/>
              <a:buNone/>
            </a:pPr>
            <a:r>
              <a:rPr lang="en-GB" sz="1300" b="1" i="1" u="none" strike="noStrike" cap="none" dirty="0">
                <a:solidFill>
                  <a:schemeClr val="dk1"/>
                </a:solidFill>
                <a:latin typeface="Arial"/>
                <a:ea typeface="Arial"/>
                <a:cs typeface="Arial"/>
                <a:sym typeface="Arial"/>
              </a:rPr>
              <a:t>Local partners at Manchester</a:t>
            </a:r>
            <a:endParaRPr sz="13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1" i="0" u="none" strike="noStrike" cap="none" dirty="0">
                <a:solidFill>
                  <a:schemeClr val="dk1"/>
                </a:solidFill>
                <a:latin typeface="Arial"/>
                <a:ea typeface="Arial"/>
                <a:cs typeface="Arial"/>
                <a:sym typeface="Arial"/>
              </a:rPr>
              <a:t>Manchester City Council </a:t>
            </a:r>
            <a:r>
              <a:rPr lang="en-GB" sz="1300" b="0" i="0" u="none" strike="noStrike" cap="none" dirty="0">
                <a:solidFill>
                  <a:schemeClr val="dk1"/>
                </a:solidFill>
                <a:latin typeface="Arial"/>
                <a:ea typeface="Arial"/>
                <a:cs typeface="Arial"/>
                <a:sym typeface="Arial"/>
              </a:rPr>
              <a:t>supports health improvements several standards such as age-friendly concepts by reducing inequalities across the local communities (</a:t>
            </a:r>
            <a:r>
              <a:rPr lang="en-GB" sz="1300" b="0" i="0" u="none" strike="noStrike" cap="none" dirty="0" err="1">
                <a:solidFill>
                  <a:schemeClr val="dk1"/>
                </a:solidFill>
                <a:latin typeface="Arial"/>
                <a:ea typeface="Arial"/>
                <a:cs typeface="Arial"/>
                <a:sym typeface="Arial"/>
              </a:rPr>
              <a:t>Meenan</a:t>
            </a:r>
            <a:r>
              <a:rPr lang="en-GB" sz="1300" b="0" i="0" u="none" strike="noStrike" cap="none" dirty="0">
                <a:solidFill>
                  <a:schemeClr val="dk1"/>
                </a:solidFill>
                <a:latin typeface="Arial"/>
                <a:ea typeface="Arial"/>
                <a:cs typeface="Arial"/>
                <a:sym typeface="Arial"/>
              </a:rPr>
              <a:t>, 2025). Their public health priorities include enhancing well-being and being able to prevent the issues by encouraging healthier lifestyles. The council can provide community venues, promotional support and alignments to local services for increasing campaign participation among the young adults.</a:t>
            </a:r>
            <a:endParaRPr sz="13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1" i="0" u="none" strike="noStrike" cap="none" dirty="0">
                <a:solidFill>
                  <a:schemeClr val="dk1"/>
                </a:solidFill>
                <a:latin typeface="Arial"/>
                <a:ea typeface="Arial"/>
                <a:cs typeface="Arial"/>
                <a:sym typeface="Arial"/>
              </a:rPr>
              <a:t>Greater Manchester Integrated Care Partnership (GMICP) </a:t>
            </a:r>
            <a:r>
              <a:rPr lang="en-GB" sz="1300" b="0" i="0" u="none" strike="noStrike" cap="none" dirty="0">
                <a:solidFill>
                  <a:schemeClr val="dk1"/>
                </a:solidFill>
                <a:latin typeface="Arial"/>
                <a:ea typeface="Arial"/>
                <a:cs typeface="Arial"/>
                <a:sym typeface="Arial"/>
              </a:rPr>
              <a:t>aims to enhance population health through prevention and integrated care across the city-region (GMICP, 2026) . The partnership promotes initiatives to address mental wellbeing and long-term health outcomes. This supports sleep hygiene associated with their goal of reducing preventable conditions linked to poor sleep such as obesity, cardiovascular disease and mental health problems.</a:t>
            </a:r>
            <a:endParaRPr sz="13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0" i="0" u="none" strike="noStrike" cap="none" dirty="0">
                <a:solidFill>
                  <a:schemeClr val="dk1"/>
                </a:solidFill>
                <a:latin typeface="Arial"/>
                <a:ea typeface="Arial"/>
                <a:cs typeface="Arial"/>
                <a:sym typeface="Arial"/>
              </a:rPr>
              <a:t>The </a:t>
            </a:r>
            <a:r>
              <a:rPr lang="en-GB" sz="1300" b="1" i="0" u="none" strike="noStrike" cap="none" dirty="0">
                <a:solidFill>
                  <a:schemeClr val="dk1"/>
                </a:solidFill>
                <a:latin typeface="Arial"/>
                <a:ea typeface="Arial"/>
                <a:cs typeface="Arial"/>
                <a:sym typeface="Arial"/>
              </a:rPr>
              <a:t>University of Manchester </a:t>
            </a:r>
            <a:r>
              <a:rPr lang="en-GB" sz="1300" b="0" i="0" u="none" strike="noStrike" cap="none" dirty="0">
                <a:solidFill>
                  <a:schemeClr val="dk1"/>
                </a:solidFill>
                <a:latin typeface="Arial"/>
                <a:ea typeface="Arial"/>
                <a:cs typeface="Arial"/>
                <a:sym typeface="Arial"/>
              </a:rPr>
              <a:t>promotes student well-being, resilience and academic success (Manchester UK, 2024). The university can assist through campus promotion, wellbeing events and peer-led activities as many young adults aged 18-34. The improved sleep supports both educational and mental wellbeing of the students.</a:t>
            </a:r>
            <a:endParaRPr sz="1300" b="0" i="0" u="none" strike="noStrike" cap="none" dirty="0">
              <a:solidFill>
                <a:schemeClr val="dk1"/>
              </a:solidFill>
              <a:latin typeface="Arial"/>
              <a:ea typeface="Arial"/>
              <a:cs typeface="Arial"/>
              <a:sym typeface="Arial"/>
            </a:endParaRPr>
          </a:p>
        </p:txBody>
      </p:sp>
      <p:pic>
        <p:nvPicPr>
          <p:cNvPr id="160" name="Google Shape;160;g3f173b6445e_2_65" descr="Manchester City Council Logo Brand Icon | Epicicons"/>
          <p:cNvPicPr preferRelativeResize="0"/>
          <p:nvPr/>
        </p:nvPicPr>
        <p:blipFill rotWithShape="1">
          <a:blip r:embed="rId3">
            <a:alphaModFix/>
          </a:blip>
          <a:srcRect/>
          <a:stretch/>
        </p:blipFill>
        <p:spPr>
          <a:xfrm>
            <a:off x="7418284" y="909329"/>
            <a:ext cx="1391419" cy="1391419"/>
          </a:xfrm>
          <a:prstGeom prst="rect">
            <a:avLst/>
          </a:prstGeom>
          <a:noFill/>
          <a:ln>
            <a:noFill/>
          </a:ln>
        </p:spPr>
      </p:pic>
      <p:pic>
        <p:nvPicPr>
          <p:cNvPr id="161" name="Google Shape;161;g3f173b6445e_2_65" descr="GMICP | Greater Manchester Integrated Care Partnership"/>
          <p:cNvPicPr preferRelativeResize="0"/>
          <p:nvPr/>
        </p:nvPicPr>
        <p:blipFill rotWithShape="1">
          <a:blip r:embed="rId4">
            <a:alphaModFix/>
          </a:blip>
          <a:srcRect/>
          <a:stretch/>
        </p:blipFill>
        <p:spPr>
          <a:xfrm>
            <a:off x="7418284" y="2487561"/>
            <a:ext cx="1647671" cy="1406013"/>
          </a:xfrm>
          <a:prstGeom prst="rect">
            <a:avLst/>
          </a:prstGeom>
          <a:noFill/>
          <a:ln>
            <a:noFill/>
          </a:ln>
        </p:spPr>
      </p:pic>
      <p:pic>
        <p:nvPicPr>
          <p:cNvPr id="162" name="Google Shape;162;g3f173b6445e_2_65" descr="Crest | University brand | StaffNet | The University of Manchester"/>
          <p:cNvPicPr preferRelativeResize="0"/>
          <p:nvPr/>
        </p:nvPicPr>
        <p:blipFill rotWithShape="1">
          <a:blip r:embed="rId5">
            <a:alphaModFix/>
          </a:blip>
          <a:srcRect/>
          <a:stretch/>
        </p:blipFill>
        <p:spPr>
          <a:xfrm>
            <a:off x="9635152" y="909329"/>
            <a:ext cx="1179958" cy="196245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g3f1736cf5b5_0_0"/>
          <p:cNvSpPr txBox="1"/>
          <p:nvPr/>
        </p:nvSpPr>
        <p:spPr>
          <a:xfrm>
            <a:off x="325275" y="1016500"/>
            <a:ext cx="5748000" cy="51873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300"/>
              <a:buFont typeface="Arial"/>
              <a:buNone/>
            </a:pPr>
            <a:r>
              <a:rPr lang="en-GB" sz="1300" b="1" i="1" u="none" strike="noStrike" cap="none">
                <a:solidFill>
                  <a:schemeClr val="dk1"/>
                </a:solidFill>
                <a:latin typeface="Arial"/>
                <a:ea typeface="Arial"/>
                <a:cs typeface="Arial"/>
                <a:sym typeface="Arial"/>
              </a:rPr>
              <a:t>National partners in the UK</a:t>
            </a:r>
            <a:endParaRPr sz="13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0" i="0" u="none" strike="noStrike" cap="none">
                <a:solidFill>
                  <a:schemeClr val="dk1"/>
                </a:solidFill>
                <a:latin typeface="Arial"/>
                <a:ea typeface="Arial"/>
                <a:cs typeface="Arial"/>
                <a:sym typeface="Arial"/>
              </a:rPr>
              <a:t>The </a:t>
            </a:r>
            <a:r>
              <a:rPr lang="en-GB" sz="1300" b="1" i="0" u="none" strike="noStrike" cap="none">
                <a:solidFill>
                  <a:schemeClr val="dk1"/>
                </a:solidFill>
                <a:latin typeface="Arial"/>
                <a:ea typeface="Arial"/>
                <a:cs typeface="Arial"/>
                <a:sym typeface="Arial"/>
              </a:rPr>
              <a:t>Sleep Charity’s Sleep Manifesto 2024 </a:t>
            </a:r>
            <a:r>
              <a:rPr lang="en-GB" sz="1300" b="0" i="0" u="none" strike="noStrike" cap="none">
                <a:solidFill>
                  <a:schemeClr val="dk1"/>
                </a:solidFill>
                <a:latin typeface="Arial"/>
                <a:ea typeface="Arial"/>
                <a:cs typeface="Arial"/>
                <a:sym typeface="Arial"/>
              </a:rPr>
              <a:t>supervises recognising sleep as a public health priority (The Sleep Charity, 2024). Their campaigns aim to enhance sleep education, increase awareness of sleep disorders and provide evidence-based guidance to help people develop healthier sleep behaviours.</a:t>
            </a:r>
            <a:endParaRPr sz="13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1" i="0" u="none" strike="noStrike" cap="none">
                <a:solidFill>
                  <a:schemeClr val="dk1"/>
                </a:solidFill>
                <a:latin typeface="Arial"/>
                <a:ea typeface="Arial"/>
                <a:cs typeface="Arial"/>
                <a:sym typeface="Arial"/>
              </a:rPr>
              <a:t>NHS Every Mind Matters </a:t>
            </a:r>
            <a:r>
              <a:rPr lang="en-GB" sz="1300" b="0" i="0" u="none" strike="noStrike" cap="none">
                <a:solidFill>
                  <a:schemeClr val="dk1"/>
                </a:solidFill>
                <a:latin typeface="Arial"/>
                <a:ea typeface="Arial"/>
                <a:cs typeface="Arial"/>
                <a:sym typeface="Arial"/>
              </a:rPr>
              <a:t>promotes self-care strategies that improve mental and physical well-being including ease to reduce anxiety (NHS, 2023). Their campaign encourages healthy habits, stress management and better sleep routines making it a valuable partner for promoting practical sleep hygiene interventions.</a:t>
            </a:r>
            <a:endParaRPr sz="13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300"/>
              <a:buFont typeface="Arial"/>
              <a:buChar char="●"/>
            </a:pPr>
            <a:r>
              <a:rPr lang="en-GB" sz="1300" b="0" i="0" u="none" strike="noStrike" cap="none">
                <a:solidFill>
                  <a:schemeClr val="dk1"/>
                </a:solidFill>
                <a:latin typeface="Arial"/>
                <a:ea typeface="Arial"/>
                <a:cs typeface="Arial"/>
                <a:sym typeface="Arial"/>
              </a:rPr>
              <a:t>The </a:t>
            </a:r>
            <a:r>
              <a:rPr lang="en-GB" sz="1300" b="1" i="0" u="none" strike="noStrike" cap="none">
                <a:solidFill>
                  <a:schemeClr val="dk1"/>
                </a:solidFill>
                <a:latin typeface="Arial"/>
                <a:ea typeface="Arial"/>
                <a:cs typeface="Arial"/>
                <a:sym typeface="Arial"/>
              </a:rPr>
              <a:t>Mental Health Foundation </a:t>
            </a:r>
            <a:r>
              <a:rPr lang="en-GB" sz="1300" b="0" i="0" u="none" strike="noStrike" cap="none">
                <a:solidFill>
                  <a:schemeClr val="dk1"/>
                </a:solidFill>
                <a:latin typeface="Arial"/>
                <a:ea typeface="Arial"/>
                <a:cs typeface="Arial"/>
                <a:sym typeface="Arial"/>
              </a:rPr>
              <a:t>enhances awareness of the strong relationship between sleep and mental health (Mental Health Foundation, 2023). Their aim is to prevent mental health problems through education and early intervention to support the campaign’s objective to improve psychological well-being through better sleep practices.</a:t>
            </a:r>
            <a:endParaRPr sz="1300" b="0" i="0" u="none" strike="noStrike" cap="none">
              <a:solidFill>
                <a:schemeClr val="dk1"/>
              </a:solidFill>
              <a:latin typeface="Arial"/>
              <a:ea typeface="Arial"/>
              <a:cs typeface="Arial"/>
              <a:sym typeface="Arial"/>
            </a:endParaRPr>
          </a:p>
        </p:txBody>
      </p:sp>
      <p:sp>
        <p:nvSpPr>
          <p:cNvPr id="169" name="Google Shape;169;g3f1736cf5b5_0_0"/>
          <p:cNvSpPr txBox="1">
            <a:spLocks noGrp="1"/>
          </p:cNvSpPr>
          <p:nvPr>
            <p:ph type="title"/>
          </p:nvPr>
        </p:nvSpPr>
        <p:spPr>
          <a:xfrm>
            <a:off x="838200" y="163363"/>
            <a:ext cx="10515600" cy="379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rgbClr val="1E4E79"/>
              </a:buClr>
              <a:buSzPct val="100000"/>
              <a:buFont typeface="Arial"/>
              <a:buNone/>
            </a:pPr>
            <a:r>
              <a:rPr lang="en-GB" sz="1800" b="1">
                <a:solidFill>
                  <a:srgbClr val="1E4E79"/>
                </a:solidFill>
                <a:latin typeface="Arial"/>
                <a:ea typeface="Arial"/>
                <a:cs typeface="Arial"/>
                <a:sym typeface="Arial"/>
              </a:rPr>
              <a:t>Task 2 Campaign</a:t>
            </a:r>
            <a:br>
              <a:rPr lang="en-GB" sz="1800" b="1">
                <a:solidFill>
                  <a:srgbClr val="1E4E79"/>
                </a:solidFill>
                <a:latin typeface="Arial"/>
                <a:ea typeface="Arial"/>
                <a:cs typeface="Arial"/>
                <a:sym typeface="Arial"/>
              </a:rPr>
            </a:br>
            <a:r>
              <a:rPr lang="en-GB" sz="1800" b="1">
                <a:solidFill>
                  <a:srgbClr val="1E4E79"/>
                </a:solidFill>
                <a:latin typeface="Arial"/>
                <a:ea typeface="Arial"/>
                <a:cs typeface="Arial"/>
                <a:sym typeface="Arial"/>
              </a:rPr>
              <a:t>Potential local and national partners and organisations supporting the campaign (CONTD.)</a:t>
            </a:r>
            <a:endParaRPr/>
          </a:p>
        </p:txBody>
      </p:sp>
      <p:pic>
        <p:nvPicPr>
          <p:cNvPr id="170" name="Google Shape;170;g3f1736cf5b5_0_0" descr="The Sleep Charity - Family Fund"/>
          <p:cNvPicPr preferRelativeResize="0"/>
          <p:nvPr/>
        </p:nvPicPr>
        <p:blipFill rotWithShape="1">
          <a:blip r:embed="rId3">
            <a:alphaModFix/>
          </a:blip>
          <a:srcRect/>
          <a:stretch/>
        </p:blipFill>
        <p:spPr>
          <a:xfrm>
            <a:off x="7007770" y="1128523"/>
            <a:ext cx="2709725" cy="1652925"/>
          </a:xfrm>
          <a:prstGeom prst="rect">
            <a:avLst/>
          </a:prstGeom>
          <a:noFill/>
          <a:ln>
            <a:noFill/>
          </a:ln>
        </p:spPr>
      </p:pic>
      <p:pic>
        <p:nvPicPr>
          <p:cNvPr id="171" name="Google Shape;171;g3f1736cf5b5_0_0" descr="NHS Every Mind Matters - Family Fund"/>
          <p:cNvPicPr preferRelativeResize="0"/>
          <p:nvPr/>
        </p:nvPicPr>
        <p:blipFill rotWithShape="1">
          <a:blip r:embed="rId4">
            <a:alphaModFix/>
          </a:blip>
          <a:srcRect/>
          <a:stretch/>
        </p:blipFill>
        <p:spPr>
          <a:xfrm>
            <a:off x="8200036" y="2984752"/>
            <a:ext cx="2618791" cy="1820050"/>
          </a:xfrm>
          <a:prstGeom prst="rect">
            <a:avLst/>
          </a:prstGeom>
          <a:noFill/>
          <a:ln>
            <a:noFill/>
          </a:ln>
        </p:spPr>
      </p:pic>
      <p:pic>
        <p:nvPicPr>
          <p:cNvPr id="172" name="Google Shape;172;g3f1736cf5b5_0_0" descr="Mental Health Foundation - Wikipedia"/>
          <p:cNvPicPr preferRelativeResize="0"/>
          <p:nvPr/>
        </p:nvPicPr>
        <p:blipFill rotWithShape="1">
          <a:blip r:embed="rId5">
            <a:alphaModFix/>
          </a:blip>
          <a:srcRect/>
          <a:stretch/>
        </p:blipFill>
        <p:spPr>
          <a:xfrm>
            <a:off x="9473600" y="4801325"/>
            <a:ext cx="2292225" cy="19211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
          <p:cNvSpPr txBox="1">
            <a:spLocks noGrp="1"/>
          </p:cNvSpPr>
          <p:nvPr>
            <p:ph type="title"/>
          </p:nvPr>
        </p:nvSpPr>
        <p:spPr>
          <a:xfrm>
            <a:off x="838200" y="365125"/>
            <a:ext cx="10515600" cy="40179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1E4E79"/>
              </a:buClr>
              <a:buSzPts val="1800"/>
              <a:buFont typeface="Arial"/>
              <a:buNone/>
            </a:pPr>
            <a:r>
              <a:rPr lang="en-GB" sz="1800" b="1">
                <a:solidFill>
                  <a:srgbClr val="1E4E79"/>
                </a:solidFill>
                <a:latin typeface="Arial"/>
                <a:ea typeface="Arial"/>
                <a:cs typeface="Arial"/>
                <a:sym typeface="Arial"/>
              </a:rPr>
              <a:t>Resources form the campaigns that can be replicated/used in the campaign</a:t>
            </a:r>
            <a:endParaRPr/>
          </a:p>
        </p:txBody>
      </p:sp>
      <p:sp>
        <p:nvSpPr>
          <p:cNvPr id="179" name="Google Shape;179;p3"/>
          <p:cNvSpPr txBox="1"/>
          <p:nvPr/>
        </p:nvSpPr>
        <p:spPr>
          <a:xfrm>
            <a:off x="167149" y="894739"/>
            <a:ext cx="6479457" cy="539320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chemeClr val="dk1"/>
              </a:buClr>
              <a:buSzPts val="1100"/>
              <a:buFont typeface="Arial"/>
              <a:buChar char="●"/>
            </a:pPr>
            <a:r>
              <a:rPr lang="en-GB" sz="1100" b="1" i="1" u="none" strike="noStrike" cap="none">
                <a:solidFill>
                  <a:schemeClr val="dk1"/>
                </a:solidFill>
                <a:latin typeface="Arial"/>
                <a:ea typeface="Arial"/>
                <a:cs typeface="Arial"/>
                <a:sym typeface="Arial"/>
              </a:rPr>
              <a:t>Sleep diaries and self-monitoring tools</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The Sleep Charity and NHS programmes use sleep diaries to help people monitor bedtime routines, sleep duration, caffeine intake and screen exposure. As per the view of Jakowski (2022) , the weekly tracking encourages self-awareness by allowing participants to identify behaviours negatively affecting sleep quality.</a:t>
            </a:r>
            <a:endParaRPr sz="11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100"/>
              <a:buFont typeface="Arial"/>
              <a:buChar char="●"/>
            </a:pPr>
            <a:r>
              <a:rPr lang="en-GB" sz="1100" b="1" i="1" u="none" strike="noStrike" cap="none">
                <a:solidFill>
                  <a:schemeClr val="dk1"/>
                </a:solidFill>
                <a:latin typeface="Arial"/>
                <a:ea typeface="Arial"/>
                <a:cs typeface="Arial"/>
                <a:sym typeface="Arial"/>
              </a:rPr>
              <a:t>Educational factsheets and digital guides</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Sleep hygiene leaflets, infographics and online guides provide simple advice on improving sleep routines. These resources can be adapted to educate Manchester’s young adults about healthy sleep habits and recommended sleep durations.</a:t>
            </a:r>
            <a:endParaRPr sz="11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100"/>
              <a:buFont typeface="Arial"/>
              <a:buChar char="●"/>
            </a:pPr>
            <a:r>
              <a:rPr lang="en-GB" sz="1100" b="1" i="1" u="none" strike="noStrike" cap="none">
                <a:solidFill>
                  <a:schemeClr val="dk1"/>
                </a:solidFill>
                <a:latin typeface="Arial"/>
                <a:ea typeface="Arial"/>
                <a:cs typeface="Arial"/>
                <a:sym typeface="Arial"/>
              </a:rPr>
              <a:t>Social media and digital engagement</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Campaigns utilize Instagram. TikTok, Facebook and YouTube to deliver sleep tips, short videos, quizzes and interactive content (Hematabadi</a:t>
            </a:r>
            <a:r>
              <a:rPr lang="en-GB" sz="1100" b="0" i="1" u="none" strike="noStrike" cap="none">
                <a:solidFill>
                  <a:schemeClr val="dk1"/>
                </a:solidFill>
                <a:latin typeface="Arial"/>
                <a:ea typeface="Arial"/>
                <a:cs typeface="Arial"/>
                <a:sym typeface="Arial"/>
              </a:rPr>
              <a:t> et al.</a:t>
            </a:r>
            <a:r>
              <a:rPr lang="en-GB" sz="1100" b="0" i="0" u="none" strike="noStrike" cap="none">
                <a:solidFill>
                  <a:schemeClr val="dk1"/>
                </a:solidFill>
                <a:latin typeface="Arial"/>
                <a:ea typeface="Arial"/>
                <a:cs typeface="Arial"/>
                <a:sym typeface="Arial"/>
              </a:rPr>
              <a:t> 2025). These platforms effectively engage young adults by increasing campaign visibility through accessible and relatable messaging.</a:t>
            </a:r>
            <a:endParaRPr sz="11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100"/>
              <a:buFont typeface="Arial"/>
              <a:buChar char="●"/>
            </a:pPr>
            <a:r>
              <a:rPr lang="en-GB" sz="1100" b="1" i="1" u="none" strike="noStrike" cap="none">
                <a:solidFill>
                  <a:schemeClr val="dk1"/>
                </a:solidFill>
                <a:latin typeface="Arial"/>
                <a:ea typeface="Arial"/>
                <a:cs typeface="Arial"/>
                <a:sym typeface="Arial"/>
              </a:rPr>
              <a:t>Workshops and interactive learning sessions</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Many sleep promotion programmes provide structured workshops covering sleep science, stress management, relaxation techniques and screen time reduction (Nowlin </a:t>
            </a:r>
            <a:r>
              <a:rPr lang="en-GB" sz="1100" b="0" i="1" u="none" strike="noStrike" cap="none">
                <a:solidFill>
                  <a:schemeClr val="dk1"/>
                </a:solidFill>
                <a:latin typeface="Arial"/>
                <a:ea typeface="Arial"/>
                <a:cs typeface="Arial"/>
                <a:sym typeface="Arial"/>
              </a:rPr>
              <a:t>et al</a:t>
            </a:r>
            <a:r>
              <a:rPr lang="en-GB" sz="1100" b="0" i="0" u="none" strike="noStrike" cap="none">
                <a:solidFill>
                  <a:schemeClr val="dk1"/>
                </a:solidFill>
                <a:latin typeface="Arial"/>
                <a:ea typeface="Arial"/>
                <a:cs typeface="Arial"/>
                <a:sym typeface="Arial"/>
              </a:rPr>
              <a:t>. 2025). These similar weekly sessions can provide participants with practical skills to improve sleep hygiene behaviours.</a:t>
            </a:r>
            <a:endParaRPr sz="11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100"/>
              <a:buFont typeface="Arial"/>
              <a:buChar char="●"/>
            </a:pPr>
            <a:r>
              <a:rPr lang="en-GB" sz="1100" b="1" i="1" u="none" strike="noStrike" cap="none">
                <a:solidFill>
                  <a:schemeClr val="dk1"/>
                </a:solidFill>
                <a:latin typeface="Arial"/>
                <a:ea typeface="Arial"/>
                <a:cs typeface="Arial"/>
                <a:sym typeface="Arial"/>
              </a:rPr>
              <a:t>Peer support and mobile applications</a:t>
            </a:r>
            <a:endParaRPr sz="11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chemeClr val="dk1"/>
              </a:buClr>
              <a:buSzPts val="1100"/>
              <a:buFont typeface="Arial"/>
              <a:buNone/>
            </a:pPr>
            <a:r>
              <a:rPr lang="en-GB" sz="1100" b="0" i="0" u="none" strike="noStrike" cap="none">
                <a:solidFill>
                  <a:schemeClr val="dk1"/>
                </a:solidFill>
                <a:latin typeface="Arial"/>
                <a:ea typeface="Arial"/>
                <a:cs typeface="Arial"/>
                <a:sym typeface="Arial"/>
              </a:rPr>
              <a:t>Campaigns encourage peer ambassadors and recommend sleep-support applications such as Headspace (Headspace, 2024). The peer influence and digital tools can motivate participants for enhancing self-efficacy and support long-term adherence to healthy sleep practices.</a:t>
            </a:r>
            <a:endParaRPr sz="1100" b="0" i="0" u="none" strike="noStrike" cap="none">
              <a:solidFill>
                <a:schemeClr val="dk1"/>
              </a:solidFill>
              <a:latin typeface="Arial"/>
              <a:ea typeface="Arial"/>
              <a:cs typeface="Arial"/>
              <a:sym typeface="Arial"/>
            </a:endParaRPr>
          </a:p>
        </p:txBody>
      </p:sp>
      <p:pic>
        <p:nvPicPr>
          <p:cNvPr id="180" name="Google Shape;180;p3" descr="Impact of social media use on sleep quality and its effect on mental and  physical well-being of graduate research scholars | Discover Public Health  | Springer Nature Link"/>
          <p:cNvPicPr preferRelativeResize="0"/>
          <p:nvPr/>
        </p:nvPicPr>
        <p:blipFill rotWithShape="1">
          <a:blip r:embed="rId3">
            <a:alphaModFix/>
          </a:blip>
          <a:srcRect/>
          <a:stretch/>
        </p:blipFill>
        <p:spPr>
          <a:xfrm>
            <a:off x="6716609" y="1869568"/>
            <a:ext cx="5308242" cy="2854499"/>
          </a:xfrm>
          <a:prstGeom prst="rect">
            <a:avLst/>
          </a:prstGeom>
          <a:noFill/>
          <a:ln>
            <a:noFill/>
          </a:ln>
        </p:spPr>
      </p:pic>
      <p:sp>
        <p:nvSpPr>
          <p:cNvPr id="18433" name="Rectangle 1"/>
          <p:cNvSpPr>
            <a:spLocks noChangeArrowheads="1"/>
          </p:cNvSpPr>
          <p:nvPr/>
        </p:nvSpPr>
        <p:spPr bwMode="auto">
          <a:xfrm>
            <a:off x="7881950" y="5143512"/>
            <a:ext cx="3452794"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Arial" pitchFamily="34" charset="0"/>
                <a:ea typeface="Arial" pitchFamily="34" charset="0"/>
                <a:cs typeface="Arial" pitchFamily="34" charset="0"/>
              </a:rPr>
              <a:t>Figure 7: Self-monitoring</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latin typeface="Arial" pitchFamily="34" charset="0"/>
                <a:ea typeface="Arial" pitchFamily="34" charset="0"/>
                <a:cs typeface="Arial" pitchFamily="34" charset="0"/>
              </a:rPr>
              <a:t>(Source: </a:t>
            </a:r>
            <a:r>
              <a:rPr kumimoji="0" lang="en-GB" sz="1100" b="0" i="0" u="none" strike="noStrike" cap="none" normalizeH="0" baseline="0" dirty="0" err="1">
                <a:ln>
                  <a:noFill/>
                </a:ln>
                <a:solidFill>
                  <a:schemeClr val="tx1"/>
                </a:solidFill>
                <a:effectLst/>
                <a:latin typeface="Arial" pitchFamily="34" charset="0"/>
                <a:ea typeface="Arial" pitchFamily="34" charset="0"/>
                <a:cs typeface="Arial" pitchFamily="34" charset="0"/>
              </a:rPr>
              <a:t>Abbas</a:t>
            </a:r>
            <a:r>
              <a:rPr kumimoji="0" lang="en-GB" sz="1100" b="0" i="0" u="none" strike="noStrike" cap="none" normalizeH="0" baseline="0" dirty="0">
                <a:ln>
                  <a:noFill/>
                </a:ln>
                <a:solidFill>
                  <a:schemeClr val="tx1"/>
                </a:solidFill>
                <a:effectLst/>
                <a:latin typeface="Arial" pitchFamily="34" charset="0"/>
                <a:ea typeface="Arial" pitchFamily="34" charset="0"/>
                <a:cs typeface="Arial" pitchFamily="34" charset="0"/>
              </a:rPr>
              <a:t> </a:t>
            </a:r>
            <a:r>
              <a:rPr kumimoji="0" lang="en-GB" sz="1100" b="0" i="1" u="none" strike="noStrike" cap="none" normalizeH="0" baseline="0" dirty="0">
                <a:ln>
                  <a:noFill/>
                </a:ln>
                <a:solidFill>
                  <a:schemeClr val="tx1"/>
                </a:solidFill>
                <a:effectLst/>
                <a:latin typeface="Arial" pitchFamily="34" charset="0"/>
                <a:ea typeface="Arial" pitchFamily="34" charset="0"/>
                <a:cs typeface="Arial" pitchFamily="34" charset="0"/>
              </a:rPr>
              <a:t>et al.</a:t>
            </a:r>
            <a:r>
              <a:rPr kumimoji="0" lang="en-GB" sz="1100" b="0" i="0" u="none" strike="noStrike" cap="none" normalizeH="0" baseline="0" dirty="0">
                <a:ln>
                  <a:noFill/>
                </a:ln>
                <a:solidFill>
                  <a:schemeClr val="tx1"/>
                </a:solidFill>
                <a:effectLst/>
                <a:latin typeface="Arial" pitchFamily="34" charset="0"/>
                <a:ea typeface="Arial" pitchFamily="34" charset="0"/>
                <a:cs typeface="Arial" pitchFamily="34" charset="0"/>
              </a:rPr>
              <a:t> 2025)</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Box 6">
            <a:extLst>
              <a:ext uri="{FF2B5EF4-FFF2-40B4-BE49-F238E27FC236}">
                <a16:creationId xmlns:a16="http://schemas.microsoft.com/office/drawing/2014/main" id="{E70485D4-64A3-67B6-8102-1C8449801256}"/>
              </a:ext>
            </a:extLst>
          </p:cNvPr>
          <p:cNvSpPr txBox="1">
            <a:spLocks noChangeArrowheads="1"/>
          </p:cNvSpPr>
          <p:nvPr/>
        </p:nvSpPr>
        <p:spPr bwMode="auto">
          <a:xfrm>
            <a:off x="3563937" y="557892"/>
            <a:ext cx="50641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b="1" dirty="0">
                <a:latin typeface="+mj-lt"/>
                <a:cs typeface="Times New Roman" panose="02020603050405020304" pitchFamily="18" charset="0"/>
              </a:rPr>
              <a:t>Task 3: Benefits  And Challenges Of Sleep Hygiene </a:t>
            </a:r>
            <a:endParaRPr lang="en-IN" altLang="en-US" b="1" dirty="0">
              <a:latin typeface="+mj-lt"/>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3">
            <a:extLst>
              <a:ext uri="{FF2B5EF4-FFF2-40B4-BE49-F238E27FC236}">
                <a16:creationId xmlns:a16="http://schemas.microsoft.com/office/drawing/2014/main" id="{4EE43B11-99A0-E100-ABB1-0C44B175DEBC}"/>
              </a:ext>
            </a:extLst>
          </p:cNvPr>
          <p:cNvSpPr txBox="1">
            <a:spLocks noChangeArrowheads="1"/>
          </p:cNvSpPr>
          <p:nvPr/>
        </p:nvSpPr>
        <p:spPr bwMode="auto">
          <a:xfrm>
            <a:off x="4419600" y="133350"/>
            <a:ext cx="186301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b="1" dirty="0">
                <a:latin typeface="+mj-lt"/>
                <a:cs typeface="Times New Roman" panose="02020603050405020304" pitchFamily="18" charset="0"/>
              </a:rPr>
              <a:t>Learning objectives</a:t>
            </a:r>
          </a:p>
        </p:txBody>
      </p:sp>
      <p:sp>
        <p:nvSpPr>
          <p:cNvPr id="5" name="TextBox 4">
            <a:extLst>
              <a:ext uri="{FF2B5EF4-FFF2-40B4-BE49-F238E27FC236}">
                <a16:creationId xmlns:a16="http://schemas.microsoft.com/office/drawing/2014/main" id="{CA09384A-DDCE-C95B-1241-82C9077158AD}"/>
              </a:ext>
            </a:extLst>
          </p:cNvPr>
          <p:cNvSpPr txBox="1"/>
          <p:nvPr/>
        </p:nvSpPr>
        <p:spPr>
          <a:xfrm>
            <a:off x="3455988" y="1479550"/>
            <a:ext cx="5480988" cy="3539430"/>
          </a:xfrm>
          <a:prstGeom prst="rect">
            <a:avLst/>
          </a:prstGeom>
          <a:noFill/>
        </p:spPr>
        <p:txBody>
          <a:bodyPr wrap="none">
            <a:spAutoFit/>
          </a:bodyPr>
          <a:lstStyle/>
          <a:p>
            <a:pPr marL="285750" indent="-285750" eaLnBrk="1" fontAlgn="auto" hangingPunct="1">
              <a:spcBef>
                <a:spcPts val="0"/>
              </a:spcBef>
              <a:spcAft>
                <a:spcPts val="0"/>
              </a:spcAft>
              <a:buFont typeface="Wingdings" panose="05000000000000000000" pitchFamily="2" charset="2"/>
              <a:buChar char="Ø"/>
              <a:defRPr/>
            </a:pPr>
            <a:r>
              <a:rPr lang="en-IN" sz="1600" b="1" dirty="0">
                <a:latin typeface="+mj-lt"/>
                <a:cs typeface="Times New Roman" panose="02020603050405020304" pitchFamily="18" charset="0"/>
              </a:rPr>
              <a:t>Sleep Hygiene Definition &amp;Practices</a:t>
            </a:r>
          </a:p>
          <a:p>
            <a:pPr eaLnBrk="1" fontAlgn="auto" hangingPunct="1">
              <a:spcBef>
                <a:spcPts val="0"/>
              </a:spcBef>
              <a:spcAft>
                <a:spcPts val="0"/>
              </a:spcAft>
              <a:defRPr/>
            </a:pPr>
            <a:endParaRPr lang="en-IN" sz="1600" b="1"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Ø"/>
              <a:defRPr/>
            </a:pPr>
            <a:r>
              <a:rPr lang="en-IN" sz="1600" b="1" dirty="0">
                <a:solidFill>
                  <a:schemeClr val="accent1">
                    <a:lumMod val="50000"/>
                  </a:schemeClr>
                </a:solidFill>
                <a:latin typeface="+mj-lt"/>
                <a:cs typeface="Times New Roman" panose="02020603050405020304" pitchFamily="18" charset="0"/>
              </a:rPr>
              <a:t>Why sleep hygiene is important &amp; advantages</a:t>
            </a:r>
          </a:p>
          <a:p>
            <a:pPr eaLnBrk="1" fontAlgn="auto" hangingPunct="1">
              <a:spcBef>
                <a:spcPts val="0"/>
              </a:spcBef>
              <a:spcAft>
                <a:spcPts val="0"/>
              </a:spcAft>
              <a:defRPr/>
            </a:pPr>
            <a:endParaRPr lang="en-IN" sz="1600" b="1" dirty="0">
              <a:solidFill>
                <a:schemeClr val="accent1">
                  <a:lumMod val="50000"/>
                </a:schemeClr>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Ø"/>
              <a:defRPr/>
            </a:pPr>
            <a:r>
              <a:rPr lang="en-IN" sz="1600" b="1" dirty="0">
                <a:solidFill>
                  <a:srgbClr val="800000"/>
                </a:solidFill>
                <a:latin typeface="+mj-lt"/>
                <a:cs typeface="Times New Roman" panose="02020603050405020304" pitchFamily="18" charset="0"/>
              </a:rPr>
              <a:t>Sociological benefits </a:t>
            </a:r>
          </a:p>
          <a:p>
            <a:pPr eaLnBrk="1" fontAlgn="auto" hangingPunct="1">
              <a:spcBef>
                <a:spcPts val="0"/>
              </a:spcBef>
              <a:spcAft>
                <a:spcPts val="0"/>
              </a:spcAft>
              <a:defRPr/>
            </a:pPr>
            <a:r>
              <a:rPr lang="en-IN" sz="1600" b="1" dirty="0">
                <a:solidFill>
                  <a:schemeClr val="accent4">
                    <a:lumMod val="50000"/>
                  </a:schemeClr>
                </a:solidFill>
                <a:latin typeface="+mj-lt"/>
                <a:cs typeface="Times New Roman" panose="02020603050405020304" pitchFamily="18" charset="0"/>
              </a:rPr>
              <a:t> </a:t>
            </a:r>
          </a:p>
          <a:p>
            <a:pPr marL="285750" indent="-285750" eaLnBrk="1" fontAlgn="auto" hangingPunct="1">
              <a:spcBef>
                <a:spcPts val="0"/>
              </a:spcBef>
              <a:spcAft>
                <a:spcPts val="0"/>
              </a:spcAft>
              <a:buFont typeface="Wingdings" panose="05000000000000000000" pitchFamily="2" charset="2"/>
              <a:buChar char="Ø"/>
              <a:defRPr/>
            </a:pPr>
            <a:r>
              <a:rPr lang="en-IN" sz="1600" b="1" dirty="0">
                <a:solidFill>
                  <a:srgbClr val="0070C0"/>
                </a:solidFill>
                <a:latin typeface="+mj-lt"/>
                <a:cs typeface="Times New Roman" panose="02020603050405020304" pitchFamily="18" charset="0"/>
              </a:rPr>
              <a:t>Health Belief Model </a:t>
            </a:r>
          </a:p>
          <a:p>
            <a:pPr eaLnBrk="1" fontAlgn="auto" hangingPunct="1">
              <a:spcBef>
                <a:spcPts val="0"/>
              </a:spcBef>
              <a:spcAft>
                <a:spcPts val="0"/>
              </a:spcAft>
              <a:defRPr/>
            </a:pPr>
            <a:endParaRPr lang="en-IN" sz="1600" b="1" dirty="0">
              <a:solidFill>
                <a:schemeClr val="accent5">
                  <a:lumMod val="50000"/>
                </a:schemeClr>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Ø"/>
              <a:defRPr/>
            </a:pPr>
            <a:r>
              <a:rPr lang="en-IN" sz="1600" b="1" dirty="0">
                <a:solidFill>
                  <a:srgbClr val="00B050"/>
                </a:solidFill>
                <a:latin typeface="+mj-lt"/>
                <a:cs typeface="Times New Roman" panose="02020603050405020304" pitchFamily="18" charset="0"/>
              </a:rPr>
              <a:t>Transtheoretical Model</a:t>
            </a:r>
          </a:p>
          <a:p>
            <a:pPr eaLnBrk="1" fontAlgn="auto" hangingPunct="1">
              <a:spcBef>
                <a:spcPts val="0"/>
              </a:spcBef>
              <a:spcAft>
                <a:spcPts val="0"/>
              </a:spcAft>
              <a:defRPr/>
            </a:pPr>
            <a:endParaRPr lang="en-IN" sz="1600" b="1"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Ø"/>
              <a:defRPr/>
            </a:pPr>
            <a:r>
              <a:rPr lang="en-IN" sz="1600" b="1" dirty="0">
                <a:solidFill>
                  <a:srgbClr val="002060"/>
                </a:solidFill>
                <a:latin typeface="+mj-lt"/>
                <a:cs typeface="Times New Roman" panose="02020603050405020304" pitchFamily="18" charset="0"/>
              </a:rPr>
              <a:t>Barriers</a:t>
            </a:r>
          </a:p>
          <a:p>
            <a:pPr eaLnBrk="1" fontAlgn="auto" hangingPunct="1">
              <a:spcBef>
                <a:spcPts val="0"/>
              </a:spcBef>
              <a:spcAft>
                <a:spcPts val="0"/>
              </a:spcAft>
              <a:defRPr/>
            </a:pPr>
            <a:endParaRPr lang="en-IN" sz="1600" b="1" dirty="0">
              <a:solidFill>
                <a:srgbClr val="002060"/>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Ø"/>
              <a:defRPr/>
            </a:pPr>
            <a:r>
              <a:rPr lang="en-US" sz="1600" b="1" dirty="0">
                <a:latin typeface="+mj-lt"/>
                <a:cs typeface="Times New Roman" panose="02020603050405020304" pitchFamily="18" charset="0"/>
              </a:rPr>
              <a:t>Solutions  To Overcome The Individual Challenges </a:t>
            </a:r>
            <a:endParaRPr lang="en-IN" sz="1600" b="1" dirty="0">
              <a:latin typeface="+mj-lt"/>
              <a:cs typeface="Times New Roman" panose="02020603050405020304" pitchFamily="18" charset="0"/>
            </a:endParaRPr>
          </a:p>
          <a:p>
            <a:pPr eaLnBrk="1" fontAlgn="auto" hangingPunct="1">
              <a:spcBef>
                <a:spcPts val="0"/>
              </a:spcBef>
              <a:spcAft>
                <a:spcPts val="0"/>
              </a:spcAft>
              <a:defRPr/>
            </a:pPr>
            <a:endParaRPr lang="en-IN" sz="1600" b="1" dirty="0">
              <a:solidFill>
                <a:srgbClr val="002060"/>
              </a:solidFill>
              <a:latin typeface="+mj-lt"/>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E62509-4A1A-8864-8074-4287D0E01A93}"/>
              </a:ext>
            </a:extLst>
          </p:cNvPr>
          <p:cNvSpPr txBox="1"/>
          <p:nvPr/>
        </p:nvSpPr>
        <p:spPr>
          <a:xfrm>
            <a:off x="93662" y="1392142"/>
            <a:ext cx="7442497" cy="5509200"/>
          </a:xfrm>
          <a:prstGeom prst="rect">
            <a:avLst/>
          </a:prstGeom>
          <a:noFill/>
        </p:spPr>
        <p:txBody>
          <a:bodyPr wrap="square">
            <a:spAutoFit/>
          </a:bodyPr>
          <a:lstStyle/>
          <a:p>
            <a:pPr marL="285750" indent="-285750" algn="just">
              <a:buFont typeface="Wingdings" panose="05000000000000000000" pitchFamily="2" charset="2"/>
              <a:buChar char="v"/>
              <a:defRPr/>
            </a:pPr>
            <a:r>
              <a:rPr lang="en-IN" sz="1600" dirty="0">
                <a:latin typeface="+mj-lt"/>
                <a:cs typeface="Times New Roman" panose="02020603050405020304" pitchFamily="18" charset="0"/>
              </a:rPr>
              <a:t>Avoid caffeine, alcohol, and nicotine before bedtime, as they can reduce sleep quality and make it harder to fall asleep. </a:t>
            </a:r>
          </a:p>
          <a:p>
            <a:pPr algn="just">
              <a:defRPr/>
            </a:pPr>
            <a:endParaRPr lang="en-IN" sz="1600" dirty="0">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chemeClr val="accent2">
                    <a:lumMod val="75000"/>
                  </a:schemeClr>
                </a:solidFill>
                <a:latin typeface="+mj-lt"/>
                <a:cs typeface="Times New Roman" panose="02020603050405020304" pitchFamily="18" charset="0"/>
              </a:rPr>
              <a:t>Exercise regularly, since physical activity generally improves sleep quality, but avoid intense exercise close to bedtime. </a:t>
            </a:r>
          </a:p>
          <a:p>
            <a:pPr algn="just" eaLnBrk="1" fontAlgn="auto" hangingPunct="1">
              <a:spcBef>
                <a:spcPts val="0"/>
              </a:spcBef>
              <a:spcAft>
                <a:spcPts val="0"/>
              </a:spcAft>
              <a:defRPr/>
            </a:pPr>
            <a:endParaRPr lang="en-IN" sz="1600" dirty="0">
              <a:solidFill>
                <a:schemeClr val="accent2">
                  <a:lumMod val="75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chemeClr val="accent6">
                    <a:lumMod val="50000"/>
                  </a:schemeClr>
                </a:solidFill>
                <a:latin typeface="+mj-lt"/>
                <a:cs typeface="Times New Roman" panose="02020603050405020304" pitchFamily="18" charset="0"/>
              </a:rPr>
              <a:t>Maintain healthy lifestyle habits, avoiding routines such as excessive coffee or alcohol consumption that can negatively affect sleep.</a:t>
            </a:r>
          </a:p>
          <a:p>
            <a:pPr algn="just" eaLnBrk="1" fontAlgn="auto" hangingPunct="1">
              <a:spcBef>
                <a:spcPts val="0"/>
              </a:spcBef>
              <a:spcAft>
                <a:spcPts val="0"/>
              </a:spcAft>
              <a:defRPr/>
            </a:pPr>
            <a:endParaRPr lang="en-IN" sz="1600" dirty="0">
              <a:solidFill>
                <a:schemeClr val="accent6">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rgbClr val="0070C0"/>
                </a:solidFill>
                <a:latin typeface="+mj-lt"/>
                <a:cs typeface="Times New Roman" panose="02020603050405020304" pitchFamily="18" charset="0"/>
              </a:rPr>
              <a:t>Limit screen time before bed, as exposure to phones, tablets, computers, and TVs can reduce sleep duration and efficiency. </a:t>
            </a:r>
          </a:p>
          <a:p>
            <a:pPr algn="just" eaLnBrk="1" fontAlgn="auto" hangingPunct="1">
              <a:spcBef>
                <a:spcPts val="0"/>
              </a:spcBef>
              <a:spcAft>
                <a:spcPts val="0"/>
              </a:spcAft>
              <a:defRPr/>
            </a:pPr>
            <a:endParaRPr lang="en-IN" sz="1600" dirty="0">
              <a:solidFill>
                <a:srgbClr val="0070C0"/>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rgbClr val="7030A0"/>
                </a:solidFill>
                <a:latin typeface="+mj-lt"/>
                <a:cs typeface="Times New Roman" panose="02020603050405020304" pitchFamily="18" charset="0"/>
              </a:rPr>
              <a:t>Create a dark, quiet sleeping environment, keeping bedroom noise below 35 dB whenever possible.</a:t>
            </a:r>
          </a:p>
          <a:p>
            <a:pPr algn="just" eaLnBrk="1" fontAlgn="auto" hangingPunct="1">
              <a:spcBef>
                <a:spcPts val="0"/>
              </a:spcBef>
              <a:spcAft>
                <a:spcPts val="0"/>
              </a:spcAft>
              <a:defRPr/>
            </a:pPr>
            <a:r>
              <a:rPr lang="en-IN" sz="1600" dirty="0">
                <a:solidFill>
                  <a:srgbClr val="7030A0"/>
                </a:solidFill>
                <a:latin typeface="+mj-lt"/>
                <a:cs typeface="Times New Roman" panose="02020603050405020304" pitchFamily="18" charset="0"/>
              </a:rPr>
              <a:t> </a:t>
            </a: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rgbClr val="00B050"/>
                </a:solidFill>
                <a:latin typeface="+mj-lt"/>
                <a:cs typeface="Times New Roman" panose="02020603050405020304" pitchFamily="18" charset="0"/>
              </a:rPr>
              <a:t>Keep the bedroom at a comfortable temperature, ideally between 17-28°C with 40-60% relative humidity, to support uninterrupted sleep. </a:t>
            </a:r>
          </a:p>
          <a:p>
            <a:pPr algn="just" eaLnBrk="1" fontAlgn="auto" hangingPunct="1">
              <a:spcBef>
                <a:spcPts val="0"/>
              </a:spcBef>
              <a:spcAft>
                <a:spcPts val="0"/>
              </a:spcAft>
              <a:defRPr/>
            </a:pPr>
            <a:endParaRPr lang="en-IN" sz="1600" dirty="0">
              <a:solidFill>
                <a:srgbClr val="00B050"/>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600" dirty="0">
                <a:solidFill>
                  <a:srgbClr val="660066"/>
                </a:solidFill>
                <a:latin typeface="+mj-lt"/>
                <a:cs typeface="Times New Roman" panose="02020603050405020304" pitchFamily="18" charset="0"/>
              </a:rPr>
              <a:t>Choose comfortable bedding and sleepwear, as materials like wool may improve sleep onset and reduce nighttime awakenings compared with some other fabrics. </a:t>
            </a:r>
          </a:p>
          <a:p>
            <a:pPr algn="just" eaLnBrk="1" fontAlgn="auto" hangingPunct="1">
              <a:spcBef>
                <a:spcPts val="0"/>
              </a:spcBef>
              <a:spcAft>
                <a:spcPts val="0"/>
              </a:spcAft>
              <a:defRPr/>
            </a:pPr>
            <a:endParaRPr lang="en-IN" sz="1600" dirty="0">
              <a:solidFill>
                <a:srgbClr val="800000"/>
              </a:solidFill>
              <a:latin typeface="+mj-lt"/>
              <a:cs typeface="Times New Roman" panose="02020603050405020304" pitchFamily="18" charset="0"/>
            </a:endParaRPr>
          </a:p>
        </p:txBody>
      </p:sp>
      <p:sp>
        <p:nvSpPr>
          <p:cNvPr id="5123" name="TextBox 4">
            <a:extLst>
              <a:ext uri="{FF2B5EF4-FFF2-40B4-BE49-F238E27FC236}">
                <a16:creationId xmlns:a16="http://schemas.microsoft.com/office/drawing/2014/main" id="{AF82D0AB-B89F-D7F1-135B-8E3813594B1D}"/>
              </a:ext>
            </a:extLst>
          </p:cNvPr>
          <p:cNvSpPr txBox="1">
            <a:spLocks noChangeArrowheads="1"/>
          </p:cNvSpPr>
          <p:nvPr/>
        </p:nvSpPr>
        <p:spPr bwMode="auto">
          <a:xfrm>
            <a:off x="3934506" y="201612"/>
            <a:ext cx="40386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b="1" dirty="0">
                <a:latin typeface="+mj-lt"/>
                <a:cs typeface="Times New Roman" panose="02020603050405020304" pitchFamily="18" charset="0"/>
              </a:rPr>
              <a:t>Sleep Hygiene Definition &amp;Practices</a:t>
            </a:r>
          </a:p>
        </p:txBody>
      </p:sp>
      <p:sp>
        <p:nvSpPr>
          <p:cNvPr id="5124" name="TextBox 6">
            <a:extLst>
              <a:ext uri="{FF2B5EF4-FFF2-40B4-BE49-F238E27FC236}">
                <a16:creationId xmlns:a16="http://schemas.microsoft.com/office/drawing/2014/main" id="{3BFAC728-DB44-CABF-F977-EEF6D98E5AA4}"/>
              </a:ext>
            </a:extLst>
          </p:cNvPr>
          <p:cNvSpPr txBox="1">
            <a:spLocks noChangeArrowheads="1"/>
          </p:cNvSpPr>
          <p:nvPr/>
        </p:nvSpPr>
        <p:spPr bwMode="auto">
          <a:xfrm>
            <a:off x="93662" y="582829"/>
            <a:ext cx="68865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just" eaLnBrk="1" hangingPunct="1"/>
            <a:r>
              <a:rPr lang="en-IN" altLang="en-US" sz="1600" b="1" dirty="0">
                <a:latin typeface="+mj-lt"/>
                <a:cs typeface="Times New Roman" panose="02020603050405020304" pitchFamily="18" charset="0"/>
              </a:rPr>
              <a:t>Sleep hygiene’ is a term used to describe the behavioural and environmental factors within an individual’s control that can influence sleep outcomes.</a:t>
            </a:r>
          </a:p>
        </p:txBody>
      </p:sp>
      <p:sp>
        <p:nvSpPr>
          <p:cNvPr id="5125" name="TextBox 7">
            <a:extLst>
              <a:ext uri="{FF2B5EF4-FFF2-40B4-BE49-F238E27FC236}">
                <a16:creationId xmlns:a16="http://schemas.microsoft.com/office/drawing/2014/main" id="{35B332C6-5D50-0895-472C-986BF8366917}"/>
              </a:ext>
            </a:extLst>
          </p:cNvPr>
          <p:cNvSpPr txBox="1">
            <a:spLocks noChangeArrowheads="1"/>
          </p:cNvSpPr>
          <p:nvPr/>
        </p:nvSpPr>
        <p:spPr bwMode="auto">
          <a:xfrm>
            <a:off x="8099652" y="6286500"/>
            <a:ext cx="4270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sz="1400" b="1" dirty="0">
                <a:solidFill>
                  <a:schemeClr val="tx2"/>
                </a:solidFill>
                <a:latin typeface="Times New Roman" panose="02020603050405020304" pitchFamily="18" charset="0"/>
                <a:cs typeface="Times New Roman" panose="02020603050405020304" pitchFamily="18" charset="0"/>
              </a:rPr>
              <a:t>https://doi.org/10.3390/hygiene2030013</a:t>
            </a:r>
          </a:p>
        </p:txBody>
      </p:sp>
      <p:pic>
        <p:nvPicPr>
          <p:cNvPr id="5126" name="Picture 8" descr="How to Sleep: Science-backed Strategies | Mental Health Academy">
            <a:extLst>
              <a:ext uri="{FF2B5EF4-FFF2-40B4-BE49-F238E27FC236}">
                <a16:creationId xmlns:a16="http://schemas.microsoft.com/office/drawing/2014/main" id="{9E5BD06E-5BD4-86D5-B1B0-D583E1F613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6350" y="1549400"/>
            <a:ext cx="4133850" cy="375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C395AB-7029-27E3-F08C-86319A6B8196}"/>
              </a:ext>
            </a:extLst>
          </p:cNvPr>
          <p:cNvSpPr txBox="1"/>
          <p:nvPr/>
        </p:nvSpPr>
        <p:spPr>
          <a:xfrm>
            <a:off x="4735513" y="6364288"/>
            <a:ext cx="3839513" cy="307777"/>
          </a:xfrm>
          <a:prstGeom prst="rect">
            <a:avLst/>
          </a:prstGeom>
          <a:noFill/>
        </p:spPr>
        <p:txBody>
          <a:bodyPr wrap="none">
            <a:spAutoFit/>
          </a:bodyPr>
          <a:lstStyle/>
          <a:p>
            <a:pPr eaLnBrk="1" fontAlgn="auto" hangingPunct="1">
              <a:spcBef>
                <a:spcPts val="0"/>
              </a:spcBef>
              <a:spcAft>
                <a:spcPts val="0"/>
              </a:spcAft>
              <a:defRPr/>
            </a:pPr>
            <a:r>
              <a:rPr lang="en-IN" sz="1400" b="1" dirty="0">
                <a:solidFill>
                  <a:schemeClr val="accent1">
                    <a:lumMod val="75000"/>
                  </a:schemeClr>
                </a:solidFill>
                <a:latin typeface="+mj-lt"/>
                <a:cs typeface="Times New Roman" panose="02020603050405020304" pitchFamily="18" charset="0"/>
              </a:rPr>
              <a:t>https://doi.org/10.3390/clockssleep7030040</a:t>
            </a:r>
          </a:p>
        </p:txBody>
      </p:sp>
      <p:sp>
        <p:nvSpPr>
          <p:cNvPr id="6" name="TextBox 5">
            <a:extLst>
              <a:ext uri="{FF2B5EF4-FFF2-40B4-BE49-F238E27FC236}">
                <a16:creationId xmlns:a16="http://schemas.microsoft.com/office/drawing/2014/main" id="{7033F93A-84C1-5167-A9B3-2D0D207B26BB}"/>
              </a:ext>
            </a:extLst>
          </p:cNvPr>
          <p:cNvSpPr txBox="1"/>
          <p:nvPr/>
        </p:nvSpPr>
        <p:spPr>
          <a:xfrm>
            <a:off x="130175" y="935038"/>
            <a:ext cx="5757863" cy="1323439"/>
          </a:xfrm>
          <a:prstGeom prst="rect">
            <a:avLst/>
          </a:prstGeom>
          <a:noFill/>
        </p:spPr>
        <p:txBody>
          <a:bodyPr>
            <a:spAutoFit/>
          </a:bodyPr>
          <a:lstStyle/>
          <a:p>
            <a:pPr algn="just" eaLnBrk="1" fontAlgn="auto" hangingPunct="1">
              <a:spcBef>
                <a:spcPts val="0"/>
              </a:spcBef>
              <a:spcAft>
                <a:spcPts val="0"/>
              </a:spcAft>
              <a:defRPr/>
            </a:pPr>
            <a:r>
              <a:rPr lang="en-IN" sz="1600" dirty="0">
                <a:solidFill>
                  <a:schemeClr val="accent1">
                    <a:lumMod val="75000"/>
                  </a:schemeClr>
                </a:solidFill>
                <a:latin typeface="+mj-lt"/>
                <a:cs typeface="Times New Roman" panose="02020603050405020304" pitchFamily="18" charset="0"/>
              </a:rPr>
              <a:t>Sleep hygiene is important because it helps maintain good quality sleep, which is essential for overall health and daily functioning. Proper sleep habits support both the body and mind, allowing individuals to perform efficiently throughout the day</a:t>
            </a:r>
          </a:p>
        </p:txBody>
      </p:sp>
      <p:sp>
        <p:nvSpPr>
          <p:cNvPr id="8" name="TextBox 7">
            <a:extLst>
              <a:ext uri="{FF2B5EF4-FFF2-40B4-BE49-F238E27FC236}">
                <a16:creationId xmlns:a16="http://schemas.microsoft.com/office/drawing/2014/main" id="{7BD5B406-0793-483F-2B5A-6938912BE831}"/>
              </a:ext>
            </a:extLst>
          </p:cNvPr>
          <p:cNvSpPr txBox="1"/>
          <p:nvPr/>
        </p:nvSpPr>
        <p:spPr>
          <a:xfrm>
            <a:off x="130175" y="2155825"/>
            <a:ext cx="4422775" cy="1568450"/>
          </a:xfrm>
          <a:prstGeom prst="rect">
            <a:avLst/>
          </a:prstGeom>
          <a:noFill/>
        </p:spPr>
        <p:txBody>
          <a:bodyPr>
            <a:spAutoFit/>
          </a:bodyPr>
          <a:lstStyle/>
          <a:p>
            <a:pPr eaLnBrk="1" fontAlgn="auto" hangingPunct="1">
              <a:spcBef>
                <a:spcPts val="0"/>
              </a:spcBef>
              <a:spcAft>
                <a:spcPts val="0"/>
              </a:spcAft>
              <a:defRPr/>
            </a:pPr>
            <a:r>
              <a:rPr lang="en-IN" sz="1600" dirty="0">
                <a:latin typeface="+mj-lt"/>
                <a:cs typeface="Times New Roman" panose="02020603050405020304" pitchFamily="18" charset="0"/>
              </a:rPr>
              <a:t> </a:t>
            </a:r>
            <a:r>
              <a:rPr lang="en-IN" sz="1600" b="1" dirty="0">
                <a:latin typeface="+mj-lt"/>
                <a:cs typeface="Times New Roman" panose="02020603050405020304" pitchFamily="18" charset="0"/>
              </a:rPr>
              <a:t>Physical Health Benefits</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1">
                    <a:lumMod val="75000"/>
                  </a:schemeClr>
                </a:solidFill>
                <a:latin typeface="+mj-lt"/>
                <a:cs typeface="Times New Roman" panose="02020603050405020304" pitchFamily="18" charset="0"/>
              </a:rPr>
              <a:t>Strengthens the immune system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4">
                    <a:lumMod val="50000"/>
                  </a:schemeClr>
                </a:solidFill>
                <a:latin typeface="+mj-lt"/>
                <a:cs typeface="Times New Roman" panose="02020603050405020304" pitchFamily="18" charset="0"/>
              </a:rPr>
              <a:t>Improves heart health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6">
                    <a:lumMod val="50000"/>
                  </a:schemeClr>
                </a:solidFill>
                <a:latin typeface="+mj-lt"/>
                <a:cs typeface="Times New Roman" panose="02020603050405020304" pitchFamily="18" charset="0"/>
              </a:rPr>
              <a:t>Supports tissue repair and muscle recovery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002060"/>
                </a:solidFill>
                <a:latin typeface="+mj-lt"/>
                <a:cs typeface="Times New Roman" panose="02020603050405020304" pitchFamily="18" charset="0"/>
              </a:rPr>
              <a:t>Reduces risk of obesity, diabetes, and hypertension</a:t>
            </a:r>
          </a:p>
        </p:txBody>
      </p:sp>
      <p:sp>
        <p:nvSpPr>
          <p:cNvPr id="10" name="TextBox 9">
            <a:extLst>
              <a:ext uri="{FF2B5EF4-FFF2-40B4-BE49-F238E27FC236}">
                <a16:creationId xmlns:a16="http://schemas.microsoft.com/office/drawing/2014/main" id="{CD1837B0-D583-0131-A36E-8C032FF39F89}"/>
              </a:ext>
            </a:extLst>
          </p:cNvPr>
          <p:cNvSpPr txBox="1"/>
          <p:nvPr/>
        </p:nvSpPr>
        <p:spPr>
          <a:xfrm>
            <a:off x="130175" y="3854450"/>
            <a:ext cx="3984625" cy="1323439"/>
          </a:xfrm>
          <a:prstGeom prst="rect">
            <a:avLst/>
          </a:prstGeom>
          <a:noFill/>
        </p:spPr>
        <p:txBody>
          <a:bodyPr>
            <a:spAutoFit/>
          </a:bodyPr>
          <a:lstStyle/>
          <a:p>
            <a:pPr eaLnBrk="1" fontAlgn="auto" hangingPunct="1">
              <a:spcBef>
                <a:spcPts val="0"/>
              </a:spcBef>
              <a:spcAft>
                <a:spcPts val="0"/>
              </a:spcAft>
              <a:defRPr/>
            </a:pPr>
            <a:r>
              <a:rPr lang="en-IN" sz="1600" dirty="0">
                <a:latin typeface="+mj-lt"/>
                <a:cs typeface="Times New Roman" panose="02020603050405020304" pitchFamily="18" charset="0"/>
              </a:rPr>
              <a:t> </a:t>
            </a:r>
            <a:r>
              <a:rPr lang="en-IN" sz="1600" b="1" dirty="0">
                <a:latin typeface="+mj-lt"/>
                <a:cs typeface="Times New Roman" panose="02020603050405020304" pitchFamily="18" charset="0"/>
              </a:rPr>
              <a:t>Mental Health Benefits</a:t>
            </a:r>
          </a:p>
          <a:p>
            <a:pPr marL="285750" indent="-285750" eaLnBrk="1" fontAlgn="auto" hangingPunct="1">
              <a:spcBef>
                <a:spcPts val="0"/>
              </a:spcBef>
              <a:spcAft>
                <a:spcPts val="0"/>
              </a:spcAft>
              <a:buFont typeface="Wingdings" panose="05000000000000000000" pitchFamily="2" charset="2"/>
              <a:buChar char="Ø"/>
              <a:defRPr/>
            </a:pPr>
            <a:r>
              <a:rPr lang="en-IN" sz="1600" dirty="0">
                <a:solidFill>
                  <a:srgbClr val="002060"/>
                </a:solidFill>
                <a:latin typeface="+mj-lt"/>
                <a:cs typeface="Times New Roman" panose="02020603050405020304" pitchFamily="18" charset="0"/>
              </a:rPr>
              <a:t>Reduces stress, anxiety, and depression </a:t>
            </a:r>
          </a:p>
          <a:p>
            <a:pPr marL="285750" indent="-285750" eaLnBrk="1" fontAlgn="auto" hangingPunct="1">
              <a:spcBef>
                <a:spcPts val="0"/>
              </a:spcBef>
              <a:spcAft>
                <a:spcPts val="0"/>
              </a:spcAft>
              <a:buFont typeface="Wingdings" panose="05000000000000000000" pitchFamily="2" charset="2"/>
              <a:buChar char="Ø"/>
              <a:defRPr/>
            </a:pPr>
            <a:r>
              <a:rPr lang="en-IN" sz="1600" dirty="0">
                <a:solidFill>
                  <a:schemeClr val="accent2">
                    <a:lumMod val="50000"/>
                  </a:schemeClr>
                </a:solidFill>
                <a:latin typeface="+mj-lt"/>
                <a:cs typeface="Times New Roman" panose="02020603050405020304" pitchFamily="18" charset="0"/>
              </a:rPr>
              <a:t>Improves mood and emotional stability </a:t>
            </a:r>
          </a:p>
          <a:p>
            <a:pPr marL="285750" indent="-285750" eaLnBrk="1" fontAlgn="auto" hangingPunct="1">
              <a:spcBef>
                <a:spcPts val="0"/>
              </a:spcBef>
              <a:spcAft>
                <a:spcPts val="0"/>
              </a:spcAft>
              <a:buFont typeface="Wingdings" panose="05000000000000000000" pitchFamily="2" charset="2"/>
              <a:buChar char="Ø"/>
              <a:defRPr/>
            </a:pPr>
            <a:r>
              <a:rPr lang="en-IN" sz="1600" dirty="0">
                <a:solidFill>
                  <a:srgbClr val="0070C0"/>
                </a:solidFill>
                <a:latin typeface="+mj-lt"/>
                <a:cs typeface="Times New Roman" panose="02020603050405020304" pitchFamily="18" charset="0"/>
              </a:rPr>
              <a:t>Enhances focus and decision-making</a:t>
            </a:r>
          </a:p>
        </p:txBody>
      </p:sp>
      <p:sp>
        <p:nvSpPr>
          <p:cNvPr id="12" name="TextBox 11">
            <a:extLst>
              <a:ext uri="{FF2B5EF4-FFF2-40B4-BE49-F238E27FC236}">
                <a16:creationId xmlns:a16="http://schemas.microsoft.com/office/drawing/2014/main" id="{93E4C688-4324-7DE2-4CB0-F8A36634B3BB}"/>
              </a:ext>
            </a:extLst>
          </p:cNvPr>
          <p:cNvSpPr txBox="1"/>
          <p:nvPr/>
        </p:nvSpPr>
        <p:spPr>
          <a:xfrm>
            <a:off x="130175" y="5349875"/>
            <a:ext cx="4422775" cy="1569660"/>
          </a:xfrm>
          <a:prstGeom prst="rect">
            <a:avLst/>
          </a:prstGeom>
          <a:noFill/>
        </p:spPr>
        <p:txBody>
          <a:bodyPr wrap="square">
            <a:spAutoFit/>
          </a:bodyPr>
          <a:lstStyle/>
          <a:p>
            <a:pPr eaLnBrk="1" fontAlgn="auto" hangingPunct="1">
              <a:spcBef>
                <a:spcPts val="0"/>
              </a:spcBef>
              <a:spcAft>
                <a:spcPts val="0"/>
              </a:spcAft>
              <a:defRPr/>
            </a:pPr>
            <a:r>
              <a:rPr lang="en-IN" sz="1600" b="1" dirty="0">
                <a:latin typeface="+mj-lt"/>
                <a:cs typeface="Times New Roman" panose="02020603050405020304" pitchFamily="18" charset="0"/>
              </a:rPr>
              <a:t>Lifestyle &amp; Social Benefits</a:t>
            </a:r>
          </a:p>
          <a:p>
            <a:pPr marL="285750" indent="-285750" eaLnBrk="1" fontAlgn="auto" hangingPunct="1">
              <a:spcBef>
                <a:spcPts val="0"/>
              </a:spcBef>
              <a:spcAft>
                <a:spcPts val="0"/>
              </a:spcAft>
              <a:buFont typeface="Wingdings" panose="05000000000000000000" pitchFamily="2" charset="2"/>
              <a:buChar char="ü"/>
              <a:defRPr/>
            </a:pPr>
            <a:r>
              <a:rPr lang="en-IN" sz="1600" dirty="0">
                <a:solidFill>
                  <a:srgbClr val="C00000"/>
                </a:solidFill>
                <a:latin typeface="+mj-lt"/>
                <a:cs typeface="Times New Roman" panose="02020603050405020304" pitchFamily="18" charset="0"/>
              </a:rPr>
              <a:t>Boosts energy levels during the day </a:t>
            </a:r>
          </a:p>
          <a:p>
            <a:pPr marL="285750" indent="-285750" eaLnBrk="1" fontAlgn="auto" hangingPunct="1">
              <a:spcBef>
                <a:spcPts val="0"/>
              </a:spcBef>
              <a:spcAft>
                <a:spcPts val="0"/>
              </a:spcAft>
              <a:buFont typeface="Wingdings" panose="05000000000000000000" pitchFamily="2" charset="2"/>
              <a:buChar char="ü"/>
              <a:defRPr/>
            </a:pPr>
            <a:r>
              <a:rPr lang="en-IN" sz="1600" dirty="0">
                <a:solidFill>
                  <a:srgbClr val="00B0F0"/>
                </a:solidFill>
                <a:latin typeface="+mj-lt"/>
                <a:cs typeface="Times New Roman" panose="02020603050405020304" pitchFamily="18" charset="0"/>
              </a:rPr>
              <a:t>Improves work/school performance </a:t>
            </a:r>
          </a:p>
          <a:p>
            <a:pPr marL="285750" indent="-285750" eaLnBrk="1" fontAlgn="auto" hangingPunct="1">
              <a:spcBef>
                <a:spcPts val="0"/>
              </a:spcBef>
              <a:spcAft>
                <a:spcPts val="0"/>
              </a:spcAft>
              <a:buFont typeface="Wingdings" panose="05000000000000000000" pitchFamily="2" charset="2"/>
              <a:buChar char="ü"/>
              <a:defRPr/>
            </a:pPr>
            <a:r>
              <a:rPr lang="en-IN" sz="1600" dirty="0">
                <a:solidFill>
                  <a:schemeClr val="accent2">
                    <a:lumMod val="50000"/>
                  </a:schemeClr>
                </a:solidFill>
                <a:latin typeface="+mj-lt"/>
                <a:cs typeface="Times New Roman" panose="02020603050405020304" pitchFamily="18" charset="0"/>
              </a:rPr>
              <a:t>Enhances communication and relationships </a:t>
            </a:r>
          </a:p>
          <a:p>
            <a:pPr marL="285750" indent="-285750" eaLnBrk="1" fontAlgn="auto" hangingPunct="1">
              <a:spcBef>
                <a:spcPts val="0"/>
              </a:spcBef>
              <a:spcAft>
                <a:spcPts val="0"/>
              </a:spcAft>
              <a:buFont typeface="Wingdings" panose="05000000000000000000" pitchFamily="2" charset="2"/>
              <a:buChar char="ü"/>
              <a:defRPr/>
            </a:pPr>
            <a:r>
              <a:rPr lang="en-IN" sz="1600" dirty="0">
                <a:solidFill>
                  <a:srgbClr val="002060"/>
                </a:solidFill>
                <a:latin typeface="+mj-lt"/>
                <a:cs typeface="Times New Roman" panose="02020603050405020304" pitchFamily="18" charset="0"/>
              </a:rPr>
              <a:t>Reduces risk of accidents caused by fatigue</a:t>
            </a:r>
          </a:p>
        </p:txBody>
      </p:sp>
      <p:sp>
        <p:nvSpPr>
          <p:cNvPr id="6151" name="TextBox 13">
            <a:extLst>
              <a:ext uri="{FF2B5EF4-FFF2-40B4-BE49-F238E27FC236}">
                <a16:creationId xmlns:a16="http://schemas.microsoft.com/office/drawing/2014/main" id="{B982ECDA-1EAD-BB95-2E2E-78369A41C9AF}"/>
              </a:ext>
            </a:extLst>
          </p:cNvPr>
          <p:cNvSpPr txBox="1">
            <a:spLocks noChangeArrowheads="1"/>
          </p:cNvSpPr>
          <p:nvPr/>
        </p:nvSpPr>
        <p:spPr bwMode="auto">
          <a:xfrm>
            <a:off x="3221038" y="211138"/>
            <a:ext cx="469741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b="1" dirty="0">
                <a:latin typeface="+mj-lt"/>
                <a:cs typeface="Times New Roman" panose="02020603050405020304" pitchFamily="18" charset="0"/>
              </a:rPr>
              <a:t>Why sleep hygiene is important &amp; advantages</a:t>
            </a:r>
          </a:p>
        </p:txBody>
      </p:sp>
      <p:pic>
        <p:nvPicPr>
          <p:cNvPr id="6152" name="Picture 15">
            <a:extLst>
              <a:ext uri="{FF2B5EF4-FFF2-40B4-BE49-F238E27FC236}">
                <a16:creationId xmlns:a16="http://schemas.microsoft.com/office/drawing/2014/main" id="{A7E4D271-022D-87C3-55A7-386D29F7D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5513" y="1889125"/>
            <a:ext cx="6556375" cy="393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B1AF44C3-4818-A92F-CCA0-559B562BFFAD}"/>
              </a:ext>
            </a:extLst>
          </p:cNvPr>
          <p:cNvSpPr txBox="1"/>
          <p:nvPr/>
        </p:nvSpPr>
        <p:spPr>
          <a:xfrm>
            <a:off x="8532813" y="6364288"/>
            <a:ext cx="2995612" cy="523220"/>
          </a:xfrm>
          <a:prstGeom prst="rect">
            <a:avLst/>
          </a:prstGeom>
          <a:noFill/>
        </p:spPr>
        <p:txBody>
          <a:bodyPr>
            <a:spAutoFit/>
          </a:bodyPr>
          <a:lstStyle/>
          <a:p>
            <a:pPr eaLnBrk="1" fontAlgn="auto" hangingPunct="1">
              <a:spcBef>
                <a:spcPts val="0"/>
              </a:spcBef>
              <a:spcAft>
                <a:spcPts val="0"/>
              </a:spcAft>
              <a:defRPr/>
            </a:pPr>
            <a:r>
              <a:rPr lang="en-IN" sz="1400" b="1" dirty="0">
                <a:solidFill>
                  <a:schemeClr val="accent1">
                    <a:lumMod val="75000"/>
                  </a:schemeClr>
                </a:solidFill>
                <a:latin typeface="+mj-lt"/>
                <a:cs typeface="Times New Roman" panose="02020603050405020304" pitchFamily="18" charset="0"/>
              </a:rPr>
              <a:t>https://doi.org/10.3390/ctn8010008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6156D5-56F3-5883-104C-C7BF98A2A9A7}"/>
              </a:ext>
            </a:extLst>
          </p:cNvPr>
          <p:cNvSpPr txBox="1"/>
          <p:nvPr/>
        </p:nvSpPr>
        <p:spPr>
          <a:xfrm>
            <a:off x="166688" y="2087563"/>
            <a:ext cx="4162425" cy="3754874"/>
          </a:xfrm>
          <a:prstGeom prst="rect">
            <a:avLst/>
          </a:prstGeom>
          <a:noFill/>
        </p:spPr>
        <p:txBody>
          <a:bodyPr>
            <a:spAutoFit/>
          </a:bodyPr>
          <a:lstStyle/>
          <a:p>
            <a:pPr marL="285750" indent="-285750" algn="just" eaLnBrk="1" fontAlgn="auto" hangingPunct="1">
              <a:spcBef>
                <a:spcPts val="0"/>
              </a:spcBef>
              <a:spcAft>
                <a:spcPts val="0"/>
              </a:spcAft>
              <a:buFont typeface="Wingdings" panose="05000000000000000000" pitchFamily="2" charset="2"/>
              <a:buChar char="v"/>
              <a:defRPr/>
            </a:pPr>
            <a:r>
              <a:rPr lang="en-IN" sz="1400" dirty="0">
                <a:latin typeface="+mj-lt"/>
                <a:cs typeface="Times New Roman" panose="02020603050405020304" pitchFamily="18" charset="0"/>
              </a:rPr>
              <a:t>Improved efficiency and productivity </a:t>
            </a:r>
          </a:p>
          <a:p>
            <a:pPr algn="just" eaLnBrk="1" fontAlgn="auto" hangingPunct="1">
              <a:spcBef>
                <a:spcPts val="0"/>
              </a:spcBef>
              <a:spcAft>
                <a:spcPts val="0"/>
              </a:spcAft>
              <a:defRPr/>
            </a:pPr>
            <a:endParaRPr lang="en-IN" sz="1400" dirty="0">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400" dirty="0">
                <a:solidFill>
                  <a:schemeClr val="bg2">
                    <a:lumMod val="10000"/>
                  </a:schemeClr>
                </a:solidFill>
                <a:latin typeface="+mj-lt"/>
                <a:cs typeface="Times New Roman" panose="02020603050405020304" pitchFamily="18" charset="0"/>
              </a:rPr>
              <a:t>Cost savings over time</a:t>
            </a:r>
          </a:p>
          <a:p>
            <a:pPr algn="just" eaLnBrk="1" fontAlgn="auto" hangingPunct="1">
              <a:spcBef>
                <a:spcPts val="0"/>
              </a:spcBef>
              <a:spcAft>
                <a:spcPts val="0"/>
              </a:spcAft>
              <a:defRPr/>
            </a:pPr>
            <a:r>
              <a:rPr lang="en-IN" sz="1400" dirty="0">
                <a:latin typeface="+mj-lt"/>
                <a:cs typeface="Times New Roman" panose="02020603050405020304" pitchFamily="18" charset="0"/>
              </a:rPr>
              <a:t> </a:t>
            </a:r>
          </a:p>
          <a:p>
            <a:pPr marL="285750" indent="-285750" algn="just" eaLnBrk="1" fontAlgn="auto" hangingPunct="1">
              <a:spcBef>
                <a:spcPts val="0"/>
              </a:spcBef>
              <a:spcAft>
                <a:spcPts val="0"/>
              </a:spcAft>
              <a:buFont typeface="Wingdings" panose="05000000000000000000" pitchFamily="2" charset="2"/>
              <a:buChar char="v"/>
              <a:defRPr/>
            </a:pPr>
            <a:r>
              <a:rPr lang="en-IN" sz="1400" dirty="0">
                <a:solidFill>
                  <a:schemeClr val="accent1">
                    <a:lumMod val="50000"/>
                  </a:schemeClr>
                </a:solidFill>
                <a:latin typeface="+mj-lt"/>
                <a:cs typeface="Times New Roman" panose="02020603050405020304" pitchFamily="18" charset="0"/>
              </a:rPr>
              <a:t>Enhanced performance Easy to use and implement</a:t>
            </a:r>
          </a:p>
          <a:p>
            <a:pPr algn="just" eaLnBrk="1" fontAlgn="auto" hangingPunct="1">
              <a:spcBef>
                <a:spcPts val="0"/>
              </a:spcBef>
              <a:spcAft>
                <a:spcPts val="0"/>
              </a:spcAft>
              <a:defRPr/>
            </a:pPr>
            <a:endParaRPr lang="en-IN" sz="1400" dirty="0">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400" dirty="0">
                <a:solidFill>
                  <a:schemeClr val="accent4">
                    <a:lumMod val="50000"/>
                  </a:schemeClr>
                </a:solidFill>
                <a:latin typeface="+mj-lt"/>
                <a:cs typeface="Times New Roman" panose="02020603050405020304" pitchFamily="18" charset="0"/>
              </a:rPr>
              <a:t>Increased reliability Better user experience </a:t>
            </a:r>
          </a:p>
          <a:p>
            <a:pPr algn="just" eaLnBrk="1" fontAlgn="auto" hangingPunct="1">
              <a:spcBef>
                <a:spcPts val="0"/>
              </a:spcBef>
              <a:spcAft>
                <a:spcPts val="0"/>
              </a:spcAft>
              <a:defRPr/>
            </a:pPr>
            <a:endParaRPr lang="en-IN" sz="1400" dirty="0">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400" dirty="0">
                <a:solidFill>
                  <a:schemeClr val="accent6">
                    <a:lumMod val="50000"/>
                  </a:schemeClr>
                </a:solidFill>
                <a:latin typeface="+mj-lt"/>
                <a:cs typeface="Times New Roman" panose="02020603050405020304" pitchFamily="18" charset="0"/>
              </a:rPr>
              <a:t>Reduced maintenance effort </a:t>
            </a:r>
          </a:p>
          <a:p>
            <a:pPr algn="just" eaLnBrk="1" fontAlgn="auto" hangingPunct="1">
              <a:spcBef>
                <a:spcPts val="0"/>
              </a:spcBef>
              <a:spcAft>
                <a:spcPts val="0"/>
              </a:spcAft>
              <a:defRPr/>
            </a:pPr>
            <a:endParaRPr lang="en-IN" sz="1400" dirty="0">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IN" sz="1400" dirty="0">
                <a:solidFill>
                  <a:srgbClr val="00B050"/>
                </a:solidFill>
                <a:latin typeface="+mj-lt"/>
                <a:cs typeface="Times New Roman" panose="02020603050405020304" pitchFamily="18" charset="0"/>
              </a:rPr>
              <a:t>Improved safety and security Scalable for future growth Environmentally friendly</a:t>
            </a:r>
          </a:p>
          <a:p>
            <a:pPr algn="just" eaLnBrk="1" fontAlgn="auto" hangingPunct="1">
              <a:spcBef>
                <a:spcPts val="0"/>
              </a:spcBef>
              <a:spcAft>
                <a:spcPts val="0"/>
              </a:spcAft>
              <a:defRPr/>
            </a:pPr>
            <a:endParaRPr lang="en-IN" sz="1400" dirty="0">
              <a:solidFill>
                <a:srgbClr val="00B050"/>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v"/>
              <a:defRPr/>
            </a:pPr>
            <a:r>
              <a:rPr lang="en-US" sz="1400" dirty="0">
                <a:solidFill>
                  <a:schemeClr val="accent1">
                    <a:lumMod val="50000"/>
                  </a:schemeClr>
                </a:solidFill>
                <a:latin typeface="+mj-lt"/>
                <a:cs typeface="Times New Roman" panose="02020603050405020304" pitchFamily="18" charset="0"/>
              </a:rPr>
              <a:t>Promotes safer driving by reducing fatigue-related accidents</a:t>
            </a:r>
          </a:p>
          <a:p>
            <a:pPr marL="285750" indent="-285750" algn="just" eaLnBrk="1" fontAlgn="auto" hangingPunct="1">
              <a:spcBef>
                <a:spcPts val="0"/>
              </a:spcBef>
              <a:spcAft>
                <a:spcPts val="0"/>
              </a:spcAft>
              <a:buFont typeface="Wingdings" panose="05000000000000000000" pitchFamily="2" charset="2"/>
              <a:buChar char="v"/>
              <a:defRPr/>
            </a:pPr>
            <a:endParaRPr lang="en-IN" sz="1400" dirty="0">
              <a:solidFill>
                <a:srgbClr val="00B050"/>
              </a:solidFill>
              <a:latin typeface="+mj-lt"/>
              <a:cs typeface="Times New Roman" panose="02020603050405020304" pitchFamily="18" charset="0"/>
            </a:endParaRPr>
          </a:p>
        </p:txBody>
      </p:sp>
      <p:sp>
        <p:nvSpPr>
          <p:cNvPr id="7171" name="TextBox 3">
            <a:extLst>
              <a:ext uri="{FF2B5EF4-FFF2-40B4-BE49-F238E27FC236}">
                <a16:creationId xmlns:a16="http://schemas.microsoft.com/office/drawing/2014/main" id="{8AAF7DFE-F7DF-177C-B8B2-CEB36818B075}"/>
              </a:ext>
            </a:extLst>
          </p:cNvPr>
          <p:cNvSpPr txBox="1">
            <a:spLocks noChangeArrowheads="1"/>
          </p:cNvSpPr>
          <p:nvPr/>
        </p:nvSpPr>
        <p:spPr bwMode="auto">
          <a:xfrm>
            <a:off x="4170363" y="146050"/>
            <a:ext cx="202170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b="1" dirty="0">
                <a:latin typeface="+mj-lt"/>
                <a:cs typeface="Times New Roman" panose="02020603050405020304" pitchFamily="18" charset="0"/>
              </a:rPr>
              <a:t>Sociological benefits </a:t>
            </a:r>
          </a:p>
        </p:txBody>
      </p:sp>
      <p:sp>
        <p:nvSpPr>
          <p:cNvPr id="8" name="TextBox 7">
            <a:extLst>
              <a:ext uri="{FF2B5EF4-FFF2-40B4-BE49-F238E27FC236}">
                <a16:creationId xmlns:a16="http://schemas.microsoft.com/office/drawing/2014/main" id="{D37BE09C-D507-07B5-FFAE-FC7F16EBCD56}"/>
              </a:ext>
            </a:extLst>
          </p:cNvPr>
          <p:cNvSpPr txBox="1"/>
          <p:nvPr/>
        </p:nvSpPr>
        <p:spPr>
          <a:xfrm>
            <a:off x="166688" y="890588"/>
            <a:ext cx="6094412" cy="523875"/>
          </a:xfrm>
          <a:prstGeom prst="rect">
            <a:avLst/>
          </a:prstGeom>
          <a:noFill/>
        </p:spPr>
        <p:txBody>
          <a:bodyPr>
            <a:spAutoFit/>
          </a:bodyPr>
          <a:lstStyle/>
          <a:p>
            <a:pPr algn="just" eaLnBrk="1" fontAlgn="auto" hangingPunct="1">
              <a:spcBef>
                <a:spcPts val="0"/>
              </a:spcBef>
              <a:spcAft>
                <a:spcPts val="0"/>
              </a:spcAft>
              <a:defRPr/>
            </a:pPr>
            <a:r>
              <a:rPr lang="en-US" sz="1400" dirty="0">
                <a:solidFill>
                  <a:schemeClr val="accent1">
                    <a:lumMod val="50000"/>
                  </a:schemeClr>
                </a:solidFill>
                <a:latin typeface="+mj-lt"/>
                <a:cs typeface="Times New Roman" panose="02020603050405020304" pitchFamily="18" charset="0"/>
              </a:rPr>
              <a:t>Sleep affects how we interact with others. When people are well rested ,they are generally more patient, focused, and engaged in social situations </a:t>
            </a:r>
            <a:endParaRPr lang="en-IN" sz="1400" dirty="0">
              <a:solidFill>
                <a:schemeClr val="accent1">
                  <a:lumMod val="50000"/>
                </a:schemeClr>
              </a:solidFill>
              <a:latin typeface="+mj-lt"/>
              <a:cs typeface="Times New Roman" panose="02020603050405020304" pitchFamily="18" charset="0"/>
            </a:endParaRPr>
          </a:p>
        </p:txBody>
      </p:sp>
      <p:sp>
        <p:nvSpPr>
          <p:cNvPr id="10" name="TextBox 9">
            <a:extLst>
              <a:ext uri="{FF2B5EF4-FFF2-40B4-BE49-F238E27FC236}">
                <a16:creationId xmlns:a16="http://schemas.microsoft.com/office/drawing/2014/main" id="{D17E54F1-7F5C-42CA-79E6-70B429009310}"/>
              </a:ext>
            </a:extLst>
          </p:cNvPr>
          <p:cNvSpPr txBox="1"/>
          <p:nvPr/>
        </p:nvSpPr>
        <p:spPr>
          <a:xfrm>
            <a:off x="9083675" y="6380163"/>
            <a:ext cx="3573463" cy="307975"/>
          </a:xfrm>
          <a:prstGeom prst="rect">
            <a:avLst/>
          </a:prstGeom>
          <a:noFill/>
        </p:spPr>
        <p:txBody>
          <a:bodyPr>
            <a:spAutoFit/>
          </a:bodyPr>
          <a:lstStyle/>
          <a:p>
            <a:pPr eaLnBrk="1" fontAlgn="auto" hangingPunct="1">
              <a:spcBef>
                <a:spcPts val="0"/>
              </a:spcBef>
              <a:spcAft>
                <a:spcPts val="0"/>
              </a:spcAft>
              <a:defRPr/>
            </a:pPr>
            <a:r>
              <a:rPr lang="en-IN" sz="1400" b="1" dirty="0">
                <a:solidFill>
                  <a:schemeClr val="accent1">
                    <a:lumMod val="50000"/>
                  </a:schemeClr>
                </a:solidFill>
                <a:latin typeface="+mj-lt"/>
                <a:cs typeface="Times New Roman" panose="02020603050405020304" pitchFamily="18" charset="0"/>
              </a:rPr>
              <a:t>10.1111/j.1751-9020.2007.00088.x</a:t>
            </a:r>
          </a:p>
        </p:txBody>
      </p:sp>
      <p:pic>
        <p:nvPicPr>
          <p:cNvPr id="7174" name="Picture 10" descr="How To Build And Improve Team Productivity">
            <a:extLst>
              <a:ext uri="{FF2B5EF4-FFF2-40B4-BE49-F238E27FC236}">
                <a16:creationId xmlns:a16="http://schemas.microsoft.com/office/drawing/2014/main" id="{F8CDCC0D-51B2-7815-EE80-15378E9B8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463" y="928688"/>
            <a:ext cx="4162425" cy="249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11" descr="One-Sided Friendship: Effects On Mental Health | Regain">
            <a:extLst>
              <a:ext uri="{FF2B5EF4-FFF2-40B4-BE49-F238E27FC236}">
                <a16:creationId xmlns:a16="http://schemas.microsoft.com/office/drawing/2014/main" id="{828B2C8C-C8EC-1FE2-81AB-EFA6D347CB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813" y="3667125"/>
            <a:ext cx="4106862" cy="273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2">
            <a:extLst>
              <a:ext uri="{FF2B5EF4-FFF2-40B4-BE49-F238E27FC236}">
                <a16:creationId xmlns:a16="http://schemas.microsoft.com/office/drawing/2014/main" id="{07C3AF8F-6197-8A1F-2A1D-ADD2B1299A85}"/>
              </a:ext>
            </a:extLst>
          </p:cNvPr>
          <p:cNvSpPr txBox="1">
            <a:spLocks noChangeArrowheads="1"/>
          </p:cNvSpPr>
          <p:nvPr/>
        </p:nvSpPr>
        <p:spPr bwMode="auto">
          <a:xfrm>
            <a:off x="4830763" y="206375"/>
            <a:ext cx="25304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b="1" dirty="0">
                <a:latin typeface="+mj-lt"/>
                <a:cs typeface="Times New Roman" panose="02020603050405020304" pitchFamily="18" charset="0"/>
              </a:rPr>
              <a:t>Health Belief Model </a:t>
            </a:r>
          </a:p>
        </p:txBody>
      </p:sp>
      <p:sp>
        <p:nvSpPr>
          <p:cNvPr id="7" name="TextBox 6">
            <a:extLst>
              <a:ext uri="{FF2B5EF4-FFF2-40B4-BE49-F238E27FC236}">
                <a16:creationId xmlns:a16="http://schemas.microsoft.com/office/drawing/2014/main" id="{88C3AA59-0024-E6FB-3E61-44DACB51B639}"/>
              </a:ext>
            </a:extLst>
          </p:cNvPr>
          <p:cNvSpPr txBox="1"/>
          <p:nvPr/>
        </p:nvSpPr>
        <p:spPr>
          <a:xfrm>
            <a:off x="266700" y="576263"/>
            <a:ext cx="6207125" cy="4278094"/>
          </a:xfrm>
          <a:prstGeom prst="rect">
            <a:avLst/>
          </a:prstGeom>
          <a:noFill/>
        </p:spPr>
        <p:txBody>
          <a:bodyPr>
            <a:spAutoFit/>
          </a:bodyPr>
          <a:lstStyle/>
          <a:p>
            <a:pPr marL="285750" indent="-285750" algn="just" eaLnBrk="1" fontAlgn="auto" hangingPunct="1">
              <a:spcBef>
                <a:spcPts val="0"/>
              </a:spcBef>
              <a:spcAft>
                <a:spcPts val="0"/>
              </a:spcAft>
              <a:buFont typeface="Wingdings" panose="05000000000000000000" pitchFamily="2" charset="2"/>
              <a:buChar char="v"/>
              <a:defRPr/>
            </a:pPr>
            <a:r>
              <a:rPr lang="en-US" sz="1600" dirty="0">
                <a:latin typeface="+mj-lt"/>
                <a:cs typeface="Times New Roman" panose="02020603050405020304" pitchFamily="18" charset="0"/>
              </a:rPr>
              <a:t>The health belief model explains why people do or do not adopt healthy behaviors based on their beliefs.</a:t>
            </a:r>
          </a:p>
          <a:p>
            <a:pPr algn="just" eaLnBrk="1" fontAlgn="auto" hangingPunct="1">
              <a:spcBef>
                <a:spcPts val="0"/>
              </a:spcBef>
              <a:spcAft>
                <a:spcPts val="0"/>
              </a:spcAft>
              <a:defRPr/>
            </a:pPr>
            <a:endParaRPr lang="en-US" sz="1600" dirty="0">
              <a:latin typeface="+mj-lt"/>
              <a:cs typeface="Times New Roman" panose="02020603050405020304" pitchFamily="18" charset="0"/>
            </a:endParaRPr>
          </a:p>
          <a:p>
            <a:pPr algn="just" eaLnBrk="1" fontAlgn="auto" hangingPunct="1">
              <a:spcBef>
                <a:spcPts val="0"/>
              </a:spcBef>
              <a:spcAft>
                <a:spcPts val="0"/>
              </a:spcAft>
              <a:defRPr/>
            </a:pPr>
            <a:r>
              <a:rPr lang="en-US" sz="1600" b="1" dirty="0">
                <a:latin typeface="+mj-lt"/>
                <a:cs typeface="Times New Roman" panose="02020603050405020304" pitchFamily="18" charset="0"/>
              </a:rPr>
              <a:t>Key Components:</a:t>
            </a: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chemeClr val="accent1">
                    <a:lumMod val="50000"/>
                  </a:schemeClr>
                </a:solidFill>
                <a:latin typeface="+mj-lt"/>
                <a:cs typeface="Times New Roman" panose="02020603050405020304" pitchFamily="18" charset="0"/>
              </a:rPr>
              <a:t>Perceived susceptibility – how likely a person thinks they are to get a disease</a:t>
            </a:r>
          </a:p>
          <a:p>
            <a:pPr algn="just" eaLnBrk="1" fontAlgn="auto" hangingPunct="1">
              <a:spcBef>
                <a:spcPts val="0"/>
              </a:spcBef>
              <a:spcAft>
                <a:spcPts val="0"/>
              </a:spcAft>
              <a:defRPr/>
            </a:pPr>
            <a:endParaRPr lang="en-US" sz="1600" dirty="0">
              <a:solidFill>
                <a:schemeClr val="accent1">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chemeClr val="accent2">
                    <a:lumMod val="50000"/>
                  </a:schemeClr>
                </a:solidFill>
                <a:latin typeface="+mj-lt"/>
                <a:cs typeface="Times New Roman" panose="02020603050405020304" pitchFamily="18" charset="0"/>
              </a:rPr>
              <a:t>Perceived severity – how serious they think the condition is</a:t>
            </a:r>
          </a:p>
          <a:p>
            <a:pPr algn="just" eaLnBrk="1" fontAlgn="auto" hangingPunct="1">
              <a:spcBef>
                <a:spcPts val="0"/>
              </a:spcBef>
              <a:spcAft>
                <a:spcPts val="0"/>
              </a:spcAft>
              <a:defRPr/>
            </a:pPr>
            <a:endParaRPr lang="en-US" sz="1600" dirty="0">
              <a:solidFill>
                <a:schemeClr val="accent2">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chemeClr val="accent4">
                    <a:lumMod val="50000"/>
                  </a:schemeClr>
                </a:solidFill>
                <a:latin typeface="+mj-lt"/>
                <a:cs typeface="Times New Roman" panose="02020603050405020304" pitchFamily="18" charset="0"/>
              </a:rPr>
              <a:t>Perceived benefits – belief that taking action will help</a:t>
            </a:r>
          </a:p>
          <a:p>
            <a:pPr algn="just" eaLnBrk="1" fontAlgn="auto" hangingPunct="1">
              <a:spcBef>
                <a:spcPts val="0"/>
              </a:spcBef>
              <a:spcAft>
                <a:spcPts val="0"/>
              </a:spcAft>
              <a:defRPr/>
            </a:pPr>
            <a:endParaRPr lang="en-US" sz="1600" dirty="0">
              <a:solidFill>
                <a:schemeClr val="accent4">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chemeClr val="accent5">
                    <a:lumMod val="50000"/>
                  </a:schemeClr>
                </a:solidFill>
                <a:latin typeface="+mj-lt"/>
                <a:cs typeface="Times New Roman" panose="02020603050405020304" pitchFamily="18" charset="0"/>
              </a:rPr>
              <a:t>Perceived barriers – obstacles stopping behavior change </a:t>
            </a:r>
          </a:p>
          <a:p>
            <a:pPr algn="just" eaLnBrk="1" fontAlgn="auto" hangingPunct="1">
              <a:spcBef>
                <a:spcPts val="0"/>
              </a:spcBef>
              <a:spcAft>
                <a:spcPts val="0"/>
              </a:spcAft>
              <a:defRPr/>
            </a:pPr>
            <a:endParaRPr lang="en-US" sz="1600" dirty="0">
              <a:solidFill>
                <a:schemeClr val="accent5">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chemeClr val="accent6">
                    <a:lumMod val="50000"/>
                  </a:schemeClr>
                </a:solidFill>
                <a:latin typeface="+mj-lt"/>
                <a:cs typeface="Times New Roman" panose="02020603050405020304" pitchFamily="18" charset="0"/>
              </a:rPr>
              <a:t>Cues to action – triggers like posters, illness, advice from doctors</a:t>
            </a:r>
          </a:p>
          <a:p>
            <a:pPr algn="just" eaLnBrk="1" fontAlgn="auto" hangingPunct="1">
              <a:spcBef>
                <a:spcPts val="0"/>
              </a:spcBef>
              <a:spcAft>
                <a:spcPts val="0"/>
              </a:spcAft>
              <a:defRPr/>
            </a:pPr>
            <a:endParaRPr lang="en-US" sz="1600" dirty="0">
              <a:solidFill>
                <a:schemeClr val="accent6">
                  <a:lumMod val="50000"/>
                </a:schemeClr>
              </a:solidFill>
              <a:latin typeface="+mj-lt"/>
              <a:cs typeface="Times New Roman" panose="02020603050405020304" pitchFamily="18" charset="0"/>
            </a:endParaRPr>
          </a:p>
          <a:p>
            <a:pPr marL="285750" indent="-285750" algn="just" eaLnBrk="1" fontAlgn="auto" hangingPunct="1">
              <a:spcBef>
                <a:spcPts val="0"/>
              </a:spcBef>
              <a:spcAft>
                <a:spcPts val="0"/>
              </a:spcAft>
              <a:buFont typeface="Wingdings" panose="05000000000000000000" pitchFamily="2" charset="2"/>
              <a:buChar char="ü"/>
              <a:defRPr/>
            </a:pPr>
            <a:r>
              <a:rPr lang="en-US" sz="1600" dirty="0">
                <a:solidFill>
                  <a:srgbClr val="660066"/>
                </a:solidFill>
                <a:latin typeface="+mj-lt"/>
                <a:cs typeface="Times New Roman" panose="02020603050405020304" pitchFamily="18" charset="0"/>
              </a:rPr>
              <a:t>Self efficacy – confidence in ability to change behavior </a:t>
            </a:r>
          </a:p>
        </p:txBody>
      </p:sp>
      <p:sp>
        <p:nvSpPr>
          <p:cNvPr id="11" name="TextBox 10">
            <a:extLst>
              <a:ext uri="{FF2B5EF4-FFF2-40B4-BE49-F238E27FC236}">
                <a16:creationId xmlns:a16="http://schemas.microsoft.com/office/drawing/2014/main" id="{A7D31F61-E579-AE1C-7BCB-ED1829370B32}"/>
              </a:ext>
            </a:extLst>
          </p:cNvPr>
          <p:cNvSpPr txBox="1"/>
          <p:nvPr/>
        </p:nvSpPr>
        <p:spPr>
          <a:xfrm>
            <a:off x="266700" y="4881563"/>
            <a:ext cx="6096000" cy="2062103"/>
          </a:xfrm>
          <a:prstGeom prst="rect">
            <a:avLst/>
          </a:prstGeom>
          <a:noFill/>
        </p:spPr>
        <p:txBody>
          <a:bodyPr>
            <a:spAutoFit/>
          </a:bodyPr>
          <a:lstStyle/>
          <a:p>
            <a:pPr eaLnBrk="1" fontAlgn="auto" hangingPunct="1">
              <a:spcBef>
                <a:spcPts val="0"/>
              </a:spcBef>
              <a:spcAft>
                <a:spcPts val="0"/>
              </a:spcAft>
              <a:defRPr/>
            </a:pPr>
            <a:r>
              <a:rPr lang="en-US" sz="1600" b="1" dirty="0">
                <a:latin typeface="+mj-lt"/>
                <a:cs typeface="Times New Roman" panose="02020603050405020304" pitchFamily="18" charset="0"/>
              </a:rPr>
              <a:t>Barriers:</a:t>
            </a:r>
          </a:p>
          <a:p>
            <a:pPr marL="285750" indent="-285750" eaLnBrk="1" fontAlgn="auto" hangingPunct="1">
              <a:spcBef>
                <a:spcPts val="0"/>
              </a:spcBef>
              <a:spcAft>
                <a:spcPts val="0"/>
              </a:spcAft>
              <a:buFont typeface="Wingdings" panose="05000000000000000000" pitchFamily="2" charset="2"/>
              <a:buChar char="v"/>
              <a:defRPr/>
            </a:pPr>
            <a:r>
              <a:rPr lang="en-US" sz="1600" dirty="0">
                <a:solidFill>
                  <a:srgbClr val="0070C0"/>
                </a:solidFill>
                <a:latin typeface="+mj-lt"/>
                <a:cs typeface="Times New Roman" panose="02020603050405020304" pitchFamily="18" charset="0"/>
              </a:rPr>
              <a:t>Lack of awareness about health risks cost of healthy food or gym access low motivation or fear of failure </a:t>
            </a:r>
          </a:p>
          <a:p>
            <a:pPr eaLnBrk="1" fontAlgn="auto" hangingPunct="1">
              <a:spcBef>
                <a:spcPts val="0"/>
              </a:spcBef>
              <a:spcAft>
                <a:spcPts val="0"/>
              </a:spcAft>
              <a:defRPr/>
            </a:pPr>
            <a:endParaRPr lang="en-US" sz="1600" dirty="0">
              <a:solidFill>
                <a:srgbClr val="0070C0"/>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accent6">
                    <a:lumMod val="50000"/>
                  </a:schemeClr>
                </a:solidFill>
                <a:latin typeface="+mj-lt"/>
                <a:cs typeface="Times New Roman" panose="02020603050405020304" pitchFamily="18" charset="0"/>
              </a:rPr>
              <a:t>How it helps behavior change : if people believe they are at risk and that change is beneficial and achievable , they are more likely to act</a:t>
            </a:r>
          </a:p>
          <a:p>
            <a:pPr eaLnBrk="1" fontAlgn="auto" hangingPunct="1">
              <a:spcBef>
                <a:spcPts val="0"/>
              </a:spcBef>
              <a:spcAft>
                <a:spcPts val="0"/>
              </a:spcAft>
              <a:defRPr/>
            </a:pPr>
            <a:r>
              <a:rPr lang="en-US" sz="1600" dirty="0">
                <a:solidFill>
                  <a:srgbClr val="002060"/>
                </a:solidFill>
                <a:latin typeface="+mj-lt"/>
                <a:cs typeface="Times New Roman" panose="02020603050405020304" pitchFamily="18" charset="0"/>
              </a:rPr>
              <a:t>       Eg: exercising , quitting smoking.</a:t>
            </a:r>
          </a:p>
        </p:txBody>
      </p:sp>
      <p:pic>
        <p:nvPicPr>
          <p:cNvPr id="8197" name="Picture 11" descr="Motivation for Change">
            <a:extLst>
              <a:ext uri="{FF2B5EF4-FFF2-40B4-BE49-F238E27FC236}">
                <a16:creationId xmlns:a16="http://schemas.microsoft.com/office/drawing/2014/main" id="{8E7BFBDC-B288-FB2B-F049-26DA1B6C7D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346" t="9666" r="5769" b="11296"/>
          <a:stretch>
            <a:fillRect/>
          </a:stretch>
        </p:blipFill>
        <p:spPr bwMode="auto">
          <a:xfrm>
            <a:off x="7013575" y="1768475"/>
            <a:ext cx="3694113" cy="332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435D0C95-8326-935F-6928-E7BBA6F54809}"/>
              </a:ext>
            </a:extLst>
          </p:cNvPr>
          <p:cNvSpPr txBox="1"/>
          <p:nvPr/>
        </p:nvSpPr>
        <p:spPr>
          <a:xfrm>
            <a:off x="8469313" y="6481763"/>
            <a:ext cx="3619500" cy="523220"/>
          </a:xfrm>
          <a:prstGeom prst="rect">
            <a:avLst/>
          </a:prstGeom>
          <a:noFill/>
        </p:spPr>
        <p:txBody>
          <a:bodyPr>
            <a:spAutoFit/>
          </a:bodyPr>
          <a:lstStyle/>
          <a:p>
            <a:pPr eaLnBrk="1" fontAlgn="auto" hangingPunct="1">
              <a:spcBef>
                <a:spcPts val="0"/>
              </a:spcBef>
              <a:spcAft>
                <a:spcPts val="0"/>
              </a:spcAft>
              <a:defRPr/>
            </a:pPr>
            <a:r>
              <a:rPr lang="en-IN" sz="1400" b="1" dirty="0">
                <a:solidFill>
                  <a:schemeClr val="accent1">
                    <a:lumMod val="75000"/>
                  </a:schemeClr>
                </a:solidFill>
                <a:latin typeface="+mj-lt"/>
                <a:cs typeface="Times New Roman" panose="02020603050405020304" pitchFamily="18" charset="0"/>
              </a:rPr>
              <a:t>https://doi.org/10.3389/fpubh.2023.1108911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3">
            <a:extLst>
              <a:ext uri="{FF2B5EF4-FFF2-40B4-BE49-F238E27FC236}">
                <a16:creationId xmlns:a16="http://schemas.microsoft.com/office/drawing/2014/main" id="{EF73BD13-8C8C-B85E-8FE0-3963DF140F0C}"/>
              </a:ext>
            </a:extLst>
          </p:cNvPr>
          <p:cNvSpPr txBox="1">
            <a:spLocks noChangeArrowheads="1"/>
          </p:cNvSpPr>
          <p:nvPr/>
        </p:nvSpPr>
        <p:spPr bwMode="auto">
          <a:xfrm>
            <a:off x="4341813" y="146050"/>
            <a:ext cx="243207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sz="1600" b="1" dirty="0">
                <a:latin typeface="+mj-lt"/>
                <a:cs typeface="Times New Roman" panose="02020603050405020304" pitchFamily="18" charset="0"/>
              </a:rPr>
              <a:t>Transtheoretical Model</a:t>
            </a:r>
          </a:p>
        </p:txBody>
      </p:sp>
      <p:sp>
        <p:nvSpPr>
          <p:cNvPr id="13" name="TextBox 12">
            <a:extLst>
              <a:ext uri="{FF2B5EF4-FFF2-40B4-BE49-F238E27FC236}">
                <a16:creationId xmlns:a16="http://schemas.microsoft.com/office/drawing/2014/main" id="{3A9A2395-9A4E-6C06-9F0F-DE869FE9A46D}"/>
              </a:ext>
            </a:extLst>
          </p:cNvPr>
          <p:cNvSpPr txBox="1"/>
          <p:nvPr/>
        </p:nvSpPr>
        <p:spPr>
          <a:xfrm>
            <a:off x="488950" y="1412875"/>
            <a:ext cx="4972050" cy="4032250"/>
          </a:xfrm>
          <a:prstGeom prst="rect">
            <a:avLst/>
          </a:prstGeom>
          <a:noFill/>
        </p:spPr>
        <p:txBody>
          <a:bodyPr>
            <a:spAutoFit/>
          </a:bodyPr>
          <a:lstStyle/>
          <a:p>
            <a:pPr eaLnBrk="1" fontAlgn="auto" hangingPunct="1">
              <a:spcBef>
                <a:spcPts val="0"/>
              </a:spcBef>
              <a:spcAft>
                <a:spcPts val="0"/>
              </a:spcAft>
              <a:defRPr/>
            </a:pPr>
            <a:r>
              <a:rPr lang="en-US" sz="1600" dirty="0">
                <a:solidFill>
                  <a:schemeClr val="tx1">
                    <a:lumMod val="95000"/>
                    <a:lumOff val="5000"/>
                  </a:schemeClr>
                </a:solidFill>
                <a:latin typeface="+mj-lt"/>
                <a:cs typeface="Times New Roman" panose="02020603050405020304" pitchFamily="18" charset="0"/>
              </a:rPr>
              <a:t>It explains behavior change as a process that happens in stages</a:t>
            </a:r>
            <a:r>
              <a:rPr lang="en-US" sz="1600" dirty="0">
                <a:latin typeface="+mj-lt"/>
                <a:cs typeface="Times New Roman" panose="02020603050405020304" pitchFamily="18" charset="0"/>
              </a:rPr>
              <a:t>.</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eaLnBrk="1" fontAlgn="auto" hangingPunct="1">
              <a:spcBef>
                <a:spcPts val="0"/>
              </a:spcBef>
              <a:spcAft>
                <a:spcPts val="0"/>
              </a:spcAft>
              <a:defRPr/>
            </a:pPr>
            <a:r>
              <a:rPr lang="en-US" sz="1600" b="1" dirty="0">
                <a:latin typeface="+mj-lt"/>
                <a:cs typeface="Times New Roman" panose="02020603050405020304" pitchFamily="18" charset="0"/>
              </a:rPr>
              <a:t>Stages :</a:t>
            </a:r>
          </a:p>
          <a:p>
            <a:pPr eaLnBrk="1" fontAlgn="auto" hangingPunct="1">
              <a:spcBef>
                <a:spcPts val="0"/>
              </a:spcBef>
              <a:spcAft>
                <a:spcPts val="0"/>
              </a:spcAft>
              <a:defRPr/>
            </a:pPr>
            <a:endParaRPr lang="en-US" sz="1600" b="1"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tx1">
                    <a:lumMod val="95000"/>
                    <a:lumOff val="5000"/>
                  </a:schemeClr>
                </a:solidFill>
                <a:latin typeface="+mj-lt"/>
                <a:cs typeface="Times New Roman" panose="02020603050405020304" pitchFamily="18" charset="0"/>
              </a:rPr>
              <a:t>Precontemplation – not thinking about change</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accent1">
                    <a:lumMod val="50000"/>
                  </a:schemeClr>
                </a:solidFill>
                <a:latin typeface="+mj-lt"/>
                <a:cs typeface="Times New Roman" panose="02020603050405020304" pitchFamily="18" charset="0"/>
              </a:rPr>
              <a:t>Contemplation – thinking about change </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accent2">
                    <a:lumMod val="50000"/>
                  </a:schemeClr>
                </a:solidFill>
                <a:latin typeface="+mj-lt"/>
                <a:cs typeface="Times New Roman" panose="02020603050405020304" pitchFamily="18" charset="0"/>
              </a:rPr>
              <a:t>Preparation : planning to change </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accent4">
                    <a:lumMod val="50000"/>
                  </a:schemeClr>
                </a:solidFill>
                <a:latin typeface="+mj-lt"/>
                <a:cs typeface="Times New Roman" panose="02020603050405020304" pitchFamily="18" charset="0"/>
              </a:rPr>
              <a:t>Action : actively changing behavior </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chemeClr val="accent5">
                    <a:lumMod val="50000"/>
                  </a:schemeClr>
                </a:solidFill>
                <a:latin typeface="+mj-lt"/>
                <a:cs typeface="Times New Roman" panose="02020603050405020304" pitchFamily="18" charset="0"/>
              </a:rPr>
              <a:t>Maintenance – sustaining the behavior</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latin typeface="+mj-lt"/>
                <a:cs typeface="Times New Roman" panose="02020603050405020304" pitchFamily="18" charset="0"/>
              </a:rPr>
              <a:t>Relapse – returning to old behavior </a:t>
            </a:r>
          </a:p>
        </p:txBody>
      </p:sp>
      <p:sp>
        <p:nvSpPr>
          <p:cNvPr id="15" name="TextBox 14">
            <a:extLst>
              <a:ext uri="{FF2B5EF4-FFF2-40B4-BE49-F238E27FC236}">
                <a16:creationId xmlns:a16="http://schemas.microsoft.com/office/drawing/2014/main" id="{1096C0CB-AF01-5746-8B40-60070041816A}"/>
              </a:ext>
            </a:extLst>
          </p:cNvPr>
          <p:cNvSpPr txBox="1"/>
          <p:nvPr/>
        </p:nvSpPr>
        <p:spPr>
          <a:xfrm>
            <a:off x="9240838" y="6426200"/>
            <a:ext cx="2719387" cy="307975"/>
          </a:xfrm>
          <a:prstGeom prst="rect">
            <a:avLst/>
          </a:prstGeom>
          <a:noFill/>
        </p:spPr>
        <p:txBody>
          <a:bodyPr>
            <a:spAutoFit/>
          </a:bodyPr>
          <a:lstStyle/>
          <a:p>
            <a:pPr eaLnBrk="1" fontAlgn="auto" hangingPunct="1">
              <a:spcBef>
                <a:spcPts val="0"/>
              </a:spcBef>
              <a:spcAft>
                <a:spcPts val="0"/>
              </a:spcAft>
              <a:defRPr/>
            </a:pPr>
            <a:r>
              <a:rPr lang="en-IN" sz="1400" b="1" dirty="0">
                <a:solidFill>
                  <a:schemeClr val="tx2">
                    <a:lumMod val="50000"/>
                  </a:schemeClr>
                </a:solidFill>
                <a:latin typeface="Times New Roman" panose="02020603050405020304" pitchFamily="18" charset="0"/>
                <a:cs typeface="Times New Roman" panose="02020603050405020304" pitchFamily="18" charset="0"/>
              </a:rPr>
              <a:t>https://doi.org/10.1111/jsr.12950</a:t>
            </a:r>
          </a:p>
        </p:txBody>
      </p:sp>
      <p:pic>
        <p:nvPicPr>
          <p:cNvPr id="9221" name="Picture 15" descr="The transtheoretical model of health behavior change by Prochaska and... |  Download Scientific Diagram">
            <a:extLst>
              <a:ext uri="{FF2B5EF4-FFF2-40B4-BE49-F238E27FC236}">
                <a16:creationId xmlns:a16="http://schemas.microsoft.com/office/drawing/2014/main" id="{37AF0D0B-4B39-EC06-1BB2-729402DE49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268" r="15849"/>
          <a:stretch>
            <a:fillRect/>
          </a:stretch>
        </p:blipFill>
        <p:spPr bwMode="auto">
          <a:xfrm>
            <a:off x="6210300" y="1265238"/>
            <a:ext cx="4972050" cy="432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4">
            <a:extLst>
              <a:ext uri="{FF2B5EF4-FFF2-40B4-BE49-F238E27FC236}">
                <a16:creationId xmlns:a16="http://schemas.microsoft.com/office/drawing/2014/main" id="{47AB71BD-FC84-9B7C-FF1C-892D9FFDE694}"/>
              </a:ext>
            </a:extLst>
          </p:cNvPr>
          <p:cNvSpPr txBox="1">
            <a:spLocks noChangeArrowheads="1"/>
          </p:cNvSpPr>
          <p:nvPr/>
        </p:nvSpPr>
        <p:spPr bwMode="auto">
          <a:xfrm>
            <a:off x="5378450" y="227013"/>
            <a:ext cx="101282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sz="1600" b="1" dirty="0">
                <a:latin typeface="+mj-lt"/>
                <a:cs typeface="Times New Roman" panose="02020603050405020304" pitchFamily="18" charset="0"/>
              </a:rPr>
              <a:t>Barriers </a:t>
            </a:r>
          </a:p>
        </p:txBody>
      </p:sp>
      <p:sp>
        <p:nvSpPr>
          <p:cNvPr id="7" name="TextBox 6">
            <a:extLst>
              <a:ext uri="{FF2B5EF4-FFF2-40B4-BE49-F238E27FC236}">
                <a16:creationId xmlns:a16="http://schemas.microsoft.com/office/drawing/2014/main" id="{C6A23C8D-A871-79A2-4ADB-6AA1ADE7D9EE}"/>
              </a:ext>
            </a:extLst>
          </p:cNvPr>
          <p:cNvSpPr txBox="1"/>
          <p:nvPr/>
        </p:nvSpPr>
        <p:spPr>
          <a:xfrm>
            <a:off x="404813" y="985838"/>
            <a:ext cx="6094412" cy="4031873"/>
          </a:xfrm>
          <a:prstGeom prst="rect">
            <a:avLst/>
          </a:prstGeom>
          <a:noFill/>
        </p:spPr>
        <p:txBody>
          <a:bodyPr>
            <a:spAutoFit/>
          </a:bodyPr>
          <a:lstStyle/>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1">
                    <a:lumMod val="75000"/>
                  </a:schemeClr>
                </a:solidFill>
                <a:latin typeface="+mj-lt"/>
                <a:cs typeface="Times New Roman" panose="02020603050405020304" pitchFamily="18" charset="0"/>
              </a:rPr>
              <a:t>Lack of readiness or motivation difficulty maintaining long term habits</a:t>
            </a:r>
          </a:p>
          <a:p>
            <a:pPr eaLnBrk="1" fontAlgn="auto" hangingPunct="1">
              <a:spcBef>
                <a:spcPts val="0"/>
              </a:spcBef>
              <a:spcAft>
                <a:spcPts val="0"/>
              </a:spcAft>
              <a:defRPr/>
            </a:pPr>
            <a:r>
              <a:rPr lang="en-IN" sz="1600" dirty="0">
                <a:latin typeface="+mj-lt"/>
                <a:cs typeface="Times New Roman" panose="02020603050405020304" pitchFamily="18" charset="0"/>
              </a:rPr>
              <a:t>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tx2">
                    <a:lumMod val="50000"/>
                  </a:schemeClr>
                </a:solidFill>
                <a:latin typeface="+mj-lt"/>
                <a:cs typeface="Times New Roman" panose="02020603050405020304" pitchFamily="18" charset="0"/>
              </a:rPr>
              <a:t>Stress or social pressure</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5">
                    <a:lumMod val="50000"/>
                  </a:schemeClr>
                </a:solidFill>
                <a:latin typeface="+mj-lt"/>
                <a:cs typeface="Times New Roman" panose="02020603050405020304" pitchFamily="18" charset="0"/>
              </a:rPr>
              <a:t>Relapse into old behaviour. </a:t>
            </a:r>
          </a:p>
          <a:p>
            <a:pPr eaLnBrk="1" fontAlgn="auto" hangingPunct="1">
              <a:spcBef>
                <a:spcPts val="0"/>
              </a:spcBef>
              <a:spcAft>
                <a:spcPts val="0"/>
              </a:spcAft>
              <a:defRPr/>
            </a:pPr>
            <a:endParaRPr lang="en-IN" sz="1600" b="1"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US" sz="1600" dirty="0">
                <a:solidFill>
                  <a:srgbClr val="002060"/>
                </a:solidFill>
                <a:latin typeface="+mj-lt"/>
                <a:cs typeface="Times New Roman" panose="02020603050405020304" pitchFamily="18" charset="0"/>
              </a:rPr>
              <a:t>Difficulty maintaining healthy </a:t>
            </a:r>
            <a:r>
              <a:rPr lang="en-US" sz="1600" dirty="0" err="1">
                <a:solidFill>
                  <a:srgbClr val="002060"/>
                </a:solidFill>
                <a:latin typeface="+mj-lt"/>
                <a:cs typeface="Times New Roman" panose="02020603050405020304" pitchFamily="18" charset="0"/>
              </a:rPr>
              <a:t>behaviours</a:t>
            </a:r>
            <a:r>
              <a:rPr lang="en-US" sz="1600" dirty="0">
                <a:solidFill>
                  <a:srgbClr val="002060"/>
                </a:solidFill>
                <a:latin typeface="+mj-lt"/>
                <a:cs typeface="Times New Roman" panose="02020603050405020304" pitchFamily="18" charset="0"/>
              </a:rPr>
              <a:t> over a long period.</a:t>
            </a:r>
          </a:p>
          <a:p>
            <a:pPr eaLnBrk="1" fontAlgn="auto" hangingPunct="1">
              <a:spcBef>
                <a:spcPts val="0"/>
              </a:spcBef>
              <a:spcAft>
                <a:spcPts val="0"/>
              </a:spcAft>
              <a:defRPr/>
            </a:pPr>
            <a:endParaRPr lang="en-US"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6">
                    <a:lumMod val="50000"/>
                  </a:schemeClr>
                </a:solidFill>
                <a:latin typeface="+mj-lt"/>
                <a:cs typeface="Times New Roman" panose="02020603050405020304" pitchFamily="18" charset="0"/>
              </a:rPr>
              <a:t>Stress, anxiety, or emotional challenges that reduce self-control.</a:t>
            </a:r>
          </a:p>
          <a:p>
            <a:pPr eaLnBrk="1" fontAlgn="auto" hangingPunct="1">
              <a:spcBef>
                <a:spcPts val="0"/>
              </a:spcBef>
              <a:spcAft>
                <a:spcPts val="0"/>
              </a:spcAft>
              <a:defRPr/>
            </a:pPr>
            <a:r>
              <a:rPr lang="en-IN" sz="1600" dirty="0">
                <a:latin typeface="+mj-lt"/>
                <a:cs typeface="Times New Roman" panose="02020603050405020304" pitchFamily="18" charset="0"/>
              </a:rPr>
              <a:t>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00B0F0"/>
                </a:solidFill>
                <a:latin typeface="+mj-lt"/>
                <a:cs typeface="Times New Roman" panose="02020603050405020304" pitchFamily="18" charset="0"/>
              </a:rPr>
              <a:t>Social pressure from family, friends, or colleagues.</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7030A0"/>
                </a:solidFill>
                <a:latin typeface="+mj-lt"/>
                <a:cs typeface="Times New Roman" panose="02020603050405020304" pitchFamily="18" charset="0"/>
              </a:rPr>
              <a:t>Low confidence (self-efficacy) in the ability to achieve goals. </a:t>
            </a:r>
            <a:r>
              <a:rPr lang="en-IN" sz="1600" dirty="0">
                <a:solidFill>
                  <a:schemeClr val="bg1"/>
                </a:solidFill>
                <a:latin typeface="+mj-lt"/>
                <a:cs typeface="Times New Roman" panose="02020603050405020304" pitchFamily="18" charset="0"/>
              </a:rPr>
              <a:t>precontemplation , support programs for action stage .</a:t>
            </a:r>
          </a:p>
        </p:txBody>
      </p:sp>
      <p:sp>
        <p:nvSpPr>
          <p:cNvPr id="9" name="TextBox 8">
            <a:extLst>
              <a:ext uri="{FF2B5EF4-FFF2-40B4-BE49-F238E27FC236}">
                <a16:creationId xmlns:a16="http://schemas.microsoft.com/office/drawing/2014/main" id="{46A48EDF-F9B1-891F-C6C3-2FF0BFF3BA5D}"/>
              </a:ext>
            </a:extLst>
          </p:cNvPr>
          <p:cNvSpPr txBox="1"/>
          <p:nvPr/>
        </p:nvSpPr>
        <p:spPr>
          <a:xfrm>
            <a:off x="8184232" y="6051550"/>
            <a:ext cx="4140200" cy="307975"/>
          </a:xfrm>
          <a:prstGeom prst="rect">
            <a:avLst/>
          </a:prstGeom>
          <a:noFill/>
        </p:spPr>
        <p:txBody>
          <a:bodyPr>
            <a:spAutoFit/>
          </a:bodyPr>
          <a:lstStyle/>
          <a:p>
            <a:pPr eaLnBrk="1" fontAlgn="auto" hangingPunct="1">
              <a:spcBef>
                <a:spcPts val="0"/>
              </a:spcBef>
              <a:spcAft>
                <a:spcPts val="0"/>
              </a:spcAft>
              <a:defRPr/>
            </a:pPr>
            <a:r>
              <a:rPr lang="en-IN" sz="1400" b="1" dirty="0">
                <a:solidFill>
                  <a:schemeClr val="accent1">
                    <a:lumMod val="75000"/>
                  </a:schemeClr>
                </a:solidFill>
                <a:latin typeface="+mj-lt"/>
                <a:cs typeface="Times New Roman" panose="02020603050405020304" pitchFamily="18" charset="0"/>
              </a:rPr>
              <a:t>https://doi.org/10.3389/fnins.2020.00092</a:t>
            </a:r>
          </a:p>
        </p:txBody>
      </p:sp>
      <p:sp>
        <p:nvSpPr>
          <p:cNvPr id="10245" name="TextBox 12">
            <a:extLst>
              <a:ext uri="{FF2B5EF4-FFF2-40B4-BE49-F238E27FC236}">
                <a16:creationId xmlns:a16="http://schemas.microsoft.com/office/drawing/2014/main" id="{F7FF65B9-6879-F712-E46F-10BD50831833}"/>
              </a:ext>
            </a:extLst>
          </p:cNvPr>
          <p:cNvSpPr txBox="1">
            <a:spLocks noChangeArrowheads="1"/>
          </p:cNvSpPr>
          <p:nvPr/>
        </p:nvSpPr>
        <p:spPr bwMode="auto">
          <a:xfrm>
            <a:off x="252413" y="4727575"/>
            <a:ext cx="60166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IN" altLang="en-US" sz="1600" b="1" dirty="0">
                <a:latin typeface="+mj-lt"/>
                <a:cs typeface="Times New Roman" panose="02020603050405020304" pitchFamily="18" charset="0"/>
              </a:rPr>
              <a:t>How it helps behaviour change :</a:t>
            </a:r>
          </a:p>
          <a:p>
            <a:pPr eaLnBrk="1" hangingPunct="1"/>
            <a:endParaRPr lang="en-IN" altLang="en-US" sz="1600" b="1" dirty="0">
              <a:latin typeface="+mj-lt"/>
              <a:cs typeface="Times New Roman" panose="02020603050405020304" pitchFamily="18" charset="0"/>
            </a:endParaRPr>
          </a:p>
          <a:p>
            <a:pPr eaLnBrk="1" hangingPunct="1"/>
            <a:r>
              <a:rPr lang="en-IN" altLang="en-US" sz="1600" dirty="0">
                <a:latin typeface="+mj-lt"/>
                <a:cs typeface="Times New Roman" panose="02020603050405020304" pitchFamily="18" charset="0"/>
              </a:rPr>
              <a:t>It recognises that people change gradually , so interventions can be tailored</a:t>
            </a:r>
            <a:r>
              <a:rPr lang="en-IN" altLang="en-US" sz="1600" dirty="0">
                <a:solidFill>
                  <a:schemeClr val="bg1"/>
                </a:solidFill>
                <a:latin typeface="+mj-lt"/>
                <a:cs typeface="Times New Roman" panose="02020603050405020304" pitchFamily="18" charset="0"/>
              </a:rPr>
              <a:t> campaigns for precontemplation , support programs for action stage .</a:t>
            </a:r>
          </a:p>
        </p:txBody>
      </p:sp>
      <p:sp>
        <p:nvSpPr>
          <p:cNvPr id="10246" name="TextBox 16">
            <a:extLst>
              <a:ext uri="{FF2B5EF4-FFF2-40B4-BE49-F238E27FC236}">
                <a16:creationId xmlns:a16="http://schemas.microsoft.com/office/drawing/2014/main" id="{4F705229-C9A7-BDE9-E4E1-7DBE1529B5AF}"/>
              </a:ext>
            </a:extLst>
          </p:cNvPr>
          <p:cNvSpPr txBox="1">
            <a:spLocks noChangeArrowheads="1"/>
          </p:cNvSpPr>
          <p:nvPr/>
        </p:nvSpPr>
        <p:spPr bwMode="auto">
          <a:xfrm>
            <a:off x="252413" y="5872163"/>
            <a:ext cx="584358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latin typeface="Times New Roman" panose="02020603050405020304" pitchFamily="18" charset="0"/>
                <a:cs typeface="Times New Roman" panose="02020603050405020304" pitchFamily="18" charset="0"/>
              </a:rPr>
              <a:t>eg: awareness campaigns for precontemplation , support programs for action stage .</a:t>
            </a:r>
            <a:endParaRPr lang="en-IN" altLang="en-US" sz="1600">
              <a:latin typeface="Times New Roman" panose="02020603050405020304" pitchFamily="18" charset="0"/>
              <a:cs typeface="Times New Roman" panose="02020603050405020304" pitchFamily="18" charset="0"/>
            </a:endParaRPr>
          </a:p>
        </p:txBody>
      </p:sp>
      <p:pic>
        <p:nvPicPr>
          <p:cNvPr id="10247" name="Picture 1" descr="Hygiene 02 00013 g001">
            <a:extLst>
              <a:ext uri="{FF2B5EF4-FFF2-40B4-BE49-F238E27FC236}">
                <a16:creationId xmlns:a16="http://schemas.microsoft.com/office/drawing/2014/main" id="{67A7628F-5CB1-309F-A627-D8017306B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8413" y="1371600"/>
            <a:ext cx="4737100" cy="335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D13D0CE-374B-EB45-E514-9B28A08E049C}"/>
              </a:ext>
            </a:extLst>
          </p:cNvPr>
          <p:cNvSpPr txBox="1"/>
          <p:nvPr/>
        </p:nvSpPr>
        <p:spPr>
          <a:xfrm>
            <a:off x="4979988" y="6446838"/>
            <a:ext cx="4286250" cy="306387"/>
          </a:xfrm>
          <a:prstGeom prst="rect">
            <a:avLst/>
          </a:prstGeom>
          <a:noFill/>
        </p:spPr>
        <p:txBody>
          <a:bodyPr>
            <a:spAutoFit/>
          </a:bodyPr>
          <a:lstStyle/>
          <a:p>
            <a:pPr eaLnBrk="1" fontAlgn="auto" hangingPunct="1">
              <a:spcBef>
                <a:spcPts val="0"/>
              </a:spcBef>
              <a:spcAft>
                <a:spcPts val="0"/>
              </a:spcAft>
              <a:defRPr/>
            </a:pPr>
            <a:r>
              <a:rPr lang="en-IN" sz="1400" b="1" dirty="0">
                <a:solidFill>
                  <a:schemeClr val="accent1">
                    <a:lumMod val="75000"/>
                  </a:schemeClr>
                </a:solidFill>
                <a:latin typeface="+mj-lt"/>
                <a:cs typeface="Times New Roman" panose="02020603050405020304" pitchFamily="18" charset="0"/>
              </a:rPr>
              <a:t> https://doi.org/10.3390/hygiene2030013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4">
            <a:extLst>
              <a:ext uri="{FF2B5EF4-FFF2-40B4-BE49-F238E27FC236}">
                <a16:creationId xmlns:a16="http://schemas.microsoft.com/office/drawing/2014/main" id="{7B028B1A-A8A6-0F6D-9AF0-A31885862CD9}"/>
              </a:ext>
            </a:extLst>
          </p:cNvPr>
          <p:cNvSpPr txBox="1">
            <a:spLocks noChangeArrowheads="1"/>
          </p:cNvSpPr>
          <p:nvPr/>
        </p:nvSpPr>
        <p:spPr bwMode="auto">
          <a:xfrm>
            <a:off x="3367088" y="190500"/>
            <a:ext cx="4587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b="1" dirty="0">
                <a:latin typeface="+mj-lt"/>
                <a:cs typeface="Times New Roman" panose="02020603050405020304" pitchFamily="18" charset="0"/>
              </a:rPr>
              <a:t>Solutions  To Overcome The Individual Challenges </a:t>
            </a:r>
            <a:endParaRPr lang="en-IN" altLang="en-US" sz="1600" b="1" dirty="0">
              <a:latin typeface="+mj-lt"/>
              <a:cs typeface="Times New Roman" panose="02020603050405020304" pitchFamily="18" charset="0"/>
            </a:endParaRPr>
          </a:p>
        </p:txBody>
      </p:sp>
      <p:sp>
        <p:nvSpPr>
          <p:cNvPr id="7" name="TextBox 6">
            <a:extLst>
              <a:ext uri="{FF2B5EF4-FFF2-40B4-BE49-F238E27FC236}">
                <a16:creationId xmlns:a16="http://schemas.microsoft.com/office/drawing/2014/main" id="{0F248929-0709-EDC7-597F-EC6D76679A7B}"/>
              </a:ext>
            </a:extLst>
          </p:cNvPr>
          <p:cNvSpPr txBox="1"/>
          <p:nvPr/>
        </p:nvSpPr>
        <p:spPr>
          <a:xfrm>
            <a:off x="1630363" y="1042988"/>
            <a:ext cx="7870825" cy="5262979"/>
          </a:xfrm>
          <a:prstGeom prst="rect">
            <a:avLst/>
          </a:prstGeom>
          <a:noFill/>
        </p:spPr>
        <p:txBody>
          <a:bodyPr>
            <a:spAutoFit/>
          </a:bodyPr>
          <a:lstStyle/>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1">
                    <a:lumMod val="75000"/>
                  </a:schemeClr>
                </a:solidFill>
                <a:latin typeface="+mj-lt"/>
                <a:cs typeface="Times New Roman" panose="02020603050405020304" pitchFamily="18" charset="0"/>
              </a:rPr>
              <a:t>Set realistic goals – start small and gradually increase activity levels.</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4">
                    <a:lumMod val="50000"/>
                  </a:schemeClr>
                </a:solidFill>
                <a:latin typeface="+mj-lt"/>
                <a:cs typeface="Times New Roman" panose="02020603050405020304" pitchFamily="18" charset="0"/>
              </a:rPr>
              <a:t>Improve motivation – choose enjoyable activities like sports ,dancing or group workouts</a:t>
            </a:r>
            <a:r>
              <a:rPr lang="en-IN" sz="1600" dirty="0">
                <a:latin typeface="+mj-lt"/>
                <a:cs typeface="Times New Roman" panose="02020603050405020304" pitchFamily="18" charset="0"/>
              </a:rPr>
              <a:t>.</a:t>
            </a:r>
          </a:p>
          <a:p>
            <a:pPr eaLnBrk="1" fontAlgn="auto" hangingPunct="1">
              <a:spcBef>
                <a:spcPts val="0"/>
              </a:spcBef>
              <a:spcAft>
                <a:spcPts val="0"/>
              </a:spcAft>
              <a:defRPr/>
            </a:pPr>
            <a:endParaRPr lang="en-IN" sz="1600" dirty="0">
              <a:solidFill>
                <a:schemeClr val="accent6">
                  <a:lumMod val="50000"/>
                </a:schemeClr>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6">
                    <a:lumMod val="50000"/>
                  </a:schemeClr>
                </a:solidFill>
                <a:latin typeface="+mj-lt"/>
                <a:cs typeface="Times New Roman" panose="02020603050405020304" pitchFamily="18" charset="0"/>
              </a:rPr>
              <a:t>Time management – plan exercise  into a weekly timetable.</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00B050"/>
                </a:solidFill>
                <a:latin typeface="+mj-lt"/>
                <a:cs typeface="Times New Roman" panose="02020603050405020304" pitchFamily="18" charset="0"/>
              </a:rPr>
              <a:t>Social support – exercise with friends or join a team to stay consistent and motivated.</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2">
                    <a:lumMod val="50000"/>
                  </a:schemeClr>
                </a:solidFill>
                <a:latin typeface="+mj-lt"/>
                <a:cs typeface="Times New Roman" panose="02020603050405020304" pitchFamily="18" charset="0"/>
              </a:rPr>
              <a:t>Increase access to facilities – use free options like school facilities ,parks , or home workouts.</a:t>
            </a:r>
          </a:p>
          <a:p>
            <a:pPr eaLnBrk="1" fontAlgn="auto" hangingPunct="1">
              <a:spcBef>
                <a:spcPts val="0"/>
              </a:spcBef>
              <a:spcAft>
                <a:spcPts val="0"/>
              </a:spcAft>
              <a:defRPr/>
            </a:pPr>
            <a:endParaRPr lang="en-IN" sz="1600" dirty="0">
              <a:solidFill>
                <a:schemeClr val="tx1">
                  <a:lumMod val="95000"/>
                  <a:lumOff val="5000"/>
                </a:schemeClr>
              </a:solidFill>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tx1">
                    <a:lumMod val="95000"/>
                    <a:lumOff val="5000"/>
                  </a:schemeClr>
                </a:solidFill>
                <a:latin typeface="+mj-lt"/>
                <a:cs typeface="Times New Roman" panose="02020603050405020304" pitchFamily="18" charset="0"/>
              </a:rPr>
              <a:t>Build confidence gradually – start with</a:t>
            </a:r>
          </a:p>
          <a:p>
            <a:pPr eaLnBrk="1" fontAlgn="auto" hangingPunct="1">
              <a:spcBef>
                <a:spcPts val="0"/>
              </a:spcBef>
              <a:spcAft>
                <a:spcPts val="0"/>
              </a:spcAft>
              <a:defRPr/>
            </a:pPr>
            <a:r>
              <a:rPr lang="en-IN" sz="1600" dirty="0">
                <a:latin typeface="+mj-lt"/>
                <a:cs typeface="Times New Roman" panose="02020603050405020304" pitchFamily="18" charset="0"/>
              </a:rPr>
              <a:t> </a:t>
            </a:r>
          </a:p>
          <a:p>
            <a:pPr marL="285750" indent="-285750" eaLnBrk="1" fontAlgn="auto" hangingPunct="1">
              <a:spcBef>
                <a:spcPts val="0"/>
              </a:spcBef>
              <a:spcAft>
                <a:spcPts val="0"/>
              </a:spcAft>
              <a:buFont typeface="Wingdings" panose="05000000000000000000" pitchFamily="2" charset="2"/>
              <a:buChar char="v"/>
              <a:defRPr/>
            </a:pPr>
            <a:r>
              <a:rPr lang="en-IN" sz="1600" dirty="0">
                <a:solidFill>
                  <a:schemeClr val="accent1">
                    <a:lumMod val="50000"/>
                  </a:schemeClr>
                </a:solidFill>
                <a:latin typeface="+mj-lt"/>
                <a:cs typeface="Times New Roman" panose="02020603050405020304" pitchFamily="18" charset="0"/>
              </a:rPr>
              <a:t>Increase awareness through education campaigns </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660066"/>
                </a:solidFill>
                <a:latin typeface="+mj-lt"/>
                <a:cs typeface="Times New Roman" panose="02020603050405020304" pitchFamily="18" charset="0"/>
              </a:rPr>
              <a:t>Use simple , relatable messages like posters , social media to correct misconception and improve knowledge.</a:t>
            </a:r>
          </a:p>
          <a:p>
            <a:pPr eaLnBrk="1" fontAlgn="auto" hangingPunct="1">
              <a:spcBef>
                <a:spcPts val="0"/>
              </a:spcBef>
              <a:spcAft>
                <a:spcPts val="0"/>
              </a:spcAft>
              <a:defRPr/>
            </a:pPr>
            <a:endParaRPr lang="en-IN" sz="1600" dirty="0">
              <a:latin typeface="+mj-lt"/>
              <a:cs typeface="Times New Roman" panose="02020603050405020304" pitchFamily="18" charset="0"/>
            </a:endParaRPr>
          </a:p>
          <a:p>
            <a:pPr marL="285750" indent="-285750" eaLnBrk="1" fontAlgn="auto" hangingPunct="1">
              <a:spcBef>
                <a:spcPts val="0"/>
              </a:spcBef>
              <a:spcAft>
                <a:spcPts val="0"/>
              </a:spcAft>
              <a:buFont typeface="Wingdings" panose="05000000000000000000" pitchFamily="2" charset="2"/>
              <a:buChar char="v"/>
              <a:defRPr/>
            </a:pPr>
            <a:r>
              <a:rPr lang="en-IN" sz="1600" dirty="0">
                <a:solidFill>
                  <a:srgbClr val="800000"/>
                </a:solidFill>
                <a:latin typeface="+mj-lt"/>
                <a:cs typeface="Times New Roman" panose="02020603050405020304" pitchFamily="18" charset="0"/>
              </a:rPr>
              <a:t>Make healthy behaviour easier to adopt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7"/>
          <p:cNvSpPr txBox="1">
            <a:spLocks noGrp="1"/>
          </p:cNvSpPr>
          <p:nvPr>
            <p:ph type="title"/>
          </p:nvPr>
        </p:nvSpPr>
        <p:spPr>
          <a:xfrm>
            <a:off x="838200" y="159831"/>
            <a:ext cx="10515600" cy="490281"/>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1800"/>
              <a:buFont typeface="Arial"/>
              <a:buNone/>
            </a:pPr>
            <a:r>
              <a:rPr lang="en-GB" sz="1800" b="1" dirty="0">
                <a:latin typeface="Arial"/>
                <a:ea typeface="Arial"/>
                <a:cs typeface="Arial"/>
                <a:sym typeface="Arial"/>
              </a:rPr>
              <a:t>References</a:t>
            </a:r>
            <a:br>
              <a:rPr lang="en-GB" sz="1800" b="1" dirty="0">
                <a:latin typeface="Arial"/>
                <a:ea typeface="Arial"/>
                <a:cs typeface="Arial"/>
                <a:sym typeface="Arial"/>
              </a:rPr>
            </a:br>
            <a:r>
              <a:rPr lang="en-GB" sz="1800" b="1" dirty="0">
                <a:latin typeface="Arial"/>
                <a:ea typeface="Arial"/>
                <a:cs typeface="Arial"/>
                <a:sym typeface="Arial"/>
              </a:rPr>
              <a:t>Task 1</a:t>
            </a:r>
            <a:endParaRPr dirty="0"/>
          </a:p>
        </p:txBody>
      </p:sp>
      <p:sp>
        <p:nvSpPr>
          <p:cNvPr id="222" name="Google Shape;222;p7"/>
          <p:cNvSpPr txBox="1"/>
          <p:nvPr/>
        </p:nvSpPr>
        <p:spPr>
          <a:xfrm>
            <a:off x="194850" y="650112"/>
            <a:ext cx="11802300" cy="6217056"/>
          </a:xfrm>
          <a:prstGeom prst="rect">
            <a:avLst/>
          </a:prstGeom>
          <a:noFill/>
          <a:ln>
            <a:noFill/>
          </a:ln>
        </p:spPr>
        <p:txBody>
          <a:bodyPr spcFirstLastPara="1" wrap="square" lIns="91425" tIns="91425" rIns="91425" bIns="91425" anchor="t" anchorCtr="0">
            <a:spAutoFit/>
          </a:bodyPr>
          <a:lstStyle/>
          <a:p>
            <a:r>
              <a:rPr lang="en-GB" dirty="0"/>
              <a:t>42nd Street (2021). </a:t>
            </a:r>
            <a:r>
              <a:rPr lang="en-GB" i="1" dirty="0"/>
              <a:t>Young Adults Community Mental Health Transformation (Living Well) Peer Research Project, Greater Manchester</a:t>
            </a:r>
            <a:r>
              <a:rPr lang="en-GB" dirty="0"/>
              <a:t>.  Available </a:t>
            </a:r>
            <a:r>
              <a:rPr lang="en-GB" dirty="0" err="1"/>
              <a:t>at:</a:t>
            </a:r>
            <a:r>
              <a:rPr lang="en-GB" dirty="0" err="1">
                <a:hlinkClick r:id="rId3"/>
              </a:rPr>
              <a:t>https</a:t>
            </a:r>
            <a:r>
              <a:rPr lang="en-GB" dirty="0">
                <a:hlinkClick r:id="rId3"/>
              </a:rPr>
              <a:t>://www.42ndstreet.org.uk/news-articles/our-young-adult-community-mental-health-transformation-peer-research-project/</a:t>
            </a:r>
            <a:r>
              <a:rPr lang="en-GB" dirty="0"/>
              <a:t>(Accessed: 19 June 2026)</a:t>
            </a:r>
            <a:endParaRPr lang="en-IN" dirty="0"/>
          </a:p>
          <a:p>
            <a:r>
              <a:rPr lang="en-GB" dirty="0"/>
              <a:t>Cao, Q., Xiang, H., Wang, Y., Liu, F., Weng, X. and Xu, F. (2025). ‘Negative impact of insufficient sleep on the brain.’ </a:t>
            </a:r>
            <a:r>
              <a:rPr lang="en-GB" i="1" dirty="0"/>
              <a:t>Brain-Apparatus Communication A Journal of </a:t>
            </a:r>
            <a:r>
              <a:rPr lang="en-GB" i="1" dirty="0" err="1"/>
              <a:t>Bacomics</a:t>
            </a:r>
            <a:r>
              <a:rPr lang="en-GB" dirty="0"/>
              <a:t>, 4(1). Available </a:t>
            </a:r>
            <a:r>
              <a:rPr lang="en-GB" dirty="0" err="1"/>
              <a:t>at:</a:t>
            </a:r>
            <a:r>
              <a:rPr lang="en-GB" dirty="0" err="1">
                <a:hlinkClick r:id="rId4"/>
              </a:rPr>
              <a:t>https</a:t>
            </a:r>
            <a:r>
              <a:rPr lang="en-GB" dirty="0">
                <a:hlinkClick r:id="rId4"/>
              </a:rPr>
              <a:t>://doi.org/10.1080/27706710.2025.2465538</a:t>
            </a:r>
            <a:r>
              <a:rPr lang="en-GB" dirty="0"/>
              <a:t>.</a:t>
            </a:r>
            <a:endParaRPr lang="en-IN" dirty="0"/>
          </a:p>
          <a:p>
            <a:r>
              <a:rPr lang="en-GB" dirty="0"/>
              <a:t>GM Integrated Care (2024). </a:t>
            </a:r>
            <a:r>
              <a:rPr lang="en-GB" i="1" dirty="0"/>
              <a:t>Doing Mental Health Differently: Mental Health and Wellbeing Strategy 2024 - 2029.</a:t>
            </a:r>
            <a:r>
              <a:rPr lang="en-GB" dirty="0"/>
              <a:t> Available </a:t>
            </a:r>
            <a:r>
              <a:rPr lang="en-GB" dirty="0" err="1"/>
              <a:t>at:</a:t>
            </a:r>
            <a:r>
              <a:rPr lang="en-GB" dirty="0" err="1">
                <a:hlinkClick r:id="rId5"/>
              </a:rPr>
              <a:t>https</a:t>
            </a:r>
            <a:r>
              <a:rPr lang="en-GB" dirty="0">
                <a:hlinkClick r:id="rId5"/>
              </a:rPr>
              <a:t>://gmintegratedcare.org.uk/</a:t>
            </a:r>
            <a:r>
              <a:rPr lang="en-GB" dirty="0" err="1">
                <a:hlinkClick r:id="rId5"/>
              </a:rPr>
              <a:t>wp</a:t>
            </a:r>
            <a:r>
              <a:rPr lang="en-GB" dirty="0">
                <a:hlinkClick r:id="rId5"/>
              </a:rPr>
              <a:t>-content/uploads/2024/03/mental-health-and-wellbeing-strategy-v11-pdf-accessible.pdf</a:t>
            </a:r>
            <a:r>
              <a:rPr lang="en-GB" dirty="0"/>
              <a:t> (Accessed: 19 June 2026)</a:t>
            </a:r>
            <a:endParaRPr lang="en-IN" dirty="0"/>
          </a:p>
          <a:p>
            <a:r>
              <a:rPr lang="en-GB" dirty="0" err="1"/>
              <a:t>Hillarys</a:t>
            </a:r>
            <a:r>
              <a:rPr lang="en-GB" dirty="0"/>
              <a:t> (2025). </a:t>
            </a:r>
            <a:r>
              <a:rPr lang="en-GB" i="1" dirty="0"/>
              <a:t>Sleep Statistics 2025 - How well do Brits sleep? </a:t>
            </a:r>
            <a:r>
              <a:rPr lang="en-GB" dirty="0"/>
              <a:t>Available </a:t>
            </a:r>
            <a:r>
              <a:rPr lang="en-GB" dirty="0" err="1"/>
              <a:t>at:</a:t>
            </a:r>
            <a:r>
              <a:rPr lang="en-GB" dirty="0" err="1">
                <a:hlinkClick r:id="rId6"/>
              </a:rPr>
              <a:t>https</a:t>
            </a:r>
            <a:r>
              <a:rPr lang="en-GB" dirty="0">
                <a:hlinkClick r:id="rId6"/>
              </a:rPr>
              <a:t>://www.hillarys.co.uk/static/sleep-statistics-2025/</a:t>
            </a:r>
            <a:r>
              <a:rPr lang="en-GB" dirty="0"/>
              <a:t>. (Accessed: 19 June 2026)</a:t>
            </a:r>
            <a:endParaRPr lang="en-IN" dirty="0"/>
          </a:p>
          <a:p>
            <a:r>
              <a:rPr lang="en-GB" dirty="0"/>
              <a:t>‌Jones, D. (2023). </a:t>
            </a:r>
            <a:r>
              <a:rPr lang="en-GB" i="1" dirty="0"/>
              <a:t>Mancs are ‘the most sleep-deprived’ in the UK this month</a:t>
            </a:r>
            <a:r>
              <a:rPr lang="en-GB" dirty="0"/>
              <a:t>.  The Manc. Available </a:t>
            </a:r>
            <a:r>
              <a:rPr lang="en-GB" dirty="0" err="1"/>
              <a:t>at:</a:t>
            </a:r>
            <a:r>
              <a:rPr lang="en-GB" dirty="0" err="1">
                <a:hlinkClick r:id="rId7"/>
              </a:rPr>
              <a:t>https</a:t>
            </a:r>
            <a:r>
              <a:rPr lang="en-GB" dirty="0">
                <a:hlinkClick r:id="rId7"/>
              </a:rPr>
              <a:t>://themanc.com/trending/</a:t>
            </a:r>
            <a:r>
              <a:rPr lang="en-GB" dirty="0" err="1">
                <a:hlinkClick r:id="rId7"/>
              </a:rPr>
              <a:t>manchester</a:t>
            </a:r>
            <a:r>
              <a:rPr lang="en-GB" dirty="0">
                <a:hlinkClick r:id="rId7"/>
              </a:rPr>
              <a:t>-most-sleep-deprived-</a:t>
            </a:r>
            <a:r>
              <a:rPr lang="en-GB" dirty="0" err="1">
                <a:hlinkClick r:id="rId7"/>
              </a:rPr>
              <a:t>january</a:t>
            </a:r>
            <a:r>
              <a:rPr lang="en-GB" dirty="0">
                <a:hlinkClick r:id="rId7"/>
              </a:rPr>
              <a:t>-sleeping-issues/</a:t>
            </a:r>
            <a:r>
              <a:rPr lang="en-GB" dirty="0"/>
              <a:t>(Accessed: 19 June 2026)</a:t>
            </a:r>
            <a:endParaRPr lang="en-IN" dirty="0"/>
          </a:p>
          <a:p>
            <a:r>
              <a:rPr lang="en-GB" dirty="0"/>
              <a:t>NHLBI (2022). </a:t>
            </a:r>
            <a:r>
              <a:rPr lang="en-GB" i="1" dirty="0"/>
              <a:t>How Sleep Works - How Much Sleep Is Enough?</a:t>
            </a:r>
            <a:r>
              <a:rPr lang="en-GB" dirty="0"/>
              <a:t>  Available </a:t>
            </a:r>
            <a:r>
              <a:rPr lang="en-GB" dirty="0" err="1"/>
              <a:t>at:</a:t>
            </a:r>
            <a:r>
              <a:rPr lang="en-GB" dirty="0" err="1">
                <a:hlinkClick r:id="rId8"/>
              </a:rPr>
              <a:t>https</a:t>
            </a:r>
            <a:r>
              <a:rPr lang="en-GB" dirty="0">
                <a:hlinkClick r:id="rId8"/>
              </a:rPr>
              <a:t>://www.nhlbi.nih.gov/health/sleep/how-much-sleep</a:t>
            </a:r>
            <a:r>
              <a:rPr lang="en-GB" dirty="0"/>
              <a:t>. (Accessed: 19 June 2026)</a:t>
            </a:r>
            <a:endParaRPr lang="en-IN" dirty="0"/>
          </a:p>
          <a:p>
            <a:r>
              <a:rPr lang="en-GB" dirty="0"/>
              <a:t>NHS (2023). </a:t>
            </a:r>
            <a:r>
              <a:rPr lang="en-GB" i="1" dirty="0"/>
              <a:t>Part 2: Sleep, loneliness, Activities and Health Behaviours</a:t>
            </a:r>
            <a:r>
              <a:rPr lang="en-GB" dirty="0"/>
              <a:t>.  Available </a:t>
            </a:r>
            <a:r>
              <a:rPr lang="en-GB" dirty="0" err="1"/>
              <a:t>at:</a:t>
            </a:r>
            <a:r>
              <a:rPr lang="en-GB" dirty="0" err="1">
                <a:hlinkClick r:id="rId9"/>
              </a:rPr>
              <a:t>https</a:t>
            </a:r>
            <a:r>
              <a:rPr lang="en-GB" dirty="0">
                <a:hlinkClick r:id="rId9"/>
              </a:rPr>
              <a:t>://digital.nhs.uk/data-and-information/publications/statistical/mental-health-of-children-and-young-people-in-</a:t>
            </a:r>
            <a:r>
              <a:rPr lang="en-GB" dirty="0" err="1">
                <a:hlinkClick r:id="rId9"/>
              </a:rPr>
              <a:t>england</a:t>
            </a:r>
            <a:r>
              <a:rPr lang="en-GB" dirty="0">
                <a:hlinkClick r:id="rId9"/>
              </a:rPr>
              <a:t>/2023-wave-4-follow-up/part-2-sleep-loneliness-activities-and-health-behaviours</a:t>
            </a:r>
            <a:r>
              <a:rPr lang="en-GB" dirty="0"/>
              <a:t>. (Accessed: 19 June 2026)</a:t>
            </a:r>
            <a:endParaRPr lang="en-IN" dirty="0"/>
          </a:p>
          <a:p>
            <a:r>
              <a:rPr lang="en-GB" dirty="0"/>
              <a:t>Rubin, A., Mangal, R., Stead, T.S., Walker, J. and Ganti, L. (2023). ‘The extent of sleep deprivation and daytime sleepiness in young adults.’ </a:t>
            </a:r>
            <a:r>
              <a:rPr lang="en-GB" i="1" dirty="0"/>
              <a:t>Health Psychology Research</a:t>
            </a:r>
            <a:r>
              <a:rPr lang="en-GB" dirty="0"/>
              <a:t>,  11. Available </a:t>
            </a:r>
            <a:r>
              <a:rPr lang="en-GB" dirty="0" err="1"/>
              <a:t>at:</a:t>
            </a:r>
            <a:r>
              <a:rPr lang="en-GB" dirty="0" err="1">
                <a:hlinkClick r:id="rId10"/>
              </a:rPr>
              <a:t>https</a:t>
            </a:r>
            <a:r>
              <a:rPr lang="en-GB" dirty="0">
                <a:hlinkClick r:id="rId10"/>
              </a:rPr>
              <a:t>://doi.org/10.52965/001c.74555</a:t>
            </a:r>
            <a:r>
              <a:rPr lang="en-GB" dirty="0"/>
              <a:t>. </a:t>
            </a:r>
            <a:endParaRPr lang="en-IN" dirty="0"/>
          </a:p>
          <a:p>
            <a:r>
              <a:rPr lang="en-GB" dirty="0"/>
              <a:t>Summer, J. and Singh, A. (2023). </a:t>
            </a:r>
            <a:r>
              <a:rPr lang="en-GB" i="1" dirty="0"/>
              <a:t>Sleep Deprivation: Understanding the Hidden Consequences</a:t>
            </a:r>
            <a:r>
              <a:rPr lang="en-GB" dirty="0"/>
              <a:t>. Available </a:t>
            </a:r>
            <a:r>
              <a:rPr lang="en-GB" dirty="0" err="1"/>
              <a:t>at:</a:t>
            </a:r>
            <a:r>
              <a:rPr lang="en-GB" dirty="0" err="1">
                <a:hlinkClick r:id="rId11"/>
              </a:rPr>
              <a:t>https</a:t>
            </a:r>
            <a:r>
              <a:rPr lang="en-GB" dirty="0">
                <a:hlinkClick r:id="rId11"/>
              </a:rPr>
              <a:t>://www.sleepfoundation.org/sleep-deprivation</a:t>
            </a:r>
            <a:r>
              <a:rPr lang="en-GB" dirty="0"/>
              <a:t>. (Accessed: 19 June 2026)</a:t>
            </a:r>
            <a:endParaRPr lang="en-IN" dirty="0"/>
          </a:p>
          <a:p>
            <a:r>
              <a:rPr lang="en-GB" dirty="0"/>
              <a:t>The Guardian (2022). </a:t>
            </a:r>
            <a:r>
              <a:rPr lang="en-GB" i="1" dirty="0"/>
              <a:t>More than half of young people have trouble sleeping – NHS</a:t>
            </a:r>
            <a:r>
              <a:rPr lang="en-GB" dirty="0"/>
              <a:t>. Available </a:t>
            </a:r>
            <a:r>
              <a:rPr lang="en-GB" dirty="0" err="1"/>
              <a:t>at:</a:t>
            </a:r>
            <a:r>
              <a:rPr lang="en-GB" dirty="0" err="1">
                <a:hlinkClick r:id="rId12"/>
              </a:rPr>
              <a:t>https</a:t>
            </a:r>
            <a:r>
              <a:rPr lang="en-GB" dirty="0">
                <a:hlinkClick r:id="rId12"/>
              </a:rPr>
              <a:t>://www.theguardian.com/society/2021/sep/30/more-than-half-of-young-people-have-trouble-sleeping-nhs-says</a:t>
            </a:r>
            <a:r>
              <a:rPr lang="en-GB" dirty="0"/>
              <a:t>. (Accessed: 19 June 2026)</a:t>
            </a:r>
            <a:endParaRPr lang="en-IN" dirty="0"/>
          </a:p>
          <a:p>
            <a:r>
              <a:rPr lang="en-GB" dirty="0" err="1"/>
              <a:t>Torkington</a:t>
            </a:r>
            <a:r>
              <a:rPr lang="en-GB" dirty="0"/>
              <a:t>, S. (2022). </a:t>
            </a:r>
            <a:r>
              <a:rPr lang="en-GB" i="1" dirty="0"/>
              <a:t>Scientists have worked out how many hours’ sleep we need.</a:t>
            </a:r>
            <a:r>
              <a:rPr lang="en-GB" dirty="0"/>
              <a:t> Available </a:t>
            </a:r>
            <a:r>
              <a:rPr lang="en-GB" dirty="0" err="1"/>
              <a:t>at:</a:t>
            </a:r>
            <a:r>
              <a:rPr lang="en-GB" dirty="0" err="1">
                <a:hlinkClick r:id="rId13"/>
              </a:rPr>
              <a:t>https</a:t>
            </a:r>
            <a:r>
              <a:rPr lang="en-GB" dirty="0">
                <a:hlinkClick r:id="rId13"/>
              </a:rPr>
              <a:t>://www.weforum.org/stories/2022/05/ideal-hours-sleep-study/</a:t>
            </a:r>
            <a:r>
              <a:rPr lang="en-GB" dirty="0"/>
              <a:t>. (Accessed: 19 June 2026)</a:t>
            </a:r>
            <a:endParaRPr lang="en-IN" dirty="0"/>
          </a:p>
          <a:p>
            <a:r>
              <a:rPr lang="en-GB" dirty="0"/>
              <a:t>Younas, A., Sarath </a:t>
            </a:r>
            <a:r>
              <a:rPr lang="en-GB" dirty="0" err="1"/>
              <a:t>Vayolipoyil</a:t>
            </a:r>
            <a:r>
              <a:rPr lang="en-GB" dirty="0"/>
              <a:t>, Shaheera Raghib, Bano, S., Abali Wandala, Khan, A.A., Amin, A., Khan, A.A., Ali, S.M., Iqbal, J., Umar, M., Ferdous, J.U. and Zehra, M. (2025). ‘The Impact of Sleep Deprivation on Brain Fog, Cognitive Decline, and Cardiovascular Risk in Young Adults.’ </a:t>
            </a:r>
            <a:r>
              <a:rPr lang="en-GB" i="1" dirty="0" err="1"/>
              <a:t>Cureus</a:t>
            </a:r>
            <a:r>
              <a:rPr lang="en-GB" dirty="0"/>
              <a:t>. Available </a:t>
            </a:r>
            <a:r>
              <a:rPr lang="en-GB" dirty="0" err="1"/>
              <a:t>at:</a:t>
            </a:r>
            <a:r>
              <a:rPr lang="en-GB" dirty="0" err="1">
                <a:hlinkClick r:id="rId14"/>
              </a:rPr>
              <a:t>https</a:t>
            </a:r>
            <a:r>
              <a:rPr lang="en-GB" dirty="0">
                <a:hlinkClick r:id="rId14"/>
              </a:rPr>
              <a:t>://doi.org/10.7759/cureus.83757</a:t>
            </a:r>
            <a:r>
              <a:rPr lang="en-GB" dirty="0"/>
              <a:t>.</a:t>
            </a:r>
            <a:endParaRPr lang="en-IN"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g3f173b6445e_2_81"/>
          <p:cNvSpPr txBox="1">
            <a:spLocks noGrp="1"/>
          </p:cNvSpPr>
          <p:nvPr>
            <p:ph type="title"/>
          </p:nvPr>
        </p:nvSpPr>
        <p:spPr>
          <a:xfrm>
            <a:off x="838200" y="116632"/>
            <a:ext cx="10515600" cy="490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1800"/>
              <a:buFont typeface="Arial"/>
              <a:buNone/>
            </a:pPr>
            <a:r>
              <a:rPr lang="en-GB" sz="1800" b="1" dirty="0">
                <a:latin typeface="Arial"/>
                <a:ea typeface="Arial"/>
                <a:cs typeface="Arial"/>
                <a:sym typeface="Arial"/>
              </a:rPr>
              <a:t>References</a:t>
            </a:r>
            <a:br>
              <a:rPr lang="en-GB" sz="1800" b="1" dirty="0">
                <a:latin typeface="Arial"/>
                <a:ea typeface="Arial"/>
                <a:cs typeface="Arial"/>
                <a:sym typeface="Arial"/>
              </a:rPr>
            </a:br>
            <a:r>
              <a:rPr lang="en-GB" sz="1800" b="1" dirty="0">
                <a:latin typeface="Arial"/>
                <a:ea typeface="Arial"/>
                <a:cs typeface="Arial"/>
                <a:sym typeface="Arial"/>
              </a:rPr>
              <a:t>Task 2</a:t>
            </a:r>
            <a:endParaRPr dirty="0"/>
          </a:p>
        </p:txBody>
      </p:sp>
      <p:sp>
        <p:nvSpPr>
          <p:cNvPr id="228" name="Google Shape;228;g3f173b6445e_2_81"/>
          <p:cNvSpPr txBox="1"/>
          <p:nvPr/>
        </p:nvSpPr>
        <p:spPr>
          <a:xfrm>
            <a:off x="194850" y="606832"/>
            <a:ext cx="11802300" cy="6340167"/>
          </a:xfrm>
          <a:prstGeom prst="rect">
            <a:avLst/>
          </a:prstGeom>
          <a:noFill/>
          <a:ln>
            <a:noFill/>
          </a:ln>
        </p:spPr>
        <p:txBody>
          <a:bodyPr spcFirstLastPara="1" wrap="square" lIns="91425" tIns="91425" rIns="91425" bIns="91425" anchor="t" anchorCtr="0">
            <a:spAutoFit/>
          </a:bodyPr>
          <a:lstStyle/>
          <a:p>
            <a:r>
              <a:rPr lang="en-GB" sz="1600" dirty="0"/>
              <a:t>Abbas, K., Usmani, N., Habib, S., Mustafa, M., Alam, M., Kausar, S. and Ahmed, K. (2025). ‘Impact of social media use on sleep quality and its effect on mental and physical well-being of graduate research scholars’. </a:t>
            </a:r>
            <a:r>
              <a:rPr lang="en-GB" sz="1600" i="1" dirty="0"/>
              <a:t>Discover Public Health</a:t>
            </a:r>
            <a:r>
              <a:rPr lang="en-GB" sz="1600" dirty="0"/>
              <a:t>, 22(1), p.520. Available at: </a:t>
            </a:r>
            <a:r>
              <a:rPr lang="en-GB" sz="1600" dirty="0">
                <a:hlinkClick r:id="rId3"/>
              </a:rPr>
              <a:t>https://doi.org/10.1186/s12982-025-00912-z</a:t>
            </a:r>
            <a:endParaRPr lang="en-IN" sz="1600" dirty="0"/>
          </a:p>
          <a:p>
            <a:r>
              <a:rPr lang="en-GB" sz="1600" dirty="0"/>
              <a:t>GMICP (2026) </a:t>
            </a:r>
            <a:r>
              <a:rPr lang="en-GB" sz="1600" i="1" dirty="0"/>
              <a:t>ICP Strategy</a:t>
            </a:r>
            <a:r>
              <a:rPr lang="en-GB" sz="1600" dirty="0"/>
              <a:t>. Available </a:t>
            </a:r>
            <a:r>
              <a:rPr lang="en-GB" sz="1600" dirty="0" err="1"/>
              <a:t>at:</a:t>
            </a:r>
            <a:r>
              <a:rPr lang="en-GB" sz="1600" dirty="0" err="1">
                <a:hlinkClick r:id="rId4"/>
              </a:rPr>
              <a:t>https</a:t>
            </a:r>
            <a:r>
              <a:rPr lang="en-GB" sz="1600" dirty="0">
                <a:hlinkClick r:id="rId4"/>
              </a:rPr>
              <a:t>://gmintegratedcare.org.uk/</a:t>
            </a:r>
            <a:r>
              <a:rPr lang="en-GB" sz="1600" dirty="0" err="1">
                <a:hlinkClick r:id="rId4"/>
              </a:rPr>
              <a:t>greatermanchester-icp</a:t>
            </a:r>
            <a:r>
              <a:rPr lang="en-GB" sz="1600" dirty="0">
                <a:hlinkClick r:id="rId4"/>
              </a:rPr>
              <a:t>/</a:t>
            </a:r>
            <a:r>
              <a:rPr lang="en-GB" sz="1600" dirty="0" err="1">
                <a:hlinkClick r:id="rId4"/>
              </a:rPr>
              <a:t>icp</a:t>
            </a:r>
            <a:r>
              <a:rPr lang="en-GB" sz="1600" dirty="0">
                <a:hlinkClick r:id="rId4"/>
              </a:rPr>
              <a:t>-strategy/</a:t>
            </a:r>
            <a:r>
              <a:rPr lang="en-GB" sz="1600" dirty="0"/>
              <a:t> (Accessed: 19 June 2026).</a:t>
            </a:r>
            <a:endParaRPr lang="en-IN" sz="1600" dirty="0"/>
          </a:p>
          <a:p>
            <a:r>
              <a:rPr lang="en-GB" sz="1600" dirty="0"/>
              <a:t>Headspace (2024) </a:t>
            </a:r>
            <a:r>
              <a:rPr lang="en-GB" sz="1600" i="1" dirty="0"/>
              <a:t>Meditation and Mindfulness Made Simple - Headspace</a:t>
            </a:r>
            <a:r>
              <a:rPr lang="en-GB" sz="1600" dirty="0"/>
              <a:t>. Available </a:t>
            </a:r>
            <a:r>
              <a:rPr lang="en-GB" sz="1600" dirty="0" err="1"/>
              <a:t>at:</a:t>
            </a:r>
            <a:r>
              <a:rPr lang="en-GB" sz="1600" dirty="0" err="1">
                <a:hlinkClick r:id="rId5"/>
              </a:rPr>
              <a:t>https</a:t>
            </a:r>
            <a:r>
              <a:rPr lang="en-GB" sz="1600" dirty="0">
                <a:hlinkClick r:id="rId5"/>
              </a:rPr>
              <a:t>://www.headspace.com/</a:t>
            </a:r>
            <a:r>
              <a:rPr lang="en-GB" sz="1600" dirty="0"/>
              <a:t> (Accessed: 19 June 2026).</a:t>
            </a:r>
            <a:endParaRPr lang="en-IN" sz="1600" dirty="0"/>
          </a:p>
          <a:p>
            <a:r>
              <a:rPr lang="en-GB" sz="1600" dirty="0" err="1"/>
              <a:t>Hematabadi</a:t>
            </a:r>
            <a:r>
              <a:rPr lang="en-GB" sz="1600" dirty="0"/>
              <a:t>, A., </a:t>
            </a:r>
            <a:r>
              <a:rPr lang="en-GB" sz="1600" dirty="0" err="1"/>
              <a:t>Rashidlamir</a:t>
            </a:r>
            <a:r>
              <a:rPr lang="en-GB" sz="1600" dirty="0"/>
              <a:t>, A., Radfar, B., </a:t>
            </a:r>
            <a:r>
              <a:rPr lang="en-GB" sz="1600" dirty="0" err="1"/>
              <a:t>Shourabi</a:t>
            </a:r>
            <a:r>
              <a:rPr lang="en-GB" sz="1600" dirty="0"/>
              <a:t>, P., </a:t>
            </a:r>
            <a:r>
              <a:rPr lang="en-GB" sz="1600" dirty="0" err="1"/>
              <a:t>Hajimousaei</a:t>
            </a:r>
            <a:r>
              <a:rPr lang="en-GB" sz="1600" dirty="0"/>
              <a:t>, S., Schauer, M. and </a:t>
            </a:r>
            <a:r>
              <a:rPr lang="en-GB" sz="1600" dirty="0" err="1"/>
              <a:t>Motevalli</a:t>
            </a:r>
            <a:r>
              <a:rPr lang="en-GB" sz="1600" dirty="0"/>
              <a:t>, M. (2025). ‘Social Media in Physical Activity Interventions Targeting Obesity Among Young Adults: Trends, Challenges, and Lessons from Instagram, TikTok, YouTube, and Facebook’. </a:t>
            </a:r>
            <a:r>
              <a:rPr lang="en-GB" sz="1600" i="1" dirty="0"/>
              <a:t>Youth</a:t>
            </a:r>
            <a:r>
              <a:rPr lang="en-GB" sz="1600" dirty="0"/>
              <a:t>, 5(4), p.111. Available </a:t>
            </a:r>
            <a:r>
              <a:rPr lang="en-GB" sz="1600" dirty="0" err="1"/>
              <a:t>at:</a:t>
            </a:r>
            <a:r>
              <a:rPr lang="en-GB" sz="1600" dirty="0" err="1">
                <a:hlinkClick r:id="rId6"/>
              </a:rPr>
              <a:t>https</a:t>
            </a:r>
            <a:r>
              <a:rPr lang="en-GB" sz="1600" dirty="0">
                <a:hlinkClick r:id="rId6"/>
              </a:rPr>
              <a:t>://doi.org/10.3390/youth5040111</a:t>
            </a:r>
            <a:endParaRPr lang="en-IN" sz="1600" dirty="0"/>
          </a:p>
          <a:p>
            <a:r>
              <a:rPr lang="en-GB" sz="1600" dirty="0"/>
              <a:t>Jakowski, S. (2022). ‘Self-tracking via smartphone app: Potential tool for athletes’ recovery self-management?’ </a:t>
            </a:r>
            <a:r>
              <a:rPr lang="en-GB" sz="1600" i="1" dirty="0"/>
              <a:t>German Journal of Exercise and Sport Research</a:t>
            </a:r>
            <a:r>
              <a:rPr lang="en-GB" sz="1600" dirty="0"/>
              <a:t>, 52, pp.253–261. Available </a:t>
            </a:r>
            <a:r>
              <a:rPr lang="en-GB" sz="1600" dirty="0" err="1"/>
              <a:t>at:</a:t>
            </a:r>
            <a:r>
              <a:rPr lang="en-GB" sz="1600" dirty="0" err="1">
                <a:hlinkClick r:id="rId7"/>
              </a:rPr>
              <a:t>https</a:t>
            </a:r>
            <a:r>
              <a:rPr lang="en-GB" sz="1600" dirty="0">
                <a:hlinkClick r:id="rId7"/>
              </a:rPr>
              <a:t>://doi.org/10.1007/s12662-022-00812-3</a:t>
            </a:r>
            <a:endParaRPr lang="en-IN" sz="1600" dirty="0"/>
          </a:p>
          <a:p>
            <a:r>
              <a:rPr lang="en-GB" sz="1600" dirty="0"/>
              <a:t>Manchester UK (2024) </a:t>
            </a:r>
            <a:r>
              <a:rPr lang="en-GB" sz="1600" i="1" dirty="0"/>
              <a:t>The Importance of Wellbeing: How The University of Manchester can support you throughout your studies</a:t>
            </a:r>
            <a:r>
              <a:rPr lang="en-GB" sz="1600" dirty="0"/>
              <a:t>. Available </a:t>
            </a:r>
            <a:r>
              <a:rPr lang="en-GB" sz="1600" dirty="0" err="1"/>
              <a:t>at:</a:t>
            </a:r>
            <a:r>
              <a:rPr lang="en-GB" sz="1600" dirty="0" err="1">
                <a:hlinkClick r:id="rId8"/>
              </a:rPr>
              <a:t>https</a:t>
            </a:r>
            <a:r>
              <a:rPr lang="en-GB" sz="1600" dirty="0">
                <a:hlinkClick r:id="rId8"/>
              </a:rPr>
              <a:t>://sites.manchester.ac.uk/humanities-blog/2024/01/22/the-importance-of-wellbeing-and-how-the-university-of-manchester-can-support-you-throughout-your-studies/</a:t>
            </a:r>
            <a:r>
              <a:rPr lang="en-GB" sz="1600" dirty="0"/>
              <a:t> (Accessed: 19 June 2026).</a:t>
            </a:r>
            <a:endParaRPr lang="en-IN" sz="1600" dirty="0"/>
          </a:p>
          <a:p>
            <a:r>
              <a:rPr lang="en-GB" sz="1600" dirty="0"/>
              <a:t>Meenan, J. (2025) </a:t>
            </a:r>
            <a:r>
              <a:rPr lang="en-GB" sz="1600" i="1" dirty="0"/>
              <a:t>Manchester launches new Age Friendly leisure standards to honour commitment to older people</a:t>
            </a:r>
            <a:r>
              <a:rPr lang="en-GB" sz="1600" dirty="0"/>
              <a:t>. Available </a:t>
            </a:r>
            <a:r>
              <a:rPr lang="en-GB" sz="1600" dirty="0" err="1"/>
              <a:t>at:</a:t>
            </a:r>
            <a:r>
              <a:rPr lang="en-GB" sz="1600" dirty="0" err="1">
                <a:hlinkClick r:id="rId9"/>
              </a:rPr>
              <a:t>https</a:t>
            </a:r>
            <a:r>
              <a:rPr lang="en-GB" sz="1600" dirty="0">
                <a:hlinkClick r:id="rId9"/>
              </a:rPr>
              <a:t>://www.manchester.gov.uk/news-stories/2025/manchester-launches-new-age-friendly-leisure-standards-to-honour-commitment-to-older-people</a:t>
            </a:r>
            <a:r>
              <a:rPr lang="en-GB" sz="1600" dirty="0"/>
              <a:t> (Accessed: 19 June 2026).</a:t>
            </a:r>
            <a:endParaRPr lang="en-IN" sz="1600" dirty="0"/>
          </a:p>
          <a:p>
            <a:r>
              <a:rPr lang="en-GB" sz="1600" dirty="0"/>
              <a:t>Mental Health Foundation (2023) </a:t>
            </a:r>
            <a:r>
              <a:rPr lang="en-GB" sz="1600" i="1" dirty="0"/>
              <a:t>How to sleep better</a:t>
            </a:r>
            <a:r>
              <a:rPr lang="en-GB" sz="1600" dirty="0"/>
              <a:t>. Available </a:t>
            </a:r>
            <a:r>
              <a:rPr lang="en-GB" sz="1600" dirty="0" err="1"/>
              <a:t>at:</a:t>
            </a:r>
            <a:r>
              <a:rPr lang="en-GB" sz="1600" dirty="0" err="1">
                <a:hlinkClick r:id="rId10"/>
              </a:rPr>
              <a:t>https</a:t>
            </a:r>
            <a:r>
              <a:rPr lang="en-GB" sz="1600" dirty="0">
                <a:hlinkClick r:id="rId10"/>
              </a:rPr>
              <a:t>://www.mentalhealth.org.uk/explore-mental-health/publications/how-sleep-better</a:t>
            </a:r>
            <a:r>
              <a:rPr lang="en-GB" sz="1600" dirty="0"/>
              <a:t> (Accessed: 19 June 2026).</a:t>
            </a:r>
            <a:endParaRPr lang="en-IN" sz="1600" dirty="0"/>
          </a:p>
          <a:p>
            <a:r>
              <a:rPr lang="en-GB" sz="1600" dirty="0"/>
              <a:t>NHS (2023) </a:t>
            </a:r>
            <a:r>
              <a:rPr lang="en-GB" sz="1600" i="1" dirty="0"/>
              <a:t>Every Mind Matters</a:t>
            </a:r>
            <a:r>
              <a:rPr lang="en-GB" sz="1600" dirty="0"/>
              <a:t>. Available </a:t>
            </a:r>
            <a:r>
              <a:rPr lang="en-GB" sz="1600" dirty="0" err="1"/>
              <a:t>at:</a:t>
            </a:r>
            <a:r>
              <a:rPr lang="en-GB" sz="1600" dirty="0" err="1">
                <a:hlinkClick r:id="rId11"/>
              </a:rPr>
              <a:t>https</a:t>
            </a:r>
            <a:r>
              <a:rPr lang="en-GB" sz="1600" dirty="0">
                <a:hlinkClick r:id="rId11"/>
              </a:rPr>
              <a:t>://www.nhs.uk/every-mind-matters/</a:t>
            </a:r>
            <a:r>
              <a:rPr lang="en-GB" sz="1600" dirty="0"/>
              <a:t> (Accessed: 19 June 2026).</a:t>
            </a:r>
            <a:endParaRPr lang="en-IN" sz="1600" dirty="0"/>
          </a:p>
          <a:p>
            <a:r>
              <a:rPr lang="en-GB" sz="1600" dirty="0"/>
              <a:t>Nowlin, H., Badin, E. and Shatkin, J.P. (2025). ‘Rest Assured: Promoting Sleep Health in Undergraduate Education’. </a:t>
            </a:r>
            <a:r>
              <a:rPr lang="en-GB" sz="1600" i="1" dirty="0"/>
              <a:t>Sleep Medicine: X</a:t>
            </a:r>
            <a:r>
              <a:rPr lang="en-GB" sz="1600" dirty="0"/>
              <a:t>, 10, p.100159. Available </a:t>
            </a:r>
            <a:r>
              <a:rPr lang="en-GB" sz="1600" dirty="0" err="1"/>
              <a:t>at:</a:t>
            </a:r>
            <a:r>
              <a:rPr lang="en-GB" sz="1600" dirty="0" err="1">
                <a:hlinkClick r:id="rId6"/>
              </a:rPr>
              <a:t>https</a:t>
            </a:r>
            <a:r>
              <a:rPr lang="en-GB" sz="1600" dirty="0">
                <a:hlinkClick r:id="rId6"/>
              </a:rPr>
              <a:t>://doi.org/10.3390/youth5040111</a:t>
            </a:r>
            <a:endParaRPr lang="en-IN" sz="1600" dirty="0"/>
          </a:p>
          <a:p>
            <a:r>
              <a:rPr lang="en-GB" sz="1600" dirty="0"/>
              <a:t>The Sleep Charity (2024) </a:t>
            </a:r>
            <a:r>
              <a:rPr lang="en-GB" sz="1600" i="1" dirty="0"/>
              <a:t>Sleep Manifesto 2024</a:t>
            </a:r>
            <a:r>
              <a:rPr lang="en-GB" sz="1600" dirty="0"/>
              <a:t>. Available </a:t>
            </a:r>
            <a:r>
              <a:rPr lang="en-GB" sz="1600" dirty="0" err="1"/>
              <a:t>at:</a:t>
            </a:r>
            <a:r>
              <a:rPr lang="en-GB" sz="1600" dirty="0" err="1">
                <a:hlinkClick r:id="rId12"/>
              </a:rPr>
              <a:t>https</a:t>
            </a:r>
            <a:r>
              <a:rPr lang="en-GB" sz="1600" dirty="0">
                <a:hlinkClick r:id="rId12"/>
              </a:rPr>
              <a:t>://thesleepcharity.org.uk/get-involved/sleep-manifesto-2024/</a:t>
            </a:r>
            <a:r>
              <a:rPr lang="en-GB" sz="1600" dirty="0"/>
              <a:t> (Accessed: 19 June 2026).</a:t>
            </a:r>
            <a:endParaRPr lang="en-IN"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g3f173b6445e_2_86"/>
          <p:cNvSpPr txBox="1">
            <a:spLocks noGrp="1"/>
          </p:cNvSpPr>
          <p:nvPr>
            <p:ph type="title"/>
          </p:nvPr>
        </p:nvSpPr>
        <p:spPr>
          <a:xfrm>
            <a:off x="838200" y="365125"/>
            <a:ext cx="10515600" cy="4902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1800"/>
              <a:buFont typeface="Arial"/>
              <a:buNone/>
            </a:pPr>
            <a:r>
              <a:rPr lang="en-GB" sz="1800" b="1" dirty="0">
                <a:latin typeface="Arial"/>
                <a:ea typeface="Arial"/>
                <a:cs typeface="Arial"/>
                <a:sym typeface="Arial"/>
              </a:rPr>
              <a:t>References</a:t>
            </a:r>
            <a:br>
              <a:rPr lang="en-GB" sz="1800" b="1" dirty="0">
                <a:latin typeface="Arial"/>
                <a:ea typeface="Arial"/>
                <a:cs typeface="Arial"/>
                <a:sym typeface="Arial"/>
              </a:rPr>
            </a:br>
            <a:r>
              <a:rPr lang="en-GB" sz="1800" b="1" dirty="0">
                <a:latin typeface="Arial"/>
                <a:ea typeface="Arial"/>
                <a:cs typeface="Arial"/>
                <a:sym typeface="Arial"/>
              </a:rPr>
              <a:t>Task 3</a:t>
            </a:r>
            <a:endParaRPr dirty="0"/>
          </a:p>
        </p:txBody>
      </p:sp>
      <p:sp>
        <p:nvSpPr>
          <p:cNvPr id="234" name="Google Shape;234;g3f173b6445e_2_86"/>
          <p:cNvSpPr txBox="1"/>
          <p:nvPr/>
        </p:nvSpPr>
        <p:spPr>
          <a:xfrm>
            <a:off x="194850" y="855400"/>
            <a:ext cx="11802300" cy="4893617"/>
          </a:xfrm>
          <a:prstGeom prst="rect">
            <a:avLst/>
          </a:prstGeom>
          <a:noFill/>
          <a:ln>
            <a:noFill/>
          </a:ln>
        </p:spPr>
        <p:txBody>
          <a:bodyPr spcFirstLastPara="1" wrap="square" lIns="91425" tIns="91425" rIns="91425" bIns="91425" anchor="t" anchorCtr="0">
            <a:spAutoFit/>
          </a:bodyPr>
          <a:lstStyle/>
          <a:p>
            <a:pPr marL="342900" indent="-342900" algn="just">
              <a:buAutoNum type="arabicPeriod"/>
            </a:pPr>
            <a:r>
              <a:rPr lang="en-IN" sz="1800" dirty="0">
                <a:solidFill>
                  <a:srgbClr val="222222"/>
                </a:solidFill>
                <a:latin typeface="+mj-lt"/>
                <a:cs typeface="Times New Roman" panose="02020603050405020304" pitchFamily="18" charset="0"/>
              </a:rPr>
              <a:t>Baranwal, Navya, K. Yu Phoebe, and Noah S. Siegel. "Sleep physiology, pathophysiology, and sleep hygiene." </a:t>
            </a:r>
            <a:r>
              <a:rPr lang="en-IN" sz="1800" i="1" dirty="0">
                <a:solidFill>
                  <a:srgbClr val="222222"/>
                </a:solidFill>
                <a:latin typeface="+mj-lt"/>
                <a:cs typeface="Times New Roman" panose="02020603050405020304" pitchFamily="18" charset="0"/>
              </a:rPr>
              <a:t>Progress in cardiovascular diseases</a:t>
            </a:r>
            <a:r>
              <a:rPr lang="en-IN" sz="1800" dirty="0">
                <a:solidFill>
                  <a:srgbClr val="222222"/>
                </a:solidFill>
                <a:latin typeface="+mj-lt"/>
                <a:cs typeface="Times New Roman" panose="02020603050405020304" pitchFamily="18" charset="0"/>
              </a:rPr>
              <a:t> 77 (2023): 59-69.</a:t>
            </a:r>
          </a:p>
          <a:p>
            <a:pPr marL="342900" indent="-342900" algn="just">
              <a:buAutoNum type="arabicPeriod"/>
            </a:pPr>
            <a:r>
              <a:rPr lang="en-IN" sz="1800" dirty="0">
                <a:latin typeface="+mj-lt"/>
                <a:cs typeface="Times New Roman" panose="02020603050405020304" pitchFamily="18" charset="0"/>
              </a:rPr>
              <a:t>Grandner, Michael A. "Sleep, health, and society." </a:t>
            </a:r>
            <a:r>
              <a:rPr lang="en-IN" sz="1800" i="1" dirty="0">
                <a:latin typeface="+mj-lt"/>
                <a:cs typeface="Times New Roman" panose="02020603050405020304" pitchFamily="18" charset="0"/>
              </a:rPr>
              <a:t>Sleep medicine clinics</a:t>
            </a:r>
            <a:r>
              <a:rPr lang="en-IN" sz="1800" dirty="0">
                <a:latin typeface="+mj-lt"/>
                <a:cs typeface="Times New Roman" panose="02020603050405020304" pitchFamily="18" charset="0"/>
              </a:rPr>
              <a:t> 17.2 (2022): 117-139.</a:t>
            </a:r>
          </a:p>
          <a:p>
            <a:pPr marL="342900" indent="-342900" algn="just">
              <a:buAutoNum type="arabicPeriod"/>
            </a:pPr>
            <a:r>
              <a:rPr lang="en-IN" sz="1800" dirty="0">
                <a:latin typeface="+mj-lt"/>
                <a:cs typeface="Times New Roman" panose="02020603050405020304" pitchFamily="18" charset="0"/>
              </a:rPr>
              <a:t>Chow, Chin Moi. "Sleep hygiene practices: where to now?." </a:t>
            </a:r>
            <a:r>
              <a:rPr lang="en-IN" sz="1800" i="1" dirty="0">
                <a:latin typeface="+mj-lt"/>
                <a:cs typeface="Times New Roman" panose="02020603050405020304" pitchFamily="18" charset="0"/>
              </a:rPr>
              <a:t>Hygiene</a:t>
            </a:r>
            <a:r>
              <a:rPr lang="en-IN" sz="1800" dirty="0">
                <a:latin typeface="+mj-lt"/>
                <a:cs typeface="Times New Roman" panose="02020603050405020304" pitchFamily="18" charset="0"/>
              </a:rPr>
              <a:t> 2.3 (2022): 146-151.</a:t>
            </a:r>
          </a:p>
          <a:p>
            <a:pPr marL="342900" indent="-342900" algn="just">
              <a:buAutoNum type="arabicPeriod"/>
            </a:pPr>
            <a:r>
              <a:rPr lang="en-IN" sz="1800" dirty="0">
                <a:latin typeface="+mj-lt"/>
                <a:cs typeface="Times New Roman" panose="02020603050405020304" pitchFamily="18" charset="0"/>
              </a:rPr>
              <a:t>Buysse, Daniel J. "Sleep health: can we define it? Does it matter?." </a:t>
            </a:r>
            <a:r>
              <a:rPr lang="en-IN" sz="1800" i="1" dirty="0">
                <a:latin typeface="+mj-lt"/>
                <a:cs typeface="Times New Roman" panose="02020603050405020304" pitchFamily="18" charset="0"/>
              </a:rPr>
              <a:t>Sleep</a:t>
            </a:r>
            <a:r>
              <a:rPr lang="en-IN" sz="1800" dirty="0">
                <a:latin typeface="+mj-lt"/>
                <a:cs typeface="Times New Roman" panose="02020603050405020304" pitchFamily="18" charset="0"/>
              </a:rPr>
              <a:t> 37.1 (2014): 9-17.</a:t>
            </a:r>
          </a:p>
          <a:p>
            <a:pPr marL="342900" indent="-342900" algn="just">
              <a:buAutoNum type="arabicPeriod"/>
            </a:pPr>
            <a:r>
              <a:rPr lang="en-IN" sz="1800" dirty="0">
                <a:latin typeface="+mj-lt"/>
                <a:cs typeface="Times New Roman" panose="02020603050405020304" pitchFamily="18" charset="0"/>
              </a:rPr>
              <a:t>Billings, Martha E., Lauren Hale, and Dayna A. Johnson. "Physical and social environment relationship with sleep health and disorders." </a:t>
            </a:r>
            <a:r>
              <a:rPr lang="en-IN" sz="1800" i="1" dirty="0">
                <a:latin typeface="+mj-lt"/>
                <a:cs typeface="Times New Roman" panose="02020603050405020304" pitchFamily="18" charset="0"/>
              </a:rPr>
              <a:t>Chest</a:t>
            </a:r>
            <a:r>
              <a:rPr lang="en-IN" sz="1800" dirty="0">
                <a:latin typeface="+mj-lt"/>
                <a:cs typeface="Times New Roman" panose="02020603050405020304" pitchFamily="18" charset="0"/>
              </a:rPr>
              <a:t> 157.5 (2020): 1304-1312.</a:t>
            </a:r>
          </a:p>
          <a:p>
            <a:pPr marL="342900" indent="-342900" algn="just">
              <a:buAutoNum type="arabicPeriod"/>
            </a:pPr>
            <a:r>
              <a:rPr lang="en-IN" sz="1800" dirty="0">
                <a:latin typeface="+mj-lt"/>
                <a:cs typeface="Times New Roman" panose="02020603050405020304" pitchFamily="18" charset="0"/>
              </a:rPr>
              <a:t>Mead, Michael P., and Leah A. Irish. "Application of health behaviour theory to sleep health improvement." </a:t>
            </a:r>
            <a:r>
              <a:rPr lang="en-IN" sz="1800" i="1" dirty="0">
                <a:latin typeface="+mj-lt"/>
                <a:cs typeface="Times New Roman" panose="02020603050405020304" pitchFamily="18" charset="0"/>
              </a:rPr>
              <a:t>Journal of sleep research</a:t>
            </a:r>
            <a:r>
              <a:rPr lang="en-IN" sz="1800" dirty="0">
                <a:latin typeface="+mj-lt"/>
                <a:cs typeface="Times New Roman" panose="02020603050405020304" pitchFamily="18" charset="0"/>
              </a:rPr>
              <a:t> 29.5 (2020): e12950.</a:t>
            </a:r>
          </a:p>
          <a:p>
            <a:pPr marL="342900" indent="-342900" algn="just">
              <a:buAutoNum type="arabicPeriod"/>
            </a:pPr>
            <a:r>
              <a:rPr lang="en-IN" sz="1800" dirty="0">
                <a:latin typeface="+mj-lt"/>
                <a:cs typeface="Times New Roman" panose="02020603050405020304" pitchFamily="18" charset="0"/>
              </a:rPr>
              <a:t>Hedin, Gita, et al. "Facilitators and barriers for a good night’s sleep among adolescents." </a:t>
            </a:r>
            <a:r>
              <a:rPr lang="en-IN" sz="1800" i="1" dirty="0">
                <a:latin typeface="+mj-lt"/>
                <a:cs typeface="Times New Roman" panose="02020603050405020304" pitchFamily="18" charset="0"/>
              </a:rPr>
              <a:t>Frontiers in neuroscience</a:t>
            </a:r>
            <a:r>
              <a:rPr lang="en-IN" sz="1800" dirty="0">
                <a:latin typeface="+mj-lt"/>
                <a:cs typeface="Times New Roman" panose="02020603050405020304" pitchFamily="18" charset="0"/>
              </a:rPr>
              <a:t> 14 (2020): 92.</a:t>
            </a:r>
          </a:p>
          <a:p>
            <a:pPr marL="342900" indent="-342900" algn="just">
              <a:buAutoNum type="arabicPeriod"/>
            </a:pPr>
            <a:r>
              <a:rPr lang="en-IN" sz="1800" dirty="0">
                <a:latin typeface="+mj-lt"/>
                <a:cs typeface="Times New Roman" panose="02020603050405020304" pitchFamily="18" charset="0"/>
              </a:rPr>
              <a:t>Tisdale, Alyssa, et al. "Who Benefits the Most from Sleep Hygiene Education? Findings from the </a:t>
            </a:r>
            <a:r>
              <a:rPr lang="en-IN" sz="1800" dirty="0" err="1">
                <a:latin typeface="+mj-lt"/>
                <a:cs typeface="Times New Roman" panose="02020603050405020304" pitchFamily="18" charset="0"/>
              </a:rPr>
              <a:t>SLeep</a:t>
            </a:r>
            <a:r>
              <a:rPr lang="en-IN" sz="1800" dirty="0">
                <a:latin typeface="+mj-lt"/>
                <a:cs typeface="Times New Roman" panose="02020603050405020304" pitchFamily="18" charset="0"/>
              </a:rPr>
              <a:t> Education for Everyone Program (SLEEP)." </a:t>
            </a:r>
            <a:r>
              <a:rPr lang="en-IN" sz="1800" i="1" dirty="0">
                <a:latin typeface="+mj-lt"/>
                <a:cs typeface="Times New Roman" panose="02020603050405020304" pitchFamily="18" charset="0"/>
              </a:rPr>
              <a:t>Clocks &amp; Sleep</a:t>
            </a:r>
            <a:r>
              <a:rPr lang="en-IN" sz="1800" dirty="0">
                <a:latin typeface="+mj-lt"/>
                <a:cs typeface="Times New Roman" panose="02020603050405020304" pitchFamily="18" charset="0"/>
              </a:rPr>
              <a:t> 7.3 (2025): 40.</a:t>
            </a:r>
          </a:p>
          <a:p>
            <a:pPr marL="342900" indent="-342900" algn="just">
              <a:buAutoNum type="arabicPeriod"/>
            </a:pPr>
            <a:r>
              <a:rPr lang="en-IN" sz="1800" dirty="0">
                <a:latin typeface="+mj-lt"/>
                <a:cs typeface="Times New Roman" panose="02020603050405020304" pitchFamily="18" charset="0"/>
              </a:rPr>
              <a:t>Frange, Cristina, and Fernando </a:t>
            </a:r>
            <a:r>
              <a:rPr lang="en-IN" sz="1800" dirty="0" err="1">
                <a:latin typeface="+mj-lt"/>
                <a:cs typeface="Times New Roman" panose="02020603050405020304" pitchFamily="18" charset="0"/>
              </a:rPr>
              <a:t>Morgadinho</a:t>
            </a:r>
            <a:r>
              <a:rPr lang="en-IN" sz="1800" dirty="0">
                <a:latin typeface="+mj-lt"/>
                <a:cs typeface="Times New Roman" panose="02020603050405020304" pitchFamily="18" charset="0"/>
              </a:rPr>
              <a:t> Santos Coelho, eds. </a:t>
            </a:r>
            <a:r>
              <a:rPr lang="en-IN" sz="1800" i="1" dirty="0">
                <a:latin typeface="+mj-lt"/>
                <a:cs typeface="Times New Roman" panose="02020603050405020304" pitchFamily="18" charset="0"/>
              </a:rPr>
              <a:t>Sleep medicine and physical therapy: a comprehensive guide for practitioners</a:t>
            </a:r>
            <a:r>
              <a:rPr lang="en-IN" sz="1800" dirty="0">
                <a:latin typeface="+mj-lt"/>
                <a:cs typeface="Times New Roman" panose="02020603050405020304" pitchFamily="18" charset="0"/>
              </a:rPr>
              <a:t>. Berlin/Heidelberg, Germany: Springer, 2022.</a:t>
            </a:r>
          </a:p>
          <a:p>
            <a:pPr marL="342900" indent="-342900" algn="just">
              <a:buAutoNum type="arabicPeriod"/>
            </a:pPr>
            <a:r>
              <a:rPr lang="en-IN" sz="1800" dirty="0">
                <a:latin typeface="+mj-lt"/>
                <a:cs typeface="Times New Roman" panose="02020603050405020304" pitchFamily="18" charset="0"/>
              </a:rPr>
              <a:t>Zhang, </a:t>
            </a:r>
            <a:r>
              <a:rPr lang="en-IN" sz="1800" dirty="0" err="1">
                <a:latin typeface="+mj-lt"/>
                <a:cs typeface="Times New Roman" panose="02020603050405020304" pitchFamily="18" charset="0"/>
              </a:rPr>
              <a:t>Jinwen</a:t>
            </a:r>
            <a:r>
              <a:rPr lang="en-IN" sz="1800" dirty="0">
                <a:latin typeface="+mj-lt"/>
                <a:cs typeface="Times New Roman" panose="02020603050405020304" pitchFamily="18" charset="0"/>
              </a:rPr>
              <a:t>, et al. "Sleep habits, sleep problems, sleep hygiene, and their associations with mental health problems among adolescents." </a:t>
            </a:r>
            <a:r>
              <a:rPr lang="en-IN" sz="1800" i="1" dirty="0">
                <a:latin typeface="+mj-lt"/>
                <a:cs typeface="Times New Roman" panose="02020603050405020304" pitchFamily="18" charset="0"/>
              </a:rPr>
              <a:t>Journal of the American Psychiatric Nurses Association</a:t>
            </a:r>
            <a:r>
              <a:rPr lang="en-IN" sz="1800" dirty="0">
                <a:latin typeface="+mj-lt"/>
                <a:cs typeface="Times New Roman" panose="02020603050405020304" pitchFamily="18" charset="0"/>
              </a:rPr>
              <a:t> 24.3 (2018): 223-234.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 descr="What Is Sleep Hygiene &amp; How to Improve Your Sleep Hygiene | Saatva">
            <a:extLst>
              <a:ext uri="{FF2B5EF4-FFF2-40B4-BE49-F238E27FC236}">
                <a16:creationId xmlns:a16="http://schemas.microsoft.com/office/drawing/2014/main" id="{D49E69F3-D161-25D4-FB82-62671D930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 t="19096" r="-31" b="18132"/>
          <a:stretch>
            <a:fillRect/>
          </a:stretch>
        </p:blipFill>
        <p:spPr bwMode="auto">
          <a:xfrm>
            <a:off x="387350" y="1819275"/>
            <a:ext cx="5618163" cy="352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2" descr="2,300+ Pen Thank You Stock Photos, Pictures &amp; Royalty-Free ...">
            <a:extLst>
              <a:ext uri="{FF2B5EF4-FFF2-40B4-BE49-F238E27FC236}">
                <a16:creationId xmlns:a16="http://schemas.microsoft.com/office/drawing/2014/main" id="{3CDA3EA8-4223-E8DB-2340-8861D1C629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9525" y="2157413"/>
            <a:ext cx="5081588" cy="286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5330</Words>
  <Application>Microsoft Office PowerPoint</Application>
  <PresentationFormat>Widescreen</PresentationFormat>
  <Paragraphs>332</Paragraphs>
  <Slides>24</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Times New Roman</vt:lpstr>
      <vt:lpstr>Wingdings</vt:lpstr>
      <vt:lpstr>Office Theme</vt:lpstr>
      <vt:lpstr>PowerPoint Presentation</vt:lpstr>
      <vt:lpstr>The Activity</vt:lpstr>
      <vt:lpstr>Task 1 Rationale  Rationale for the Campaign </vt:lpstr>
      <vt:lpstr>Task 1 Rationale  National Guidelines vs Local Statistics </vt:lpstr>
      <vt:lpstr>Task 1 Rationale  Short-Term and Long-Term Consequences of Poor Sleep Habits </vt:lpstr>
      <vt:lpstr>Task 1 Rationale  Three Key Aims of the Campaign </vt:lpstr>
      <vt:lpstr>Taks 2 Campaign Types of Evaluation and Measuring Success </vt:lpstr>
      <vt:lpstr>Task 2 Campaign Campaign Poster</vt:lpstr>
      <vt:lpstr>Task 2 Campaign Potential local and national partners and organisations supporting the campaign</vt:lpstr>
      <vt:lpstr>Task 2 Campaign Potential local and national partners and organisations supporting the campaign (CONTD.)</vt:lpstr>
      <vt:lpstr>Resources form the campaigns that can be replicated/used in the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Task 1</vt:lpstr>
      <vt:lpstr>References Task 2</vt:lpstr>
      <vt:lpstr>References Task 3</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User</cp:lastModifiedBy>
  <cp:revision>4</cp:revision>
  <dcterms:created xsi:type="dcterms:W3CDTF">2026-06-19T11:47:48Z</dcterms:created>
  <dcterms:modified xsi:type="dcterms:W3CDTF">2026-07-06T09:32:33Z</dcterms:modified>
</cp:coreProperties>
</file>