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78"/>
    <p:restoredTop sz="94713"/>
  </p:normalViewPr>
  <p:slideViewPr>
    <p:cSldViewPr snapToGrid="0">
      <p:cViewPr>
        <p:scale>
          <a:sx n="101" d="100"/>
          <a:sy n="101" d="100"/>
        </p:scale>
        <p:origin x="480" y="3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9/19/19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037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9/19/19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29408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9/19/19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0013399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9/19/19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409123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9/19/19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3468293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t>9/19/19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7701352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A2B21-3FCD-4721-B95C-427943F61125}" type="datetime1">
              <a:rPr lang="en-US" smtClean="0"/>
              <a:t>9/19/19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0111532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9/19/19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2312032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9/19/19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1983426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9/19/19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6289313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9/19/19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794593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9/19/19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8031313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9/19/19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0837009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9/19/19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7970252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9/19/19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857560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9/19/19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2440075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9/19/19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3736317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6FA2B21-3FCD-4721-B95C-427943F61125}" type="datetime1">
              <a:rPr lang="en-US" smtClean="0"/>
              <a:t>9/19/19</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590126788"/>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emf"/><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204EBEB-4E79-443B-AB82-8EFD884E32C5}"/>
              </a:ext>
            </a:extLst>
          </p:cNvPr>
          <p:cNvSpPr/>
          <p:nvPr/>
        </p:nvSpPr>
        <p:spPr>
          <a:xfrm>
            <a:off x="4295287" y="72108"/>
            <a:ext cx="2673382" cy="339733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DC771D86-6842-4144-B7C4-4336EFD70876}"/>
              </a:ext>
            </a:extLst>
          </p:cNvPr>
          <p:cNvSpPr txBox="1"/>
          <p:nvPr/>
        </p:nvSpPr>
        <p:spPr>
          <a:xfrm>
            <a:off x="4302090" y="125045"/>
            <a:ext cx="2744995" cy="3901068"/>
          </a:xfrm>
          <a:prstGeom prst="rect">
            <a:avLst/>
          </a:prstGeom>
          <a:noFill/>
        </p:spPr>
        <p:txBody>
          <a:bodyPr wrap="square" rtlCol="0">
            <a:spAutoFit/>
          </a:bodyPr>
          <a:lstStyle/>
          <a:p>
            <a:r>
              <a:rPr lang="en-GB" sz="1300" b="1" u="sng" dirty="0">
                <a:latin typeface="Georgia" panose="02040502050405020303" pitchFamily="18" charset="0"/>
              </a:rPr>
              <a:t>About Me</a:t>
            </a:r>
            <a:endParaRPr lang="en-GB" sz="1300" dirty="0">
              <a:latin typeface="Georgia" panose="02040502050405020303" pitchFamily="18" charset="0"/>
            </a:endParaRPr>
          </a:p>
          <a:p>
            <a:r>
              <a:rPr lang="en-GB" sz="1300" dirty="0">
                <a:latin typeface="Georgia" panose="02040502050405020303" pitchFamily="18" charset="0"/>
              </a:rPr>
              <a:t>I have a 10-month-old daughter who I love taking for walks along the prom, playing with and reading to. One of my interests outside of school/work life is art and craft. I really adore drawing, and in my spare time (whilst on maternity leave) I’ve enjoyed making children’s toy boxes. An art club is something I would be interested in taking forward or helping out with in my placement school for a lunch/after school club. I also enjoy reading when I have the spare time. </a:t>
            </a:r>
          </a:p>
          <a:p>
            <a:r>
              <a:rPr lang="en-GB" sz="1400" dirty="0">
                <a:latin typeface="Georgia" panose="02040502050405020303" pitchFamily="18" charset="0"/>
              </a:rPr>
              <a:t> </a:t>
            </a:r>
          </a:p>
          <a:p>
            <a:endParaRPr lang="en-GB" sz="1050" b="1" u="sng" dirty="0">
              <a:latin typeface="Georgia" panose="02040502050405020303" pitchFamily="18" charset="0"/>
            </a:endParaRPr>
          </a:p>
          <a:p>
            <a:endParaRPr lang="en-GB" sz="1400" b="1" u="sng" dirty="0"/>
          </a:p>
        </p:txBody>
      </p:sp>
      <p:pic>
        <p:nvPicPr>
          <p:cNvPr id="25" name="Picture 24">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56166" y="66284"/>
            <a:ext cx="4099024" cy="3403153"/>
          </a:xfrm>
          <a:prstGeom prst="rect">
            <a:avLst/>
          </a:prstGeom>
        </p:spPr>
      </p:pic>
      <p:sp>
        <p:nvSpPr>
          <p:cNvPr id="26" name="TextBox 25">
            <a:extLst>
              <a:ext uri="{FF2B5EF4-FFF2-40B4-BE49-F238E27FC236}">
                <a16:creationId xmlns:a16="http://schemas.microsoft.com/office/drawing/2014/main" id="{DC883CD3-C83C-4023-86A9-8EB1A4090D56}"/>
              </a:ext>
            </a:extLst>
          </p:cNvPr>
          <p:cNvSpPr txBox="1"/>
          <p:nvPr/>
        </p:nvSpPr>
        <p:spPr>
          <a:xfrm>
            <a:off x="113651" y="125045"/>
            <a:ext cx="4099024" cy="3277820"/>
          </a:xfrm>
          <a:prstGeom prst="rect">
            <a:avLst/>
          </a:prstGeom>
          <a:noFill/>
        </p:spPr>
        <p:txBody>
          <a:bodyPr wrap="square" rtlCol="0">
            <a:spAutoFit/>
          </a:bodyPr>
          <a:lstStyle/>
          <a:p>
            <a:r>
              <a:rPr lang="en-GB" sz="1300" u="sng" dirty="0">
                <a:latin typeface="Georgia" panose="02040502050405020303" pitchFamily="18" charset="0"/>
              </a:rPr>
              <a:t>Previous teaching experiences </a:t>
            </a:r>
          </a:p>
          <a:p>
            <a:r>
              <a:rPr lang="en-GB" sz="1300" dirty="0">
                <a:latin typeface="Georgia" panose="02040502050405020303" pitchFamily="18" charset="0"/>
              </a:rPr>
              <a:t>I volunteered at a primary with, two MLD, and two ASD units.  At FP I often worked with small groups, developing my communication within the classroom. I went on two school trips and also helped supervise on a road safety walk, which highlighted to me some of the more unknown responsibilities that teachers have. In KS2 one of the topics was 'Welsh Artists', which I had covered in my  GCSEs. I showed the children a project I took part in, planned and recreated this on a smaller scale with them. I have also observed and took part in English lessons at my old comprehensive school. It is one of the most challenging comprehensive school in the area. It has a SEN unit and 60% of the children have special educational needs. </a:t>
            </a:r>
            <a:endParaRPr lang="en-GB" sz="1300" u="sng" dirty="0">
              <a:latin typeface="Georgia" panose="02040502050405020303" pitchFamily="18" charset="0"/>
            </a:endParaRPr>
          </a:p>
        </p:txBody>
      </p:sp>
      <p:pic>
        <p:nvPicPr>
          <p:cNvPr id="27" name="Picture 26">
            <a:extLst>
              <a:ext uri="{FF2B5EF4-FFF2-40B4-BE49-F238E27FC236}">
                <a16:creationId xmlns:a16="http://schemas.microsoft.com/office/drawing/2014/main" id="{FD98C07E-5EED-4E2B-BAD8-85196D45378F}"/>
              </a:ext>
            </a:extLst>
          </p:cNvPr>
          <p:cNvPicPr>
            <a:picLocks noChangeAspect="1"/>
          </p:cNvPicPr>
          <p:nvPr/>
        </p:nvPicPr>
        <p:blipFill>
          <a:blip r:embed="rId2"/>
          <a:stretch>
            <a:fillRect/>
          </a:stretch>
        </p:blipFill>
        <p:spPr>
          <a:xfrm>
            <a:off x="3898957" y="4785896"/>
            <a:ext cx="5037977" cy="1999998"/>
          </a:xfrm>
          <a:prstGeom prst="rect">
            <a:avLst/>
          </a:prstGeom>
        </p:spPr>
      </p:pic>
      <p:sp>
        <p:nvSpPr>
          <p:cNvPr id="28" name="TextBox 27">
            <a:extLst>
              <a:ext uri="{FF2B5EF4-FFF2-40B4-BE49-F238E27FC236}">
                <a16:creationId xmlns:a16="http://schemas.microsoft.com/office/drawing/2014/main" id="{790B48A9-DCB0-4E73-BD5B-5F3E3E50BE70}"/>
              </a:ext>
            </a:extLst>
          </p:cNvPr>
          <p:cNvSpPr txBox="1"/>
          <p:nvPr/>
        </p:nvSpPr>
        <p:spPr>
          <a:xfrm>
            <a:off x="3937759" y="4852469"/>
            <a:ext cx="5065267" cy="2062103"/>
          </a:xfrm>
          <a:prstGeom prst="rect">
            <a:avLst/>
          </a:prstGeom>
          <a:noFill/>
        </p:spPr>
        <p:txBody>
          <a:bodyPr wrap="square" rtlCol="0">
            <a:spAutoFit/>
          </a:bodyPr>
          <a:lstStyle/>
          <a:p>
            <a:r>
              <a:rPr lang="en-GB" sz="1300" b="1" u="sng" dirty="0">
                <a:latin typeface="Georgia" panose="02040502050405020303" pitchFamily="18" charset="0"/>
              </a:rPr>
              <a:t>Reasons for entering the teaching profession </a:t>
            </a:r>
          </a:p>
          <a:p>
            <a:r>
              <a:rPr lang="en-GB" sz="1300" dirty="0">
                <a:latin typeface="Georgia" panose="02040502050405020303" pitchFamily="18" charset="0"/>
              </a:rPr>
              <a:t>I strongly believe education is about inspiring people to maximise their opportunities in life, and encouraging them to achieve their potential, whether this be academically or otherwise and this is my main motivation for training to become a teacher. </a:t>
            </a:r>
          </a:p>
          <a:p>
            <a:r>
              <a:rPr lang="en-GB" sz="1300" dirty="0">
                <a:latin typeface="Georgia" panose="02040502050405020303" pitchFamily="18" charset="0"/>
              </a:rPr>
              <a:t>I wanted a career that was going to leave me with a sense of fulfilment; one that will make a difference. </a:t>
            </a:r>
          </a:p>
          <a:p>
            <a:r>
              <a:rPr lang="en-GB" sz="1300" dirty="0">
                <a:latin typeface="Georgia" panose="02040502050405020303" pitchFamily="18" charset="0"/>
              </a:rPr>
              <a:t>I would also like to gain some experience in ALN/SEN, and would love to possibly shadow an </a:t>
            </a:r>
            <a:r>
              <a:rPr lang="en-GB" sz="1300" dirty="0" err="1">
                <a:latin typeface="Georgia" panose="02040502050405020303" pitchFamily="18" charset="0"/>
              </a:rPr>
              <a:t>ALNco</a:t>
            </a:r>
            <a:r>
              <a:rPr lang="en-GB" sz="1300" dirty="0">
                <a:latin typeface="Georgia" panose="02040502050405020303" pitchFamily="18" charset="0"/>
              </a:rPr>
              <a:t> or </a:t>
            </a:r>
            <a:r>
              <a:rPr lang="en-GB" sz="1300" dirty="0" err="1">
                <a:latin typeface="Georgia" panose="02040502050405020303" pitchFamily="18" charset="0"/>
              </a:rPr>
              <a:t>SENco</a:t>
            </a:r>
            <a:r>
              <a:rPr lang="en-GB" sz="1300" dirty="0">
                <a:latin typeface="Georgia" panose="02040502050405020303" pitchFamily="18" charset="0"/>
              </a:rPr>
              <a:t> for a day if possible.</a:t>
            </a:r>
          </a:p>
          <a:p>
            <a:endParaRPr lang="en-GB" sz="1100" dirty="0"/>
          </a:p>
        </p:txBody>
      </p:sp>
      <p:pic>
        <p:nvPicPr>
          <p:cNvPr id="29" name="Picture 28">
            <a:extLst>
              <a:ext uri="{FF2B5EF4-FFF2-40B4-BE49-F238E27FC236}">
                <a16:creationId xmlns:a16="http://schemas.microsoft.com/office/drawing/2014/main" id="{D918A36B-7853-4111-8D3B-8CD1DAA16AF6}"/>
              </a:ext>
            </a:extLst>
          </p:cNvPr>
          <p:cNvPicPr>
            <a:picLocks noChangeAspect="1"/>
          </p:cNvPicPr>
          <p:nvPr/>
        </p:nvPicPr>
        <p:blipFill>
          <a:blip r:embed="rId3"/>
          <a:stretch>
            <a:fillRect/>
          </a:stretch>
        </p:blipFill>
        <p:spPr>
          <a:xfrm>
            <a:off x="8406642" y="87037"/>
            <a:ext cx="3675432" cy="2529470"/>
          </a:xfrm>
          <a:prstGeom prst="rect">
            <a:avLst/>
          </a:prstGeom>
        </p:spPr>
      </p:pic>
      <p:sp>
        <p:nvSpPr>
          <p:cNvPr id="30" name="TextBox 29">
            <a:extLst>
              <a:ext uri="{FF2B5EF4-FFF2-40B4-BE49-F238E27FC236}">
                <a16:creationId xmlns:a16="http://schemas.microsoft.com/office/drawing/2014/main" id="{9B5B33C0-C8D5-40A4-8E7B-A15741A16A2F}"/>
              </a:ext>
            </a:extLst>
          </p:cNvPr>
          <p:cNvSpPr txBox="1"/>
          <p:nvPr/>
        </p:nvSpPr>
        <p:spPr>
          <a:xfrm>
            <a:off x="8460403" y="147075"/>
            <a:ext cx="3675431" cy="2862322"/>
          </a:xfrm>
          <a:prstGeom prst="rect">
            <a:avLst/>
          </a:prstGeom>
          <a:noFill/>
        </p:spPr>
        <p:txBody>
          <a:bodyPr wrap="square" rtlCol="0">
            <a:spAutoFit/>
          </a:bodyPr>
          <a:lstStyle/>
          <a:p>
            <a:r>
              <a:rPr lang="en-GB" sz="1300" b="1" u="sng" dirty="0">
                <a:latin typeface="Georgia" panose="02040502050405020303" pitchFamily="18" charset="0"/>
              </a:rPr>
              <a:t>The kind of teacher I aspire to be</a:t>
            </a:r>
          </a:p>
          <a:p>
            <a:pPr marL="171450" indent="-171450">
              <a:buFont typeface="Arial" panose="020B0604020202020204" pitchFamily="34" charset="0"/>
              <a:buChar char="•"/>
            </a:pPr>
            <a:r>
              <a:rPr lang="en-GB" sz="1300" dirty="0">
                <a:latin typeface="Georgia" panose="02040502050405020303" pitchFamily="18" charset="0"/>
              </a:rPr>
              <a:t>Compassionate &amp; understanding</a:t>
            </a:r>
          </a:p>
          <a:p>
            <a:pPr marL="171450" indent="-171450">
              <a:buFont typeface="Arial" panose="020B0604020202020204" pitchFamily="34" charset="0"/>
              <a:buChar char="•"/>
            </a:pPr>
            <a:r>
              <a:rPr lang="en-GB" sz="1300" dirty="0">
                <a:latin typeface="Georgia" panose="02040502050405020303" pitchFamily="18" charset="0"/>
              </a:rPr>
              <a:t>Flexible/adaptable and open-minded</a:t>
            </a:r>
          </a:p>
          <a:p>
            <a:pPr marL="171450" indent="-171450">
              <a:buFont typeface="Arial" panose="020B0604020202020204" pitchFamily="34" charset="0"/>
              <a:buChar char="•"/>
            </a:pPr>
            <a:r>
              <a:rPr lang="en-GB" sz="1300" dirty="0">
                <a:latin typeface="Georgia" panose="02040502050405020303" pitchFamily="18" charset="0"/>
              </a:rPr>
              <a:t>Caring, patient and supportive.</a:t>
            </a:r>
          </a:p>
          <a:p>
            <a:pPr marL="171450" indent="-171450">
              <a:buFont typeface="Arial" panose="020B0604020202020204" pitchFamily="34" charset="0"/>
              <a:buChar char="•"/>
            </a:pPr>
            <a:r>
              <a:rPr lang="en-GB" sz="1300" dirty="0">
                <a:latin typeface="Georgia" panose="02040502050405020303" pitchFamily="18" charset="0"/>
              </a:rPr>
              <a:t>Warm and accessible to ALL children, staff and parents.</a:t>
            </a:r>
          </a:p>
          <a:p>
            <a:pPr marL="171450" indent="-171450">
              <a:buFont typeface="Arial" panose="020B0604020202020204" pitchFamily="34" charset="0"/>
              <a:buChar char="•"/>
            </a:pPr>
            <a:r>
              <a:rPr lang="en-GB" sz="1300" dirty="0">
                <a:latin typeface="Georgia" panose="02040502050405020303" pitchFamily="18" charset="0"/>
              </a:rPr>
              <a:t>Good subject knowledge which produces engaging lessons. </a:t>
            </a:r>
          </a:p>
          <a:p>
            <a:pPr marL="171450" indent="-171450">
              <a:buFont typeface="Arial" panose="020B0604020202020204" pitchFamily="34" charset="0"/>
              <a:buChar char="•"/>
            </a:pPr>
            <a:r>
              <a:rPr lang="en-GB" sz="1300" dirty="0">
                <a:latin typeface="Georgia" panose="02040502050405020303" pitchFamily="18" charset="0"/>
              </a:rPr>
              <a:t>Someone who aspires to make a difference to all children in her class, even if it is only a small one. </a:t>
            </a:r>
          </a:p>
          <a:p>
            <a:pPr marL="171450" indent="-171450">
              <a:buFont typeface="Arial" panose="020B0604020202020204" pitchFamily="34" charset="0"/>
              <a:buChar char="•"/>
            </a:pPr>
            <a:endParaRPr lang="en-GB" sz="1300" b="1" dirty="0">
              <a:latin typeface="Georgia" panose="02040502050405020303" pitchFamily="18" charset="0"/>
            </a:endParaRPr>
          </a:p>
          <a:p>
            <a:endParaRPr lang="en-GB" sz="1200" dirty="0"/>
          </a:p>
          <a:p>
            <a:pPr marL="228600" indent="-228600">
              <a:buAutoNum type="arabicParenR"/>
            </a:pPr>
            <a:endParaRPr lang="en-GB" sz="1200" dirty="0"/>
          </a:p>
        </p:txBody>
      </p:sp>
      <p:pic>
        <p:nvPicPr>
          <p:cNvPr id="31" name="Picture 30">
            <a:extLst>
              <a:ext uri="{FF2B5EF4-FFF2-40B4-BE49-F238E27FC236}">
                <a16:creationId xmlns:a16="http://schemas.microsoft.com/office/drawing/2014/main" id="{FCC90589-A3E8-4369-8088-A861A56A2D39}"/>
              </a:ext>
            </a:extLst>
          </p:cNvPr>
          <p:cNvPicPr>
            <a:picLocks noChangeAspect="1"/>
          </p:cNvPicPr>
          <p:nvPr/>
        </p:nvPicPr>
        <p:blipFill>
          <a:blip r:embed="rId3"/>
          <a:stretch>
            <a:fillRect/>
          </a:stretch>
        </p:blipFill>
        <p:spPr>
          <a:xfrm>
            <a:off x="9041829" y="2796054"/>
            <a:ext cx="3016400" cy="3928158"/>
          </a:xfrm>
          <a:prstGeom prst="rect">
            <a:avLst/>
          </a:prstGeom>
        </p:spPr>
      </p:pic>
      <p:sp>
        <p:nvSpPr>
          <p:cNvPr id="32" name="TextBox 31">
            <a:extLst>
              <a:ext uri="{FF2B5EF4-FFF2-40B4-BE49-F238E27FC236}">
                <a16:creationId xmlns:a16="http://schemas.microsoft.com/office/drawing/2014/main" id="{64B893A5-04B7-4831-9F75-23466AF3DA69}"/>
              </a:ext>
            </a:extLst>
          </p:cNvPr>
          <p:cNvSpPr txBox="1"/>
          <p:nvPr/>
        </p:nvSpPr>
        <p:spPr>
          <a:xfrm>
            <a:off x="9094853" y="2858860"/>
            <a:ext cx="3016400" cy="4078039"/>
          </a:xfrm>
          <a:prstGeom prst="rect">
            <a:avLst/>
          </a:prstGeom>
          <a:noFill/>
        </p:spPr>
        <p:txBody>
          <a:bodyPr wrap="square" rtlCol="0">
            <a:spAutoFit/>
          </a:bodyPr>
          <a:lstStyle/>
          <a:p>
            <a:r>
              <a:rPr lang="en-GB" sz="1300" b="1" u="sng" dirty="0">
                <a:latin typeface="Georgia" panose="02040502050405020303" pitchFamily="18" charset="0"/>
              </a:rPr>
              <a:t>Areas / subjects I could teach</a:t>
            </a:r>
          </a:p>
          <a:p>
            <a:r>
              <a:rPr lang="en-GB" sz="1300" dirty="0">
                <a:latin typeface="Georgia" panose="02040502050405020303" pitchFamily="18" charset="0"/>
              </a:rPr>
              <a:t>As my degree is in English  I would say this is where I’m most confident but I also enjoy maths and science, and have a keen interest in art. I also like P.E and would love to take P.E lessons and observe a sports club. I’m also fairly confident when it comes to ICT.   </a:t>
            </a:r>
          </a:p>
          <a:p>
            <a:endParaRPr lang="en-GB" sz="1300" dirty="0">
              <a:latin typeface="Georgia" panose="02040502050405020303" pitchFamily="18" charset="0"/>
            </a:endParaRPr>
          </a:p>
          <a:p>
            <a:r>
              <a:rPr lang="en-GB" sz="1300" dirty="0">
                <a:latin typeface="Georgia" panose="02040502050405020303" pitchFamily="18" charset="0"/>
              </a:rPr>
              <a:t>I would really like to improve my Welsh, I do have a GCSE in Welsh but haven’t used it a lot since school and I look forward to the classes in university, as well as learning more during my placement. I would also like to improve my knowledge of music and drama, as though I enjoy art, these are not a strong point of mine.   </a:t>
            </a:r>
          </a:p>
          <a:p>
            <a:r>
              <a:rPr lang="en-GB" sz="1300" dirty="0">
                <a:latin typeface="Georgia" panose="02040502050405020303" pitchFamily="18" charset="0"/>
              </a:rPr>
              <a:t> </a:t>
            </a:r>
          </a:p>
          <a:p>
            <a:endParaRPr lang="en-GB" sz="1200" b="1" dirty="0">
              <a:latin typeface="Georgia" panose="02040502050405020303" pitchFamily="18" charset="0"/>
            </a:endParaRPr>
          </a:p>
        </p:txBody>
      </p:sp>
      <p:pic>
        <p:nvPicPr>
          <p:cNvPr id="22" name="Picture 21">
            <a:extLst>
              <a:ext uri="{FF2B5EF4-FFF2-40B4-BE49-F238E27FC236}">
                <a16:creationId xmlns:a16="http://schemas.microsoft.com/office/drawing/2014/main" id="{27247FC5-9A3C-4853-BCDD-AE5AB8EC9A59}"/>
              </a:ext>
            </a:extLst>
          </p:cNvPr>
          <p:cNvPicPr>
            <a:picLocks noChangeAspect="1"/>
          </p:cNvPicPr>
          <p:nvPr/>
        </p:nvPicPr>
        <p:blipFill>
          <a:blip r:embed="rId2"/>
          <a:stretch>
            <a:fillRect/>
          </a:stretch>
        </p:blipFill>
        <p:spPr>
          <a:xfrm>
            <a:off x="99073" y="4310355"/>
            <a:ext cx="3746859" cy="2515347"/>
          </a:xfrm>
          <a:prstGeom prst="rect">
            <a:avLst/>
          </a:prstGeom>
        </p:spPr>
      </p:pic>
      <p:sp>
        <p:nvSpPr>
          <p:cNvPr id="24" name="TextBox 23">
            <a:extLst>
              <a:ext uri="{FF2B5EF4-FFF2-40B4-BE49-F238E27FC236}">
                <a16:creationId xmlns:a16="http://schemas.microsoft.com/office/drawing/2014/main" id="{DC883CD3-C83C-4023-86A9-8EB1A4090D56}"/>
              </a:ext>
            </a:extLst>
          </p:cNvPr>
          <p:cNvSpPr txBox="1"/>
          <p:nvPr/>
        </p:nvSpPr>
        <p:spPr>
          <a:xfrm>
            <a:off x="152098" y="4429254"/>
            <a:ext cx="3641964" cy="2277547"/>
          </a:xfrm>
          <a:prstGeom prst="rect">
            <a:avLst/>
          </a:prstGeom>
          <a:noFill/>
        </p:spPr>
        <p:txBody>
          <a:bodyPr wrap="square" rtlCol="0">
            <a:spAutoFit/>
          </a:bodyPr>
          <a:lstStyle/>
          <a:p>
            <a:r>
              <a:rPr lang="en-GB" sz="1300" b="1" u="sng" dirty="0">
                <a:latin typeface="Georgia" panose="02040502050405020303" pitchFamily="18" charset="0"/>
              </a:rPr>
              <a:t>Academic history</a:t>
            </a:r>
          </a:p>
          <a:p>
            <a:r>
              <a:rPr lang="en-GB" sz="1300" dirty="0">
                <a:latin typeface="Georgia" panose="02040502050405020303" pitchFamily="18" charset="0"/>
              </a:rPr>
              <a:t>I attended Gendros Primary School and Dylan Thomas Community School, followed by Goreseinon College. I achieved 12.5 GCSEs and welsh baccalaureate, and have A levels in English literature and language, chemistry, health and social care and AS level maths. </a:t>
            </a:r>
          </a:p>
          <a:p>
            <a:r>
              <a:rPr lang="en-GB" sz="1300" dirty="0">
                <a:latin typeface="Georgia" panose="02040502050405020303" pitchFamily="18" charset="0"/>
              </a:rPr>
              <a:t>I also have a (BA) 1</a:t>
            </a:r>
            <a:r>
              <a:rPr lang="en-GB" sz="1300" baseline="30000" dirty="0">
                <a:latin typeface="Georgia" panose="02040502050405020303" pitchFamily="18" charset="0"/>
              </a:rPr>
              <a:t>st</a:t>
            </a:r>
            <a:r>
              <a:rPr lang="en-GB" sz="1300" dirty="0">
                <a:latin typeface="Georgia" panose="02040502050405020303" pitchFamily="18" charset="0"/>
              </a:rPr>
              <a:t> class degree in English Language, and found the metalinguistic and language acquisition elements of my course very interesting. </a:t>
            </a:r>
          </a:p>
        </p:txBody>
      </p:sp>
      <p:pic>
        <p:nvPicPr>
          <p:cNvPr id="15" name="Picture 14">
            <a:extLst>
              <a:ext uri="{FF2B5EF4-FFF2-40B4-BE49-F238E27FC236}">
                <a16:creationId xmlns:a16="http://schemas.microsoft.com/office/drawing/2014/main" id="{52D3B0C2-D09F-E54B-911E-C31A6859CEF0}"/>
              </a:ext>
            </a:extLst>
          </p:cNvPr>
          <p:cNvPicPr>
            <a:picLocks noChangeAspect="1"/>
          </p:cNvPicPr>
          <p:nvPr/>
        </p:nvPicPr>
        <p:blipFill>
          <a:blip r:embed="rId4"/>
          <a:stretch>
            <a:fillRect/>
          </a:stretch>
        </p:blipFill>
        <p:spPr>
          <a:xfrm>
            <a:off x="7047085" y="105845"/>
            <a:ext cx="1281141" cy="1928196"/>
          </a:xfrm>
          <a:prstGeom prst="rect">
            <a:avLst/>
          </a:prstGeom>
        </p:spPr>
      </p:pic>
      <p:pic>
        <p:nvPicPr>
          <p:cNvPr id="7" name="Picture 6">
            <a:extLst>
              <a:ext uri="{FF2B5EF4-FFF2-40B4-BE49-F238E27FC236}">
                <a16:creationId xmlns:a16="http://schemas.microsoft.com/office/drawing/2014/main" id="{63DE80FF-6B71-7E4C-9CEE-FB63DA979DF2}"/>
              </a:ext>
            </a:extLst>
          </p:cNvPr>
          <p:cNvPicPr>
            <a:picLocks noChangeAspect="1"/>
          </p:cNvPicPr>
          <p:nvPr/>
        </p:nvPicPr>
        <p:blipFill rotWithShape="1">
          <a:blip r:embed="rId5">
            <a:extLst>
              <a:ext uri="{28A0092B-C50C-407E-A947-70E740481C1C}">
                <a14:useLocalDpi xmlns:a14="http://schemas.microsoft.com/office/drawing/2010/main" val="0"/>
              </a:ext>
            </a:extLst>
          </a:blip>
          <a:srcRect l="11376" t="25251" r="7091" b="59173"/>
          <a:stretch/>
        </p:blipFill>
        <p:spPr>
          <a:xfrm>
            <a:off x="37457" y="3519822"/>
            <a:ext cx="2495998" cy="723961"/>
          </a:xfrm>
          <a:prstGeom prst="rect">
            <a:avLst/>
          </a:prstGeom>
        </p:spPr>
      </p:pic>
      <p:pic>
        <p:nvPicPr>
          <p:cNvPr id="23" name="Picture 22">
            <a:extLst>
              <a:ext uri="{FF2B5EF4-FFF2-40B4-BE49-F238E27FC236}">
                <a16:creationId xmlns:a16="http://schemas.microsoft.com/office/drawing/2014/main" id="{387A5DC7-BBA9-DB48-82C5-BDD6F6EF414B}"/>
              </a:ext>
            </a:extLst>
          </p:cNvPr>
          <p:cNvPicPr>
            <a:picLocks noChangeAspect="1"/>
          </p:cNvPicPr>
          <p:nvPr/>
        </p:nvPicPr>
        <p:blipFill rotWithShape="1">
          <a:blip r:embed="rId5">
            <a:extLst>
              <a:ext uri="{28A0092B-C50C-407E-A947-70E740481C1C}">
                <a14:useLocalDpi xmlns:a14="http://schemas.microsoft.com/office/drawing/2010/main" val="0"/>
              </a:ext>
            </a:extLst>
          </a:blip>
          <a:srcRect l="52673" t="49307" r="5488" b="26607"/>
          <a:stretch/>
        </p:blipFill>
        <p:spPr>
          <a:xfrm>
            <a:off x="2540258" y="3515243"/>
            <a:ext cx="1274501" cy="723960"/>
          </a:xfrm>
          <a:prstGeom prst="rect">
            <a:avLst/>
          </a:prstGeom>
        </p:spPr>
      </p:pic>
      <p:pic>
        <p:nvPicPr>
          <p:cNvPr id="9" name="Picture 8">
            <a:extLst>
              <a:ext uri="{FF2B5EF4-FFF2-40B4-BE49-F238E27FC236}">
                <a16:creationId xmlns:a16="http://schemas.microsoft.com/office/drawing/2014/main" id="{AB2A62DF-6AE4-F743-B784-C2AB4BED46B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047085" y="2075579"/>
            <a:ext cx="1222965" cy="998999"/>
          </a:xfrm>
          <a:prstGeom prst="rect">
            <a:avLst/>
          </a:prstGeom>
        </p:spPr>
      </p:pic>
      <p:pic>
        <p:nvPicPr>
          <p:cNvPr id="10" name="Picture 9">
            <a:extLst>
              <a:ext uri="{FF2B5EF4-FFF2-40B4-BE49-F238E27FC236}">
                <a16:creationId xmlns:a16="http://schemas.microsoft.com/office/drawing/2014/main" id="{C9E37863-23DE-AE44-A829-295238B84EFC}"/>
              </a:ext>
            </a:extLst>
          </p:cNvPr>
          <p:cNvPicPr>
            <a:picLocks noChangeAspect="1"/>
          </p:cNvPicPr>
          <p:nvPr/>
        </p:nvPicPr>
        <p:blipFill>
          <a:blip r:embed="rId7"/>
          <a:stretch>
            <a:fillRect/>
          </a:stretch>
        </p:blipFill>
        <p:spPr>
          <a:xfrm>
            <a:off x="3947817" y="3697917"/>
            <a:ext cx="1804391" cy="936348"/>
          </a:xfrm>
          <a:prstGeom prst="rect">
            <a:avLst/>
          </a:prstGeom>
        </p:spPr>
      </p:pic>
      <p:pic>
        <p:nvPicPr>
          <p:cNvPr id="11" name="Picture 10">
            <a:extLst>
              <a:ext uri="{FF2B5EF4-FFF2-40B4-BE49-F238E27FC236}">
                <a16:creationId xmlns:a16="http://schemas.microsoft.com/office/drawing/2014/main" id="{DE4ACE52-82CA-C44C-A6E9-D6672A63F69A}"/>
              </a:ext>
            </a:extLst>
          </p:cNvPr>
          <p:cNvPicPr>
            <a:picLocks noChangeAspect="1"/>
          </p:cNvPicPr>
          <p:nvPr/>
        </p:nvPicPr>
        <p:blipFill>
          <a:blip r:embed="rId8"/>
          <a:stretch>
            <a:fillRect/>
          </a:stretch>
        </p:blipFill>
        <p:spPr>
          <a:xfrm>
            <a:off x="5791011" y="3278441"/>
            <a:ext cx="1047750" cy="1157271"/>
          </a:xfrm>
          <a:prstGeom prst="rect">
            <a:avLst/>
          </a:prstGeom>
        </p:spPr>
      </p:pic>
      <p:pic>
        <p:nvPicPr>
          <p:cNvPr id="14" name="Picture 13">
            <a:extLst>
              <a:ext uri="{FF2B5EF4-FFF2-40B4-BE49-F238E27FC236}">
                <a16:creationId xmlns:a16="http://schemas.microsoft.com/office/drawing/2014/main" id="{7C5BAA8A-783F-A64A-A41A-990D81625F7A}"/>
              </a:ext>
            </a:extLst>
          </p:cNvPr>
          <p:cNvPicPr>
            <a:picLocks noChangeAspect="1"/>
          </p:cNvPicPr>
          <p:nvPr/>
        </p:nvPicPr>
        <p:blipFill rotWithShape="1">
          <a:blip r:embed="rId9"/>
          <a:srcRect b="8468"/>
          <a:stretch/>
        </p:blipFill>
        <p:spPr>
          <a:xfrm rot="5400000">
            <a:off x="7048333" y="3678347"/>
            <a:ext cx="1034837" cy="1404228"/>
          </a:xfrm>
          <a:prstGeom prst="rect">
            <a:avLst/>
          </a:prstGeom>
        </p:spPr>
      </p:pic>
      <p:pic>
        <p:nvPicPr>
          <p:cNvPr id="13" name="Picture 12">
            <a:extLst>
              <a:ext uri="{FF2B5EF4-FFF2-40B4-BE49-F238E27FC236}">
                <a16:creationId xmlns:a16="http://schemas.microsoft.com/office/drawing/2014/main" id="{474B2973-35F0-554A-B003-60B6DFD2E3E1}"/>
              </a:ext>
            </a:extLst>
          </p:cNvPr>
          <p:cNvPicPr>
            <a:picLocks noChangeAspect="1"/>
          </p:cNvPicPr>
          <p:nvPr/>
        </p:nvPicPr>
        <p:blipFill>
          <a:blip r:embed="rId10"/>
          <a:stretch>
            <a:fillRect/>
          </a:stretch>
        </p:blipFill>
        <p:spPr>
          <a:xfrm>
            <a:off x="7951390" y="2858860"/>
            <a:ext cx="1097550" cy="1187994"/>
          </a:xfrm>
          <a:prstGeom prst="rect">
            <a:avLst/>
          </a:prstGeom>
        </p:spPr>
      </p:pic>
    </p:spTree>
    <p:extLst>
      <p:ext uri="{BB962C8B-B14F-4D97-AF65-F5344CB8AC3E}">
        <p14:creationId xmlns:p14="http://schemas.microsoft.com/office/powerpoint/2010/main" val="108415881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1650</TotalTime>
  <Words>627</Words>
  <Application>Microsoft Macintosh PowerPoint</Application>
  <PresentationFormat>Widescreen</PresentationFormat>
  <Paragraphs>25</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Century Gothic</vt:lpstr>
      <vt:lpstr>Georgia</vt:lpstr>
      <vt:lpstr>Wingdings 3</vt:lpstr>
      <vt:lpstr>Slice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JONES K. (868538)</cp:lastModifiedBy>
  <cp:revision>15</cp:revision>
  <dcterms:created xsi:type="dcterms:W3CDTF">2019-09-05T20:58:34Z</dcterms:created>
  <dcterms:modified xsi:type="dcterms:W3CDTF">2019-09-20T22:06:19Z</dcterms:modified>
</cp:coreProperties>
</file>