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7" r:id="rId3"/>
    <p:sldId id="394" r:id="rId4"/>
    <p:sldId id="403" r:id="rId5"/>
    <p:sldId id="395" r:id="rId6"/>
    <p:sldId id="396" r:id="rId7"/>
    <p:sldId id="402" r:id="rId8"/>
    <p:sldId id="398" r:id="rId9"/>
    <p:sldId id="399" r:id="rId10"/>
    <p:sldId id="400"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5A46C3-4DDF-457C-8BD0-F6ADC45B34E4}" v="80" dt="2026-03-18T13:42:46.8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149" autoAdjust="0"/>
    <p:restoredTop sz="94689"/>
  </p:normalViewPr>
  <p:slideViewPr>
    <p:cSldViewPr snapToGrid="0" showGuides="1">
      <p:cViewPr varScale="1">
        <p:scale>
          <a:sx n="56" d="100"/>
          <a:sy n="56" d="100"/>
        </p:scale>
        <p:origin x="1290" y="27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er miles" userId="b37cbc89a9748c4d" providerId="LiveId" clId="{F45BDF57-12BC-4C0E-9E65-83EE00FBC14A}"/>
    <pc:docChg chg="undo custSel addSld delSld modSld sldOrd">
      <pc:chgData name="cher miles" userId="b37cbc89a9748c4d" providerId="LiveId" clId="{F45BDF57-12BC-4C0E-9E65-83EE00FBC14A}" dt="2026-03-18T13:42:46.890" v="649" actId="14100"/>
      <pc:docMkLst>
        <pc:docMk/>
      </pc:docMkLst>
      <pc:sldChg chg="addSp delSp modSp mod modClrScheme chgLayout">
        <pc:chgData name="cher miles" userId="b37cbc89a9748c4d" providerId="LiveId" clId="{F45BDF57-12BC-4C0E-9E65-83EE00FBC14A}" dt="2026-03-14T09:17:56.793" v="389" actId="207"/>
        <pc:sldMkLst>
          <pc:docMk/>
          <pc:sldMk cId="0" sldId="364"/>
        </pc:sldMkLst>
        <pc:spChg chg="mod">
          <ac:chgData name="cher miles" userId="b37cbc89a9748c4d" providerId="LiveId" clId="{F45BDF57-12BC-4C0E-9E65-83EE00FBC14A}" dt="2026-03-14T09:17:00.571" v="383" actId="26606"/>
          <ac:spMkLst>
            <pc:docMk/>
            <pc:sldMk cId="0" sldId="364"/>
            <ac:spMk id="4" creationId="{344A3CB8-39FD-9F8F-CD33-5E2118C6E66C}"/>
          </ac:spMkLst>
        </pc:spChg>
        <pc:spChg chg="mod">
          <ac:chgData name="cher miles" userId="b37cbc89a9748c4d" providerId="LiveId" clId="{F45BDF57-12BC-4C0E-9E65-83EE00FBC14A}" dt="2026-03-14T09:17:00.571" v="383" actId="26606"/>
          <ac:spMkLst>
            <pc:docMk/>
            <pc:sldMk cId="0" sldId="364"/>
            <ac:spMk id="6147" creationId="{447FB185-B91D-14EC-A199-C064D51D1DD2}"/>
          </ac:spMkLst>
        </pc:spChg>
        <pc:spChg chg="mod ord">
          <ac:chgData name="cher miles" userId="b37cbc89a9748c4d" providerId="LiveId" clId="{F45BDF57-12BC-4C0E-9E65-83EE00FBC14A}" dt="2026-03-14T09:17:56.793" v="389" actId="207"/>
          <ac:spMkLst>
            <pc:docMk/>
            <pc:sldMk cId="0" sldId="364"/>
            <ac:spMk id="6148" creationId="{CE5AE962-C88D-3F0C-B15E-30348E09C8AE}"/>
          </ac:spMkLst>
        </pc:spChg>
      </pc:sldChg>
      <pc:sldChg chg="del">
        <pc:chgData name="cher miles" userId="b37cbc89a9748c4d" providerId="LiveId" clId="{F45BDF57-12BC-4C0E-9E65-83EE00FBC14A}" dt="2026-03-17T13:19:23.077" v="520" actId="47"/>
        <pc:sldMkLst>
          <pc:docMk/>
          <pc:sldMk cId="1287151132" sldId="383"/>
        </pc:sldMkLst>
      </pc:sldChg>
      <pc:sldChg chg="addSp delSp modSp mod ord modClrScheme chgLayout">
        <pc:chgData name="cher miles" userId="b37cbc89a9748c4d" providerId="LiveId" clId="{F45BDF57-12BC-4C0E-9E65-83EE00FBC14A}" dt="2026-03-18T13:39:07.295" v="627" actId="255"/>
        <pc:sldMkLst>
          <pc:docMk/>
          <pc:sldMk cId="0" sldId="387"/>
        </pc:sldMkLst>
        <pc:spChg chg="mod ord">
          <ac:chgData name="cher miles" userId="b37cbc89a9748c4d" providerId="LiveId" clId="{F45BDF57-12BC-4C0E-9E65-83EE00FBC14A}" dt="2026-03-17T13:16:58.596" v="503" actId="255"/>
          <ac:spMkLst>
            <pc:docMk/>
            <pc:sldMk cId="0" sldId="387"/>
            <ac:spMk id="2" creationId="{A2FCF950-4012-15F0-B279-1361A6BD7D3F}"/>
          </ac:spMkLst>
        </pc:spChg>
        <pc:spChg chg="add del mod">
          <ac:chgData name="cher miles" userId="b37cbc89a9748c4d" providerId="LiveId" clId="{F45BDF57-12BC-4C0E-9E65-83EE00FBC14A}" dt="2026-03-17T13:16:38.676" v="501" actId="478"/>
          <ac:spMkLst>
            <pc:docMk/>
            <pc:sldMk cId="0" sldId="387"/>
            <ac:spMk id="3" creationId="{12188D67-6BE5-25F8-C24A-59B97E1A108E}"/>
          </ac:spMkLst>
        </pc:spChg>
        <pc:spChg chg="mod">
          <ac:chgData name="cher miles" userId="b37cbc89a9748c4d" providerId="LiveId" clId="{F45BDF57-12BC-4C0E-9E65-83EE00FBC14A}" dt="2026-03-14T09:37:23.579" v="492" actId="26606"/>
          <ac:spMkLst>
            <pc:docMk/>
            <pc:sldMk cId="0" sldId="387"/>
            <ac:spMk id="4" creationId="{E9C891E3-BFF6-8AE0-6C9D-F65AD1EC6373}"/>
          </ac:spMkLst>
        </pc:spChg>
        <pc:spChg chg="mod">
          <ac:chgData name="cher miles" userId="b37cbc89a9748c4d" providerId="LiveId" clId="{F45BDF57-12BC-4C0E-9E65-83EE00FBC14A}" dt="2026-03-18T13:39:07.295" v="627" actId="255"/>
          <ac:spMkLst>
            <pc:docMk/>
            <pc:sldMk cId="0" sldId="387"/>
            <ac:spMk id="18434" creationId="{6E993329-62CA-9A49-62A4-7E50E4557350}"/>
          </ac:spMkLst>
        </pc:spChg>
        <pc:spChg chg="mod">
          <ac:chgData name="cher miles" userId="b37cbc89a9748c4d" providerId="LiveId" clId="{F45BDF57-12BC-4C0E-9E65-83EE00FBC14A}" dt="2026-03-14T09:37:23.579" v="492" actId="26606"/>
          <ac:spMkLst>
            <pc:docMk/>
            <pc:sldMk cId="0" sldId="387"/>
            <ac:spMk id="18436" creationId="{207505A2-3DCF-366C-F28C-EBE3358EDADC}"/>
          </ac:spMkLst>
        </pc:spChg>
        <pc:picChg chg="add del mod ord">
          <ac:chgData name="cher miles" userId="b37cbc89a9748c4d" providerId="LiveId" clId="{F45BDF57-12BC-4C0E-9E65-83EE00FBC14A}" dt="2026-03-17T13:16:32.113" v="498" actId="478"/>
          <ac:picMkLst>
            <pc:docMk/>
            <pc:sldMk cId="0" sldId="387"/>
            <ac:picMk id="1026" creationId="{0593A511-5925-8D7B-DB94-C44FCB4E68F6}"/>
          </ac:picMkLst>
        </pc:picChg>
      </pc:sldChg>
      <pc:sldChg chg="delSp modSp mod ord">
        <pc:chgData name="cher miles" userId="b37cbc89a9748c4d" providerId="LiveId" clId="{F45BDF57-12BC-4C0E-9E65-83EE00FBC14A}" dt="2026-03-18T13:40:30.067" v="639" actId="20577"/>
        <pc:sldMkLst>
          <pc:docMk/>
          <pc:sldMk cId="0" sldId="394"/>
        </pc:sldMkLst>
        <pc:spChg chg="mod">
          <ac:chgData name="cher miles" userId="b37cbc89a9748c4d" providerId="LiveId" clId="{F45BDF57-12BC-4C0E-9E65-83EE00FBC14A}" dt="2026-03-18T13:39:44.872" v="632" actId="255"/>
          <ac:spMkLst>
            <pc:docMk/>
            <pc:sldMk cId="0" sldId="394"/>
            <ac:spMk id="9218" creationId="{1C5FB738-49DC-34AE-A0B2-E0926CAB7A9B}"/>
          </ac:spMkLst>
        </pc:spChg>
        <pc:spChg chg="mod">
          <ac:chgData name="cher miles" userId="b37cbc89a9748c4d" providerId="LiveId" clId="{F45BDF57-12BC-4C0E-9E65-83EE00FBC14A}" dt="2026-03-18T13:40:30.067" v="639" actId="20577"/>
          <ac:spMkLst>
            <pc:docMk/>
            <pc:sldMk cId="0" sldId="394"/>
            <ac:spMk id="19459" creationId="{374D29ED-FE9A-FC14-7792-1D4FB90B404A}"/>
          </ac:spMkLst>
        </pc:spChg>
      </pc:sldChg>
      <pc:sldChg chg="addSp delSp modSp mod">
        <pc:chgData name="cher miles" userId="b37cbc89a9748c4d" providerId="LiveId" clId="{F45BDF57-12BC-4C0E-9E65-83EE00FBC14A}" dt="2026-03-18T13:40:07.694" v="635" actId="20577"/>
        <pc:sldMkLst>
          <pc:docMk/>
          <pc:sldMk cId="0" sldId="395"/>
        </pc:sldMkLst>
        <pc:spChg chg="mod">
          <ac:chgData name="cher miles" userId="b37cbc89a9748c4d" providerId="LiveId" clId="{F45BDF57-12BC-4C0E-9E65-83EE00FBC14A}" dt="2026-03-18T13:40:01.117" v="634" actId="2711"/>
          <ac:spMkLst>
            <pc:docMk/>
            <pc:sldMk cId="0" sldId="395"/>
            <ac:spMk id="2" creationId="{1FE8F138-5F23-B989-7BFD-71F5C33065F6}"/>
          </ac:spMkLst>
        </pc:spChg>
        <pc:spChg chg="add mod">
          <ac:chgData name="cher miles" userId="b37cbc89a9748c4d" providerId="LiveId" clId="{F45BDF57-12BC-4C0E-9E65-83EE00FBC14A}" dt="2026-03-18T13:40:07.694" v="635" actId="20577"/>
          <ac:spMkLst>
            <pc:docMk/>
            <pc:sldMk cId="0" sldId="395"/>
            <ac:spMk id="5" creationId="{DBE47841-F3E0-22C7-AF78-0F6B5D464B51}"/>
          </ac:spMkLst>
        </pc:spChg>
      </pc:sldChg>
      <pc:sldChg chg="modSp mod">
        <pc:chgData name="cher miles" userId="b37cbc89a9748c4d" providerId="LiveId" clId="{F45BDF57-12BC-4C0E-9E65-83EE00FBC14A}" dt="2026-03-18T13:28:19.851" v="599" actId="207"/>
        <pc:sldMkLst>
          <pc:docMk/>
          <pc:sldMk cId="1663974967" sldId="396"/>
        </pc:sldMkLst>
        <pc:spChg chg="mod">
          <ac:chgData name="cher miles" userId="b37cbc89a9748c4d" providerId="LiveId" clId="{F45BDF57-12BC-4C0E-9E65-83EE00FBC14A}" dt="2026-03-18T13:28:19.851" v="599" actId="207"/>
          <ac:spMkLst>
            <pc:docMk/>
            <pc:sldMk cId="1663974967" sldId="396"/>
            <ac:spMk id="2" creationId="{F7A33847-0493-6DAA-A30C-328C54DCD8B6}"/>
          </ac:spMkLst>
        </pc:spChg>
        <pc:spChg chg="mod">
          <ac:chgData name="cher miles" userId="b37cbc89a9748c4d" providerId="LiveId" clId="{F45BDF57-12BC-4C0E-9E65-83EE00FBC14A}" dt="2026-03-18T13:27:18.702" v="594" actId="207"/>
          <ac:spMkLst>
            <pc:docMk/>
            <pc:sldMk cId="1663974967" sldId="396"/>
            <ac:spMk id="3" creationId="{857BFAFA-1A27-74B0-A7A9-13BBFEBEE86C}"/>
          </ac:spMkLst>
        </pc:spChg>
      </pc:sldChg>
      <pc:sldChg chg="modSp mod">
        <pc:chgData name="cher miles" userId="b37cbc89a9748c4d" providerId="LiveId" clId="{F45BDF57-12BC-4C0E-9E65-83EE00FBC14A}" dt="2026-03-18T13:42:46.890" v="649" actId="14100"/>
        <pc:sldMkLst>
          <pc:docMk/>
          <pc:sldMk cId="0" sldId="398"/>
        </pc:sldMkLst>
        <pc:spChg chg="mod">
          <ac:chgData name="cher miles" userId="b37cbc89a9748c4d" providerId="LiveId" clId="{F45BDF57-12BC-4C0E-9E65-83EE00FBC14A}" dt="2026-03-18T13:42:35.035" v="647" actId="1076"/>
          <ac:spMkLst>
            <pc:docMk/>
            <pc:sldMk cId="0" sldId="398"/>
            <ac:spMk id="12290" creationId="{0BAAAF84-50A1-E0F8-EF89-8F44E2FA1ACC}"/>
          </ac:spMkLst>
        </pc:spChg>
        <pc:spChg chg="mod">
          <ac:chgData name="cher miles" userId="b37cbc89a9748c4d" providerId="LiveId" clId="{F45BDF57-12BC-4C0E-9E65-83EE00FBC14A}" dt="2026-03-18T13:42:46.890" v="649" actId="14100"/>
          <ac:spMkLst>
            <pc:docMk/>
            <pc:sldMk cId="0" sldId="398"/>
            <ac:spMk id="12291" creationId="{DA8DF68F-34C4-285F-B4A1-B6E08AE08A8B}"/>
          </ac:spMkLst>
        </pc:spChg>
      </pc:sldChg>
      <pc:sldChg chg="modSp mod">
        <pc:chgData name="cher miles" userId="b37cbc89a9748c4d" providerId="LiveId" clId="{F45BDF57-12BC-4C0E-9E65-83EE00FBC14A}" dt="2026-03-18T13:33:22.105" v="612" actId="20577"/>
        <pc:sldMkLst>
          <pc:docMk/>
          <pc:sldMk cId="0" sldId="399"/>
        </pc:sldMkLst>
        <pc:spChg chg="mod">
          <ac:chgData name="cher miles" userId="b37cbc89a9748c4d" providerId="LiveId" clId="{F45BDF57-12BC-4C0E-9E65-83EE00FBC14A}" dt="2026-03-07T07:49:19.420" v="171" actId="1076"/>
          <ac:spMkLst>
            <pc:docMk/>
            <pc:sldMk cId="0" sldId="399"/>
            <ac:spMk id="12290" creationId="{0BAAAF84-50A1-E0F8-EF89-8F44E2FA1ACC}"/>
          </ac:spMkLst>
        </pc:spChg>
        <pc:spChg chg="mod">
          <ac:chgData name="cher miles" userId="b37cbc89a9748c4d" providerId="LiveId" clId="{F45BDF57-12BC-4C0E-9E65-83EE00FBC14A}" dt="2026-03-18T13:33:22.105" v="612" actId="20577"/>
          <ac:spMkLst>
            <pc:docMk/>
            <pc:sldMk cId="0" sldId="399"/>
            <ac:spMk id="12291" creationId="{DA8DF68F-34C4-285F-B4A1-B6E08AE08A8B}"/>
          </ac:spMkLst>
        </pc:spChg>
      </pc:sldChg>
      <pc:sldChg chg="addSp modSp mod">
        <pc:chgData name="cher miles" userId="b37cbc89a9748c4d" providerId="LiveId" clId="{F45BDF57-12BC-4C0E-9E65-83EE00FBC14A}" dt="2026-03-18T13:38:00.240" v="622" actId="207"/>
        <pc:sldMkLst>
          <pc:docMk/>
          <pc:sldMk cId="0" sldId="400"/>
        </pc:sldMkLst>
        <pc:spChg chg="add mod">
          <ac:chgData name="cher miles" userId="b37cbc89a9748c4d" providerId="LiveId" clId="{F45BDF57-12BC-4C0E-9E65-83EE00FBC14A}" dt="2026-03-18T13:37:23.402" v="618" actId="2711"/>
          <ac:spMkLst>
            <pc:docMk/>
            <pc:sldMk cId="0" sldId="400"/>
            <ac:spMk id="3" creationId="{5894F60A-C704-1372-2839-784FFBDA1A67}"/>
          </ac:spMkLst>
        </pc:spChg>
        <pc:spChg chg="mod">
          <ac:chgData name="cher miles" userId="b37cbc89a9748c4d" providerId="LiveId" clId="{F45BDF57-12BC-4C0E-9E65-83EE00FBC14A}" dt="2026-03-18T13:38:00.240" v="622" actId="207"/>
          <ac:spMkLst>
            <pc:docMk/>
            <pc:sldMk cId="0" sldId="400"/>
            <ac:spMk id="13314" creationId="{3D80977B-0105-4BDE-DF54-D9B0E773C891}"/>
          </ac:spMkLst>
        </pc:spChg>
        <pc:spChg chg="mod">
          <ac:chgData name="cher miles" userId="b37cbc89a9748c4d" providerId="LiveId" clId="{F45BDF57-12BC-4C0E-9E65-83EE00FBC14A}" dt="2026-03-18T13:35:41.362" v="615" actId="2711"/>
          <ac:spMkLst>
            <pc:docMk/>
            <pc:sldMk cId="0" sldId="400"/>
            <ac:spMk id="13315" creationId="{50070DAB-396E-DF77-4036-1E44F9E2CD8C}"/>
          </ac:spMkLst>
        </pc:spChg>
      </pc:sldChg>
      <pc:sldChg chg="modSp mod">
        <pc:chgData name="cher miles" userId="b37cbc89a9748c4d" providerId="LiveId" clId="{F45BDF57-12BC-4C0E-9E65-83EE00FBC14A}" dt="2026-03-18T13:28:06.638" v="598" actId="207"/>
        <pc:sldMkLst>
          <pc:docMk/>
          <pc:sldMk cId="1557286457" sldId="402"/>
        </pc:sldMkLst>
        <pc:spChg chg="mod">
          <ac:chgData name="cher miles" userId="b37cbc89a9748c4d" providerId="LiveId" clId="{F45BDF57-12BC-4C0E-9E65-83EE00FBC14A}" dt="2026-03-18T13:28:06.638" v="598" actId="207"/>
          <ac:spMkLst>
            <pc:docMk/>
            <pc:sldMk cId="1557286457" sldId="402"/>
            <ac:spMk id="2" creationId="{C2E158EF-D71F-2BDF-B057-3B59AB77B65C}"/>
          </ac:spMkLst>
        </pc:spChg>
        <pc:spChg chg="mod">
          <ac:chgData name="cher miles" userId="b37cbc89a9748c4d" providerId="LiveId" clId="{F45BDF57-12BC-4C0E-9E65-83EE00FBC14A}" dt="2026-03-18T13:27:43.801" v="597" actId="5793"/>
          <ac:spMkLst>
            <pc:docMk/>
            <pc:sldMk cId="1557286457" sldId="402"/>
            <ac:spMk id="3" creationId="{D269A12E-089F-65A6-1AAB-F01DB5F08F07}"/>
          </ac:spMkLst>
        </pc:spChg>
      </pc:sldChg>
      <pc:sldChg chg="addSp delSp modSp new mod ord">
        <pc:chgData name="cher miles" userId="b37cbc89a9748c4d" providerId="LiveId" clId="{F45BDF57-12BC-4C0E-9E65-83EE00FBC14A}" dt="2026-03-18T13:11:12.070" v="527"/>
        <pc:sldMkLst>
          <pc:docMk/>
          <pc:sldMk cId="624288457" sldId="403"/>
        </pc:sldMkLst>
        <pc:spChg chg="del mod">
          <ac:chgData name="cher miles" userId="b37cbc89a9748c4d" providerId="LiveId" clId="{F45BDF57-12BC-4C0E-9E65-83EE00FBC14A}" dt="2026-03-17T13:18:13.966" v="509" actId="478"/>
          <ac:spMkLst>
            <pc:docMk/>
            <pc:sldMk cId="624288457" sldId="403"/>
            <ac:spMk id="2" creationId="{2AFCC881-C134-089B-94DA-32C1973FAE41}"/>
          </ac:spMkLst>
        </pc:spChg>
        <pc:picChg chg="add mod">
          <ac:chgData name="cher miles" userId="b37cbc89a9748c4d" providerId="LiveId" clId="{F45BDF57-12BC-4C0E-9E65-83EE00FBC14A}" dt="2026-03-17T13:18:56.046" v="519" actId="14100"/>
          <ac:picMkLst>
            <pc:docMk/>
            <pc:sldMk cId="624288457" sldId="403"/>
            <ac:picMk id="5" creationId="{0B9D29BD-ACB8-BC76-E3DE-AC0C9038227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DBFE19-1E3B-4B78-BEBB-05DA7F433953}"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65DF4F-D46A-4E98-AEB9-95985B414812}" type="slidenum">
              <a:rPr lang="en-GB" smtClean="0"/>
              <a:t>‹#›</a:t>
            </a:fld>
            <a:endParaRPr lang="en-GB"/>
          </a:p>
        </p:txBody>
      </p:sp>
    </p:spTree>
    <p:extLst>
      <p:ext uri="{BB962C8B-B14F-4D97-AF65-F5344CB8AC3E}">
        <p14:creationId xmlns:p14="http://schemas.microsoft.com/office/powerpoint/2010/main" val="3006774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C65DF4F-D46A-4E98-AEB9-95985B414812}" type="slidenum">
              <a:rPr lang="en-GB" smtClean="0"/>
              <a:t>5</a:t>
            </a:fld>
            <a:endParaRPr lang="en-GB"/>
          </a:p>
        </p:txBody>
      </p:sp>
    </p:spTree>
    <p:extLst>
      <p:ext uri="{BB962C8B-B14F-4D97-AF65-F5344CB8AC3E}">
        <p14:creationId xmlns:p14="http://schemas.microsoft.com/office/powerpoint/2010/main" val="31523255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18/03/2026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18/03/2026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18/03/2026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18/03/2026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18/03/2026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18/03/2026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18/03/2026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18/03/2026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18/03/2026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18/03/2026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18/03/2026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18/03/2026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qualitysafety.bmj.com/content/13/suppl_1/i85"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type="subTitle" idx="1"/>
          </p:nvPr>
        </p:nvSpPr>
        <p:spPr>
          <a:xfrm>
            <a:off x="1822451" y="1191196"/>
            <a:ext cx="8534400" cy="1752600"/>
          </a:xfrm>
        </p:spPr>
        <p:txBody>
          <a:bodyPr wrap="square" anchor="t">
            <a:noAutofit/>
          </a:bodyPr>
          <a:lstStyle/>
          <a:p>
            <a:pPr>
              <a:lnSpc>
                <a:spcPct val="90000"/>
              </a:lnSpc>
            </a:pPr>
            <a:r>
              <a:rPr lang="en-GB" altLang="en-US" sz="3000" dirty="0">
                <a:solidFill>
                  <a:schemeClr val="bg1"/>
                </a:solidFill>
              </a:rPr>
              <a:t>Module Title: </a:t>
            </a:r>
            <a:r>
              <a:rPr lang="en-GB" altLang="en-US" sz="3000" b="1" i="1" dirty="0">
                <a:solidFill>
                  <a:schemeClr val="bg1"/>
                </a:solidFill>
              </a:rPr>
              <a:t>Professional Career Development within H&amp;SC</a:t>
            </a:r>
          </a:p>
          <a:p>
            <a:pPr>
              <a:lnSpc>
                <a:spcPct val="90000"/>
              </a:lnSpc>
            </a:pPr>
            <a:r>
              <a:rPr lang="en-GB" altLang="en-US" sz="3000" u="sng" dirty="0">
                <a:solidFill>
                  <a:schemeClr val="bg1"/>
                </a:solidFill>
              </a:rPr>
              <a:t>Module Number</a:t>
            </a:r>
            <a:r>
              <a:rPr lang="en-GB" altLang="en-US" sz="3000" dirty="0">
                <a:solidFill>
                  <a:schemeClr val="bg1"/>
                </a:solidFill>
              </a:rPr>
              <a:t>: </a:t>
            </a:r>
            <a:r>
              <a:rPr lang="en-GB" altLang="en-US" sz="3000" b="1" i="1" dirty="0">
                <a:solidFill>
                  <a:schemeClr val="bg1"/>
                </a:solidFill>
              </a:rPr>
              <a:t>LCHS 4009 (LON)</a:t>
            </a:r>
          </a:p>
          <a:p>
            <a:pPr>
              <a:lnSpc>
                <a:spcPct val="90000"/>
              </a:lnSpc>
            </a:pPr>
            <a:r>
              <a:rPr lang="en-GB" altLang="en-US" sz="3000" u="sng" dirty="0">
                <a:solidFill>
                  <a:schemeClr val="bg1"/>
                </a:solidFill>
              </a:rPr>
              <a:t>Assignment No</a:t>
            </a:r>
            <a:r>
              <a:rPr lang="en-GB" altLang="en-US" sz="3000" b="1" i="1" dirty="0">
                <a:solidFill>
                  <a:schemeClr val="bg1"/>
                </a:solidFill>
              </a:rPr>
              <a:t>:     ASSIGNMENT 1</a:t>
            </a:r>
          </a:p>
          <a:p>
            <a:pPr>
              <a:lnSpc>
                <a:spcPct val="90000"/>
              </a:lnSpc>
            </a:pPr>
            <a:r>
              <a:rPr lang="en-GB" altLang="en-US" sz="3000" u="sng" dirty="0">
                <a:solidFill>
                  <a:schemeClr val="bg1"/>
                </a:solidFill>
              </a:rPr>
              <a:t>Student Name</a:t>
            </a:r>
            <a:r>
              <a:rPr lang="en-GB" altLang="en-US" sz="3000" b="1" i="1" dirty="0">
                <a:solidFill>
                  <a:schemeClr val="bg1"/>
                </a:solidFill>
              </a:rPr>
              <a:t>: Cher Miles</a:t>
            </a:r>
          </a:p>
          <a:p>
            <a:pPr>
              <a:lnSpc>
                <a:spcPct val="90000"/>
              </a:lnSpc>
            </a:pPr>
            <a:r>
              <a:rPr lang="en-GB" altLang="en-US" sz="3000" u="sng" dirty="0">
                <a:solidFill>
                  <a:schemeClr val="bg1"/>
                </a:solidFill>
              </a:rPr>
              <a:t>Student ID: </a:t>
            </a:r>
            <a:r>
              <a:rPr lang="en-GB" altLang="en-US" sz="3000" b="1" u="sng" dirty="0">
                <a:solidFill>
                  <a:schemeClr val="bg1"/>
                </a:solidFill>
              </a:rPr>
              <a:t>2440437</a:t>
            </a:r>
            <a:endParaRPr lang="en-GB" altLang="en-US" sz="3000" b="1" i="1" dirty="0">
              <a:solidFill>
                <a:schemeClr val="bg1"/>
              </a:solidFill>
            </a:endParaRPr>
          </a:p>
          <a:p>
            <a:pPr>
              <a:lnSpc>
                <a:spcPct val="90000"/>
              </a:lnSpc>
            </a:pPr>
            <a:r>
              <a:rPr lang="en-GB" altLang="en-US" sz="3000" u="sng" dirty="0">
                <a:solidFill>
                  <a:schemeClr val="bg1"/>
                </a:solidFill>
              </a:rPr>
              <a:t>Lecturer’s Name</a:t>
            </a:r>
            <a:r>
              <a:rPr lang="en-GB" altLang="en-US" sz="3000" b="1" i="1" dirty="0">
                <a:solidFill>
                  <a:schemeClr val="bg1"/>
                </a:solidFill>
              </a:rPr>
              <a:t>: Soban Sadiq</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a:xfrm>
            <a:off x="527051" y="6524626"/>
            <a:ext cx="1295400" cy="219075"/>
          </a:xfrm>
        </p:spPr>
        <p:txBody>
          <a:bodyPr anchor="ctr">
            <a:normAutofit/>
          </a:bodyPr>
          <a:lstStyle/>
          <a:p>
            <a:pPr>
              <a:lnSpc>
                <a:spcPct val="90000"/>
              </a:lnSpc>
              <a:spcAft>
                <a:spcPts val="600"/>
              </a:spcAft>
              <a:defRPr/>
            </a:pPr>
            <a:fld id="{9C9D1F96-3DE6-40B6-9DCF-E50C656CAE8D}" type="datetime1">
              <a:rPr lang="en-GB" altLang="en-US" sz="900"/>
              <a:pPr>
                <a:lnSpc>
                  <a:spcPct val="90000"/>
                </a:lnSpc>
                <a:spcAft>
                  <a:spcPts val="600"/>
                </a:spcAft>
                <a:defRPr/>
              </a:pPr>
              <a:t>18/03/2026</a:t>
            </a:fld>
            <a:endParaRPr lang="en-GB" altLang="en-US" sz="900"/>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E6B05AB-4810-4491-ACB1-BBF1B714F398}" type="slidenum">
              <a:rPr lang="en-GB" altLang="en-US" sz="1200">
                <a:solidFill>
                  <a:srgbClr val="898989"/>
                </a:solidFill>
              </a:rPr>
              <a:pPr fontAlgn="base">
                <a:spcBef>
                  <a:spcPct val="0"/>
                </a:spcBef>
                <a:spcAft>
                  <a:spcPts val="600"/>
                </a:spcAft>
                <a:buNone/>
              </a:pPr>
              <a:t>1</a:t>
            </a:fld>
            <a:endParaRPr lang="en-GB" altLang="en-US" sz="120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4090457" y="-205558"/>
            <a:ext cx="4011084" cy="1162050"/>
          </a:xfrm>
        </p:spPr>
        <p:txBody>
          <a:bodyPr wrap="square" anchor="b">
            <a:normAutofit/>
          </a:bodyPr>
          <a:lstStyle/>
          <a:p>
            <a:r>
              <a:rPr lang="en-GB" altLang="en-US" sz="3800" b="1" dirty="0">
                <a:solidFill>
                  <a:schemeClr val="tx2"/>
                </a:solidFill>
                <a:latin typeface="Aptos" panose="020B0004020202020204" pitchFamily="34" charset="0"/>
              </a:rPr>
              <a:t>Introduction</a:t>
            </a:r>
            <a:endParaRPr lang="en-US" altLang="en-US" sz="3800" b="1" dirty="0">
              <a:solidFill>
                <a:schemeClr val="tx2"/>
              </a:solidFill>
              <a:latin typeface="Aptos" panose="020B0004020202020204" pitchFamily="34" charset="0"/>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type="body" sz="half" idx="2"/>
          </p:nvPr>
        </p:nvSpPr>
        <p:spPr>
          <a:xfrm>
            <a:off x="609600" y="1435101"/>
            <a:ext cx="10972799" cy="4029891"/>
          </a:xfrm>
        </p:spPr>
        <p:txBody>
          <a:bodyPr wrap="square" anchor="t">
            <a:normAutofit/>
          </a:bodyPr>
          <a:lstStyle/>
          <a:p>
            <a:pPr marL="0" indent="0">
              <a:buNone/>
            </a:pPr>
            <a:r>
              <a:rPr lang="en-GB" sz="2200" dirty="0"/>
              <a:t>Hello, everyone. Today, I will be giving a brief presentation on teamwork.</a:t>
            </a:r>
          </a:p>
          <a:p>
            <a:pPr marL="0" indent="0">
              <a:buNone/>
            </a:pPr>
            <a:endParaRPr lang="en-GB" sz="2200" dirty="0"/>
          </a:p>
          <a:p>
            <a:pPr marL="0" indent="0">
              <a:buNone/>
            </a:pPr>
            <a:r>
              <a:rPr lang="en-GB" sz="2200" dirty="0"/>
              <a:t>My presentation aims to explain what teamwork is and why it is important when working with others. I will also talk about a model called Tuckman’s Team Development Model and explain the stages teams go through when working together. Finally, I will briefly explain how this model enables professionals to work more effectively as a team.</a:t>
            </a:r>
          </a:p>
          <a:p>
            <a:pPr marL="0" indent="0">
              <a:buNone/>
              <a:defRPr/>
            </a:pPr>
            <a:endParaRPr lang="en-GB" b="1" i="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C9D1F96-3DE6-40B6-9DCF-E50C656CAE8D}" type="datetime1">
              <a:rPr lang="en-GB" altLang="en-US" sz="900" smtClean="0"/>
              <a:pPr>
                <a:lnSpc>
                  <a:spcPct val="90000"/>
                </a:lnSpc>
                <a:spcAft>
                  <a:spcPts val="600"/>
                </a:spcAft>
                <a:defRPr/>
              </a:pPr>
              <a:t>18/03/2026</a:t>
            </a:fld>
            <a:endParaRPr lang="en-GB" altLang="en-US" sz="900"/>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1"/>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09D677E-A245-6143-BFA3-B4B2737C38D0}" type="slidenum">
              <a:rPr lang="en-GB" altLang="en-US" sz="1200" smtClean="0">
                <a:solidFill>
                  <a:srgbClr val="898989"/>
                </a:solidFill>
              </a:rPr>
              <a:pPr>
                <a:spcBef>
                  <a:spcPct val="0"/>
                </a:spcBef>
                <a:spcAft>
                  <a:spcPts val="600"/>
                </a:spcAft>
                <a:buFontTx/>
                <a:buNone/>
              </a:pPr>
              <a:t>2</a:t>
            </a:fld>
            <a:endParaRPr lang="en-GB" altLang="en-US" sz="1200">
              <a:solidFill>
                <a:srgbClr val="898989"/>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2084915" y="3558"/>
            <a:ext cx="8412497" cy="1068480"/>
          </a:xfrm>
        </p:spPr>
        <p:txBody>
          <a:bodyPr/>
          <a:lstStyle/>
          <a:p>
            <a:r>
              <a:rPr lang="en-GB" sz="3800" b="1" dirty="0">
                <a:solidFill>
                  <a:schemeClr val="tx2"/>
                </a:solidFill>
                <a:latin typeface="Aptos" panose="020B0004020202020204" pitchFamily="34" charset="0"/>
              </a:rPr>
              <a:t>What is your chosen skill? </a:t>
            </a:r>
            <a:endParaRPr lang="en-GB" altLang="en-US" sz="3800" i="1" dirty="0">
              <a:solidFill>
                <a:schemeClr val="tx2"/>
              </a:solidFill>
              <a:latin typeface="Aptos" panose="020B0004020202020204" pitchFamily="34" charset="0"/>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586596" y="862643"/>
            <a:ext cx="11248846" cy="4606504"/>
          </a:xfrm>
        </p:spPr>
        <p:txBody>
          <a:bodyPr/>
          <a:lstStyle/>
          <a:p>
            <a:pPr marL="0" indent="0" algn="ctr">
              <a:buNone/>
              <a:defRPr/>
            </a:pPr>
            <a:endParaRPr lang="en-GB" altLang="en-US" b="1" dirty="0">
              <a:solidFill>
                <a:srgbClr val="000000"/>
              </a:solidFill>
            </a:endParaRPr>
          </a:p>
          <a:p>
            <a:r>
              <a:rPr lang="en-GB" sz="2400" b="1" dirty="0">
                <a:latin typeface="Aptos" panose="020B0004020202020204" pitchFamily="34" charset="0"/>
              </a:rPr>
              <a:t>Working in teams </a:t>
            </a:r>
            <a:r>
              <a:rPr lang="en-GB" sz="2400" dirty="0">
                <a:latin typeface="Aptos" panose="020B0004020202020204" pitchFamily="34" charset="0"/>
              </a:rPr>
              <a:t>means people come together to achieve a common goal. It involves talking, sharing ideas, helping, and respecting opinions to get tasks done well.</a:t>
            </a:r>
          </a:p>
          <a:p>
            <a:r>
              <a:rPr lang="en-GB" sz="2400" dirty="0">
                <a:latin typeface="Aptos" panose="020B0004020202020204" pitchFamily="34" charset="0"/>
              </a:rPr>
              <a:t>In practice, teamwork means listening to others, helping, sharing tasks, and solving problems together. Good teamwork means being reliable and ensuring everyone works towards the same goal.</a:t>
            </a:r>
          </a:p>
          <a:p>
            <a:r>
              <a:rPr lang="en-GB" sz="2400" dirty="0">
                <a:latin typeface="Aptos" panose="020B0004020202020204" pitchFamily="34" charset="0"/>
              </a:rPr>
              <a:t>I built this skill by working in groups at the university on projects with classmates. This helped me improve at communicating, cooperating, and working with different people.</a:t>
            </a: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3</a:t>
            </a:fld>
            <a:endParaRPr lang="en-GB" altLang="en-US" sz="9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223E43C-9B54-2912-6EE9-D007E32ADD20}"/>
              </a:ext>
            </a:extLst>
          </p:cNvPr>
          <p:cNvSpPr>
            <a:spLocks noGrp="1"/>
          </p:cNvSpPr>
          <p:nvPr>
            <p:ph type="dt" sz="half" idx="10"/>
          </p:nvPr>
        </p:nvSpPr>
        <p:spPr/>
        <p:txBody>
          <a:bodyPr/>
          <a:lstStyle/>
          <a:p>
            <a:pPr>
              <a:defRPr/>
            </a:pPr>
            <a:fld id="{C8139EDA-6186-42E4-AD19-8C038518D62B}" type="datetime1">
              <a:rPr lang="en-GB" altLang="en-US" smtClean="0"/>
              <a:pPr>
                <a:defRPr/>
              </a:pPr>
              <a:t>18/03/2026</a:t>
            </a:fld>
            <a:endParaRPr lang="en-GB" altLang="en-US"/>
          </a:p>
        </p:txBody>
      </p:sp>
      <p:sp>
        <p:nvSpPr>
          <p:cNvPr id="4" name="Slide Number Placeholder 3">
            <a:extLst>
              <a:ext uri="{FF2B5EF4-FFF2-40B4-BE49-F238E27FC236}">
                <a16:creationId xmlns:a16="http://schemas.microsoft.com/office/drawing/2014/main" id="{5F8912FA-8544-1210-B641-6E020D7183B7}"/>
              </a:ext>
            </a:extLst>
          </p:cNvPr>
          <p:cNvSpPr>
            <a:spLocks noGrp="1"/>
          </p:cNvSpPr>
          <p:nvPr>
            <p:ph type="sldNum" sz="quarter" idx="11"/>
          </p:nvPr>
        </p:nvSpPr>
        <p:spPr/>
        <p:txBody>
          <a:bodyPr/>
          <a:lstStyle/>
          <a:p>
            <a:pPr>
              <a:defRPr/>
            </a:pPr>
            <a:fld id="{3A35B565-CEE5-45AB-B707-06E43140C85F}" type="slidenum">
              <a:rPr lang="en-GB" altLang="en-US" smtClean="0"/>
              <a:pPr>
                <a:defRPr/>
              </a:pPr>
              <a:t>4</a:t>
            </a:fld>
            <a:endParaRPr lang="en-GB" altLang="en-US"/>
          </a:p>
        </p:txBody>
      </p:sp>
      <p:pic>
        <p:nvPicPr>
          <p:cNvPr id="5" name="Picture 2" descr="Teamworking theory, Tuckman's Theory-Aoife Fahey | PPTX">
            <a:extLst>
              <a:ext uri="{FF2B5EF4-FFF2-40B4-BE49-F238E27FC236}">
                <a16:creationId xmlns:a16="http://schemas.microsoft.com/office/drawing/2014/main" id="{0B9D29BD-ACB8-BC76-E3DE-AC0C903822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171" b="2"/>
          <a:stretch>
            <a:fillRect/>
          </a:stretch>
        </p:blipFill>
        <p:spPr bwMode="auto">
          <a:xfrm>
            <a:off x="-36506" y="1"/>
            <a:ext cx="8542151" cy="5676180"/>
          </a:xfrm>
          <a:prstGeom prst="rect">
            <a:avLst/>
          </a:prstGeom>
          <a:solidFill>
            <a:srgbClr val="FFFFFF"/>
          </a:solidFill>
        </p:spPr>
      </p:pic>
    </p:spTree>
    <p:extLst>
      <p:ext uri="{BB962C8B-B14F-4D97-AF65-F5344CB8AC3E}">
        <p14:creationId xmlns:p14="http://schemas.microsoft.com/office/powerpoint/2010/main" val="624288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18/03/2026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5</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01759" y="-394555"/>
            <a:ext cx="9206974" cy="1412472"/>
          </a:xfrm>
        </p:spPr>
        <p:txBody>
          <a:bodyPr/>
          <a:lstStyle/>
          <a:p>
            <a:r>
              <a:rPr lang="en-GB" sz="2800" b="1" dirty="0">
                <a:solidFill>
                  <a:schemeClr val="tx2"/>
                </a:solidFill>
                <a:latin typeface="Aptos" panose="020B0004020202020204" pitchFamily="34" charset="0"/>
              </a:rPr>
              <a:t>Importance of Teamwork in professional practice</a:t>
            </a:r>
            <a:endParaRPr lang="en-GB" sz="900" b="1" dirty="0">
              <a:solidFill>
                <a:schemeClr val="tx2"/>
              </a:solidFill>
              <a:latin typeface="Aptos" panose="020B0004020202020204" pitchFamily="34" charset="0"/>
            </a:endParaRPr>
          </a:p>
        </p:txBody>
      </p:sp>
      <p:sp>
        <p:nvSpPr>
          <p:cNvPr id="5" name="TextBox 4">
            <a:extLst>
              <a:ext uri="{FF2B5EF4-FFF2-40B4-BE49-F238E27FC236}">
                <a16:creationId xmlns:a16="http://schemas.microsoft.com/office/drawing/2014/main" id="{DBE47841-F3E0-22C7-AF78-0F6B5D464B51}"/>
              </a:ext>
            </a:extLst>
          </p:cNvPr>
          <p:cNvSpPr txBox="1"/>
          <p:nvPr/>
        </p:nvSpPr>
        <p:spPr>
          <a:xfrm>
            <a:off x="204158" y="557422"/>
            <a:ext cx="11783683" cy="6078587"/>
          </a:xfrm>
          <a:prstGeom prst="rect">
            <a:avLst/>
          </a:prstGeom>
          <a:noFill/>
        </p:spPr>
        <p:txBody>
          <a:bodyPr wrap="square">
            <a:spAutoFit/>
          </a:bodyPr>
          <a:lstStyle/>
          <a:p>
            <a:pPr marL="342900" indent="-342900">
              <a:buFont typeface="Arial" panose="020B0604020202020204" pitchFamily="34" charset="0"/>
              <a:buChar char="•"/>
            </a:pPr>
            <a:endParaRPr lang="en-GB" sz="2400" dirty="0">
              <a:effectLst/>
              <a:latin typeface="Aptos" panose="020B0004020202020204" pitchFamily="34" charset="0"/>
            </a:endParaRPr>
          </a:p>
          <a:p>
            <a:pPr marL="342900" indent="-342900">
              <a:buFont typeface="Arial" panose="020B0604020202020204" pitchFamily="34" charset="0"/>
              <a:buChar char="•"/>
            </a:pPr>
            <a:r>
              <a:rPr lang="en-GB" sz="2400" dirty="0">
                <a:effectLst/>
                <a:latin typeface="Aptos" panose="020B0004020202020204" pitchFamily="34" charset="0"/>
              </a:rPr>
              <a:t> </a:t>
            </a:r>
            <a:r>
              <a:rPr lang="en-GB" sz="2200" dirty="0">
                <a:latin typeface="Aptos" panose="020B0004020202020204" pitchFamily="34" charset="0"/>
              </a:rPr>
              <a:t>Teamwork is essential in health and social care. Doctors, nurses, and carers depend on one another to provide safe and effective patient care.</a:t>
            </a:r>
          </a:p>
          <a:p>
            <a:endParaRPr lang="en-GB" sz="2200" dirty="0">
              <a:latin typeface="Aptos" panose="020B0004020202020204" pitchFamily="34" charset="0"/>
            </a:endParaRPr>
          </a:p>
          <a:p>
            <a:pPr marL="342900" indent="-342900">
              <a:buFont typeface="Arial" panose="020B0604020202020204" pitchFamily="34" charset="0"/>
              <a:buChar char="•"/>
            </a:pPr>
            <a:r>
              <a:rPr lang="en-GB" sz="2200" dirty="0">
                <a:latin typeface="Aptos" panose="020B0004020202020204" pitchFamily="34" charset="0"/>
              </a:rPr>
              <a:t>Teamwork helps keep patients safe by letting staff share key information and avoid mistakes. It also improves care quality by bringing together different professionals' skills and knowledge to help patients.</a:t>
            </a:r>
          </a:p>
          <a:p>
            <a:pPr marL="342900" indent="-342900">
              <a:buFont typeface="Arial" panose="020B0604020202020204" pitchFamily="34" charset="0"/>
              <a:buChar char="•"/>
            </a:pPr>
            <a:endParaRPr lang="en-GB" sz="2200" dirty="0">
              <a:latin typeface="Aptos" panose="020B0004020202020204" pitchFamily="34" charset="0"/>
            </a:endParaRPr>
          </a:p>
          <a:p>
            <a:pPr marL="342900" indent="-342900">
              <a:buFont typeface="Arial" panose="020B0604020202020204" pitchFamily="34" charset="0"/>
              <a:buChar char="•"/>
            </a:pPr>
            <a:r>
              <a:rPr lang="en-GB" sz="2200" dirty="0">
                <a:latin typeface="Aptos" panose="020B0004020202020204" pitchFamily="34" charset="0"/>
              </a:rPr>
              <a:t>Teamwork benefits the organisation by improving efficiency, streamlining processes, reducing errors, and supporting a positive work environment where staff can collaborate effectively.</a:t>
            </a:r>
          </a:p>
          <a:p>
            <a:pPr marL="342900" indent="-342900">
              <a:buFont typeface="Arial" panose="020B0604020202020204" pitchFamily="34" charset="0"/>
              <a:buChar char="•"/>
            </a:pPr>
            <a:endParaRPr lang="en-GB" sz="2200" dirty="0">
              <a:latin typeface="Aptos" panose="020B0004020202020204" pitchFamily="34" charset="0"/>
            </a:endParaRPr>
          </a:p>
          <a:p>
            <a:pPr marL="342900" indent="-342900">
              <a:buFont typeface="Arial" panose="020B0604020202020204" pitchFamily="34" charset="0"/>
              <a:buChar char="•"/>
            </a:pPr>
            <a:r>
              <a:rPr lang="en-GB" sz="2200" dirty="0">
                <a:latin typeface="Aptos" panose="020B0004020202020204" pitchFamily="34" charset="0"/>
              </a:rPr>
              <a:t>Teamwork makes patient care more coordinated and supports staff by enabling task sharing. It also helps organisations work better and reduces mistakes. The World Health Organisation highlights that teamwork and communication are important for patient safety in healthcare.</a:t>
            </a:r>
          </a:p>
          <a:p>
            <a:br>
              <a:rPr lang="en-GB" sz="1600" dirty="0"/>
            </a:br>
            <a:endParaRPr lang="en-GB" sz="1600" dirty="0"/>
          </a:p>
          <a:p>
            <a:endParaRPr lang="en-GB" sz="1500" dirty="0">
              <a:effectLst/>
              <a:latin typeface="Aptos" panose="020B0004020202020204" pitchFamily="34" charset="0"/>
            </a:endParaRPr>
          </a:p>
          <a:p>
            <a:r>
              <a:rPr lang="en-GB" sz="1500" dirty="0">
                <a:latin typeface="Aptos" panose="020B0004020202020204" pitchFamily="34" charset="0"/>
              </a:rPr>
              <a:t>Leonard, M., Graham, S., &amp; </a:t>
            </a:r>
            <a:r>
              <a:rPr lang="en-GB" sz="1500" dirty="0" err="1">
                <a:latin typeface="Aptos" panose="020B0004020202020204" pitchFamily="34" charset="0"/>
              </a:rPr>
              <a:t>Bonacum</a:t>
            </a:r>
            <a:r>
              <a:rPr lang="en-GB" sz="1500" dirty="0">
                <a:latin typeface="Aptos" panose="020B0004020202020204" pitchFamily="34" charset="0"/>
              </a:rPr>
              <a:t>, D. (2004). </a:t>
            </a:r>
            <a:r>
              <a:rPr lang="en-GB" sz="1500" i="1" dirty="0">
                <a:latin typeface="Aptos" panose="020B0004020202020204" pitchFamily="34" charset="0"/>
              </a:rPr>
              <a:t>The human factor: the critical importance of effective teamwork and communication in providing safe care.</a:t>
            </a:r>
            <a:r>
              <a:rPr lang="en-GB" sz="1500" dirty="0">
                <a:latin typeface="Aptos" panose="020B0004020202020204" pitchFamily="34" charset="0"/>
              </a:rPr>
              <a:t> Quality &amp; Safety in Health Care. </a:t>
            </a:r>
            <a:endParaRPr lang="en-GB" sz="1500" dirty="0">
              <a:effectLst/>
              <a:latin typeface="Aptos" panose="020B00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solidFill>
                  <a:schemeClr val="tx2"/>
                </a:solidFill>
              </a:rPr>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862643"/>
            <a:ext cx="11405456" cy="4962576"/>
          </a:xfrm>
        </p:spPr>
        <p:txBody>
          <a:bodyPr/>
          <a:lstStyle/>
          <a:p>
            <a:pPr marL="0" indent="0">
              <a:buNone/>
            </a:pPr>
            <a:r>
              <a:rPr lang="en-GB" sz="2400" dirty="0">
                <a:latin typeface="Aptos" panose="020B0004020202020204" pitchFamily="34" charset="0"/>
              </a:rPr>
              <a:t>It has five stages:</a:t>
            </a:r>
          </a:p>
          <a:p>
            <a:pPr marL="0" indent="0">
              <a:buNone/>
            </a:pPr>
            <a:r>
              <a:rPr lang="en-GB" sz="2400" dirty="0">
                <a:latin typeface="Aptos" panose="020B0004020202020204" pitchFamily="34" charset="0"/>
              </a:rPr>
              <a:t>• </a:t>
            </a:r>
            <a:r>
              <a:rPr lang="en-GB" sz="2400" b="1" dirty="0">
                <a:solidFill>
                  <a:schemeClr val="tx2"/>
                </a:solidFill>
                <a:latin typeface="Aptos" panose="020B0004020202020204" pitchFamily="34" charset="0"/>
              </a:rPr>
              <a:t>Forming</a:t>
            </a:r>
            <a:r>
              <a:rPr lang="en-GB" sz="2400" dirty="0">
                <a:latin typeface="Aptos" panose="020B0004020202020204" pitchFamily="34" charset="0"/>
              </a:rPr>
              <a:t>, where the team first meets and understands the task</a:t>
            </a:r>
          </a:p>
          <a:p>
            <a:pPr marL="0" indent="0">
              <a:buNone/>
            </a:pPr>
            <a:r>
              <a:rPr lang="en-GB" sz="2400" dirty="0">
                <a:latin typeface="Aptos" panose="020B0004020202020204" pitchFamily="34" charset="0"/>
              </a:rPr>
              <a:t>• </a:t>
            </a:r>
            <a:r>
              <a:rPr lang="en-GB" sz="2400" b="1" dirty="0">
                <a:solidFill>
                  <a:schemeClr val="tx2"/>
                </a:solidFill>
                <a:latin typeface="Aptos" panose="020B0004020202020204" pitchFamily="34" charset="0"/>
              </a:rPr>
              <a:t>Storming</a:t>
            </a:r>
            <a:r>
              <a:rPr lang="en-GB" sz="2400" dirty="0">
                <a:latin typeface="Aptos" panose="020B0004020202020204" pitchFamily="34" charset="0"/>
              </a:rPr>
              <a:t>, where people share ideas and may disagree</a:t>
            </a:r>
          </a:p>
          <a:p>
            <a:pPr marL="0" indent="0">
              <a:buNone/>
            </a:pPr>
            <a:r>
              <a:rPr lang="en-GB" sz="2400" dirty="0">
                <a:latin typeface="Aptos" panose="020B0004020202020204" pitchFamily="34" charset="0"/>
              </a:rPr>
              <a:t>•</a:t>
            </a:r>
            <a:r>
              <a:rPr lang="en-GB" sz="2400" b="1" dirty="0">
                <a:solidFill>
                  <a:schemeClr val="tx2"/>
                </a:solidFill>
                <a:latin typeface="Aptos" panose="020B0004020202020204" pitchFamily="34" charset="0"/>
              </a:rPr>
              <a:t>Norming, </a:t>
            </a:r>
            <a:r>
              <a:rPr lang="en-GB" sz="2400" dirty="0">
                <a:latin typeface="Aptos" panose="020B0004020202020204" pitchFamily="34" charset="0"/>
              </a:rPr>
              <a:t>where the team starts to work better together</a:t>
            </a:r>
          </a:p>
          <a:p>
            <a:pPr marL="0" indent="0">
              <a:buNone/>
            </a:pPr>
            <a:r>
              <a:rPr lang="en-GB" sz="2400" dirty="0">
                <a:latin typeface="Aptos" panose="020B0004020202020204" pitchFamily="34" charset="0"/>
              </a:rPr>
              <a:t>• </a:t>
            </a:r>
            <a:r>
              <a:rPr lang="en-GB" sz="2400" b="1" dirty="0">
                <a:solidFill>
                  <a:schemeClr val="tx2"/>
                </a:solidFill>
                <a:latin typeface="Aptos" panose="020B0004020202020204" pitchFamily="34" charset="0"/>
              </a:rPr>
              <a:t>Performing,</a:t>
            </a:r>
            <a:r>
              <a:rPr lang="en-GB" sz="2400" dirty="0">
                <a:latin typeface="Aptos" panose="020B0004020202020204" pitchFamily="34" charset="0"/>
              </a:rPr>
              <a:t> where the team works effectively to complete the task</a:t>
            </a:r>
          </a:p>
          <a:p>
            <a:pPr marL="0" indent="0">
              <a:buNone/>
            </a:pPr>
            <a:r>
              <a:rPr lang="en-GB" sz="2400" dirty="0">
                <a:solidFill>
                  <a:schemeClr val="tx2"/>
                </a:solidFill>
                <a:latin typeface="Aptos" panose="020B0004020202020204" pitchFamily="34" charset="0"/>
              </a:rPr>
              <a:t>• </a:t>
            </a:r>
            <a:r>
              <a:rPr lang="en-GB" sz="2400" b="1" dirty="0">
                <a:solidFill>
                  <a:schemeClr val="tx2"/>
                </a:solidFill>
                <a:latin typeface="Aptos" panose="020B0004020202020204" pitchFamily="34" charset="0"/>
              </a:rPr>
              <a:t>Adjourning</a:t>
            </a:r>
            <a:r>
              <a:rPr lang="en-GB" sz="2400" dirty="0">
                <a:latin typeface="Aptos" panose="020B0004020202020204" pitchFamily="34" charset="0"/>
              </a:rPr>
              <a:t>, where the project ends, and the team finishes working together.</a:t>
            </a:r>
          </a:p>
          <a:p>
            <a:endParaRPr lang="en-GB" sz="2400" dirty="0">
              <a:latin typeface="Aptos" panose="020B0004020202020204" pitchFamily="34" charset="0"/>
            </a:endParaRPr>
          </a:p>
          <a:p>
            <a:pPr marL="0" indent="0">
              <a:buNone/>
            </a:pPr>
            <a:r>
              <a:rPr lang="en-GB" sz="2400" dirty="0">
                <a:solidFill>
                  <a:schemeClr val="tx1">
                    <a:lumMod val="95000"/>
                    <a:lumOff val="5000"/>
                  </a:schemeClr>
                </a:solidFill>
                <a:latin typeface="Aptos" panose="020B0004020202020204" pitchFamily="34" charset="0"/>
              </a:rPr>
              <a:t>This model helps professionals understand that teamwork develops in stages. It also shows that some conflict is normal and that good communication and cooperation help a team work successfully. (Tuckman, 1965).</a:t>
            </a:r>
          </a:p>
          <a:p>
            <a:pPr marL="0" indent="0" algn="just">
              <a:buNone/>
            </a:pPr>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18/03/2026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6</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solidFill>
                  <a:schemeClr val="tx2"/>
                </a:solidFill>
              </a:rPr>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0" y="845389"/>
            <a:ext cx="12192000" cy="4899803"/>
          </a:xfrm>
        </p:spPr>
        <p:txBody>
          <a:bodyPr/>
          <a:lstStyle/>
          <a:p>
            <a:pPr marL="0" indent="0">
              <a:buNone/>
            </a:pPr>
            <a:r>
              <a:rPr lang="en-GB" sz="2400" b="1" dirty="0">
                <a:latin typeface="Aptos" panose="020B0004020202020204" pitchFamily="34" charset="0"/>
              </a:rPr>
              <a:t>Why is teamwork important in health and social care?</a:t>
            </a:r>
            <a:endParaRPr lang="en-GB" sz="2400" dirty="0">
              <a:latin typeface="Aptos" panose="020B0004020202020204" pitchFamily="34" charset="0"/>
            </a:endParaRPr>
          </a:p>
          <a:p>
            <a:pPr marL="0" indent="0">
              <a:buNone/>
            </a:pPr>
            <a:endParaRPr lang="en-GB" sz="2300" dirty="0">
              <a:latin typeface="Aptos" panose="020B0004020202020204" pitchFamily="34" charset="0"/>
            </a:endParaRPr>
          </a:p>
          <a:p>
            <a:r>
              <a:rPr lang="en-GB" sz="2300" dirty="0">
                <a:solidFill>
                  <a:schemeClr val="tx1">
                    <a:lumMod val="95000"/>
                    <a:lumOff val="5000"/>
                  </a:schemeClr>
                </a:solidFill>
                <a:latin typeface="Aptos" panose="020B0004020202020204" pitchFamily="34" charset="0"/>
              </a:rPr>
              <a:t>A nurse relies on teamwork daily. When a patient needs medication and monitoring, the nurse coordinates with doctors, nurses, and support staff.</a:t>
            </a:r>
          </a:p>
          <a:p>
            <a:endParaRPr lang="en-GB" sz="2300" dirty="0">
              <a:solidFill>
                <a:schemeClr val="tx1">
                  <a:lumMod val="95000"/>
                  <a:lumOff val="5000"/>
                </a:schemeClr>
              </a:solidFill>
              <a:latin typeface="Aptos" panose="020B0004020202020204" pitchFamily="34" charset="0"/>
            </a:endParaRPr>
          </a:p>
          <a:p>
            <a:r>
              <a:rPr lang="en-GB" sz="2300" dirty="0">
                <a:solidFill>
                  <a:schemeClr val="tx1">
                    <a:lumMod val="95000"/>
                    <a:lumOff val="5000"/>
                  </a:schemeClr>
                </a:solidFill>
                <a:latin typeface="Aptos" panose="020B0004020202020204" pitchFamily="34" charset="0"/>
              </a:rPr>
              <a:t>If a patient shows signs of infection after surgery, the nurse communicates the symptoms to the team, shares updates, and follows the care plan.</a:t>
            </a:r>
          </a:p>
          <a:p>
            <a:endParaRPr lang="en-GB" sz="2300" dirty="0">
              <a:solidFill>
                <a:schemeClr val="tx1">
                  <a:lumMod val="95000"/>
                  <a:lumOff val="5000"/>
                </a:schemeClr>
              </a:solidFill>
              <a:latin typeface="Aptos" panose="020B0004020202020204" pitchFamily="34" charset="0"/>
            </a:endParaRPr>
          </a:p>
          <a:p>
            <a:r>
              <a:rPr lang="en-GB" sz="2300" dirty="0">
                <a:solidFill>
                  <a:schemeClr val="tx1">
                    <a:lumMod val="95000"/>
                    <a:lumOff val="5000"/>
                  </a:schemeClr>
                </a:solidFill>
                <a:latin typeface="Aptos" panose="020B0004020202020204" pitchFamily="34" charset="0"/>
              </a:rPr>
              <a:t>Teamwork helps the nurse coordinate care safely and quickly deliver the right treatment.</a:t>
            </a:r>
          </a:p>
          <a:p>
            <a:endParaRPr lang="en-GB" sz="2300" dirty="0">
              <a:solidFill>
                <a:schemeClr val="tx1">
                  <a:lumMod val="95000"/>
                  <a:lumOff val="5000"/>
                </a:schemeClr>
              </a:solidFill>
              <a:latin typeface="Aptos" panose="020B0004020202020204" pitchFamily="34" charset="0"/>
            </a:endParaRPr>
          </a:p>
          <a:p>
            <a:r>
              <a:rPr lang="en-GB" sz="2300" dirty="0">
                <a:solidFill>
                  <a:schemeClr val="tx1">
                    <a:lumMod val="95000"/>
                    <a:lumOff val="5000"/>
                  </a:schemeClr>
                </a:solidFill>
                <a:latin typeface="Aptos" panose="020B0004020202020204" pitchFamily="34" charset="0"/>
              </a:rPr>
              <a:t>The result is better patient safety, faster recovery, and a more positive experience through coordinated care. Teamwork also improves quality and reduces errors.</a:t>
            </a:r>
          </a:p>
          <a:p>
            <a:endParaRPr lang="en-GB" sz="2300" dirty="0">
              <a:latin typeface="Aptos" panose="020B0004020202020204" pitchFamily="34" charset="0"/>
            </a:endParaRPr>
          </a:p>
          <a:p>
            <a:endParaRPr lang="en-GB" sz="2200" dirty="0">
              <a:latin typeface="Aptos" panose="020B0004020202020204" pitchFamily="34" charset="0"/>
            </a:endParaRPr>
          </a:p>
          <a:p>
            <a:pPr marL="0" indent="0">
              <a:buNone/>
            </a:pPr>
            <a:br>
              <a:rPr lang="en-GB" sz="2000" dirty="0"/>
            </a:br>
            <a:endParaRPr lang="en-GB" sz="2000" dirty="0"/>
          </a:p>
          <a:p>
            <a:pPr marL="0" indent="0">
              <a:buNone/>
            </a:pPr>
            <a:endParaRPr lang="en-GB" sz="2000"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18/03/2026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29833" y="36249"/>
            <a:ext cx="8964488" cy="849883"/>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272143" y="615770"/>
            <a:ext cx="11310257" cy="5077664"/>
          </a:xfrm>
        </p:spPr>
        <p:txBody>
          <a:bodyPr/>
          <a:lstStyle/>
          <a:p>
            <a:r>
              <a:rPr lang="en-GB" sz="2000" dirty="0">
                <a:latin typeface="Aptos" panose="020B0004020202020204" pitchFamily="34" charset="0"/>
              </a:rPr>
              <a:t>Working in teams is very important for my future career in health and social care. Employers look for people who can communicate well, cooperate, and work effectively with others, so teamwork is key to my employability.</a:t>
            </a:r>
          </a:p>
          <a:p>
            <a:endParaRPr lang="en-GB" sz="2000" dirty="0">
              <a:latin typeface="Aptos" panose="020B0004020202020204" pitchFamily="34" charset="0"/>
            </a:endParaRPr>
          </a:p>
          <a:p>
            <a:r>
              <a:rPr lang="en-GB" sz="2000" dirty="0">
                <a:latin typeface="Aptos" panose="020B0004020202020204" pitchFamily="34" charset="0"/>
              </a:rPr>
              <a:t>In my future role, whether as a nurse, care assistant, or another health professional, teamwork will enable me to deliver higher-quality care by exchanging information and supporting colleagues. It also protects patient safety and raises care standards.</a:t>
            </a:r>
          </a:p>
          <a:p>
            <a:endParaRPr lang="en-GB" sz="2000" dirty="0">
              <a:latin typeface="Aptos" panose="020B0004020202020204" pitchFamily="34" charset="0"/>
            </a:endParaRPr>
          </a:p>
          <a:p>
            <a:r>
              <a:rPr lang="en-GB" sz="2000" dirty="0">
                <a:latin typeface="Aptos" panose="020B0004020202020204" pitchFamily="34" charset="0"/>
              </a:rPr>
              <a:t>I believe teamwork is one of my strengths because I enjoy working with others and communicating clearly. However, I want to develop this skill further by learning to handle conflicts more effectively and improve my leadership when working in groups.</a:t>
            </a:r>
          </a:p>
          <a:p>
            <a:endParaRPr lang="en-GB" sz="2000" dirty="0">
              <a:latin typeface="Aptos" panose="020B0004020202020204" pitchFamily="34" charset="0"/>
            </a:endParaRPr>
          </a:p>
          <a:p>
            <a:r>
              <a:rPr lang="en-GB" sz="2000" dirty="0">
                <a:latin typeface="Aptos" panose="020B0004020202020204" pitchFamily="34" charset="0"/>
              </a:rPr>
              <a:t>Ultimately, refining my teamwork skills increases my preparedness for clinical practice, supports my development, and equips me for success in health and social care.</a:t>
            </a:r>
          </a:p>
          <a:p>
            <a:endParaRPr lang="en-GB"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699349" y="149525"/>
            <a:ext cx="6172200" cy="85725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0" y="1006775"/>
            <a:ext cx="12059728" cy="4324350"/>
          </a:xfrm>
        </p:spPr>
        <p:txBody>
          <a:bodyPr/>
          <a:lstStyle/>
          <a:p>
            <a:pPr marL="0" indent="0" algn="ctr">
              <a:buNone/>
            </a:pPr>
            <a:endParaRPr lang="en-GB" sz="2500" dirty="0"/>
          </a:p>
          <a:p>
            <a:pPr marL="0" indent="0" algn="ctr">
              <a:buNone/>
            </a:pPr>
            <a:endParaRPr lang="en-GB" sz="2500" dirty="0">
              <a:latin typeface="Aptos" panose="020B0004020202020204" pitchFamily="34" charset="0"/>
            </a:endParaRPr>
          </a:p>
          <a:p>
            <a:pPr marL="0" indent="0">
              <a:buNone/>
            </a:pPr>
            <a:r>
              <a:rPr lang="en-GB" sz="2400" dirty="0">
                <a:latin typeface="Aptos" panose="020B0004020202020204" pitchFamily="34" charset="0"/>
              </a:rPr>
              <a:t>In summary, teamwork is vital in health and social care. I explained how Tuckman’s Team Development Model outlines the stages of team development. Teamwork ensures safe, effective care and better patient outcomes by improving communication and collaboration. I provided an example of a nurse using teamwork in a hospital to deliver quality care. Finally, I considered why teamwork matters for my career and how I plan to develop this skill. (Tuckman, 1965).</a:t>
            </a:r>
          </a:p>
          <a:p>
            <a:pPr marL="0" indent="0">
              <a:buNone/>
            </a:pPr>
            <a:br>
              <a:rPr lang="en-GB" dirty="0"/>
            </a:br>
            <a:endParaRPr lang="en-GB" dirty="0"/>
          </a:p>
          <a:p>
            <a:pPr marL="0" indent="0" algn="ctr">
              <a:buNone/>
            </a:pPr>
            <a:endParaRPr lang="en-GB" altLang="en-US"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18/03/2026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sz="3800" b="1" dirty="0">
                <a:solidFill>
                  <a:schemeClr val="tx2"/>
                </a:solidFill>
                <a:latin typeface="Aptos" panose="020B0004020202020204" pitchFamily="34" charset="0"/>
              </a:rPr>
              <a:t>References List</a:t>
            </a:r>
            <a:endParaRPr lang="en-GB" altLang="en-US" sz="3800" dirty="0">
              <a:solidFill>
                <a:schemeClr val="tx2"/>
              </a:solidFill>
              <a:latin typeface="Aptos" panose="020B0004020202020204" pitchFamily="34" charset="0"/>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2846717" y="1369017"/>
            <a:ext cx="6172200" cy="1416925"/>
          </a:xfrm>
        </p:spPr>
        <p:txBody>
          <a:bodyPr/>
          <a:lstStyle/>
          <a:p>
            <a:pPr marL="0" indent="0" algn="ctr">
              <a:buNone/>
            </a:pPr>
            <a:r>
              <a:rPr lang="en-GB" sz="2000" b="1" dirty="0">
                <a:latin typeface="Aptos" panose="020B0004020202020204" pitchFamily="34" charset="0"/>
              </a:rPr>
              <a:t>Leonard, M., Graham, S. and </a:t>
            </a:r>
            <a:r>
              <a:rPr lang="en-GB" sz="2000" b="1" dirty="0" err="1">
                <a:latin typeface="Aptos" panose="020B0004020202020204" pitchFamily="34" charset="0"/>
              </a:rPr>
              <a:t>Bonacum</a:t>
            </a:r>
            <a:r>
              <a:rPr lang="en-GB" sz="2000" b="1" dirty="0">
                <a:latin typeface="Aptos" panose="020B0004020202020204" pitchFamily="34" charset="0"/>
              </a:rPr>
              <a:t>, D. (2004)</a:t>
            </a:r>
            <a:r>
              <a:rPr lang="en-GB" sz="2000" dirty="0">
                <a:latin typeface="Aptos" panose="020B0004020202020204" pitchFamily="34" charset="0"/>
              </a:rPr>
              <a:t> ‘The human factor: the critical importance of effective teamwork and communication in providing safe care’, </a:t>
            </a:r>
            <a:r>
              <a:rPr lang="en-GB" sz="2000" i="1" dirty="0">
                <a:latin typeface="Aptos" panose="020B0004020202020204" pitchFamily="34" charset="0"/>
              </a:rPr>
              <a:t>Quality &amp; Safety in Health Care</a:t>
            </a:r>
            <a:r>
              <a:rPr lang="en-GB" sz="2000" dirty="0">
                <a:latin typeface="Aptos" panose="020B0004020202020204" pitchFamily="34" charset="0"/>
              </a:rPr>
              <a:t>, 13(</a:t>
            </a:r>
            <a:r>
              <a:rPr lang="en-GB" sz="2000" dirty="0" err="1">
                <a:latin typeface="Aptos" panose="020B0004020202020204" pitchFamily="34" charset="0"/>
              </a:rPr>
              <a:t>Suppl</a:t>
            </a:r>
            <a:r>
              <a:rPr lang="en-GB" sz="2000" dirty="0">
                <a:latin typeface="Aptos" panose="020B0004020202020204" pitchFamily="34" charset="0"/>
              </a:rPr>
              <a:t> 1), pp. i85–i90. Available at: </a:t>
            </a:r>
            <a:r>
              <a:rPr lang="en-GB" sz="2000" dirty="0">
                <a:latin typeface="Aptos" panose="020B0004020202020204" pitchFamily="34" charset="0"/>
                <a:hlinkClick r:id="rId2"/>
              </a:rPr>
              <a:t>https://qualitysafety.bmj.com/content/13/suppl_1/i85</a:t>
            </a:r>
            <a:r>
              <a:rPr lang="en-GB" sz="2000" dirty="0">
                <a:latin typeface="Aptos" panose="020B0004020202020204" pitchFamily="34" charset="0"/>
              </a:rPr>
              <a:t> (Accessed: 7 March 2026).</a:t>
            </a:r>
            <a:endParaRPr lang="en-GB" altLang="en-US" sz="2000" dirty="0">
              <a:latin typeface="Aptos" panose="020B0004020202020204" pitchFamily="34" charset="0"/>
            </a:endParaRP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18/03/2026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
        <p:nvSpPr>
          <p:cNvPr id="3" name="TextBox 2">
            <a:extLst>
              <a:ext uri="{FF2B5EF4-FFF2-40B4-BE49-F238E27FC236}">
                <a16:creationId xmlns:a16="http://schemas.microsoft.com/office/drawing/2014/main" id="{5894F60A-C704-1372-2839-784FFBDA1A67}"/>
              </a:ext>
            </a:extLst>
          </p:cNvPr>
          <p:cNvSpPr txBox="1"/>
          <p:nvPr/>
        </p:nvSpPr>
        <p:spPr>
          <a:xfrm>
            <a:off x="2337758" y="4072059"/>
            <a:ext cx="7516483" cy="707886"/>
          </a:xfrm>
          <a:prstGeom prst="rect">
            <a:avLst/>
          </a:prstGeom>
          <a:noFill/>
        </p:spPr>
        <p:txBody>
          <a:bodyPr wrap="square">
            <a:spAutoFit/>
          </a:bodyPr>
          <a:lstStyle/>
          <a:p>
            <a:pPr algn="ctr"/>
            <a:r>
              <a:rPr lang="en-GB" sz="2000" b="1" dirty="0">
                <a:latin typeface="Aptos" panose="020B0004020202020204" pitchFamily="34" charset="0"/>
              </a:rPr>
              <a:t>Tuckman, B.W. (1965)</a:t>
            </a:r>
            <a:r>
              <a:rPr lang="en-GB" sz="2000" dirty="0">
                <a:latin typeface="Aptos" panose="020B0004020202020204" pitchFamily="34" charset="0"/>
              </a:rPr>
              <a:t> ‘Developmental sequence in small groups’, </a:t>
            </a:r>
            <a:r>
              <a:rPr lang="en-GB" sz="2000" i="1" dirty="0">
                <a:latin typeface="Aptos" panose="020B0004020202020204" pitchFamily="34" charset="0"/>
              </a:rPr>
              <a:t>Psychological Bulletin</a:t>
            </a:r>
            <a:r>
              <a:rPr lang="en-GB" sz="2000" dirty="0">
                <a:latin typeface="Aptos" panose="020B0004020202020204" pitchFamily="34" charset="0"/>
              </a:rPr>
              <a:t>, 63(6), pp. 384–399.</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3364</TotalTime>
  <Words>989</Words>
  <Application>Microsoft Office PowerPoint</Application>
  <PresentationFormat>Widescreen</PresentationFormat>
  <Paragraphs>86</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Myriad Pro</vt:lpstr>
      <vt:lpstr>20140311PresentationUWTSDTemplate</vt:lpstr>
      <vt:lpstr>PowerPoint Presentation</vt:lpstr>
      <vt:lpstr>Introduction</vt:lpstr>
      <vt:lpstr>What is your chosen skill? </vt:lpstr>
      <vt:lpstr>PowerPoint Presentation</vt:lpstr>
      <vt:lpstr>Importance of Teamwork in professional practice</vt:lpstr>
      <vt:lpstr>Model or framework linked to your chosen skill</vt:lpstr>
      <vt:lpstr>Applying this skill in practice </vt:lpstr>
      <vt:lpstr>How does this skill support my future career? </vt:lpstr>
      <vt:lpstr>Conclusion</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cher miles</cp:lastModifiedBy>
  <cp:revision>26</cp:revision>
  <dcterms:created xsi:type="dcterms:W3CDTF">2025-02-21T18:28:54Z</dcterms:created>
  <dcterms:modified xsi:type="dcterms:W3CDTF">2026-03-18T13:42:54Z</dcterms:modified>
</cp:coreProperties>
</file>