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0275213" cy="21383625"/>
  <p:notesSz cx="9144000" cy="6858000"/>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5">
          <p15:clr>
            <a:srgbClr val="A4A3A4"/>
          </p15:clr>
        </p15:guide>
        <p15:guide id="2" pos="95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38" d="100"/>
          <a:sy n="38" d="100"/>
        </p:scale>
        <p:origin x="1200" y="84"/>
      </p:cViewPr>
      <p:guideLst>
        <p:guide orient="horz" pos="6735"/>
        <p:guide pos="95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Electrode Material</a:t>
            </a:r>
          </a:p>
        </c:rich>
      </c:tx>
      <c:layout/>
      <c:overlay val="0"/>
    </c:title>
    <c:autoTitleDeleted val="0"/>
    <c:plotArea>
      <c:layout/>
      <c:barChart>
        <c:barDir val="col"/>
        <c:grouping val="clustered"/>
        <c:varyColors val="0"/>
        <c:ser>
          <c:idx val="0"/>
          <c:order val="0"/>
          <c:tx>
            <c:strRef>
              <c:f>Sheet1!$B$1</c:f>
              <c:strCache>
                <c:ptCount val="1"/>
                <c:pt idx="0">
                  <c:v>Electrical Conductivity
(10.E6 Siemens/m)</c:v>
                </c:pt>
              </c:strCache>
            </c:strRef>
          </c:tx>
          <c:invertIfNegative val="0"/>
          <c:cat>
            <c:strRef>
              <c:f>Sheet1!$A$2:$A$6</c:f>
              <c:strCache>
                <c:ptCount val="5"/>
                <c:pt idx="0">
                  <c:v>Silver</c:v>
                </c:pt>
                <c:pt idx="1">
                  <c:v>Copper</c:v>
                </c:pt>
                <c:pt idx="2">
                  <c:v>Brass</c:v>
                </c:pt>
                <c:pt idx="3">
                  <c:v>Aluminium</c:v>
                </c:pt>
                <c:pt idx="4">
                  <c:v>Carbon Steel</c:v>
                </c:pt>
              </c:strCache>
            </c:strRef>
          </c:cat>
          <c:val>
            <c:numRef>
              <c:f>Sheet1!$B$2:$B$6</c:f>
              <c:numCache>
                <c:formatCode>General</c:formatCode>
                <c:ptCount val="5"/>
                <c:pt idx="0">
                  <c:v>62.1</c:v>
                </c:pt>
                <c:pt idx="1">
                  <c:v>58.5</c:v>
                </c:pt>
                <c:pt idx="2">
                  <c:v>15.9</c:v>
                </c:pt>
                <c:pt idx="3">
                  <c:v>36.9</c:v>
                </c:pt>
                <c:pt idx="4">
                  <c:v>5.9</c:v>
                </c:pt>
              </c:numCache>
            </c:numRef>
          </c:val>
        </c:ser>
        <c:dLbls>
          <c:showLegendKey val="0"/>
          <c:showVal val="0"/>
          <c:showCatName val="0"/>
          <c:showSerName val="0"/>
          <c:showPercent val="0"/>
          <c:showBubbleSize val="0"/>
        </c:dLbls>
        <c:gapWidth val="150"/>
        <c:axId val="369516088"/>
        <c:axId val="369519616"/>
      </c:barChart>
      <c:catAx>
        <c:axId val="369516088"/>
        <c:scaling>
          <c:orientation val="minMax"/>
        </c:scaling>
        <c:delete val="0"/>
        <c:axPos val="b"/>
        <c:title>
          <c:tx>
            <c:rich>
              <a:bodyPr/>
              <a:lstStyle/>
              <a:p>
                <a:pPr>
                  <a:defRPr/>
                </a:pPr>
                <a:r>
                  <a:rPr lang="en-GB" sz="1200"/>
                  <a:t>Material</a:t>
                </a:r>
                <a:endParaRPr lang="en-GB"/>
              </a:p>
            </c:rich>
          </c:tx>
          <c:layout/>
          <c:overlay val="0"/>
        </c:title>
        <c:numFmt formatCode="General" sourceLinked="0"/>
        <c:majorTickMark val="out"/>
        <c:minorTickMark val="none"/>
        <c:tickLblPos val="nextTo"/>
        <c:crossAx val="369519616"/>
        <c:crosses val="autoZero"/>
        <c:auto val="1"/>
        <c:lblAlgn val="ctr"/>
        <c:lblOffset val="100"/>
        <c:noMultiLvlLbl val="0"/>
      </c:catAx>
      <c:valAx>
        <c:axId val="369519616"/>
        <c:scaling>
          <c:orientation val="minMax"/>
        </c:scaling>
        <c:delete val="0"/>
        <c:axPos val="l"/>
        <c:majorGridlines/>
        <c:title>
          <c:tx>
            <c:rich>
              <a:bodyPr rot="0" vert="horz"/>
              <a:lstStyle/>
              <a:p>
                <a:pPr>
                  <a:defRPr/>
                </a:pPr>
                <a:r>
                  <a:rPr lang="en-GB" sz="1200" b="1" i="0" u="none" strike="noStrike" baseline="0">
                    <a:effectLst/>
                    <a:latin typeface="+mn-lt"/>
                  </a:rPr>
                  <a:t>Electrical Conductivity </a:t>
                </a:r>
              </a:p>
              <a:p>
                <a:pPr>
                  <a:defRPr/>
                </a:pPr>
                <a:r>
                  <a:rPr lang="en-GB" sz="1100" b="0" i="0" u="none" strike="noStrike" baseline="0">
                    <a:effectLst/>
                    <a:latin typeface="+mn-lt"/>
                    <a:cs typeface="Calibri"/>
                  </a:rPr>
                  <a:t>(</a:t>
                </a:r>
                <a:r>
                  <a:rPr lang="en-GB" sz="1100" b="0" i="0" u="none" strike="noStrike" baseline="0">
                    <a:effectLst/>
                    <a:latin typeface="+mn-lt"/>
                  </a:rPr>
                  <a:t>10.E6 Siemens/m)</a:t>
                </a:r>
                <a:endParaRPr lang="en-GB" sz="1100" b="0">
                  <a:latin typeface="+mn-lt"/>
                </a:endParaRPr>
              </a:p>
            </c:rich>
          </c:tx>
          <c:layout>
            <c:manualLayout>
              <c:xMode val="edge"/>
              <c:yMode val="edge"/>
              <c:x val="2.3148148148148147E-2"/>
              <c:y val="0.40521497312835897"/>
            </c:manualLayout>
          </c:layout>
          <c:overlay val="0"/>
        </c:title>
        <c:numFmt formatCode="General" sourceLinked="1"/>
        <c:majorTickMark val="out"/>
        <c:minorTickMark val="none"/>
        <c:tickLblPos val="nextTo"/>
        <c:crossAx val="369516088"/>
        <c:crosses val="autoZero"/>
        <c:crossBetween val="between"/>
      </c:valAx>
    </c:plotArea>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smtClean="0"/>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4248530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4247981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smtClean="0"/>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D563BA-6BDC-498A-BAD9-1687FCE5C1DE}"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359906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D563BA-6BDC-498A-BAD9-1687FCE5C1DE}" type="datetimeFigureOut">
              <a:rPr lang="en-GB" smtClean="0"/>
              <a:t>27/04/2018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2680980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smtClean="0"/>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smtClean="0"/>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1D563BA-6BDC-498A-BAD9-1687FCE5C1DE}" type="datetimeFigureOut">
              <a:rPr lang="en-GB" smtClean="0"/>
              <a:t>27/04/2018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2783836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1D563BA-6BDC-498A-BAD9-1687FCE5C1DE}" type="datetimeFigureOut">
              <a:rPr lang="en-GB" smtClean="0"/>
              <a:t>27/04/2018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567691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563BA-6BDC-498A-BAD9-1687FCE5C1DE}" type="datetimeFigureOut">
              <a:rPr lang="en-GB" smtClean="0"/>
              <a:t>27/04/2018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1151383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smtClean="0"/>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563BA-6BDC-498A-BAD9-1687FCE5C1DE}" type="datetimeFigureOut">
              <a:rPr lang="en-GB" smtClean="0"/>
              <a:t>27/04/2018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2372696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smtClean="0"/>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563BA-6BDC-498A-BAD9-1687FCE5C1DE}" type="datetimeFigureOut">
              <a:rPr lang="en-GB" smtClean="0"/>
              <a:t>27/04/2018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4186368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4192254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extLst>
      <p:ext uri="{BB962C8B-B14F-4D97-AF65-F5344CB8AC3E}">
        <p14:creationId xmlns:p14="http://schemas.microsoft.com/office/powerpoint/2010/main" val="1020238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01D563BA-6BDC-498A-BAD9-1687FCE5C1DE}" type="datetimeFigureOut">
              <a:rPr lang="en-GB" smtClean="0"/>
              <a:t>27/04/2018</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D6202EC4-2723-4FB6-95E2-8494E92EE078}" type="slidenum">
              <a:rPr lang="en-GB" smtClean="0"/>
              <a:t>‹#›</a:t>
            </a:fld>
            <a:endParaRPr lang="en-GB"/>
          </a:p>
        </p:txBody>
      </p:sp>
    </p:spTree>
    <p:extLst>
      <p:ext uri="{BB962C8B-B14F-4D97-AF65-F5344CB8AC3E}">
        <p14:creationId xmlns:p14="http://schemas.microsoft.com/office/powerpoint/2010/main" val="17052379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chart" Target="../charts/chart1.xml"/><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12" name="Rectangle 11"/>
          <p:cNvSpPr/>
          <p:nvPr/>
        </p:nvSpPr>
        <p:spPr>
          <a:xfrm>
            <a:off x="0" y="0"/>
            <a:ext cx="30275213" cy="311530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ound Diagonal Corner Rectangle 36"/>
          <p:cNvSpPr/>
          <p:nvPr/>
        </p:nvSpPr>
        <p:spPr>
          <a:xfrm flipH="1">
            <a:off x="15597201" y="12835904"/>
            <a:ext cx="14210386" cy="7668529"/>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ound Diagonal Corner Rectangle 35"/>
          <p:cNvSpPr/>
          <p:nvPr/>
        </p:nvSpPr>
        <p:spPr>
          <a:xfrm flipH="1">
            <a:off x="15597197" y="3292310"/>
            <a:ext cx="14210390" cy="9430461"/>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ound Diagonal Corner Rectangle 34"/>
          <p:cNvSpPr/>
          <p:nvPr/>
        </p:nvSpPr>
        <p:spPr>
          <a:xfrm flipH="1">
            <a:off x="533400" y="10798443"/>
            <a:ext cx="14954593" cy="10295818"/>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ound Diagonal Corner Rectangle 33"/>
          <p:cNvSpPr/>
          <p:nvPr/>
        </p:nvSpPr>
        <p:spPr>
          <a:xfrm flipH="1">
            <a:off x="533400" y="3292310"/>
            <a:ext cx="14954592" cy="2988146"/>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ound Diagonal Corner Rectangle 9"/>
          <p:cNvSpPr/>
          <p:nvPr/>
        </p:nvSpPr>
        <p:spPr>
          <a:xfrm flipH="1">
            <a:off x="533400" y="6375049"/>
            <a:ext cx="14954592" cy="4274413"/>
          </a:xfrm>
          <a:prstGeom prst="round2Diag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180"/>
          <p:cNvSpPr>
            <a:spLocks noChangeArrowheads="1"/>
          </p:cNvSpPr>
          <p:nvPr/>
        </p:nvSpPr>
        <p:spPr bwMode="auto">
          <a:xfrm>
            <a:off x="8264634" y="552728"/>
            <a:ext cx="20650419" cy="227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6717" tIns="28359" rIns="56717" bIns="28359" anchor="ctr">
            <a:spAutoFit/>
          </a:bodyPr>
          <a:lstStyle/>
          <a:p>
            <a:pPr algn="ctr"/>
            <a:r>
              <a:rPr lang="en-GB" sz="7200" b="1" dirty="0"/>
              <a:t>Implementation of a stress detection device using galvanic skin response technology</a:t>
            </a:r>
            <a:endParaRPr lang="en-GB" sz="7200" dirty="0"/>
          </a:p>
        </p:txBody>
      </p:sp>
      <p:pic>
        <p:nvPicPr>
          <p:cNvPr id="5" name="Picture 4"/>
          <p:cNvPicPr>
            <a:picLocks noChangeAspect="1"/>
          </p:cNvPicPr>
          <p:nvPr/>
        </p:nvPicPr>
        <p:blipFill>
          <a:blip r:embed="rId2">
            <a:clrChange>
              <a:clrFrom>
                <a:srgbClr val="FDFEFF"/>
              </a:clrFrom>
              <a:clrTo>
                <a:srgbClr val="FDFEFF">
                  <a:alpha val="0"/>
                </a:srgbClr>
              </a:clrTo>
            </a:clrChange>
          </a:blip>
          <a:stretch>
            <a:fillRect/>
          </a:stretch>
        </p:blipFill>
        <p:spPr>
          <a:xfrm>
            <a:off x="533400" y="255731"/>
            <a:ext cx="7756634" cy="2712523"/>
          </a:xfrm>
          <a:prstGeom prst="rect">
            <a:avLst/>
          </a:prstGeom>
        </p:spPr>
      </p:pic>
      <p:sp>
        <p:nvSpPr>
          <p:cNvPr id="6" name="Text Box 14"/>
          <p:cNvSpPr txBox="1">
            <a:spLocks noChangeArrowheads="1"/>
          </p:cNvSpPr>
          <p:nvPr/>
        </p:nvSpPr>
        <p:spPr bwMode="auto">
          <a:xfrm>
            <a:off x="18081843" y="20504433"/>
            <a:ext cx="11725745" cy="774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170153" tIns="170153" rIns="170153" bIns="170153" anchor="b">
            <a:spAutoFit/>
          </a:bodyPr>
          <a:lstStyle>
            <a:lvl1pPr eaLnBrk="0" hangingPunct="0">
              <a:defRPr sz="2800">
                <a:solidFill>
                  <a:schemeClr val="tx1"/>
                </a:solidFill>
                <a:latin typeface="Helvetica" panose="020B0604020202020204" pitchFamily="34" charset="0"/>
                <a:ea typeface="MS PGothic" panose="020B0600070205080204" pitchFamily="34" charset="-128"/>
              </a:defRPr>
            </a:lvl1pPr>
            <a:lvl2pPr marL="742950" indent="-285750" eaLnBrk="0" hangingPunct="0">
              <a:defRPr sz="2800">
                <a:solidFill>
                  <a:schemeClr val="tx1"/>
                </a:solidFill>
                <a:latin typeface="Helvetica" panose="020B0604020202020204" pitchFamily="34" charset="0"/>
                <a:ea typeface="MS PGothic" panose="020B0600070205080204" pitchFamily="34" charset="-128"/>
              </a:defRPr>
            </a:lvl2pPr>
            <a:lvl3pPr marL="1143000" indent="-228600" eaLnBrk="0" hangingPunct="0">
              <a:defRPr sz="2800">
                <a:solidFill>
                  <a:schemeClr val="tx1"/>
                </a:solidFill>
                <a:latin typeface="Helvetica" panose="020B0604020202020204" pitchFamily="34" charset="0"/>
                <a:ea typeface="MS PGothic" panose="020B0600070205080204" pitchFamily="34" charset="-128"/>
              </a:defRPr>
            </a:lvl3pPr>
            <a:lvl4pPr marL="1600200" indent="-228600" eaLnBrk="0" hangingPunct="0">
              <a:defRPr sz="2800">
                <a:solidFill>
                  <a:schemeClr val="tx1"/>
                </a:solidFill>
                <a:latin typeface="Helvetica" panose="020B0604020202020204" pitchFamily="34" charset="0"/>
                <a:ea typeface="MS PGothic" panose="020B0600070205080204" pitchFamily="34" charset="-128"/>
              </a:defRPr>
            </a:lvl4pPr>
            <a:lvl5pPr marL="2057400" indent="-228600" eaLnBrk="0" hangingPunct="0">
              <a:defRPr sz="28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8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8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8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800">
                <a:solidFill>
                  <a:schemeClr val="tx1"/>
                </a:solidFill>
                <a:latin typeface="Helvetica" panose="020B0604020202020204" pitchFamily="34" charset="0"/>
                <a:ea typeface="MS PGothic" panose="020B0600070205080204" pitchFamily="34" charset="-128"/>
              </a:defRPr>
            </a:lvl9pPr>
          </a:lstStyle>
          <a:p>
            <a:pPr algn="r" eaLnBrk="1" hangingPunct="1">
              <a:spcBef>
                <a:spcPct val="50000"/>
              </a:spcBef>
              <a:spcAft>
                <a:spcPts val="371"/>
              </a:spcAft>
            </a:pPr>
            <a:r>
              <a:rPr lang="en-US" b="1" dirty="0" smtClean="0">
                <a:latin typeface="Calibri" panose="020F0502020204030204" pitchFamily="34" charset="0"/>
              </a:rPr>
              <a:t>BEng (Hons) Electrical and Electronic Engineering By Jordan Randel</a:t>
            </a:r>
            <a:endParaRPr lang="en-US" dirty="0">
              <a:latin typeface="Calibri" panose="020F0502020204030204" pitchFamily="34" charset="0"/>
            </a:endParaRPr>
          </a:p>
        </p:txBody>
      </p:sp>
      <p:sp>
        <p:nvSpPr>
          <p:cNvPr id="8" name="Rectangle 7"/>
          <p:cNvSpPr/>
          <p:nvPr/>
        </p:nvSpPr>
        <p:spPr>
          <a:xfrm>
            <a:off x="853090" y="3292310"/>
            <a:ext cx="14634902" cy="2600712"/>
          </a:xfrm>
          <a:prstGeom prst="rect">
            <a:avLst/>
          </a:prstGeom>
        </p:spPr>
        <p:txBody>
          <a:bodyPr wrap="square">
            <a:spAutoFit/>
          </a:bodyPr>
          <a:lstStyle/>
          <a:p>
            <a:r>
              <a:rPr lang="en-GB" sz="3600" b="1" dirty="0" smtClean="0"/>
              <a:t>Introduction</a:t>
            </a:r>
          </a:p>
          <a:p>
            <a:endParaRPr lang="en-GB" sz="700" b="1" dirty="0" smtClean="0"/>
          </a:p>
          <a:p>
            <a:r>
              <a:rPr lang="en-GB" sz="2400" dirty="0" smtClean="0"/>
              <a:t>As times are changing, people are beginning to focus more on what they can do to keep themselves fit and healthy. However, as modern life is fast-paced, stress is becoming a bigger problem in our lives. Bearing this is mind, what if there was a way that people could detect and ameliorate stressful conditions throughout their day? </a:t>
            </a:r>
          </a:p>
          <a:p>
            <a:r>
              <a:rPr lang="en-GB" sz="2400" dirty="0" smtClean="0"/>
              <a:t>An electronic stress detection device could enable that by helping users see when their becoming stressed so that they can put measures in place to relax themselves. </a:t>
            </a:r>
          </a:p>
        </p:txBody>
      </p:sp>
      <p:sp>
        <p:nvSpPr>
          <p:cNvPr id="7" name="Rectangle 6"/>
          <p:cNvSpPr/>
          <p:nvPr/>
        </p:nvSpPr>
        <p:spPr>
          <a:xfrm>
            <a:off x="853089" y="6375050"/>
            <a:ext cx="14477249" cy="4078039"/>
          </a:xfrm>
          <a:prstGeom prst="rect">
            <a:avLst/>
          </a:prstGeom>
        </p:spPr>
        <p:txBody>
          <a:bodyPr wrap="square">
            <a:spAutoFit/>
          </a:bodyPr>
          <a:lstStyle/>
          <a:p>
            <a:r>
              <a:rPr lang="en-GB" sz="3600" b="1" dirty="0" smtClean="0"/>
              <a:t>Main Aim &amp; Objectives</a:t>
            </a:r>
          </a:p>
          <a:p>
            <a:endParaRPr lang="en-GB" sz="700" b="1" dirty="0" smtClean="0"/>
          </a:p>
          <a:p>
            <a:r>
              <a:rPr lang="en-GB" sz="2400" dirty="0"/>
              <a:t>The overall aim </a:t>
            </a:r>
            <a:r>
              <a:rPr lang="en-GB" sz="2400" dirty="0" smtClean="0"/>
              <a:t>is </a:t>
            </a:r>
            <a:r>
              <a:rPr lang="en-GB" sz="2400" dirty="0"/>
              <a:t>to provide a microcontroller based solution to creating a stress detection device that can be used in order to aid in managing stress levels to increase a person’s general health</a:t>
            </a:r>
            <a:r>
              <a:rPr lang="en-GB" sz="2400" dirty="0" smtClean="0"/>
              <a:t>.</a:t>
            </a:r>
          </a:p>
          <a:p>
            <a:endParaRPr lang="en-GB" sz="2400" dirty="0" smtClean="0"/>
          </a:p>
          <a:p>
            <a:r>
              <a:rPr lang="en-GB" sz="2400" dirty="0" smtClean="0"/>
              <a:t>To achieve the overall aim, the following objectives need to be met:</a:t>
            </a:r>
          </a:p>
          <a:p>
            <a:pPr marL="457200" lvl="0" indent="-457200">
              <a:buFont typeface="Arial" panose="020B0604020202020204" pitchFamily="34" charset="0"/>
              <a:buChar char="•"/>
            </a:pPr>
            <a:r>
              <a:rPr lang="en-GB" sz="2400" dirty="0" smtClean="0"/>
              <a:t>Research galvanic skin response technology</a:t>
            </a:r>
          </a:p>
          <a:p>
            <a:pPr marL="457200" lvl="0" indent="-457200">
              <a:buFont typeface="Arial" panose="020B0604020202020204" pitchFamily="34" charset="0"/>
              <a:buChar char="•"/>
            </a:pPr>
            <a:r>
              <a:rPr lang="en-GB" sz="2400" dirty="0" smtClean="0"/>
              <a:t>Research existing products that make use of galvanic skin response technology</a:t>
            </a:r>
          </a:p>
          <a:p>
            <a:pPr marL="457200" lvl="0" indent="-457200">
              <a:buFont typeface="Arial" panose="020B0604020202020204" pitchFamily="34" charset="0"/>
              <a:buChar char="•"/>
            </a:pPr>
            <a:r>
              <a:rPr lang="en-GB" sz="2400" dirty="0" smtClean="0"/>
              <a:t>Manufacture a galvanic skin response sensor</a:t>
            </a:r>
          </a:p>
          <a:p>
            <a:pPr marL="457200" lvl="0" indent="-457200">
              <a:buFont typeface="Arial" panose="020B0604020202020204" pitchFamily="34" charset="0"/>
              <a:buChar char="•"/>
            </a:pPr>
            <a:r>
              <a:rPr lang="en-GB" sz="2400" dirty="0" smtClean="0"/>
              <a:t>Design a schematic for the circuit</a:t>
            </a:r>
          </a:p>
          <a:p>
            <a:pPr marL="457200" lvl="0" indent="-457200">
              <a:buFont typeface="Arial" panose="020B0604020202020204" pitchFamily="34" charset="0"/>
              <a:buChar char="•"/>
            </a:pPr>
            <a:r>
              <a:rPr lang="en-GB" sz="2400" dirty="0" smtClean="0"/>
              <a:t>The system must incorporate a microcontroller</a:t>
            </a:r>
            <a:endParaRPr lang="en-GB" sz="2400" dirty="0"/>
          </a:p>
        </p:txBody>
      </p:sp>
      <p:sp>
        <p:nvSpPr>
          <p:cNvPr id="9" name="Rectangle 8"/>
          <p:cNvSpPr/>
          <p:nvPr/>
        </p:nvSpPr>
        <p:spPr>
          <a:xfrm>
            <a:off x="853090" y="10798443"/>
            <a:ext cx="14224062" cy="2600712"/>
          </a:xfrm>
          <a:prstGeom prst="rect">
            <a:avLst/>
          </a:prstGeom>
        </p:spPr>
        <p:txBody>
          <a:bodyPr wrap="square">
            <a:spAutoFit/>
          </a:bodyPr>
          <a:lstStyle/>
          <a:p>
            <a:r>
              <a:rPr lang="en-GB" sz="3600" b="1" dirty="0" smtClean="0"/>
              <a:t>Research</a:t>
            </a:r>
          </a:p>
          <a:p>
            <a:endParaRPr lang="en-GB" sz="700" b="1" dirty="0" smtClean="0"/>
          </a:p>
          <a:p>
            <a:r>
              <a:rPr lang="en-GB" sz="2400" dirty="0" smtClean="0"/>
              <a:t>GSR </a:t>
            </a:r>
            <a:r>
              <a:rPr lang="en-GB" sz="2400" dirty="0"/>
              <a:t>is a common term used to </a:t>
            </a:r>
            <a:r>
              <a:rPr lang="en-GB" sz="2400" dirty="0" smtClean="0"/>
              <a:t>describe </a:t>
            </a:r>
            <a:r>
              <a:rPr lang="en-GB" sz="2400" dirty="0"/>
              <a:t>the continuous change </a:t>
            </a:r>
            <a:r>
              <a:rPr lang="en-GB" sz="2400" dirty="0" smtClean="0"/>
              <a:t>in </a:t>
            </a:r>
            <a:r>
              <a:rPr lang="en-GB" sz="2400" dirty="0"/>
              <a:t>the electrical phenomena </a:t>
            </a:r>
            <a:r>
              <a:rPr lang="en-GB" sz="2400" dirty="0" smtClean="0"/>
              <a:t>occurring </a:t>
            </a:r>
            <a:r>
              <a:rPr lang="en-GB" sz="2400" dirty="0"/>
              <a:t>in the </a:t>
            </a:r>
            <a:r>
              <a:rPr lang="en-GB" sz="2400" dirty="0" smtClean="0"/>
              <a:t>skin. Skin conductance, measured in micro Siemens, changes as we secrete more sweat subconsciously. Skin conductance can be derived </a:t>
            </a:r>
            <a:r>
              <a:rPr lang="en-GB" sz="2400" dirty="0"/>
              <a:t>into two types, tonic and </a:t>
            </a:r>
            <a:r>
              <a:rPr lang="en-GB" sz="2400" dirty="0" smtClean="0"/>
              <a:t>phasic. Tonic is slow </a:t>
            </a:r>
            <a:r>
              <a:rPr lang="en-GB" sz="2400" dirty="0"/>
              <a:t>changing </a:t>
            </a:r>
            <a:r>
              <a:rPr lang="en-GB" sz="2400" dirty="0" smtClean="0"/>
              <a:t>which </a:t>
            </a:r>
            <a:r>
              <a:rPr lang="en-GB" sz="2400" dirty="0"/>
              <a:t>varies over time depending on a person's psychological </a:t>
            </a:r>
            <a:r>
              <a:rPr lang="en-GB" sz="2400" dirty="0" smtClean="0"/>
              <a:t>state. </a:t>
            </a:r>
            <a:r>
              <a:rPr lang="en-GB" sz="2400" dirty="0"/>
              <a:t>P</a:t>
            </a:r>
            <a:r>
              <a:rPr lang="en-GB" sz="2400" dirty="0" smtClean="0"/>
              <a:t>hasic </a:t>
            </a:r>
            <a:r>
              <a:rPr lang="en-GB" sz="2400" dirty="0"/>
              <a:t>responses </a:t>
            </a:r>
            <a:r>
              <a:rPr lang="en-GB" sz="2400" dirty="0" smtClean="0"/>
              <a:t>are </a:t>
            </a:r>
            <a:r>
              <a:rPr lang="en-GB" sz="2400" dirty="0"/>
              <a:t>hasty increases or peaks </a:t>
            </a:r>
            <a:r>
              <a:rPr lang="en-GB" sz="2400" dirty="0" smtClean="0"/>
              <a:t>which </a:t>
            </a:r>
            <a:r>
              <a:rPr lang="en-GB" sz="2400" dirty="0"/>
              <a:t>is associated with short term </a:t>
            </a:r>
            <a:r>
              <a:rPr lang="en-GB" sz="2400" dirty="0" smtClean="0"/>
              <a:t>events.</a:t>
            </a:r>
            <a:endParaRPr lang="en-GB" sz="2400" dirty="0"/>
          </a:p>
        </p:txBody>
      </p:sp>
      <p:pic>
        <p:nvPicPr>
          <p:cNvPr id="11" name="Picture 10"/>
          <p:cNvPicPr>
            <a:picLocks noChangeAspect="1"/>
          </p:cNvPicPr>
          <p:nvPr/>
        </p:nvPicPr>
        <p:blipFill>
          <a:blip r:embed="rId3"/>
          <a:stretch>
            <a:fillRect/>
          </a:stretch>
        </p:blipFill>
        <p:spPr>
          <a:xfrm>
            <a:off x="10514545" y="13149728"/>
            <a:ext cx="4194684" cy="3391831"/>
          </a:xfrm>
          <a:prstGeom prst="rect">
            <a:avLst/>
          </a:prstGeom>
        </p:spPr>
      </p:pic>
      <p:graphicFrame>
        <p:nvGraphicFramePr>
          <p:cNvPr id="14" name="Chart 13"/>
          <p:cNvGraphicFramePr/>
          <p:nvPr>
            <p:extLst>
              <p:ext uri="{D42A27DB-BD31-4B8C-83A1-F6EECF244321}">
                <p14:modId xmlns:p14="http://schemas.microsoft.com/office/powerpoint/2010/main" val="794170724"/>
              </p:ext>
            </p:extLst>
          </p:nvPr>
        </p:nvGraphicFramePr>
        <p:xfrm>
          <a:off x="853090" y="13788664"/>
          <a:ext cx="8570310" cy="5505790"/>
        </p:xfrm>
        <a:graphic>
          <a:graphicData uri="http://schemas.openxmlformats.org/drawingml/2006/chart">
            <c:chart xmlns:c="http://schemas.openxmlformats.org/drawingml/2006/chart" xmlns:r="http://schemas.openxmlformats.org/officeDocument/2006/relationships" r:id="rId4"/>
          </a:graphicData>
        </a:graphic>
      </p:graphicFrame>
      <p:sp>
        <p:nvSpPr>
          <p:cNvPr id="15" name="Rectangle 14"/>
          <p:cNvSpPr/>
          <p:nvPr/>
        </p:nvSpPr>
        <p:spPr>
          <a:xfrm>
            <a:off x="1133340" y="19425064"/>
            <a:ext cx="9181247" cy="830997"/>
          </a:xfrm>
          <a:prstGeom prst="rect">
            <a:avLst/>
          </a:prstGeom>
        </p:spPr>
        <p:txBody>
          <a:bodyPr wrap="square">
            <a:spAutoFit/>
          </a:bodyPr>
          <a:lstStyle/>
          <a:p>
            <a:r>
              <a:rPr lang="en-GB" sz="2400" dirty="0"/>
              <a:t>The </a:t>
            </a:r>
            <a:r>
              <a:rPr lang="en-GB" sz="2400" dirty="0" smtClean="0"/>
              <a:t>material </a:t>
            </a:r>
            <a:r>
              <a:rPr lang="en-GB" sz="2400" dirty="0"/>
              <a:t>must be considered when </a:t>
            </a:r>
            <a:r>
              <a:rPr lang="en-GB" sz="2400" dirty="0" smtClean="0"/>
              <a:t>manufacturing the electrodes. The material must offer high electrical conductivity.</a:t>
            </a:r>
            <a:endParaRPr lang="en-GB" sz="2400" dirty="0"/>
          </a:p>
        </p:txBody>
      </p:sp>
      <p:pic>
        <p:nvPicPr>
          <p:cNvPr id="17" name="Picture 16"/>
          <p:cNvPicPr>
            <a:picLocks noChangeAspect="1"/>
          </p:cNvPicPr>
          <p:nvPr/>
        </p:nvPicPr>
        <p:blipFill>
          <a:blip r:embed="rId5"/>
          <a:stretch>
            <a:fillRect/>
          </a:stretch>
        </p:blipFill>
        <p:spPr>
          <a:xfrm>
            <a:off x="21251918" y="4243923"/>
            <a:ext cx="7901240" cy="3277263"/>
          </a:xfrm>
          <a:prstGeom prst="rect">
            <a:avLst/>
          </a:prstGeom>
        </p:spPr>
      </p:pic>
      <p:sp>
        <p:nvSpPr>
          <p:cNvPr id="18" name="Rectangle 17"/>
          <p:cNvSpPr/>
          <p:nvPr/>
        </p:nvSpPr>
        <p:spPr>
          <a:xfrm>
            <a:off x="15737906" y="3427959"/>
            <a:ext cx="5450949" cy="4447371"/>
          </a:xfrm>
          <a:prstGeom prst="rect">
            <a:avLst/>
          </a:prstGeom>
        </p:spPr>
        <p:txBody>
          <a:bodyPr wrap="square">
            <a:spAutoFit/>
          </a:bodyPr>
          <a:lstStyle/>
          <a:p>
            <a:r>
              <a:rPr lang="en-GB" sz="3600" b="1" dirty="0" smtClean="0"/>
              <a:t>Design &amp; Implementation</a:t>
            </a:r>
          </a:p>
          <a:p>
            <a:endParaRPr lang="en-GB" sz="700" b="1" dirty="0" smtClean="0"/>
          </a:p>
          <a:p>
            <a:r>
              <a:rPr lang="en-GB" sz="2400" dirty="0"/>
              <a:t>The GSR </a:t>
            </a:r>
            <a:r>
              <a:rPr lang="en-GB" sz="2400" dirty="0" smtClean="0"/>
              <a:t>circuit uses skin </a:t>
            </a:r>
            <a:r>
              <a:rPr lang="en-GB" sz="2400" dirty="0"/>
              <a:t>resistance </a:t>
            </a:r>
            <a:r>
              <a:rPr lang="en-GB" sz="2400" dirty="0" smtClean="0"/>
              <a:t>taken from the electrodes acts </a:t>
            </a:r>
            <a:r>
              <a:rPr lang="en-GB" sz="2400" dirty="0"/>
              <a:t>as the feedback resistor to alter the gain of the circuit. </a:t>
            </a:r>
            <a:r>
              <a:rPr lang="en-GB" sz="2400" dirty="0" smtClean="0"/>
              <a:t>When the start pushbutton is pressed the middle LED will </a:t>
            </a:r>
            <a:r>
              <a:rPr lang="en-GB" sz="2400" dirty="0"/>
              <a:t>illuminate. If the user becomes more stressed then LEDs in one direction will illuminate. If the user becomes less stressed then LEDs in the other direction will illuminate. The GSR level is also being outputted to RS232.</a:t>
            </a:r>
          </a:p>
        </p:txBody>
      </p:sp>
      <p:pic>
        <p:nvPicPr>
          <p:cNvPr id="20" name="Picture 19"/>
          <p:cNvPicPr>
            <a:picLocks noChangeAspect="1"/>
          </p:cNvPicPr>
          <p:nvPr/>
        </p:nvPicPr>
        <p:blipFill>
          <a:blip r:embed="rId6"/>
          <a:stretch>
            <a:fillRect/>
          </a:stretch>
        </p:blipFill>
        <p:spPr>
          <a:xfrm>
            <a:off x="22079290" y="8209275"/>
            <a:ext cx="3314694" cy="4126009"/>
          </a:xfrm>
          <a:prstGeom prst="rect">
            <a:avLst/>
          </a:prstGeom>
        </p:spPr>
      </p:pic>
      <p:pic>
        <p:nvPicPr>
          <p:cNvPr id="21" name="Picture 20"/>
          <p:cNvPicPr>
            <a:picLocks noChangeAspect="1"/>
          </p:cNvPicPr>
          <p:nvPr/>
        </p:nvPicPr>
        <p:blipFill>
          <a:blip r:embed="rId7">
            <a:clrChange>
              <a:clrFrom>
                <a:srgbClr val="FFFFFF"/>
              </a:clrFrom>
              <a:clrTo>
                <a:srgbClr val="FFFFFF">
                  <a:alpha val="0"/>
                </a:srgbClr>
              </a:clrTo>
            </a:clrChange>
          </a:blip>
          <a:stretch>
            <a:fillRect/>
          </a:stretch>
        </p:blipFill>
        <p:spPr>
          <a:xfrm>
            <a:off x="22964626" y="13583881"/>
            <a:ext cx="6303269" cy="3733784"/>
          </a:xfrm>
          <a:prstGeom prst="rect">
            <a:avLst/>
          </a:prstGeom>
        </p:spPr>
      </p:pic>
      <p:sp>
        <p:nvSpPr>
          <p:cNvPr id="22" name="Rectangle 21"/>
          <p:cNvSpPr/>
          <p:nvPr/>
        </p:nvSpPr>
        <p:spPr>
          <a:xfrm>
            <a:off x="16033823" y="12912457"/>
            <a:ext cx="6845865" cy="2231380"/>
          </a:xfrm>
          <a:prstGeom prst="rect">
            <a:avLst/>
          </a:prstGeom>
        </p:spPr>
        <p:txBody>
          <a:bodyPr wrap="square">
            <a:spAutoFit/>
          </a:bodyPr>
          <a:lstStyle/>
          <a:p>
            <a:r>
              <a:rPr lang="en-GB" sz="3600" b="1" dirty="0" smtClean="0"/>
              <a:t>Testing</a:t>
            </a:r>
          </a:p>
          <a:p>
            <a:endParaRPr lang="en-GB" sz="700" b="1" dirty="0" smtClean="0"/>
          </a:p>
          <a:p>
            <a:r>
              <a:rPr lang="en-GB" sz="2400" dirty="0" smtClean="0"/>
              <a:t>The design was simulated and tested to find the voltages outputted by the GSR circuit. They were compared on this graph which proved </a:t>
            </a:r>
            <a:r>
              <a:rPr lang="en-GB" sz="2400" dirty="0"/>
              <a:t>that the design and software has been successful. </a:t>
            </a:r>
          </a:p>
        </p:txBody>
      </p:sp>
      <p:pic>
        <p:nvPicPr>
          <p:cNvPr id="23" name="Picture 22"/>
          <p:cNvPicPr>
            <a:picLocks noChangeAspect="1"/>
          </p:cNvPicPr>
          <p:nvPr/>
        </p:nvPicPr>
        <p:blipFill>
          <a:blip r:embed="rId8"/>
          <a:stretch>
            <a:fillRect/>
          </a:stretch>
        </p:blipFill>
        <p:spPr>
          <a:xfrm>
            <a:off x="25592170" y="7688458"/>
            <a:ext cx="3544561" cy="4380498"/>
          </a:xfrm>
          <a:prstGeom prst="rect">
            <a:avLst/>
          </a:prstGeom>
        </p:spPr>
      </p:pic>
      <p:sp>
        <p:nvSpPr>
          <p:cNvPr id="26" name="Rectangle 25"/>
          <p:cNvSpPr/>
          <p:nvPr/>
        </p:nvSpPr>
        <p:spPr>
          <a:xfrm>
            <a:off x="16084623" y="17524048"/>
            <a:ext cx="13590131" cy="2600712"/>
          </a:xfrm>
          <a:prstGeom prst="rect">
            <a:avLst/>
          </a:prstGeom>
        </p:spPr>
        <p:txBody>
          <a:bodyPr wrap="square">
            <a:spAutoFit/>
          </a:bodyPr>
          <a:lstStyle/>
          <a:p>
            <a:r>
              <a:rPr lang="en-GB" sz="3600" b="1" dirty="0" smtClean="0"/>
              <a:t>Conclusion &amp; Recommendations</a:t>
            </a:r>
          </a:p>
          <a:p>
            <a:endParaRPr lang="en-GB" sz="700" b="1" dirty="0" smtClean="0"/>
          </a:p>
          <a:p>
            <a:r>
              <a:rPr lang="en-GB" sz="2400" dirty="0" smtClean="0"/>
              <a:t>The overall final build represented a product that was able to detect a change in a persons stress levels and displayed this through a series of LEDs. This However</a:t>
            </a:r>
            <a:r>
              <a:rPr lang="en-GB" sz="2400" dirty="0"/>
              <a:t>, more testing could have been done using the device once it was fully functioning</a:t>
            </a:r>
            <a:r>
              <a:rPr lang="en-GB" sz="2400" dirty="0" smtClean="0"/>
              <a:t>.</a:t>
            </a:r>
          </a:p>
          <a:p>
            <a:r>
              <a:rPr lang="en-GB" sz="2400" dirty="0" smtClean="0"/>
              <a:t>It is recommended that an accelerometer and temperature sensor could be added to tell if skin resistance was changing due to electrocardiogram artefacts or the environment.</a:t>
            </a:r>
            <a:endParaRPr lang="en-GB" sz="2400" dirty="0"/>
          </a:p>
        </p:txBody>
      </p:sp>
      <p:sp>
        <p:nvSpPr>
          <p:cNvPr id="19" name="Rectangle 18"/>
          <p:cNvSpPr/>
          <p:nvPr/>
        </p:nvSpPr>
        <p:spPr>
          <a:xfrm>
            <a:off x="21276370" y="7704224"/>
            <a:ext cx="5330476" cy="369332"/>
          </a:xfrm>
          <a:prstGeom prst="rect">
            <a:avLst/>
          </a:prstGeom>
        </p:spPr>
        <p:txBody>
          <a:bodyPr wrap="square">
            <a:spAutoFit/>
          </a:bodyPr>
          <a:lstStyle/>
          <a:p>
            <a:r>
              <a:rPr lang="en-GB" sz="1800" b="1" dirty="0" smtClean="0"/>
              <a:t>Schematic Design</a:t>
            </a:r>
            <a:endParaRPr lang="en-GB" sz="1800" dirty="0"/>
          </a:p>
        </p:txBody>
      </p:sp>
      <p:sp>
        <p:nvSpPr>
          <p:cNvPr id="24" name="Rectangle 23"/>
          <p:cNvSpPr/>
          <p:nvPr/>
        </p:nvSpPr>
        <p:spPr>
          <a:xfrm>
            <a:off x="22365725" y="12062760"/>
            <a:ext cx="2155376" cy="369332"/>
          </a:xfrm>
          <a:prstGeom prst="rect">
            <a:avLst/>
          </a:prstGeom>
        </p:spPr>
        <p:txBody>
          <a:bodyPr wrap="square">
            <a:spAutoFit/>
          </a:bodyPr>
          <a:lstStyle/>
          <a:p>
            <a:r>
              <a:rPr lang="en-GB" sz="1800" b="1" dirty="0" smtClean="0"/>
              <a:t>3D PCB Design</a:t>
            </a:r>
            <a:endParaRPr lang="en-GB" sz="1800" dirty="0"/>
          </a:p>
        </p:txBody>
      </p:sp>
      <p:sp>
        <p:nvSpPr>
          <p:cNvPr id="27" name="Rectangle 26"/>
          <p:cNvSpPr/>
          <p:nvPr/>
        </p:nvSpPr>
        <p:spPr>
          <a:xfrm>
            <a:off x="25598724" y="12119086"/>
            <a:ext cx="3457116" cy="369332"/>
          </a:xfrm>
          <a:prstGeom prst="rect">
            <a:avLst/>
          </a:prstGeom>
        </p:spPr>
        <p:txBody>
          <a:bodyPr wrap="square">
            <a:spAutoFit/>
          </a:bodyPr>
          <a:lstStyle/>
          <a:p>
            <a:r>
              <a:rPr lang="en-GB" sz="1800" b="1" dirty="0" smtClean="0"/>
              <a:t>Final Build</a:t>
            </a:r>
            <a:endParaRPr lang="en-GB" sz="1800" dirty="0"/>
          </a:p>
        </p:txBody>
      </p:sp>
      <p:sp>
        <p:nvSpPr>
          <p:cNvPr id="28" name="Rectangle 27"/>
          <p:cNvSpPr/>
          <p:nvPr/>
        </p:nvSpPr>
        <p:spPr>
          <a:xfrm>
            <a:off x="16094388" y="15284906"/>
            <a:ext cx="6785300" cy="2231380"/>
          </a:xfrm>
          <a:prstGeom prst="rect">
            <a:avLst/>
          </a:prstGeom>
        </p:spPr>
        <p:txBody>
          <a:bodyPr wrap="square">
            <a:spAutoFit/>
          </a:bodyPr>
          <a:lstStyle/>
          <a:p>
            <a:r>
              <a:rPr lang="en-GB" sz="3600" b="1" dirty="0" smtClean="0"/>
              <a:t>Problems</a:t>
            </a:r>
          </a:p>
          <a:p>
            <a:endParaRPr lang="en-GB" sz="700" b="1" dirty="0" smtClean="0"/>
          </a:p>
          <a:p>
            <a:r>
              <a:rPr lang="en-GB" sz="2400" dirty="0" smtClean="0"/>
              <a:t>The testing proved the design functioned correctly. However, it </a:t>
            </a:r>
            <a:r>
              <a:rPr lang="en-GB" sz="2400" dirty="0"/>
              <a:t>is not clear whether the product would work practically because issues such as electrocardiogram artefacts.</a:t>
            </a:r>
          </a:p>
        </p:txBody>
      </p:sp>
      <p:pic>
        <p:nvPicPr>
          <p:cNvPr id="29" name="Picture 28" descr="Sensors 12 15888f10 1024"/>
          <p:cNvPicPr/>
          <p:nvPr/>
        </p:nvPicPr>
        <p:blipFill>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0287640" y="17114465"/>
            <a:ext cx="4789512" cy="3293037"/>
          </a:xfrm>
          <a:prstGeom prst="rect">
            <a:avLst/>
          </a:prstGeom>
          <a:noFill/>
          <a:ln>
            <a:noFill/>
          </a:ln>
        </p:spPr>
      </p:pic>
      <p:sp>
        <p:nvSpPr>
          <p:cNvPr id="30" name="Rectangle 29"/>
          <p:cNvSpPr/>
          <p:nvPr/>
        </p:nvSpPr>
        <p:spPr>
          <a:xfrm>
            <a:off x="10443591" y="20552135"/>
            <a:ext cx="5330476" cy="369332"/>
          </a:xfrm>
          <a:prstGeom prst="rect">
            <a:avLst/>
          </a:prstGeom>
        </p:spPr>
        <p:txBody>
          <a:bodyPr wrap="square">
            <a:spAutoFit/>
          </a:bodyPr>
          <a:lstStyle/>
          <a:p>
            <a:r>
              <a:rPr lang="en-GB" sz="1800" b="1" dirty="0" smtClean="0"/>
              <a:t>Skin Conductance Response</a:t>
            </a:r>
            <a:endParaRPr lang="en-GB" sz="1800" dirty="0"/>
          </a:p>
        </p:txBody>
      </p:sp>
      <p:sp>
        <p:nvSpPr>
          <p:cNvPr id="31" name="Rectangle 30"/>
          <p:cNvSpPr/>
          <p:nvPr/>
        </p:nvSpPr>
        <p:spPr>
          <a:xfrm>
            <a:off x="10377355" y="16649808"/>
            <a:ext cx="5330476" cy="369332"/>
          </a:xfrm>
          <a:prstGeom prst="rect">
            <a:avLst/>
          </a:prstGeom>
        </p:spPr>
        <p:txBody>
          <a:bodyPr wrap="square">
            <a:spAutoFit/>
          </a:bodyPr>
          <a:lstStyle/>
          <a:p>
            <a:r>
              <a:rPr lang="en-GB" sz="1800" b="1" dirty="0" smtClean="0"/>
              <a:t>Anatomy of </a:t>
            </a:r>
            <a:r>
              <a:rPr lang="en-GB" sz="1800" b="1" dirty="0"/>
              <a:t>S</a:t>
            </a:r>
            <a:r>
              <a:rPr lang="en-GB" sz="1800" b="1" dirty="0" smtClean="0"/>
              <a:t>weat Glands</a:t>
            </a:r>
            <a:endParaRPr lang="en-GB" sz="1800" dirty="0"/>
          </a:p>
        </p:txBody>
      </p:sp>
      <p:pic>
        <p:nvPicPr>
          <p:cNvPr id="1030" name="Picture 6"/>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9272667" y="8336216"/>
            <a:ext cx="2794920" cy="357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8" name="Rectangle 37"/>
          <p:cNvSpPr/>
          <p:nvPr/>
        </p:nvSpPr>
        <p:spPr>
          <a:xfrm>
            <a:off x="19302459" y="12044460"/>
            <a:ext cx="2155376" cy="369332"/>
          </a:xfrm>
          <a:prstGeom prst="rect">
            <a:avLst/>
          </a:prstGeom>
        </p:spPr>
        <p:txBody>
          <a:bodyPr wrap="square">
            <a:spAutoFit/>
          </a:bodyPr>
          <a:lstStyle/>
          <a:p>
            <a:r>
              <a:rPr lang="en-GB" sz="1800" b="1" dirty="0" smtClean="0"/>
              <a:t>PCB Design</a:t>
            </a:r>
            <a:endParaRPr lang="en-GB" sz="1800" dirty="0"/>
          </a:p>
        </p:txBody>
      </p:sp>
      <p:pic>
        <p:nvPicPr>
          <p:cNvPr id="1031" name="Picture 7"/>
          <p:cNvPicPr>
            <a:picLocks noChangeAspect="1" noChangeArrowheads="1"/>
          </p:cNvPicPr>
          <p:nvPr/>
        </p:nvPicPr>
        <p:blipFill rotWithShape="1">
          <a:blip r:embed="rId11">
            <a:extLst>
              <a:ext uri="{28A0092B-C50C-407E-A947-70E740481C1C}">
                <a14:useLocalDpi xmlns:a14="http://schemas.microsoft.com/office/drawing/2010/main" val="0"/>
              </a:ext>
            </a:extLst>
          </a:blip>
          <a:srcRect l="6906" r="3602" b="6734"/>
          <a:stretch/>
        </p:blipFill>
        <p:spPr bwMode="auto">
          <a:xfrm>
            <a:off x="16252048" y="8336216"/>
            <a:ext cx="2800229" cy="3577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0" name="Rectangle 39"/>
          <p:cNvSpPr/>
          <p:nvPr/>
        </p:nvSpPr>
        <p:spPr>
          <a:xfrm>
            <a:off x="16325284" y="12005892"/>
            <a:ext cx="2155376" cy="369332"/>
          </a:xfrm>
          <a:prstGeom prst="rect">
            <a:avLst/>
          </a:prstGeom>
        </p:spPr>
        <p:txBody>
          <a:bodyPr wrap="square">
            <a:spAutoFit/>
          </a:bodyPr>
          <a:lstStyle/>
          <a:p>
            <a:r>
              <a:rPr lang="en-GB" sz="1800" b="1" dirty="0" smtClean="0"/>
              <a:t>Finger Electrodes</a:t>
            </a:r>
            <a:endParaRPr lang="en-GB" sz="1800" dirty="0"/>
          </a:p>
        </p:txBody>
      </p:sp>
    </p:spTree>
    <p:extLst>
      <p:ext uri="{BB962C8B-B14F-4D97-AF65-F5344CB8AC3E}">
        <p14:creationId xmlns:p14="http://schemas.microsoft.com/office/powerpoint/2010/main" val="158045710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264</TotalTime>
  <Words>542</Words>
  <Application>Microsoft Office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MS PGothic</vt:lpstr>
      <vt:lpstr>Arial</vt:lpstr>
      <vt:lpstr>Calibri</vt:lpstr>
      <vt:lpstr>Calibri Light</vt:lpstr>
      <vt:lpstr>Office Theme</vt:lpstr>
      <vt:lpstr>PowerPoint Presentation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Randel (P152106)</dc:creator>
  <cp:lastModifiedBy>Jordan Randel</cp:lastModifiedBy>
  <cp:revision>34</cp:revision>
  <dcterms:created xsi:type="dcterms:W3CDTF">2018-04-26T15:00:28Z</dcterms:created>
  <dcterms:modified xsi:type="dcterms:W3CDTF">2018-04-27T13:23:13Z</dcterms:modified>
</cp:coreProperties>
</file>