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 id="2147483735" r:id="rId2"/>
    <p:sldMasterId id="2147483744" r:id="rId3"/>
  </p:sldMasterIdLst>
  <p:sldIdLst>
    <p:sldId id="320" r:id="rId4"/>
    <p:sldId id="312" r:id="rId5"/>
    <p:sldId id="258" r:id="rId6"/>
    <p:sldId id="268" r:id="rId7"/>
    <p:sldId id="263" r:id="rId8"/>
    <p:sldId id="262" r:id="rId9"/>
    <p:sldId id="315" r:id="rId10"/>
    <p:sldId id="264" r:id="rId11"/>
    <p:sldId id="265" r:id="rId12"/>
    <p:sldId id="266" r:id="rId13"/>
    <p:sldId id="316" r:id="rId14"/>
    <p:sldId id="267" r:id="rId15"/>
    <p:sldId id="270" r:id="rId16"/>
    <p:sldId id="271" r:id="rId17"/>
    <p:sldId id="317" r:id="rId18"/>
    <p:sldId id="319" r:id="rId19"/>
    <p:sldId id="318" r:id="rId20"/>
    <p:sldId id="31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82" autoAdjust="0"/>
    <p:restoredTop sz="94660"/>
  </p:normalViewPr>
  <p:slideViewPr>
    <p:cSldViewPr>
      <p:cViewPr varScale="1">
        <p:scale>
          <a:sx n="84" d="100"/>
          <a:sy n="84" d="100"/>
        </p:scale>
        <p:origin x="72" y="6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Cole" userId="d194a8ba7db82104" providerId="LiveId" clId="{1338A0CA-9DF5-4A6C-A51C-633B91479948}"/>
    <pc:docChg chg="modSld">
      <pc:chgData name="Sharon Cole" userId="d194a8ba7db82104" providerId="LiveId" clId="{1338A0CA-9DF5-4A6C-A51C-633B91479948}" dt="2025-02-18T00:23:19.742" v="0" actId="6549"/>
      <pc:docMkLst>
        <pc:docMk/>
      </pc:docMkLst>
      <pc:sldChg chg="modSp mod">
        <pc:chgData name="Sharon Cole" userId="d194a8ba7db82104" providerId="LiveId" clId="{1338A0CA-9DF5-4A6C-A51C-633B91479948}" dt="2025-02-18T00:23:19.742" v="0" actId="6549"/>
        <pc:sldMkLst>
          <pc:docMk/>
          <pc:sldMk cId="1942198323" sldId="320"/>
        </pc:sldMkLst>
        <pc:spChg chg="mod">
          <ac:chgData name="Sharon Cole" userId="d194a8ba7db82104" providerId="LiveId" clId="{1338A0CA-9DF5-4A6C-A51C-633B91479948}" dt="2025-02-18T00:23:19.742" v="0" actId="6549"/>
          <ac:spMkLst>
            <pc:docMk/>
            <pc:sldMk cId="1942198323" sldId="320"/>
            <ac:spMk id="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2167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8987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6846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B241F13A-777F-4705-8AF5-A8F9A402CCCB}" type="datetimeFigureOut">
              <a:rPr lang="en-GB" smtClean="0"/>
              <a:t>08/12/2025</a:t>
            </a:fld>
            <a:endParaRPr lang="en-GB"/>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89171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B241F13A-777F-4705-8AF5-A8F9A402CCCB}" type="datetimeFigureOut">
              <a:rPr lang="en-GB" smtClean="0"/>
              <a:t>08/12/2025</a:t>
            </a:fld>
            <a:endParaRPr lang="en-GB"/>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266630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B241F13A-777F-4705-8AF5-A8F9A402CCCB}" type="datetimeFigureOut">
              <a:rPr lang="en-GB" smtClean="0"/>
              <a:t>08/12/2025</a:t>
            </a:fld>
            <a:endParaRPr lang="en-GB"/>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8729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B241F13A-777F-4705-8AF5-A8F9A402CCCB}" type="datetimeFigureOut">
              <a:rPr lang="en-GB" smtClean="0"/>
              <a:t>08/12/2025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2496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DBA47-E205-BD1F-6965-AC7BF84701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B42D43-BA5E-5B7D-A494-94D899F36436}"/>
              </a:ext>
            </a:extLst>
          </p:cNvPr>
          <p:cNvSpPr>
            <a:spLocks noGrp="1"/>
          </p:cNvSpPr>
          <p:nvPr>
            <p:ph type="dt" sz="half" idx="10"/>
          </p:nvPr>
        </p:nvSpPr>
        <p:spPr/>
        <p:txBody>
          <a:bodyPr/>
          <a:lstStyle/>
          <a:p>
            <a:fld id="{B241F13A-777F-4705-8AF5-A8F9A402CCCB}" type="datetimeFigureOut">
              <a:rPr lang="en-GB" smtClean="0"/>
              <a:t>08/12/2025</a:t>
            </a:fld>
            <a:endParaRPr lang="en-GB"/>
          </a:p>
        </p:txBody>
      </p:sp>
      <p:sp>
        <p:nvSpPr>
          <p:cNvPr id="4" name="Footer Placeholder 3">
            <a:extLst>
              <a:ext uri="{FF2B5EF4-FFF2-40B4-BE49-F238E27FC236}">
                <a16:creationId xmlns:a16="http://schemas.microsoft.com/office/drawing/2014/main" id="{3EA2EAD0-4859-697C-C2D4-B7D0922544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3D10DF-BF23-4986-E0A0-561FB7BE9A45}"/>
              </a:ext>
            </a:extLst>
          </p:cNvPr>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741500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0005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93002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7402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657339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91607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05BFA754-D5C3-4E66-96A6-867B257F58DC}" type="datetimeFigureOut">
              <a:rPr lang="en-US" smtClean="0"/>
              <a:t>12/8/2025</a:t>
            </a:fld>
            <a:endParaRPr lang="en-US" dirty="0"/>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772032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8284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1945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DBA47-E205-BD1F-6965-AC7BF84701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B42D43-BA5E-5B7D-A494-94D899F36436}"/>
              </a:ext>
            </a:extLst>
          </p:cNvPr>
          <p:cNvSpPr>
            <a:spLocks noGrp="1"/>
          </p:cNvSpPr>
          <p:nvPr>
            <p:ph type="dt" sz="half" idx="10"/>
          </p:nvPr>
        </p:nvSpPr>
        <p:spPr/>
        <p:txBody>
          <a:bodyPr/>
          <a:lstStyle/>
          <a:p>
            <a:fld id="{B241F13A-777F-4705-8AF5-A8F9A402CCCB}" type="datetimeFigureOut">
              <a:rPr lang="en-GB" smtClean="0"/>
              <a:t>08/12/2025</a:t>
            </a:fld>
            <a:endParaRPr lang="en-GB"/>
          </a:p>
        </p:txBody>
      </p:sp>
      <p:sp>
        <p:nvSpPr>
          <p:cNvPr id="4" name="Footer Placeholder 3">
            <a:extLst>
              <a:ext uri="{FF2B5EF4-FFF2-40B4-BE49-F238E27FC236}">
                <a16:creationId xmlns:a16="http://schemas.microsoft.com/office/drawing/2014/main" id="{3EA2EAD0-4859-697C-C2D4-B7D0922544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3D10DF-BF23-4986-E0A0-561FB7BE9A45}"/>
              </a:ext>
            </a:extLst>
          </p:cNvPr>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987401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2266782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31330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image" Target="../media/image4.png"/><Relationship Id="rId5" Type="http://schemas.openxmlformats.org/officeDocument/2006/relationships/slideLayout" Target="../slideLayouts/slideLayout13.xml"/><Relationship Id="rId10" Type="http://schemas.openxmlformats.org/officeDocument/2006/relationships/theme" Target="../theme/theme2.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08/12/2025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59101668"/>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3349978755"/>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7879028"/>
      </p:ext>
    </p:extLst>
  </p:cSld>
  <p:clrMap bg1="lt1" tx1="dk1" bg2="lt2" tx2="dk2" accent1="accent1" accent2="accent2" accent3="accent3" accent4="accent4" accent5="accent5" accent6="accent6" hlink="hlink" folHlink="folHlink"/>
  <p:sldLayoutIdLst>
    <p:sldLayoutId id="2147483745" r:id="rId1"/>
    <p:sldLayoutId id="214748374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5.xml"/><Relationship Id="rId5" Type="http://schemas.openxmlformats.org/officeDocument/2006/relationships/image" Target="../media/image13.jpe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pzeYcDy7vE" TargetMode="External"/><Relationship Id="rId2" Type="http://schemas.openxmlformats.org/officeDocument/2006/relationships/hyperlink" Target="https://www.youtube.com/watch?v=r61ks18Bd7I" TargetMode="Externa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dwMNyig6FJ8" TargetMode="External"/><Relationship Id="rId2" Type="http://schemas.openxmlformats.org/officeDocument/2006/relationships/hyperlink" Target="https://www.youtube.com/watch?v=uvvFE1fj88Q" TargetMode="Externa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society/2009/apr/15/stereotypes-young-people" TargetMode="External"/><Relationship Id="rId2" Type="http://schemas.openxmlformats.org/officeDocument/2006/relationships/hyperlink" Target="https://vimeo.com/189317752" TargetMode="Externa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hyperlink" Target="https://vimeo.com/189317752" TargetMode="External"/><Relationship Id="rId2" Type="http://schemas.openxmlformats.org/officeDocument/2006/relationships/hyperlink" Target="https://www.theguardian.com/society/2009/apr/15/stereotypes-young-people"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sz="3600" dirty="0"/>
              <a:t>Youth and Age:</a:t>
            </a:r>
            <a:br>
              <a:rPr lang="en-GB" sz="3600" dirty="0"/>
            </a:br>
            <a:r>
              <a:rPr lang="en-US" sz="3600" i="1" dirty="0"/>
              <a:t>Misrepresentations of Youth…</a:t>
            </a:r>
            <a:endParaRPr lang="en-GB" sz="3600" i="1" dirty="0"/>
          </a:p>
        </p:txBody>
      </p:sp>
      <p:sp>
        <p:nvSpPr>
          <p:cNvPr id="5" name="Subtitle 4"/>
          <p:cNvSpPr>
            <a:spLocks noGrp="1"/>
          </p:cNvSpPr>
          <p:nvPr>
            <p:ph type="subTitle" idx="1"/>
          </p:nvPr>
        </p:nvSpPr>
        <p:spPr/>
        <p:txBody>
          <a:bodyPr>
            <a:normAutofit/>
          </a:bodyPr>
          <a:lstStyle/>
          <a:p>
            <a:r>
              <a:rPr lang="en-GB" dirty="0"/>
              <a:t>ECED7005 </a:t>
            </a:r>
          </a:p>
          <a:p>
            <a:r>
              <a:rPr lang="en-GB" dirty="0"/>
              <a:t>Sharon H </a:t>
            </a:r>
            <a:r>
              <a:rPr lang="en-GB"/>
              <a:t>Cole MA</a:t>
            </a:r>
            <a:endParaRPr lang="en-GB" dirty="0"/>
          </a:p>
        </p:txBody>
      </p:sp>
    </p:spTree>
    <p:extLst>
      <p:ext uri="{BB962C8B-B14F-4D97-AF65-F5344CB8AC3E}">
        <p14:creationId xmlns:p14="http://schemas.microsoft.com/office/powerpoint/2010/main" val="1942198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6A2102F0-A4AC-46EC-BAF8-6FC35C129AD0}"/>
              </a:ext>
            </a:extLst>
          </p:cNvPr>
          <p:cNvSpPr>
            <a:spLocks noGrp="1" noChangeArrowheads="1"/>
          </p:cNvSpPr>
          <p:nvPr>
            <p:ph type="title"/>
          </p:nvPr>
        </p:nvSpPr>
        <p:spPr>
          <a:xfrm>
            <a:off x="1994665" y="2852936"/>
            <a:ext cx="8229600" cy="994122"/>
          </a:xfrm>
        </p:spPr>
        <p:txBody>
          <a:bodyPr>
            <a:normAutofit/>
          </a:bodyPr>
          <a:lstStyle/>
          <a:p>
            <a:r>
              <a:rPr lang="en-GB" altLang="en-US" b="1" dirty="0"/>
              <a:t>Activity 1</a:t>
            </a:r>
          </a:p>
        </p:txBody>
      </p:sp>
      <p:sp>
        <p:nvSpPr>
          <p:cNvPr id="6147" name="Content Placeholder 2">
            <a:extLst>
              <a:ext uri="{FF2B5EF4-FFF2-40B4-BE49-F238E27FC236}">
                <a16:creationId xmlns:a16="http://schemas.microsoft.com/office/drawing/2014/main" id="{28870F55-E0EC-41D2-B1D3-7FFADFAB7C0A}"/>
              </a:ext>
            </a:extLst>
          </p:cNvPr>
          <p:cNvSpPr>
            <a:spLocks noGrp="1" noChangeArrowheads="1"/>
          </p:cNvSpPr>
          <p:nvPr>
            <p:ph idx="1"/>
          </p:nvPr>
        </p:nvSpPr>
        <p:spPr>
          <a:xfrm>
            <a:off x="1995890" y="4293096"/>
            <a:ext cx="8229600" cy="994122"/>
          </a:xfrm>
        </p:spPr>
        <p:txBody>
          <a:bodyPr/>
          <a:lstStyle/>
          <a:p>
            <a:r>
              <a:rPr lang="en-GB" altLang="en-US" dirty="0"/>
              <a:t>Think about all the words you know that describe the period of youth. </a:t>
            </a:r>
          </a:p>
          <a:p>
            <a:pPr marL="0" indent="0">
              <a:buNone/>
            </a:pPr>
            <a:endParaRPr lang="en-GB" altLang="en-US" dirty="0"/>
          </a:p>
        </p:txBody>
      </p:sp>
      <p:sp>
        <p:nvSpPr>
          <p:cNvPr id="2" name="TextBox 1">
            <a:extLst>
              <a:ext uri="{FF2B5EF4-FFF2-40B4-BE49-F238E27FC236}">
                <a16:creationId xmlns:a16="http://schemas.microsoft.com/office/drawing/2014/main" id="{7B34BE94-5795-48A8-97FD-74DA59166D05}"/>
              </a:ext>
            </a:extLst>
          </p:cNvPr>
          <p:cNvSpPr txBox="1"/>
          <p:nvPr/>
        </p:nvSpPr>
        <p:spPr>
          <a:xfrm>
            <a:off x="1994665" y="1196753"/>
            <a:ext cx="8229600" cy="646331"/>
          </a:xfrm>
          <a:prstGeom prst="rect">
            <a:avLst/>
          </a:prstGeom>
          <a:noFill/>
        </p:spPr>
        <p:txBody>
          <a:bodyPr wrap="square" rtlCol="0">
            <a:spAutoFit/>
          </a:bodyPr>
          <a:lstStyle/>
          <a:p>
            <a:pPr algn="ctr"/>
            <a:r>
              <a:rPr lang="en-GB" sz="3600" b="1" dirty="0"/>
              <a:t>Representations of Young People</a:t>
            </a:r>
          </a:p>
        </p:txBody>
      </p:sp>
    </p:spTree>
    <p:extLst>
      <p:ext uri="{BB962C8B-B14F-4D97-AF65-F5344CB8AC3E}">
        <p14:creationId xmlns:p14="http://schemas.microsoft.com/office/powerpoint/2010/main" val="4217553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E42831C-4388-446D-8FF7-A08DAD9476BD}"/>
              </a:ext>
            </a:extLst>
          </p:cNvPr>
          <p:cNvSpPr>
            <a:spLocks noGrp="1" noChangeArrowheads="1"/>
          </p:cNvSpPr>
          <p:nvPr>
            <p:ph type="title"/>
          </p:nvPr>
        </p:nvSpPr>
        <p:spPr>
          <a:xfrm>
            <a:off x="1919536" y="1124744"/>
            <a:ext cx="8229600" cy="1143000"/>
          </a:xfrm>
        </p:spPr>
        <p:txBody>
          <a:bodyPr>
            <a:normAutofit/>
          </a:bodyPr>
          <a:lstStyle/>
          <a:p>
            <a:r>
              <a:rPr lang="en-GB" altLang="en-US" sz="4400" b="1" dirty="0"/>
              <a:t>Activity 2 </a:t>
            </a:r>
          </a:p>
        </p:txBody>
      </p:sp>
      <p:sp>
        <p:nvSpPr>
          <p:cNvPr id="7171" name="Content Placeholder 2">
            <a:extLst>
              <a:ext uri="{FF2B5EF4-FFF2-40B4-BE49-F238E27FC236}">
                <a16:creationId xmlns:a16="http://schemas.microsoft.com/office/drawing/2014/main" id="{D055CFFD-B4A5-4265-86E7-881A88B96DB9}"/>
              </a:ext>
            </a:extLst>
          </p:cNvPr>
          <p:cNvSpPr>
            <a:spLocks noGrp="1" noChangeArrowheads="1"/>
          </p:cNvSpPr>
          <p:nvPr>
            <p:ph idx="1"/>
          </p:nvPr>
        </p:nvSpPr>
        <p:spPr>
          <a:xfrm>
            <a:off x="2063552" y="2420889"/>
            <a:ext cx="8229600" cy="4525963"/>
          </a:xfrm>
        </p:spPr>
        <p:txBody>
          <a:bodyPr>
            <a:normAutofit/>
          </a:bodyPr>
          <a:lstStyle/>
          <a:p>
            <a:pPr>
              <a:spcBef>
                <a:spcPts val="600"/>
              </a:spcBef>
            </a:pPr>
            <a:r>
              <a:rPr lang="en-GB" altLang="en-US" sz="2800" dirty="0"/>
              <a:t>Spend a few minutes writing down all the negative things that you have heard regarding young people recently. </a:t>
            </a:r>
          </a:p>
          <a:p>
            <a:pPr>
              <a:spcBef>
                <a:spcPts val="600"/>
              </a:spcBef>
            </a:pPr>
            <a:r>
              <a:rPr lang="en-GB" altLang="en-US" sz="2800" dirty="0"/>
              <a:t>For example think of how young people are depicted in terms of violent activity, involvement in gangs, teenage pregnancy, binge drinking etc. </a:t>
            </a:r>
          </a:p>
          <a:p>
            <a:pPr>
              <a:spcBef>
                <a:spcPts val="600"/>
              </a:spcBef>
            </a:pPr>
            <a:r>
              <a:rPr lang="en-GB" altLang="en-US" sz="2800" dirty="0"/>
              <a:t>Then write a list of all the positive things you have heard regarding young people in recent weeks.</a:t>
            </a:r>
          </a:p>
        </p:txBody>
      </p:sp>
    </p:spTree>
    <p:extLst>
      <p:ext uri="{BB962C8B-B14F-4D97-AF65-F5344CB8AC3E}">
        <p14:creationId xmlns:p14="http://schemas.microsoft.com/office/powerpoint/2010/main" val="303305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BE71E37C-7CFB-48C1-AD29-A4AA4FDFD2AD}"/>
              </a:ext>
            </a:extLst>
          </p:cNvPr>
          <p:cNvSpPr>
            <a:spLocks noGrp="1" noChangeArrowheads="1"/>
          </p:cNvSpPr>
          <p:nvPr>
            <p:ph type="title"/>
          </p:nvPr>
        </p:nvSpPr>
        <p:spPr/>
        <p:txBody>
          <a:bodyPr>
            <a:normAutofit/>
          </a:bodyPr>
          <a:lstStyle/>
          <a:p>
            <a:r>
              <a:rPr lang="en-GB" altLang="en-US" sz="4400" b="1" dirty="0"/>
              <a:t>Activity 2</a:t>
            </a:r>
          </a:p>
        </p:txBody>
      </p:sp>
      <p:sp>
        <p:nvSpPr>
          <p:cNvPr id="8195" name="Content Placeholder 2">
            <a:extLst>
              <a:ext uri="{FF2B5EF4-FFF2-40B4-BE49-F238E27FC236}">
                <a16:creationId xmlns:a16="http://schemas.microsoft.com/office/drawing/2014/main" id="{C78A459E-1CFC-4026-BBC3-BABCA87DC3CE}"/>
              </a:ext>
            </a:extLst>
          </p:cNvPr>
          <p:cNvSpPr>
            <a:spLocks noGrp="1" noChangeArrowheads="1"/>
          </p:cNvSpPr>
          <p:nvPr>
            <p:ph idx="1"/>
          </p:nvPr>
        </p:nvSpPr>
        <p:spPr/>
        <p:txBody>
          <a:bodyPr/>
          <a:lstStyle/>
          <a:p>
            <a:r>
              <a:rPr lang="en-GB" altLang="en-US" dirty="0"/>
              <a:t>Compare your two lists. Was one easier to put together than the other? Do you have more or less on your negative or positive list? If so why do you think this is?</a:t>
            </a:r>
          </a:p>
          <a:p>
            <a:r>
              <a:rPr lang="en-GB" altLang="en-US" dirty="0"/>
              <a:t>Have your own thoughts and feelings regarding young people been challenged or confirmed during this activity?</a:t>
            </a:r>
          </a:p>
        </p:txBody>
      </p:sp>
    </p:spTree>
    <p:extLst>
      <p:ext uri="{BB962C8B-B14F-4D97-AF65-F5344CB8AC3E}">
        <p14:creationId xmlns:p14="http://schemas.microsoft.com/office/powerpoint/2010/main" val="79152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4B985A-DF5D-4C40-A8CE-09856F9A9C62}"/>
              </a:ext>
            </a:extLst>
          </p:cNvPr>
          <p:cNvSpPr>
            <a:spLocks noGrp="1"/>
          </p:cNvSpPr>
          <p:nvPr>
            <p:ph idx="4294967295"/>
          </p:nvPr>
        </p:nvSpPr>
        <p:spPr>
          <a:xfrm>
            <a:off x="4678363" y="1341438"/>
            <a:ext cx="7513637" cy="1223962"/>
          </a:xfrm>
        </p:spPr>
        <p:txBody>
          <a:bodyPr>
            <a:noAutofit/>
          </a:bodyPr>
          <a:lstStyle/>
          <a:p>
            <a:pPr>
              <a:defRPr/>
            </a:pPr>
            <a:r>
              <a:rPr lang="en-GB" sz="1800"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a:t>
            </a:r>
          </a:p>
        </p:txBody>
      </p:sp>
      <p:pic>
        <p:nvPicPr>
          <p:cNvPr id="9220" name="Picture 3">
            <a:extLst>
              <a:ext uri="{FF2B5EF4-FFF2-40B4-BE49-F238E27FC236}">
                <a16:creationId xmlns:a16="http://schemas.microsoft.com/office/drawing/2014/main" id="{C38580C2-D776-4D69-975C-9462D4A345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9657" y="4529784"/>
            <a:ext cx="2889671"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4">
            <a:extLst>
              <a:ext uri="{FF2B5EF4-FFF2-40B4-BE49-F238E27FC236}">
                <a16:creationId xmlns:a16="http://schemas.microsoft.com/office/drawing/2014/main" id="{ECB4E723-5E22-46E0-B731-C6E708040F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9617" y="2711655"/>
            <a:ext cx="2676525"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a:extLst>
              <a:ext uri="{FF2B5EF4-FFF2-40B4-BE49-F238E27FC236}">
                <a16:creationId xmlns:a16="http://schemas.microsoft.com/office/drawing/2014/main" id="{805597E7-34CA-48E3-A36A-0EAE18F0D9AE}"/>
              </a:ext>
            </a:extLst>
          </p:cNvPr>
          <p:cNvSpPr txBox="1"/>
          <p:nvPr/>
        </p:nvSpPr>
        <p:spPr>
          <a:xfrm>
            <a:off x="1981200" y="332657"/>
            <a:ext cx="8229600" cy="646331"/>
          </a:xfrm>
          <a:prstGeom prst="rect">
            <a:avLst/>
          </a:prstGeom>
          <a:noFill/>
        </p:spPr>
        <p:txBody>
          <a:bodyPr wrap="square" rtlCol="0">
            <a:spAutoFit/>
          </a:bodyPr>
          <a:lstStyle/>
          <a:p>
            <a:pPr algn="ctr"/>
            <a:r>
              <a:rPr lang="en-GB" sz="3600" b="1" dirty="0"/>
              <a:t>Representations of Youth</a:t>
            </a:r>
          </a:p>
        </p:txBody>
      </p:sp>
      <p:sp>
        <p:nvSpPr>
          <p:cNvPr id="2" name="TextBox 1">
            <a:extLst>
              <a:ext uri="{FF2B5EF4-FFF2-40B4-BE49-F238E27FC236}">
                <a16:creationId xmlns:a16="http://schemas.microsoft.com/office/drawing/2014/main" id="{2D937933-833F-471E-AFA9-BBA438F0A263}"/>
              </a:ext>
            </a:extLst>
          </p:cNvPr>
          <p:cNvSpPr txBox="1"/>
          <p:nvPr/>
        </p:nvSpPr>
        <p:spPr>
          <a:xfrm>
            <a:off x="7302326" y="2413782"/>
            <a:ext cx="2952328" cy="307777"/>
          </a:xfrm>
          <a:prstGeom prst="rect">
            <a:avLst/>
          </a:prstGeom>
          <a:noFill/>
        </p:spPr>
        <p:txBody>
          <a:bodyPr wrap="square" rtlCol="0">
            <a:spAutoFit/>
          </a:bodyPr>
          <a:lstStyle/>
          <a:p>
            <a:r>
              <a:rPr lang="en-GB" sz="1400" dirty="0"/>
              <a:t>(Adams and </a:t>
            </a:r>
            <a:r>
              <a:rPr lang="en-GB" sz="1400" dirty="0" err="1"/>
              <a:t>Berzonsky</a:t>
            </a:r>
            <a:r>
              <a:rPr lang="en-GB" sz="1400" dirty="0"/>
              <a:t>, 2006, p. xxii). </a:t>
            </a:r>
          </a:p>
        </p:txBody>
      </p:sp>
      <p:pic>
        <p:nvPicPr>
          <p:cNvPr id="5" name="Picture 4">
            <a:extLst>
              <a:ext uri="{FF2B5EF4-FFF2-40B4-BE49-F238E27FC236}">
                <a16:creationId xmlns:a16="http://schemas.microsoft.com/office/drawing/2014/main" id="{51686682-F21A-427E-A715-A26BE16413F1}"/>
              </a:ext>
            </a:extLst>
          </p:cNvPr>
          <p:cNvPicPr>
            <a:picLocks noChangeAspect="1"/>
          </p:cNvPicPr>
          <p:nvPr/>
        </p:nvPicPr>
        <p:blipFill>
          <a:blip r:embed="rId4"/>
          <a:stretch>
            <a:fillRect/>
          </a:stretch>
        </p:blipFill>
        <p:spPr>
          <a:xfrm>
            <a:off x="6744072" y="4529785"/>
            <a:ext cx="2748534" cy="1781653"/>
          </a:xfrm>
          <a:prstGeom prst="rect">
            <a:avLst/>
          </a:prstGeom>
        </p:spPr>
      </p:pic>
      <p:pic>
        <p:nvPicPr>
          <p:cNvPr id="8" name="Picture 7" descr="C:\Users\j.davies1\AppData\Local\Microsoft\Windows\INetCache\Content.MSO\F9E91E7A.tmp"/>
          <p:cNvPicPr/>
          <p:nvPr/>
        </p:nvPicPr>
        <p:blipFill>
          <a:blip r:embed="rId5">
            <a:extLst>
              <a:ext uri="{28A0092B-C50C-407E-A947-70E740481C1C}">
                <a14:useLocalDpi xmlns:a14="http://schemas.microsoft.com/office/drawing/2010/main" val="0"/>
              </a:ext>
            </a:extLst>
          </a:blip>
          <a:srcRect/>
          <a:stretch>
            <a:fillRect/>
          </a:stretch>
        </p:blipFill>
        <p:spPr bwMode="auto">
          <a:xfrm>
            <a:off x="6096000" y="2850336"/>
            <a:ext cx="2941955" cy="1550670"/>
          </a:xfrm>
          <a:prstGeom prst="rect">
            <a:avLst/>
          </a:prstGeom>
          <a:noFill/>
          <a:ln>
            <a:noFill/>
          </a:ln>
        </p:spPr>
      </p:pic>
    </p:spTree>
    <p:extLst>
      <p:ext uri="{BB962C8B-B14F-4D97-AF65-F5344CB8AC3E}">
        <p14:creationId xmlns:p14="http://schemas.microsoft.com/office/powerpoint/2010/main" val="284775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BE63B9C-4E38-4339-B334-E690F38124EA}"/>
              </a:ext>
            </a:extLst>
          </p:cNvPr>
          <p:cNvSpPr>
            <a:spLocks noGrp="1" noChangeArrowheads="1"/>
          </p:cNvSpPr>
          <p:nvPr>
            <p:ph type="title"/>
          </p:nvPr>
        </p:nvSpPr>
        <p:spPr/>
        <p:txBody>
          <a:bodyPr>
            <a:normAutofit/>
          </a:bodyPr>
          <a:lstStyle/>
          <a:p>
            <a:r>
              <a:rPr lang="en-GB" altLang="en-US" sz="4400" b="1" dirty="0"/>
              <a:t>Youth and ‘moral panics’</a:t>
            </a:r>
          </a:p>
        </p:txBody>
      </p:sp>
      <p:sp>
        <p:nvSpPr>
          <p:cNvPr id="12291" name="Content Placeholder 2">
            <a:extLst>
              <a:ext uri="{FF2B5EF4-FFF2-40B4-BE49-F238E27FC236}">
                <a16:creationId xmlns:a16="http://schemas.microsoft.com/office/drawing/2014/main" id="{26BB3F21-F42B-4266-90CC-1259E524EAD9}"/>
              </a:ext>
            </a:extLst>
          </p:cNvPr>
          <p:cNvSpPr>
            <a:spLocks noGrp="1" noChangeArrowheads="1"/>
          </p:cNvSpPr>
          <p:nvPr>
            <p:ph idx="1"/>
          </p:nvPr>
        </p:nvSpPr>
        <p:spPr>
          <a:xfrm>
            <a:off x="2063552" y="2420888"/>
            <a:ext cx="8229600" cy="3629000"/>
          </a:xfrm>
        </p:spPr>
        <p:txBody>
          <a:bodyPr>
            <a:normAutofit/>
          </a:bodyPr>
          <a:lstStyle/>
          <a:p>
            <a:r>
              <a:rPr lang="en-US" altLang="en-US" sz="2800" dirty="0"/>
              <a:t>When we think about constructs such as youth, it is often coupled with a discussion that explores this period as a time of heightened risk and threat around which ‘moral panics’ may emerge. </a:t>
            </a:r>
          </a:p>
          <a:p>
            <a:r>
              <a:rPr lang="en-US" altLang="en-US" sz="2800" dirty="0"/>
              <a:t>Cohen (1972) defines the occurrence of a moral panic as: A condition, episode, person or group of persons (who) emerged to become defined as a threat to societal values and interest. </a:t>
            </a:r>
          </a:p>
        </p:txBody>
      </p:sp>
    </p:spTree>
    <p:extLst>
      <p:ext uri="{BB962C8B-B14F-4D97-AF65-F5344CB8AC3E}">
        <p14:creationId xmlns:p14="http://schemas.microsoft.com/office/powerpoint/2010/main" val="3099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t>Youth and ‘moral panics’</a:t>
            </a:r>
          </a:p>
        </p:txBody>
      </p:sp>
      <p:sp>
        <p:nvSpPr>
          <p:cNvPr id="3" name="Content Placeholder 2"/>
          <p:cNvSpPr>
            <a:spLocks noGrp="1"/>
          </p:cNvSpPr>
          <p:nvPr>
            <p:ph idx="1"/>
          </p:nvPr>
        </p:nvSpPr>
        <p:spPr>
          <a:xfrm>
            <a:off x="2063552" y="2564905"/>
            <a:ext cx="8229600" cy="4525963"/>
          </a:xfrm>
        </p:spPr>
        <p:txBody>
          <a:bodyPr/>
          <a:lstStyle/>
          <a:p>
            <a:r>
              <a:rPr lang="en-GB" dirty="0"/>
              <a:t>Mods, Rockers and Moral Panics</a:t>
            </a:r>
          </a:p>
          <a:p>
            <a:r>
              <a:rPr lang="en-GB" dirty="0">
                <a:hlinkClick r:id="rId2"/>
              </a:rPr>
              <a:t>https://www.youtube.com/watch?v=r61ks18Bd7I</a:t>
            </a:r>
            <a:endParaRPr lang="en-GB" dirty="0"/>
          </a:p>
          <a:p>
            <a:r>
              <a:rPr lang="en-GB" dirty="0"/>
              <a:t>Hoodies  </a:t>
            </a:r>
            <a:r>
              <a:rPr lang="en-GB" dirty="0">
                <a:hlinkClick r:id="rId3"/>
              </a:rPr>
              <a:t>https://www.youtube.com/watch?v=-pzeYcDy7vE</a:t>
            </a:r>
            <a:r>
              <a:rPr lang="en-GB" dirty="0"/>
              <a:t> </a:t>
            </a:r>
          </a:p>
          <a:p>
            <a:r>
              <a:rPr lang="en-GB" dirty="0"/>
              <a:t>What other more recent Moral Panics about young people can you identify?</a:t>
            </a:r>
          </a:p>
        </p:txBody>
      </p:sp>
    </p:spTree>
    <p:extLst>
      <p:ext uri="{BB962C8B-B14F-4D97-AF65-F5344CB8AC3E}">
        <p14:creationId xmlns:p14="http://schemas.microsoft.com/office/powerpoint/2010/main" val="1364969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39B2C37-1BC8-4B30-B5CE-47DD593B879B}"/>
              </a:ext>
            </a:extLst>
          </p:cNvPr>
          <p:cNvSpPr>
            <a:spLocks noGrp="1" noChangeArrowheads="1"/>
          </p:cNvSpPr>
          <p:nvPr>
            <p:ph type="title"/>
          </p:nvPr>
        </p:nvSpPr>
        <p:spPr/>
        <p:txBody>
          <a:bodyPr>
            <a:normAutofit/>
          </a:bodyPr>
          <a:lstStyle/>
          <a:p>
            <a:r>
              <a:rPr lang="en-GB" altLang="en-US" sz="4400" b="1" dirty="0"/>
              <a:t>Youth and ‘moral panics’</a:t>
            </a:r>
          </a:p>
        </p:txBody>
      </p:sp>
      <p:sp>
        <p:nvSpPr>
          <p:cNvPr id="13315" name="Content Placeholder 2">
            <a:extLst>
              <a:ext uri="{FF2B5EF4-FFF2-40B4-BE49-F238E27FC236}">
                <a16:creationId xmlns:a16="http://schemas.microsoft.com/office/drawing/2014/main" id="{3C4F7AEB-3D79-427D-A2E2-521A2E1A24F2}"/>
              </a:ext>
            </a:extLst>
          </p:cNvPr>
          <p:cNvSpPr>
            <a:spLocks noGrp="1" noChangeArrowheads="1"/>
          </p:cNvSpPr>
          <p:nvPr>
            <p:ph idx="1"/>
          </p:nvPr>
        </p:nvSpPr>
        <p:spPr>
          <a:xfrm>
            <a:off x="2855640" y="2780929"/>
            <a:ext cx="6798736" cy="3444997"/>
          </a:xfrm>
        </p:spPr>
        <p:txBody>
          <a:bodyPr/>
          <a:lstStyle/>
          <a:p>
            <a:r>
              <a:rPr lang="en-GB" altLang="en-US" dirty="0"/>
              <a:t>Cohen is not saying here that a particular issue, risk or threat does not exist but that it may be exaggerated out of proportion by those he describes as moral entrepreneurs such as the media, politicians, or other viewed as in authority or as ‘experts’. </a:t>
            </a:r>
          </a:p>
        </p:txBody>
      </p:sp>
    </p:spTree>
    <p:extLst>
      <p:ext uri="{BB962C8B-B14F-4D97-AF65-F5344CB8AC3E}">
        <p14:creationId xmlns:p14="http://schemas.microsoft.com/office/powerpoint/2010/main" val="4256737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2BEE5C2-31D3-4459-BDEF-9DD0C084F6A0}"/>
              </a:ext>
            </a:extLst>
          </p:cNvPr>
          <p:cNvSpPr>
            <a:spLocks noGrp="1" noChangeArrowheads="1"/>
          </p:cNvSpPr>
          <p:nvPr>
            <p:ph type="title"/>
          </p:nvPr>
        </p:nvSpPr>
        <p:spPr/>
        <p:txBody>
          <a:bodyPr>
            <a:normAutofit/>
          </a:bodyPr>
          <a:lstStyle/>
          <a:p>
            <a:r>
              <a:rPr lang="en-GB" altLang="en-US" sz="4400" b="1" dirty="0"/>
              <a:t>Youth and ‘moral panics’</a:t>
            </a:r>
          </a:p>
        </p:txBody>
      </p:sp>
      <p:sp>
        <p:nvSpPr>
          <p:cNvPr id="14339" name="Content Placeholder 2">
            <a:extLst>
              <a:ext uri="{FF2B5EF4-FFF2-40B4-BE49-F238E27FC236}">
                <a16:creationId xmlns:a16="http://schemas.microsoft.com/office/drawing/2014/main" id="{28E73F7A-78BE-49CA-BB04-8234F1CABF3B}"/>
              </a:ext>
            </a:extLst>
          </p:cNvPr>
          <p:cNvSpPr>
            <a:spLocks noGrp="1" noChangeArrowheads="1"/>
          </p:cNvSpPr>
          <p:nvPr>
            <p:ph idx="1"/>
          </p:nvPr>
        </p:nvSpPr>
        <p:spPr>
          <a:xfrm>
            <a:off x="2700866" y="2636913"/>
            <a:ext cx="6798736" cy="3444997"/>
          </a:xfrm>
        </p:spPr>
        <p:txBody>
          <a:bodyPr/>
          <a:lstStyle/>
          <a:p>
            <a:r>
              <a:rPr lang="en-GB" altLang="en-US" dirty="0"/>
              <a:t>Feelings around a particular issue become heightened, and ‘solutions’ to problems abound in ways that are disproportionate to the actual issues.</a:t>
            </a:r>
          </a:p>
          <a:p>
            <a:r>
              <a:rPr lang="en-GB" altLang="en-US" dirty="0"/>
              <a:t>He goes on to discuss how the panic may disappear, linger almost as </a:t>
            </a:r>
            <a:r>
              <a:rPr lang="en-GB" altLang="en-US" i="1" dirty="0"/>
              <a:t>folklore</a:t>
            </a:r>
            <a:r>
              <a:rPr lang="en-GB" altLang="en-US" dirty="0"/>
              <a:t>, or lead to change in policy and law.</a:t>
            </a:r>
          </a:p>
        </p:txBody>
      </p:sp>
    </p:spTree>
    <p:extLst>
      <p:ext uri="{BB962C8B-B14F-4D97-AF65-F5344CB8AC3E}">
        <p14:creationId xmlns:p14="http://schemas.microsoft.com/office/powerpoint/2010/main" val="378263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8679DCF-E919-4108-BE65-ADFEEDF5FE8C}"/>
              </a:ext>
            </a:extLst>
          </p:cNvPr>
          <p:cNvSpPr>
            <a:spLocks noGrp="1" noChangeArrowheads="1"/>
          </p:cNvSpPr>
          <p:nvPr>
            <p:ph type="title"/>
          </p:nvPr>
        </p:nvSpPr>
        <p:spPr/>
        <p:txBody>
          <a:bodyPr>
            <a:normAutofit/>
          </a:bodyPr>
          <a:lstStyle/>
          <a:p>
            <a:r>
              <a:rPr lang="en-GB" altLang="en-US" sz="4400" b="1" dirty="0"/>
              <a:t>Youth and ‘moral panics’</a:t>
            </a:r>
          </a:p>
        </p:txBody>
      </p:sp>
      <p:sp>
        <p:nvSpPr>
          <p:cNvPr id="15363" name="Content Placeholder 2">
            <a:extLst>
              <a:ext uri="{FF2B5EF4-FFF2-40B4-BE49-F238E27FC236}">
                <a16:creationId xmlns:a16="http://schemas.microsoft.com/office/drawing/2014/main" id="{E8FC0055-392B-47AC-9455-BB9A19C1F722}"/>
              </a:ext>
            </a:extLst>
          </p:cNvPr>
          <p:cNvSpPr>
            <a:spLocks noGrp="1" noChangeArrowheads="1"/>
          </p:cNvSpPr>
          <p:nvPr>
            <p:ph idx="1"/>
          </p:nvPr>
        </p:nvSpPr>
        <p:spPr/>
        <p:txBody>
          <a:bodyPr/>
          <a:lstStyle/>
          <a:p>
            <a:r>
              <a:rPr lang="en-GB" altLang="en-US" dirty="0"/>
              <a:t>All of this revolves around the emergence of new panics to replace the old.</a:t>
            </a:r>
          </a:p>
          <a:p>
            <a:r>
              <a:rPr lang="en-GB" altLang="en-US" dirty="0"/>
              <a:t>This can result in an issue being exaggerated to such an extent that it becomes more difficult to debate and discuss. </a:t>
            </a:r>
          </a:p>
          <a:p>
            <a:r>
              <a:rPr lang="en-GB" altLang="en-US" dirty="0"/>
              <a:t>It becomes surrounded by myth and misinformation. </a:t>
            </a:r>
          </a:p>
        </p:txBody>
      </p:sp>
    </p:spTree>
    <p:extLst>
      <p:ext uri="{BB962C8B-B14F-4D97-AF65-F5344CB8AC3E}">
        <p14:creationId xmlns:p14="http://schemas.microsoft.com/office/powerpoint/2010/main" val="2294713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a:t>Is Youth Culture Disappearing?</a:t>
            </a:r>
          </a:p>
        </p:txBody>
      </p:sp>
      <p:sp>
        <p:nvSpPr>
          <p:cNvPr id="3" name="Content Placeholder 2"/>
          <p:cNvSpPr>
            <a:spLocks noGrp="1"/>
          </p:cNvSpPr>
          <p:nvPr>
            <p:ph idx="1"/>
          </p:nvPr>
        </p:nvSpPr>
        <p:spPr>
          <a:xfrm>
            <a:off x="2700866" y="2564905"/>
            <a:ext cx="6798736" cy="3444997"/>
          </a:xfrm>
        </p:spPr>
        <p:txBody>
          <a:bodyPr/>
          <a:lstStyle/>
          <a:p>
            <a:r>
              <a:rPr lang="en-GB" dirty="0"/>
              <a:t>Young Blood: Exploration into British Youth Culture  Youth In Transition</a:t>
            </a:r>
          </a:p>
          <a:p>
            <a:r>
              <a:rPr lang="en-GB" dirty="0">
                <a:hlinkClick r:id="rId2"/>
              </a:rPr>
              <a:t>https://www.youtube.com/watch?v=uvvFE1fj88Q</a:t>
            </a:r>
            <a:r>
              <a:rPr lang="en-GB" dirty="0"/>
              <a:t> </a:t>
            </a:r>
          </a:p>
          <a:p>
            <a:r>
              <a:rPr lang="en-GB" dirty="0"/>
              <a:t>Where have All the Subcultures Gone?</a:t>
            </a:r>
          </a:p>
          <a:p>
            <a:r>
              <a:rPr lang="en-GB" dirty="0">
                <a:hlinkClick r:id="rId3"/>
              </a:rPr>
              <a:t>https://www.youtube.com/watch?v=dwMNyig6FJ8</a:t>
            </a:r>
            <a:r>
              <a:rPr lang="en-GB" dirty="0"/>
              <a:t> </a:t>
            </a:r>
          </a:p>
        </p:txBody>
      </p:sp>
    </p:spTree>
    <p:extLst>
      <p:ext uri="{BB962C8B-B14F-4D97-AF65-F5344CB8AC3E}">
        <p14:creationId xmlns:p14="http://schemas.microsoft.com/office/powerpoint/2010/main" val="824151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F2B8858-8231-46B6-B1FC-E728888D8FD5}"/>
              </a:ext>
            </a:extLst>
          </p:cNvPr>
          <p:cNvSpPr>
            <a:spLocks noGrp="1" noChangeArrowheads="1"/>
          </p:cNvSpPr>
          <p:nvPr>
            <p:ph type="title"/>
          </p:nvPr>
        </p:nvSpPr>
        <p:spPr/>
        <p:txBody>
          <a:bodyPr>
            <a:normAutofit/>
          </a:bodyPr>
          <a:lstStyle/>
          <a:p>
            <a:r>
              <a:rPr lang="en-GB" altLang="en-US" sz="4400" b="1" dirty="0"/>
              <a:t>Youth and ‘moral panics’</a:t>
            </a:r>
          </a:p>
        </p:txBody>
      </p:sp>
      <p:sp>
        <p:nvSpPr>
          <p:cNvPr id="16387" name="Content Placeholder 2">
            <a:extLst>
              <a:ext uri="{FF2B5EF4-FFF2-40B4-BE49-F238E27FC236}">
                <a16:creationId xmlns:a16="http://schemas.microsoft.com/office/drawing/2014/main" id="{DABA0939-B388-4739-BA76-6206AF089041}"/>
              </a:ext>
            </a:extLst>
          </p:cNvPr>
          <p:cNvSpPr>
            <a:spLocks noGrp="1" noChangeArrowheads="1"/>
          </p:cNvSpPr>
          <p:nvPr>
            <p:ph idx="1"/>
          </p:nvPr>
        </p:nvSpPr>
        <p:spPr/>
        <p:txBody>
          <a:bodyPr>
            <a:normAutofit/>
          </a:bodyPr>
          <a:lstStyle/>
          <a:p>
            <a:r>
              <a:rPr lang="en-GB" altLang="en-US" sz="2800" dirty="0"/>
              <a:t>The issue itself can sometimes become a taboo subject, which may lead to misinterpretation and individual and groups become uniformed or misinformed about the facts. </a:t>
            </a:r>
          </a:p>
          <a:p>
            <a:r>
              <a:rPr lang="en-GB" altLang="en-US" sz="2800" dirty="0"/>
              <a:t>This can lead to the creation of stereotypes and prejudices that result in what is often termed </a:t>
            </a:r>
            <a:r>
              <a:rPr lang="en-GB" altLang="en-US" sz="2800" i="1" dirty="0"/>
              <a:t>Knee-jerk</a:t>
            </a:r>
            <a:r>
              <a:rPr lang="en-GB" altLang="en-US" sz="2800" dirty="0"/>
              <a:t> policy reaction or overly disproportionate initiatives to tackle the issue. </a:t>
            </a:r>
          </a:p>
        </p:txBody>
      </p:sp>
    </p:spTree>
    <p:extLst>
      <p:ext uri="{BB962C8B-B14F-4D97-AF65-F5344CB8AC3E}">
        <p14:creationId xmlns:p14="http://schemas.microsoft.com/office/powerpoint/2010/main" val="152033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F0222D5-5377-4F63-A95E-C6E4B047B809}"/>
              </a:ext>
            </a:extLst>
          </p:cNvPr>
          <p:cNvSpPr>
            <a:spLocks noGrp="1" noChangeArrowheads="1"/>
          </p:cNvSpPr>
          <p:nvPr>
            <p:ph type="title"/>
          </p:nvPr>
        </p:nvSpPr>
        <p:spPr/>
        <p:txBody>
          <a:bodyPr>
            <a:normAutofit/>
          </a:bodyPr>
          <a:lstStyle/>
          <a:p>
            <a:r>
              <a:rPr lang="en-GB" altLang="en-US" sz="4400" b="1" dirty="0"/>
              <a:t>Youth and ‘moral panics’</a:t>
            </a:r>
          </a:p>
        </p:txBody>
      </p:sp>
      <p:sp>
        <p:nvSpPr>
          <p:cNvPr id="17411" name="Content Placeholder 2">
            <a:extLst>
              <a:ext uri="{FF2B5EF4-FFF2-40B4-BE49-F238E27FC236}">
                <a16:creationId xmlns:a16="http://schemas.microsoft.com/office/drawing/2014/main" id="{A8739DAB-2000-451E-AAB1-3DE81F9EC71B}"/>
              </a:ext>
            </a:extLst>
          </p:cNvPr>
          <p:cNvSpPr>
            <a:spLocks noGrp="1" noChangeArrowheads="1"/>
          </p:cNvSpPr>
          <p:nvPr>
            <p:ph idx="1"/>
          </p:nvPr>
        </p:nvSpPr>
        <p:spPr/>
        <p:txBody>
          <a:bodyPr/>
          <a:lstStyle/>
          <a:p>
            <a:r>
              <a:rPr lang="en-US" altLang="en-US" dirty="0"/>
              <a:t>As this lecture has highlighted, much of the debate around young people tends to focus on negative images and behavior.</a:t>
            </a:r>
          </a:p>
          <a:p>
            <a:r>
              <a:rPr lang="en-US" altLang="en-US" dirty="0"/>
              <a:t>Young people are often portrayed by the media, politics and society in general as troubled and troublesome, politically apathetic, risk takers and as self interested. </a:t>
            </a:r>
          </a:p>
        </p:txBody>
      </p:sp>
    </p:spTree>
    <p:extLst>
      <p:ext uri="{BB962C8B-B14F-4D97-AF65-F5344CB8AC3E}">
        <p14:creationId xmlns:p14="http://schemas.microsoft.com/office/powerpoint/2010/main" val="150332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0E6EB26-A6EA-4BA0-998A-9B3D41BC8952}"/>
              </a:ext>
            </a:extLst>
          </p:cNvPr>
          <p:cNvSpPr>
            <a:spLocks noGrp="1" noChangeArrowheads="1"/>
          </p:cNvSpPr>
          <p:nvPr>
            <p:ph type="title"/>
          </p:nvPr>
        </p:nvSpPr>
        <p:spPr>
          <a:xfrm>
            <a:off x="2120534" y="1089300"/>
            <a:ext cx="8229600" cy="1143000"/>
          </a:xfrm>
        </p:spPr>
        <p:txBody>
          <a:bodyPr>
            <a:normAutofit/>
          </a:bodyPr>
          <a:lstStyle/>
          <a:p>
            <a:r>
              <a:rPr lang="en-GB" altLang="en-US" sz="4400" b="1" dirty="0"/>
              <a:t>Youth and ‘moral panics’</a:t>
            </a:r>
          </a:p>
        </p:txBody>
      </p:sp>
      <p:sp>
        <p:nvSpPr>
          <p:cNvPr id="18435" name="Content Placeholder 2">
            <a:extLst>
              <a:ext uri="{FF2B5EF4-FFF2-40B4-BE49-F238E27FC236}">
                <a16:creationId xmlns:a16="http://schemas.microsoft.com/office/drawing/2014/main" id="{F92FEE95-2852-4CE5-98F5-61D2EAD5F615}"/>
              </a:ext>
            </a:extLst>
          </p:cNvPr>
          <p:cNvSpPr>
            <a:spLocks noGrp="1" noChangeArrowheads="1"/>
          </p:cNvSpPr>
          <p:nvPr>
            <p:ph idx="1"/>
          </p:nvPr>
        </p:nvSpPr>
        <p:spPr>
          <a:xfrm>
            <a:off x="2135560" y="2636912"/>
            <a:ext cx="7920880" cy="3753544"/>
          </a:xfrm>
        </p:spPr>
        <p:txBody>
          <a:bodyPr>
            <a:normAutofit lnSpcReduction="10000"/>
          </a:bodyPr>
          <a:lstStyle/>
          <a:p>
            <a:r>
              <a:rPr lang="en-US" altLang="en-US" dirty="0"/>
              <a:t>In actual fact many young people are actively engaged as citizens in their local, national and international communities in positive action for change working towards better rights and an improved way of life for themselves and others. </a:t>
            </a:r>
          </a:p>
          <a:p>
            <a:r>
              <a:rPr lang="en-US" altLang="en-US" dirty="0"/>
              <a:t>This has been supported by research such as that carried out by Kar &amp; Devi (2018)</a:t>
            </a:r>
          </a:p>
          <a:p>
            <a:r>
              <a:rPr lang="en-US" altLang="en-US" dirty="0"/>
              <a:t>We will now undertake a reading exercise on this research</a:t>
            </a:r>
          </a:p>
        </p:txBody>
      </p:sp>
      <p:sp>
        <p:nvSpPr>
          <p:cNvPr id="5" name="TextBox 4">
            <a:extLst>
              <a:ext uri="{FF2B5EF4-FFF2-40B4-BE49-F238E27FC236}">
                <a16:creationId xmlns:a16="http://schemas.microsoft.com/office/drawing/2014/main" id="{706199C7-6186-49AC-8B3D-CE7A0AE65435}"/>
              </a:ext>
            </a:extLst>
          </p:cNvPr>
          <p:cNvSpPr txBox="1"/>
          <p:nvPr/>
        </p:nvSpPr>
        <p:spPr>
          <a:xfrm>
            <a:off x="2855640" y="5488457"/>
            <a:ext cx="6480720" cy="461665"/>
          </a:xfrm>
          <a:prstGeom prst="rect">
            <a:avLst/>
          </a:prstGeom>
          <a:noFill/>
        </p:spPr>
        <p:txBody>
          <a:bodyPr wrap="square" rtlCol="0">
            <a:spAutoFit/>
          </a:bodyPr>
          <a:lstStyle/>
          <a:p>
            <a:pPr algn="ctr"/>
            <a:r>
              <a:rPr lang="en-GB" sz="2400" i="1" dirty="0"/>
              <a:t>Discussion Forum</a:t>
            </a:r>
          </a:p>
        </p:txBody>
      </p:sp>
    </p:spTree>
    <p:extLst>
      <p:ext uri="{BB962C8B-B14F-4D97-AF65-F5344CB8AC3E}">
        <p14:creationId xmlns:p14="http://schemas.microsoft.com/office/powerpoint/2010/main" val="147733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9576" y="1044125"/>
            <a:ext cx="7704856" cy="1143000"/>
          </a:xfrm>
        </p:spPr>
        <p:txBody>
          <a:bodyPr>
            <a:normAutofit fontScale="90000"/>
          </a:bodyPr>
          <a:lstStyle/>
          <a:p>
            <a:r>
              <a:rPr lang="en-GB" sz="4900" b="1" dirty="0"/>
              <a:t>What Issues do Young People Face in the UK Today?</a:t>
            </a:r>
            <a:br>
              <a:rPr lang="en-GB" b="1" dirty="0"/>
            </a:br>
            <a:endParaRPr lang="en-GB" b="1" dirty="0"/>
          </a:p>
        </p:txBody>
      </p:sp>
      <p:sp>
        <p:nvSpPr>
          <p:cNvPr id="3" name="Content Placeholder 2"/>
          <p:cNvSpPr>
            <a:spLocks noGrp="1"/>
          </p:cNvSpPr>
          <p:nvPr>
            <p:ph idx="1"/>
          </p:nvPr>
        </p:nvSpPr>
        <p:spPr>
          <a:xfrm>
            <a:off x="2279576" y="3212976"/>
            <a:ext cx="8229600" cy="3196952"/>
          </a:xfrm>
        </p:spPr>
        <p:txBody>
          <a:bodyPr>
            <a:normAutofit fontScale="70000" lnSpcReduction="20000"/>
          </a:bodyPr>
          <a:lstStyle/>
          <a:p>
            <a:r>
              <a:rPr lang="en-GB" dirty="0"/>
              <a:t>Social Media</a:t>
            </a:r>
          </a:p>
          <a:p>
            <a:r>
              <a:rPr lang="en-GB" dirty="0"/>
              <a:t>Bullying (</a:t>
            </a:r>
            <a:r>
              <a:rPr lang="en-GB" dirty="0" err="1"/>
              <a:t>incl</a:t>
            </a:r>
            <a:r>
              <a:rPr lang="en-GB" dirty="0"/>
              <a:t> cyber bullying)</a:t>
            </a:r>
          </a:p>
          <a:p>
            <a:r>
              <a:rPr lang="en-GB" dirty="0"/>
              <a:t>Trolling</a:t>
            </a:r>
          </a:p>
          <a:p>
            <a:r>
              <a:rPr lang="en-GB" dirty="0"/>
              <a:t>School</a:t>
            </a:r>
          </a:p>
          <a:p>
            <a:r>
              <a:rPr lang="en-GB" dirty="0"/>
              <a:t>Uncertain Futures</a:t>
            </a:r>
          </a:p>
          <a:p>
            <a:r>
              <a:rPr lang="en-GB" dirty="0"/>
              <a:t>Young Carers</a:t>
            </a:r>
          </a:p>
          <a:p>
            <a:r>
              <a:rPr lang="en-GB" dirty="0"/>
              <a:t>Consumerism</a:t>
            </a:r>
          </a:p>
          <a:p>
            <a:r>
              <a:rPr lang="en-GB" dirty="0"/>
              <a:t>Globalisation</a:t>
            </a:r>
          </a:p>
          <a:p>
            <a:r>
              <a:rPr lang="en-GB" dirty="0"/>
              <a:t>And that is without the added issues associated with the pandemic</a:t>
            </a:r>
          </a:p>
          <a:p>
            <a:endParaRPr lang="en-GB" dirty="0"/>
          </a:p>
          <a:p>
            <a:endParaRPr lang="en-GB" dirty="0"/>
          </a:p>
        </p:txBody>
      </p:sp>
      <p:sp>
        <p:nvSpPr>
          <p:cNvPr id="4" name="TextBox 3"/>
          <p:cNvSpPr txBox="1"/>
          <p:nvPr/>
        </p:nvSpPr>
        <p:spPr>
          <a:xfrm>
            <a:off x="2639616" y="2386849"/>
            <a:ext cx="3898776" cy="646331"/>
          </a:xfrm>
          <a:prstGeom prst="rect">
            <a:avLst/>
          </a:prstGeom>
          <a:noFill/>
        </p:spPr>
        <p:txBody>
          <a:bodyPr wrap="square" rtlCol="0">
            <a:spAutoFit/>
          </a:bodyPr>
          <a:lstStyle/>
          <a:p>
            <a:r>
              <a:rPr lang="en-GB" sz="3600" dirty="0"/>
              <a:t>Discuss…</a:t>
            </a:r>
          </a:p>
        </p:txBody>
      </p:sp>
    </p:spTree>
    <p:extLst>
      <p:ext uri="{BB962C8B-B14F-4D97-AF65-F5344CB8AC3E}">
        <p14:creationId xmlns:p14="http://schemas.microsoft.com/office/powerpoint/2010/main" val="498545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How Have Perceptions of ‘Youth’ Changed in the 21</a:t>
            </a:r>
            <a:r>
              <a:rPr lang="en-GB" b="1" baseline="30000" dirty="0"/>
              <a:t>st</a:t>
            </a:r>
            <a:r>
              <a:rPr lang="en-GB" b="1" dirty="0"/>
              <a:t> Century?</a:t>
            </a:r>
          </a:p>
        </p:txBody>
      </p:sp>
      <p:sp>
        <p:nvSpPr>
          <p:cNvPr id="3" name="Content Placeholder 2"/>
          <p:cNvSpPr>
            <a:spLocks noGrp="1"/>
          </p:cNvSpPr>
          <p:nvPr>
            <p:ph idx="1"/>
          </p:nvPr>
        </p:nvSpPr>
        <p:spPr>
          <a:xfrm>
            <a:off x="4943872" y="3140968"/>
            <a:ext cx="3466728" cy="1108720"/>
          </a:xfrm>
        </p:spPr>
        <p:txBody>
          <a:bodyPr>
            <a:normAutofit/>
          </a:bodyPr>
          <a:lstStyle/>
          <a:p>
            <a:pPr marL="0" indent="0">
              <a:buNone/>
            </a:pPr>
            <a:r>
              <a:rPr lang="en-GB" sz="5400" b="1" dirty="0"/>
              <a:t>Discuss…</a:t>
            </a:r>
          </a:p>
        </p:txBody>
      </p:sp>
    </p:spTree>
    <p:extLst>
      <p:ext uri="{BB962C8B-B14F-4D97-AF65-F5344CB8AC3E}">
        <p14:creationId xmlns:p14="http://schemas.microsoft.com/office/powerpoint/2010/main" val="2290471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Hoodies can be Goodies</a:t>
            </a:r>
          </a:p>
        </p:txBody>
      </p:sp>
      <p:sp>
        <p:nvSpPr>
          <p:cNvPr id="3" name="Content Placeholder 2"/>
          <p:cNvSpPr>
            <a:spLocks noGrp="1"/>
          </p:cNvSpPr>
          <p:nvPr>
            <p:ph idx="1"/>
          </p:nvPr>
        </p:nvSpPr>
        <p:spPr/>
        <p:txBody>
          <a:bodyPr/>
          <a:lstStyle/>
          <a:p>
            <a:r>
              <a:rPr lang="en-GB" dirty="0"/>
              <a:t>Watch the following clip, read the following article and discuss</a:t>
            </a:r>
          </a:p>
        </p:txBody>
      </p:sp>
      <p:sp>
        <p:nvSpPr>
          <p:cNvPr id="4" name="Rectangle 3"/>
          <p:cNvSpPr/>
          <p:nvPr/>
        </p:nvSpPr>
        <p:spPr>
          <a:xfrm>
            <a:off x="3719736" y="3284984"/>
            <a:ext cx="3141758" cy="369332"/>
          </a:xfrm>
          <a:prstGeom prst="rect">
            <a:avLst/>
          </a:prstGeom>
        </p:spPr>
        <p:txBody>
          <a:bodyPr wrap="none">
            <a:spAutoFit/>
          </a:bodyPr>
          <a:lstStyle/>
          <a:p>
            <a:r>
              <a:rPr lang="en-GB" dirty="0">
                <a:hlinkClick r:id="rId2"/>
              </a:rPr>
              <a:t>https://vimeo.com/189317752 </a:t>
            </a:r>
            <a:endParaRPr lang="en-GB" dirty="0"/>
          </a:p>
        </p:txBody>
      </p:sp>
      <p:sp>
        <p:nvSpPr>
          <p:cNvPr id="5" name="Rectangle 4"/>
          <p:cNvSpPr/>
          <p:nvPr/>
        </p:nvSpPr>
        <p:spPr>
          <a:xfrm>
            <a:off x="3719736" y="4151839"/>
            <a:ext cx="4572000" cy="646331"/>
          </a:xfrm>
          <a:prstGeom prst="rect">
            <a:avLst/>
          </a:prstGeom>
        </p:spPr>
        <p:txBody>
          <a:bodyPr>
            <a:spAutoFit/>
          </a:bodyPr>
          <a:lstStyle/>
          <a:p>
            <a:r>
              <a:rPr lang="en-GB" dirty="0">
                <a:hlinkClick r:id="rId3"/>
              </a:rPr>
              <a:t>https://www.theguardian.com/society/2009/apr/15/stereotypes-young-people</a:t>
            </a:r>
            <a:r>
              <a:rPr lang="en-GB" dirty="0"/>
              <a:t> </a:t>
            </a:r>
          </a:p>
        </p:txBody>
      </p:sp>
    </p:spTree>
    <p:extLst>
      <p:ext uri="{BB962C8B-B14F-4D97-AF65-F5344CB8AC3E}">
        <p14:creationId xmlns:p14="http://schemas.microsoft.com/office/powerpoint/2010/main" val="3605268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AE7E-5B1B-4D21-8957-A4A6823B83B3}"/>
              </a:ext>
            </a:extLst>
          </p:cNvPr>
          <p:cNvSpPr>
            <a:spLocks noGrp="1"/>
          </p:cNvSpPr>
          <p:nvPr>
            <p:ph type="title"/>
          </p:nvPr>
        </p:nvSpPr>
        <p:spPr>
          <a:xfrm>
            <a:off x="1981200" y="274639"/>
            <a:ext cx="8229600" cy="646331"/>
          </a:xfrm>
        </p:spPr>
        <p:txBody>
          <a:bodyPr>
            <a:normAutofit fontScale="90000"/>
          </a:bodyPr>
          <a:lstStyle/>
          <a:p>
            <a:r>
              <a:rPr lang="en-GB" b="1" dirty="0"/>
              <a:t>References</a:t>
            </a:r>
          </a:p>
        </p:txBody>
      </p:sp>
      <p:sp>
        <p:nvSpPr>
          <p:cNvPr id="3" name="TextBox 2">
            <a:extLst>
              <a:ext uri="{FF2B5EF4-FFF2-40B4-BE49-F238E27FC236}">
                <a16:creationId xmlns:a16="http://schemas.microsoft.com/office/drawing/2014/main" id="{07F0D067-B7A6-4163-87DC-56F9F364A130}"/>
              </a:ext>
            </a:extLst>
          </p:cNvPr>
          <p:cNvSpPr txBox="1"/>
          <p:nvPr/>
        </p:nvSpPr>
        <p:spPr>
          <a:xfrm>
            <a:off x="2053208" y="1262296"/>
            <a:ext cx="7355160" cy="646331"/>
          </a:xfrm>
          <a:prstGeom prst="rect">
            <a:avLst/>
          </a:prstGeom>
          <a:noFill/>
        </p:spPr>
        <p:txBody>
          <a:bodyPr wrap="square" rtlCol="0">
            <a:spAutoFit/>
          </a:bodyPr>
          <a:lstStyle/>
          <a:p>
            <a:r>
              <a:rPr lang="en-GB" dirty="0"/>
              <a:t>Adams, G. R. &amp; </a:t>
            </a:r>
            <a:r>
              <a:rPr lang="en-GB" dirty="0" err="1"/>
              <a:t>Berzonsky</a:t>
            </a:r>
            <a:r>
              <a:rPr lang="en-GB" dirty="0"/>
              <a:t>. M. D. (Eds.) (2006) </a:t>
            </a:r>
            <a:r>
              <a:rPr lang="en-GB" i="1" dirty="0"/>
              <a:t>Blackwell Handbook of Adolescence</a:t>
            </a:r>
            <a:r>
              <a:rPr lang="en-GB" dirty="0"/>
              <a:t> Oxford: Blackwell Publishing</a:t>
            </a:r>
            <a:endParaRPr lang="en-GB" i="1" dirty="0"/>
          </a:p>
        </p:txBody>
      </p:sp>
      <p:sp>
        <p:nvSpPr>
          <p:cNvPr id="4" name="TextBox 3">
            <a:extLst>
              <a:ext uri="{FF2B5EF4-FFF2-40B4-BE49-F238E27FC236}">
                <a16:creationId xmlns:a16="http://schemas.microsoft.com/office/drawing/2014/main" id="{427C7DC5-3919-4E0E-938C-BDE89791E0F6}"/>
              </a:ext>
            </a:extLst>
          </p:cNvPr>
          <p:cNvSpPr txBox="1"/>
          <p:nvPr/>
        </p:nvSpPr>
        <p:spPr>
          <a:xfrm>
            <a:off x="2043932" y="3276591"/>
            <a:ext cx="8461063" cy="923330"/>
          </a:xfrm>
          <a:prstGeom prst="rect">
            <a:avLst/>
          </a:prstGeom>
          <a:noFill/>
        </p:spPr>
        <p:txBody>
          <a:bodyPr wrap="square" rtlCol="0">
            <a:spAutoFit/>
          </a:bodyPr>
          <a:lstStyle/>
          <a:p>
            <a:r>
              <a:rPr lang="en-GB" dirty="0"/>
              <a:t>Mitchell </a:t>
            </a:r>
            <a:r>
              <a:rPr lang="en-GB" i="1" dirty="0"/>
              <a:t>et al</a:t>
            </a:r>
            <a:r>
              <a:rPr lang="en-GB" dirty="0"/>
              <a:t> (2009) </a:t>
            </a:r>
            <a:r>
              <a:rPr lang="en-GB" i="1" dirty="0"/>
              <a:t>'It seems that we can only be interesting if we are smoking, snorting or stabbing’</a:t>
            </a:r>
            <a:r>
              <a:rPr lang="en-GB" dirty="0"/>
              <a:t> The Guardian Available at: </a:t>
            </a:r>
            <a:r>
              <a:rPr lang="en-GB" dirty="0">
                <a:hlinkClick r:id="rId2"/>
              </a:rPr>
              <a:t>https://www.theguardian.com/society/2009/apr/15/stereotypes-young-people</a:t>
            </a:r>
            <a:r>
              <a:rPr lang="en-GB" dirty="0"/>
              <a:t> (Accessed: 20 November 2020)</a:t>
            </a:r>
            <a:endParaRPr lang="en-GB" i="1" dirty="0"/>
          </a:p>
        </p:txBody>
      </p:sp>
      <p:sp>
        <p:nvSpPr>
          <p:cNvPr id="5" name="TextBox 4">
            <a:extLst>
              <a:ext uri="{FF2B5EF4-FFF2-40B4-BE49-F238E27FC236}">
                <a16:creationId xmlns:a16="http://schemas.microsoft.com/office/drawing/2014/main" id="{347B00C2-C140-4CEE-AE63-385C18E95E05}"/>
              </a:ext>
            </a:extLst>
          </p:cNvPr>
          <p:cNvSpPr txBox="1"/>
          <p:nvPr/>
        </p:nvSpPr>
        <p:spPr>
          <a:xfrm>
            <a:off x="1991435" y="1970799"/>
            <a:ext cx="7355160" cy="369332"/>
          </a:xfrm>
          <a:prstGeom prst="rect">
            <a:avLst/>
          </a:prstGeom>
          <a:noFill/>
        </p:spPr>
        <p:txBody>
          <a:bodyPr wrap="square" rtlCol="0">
            <a:spAutoFit/>
          </a:bodyPr>
          <a:lstStyle/>
          <a:p>
            <a:r>
              <a:rPr lang="en-GB" dirty="0"/>
              <a:t>Cohen, S. (1978) </a:t>
            </a:r>
            <a:r>
              <a:rPr lang="en-GB" i="1" dirty="0"/>
              <a:t>Folk Devils and Moral Panics, </a:t>
            </a:r>
            <a:r>
              <a:rPr lang="en-GB" dirty="0"/>
              <a:t>London: MacGibbon and Kee</a:t>
            </a:r>
          </a:p>
        </p:txBody>
      </p:sp>
      <p:sp>
        <p:nvSpPr>
          <p:cNvPr id="6" name="TextBox 5">
            <a:extLst>
              <a:ext uri="{FF2B5EF4-FFF2-40B4-BE49-F238E27FC236}">
                <a16:creationId xmlns:a16="http://schemas.microsoft.com/office/drawing/2014/main" id="{9B45CE73-3FA8-4444-A750-8C9A8FD08624}"/>
              </a:ext>
            </a:extLst>
          </p:cNvPr>
          <p:cNvSpPr txBox="1"/>
          <p:nvPr/>
        </p:nvSpPr>
        <p:spPr>
          <a:xfrm>
            <a:off x="2025044" y="4653137"/>
            <a:ext cx="7355160" cy="646331"/>
          </a:xfrm>
          <a:prstGeom prst="rect">
            <a:avLst/>
          </a:prstGeom>
          <a:noFill/>
        </p:spPr>
        <p:txBody>
          <a:bodyPr wrap="square" rtlCol="0">
            <a:spAutoFit/>
          </a:bodyPr>
          <a:lstStyle/>
          <a:p>
            <a:r>
              <a:rPr lang="en-GB" dirty="0"/>
              <a:t>Phillips, L. (2008) </a:t>
            </a:r>
            <a:r>
              <a:rPr lang="en-GB" i="1" dirty="0"/>
              <a:t>Mischief: Hoodies Can Be Goodies</a:t>
            </a:r>
            <a:r>
              <a:rPr lang="en-GB" dirty="0"/>
              <a:t>  Available at: </a:t>
            </a:r>
            <a:r>
              <a:rPr lang="en-GB" dirty="0">
                <a:hlinkClick r:id="rId3"/>
              </a:rPr>
              <a:t>https://vimeo.com/189317752 </a:t>
            </a:r>
            <a:r>
              <a:rPr lang="en-GB" dirty="0"/>
              <a:t> (Accessed: 20 November 2020)</a:t>
            </a:r>
            <a:endParaRPr lang="en-GB" i="1" dirty="0"/>
          </a:p>
        </p:txBody>
      </p:sp>
      <p:sp>
        <p:nvSpPr>
          <p:cNvPr id="8" name="TextBox 7">
            <a:extLst>
              <a:ext uri="{FF2B5EF4-FFF2-40B4-BE49-F238E27FC236}">
                <a16:creationId xmlns:a16="http://schemas.microsoft.com/office/drawing/2014/main" id="{B1DCBB58-7CC0-43BD-80A3-CE7DB0A5F9D1}"/>
              </a:ext>
            </a:extLst>
          </p:cNvPr>
          <p:cNvSpPr txBox="1"/>
          <p:nvPr/>
        </p:nvSpPr>
        <p:spPr>
          <a:xfrm>
            <a:off x="1991545" y="2492897"/>
            <a:ext cx="8676565" cy="646331"/>
          </a:xfrm>
          <a:prstGeom prst="rect">
            <a:avLst/>
          </a:prstGeom>
          <a:noFill/>
        </p:spPr>
        <p:txBody>
          <a:bodyPr wrap="square" rtlCol="0">
            <a:spAutoFit/>
          </a:bodyPr>
          <a:lstStyle/>
          <a:p>
            <a:r>
              <a:rPr lang="en-GB" dirty="0"/>
              <a:t>Kar, S. &amp; Devi, R (2018) ‘Pro social tendency among adolescents: An exploratory study’ </a:t>
            </a:r>
            <a:r>
              <a:rPr lang="en-GB" i="1" dirty="0"/>
              <a:t>PEDAGOGIKA.SK</a:t>
            </a:r>
            <a:r>
              <a:rPr lang="en-GB" dirty="0"/>
              <a:t>, Vol. 9, </a:t>
            </a:r>
            <a:r>
              <a:rPr lang="en-GB" dirty="0" err="1"/>
              <a:t>Iss</a:t>
            </a:r>
            <a:r>
              <a:rPr lang="en-GB" dirty="0"/>
              <a:t>. 4, pp.196-205</a:t>
            </a:r>
          </a:p>
        </p:txBody>
      </p:sp>
    </p:spTree>
    <p:extLst>
      <p:ext uri="{BB962C8B-B14F-4D97-AF65-F5344CB8AC3E}">
        <p14:creationId xmlns:p14="http://schemas.microsoft.com/office/powerpoint/2010/main" val="2472706976"/>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062D7F67-3319-47C7-BBF6-1EF10391402C}" vid="{E98F000D-926F-4AE7-BBAA-C86A61E8ADA1}"/>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Theme2</Template>
  <TotalTime>0</TotalTime>
  <Words>1028</Words>
  <Application>Microsoft Office PowerPoint</Application>
  <PresentationFormat>Widescreen</PresentationFormat>
  <Paragraphs>72</Paragraphs>
  <Slides>18</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18</vt:i4>
      </vt:variant>
    </vt:vector>
  </HeadingPairs>
  <TitlesOfParts>
    <vt:vector size="24" baseType="lpstr">
      <vt:lpstr>Arial</vt:lpstr>
      <vt:lpstr>Calibri</vt:lpstr>
      <vt:lpstr>Calibri Light</vt:lpstr>
      <vt:lpstr>Theme2</vt:lpstr>
      <vt:lpstr>UWTSD Text 2</vt:lpstr>
      <vt:lpstr>UWTSD Logo Variations place image in Background</vt:lpstr>
      <vt:lpstr>Youth and Age: Misrepresentations of Youth…</vt:lpstr>
      <vt:lpstr>Activity 1</vt:lpstr>
      <vt:lpstr>Activity 2 </vt:lpstr>
      <vt:lpstr>Activity 2</vt:lpstr>
      <vt:lpstr>PowerPoint Presentation</vt:lpstr>
      <vt:lpstr>Youth and ‘moral panics’</vt:lpstr>
      <vt:lpstr>Youth and ‘moral panics’</vt:lpstr>
      <vt:lpstr>Youth and ‘moral panics’</vt:lpstr>
      <vt:lpstr>Youth and ‘moral panics’</vt:lpstr>
      <vt:lpstr>Youth and ‘moral panics’</vt:lpstr>
      <vt:lpstr>Is Youth Culture Disappearing?</vt:lpstr>
      <vt:lpstr>Youth and ‘moral panics’</vt:lpstr>
      <vt:lpstr>Youth and ‘moral panics’</vt:lpstr>
      <vt:lpstr>Youth and ‘moral panics’</vt:lpstr>
      <vt:lpstr>What Issues do Young People Face in the UK Today? </vt:lpstr>
      <vt:lpstr>How Have Perceptions of ‘Youth’ Changed in the 21st Century?</vt:lpstr>
      <vt:lpstr>Hoodies can be Goodies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Jessica Pitman</cp:lastModifiedBy>
  <cp:revision>135</cp:revision>
  <dcterms:created xsi:type="dcterms:W3CDTF">2016-09-29T11:33:04Z</dcterms:created>
  <dcterms:modified xsi:type="dcterms:W3CDTF">2025-12-08T08:44:09Z</dcterms:modified>
</cp:coreProperties>
</file>