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4" r:id="rId4"/>
    <p:sldId id="261" r:id="rId5"/>
    <p:sldId id="265" r:id="rId6"/>
    <p:sldId id="262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284558-FC49-4293-9538-7B3AE36E7572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6DF63B6-EB48-4DAC-8903-57546E59999E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Welsh Tourism Development</a:t>
            </a:r>
          </a:p>
        </p:txBody>
      </p:sp>
    </p:spTree>
    <p:extLst>
      <p:ext uri="{BB962C8B-B14F-4D97-AF65-F5344CB8AC3E}">
        <p14:creationId xmlns:p14="http://schemas.microsoft.com/office/powerpoint/2010/main" val="328948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Visit Wales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Partnership for Growth 2013-2020</a:t>
            </a:r>
          </a:p>
          <a:p>
            <a:r>
              <a:rPr lang="en-GB" b="1" dirty="0" smtClean="0"/>
              <a:t>Strategic Aims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b="1" dirty="0">
                <a:solidFill>
                  <a:prstClr val="black"/>
                </a:solidFill>
                <a:latin typeface="Frutiger 45 Light"/>
              </a:rPr>
              <a:t>Wales will provide the warmest of welcomes, outstanding quality, excellent value for money and memorable, authentic experiences to every visitor. </a:t>
            </a:r>
            <a:endParaRPr lang="en-GB" sz="2500" dirty="0">
              <a:solidFill>
                <a:prstClr val="black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Frutiger 55 Roman"/>
              </a:rPr>
              <a:t>The </a:t>
            </a:r>
            <a:r>
              <a:rPr lang="en-GB" sz="2500" b="1" dirty="0">
                <a:solidFill>
                  <a:prstClr val="black"/>
                </a:solidFill>
                <a:latin typeface="Frutiger 45 Light"/>
              </a:rPr>
              <a:t>goal </a:t>
            </a:r>
            <a:r>
              <a:rPr lang="en-GB" sz="2500" dirty="0">
                <a:solidFill>
                  <a:prstClr val="black"/>
                </a:solidFill>
                <a:latin typeface="Frutiger 55 Roman"/>
              </a:rPr>
              <a:t>is for: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b="1" dirty="0">
                <a:solidFill>
                  <a:prstClr val="black"/>
                </a:solidFill>
                <a:latin typeface="Frutiger 45 Light"/>
              </a:rPr>
              <a:t>Tourism to grow in a sustainable way and to make an increasing contribution to the economic, social and environmental well-being of Wales. </a:t>
            </a:r>
            <a:endParaRPr lang="en-GB" sz="2500" dirty="0">
              <a:solidFill>
                <a:prstClr val="black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Frutiger 55 Roman"/>
              </a:rPr>
              <a:t>The </a:t>
            </a:r>
            <a:r>
              <a:rPr lang="en-GB" sz="2500" b="1" dirty="0">
                <a:solidFill>
                  <a:prstClr val="black"/>
                </a:solidFill>
                <a:latin typeface="Frutiger 45 Light"/>
              </a:rPr>
              <a:t>ambition </a:t>
            </a:r>
            <a:r>
              <a:rPr lang="en-GB" sz="2500" dirty="0">
                <a:solidFill>
                  <a:prstClr val="black"/>
                </a:solidFill>
                <a:latin typeface="Frutiger 55 Roman"/>
              </a:rPr>
              <a:t>is to: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b="1" dirty="0">
                <a:solidFill>
                  <a:prstClr val="black"/>
                </a:solidFill>
                <a:latin typeface="Frutiger 45 Light"/>
              </a:rPr>
              <a:t>Grow tourism earnings in Wales by 10% or more by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27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 for Growth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sets the vision for the industry to work in partnership to increase visitor spend to Wales: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Arial"/>
              <a:buChar char="•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promoting the Brand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Arial"/>
              <a:buChar char="•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product Development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Arial"/>
              <a:buChar char="•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people Development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Arial"/>
              <a:buChar char="•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profitable Performance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Arial"/>
              <a:buChar char="•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place Building.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22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Government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Frutiger 55 Roman"/>
              </a:rPr>
              <a:t>Develop tourism activity and specialist markets and secure maximum benefit from major events in our high profile venues.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200" dirty="0">
                <a:solidFill>
                  <a:prstClr val="black"/>
                </a:solidFill>
                <a:latin typeface="Wingdings"/>
              </a:rPr>
              <a:t>l </a:t>
            </a:r>
            <a:r>
              <a:rPr lang="en-GB" sz="2500" dirty="0">
                <a:solidFill>
                  <a:prstClr val="black"/>
                </a:solidFill>
                <a:latin typeface="Frutiger 55 Roman"/>
              </a:rPr>
              <a:t>Promote Wales as a destination by making a high quality tourism offer.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200" dirty="0">
                <a:solidFill>
                  <a:prstClr val="black"/>
                </a:solidFill>
                <a:latin typeface="Wingdings"/>
              </a:rPr>
              <a:t>l </a:t>
            </a:r>
            <a:r>
              <a:rPr lang="en-GB" sz="2500" dirty="0">
                <a:solidFill>
                  <a:prstClr val="black"/>
                </a:solidFill>
                <a:latin typeface="Frutiger 55 Roman"/>
              </a:rPr>
              <a:t>Work to extend the tourism season and associated benefits.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200" dirty="0">
                <a:solidFill>
                  <a:prstClr val="black"/>
                </a:solidFill>
                <a:latin typeface="Wingdings"/>
              </a:rPr>
              <a:t>l </a:t>
            </a:r>
            <a:r>
              <a:rPr lang="en-GB" sz="2500" dirty="0">
                <a:solidFill>
                  <a:prstClr val="black"/>
                </a:solidFill>
                <a:latin typeface="Frutiger 55 Roman"/>
              </a:rPr>
              <a:t>Identify funding opportunities to improve the visitor infrastructure and product in Wales.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200" dirty="0">
                <a:solidFill>
                  <a:prstClr val="black"/>
                </a:solidFill>
                <a:latin typeface="Wingdings"/>
              </a:rPr>
              <a:t>l </a:t>
            </a:r>
            <a:r>
              <a:rPr lang="en-GB" sz="2500" dirty="0">
                <a:solidFill>
                  <a:prstClr val="black"/>
                </a:solidFill>
                <a:latin typeface="Frutiger 55 Roman"/>
              </a:rPr>
              <a:t>Support investment in staff training and management to support a high quality tourism industry. </a:t>
            </a:r>
            <a:endParaRPr lang="en-GB" sz="2500" dirty="0">
              <a:solidFill>
                <a:prstClr val="black"/>
              </a:solidFill>
              <a:latin typeface="Lucida Sans Unicod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173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for the Welsh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Natural Environment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Culture and Heritage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Activities and Adventure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Events and festivals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Distinctive Destinations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Customer Care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Building Capacity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Yield Management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Regeneration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795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900" b="1" dirty="0">
                <a:solidFill>
                  <a:srgbClr val="000000"/>
                </a:solidFill>
                <a:latin typeface="Frutiger 45 Light"/>
              </a:rPr>
              <a:t>Promoting the Brand: </a:t>
            </a:r>
            <a:endParaRPr lang="en-GB" sz="1900" dirty="0">
              <a:solidFill>
                <a:srgbClr val="000000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promoting and marketing a distinctive and reinforcing brand for Wales;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driving a product-led approach that identifies compelling reasons to visit Wales;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targeting existing and new markets with most growth prospects;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selling excellence through the Wales offer – coastal and rural environment, culture, activities, events and distinctive destinations;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900" dirty="0">
                <a:solidFill>
                  <a:srgbClr val="000000"/>
                </a:solidFill>
                <a:latin typeface="Frutiger 55 Roman"/>
              </a:rPr>
              <a:t>	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900" b="1" dirty="0">
                <a:solidFill>
                  <a:srgbClr val="000000"/>
                </a:solidFill>
                <a:latin typeface="Frutiger 45 Light"/>
              </a:rPr>
              <a:t>Product Development: </a:t>
            </a:r>
            <a:endParaRPr lang="en-GB" sz="1900" dirty="0">
              <a:solidFill>
                <a:srgbClr val="000000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stimulating investment in high quality, reputation-changing products and events;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working with partners who have both a track record of success and growth potential;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strategic prioritisation of Government investment; 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3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900" b="1" dirty="0">
                <a:solidFill>
                  <a:srgbClr val="000000"/>
                </a:solidFill>
                <a:latin typeface="Frutiger 45 Light"/>
              </a:rPr>
              <a:t>People Development: </a:t>
            </a:r>
            <a:endParaRPr lang="en-GB" sz="1900" dirty="0">
              <a:solidFill>
                <a:srgbClr val="000000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training our people so that they can thrive in the tourism sector;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applying those skills to improve customer satisfaction and overall experience;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changing perceptions of tourism as a quality career choice; 	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900" b="1" dirty="0">
                <a:solidFill>
                  <a:srgbClr val="000000"/>
                </a:solidFill>
                <a:latin typeface="Frutiger 45 Light"/>
              </a:rPr>
              <a:t>Profitable Performance: </a:t>
            </a:r>
            <a:endParaRPr lang="en-GB" sz="1900" dirty="0">
              <a:solidFill>
                <a:srgbClr val="000000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building the capacity of the industry to utilise the latest technology to reach and influence potential customers;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supporting higher profitability in tourism businesses through tools such as yield management; 	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900" b="1" dirty="0">
                <a:solidFill>
                  <a:srgbClr val="000000"/>
                </a:solidFill>
                <a:latin typeface="Frutiger 45 Light"/>
              </a:rPr>
              <a:t>Place building: </a:t>
            </a:r>
            <a:endParaRPr lang="en-GB" sz="1900" dirty="0">
              <a:solidFill>
                <a:srgbClr val="000000"/>
              </a:solidFill>
              <a:latin typeface="Frutiger 45 Light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developing destinations that people want to visit and recommend;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providing opportunities for local communities to deliver memorable visitor experiences; 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1700" dirty="0">
                <a:solidFill>
                  <a:srgbClr val="000000"/>
                </a:solidFill>
                <a:latin typeface="Wingdings"/>
              </a:rPr>
              <a:t>l </a:t>
            </a:r>
            <a:r>
              <a:rPr lang="en-GB" sz="1900" dirty="0">
                <a:solidFill>
                  <a:srgbClr val="000000"/>
                </a:solidFill>
                <a:latin typeface="Frutiger 55 Roman"/>
              </a:rPr>
              <a:t>promoting improved transport links by air, sea, road, and rail.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79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0" y="704088"/>
            <a:ext cx="6995120" cy="7806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72816"/>
            <a:ext cx="8712968" cy="5085184"/>
          </a:xfrm>
        </p:spPr>
        <p:txBody>
          <a:bodyPr>
            <a:normAutofit/>
          </a:bodyPr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Product-led approach to developing and marketing tourism in Wales.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Working with iconic, high quality, reputation-changing products and events: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more luxury and branded hotels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more well-being facilities, such as spas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more heritage hotels that utilise historic and distinctive buildings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more all year round attractions, activities and cultural experiences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500" dirty="0">
                <a:solidFill>
                  <a:prstClr val="black"/>
                </a:solidFill>
                <a:latin typeface="Lucida Sans Unicode"/>
              </a:rPr>
              <a:t>more innovative, unusual and distinctive products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82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UK domestic market is the main market for Wales and will continue to be the main focus.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Marketing activity will be increased in London and South East Midlands and Yorkshire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Increase marketing in Wales itself for the first time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Overseas, the 3 key markets identified by the panel are Ireland, Germany and USA.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79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106</TotalTime>
  <Words>443</Words>
  <Application>Microsoft Office PowerPoint</Application>
  <PresentationFormat>On-screen Show (4:3)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Calibri</vt:lpstr>
      <vt:lpstr>Constantia</vt:lpstr>
      <vt:lpstr>Frutiger 45 Light</vt:lpstr>
      <vt:lpstr>Frutiger 55 Roman</vt:lpstr>
      <vt:lpstr>Lucida Sans Unicode</vt:lpstr>
      <vt:lpstr>Wingdings</vt:lpstr>
      <vt:lpstr>Wingdings 2</vt:lpstr>
      <vt:lpstr>Wingdings 3</vt:lpstr>
      <vt:lpstr>Flow</vt:lpstr>
      <vt:lpstr>International Travel Operations</vt:lpstr>
      <vt:lpstr>Visit Wales Strategies</vt:lpstr>
      <vt:lpstr>Partnership for Growth</vt:lpstr>
      <vt:lpstr>Welsh Government Strategies</vt:lpstr>
      <vt:lpstr>Aims for the Welsh Experience</vt:lpstr>
      <vt:lpstr>Objectives</vt:lpstr>
      <vt:lpstr>Objectives</vt:lpstr>
      <vt:lpstr>Aims</vt:lpstr>
      <vt:lpstr>Marketplace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Jacqui Jones</cp:lastModifiedBy>
  <cp:revision>5</cp:revision>
  <dcterms:created xsi:type="dcterms:W3CDTF">2016-01-25T13:10:02Z</dcterms:created>
  <dcterms:modified xsi:type="dcterms:W3CDTF">2017-11-02T17:20:07Z</dcterms:modified>
</cp:coreProperties>
</file>