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Lst>
  <p:notesMasterIdLst>
    <p:notesMasterId r:id="rId48"/>
  </p:notesMasterIdLst>
  <p:sldIdLst>
    <p:sldId id="259" r:id="rId8"/>
    <p:sldId id="356" r:id="rId9"/>
    <p:sldId id="390" r:id="rId10"/>
    <p:sldId id="391" r:id="rId11"/>
    <p:sldId id="429" r:id="rId12"/>
    <p:sldId id="440" r:id="rId13"/>
    <p:sldId id="430" r:id="rId14"/>
    <p:sldId id="419" r:id="rId15"/>
    <p:sldId id="394" r:id="rId16"/>
    <p:sldId id="415" r:id="rId17"/>
    <p:sldId id="439" r:id="rId18"/>
    <p:sldId id="395" r:id="rId19"/>
    <p:sldId id="416" r:id="rId20"/>
    <p:sldId id="420" r:id="rId21"/>
    <p:sldId id="396" r:id="rId22"/>
    <p:sldId id="397" r:id="rId23"/>
    <p:sldId id="441" r:id="rId24"/>
    <p:sldId id="417" r:id="rId25"/>
    <p:sldId id="442" r:id="rId26"/>
    <p:sldId id="431" r:id="rId27"/>
    <p:sldId id="432" r:id="rId28"/>
    <p:sldId id="421" r:id="rId29"/>
    <p:sldId id="434" r:id="rId30"/>
    <p:sldId id="443" r:id="rId31"/>
    <p:sldId id="399" r:id="rId32"/>
    <p:sldId id="400" r:id="rId33"/>
    <p:sldId id="401" r:id="rId34"/>
    <p:sldId id="438" r:id="rId35"/>
    <p:sldId id="433" r:id="rId36"/>
    <p:sldId id="402" r:id="rId37"/>
    <p:sldId id="404" r:id="rId38"/>
    <p:sldId id="425" r:id="rId39"/>
    <p:sldId id="410" r:id="rId40"/>
    <p:sldId id="437" r:id="rId41"/>
    <p:sldId id="426" r:id="rId42"/>
    <p:sldId id="435" r:id="rId43"/>
    <p:sldId id="428" r:id="rId44"/>
    <p:sldId id="368" r:id="rId45"/>
    <p:sldId id="273" r:id="rId46"/>
    <p:sldId id="256" r:id="rId47"/>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5115A-DA0A-4289-8DF4-D23BD975A5CA}" v="7" dt="2026-06-26T15:03:22.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2"/>
    <p:restoredTop sz="95033" autoAdjust="0"/>
  </p:normalViewPr>
  <p:slideViewPr>
    <p:cSldViewPr snapToGrid="0" snapToObjects="1">
      <p:cViewPr>
        <p:scale>
          <a:sx n="83" d="100"/>
          <a:sy n="83" d="100"/>
        </p:scale>
        <p:origin x="49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microsoft.com/office/2016/11/relationships/changesInfo" Target="changesInfos/changesInfo1.xml"/><Relationship Id="rId5" Type="http://schemas.openxmlformats.org/officeDocument/2006/relationships/slideMaster" Target="slideMasters/slideMaster3.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undo custSel delSld modSld delMainMaster">
      <pc:chgData name="laila surani" userId="0c89b7dc58ba05c7" providerId="LiveId" clId="{633D0E4D-177C-4605-947F-312036DBBE28}" dt="2026-06-26T15:03:22.158" v="55"/>
      <pc:docMkLst>
        <pc:docMk/>
      </pc:docMkLst>
      <pc:sldChg chg="modSp mod">
        <pc:chgData name="laila surani" userId="0c89b7dc58ba05c7" providerId="LiveId" clId="{633D0E4D-177C-4605-947F-312036DBBE28}" dt="2026-06-26T15:02:03.544" v="53"/>
        <pc:sldMkLst>
          <pc:docMk/>
          <pc:sldMk cId="2119675586" sldId="394"/>
        </pc:sldMkLst>
        <pc:graphicFrameChg chg="mod modGraphic">
          <ac:chgData name="laila surani" userId="0c89b7dc58ba05c7" providerId="LiveId" clId="{633D0E4D-177C-4605-947F-312036DBBE28}" dt="2026-06-26T15:02:03.544" v="53"/>
          <ac:graphicFrameMkLst>
            <pc:docMk/>
            <pc:sldMk cId="2119675586" sldId="394"/>
            <ac:graphicFrameMk id="2" creationId="{0E371FA9-C6EB-493E-AC3E-128EB9C79248}"/>
          </ac:graphicFrameMkLst>
        </pc:graphicFrameChg>
      </pc:sldChg>
      <pc:sldChg chg="modSp mod">
        <pc:chgData name="laila surani" userId="0c89b7dc58ba05c7" providerId="LiveId" clId="{633D0E4D-177C-4605-947F-312036DBBE28}" dt="2026-06-26T15:03:22.158" v="55"/>
        <pc:sldMkLst>
          <pc:docMk/>
          <pc:sldMk cId="1319981657" sldId="396"/>
        </pc:sldMkLst>
        <pc:spChg chg="mod">
          <ac:chgData name="laila surani" userId="0c89b7dc58ba05c7" providerId="LiveId" clId="{633D0E4D-177C-4605-947F-312036DBBE28}" dt="2026-06-26T15:03:22.158" v="55"/>
          <ac:spMkLst>
            <pc:docMk/>
            <pc:sldMk cId="1319981657" sldId="396"/>
            <ac:spMk id="3" creationId="{603D8A08-56E4-4013-93C3-3A0D713E53C1}"/>
          </ac:spMkLst>
        </pc:spChg>
      </pc:sldChg>
      <pc:sldChg chg="modSp mod">
        <pc:chgData name="laila surani" userId="0c89b7dc58ba05c7" providerId="LiveId" clId="{633D0E4D-177C-4605-947F-312036DBBE28}" dt="2026-06-26T15:00:56.151" v="50" actId="27636"/>
        <pc:sldMkLst>
          <pc:docMk/>
          <pc:sldMk cId="1765454999" sldId="429"/>
        </pc:sldMkLst>
        <pc:spChg chg="mod">
          <ac:chgData name="laila surani" userId="0c89b7dc58ba05c7" providerId="LiveId" clId="{633D0E4D-177C-4605-947F-312036DBBE28}" dt="2026-06-26T15:00:56.151" v="50" actId="27636"/>
          <ac:spMkLst>
            <pc:docMk/>
            <pc:sldMk cId="1765454999" sldId="429"/>
            <ac:spMk id="3" creationId="{186B0FB0-CBEE-B075-5CC8-72737296833F}"/>
          </ac:spMkLst>
        </pc:spChg>
        <pc:picChg chg="mod">
          <ac:chgData name="laila surani" userId="0c89b7dc58ba05c7" providerId="LiveId" clId="{633D0E4D-177C-4605-947F-312036DBBE28}" dt="2026-06-26T15:00:48.893" v="45" actId="1076"/>
          <ac:picMkLst>
            <pc:docMk/>
            <pc:sldMk cId="1765454999" sldId="429"/>
            <ac:picMk id="4" creationId="{F3736D5C-4996-76D7-E99F-A1B047D55A65}"/>
          </ac:picMkLst>
        </pc:picChg>
      </pc:sldChg>
      <pc:sldMasterChg chg="del delSldLayout">
        <pc:chgData name="laila surani" userId="0c89b7dc58ba05c7" providerId="LiveId" clId="{633D0E4D-177C-4605-947F-312036DBBE28}" dt="2026-06-26T15:00:07.658" v="41"/>
        <pc:sldMasterMkLst>
          <pc:docMk/>
          <pc:sldMasterMk cId="754378712" sldId="2147483666"/>
        </pc:sldMasterMkLst>
        <pc:sldLayoutChg chg="del">
          <pc:chgData name="laila surani" userId="0c89b7dc58ba05c7" providerId="LiveId" clId="{633D0E4D-177C-4605-947F-312036DBBE28}" dt="2026-06-26T15:00:07.658" v="41"/>
          <pc:sldLayoutMkLst>
            <pc:docMk/>
            <pc:sldMasterMk cId="754378712" sldId="2147483666"/>
            <pc:sldLayoutMk cId="3132846485" sldId="2147483690"/>
          </pc:sldLayoutMkLst>
        </pc:sldLayoutChg>
        <pc:sldLayoutChg chg="del">
          <pc:chgData name="laila surani" userId="0c89b7dc58ba05c7" providerId="LiveId" clId="{633D0E4D-177C-4605-947F-312036DBBE28}" dt="2026-06-26T15:00:07.658" v="41"/>
          <pc:sldLayoutMkLst>
            <pc:docMk/>
            <pc:sldMasterMk cId="754378712" sldId="2147483666"/>
            <pc:sldLayoutMk cId="1638318787" sldId="2147483698"/>
          </pc:sldLayoutMkLst>
        </pc:sldLayoutChg>
        <pc:sldLayoutChg chg="del">
          <pc:chgData name="laila surani" userId="0c89b7dc58ba05c7" providerId="LiveId" clId="{633D0E4D-177C-4605-947F-312036DBBE28}" dt="2026-06-26T15:00:07.658" v="41"/>
          <pc:sldLayoutMkLst>
            <pc:docMk/>
            <pc:sldMasterMk cId="754378712" sldId="2147483666"/>
            <pc:sldLayoutMk cId="1988994691" sldId="2147483699"/>
          </pc:sldLayoutMkLst>
        </pc:sldLayoutChg>
        <pc:sldLayoutChg chg="del">
          <pc:chgData name="laila surani" userId="0c89b7dc58ba05c7" providerId="LiveId" clId="{633D0E4D-177C-4605-947F-312036DBBE28}" dt="2026-06-26T15:00:07.658" v="41"/>
          <pc:sldLayoutMkLst>
            <pc:docMk/>
            <pc:sldMasterMk cId="754378712" sldId="2147483666"/>
            <pc:sldLayoutMk cId="1668414652" sldId="2147483700"/>
          </pc:sldLayoutMkLst>
        </pc:sldLayoutChg>
        <pc:sldLayoutChg chg="del">
          <pc:chgData name="laila surani" userId="0c89b7dc58ba05c7" providerId="LiveId" clId="{633D0E4D-177C-4605-947F-312036DBBE28}" dt="2026-06-26T15:00:07.658" v="41"/>
          <pc:sldLayoutMkLst>
            <pc:docMk/>
            <pc:sldMasterMk cId="754378712" sldId="2147483666"/>
            <pc:sldLayoutMk cId="3376813219" sldId="2147483701"/>
          </pc:sldLayoutMkLst>
        </pc:sldLayoutChg>
        <pc:sldLayoutChg chg="del">
          <pc:chgData name="laila surani" userId="0c89b7dc58ba05c7" providerId="LiveId" clId="{633D0E4D-177C-4605-947F-312036DBBE28}" dt="2026-06-26T15:00:07.658" v="41"/>
          <pc:sldLayoutMkLst>
            <pc:docMk/>
            <pc:sldMasterMk cId="754378712" sldId="2147483666"/>
            <pc:sldLayoutMk cId="1322761775" sldId="2147483703"/>
          </pc:sldLayoutMkLst>
        </pc:sldLayoutChg>
        <pc:sldLayoutChg chg="del">
          <pc:chgData name="laila surani" userId="0c89b7dc58ba05c7" providerId="LiveId" clId="{633D0E4D-177C-4605-947F-312036DBBE28}" dt="2026-06-26T15:00:07.658" v="41"/>
          <pc:sldLayoutMkLst>
            <pc:docMk/>
            <pc:sldMasterMk cId="754378712" sldId="2147483666"/>
            <pc:sldLayoutMk cId="1402491513" sldId="2147483704"/>
          </pc:sldLayoutMkLst>
        </pc:sldLayoutChg>
        <pc:sldLayoutChg chg="del">
          <pc:chgData name="laila surani" userId="0c89b7dc58ba05c7" providerId="LiveId" clId="{633D0E4D-177C-4605-947F-312036DBBE28}" dt="2026-06-26T15:00:07.658" v="41"/>
          <pc:sldLayoutMkLst>
            <pc:docMk/>
            <pc:sldMasterMk cId="754378712" sldId="2147483666"/>
            <pc:sldLayoutMk cId="2661865558" sldId="2147483705"/>
          </pc:sldLayoutMkLst>
        </pc:sldLayoutChg>
      </pc:sldMasterChg>
      <pc:sldMasterChg chg="del delSldLayout">
        <pc:chgData name="laila surani" userId="0c89b7dc58ba05c7" providerId="LiveId" clId="{633D0E4D-177C-4605-947F-312036DBBE28}" dt="2026-06-26T15:00:07.658" v="41"/>
        <pc:sldMasterMkLst>
          <pc:docMk/>
          <pc:sldMasterMk cId="1748540667" sldId="2147483736"/>
        </pc:sldMasterMkLst>
        <pc:sldLayoutChg chg="del">
          <pc:chgData name="laila surani" userId="0c89b7dc58ba05c7" providerId="LiveId" clId="{633D0E4D-177C-4605-947F-312036DBBE28}" dt="2026-06-26T15:00:07.658" v="41"/>
          <pc:sldLayoutMkLst>
            <pc:docMk/>
            <pc:sldMasterMk cId="1748540667" sldId="2147483736"/>
            <pc:sldLayoutMk cId="1305836617" sldId="2147483737"/>
          </pc:sldLayoutMkLst>
        </pc:sldLayoutChg>
        <pc:sldLayoutChg chg="del">
          <pc:chgData name="laila surani" userId="0c89b7dc58ba05c7" providerId="LiveId" clId="{633D0E4D-177C-4605-947F-312036DBBE28}" dt="2026-06-26T15:00:07.658" v="41"/>
          <pc:sldLayoutMkLst>
            <pc:docMk/>
            <pc:sldMasterMk cId="1748540667" sldId="2147483736"/>
            <pc:sldLayoutMk cId="1363708542" sldId="2147483738"/>
          </pc:sldLayoutMkLst>
        </pc:sldLayoutChg>
        <pc:sldLayoutChg chg="del">
          <pc:chgData name="laila surani" userId="0c89b7dc58ba05c7" providerId="LiveId" clId="{633D0E4D-177C-4605-947F-312036DBBE28}" dt="2026-06-26T15:00:07.658" v="41"/>
          <pc:sldLayoutMkLst>
            <pc:docMk/>
            <pc:sldMasterMk cId="1748540667" sldId="2147483736"/>
            <pc:sldLayoutMk cId="1579956059" sldId="214748373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4BD5F6-4AB1-4EBE-91B4-FD1700502CB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B305BCAF-842D-4617-B9FB-D8C7AD883D94}">
      <dgm:prSet phldrT="[Text]"/>
      <dgm:spPr/>
      <dgm:t>
        <a:bodyPr/>
        <a:lstStyle/>
        <a:p>
          <a:pPr>
            <a:buSzPts val="1000"/>
            <a:buNone/>
          </a:pPr>
          <a:r>
            <a:rPr lang="en-GB"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Description</a:t>
          </a:r>
          <a:endParaRPr lang="en-GB" dirty="0"/>
        </a:p>
      </dgm:t>
    </dgm:pt>
    <dgm:pt modelId="{63D8740C-FA3F-4794-9BDF-F1775825A2D3}" type="parTrans" cxnId="{35891178-A907-49F5-B8A3-E13D00E750CB}">
      <dgm:prSet/>
      <dgm:spPr/>
      <dgm:t>
        <a:bodyPr/>
        <a:lstStyle/>
        <a:p>
          <a:endParaRPr lang="en-GB"/>
        </a:p>
      </dgm:t>
    </dgm:pt>
    <dgm:pt modelId="{AF5C0B18-F13F-4769-906E-8F552AB751B2}" type="sibTrans" cxnId="{35891178-A907-49F5-B8A3-E13D00E750CB}">
      <dgm:prSet/>
      <dgm:spPr/>
      <dgm:t>
        <a:bodyPr/>
        <a:lstStyle/>
        <a:p>
          <a:endParaRPr lang="en-GB"/>
        </a:p>
      </dgm:t>
    </dgm:pt>
    <dgm:pt modelId="{CE80200D-8827-4A26-9DBF-3A0D5AD5345B}">
      <dgm:prSet/>
      <dgm:spPr/>
      <dgm:t>
        <a:bodyPr/>
        <a:lstStyle/>
        <a:p>
          <a:r>
            <a:rPr lang="en-GB"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Impact</a:t>
          </a:r>
          <a:endParaRPr lang="en-GB"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dgm:t>
    </dgm:pt>
    <dgm:pt modelId="{ABFC20DD-F851-4FB8-93C6-2A7F2443FD97}" type="parTrans" cxnId="{E1437639-E178-412D-B199-990D03EDE797}">
      <dgm:prSet/>
      <dgm:spPr/>
      <dgm:t>
        <a:bodyPr/>
        <a:lstStyle/>
        <a:p>
          <a:endParaRPr lang="en-GB"/>
        </a:p>
      </dgm:t>
    </dgm:pt>
    <dgm:pt modelId="{AC8BB85F-8762-4354-92ED-1049342C3E73}" type="sibTrans" cxnId="{E1437639-E178-412D-B199-990D03EDE797}">
      <dgm:prSet/>
      <dgm:spPr/>
      <dgm:t>
        <a:bodyPr/>
        <a:lstStyle/>
        <a:p>
          <a:endParaRPr lang="en-GB"/>
        </a:p>
      </dgm:t>
    </dgm:pt>
    <dgm:pt modelId="{402BFADD-A590-4EF3-9D2D-79DAD1BD1F56}">
      <dgm:prSet phldrT="[Text]"/>
      <dgm:spPr/>
      <dgm:t>
        <a:bodyPr/>
        <a:lstStyle/>
        <a:p>
          <a:pPr>
            <a:buSzPts val="1000"/>
            <a:buFont typeface="Arial" panose="020B0604020202020204" pitchFamily="34" charset="0"/>
            <a:buChar char="•"/>
          </a:pPr>
          <a:endParaRPr lang="en-GB" dirty="0"/>
        </a:p>
      </dgm:t>
    </dgm:pt>
    <dgm:pt modelId="{FC73B033-DB80-4F19-B6A6-6EF6A97DF36D}" type="parTrans" cxnId="{7E144273-01B2-40C4-B30B-AF8317434CC3}">
      <dgm:prSet/>
      <dgm:spPr/>
      <dgm:t>
        <a:bodyPr/>
        <a:lstStyle/>
        <a:p>
          <a:endParaRPr lang="en-GB"/>
        </a:p>
      </dgm:t>
    </dgm:pt>
    <dgm:pt modelId="{D75DC0D2-2DDF-4047-80C5-B97944CD0C61}" type="sibTrans" cxnId="{7E144273-01B2-40C4-B30B-AF8317434CC3}">
      <dgm:prSet/>
      <dgm:spPr/>
      <dgm:t>
        <a:bodyPr/>
        <a:lstStyle/>
        <a:p>
          <a:endParaRPr lang="en-GB"/>
        </a:p>
      </dgm:t>
    </dgm:pt>
    <dgm:pt modelId="{C0DCCA85-C83D-466B-B550-6B85EFD82248}">
      <dgm:prSet/>
      <dgm:spPr/>
      <dgm:t>
        <a:bodyPr/>
        <a:lstStyle/>
        <a:p>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device supports the </a:t>
          </a:r>
          <a:r>
            <a:rPr lang="en-GB"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detection of irregular heart rhythms</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such as </a:t>
          </a:r>
          <a:r>
            <a:rPr lang="en-GB"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atrial fibrillation</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GB"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helps monitor respiratory health</a:t>
          </a:r>
          <a:r>
            <a:rPr lang="en-GB"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Its comprehensive tracking can aid in early detection of potential health issues.</a:t>
          </a:r>
          <a:endParaRPr lang="en-GB"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dgm:t>
    </dgm:pt>
    <dgm:pt modelId="{83CF6160-E0A1-405F-934C-31B3D4390A44}" type="parTrans" cxnId="{0D66B1CC-2789-432D-89C5-F92851E54F65}">
      <dgm:prSet/>
      <dgm:spPr/>
      <dgm:t>
        <a:bodyPr/>
        <a:lstStyle/>
        <a:p>
          <a:endParaRPr lang="en-GB"/>
        </a:p>
      </dgm:t>
    </dgm:pt>
    <dgm:pt modelId="{2C853AA2-F32B-4425-A095-0C0636277194}" type="sibTrans" cxnId="{0D66B1CC-2789-432D-89C5-F92851E54F65}">
      <dgm:prSet/>
      <dgm:spPr/>
      <dgm:t>
        <a:bodyPr/>
        <a:lstStyle/>
        <a:p>
          <a:endParaRPr lang="en-GB"/>
        </a:p>
      </dgm:t>
    </dgm:pt>
    <dgm:pt modelId="{BC033E49-E612-485C-B8D7-F3F8AED7B599}">
      <dgm:prSet/>
      <dgm:spPr/>
      <dgm:t>
        <a:bodyPr/>
        <a:lstStyle/>
        <a:p>
          <a:pPr>
            <a:buNone/>
          </a:pPr>
          <a:r>
            <a:rPr lang="en-GB" b="1"/>
            <a:t>Withings ScanWatch:</a:t>
          </a:r>
          <a:r>
            <a:rPr lang="en-GB"/>
            <a:t> A smartwatch that looks like a traditional watch and monitors your health. It measures your heart rate, records ECG, checks blood oxygen levels, and tracks your physical activity and sleep.</a:t>
          </a:r>
        </a:p>
      </dgm:t>
    </dgm:pt>
    <dgm:pt modelId="{DFB9396E-0AA3-4038-A1EB-BCE133E8DF13}" type="parTrans" cxnId="{0AD43BDF-5B50-4356-A374-36D4303C8E99}">
      <dgm:prSet/>
      <dgm:spPr/>
      <dgm:t>
        <a:bodyPr/>
        <a:lstStyle/>
        <a:p>
          <a:endParaRPr lang="en-GB"/>
        </a:p>
      </dgm:t>
    </dgm:pt>
    <dgm:pt modelId="{799C1342-8B39-4CB8-9A65-A95D6C49F2B8}" type="sibTrans" cxnId="{0AD43BDF-5B50-4356-A374-36D4303C8E99}">
      <dgm:prSet/>
      <dgm:spPr/>
      <dgm:t>
        <a:bodyPr/>
        <a:lstStyle/>
        <a:p>
          <a:endParaRPr lang="en-GB"/>
        </a:p>
      </dgm:t>
    </dgm:pt>
    <dgm:pt modelId="{E8317CC0-D24D-404B-BFEE-BF6CC7FA8356}" type="pres">
      <dgm:prSet presAssocID="{C34BD5F6-4AB1-4EBE-91B4-FD1700502CB2}" presName="linear" presStyleCnt="0">
        <dgm:presLayoutVars>
          <dgm:dir/>
          <dgm:animLvl val="lvl"/>
          <dgm:resizeHandles val="exact"/>
        </dgm:presLayoutVars>
      </dgm:prSet>
      <dgm:spPr/>
    </dgm:pt>
    <dgm:pt modelId="{1CB036EC-96F8-4AEB-9C3F-DE17AE7EFBEA}" type="pres">
      <dgm:prSet presAssocID="{B305BCAF-842D-4617-B9FB-D8C7AD883D94}" presName="parentLin" presStyleCnt="0"/>
      <dgm:spPr/>
    </dgm:pt>
    <dgm:pt modelId="{310F984E-A952-4963-AA7E-9711439DACFE}" type="pres">
      <dgm:prSet presAssocID="{B305BCAF-842D-4617-B9FB-D8C7AD883D94}" presName="parentLeftMargin" presStyleLbl="node1" presStyleIdx="0" presStyleCnt="2"/>
      <dgm:spPr/>
    </dgm:pt>
    <dgm:pt modelId="{7B767AC9-175F-4B4E-A8B7-794BF2705E1E}" type="pres">
      <dgm:prSet presAssocID="{B305BCAF-842D-4617-B9FB-D8C7AD883D94}" presName="parentText" presStyleLbl="node1" presStyleIdx="0" presStyleCnt="2">
        <dgm:presLayoutVars>
          <dgm:chMax val="0"/>
          <dgm:bulletEnabled val="1"/>
        </dgm:presLayoutVars>
      </dgm:prSet>
      <dgm:spPr/>
    </dgm:pt>
    <dgm:pt modelId="{7D2AA390-269C-4BFB-B3B1-2FCA4A00FFC5}" type="pres">
      <dgm:prSet presAssocID="{B305BCAF-842D-4617-B9FB-D8C7AD883D94}" presName="negativeSpace" presStyleCnt="0"/>
      <dgm:spPr/>
    </dgm:pt>
    <dgm:pt modelId="{7B262D5E-1EE8-4F5C-928B-8C51AC1326BC}" type="pres">
      <dgm:prSet presAssocID="{B305BCAF-842D-4617-B9FB-D8C7AD883D94}" presName="childText" presStyleLbl="conFgAcc1" presStyleIdx="0" presStyleCnt="2">
        <dgm:presLayoutVars>
          <dgm:bulletEnabled val="1"/>
        </dgm:presLayoutVars>
      </dgm:prSet>
      <dgm:spPr/>
    </dgm:pt>
    <dgm:pt modelId="{FDD437D8-C405-4516-BD55-F70A44EDB584}" type="pres">
      <dgm:prSet presAssocID="{AF5C0B18-F13F-4769-906E-8F552AB751B2}" presName="spaceBetweenRectangles" presStyleCnt="0"/>
      <dgm:spPr/>
    </dgm:pt>
    <dgm:pt modelId="{3F96DC1C-99FB-49B9-8114-D9AF888BDF90}" type="pres">
      <dgm:prSet presAssocID="{CE80200D-8827-4A26-9DBF-3A0D5AD5345B}" presName="parentLin" presStyleCnt="0"/>
      <dgm:spPr/>
    </dgm:pt>
    <dgm:pt modelId="{E8A59BB1-3E35-41E2-AC7C-E821BE6A6680}" type="pres">
      <dgm:prSet presAssocID="{CE80200D-8827-4A26-9DBF-3A0D5AD5345B}" presName="parentLeftMargin" presStyleLbl="node1" presStyleIdx="0" presStyleCnt="2"/>
      <dgm:spPr/>
    </dgm:pt>
    <dgm:pt modelId="{ABE6D8B9-C839-46BE-B090-EB7F41283A54}" type="pres">
      <dgm:prSet presAssocID="{CE80200D-8827-4A26-9DBF-3A0D5AD5345B}" presName="parentText" presStyleLbl="node1" presStyleIdx="1" presStyleCnt="2">
        <dgm:presLayoutVars>
          <dgm:chMax val="0"/>
          <dgm:bulletEnabled val="1"/>
        </dgm:presLayoutVars>
      </dgm:prSet>
      <dgm:spPr/>
    </dgm:pt>
    <dgm:pt modelId="{FD1D0FC5-2B15-4398-82D1-4A28ABDC39B6}" type="pres">
      <dgm:prSet presAssocID="{CE80200D-8827-4A26-9DBF-3A0D5AD5345B}" presName="negativeSpace" presStyleCnt="0"/>
      <dgm:spPr/>
    </dgm:pt>
    <dgm:pt modelId="{95EDC604-476A-411F-A0BD-8BDC1E10396D}" type="pres">
      <dgm:prSet presAssocID="{CE80200D-8827-4A26-9DBF-3A0D5AD5345B}" presName="childText" presStyleLbl="conFgAcc1" presStyleIdx="1" presStyleCnt="2">
        <dgm:presLayoutVars>
          <dgm:bulletEnabled val="1"/>
        </dgm:presLayoutVars>
      </dgm:prSet>
      <dgm:spPr/>
    </dgm:pt>
  </dgm:ptLst>
  <dgm:cxnLst>
    <dgm:cxn modelId="{99AC0803-9ED6-4560-8CB7-C01EF73FF469}" type="presOf" srcId="{B305BCAF-842D-4617-B9FB-D8C7AD883D94}" destId="{310F984E-A952-4963-AA7E-9711439DACFE}" srcOrd="0" destOrd="0" presId="urn:microsoft.com/office/officeart/2005/8/layout/list1"/>
    <dgm:cxn modelId="{42BC040F-CF43-4002-A041-356A1E1FC92C}" type="presOf" srcId="{402BFADD-A590-4EF3-9D2D-79DAD1BD1F56}" destId="{7B262D5E-1EE8-4F5C-928B-8C51AC1326BC}" srcOrd="0" destOrd="0" presId="urn:microsoft.com/office/officeart/2005/8/layout/list1"/>
    <dgm:cxn modelId="{F76E1714-EE4B-4218-A453-E63C683CBF5A}" type="presOf" srcId="{C0DCCA85-C83D-466B-B550-6B85EFD82248}" destId="{95EDC604-476A-411F-A0BD-8BDC1E10396D}" srcOrd="0" destOrd="0" presId="urn:microsoft.com/office/officeart/2005/8/layout/list1"/>
    <dgm:cxn modelId="{6F6DD71D-BA5E-415A-AEDE-4E991695E0DB}" type="presOf" srcId="{CE80200D-8827-4A26-9DBF-3A0D5AD5345B}" destId="{E8A59BB1-3E35-41E2-AC7C-E821BE6A6680}" srcOrd="0" destOrd="0" presId="urn:microsoft.com/office/officeart/2005/8/layout/list1"/>
    <dgm:cxn modelId="{E1437639-E178-412D-B199-990D03EDE797}" srcId="{C34BD5F6-4AB1-4EBE-91B4-FD1700502CB2}" destId="{CE80200D-8827-4A26-9DBF-3A0D5AD5345B}" srcOrd="1" destOrd="0" parTransId="{ABFC20DD-F851-4FB8-93C6-2A7F2443FD97}" sibTransId="{AC8BB85F-8762-4354-92ED-1049342C3E73}"/>
    <dgm:cxn modelId="{438A903F-D765-425D-8200-422D239DBF3E}" type="presOf" srcId="{B305BCAF-842D-4617-B9FB-D8C7AD883D94}" destId="{7B767AC9-175F-4B4E-A8B7-794BF2705E1E}" srcOrd="1" destOrd="0" presId="urn:microsoft.com/office/officeart/2005/8/layout/list1"/>
    <dgm:cxn modelId="{7E144273-01B2-40C4-B30B-AF8317434CC3}" srcId="{B305BCAF-842D-4617-B9FB-D8C7AD883D94}" destId="{402BFADD-A590-4EF3-9D2D-79DAD1BD1F56}" srcOrd="0" destOrd="0" parTransId="{FC73B033-DB80-4F19-B6A6-6EF6A97DF36D}" sibTransId="{D75DC0D2-2DDF-4047-80C5-B97944CD0C61}"/>
    <dgm:cxn modelId="{35891178-A907-49F5-B8A3-E13D00E750CB}" srcId="{C34BD5F6-4AB1-4EBE-91B4-FD1700502CB2}" destId="{B305BCAF-842D-4617-B9FB-D8C7AD883D94}" srcOrd="0" destOrd="0" parTransId="{63D8740C-FA3F-4794-9BDF-F1775825A2D3}" sibTransId="{AF5C0B18-F13F-4769-906E-8F552AB751B2}"/>
    <dgm:cxn modelId="{F29DA999-5813-4C61-8673-F73E1A572B76}" type="presOf" srcId="{CE80200D-8827-4A26-9DBF-3A0D5AD5345B}" destId="{ABE6D8B9-C839-46BE-B090-EB7F41283A54}" srcOrd="1" destOrd="0" presId="urn:microsoft.com/office/officeart/2005/8/layout/list1"/>
    <dgm:cxn modelId="{0D66B1CC-2789-432D-89C5-F92851E54F65}" srcId="{CE80200D-8827-4A26-9DBF-3A0D5AD5345B}" destId="{C0DCCA85-C83D-466B-B550-6B85EFD82248}" srcOrd="0" destOrd="0" parTransId="{83CF6160-E0A1-405F-934C-31B3D4390A44}" sibTransId="{2C853AA2-F32B-4425-A095-0C0636277194}"/>
    <dgm:cxn modelId="{05DF11D1-D164-4BBC-8AB7-1E46FB32AB75}" type="presOf" srcId="{C34BD5F6-4AB1-4EBE-91B4-FD1700502CB2}" destId="{E8317CC0-D24D-404B-BFEE-BF6CC7FA8356}" srcOrd="0" destOrd="0" presId="urn:microsoft.com/office/officeart/2005/8/layout/list1"/>
    <dgm:cxn modelId="{0AD43BDF-5B50-4356-A374-36D4303C8E99}" srcId="{B305BCAF-842D-4617-B9FB-D8C7AD883D94}" destId="{BC033E49-E612-485C-B8D7-F3F8AED7B599}" srcOrd="1" destOrd="0" parTransId="{DFB9396E-0AA3-4038-A1EB-BCE133E8DF13}" sibTransId="{799C1342-8B39-4CB8-9A65-A95D6C49F2B8}"/>
    <dgm:cxn modelId="{53E423FD-CC80-4EA4-B657-2C84B8F384D5}" type="presOf" srcId="{BC033E49-E612-485C-B8D7-F3F8AED7B599}" destId="{7B262D5E-1EE8-4F5C-928B-8C51AC1326BC}" srcOrd="0" destOrd="1" presId="urn:microsoft.com/office/officeart/2005/8/layout/list1"/>
    <dgm:cxn modelId="{F69D81DE-5AD0-4422-8CFD-1B7EB10BAC11}" type="presParOf" srcId="{E8317CC0-D24D-404B-BFEE-BF6CC7FA8356}" destId="{1CB036EC-96F8-4AEB-9C3F-DE17AE7EFBEA}" srcOrd="0" destOrd="0" presId="urn:microsoft.com/office/officeart/2005/8/layout/list1"/>
    <dgm:cxn modelId="{FED2EFC9-8026-4D0F-800E-715AD5D626DD}" type="presParOf" srcId="{1CB036EC-96F8-4AEB-9C3F-DE17AE7EFBEA}" destId="{310F984E-A952-4963-AA7E-9711439DACFE}" srcOrd="0" destOrd="0" presId="urn:microsoft.com/office/officeart/2005/8/layout/list1"/>
    <dgm:cxn modelId="{BA88432B-A839-4296-BF0F-430050C6E591}" type="presParOf" srcId="{1CB036EC-96F8-4AEB-9C3F-DE17AE7EFBEA}" destId="{7B767AC9-175F-4B4E-A8B7-794BF2705E1E}" srcOrd="1" destOrd="0" presId="urn:microsoft.com/office/officeart/2005/8/layout/list1"/>
    <dgm:cxn modelId="{D90E0EB1-8872-4B73-9C48-77BF3F85DD74}" type="presParOf" srcId="{E8317CC0-D24D-404B-BFEE-BF6CC7FA8356}" destId="{7D2AA390-269C-4BFB-B3B1-2FCA4A00FFC5}" srcOrd="1" destOrd="0" presId="urn:microsoft.com/office/officeart/2005/8/layout/list1"/>
    <dgm:cxn modelId="{A33EEA87-5F2B-4276-B0ED-6E3FC06745EB}" type="presParOf" srcId="{E8317CC0-D24D-404B-BFEE-BF6CC7FA8356}" destId="{7B262D5E-1EE8-4F5C-928B-8C51AC1326BC}" srcOrd="2" destOrd="0" presId="urn:microsoft.com/office/officeart/2005/8/layout/list1"/>
    <dgm:cxn modelId="{505E4982-6711-42A6-9551-FC2585093892}" type="presParOf" srcId="{E8317CC0-D24D-404B-BFEE-BF6CC7FA8356}" destId="{FDD437D8-C405-4516-BD55-F70A44EDB584}" srcOrd="3" destOrd="0" presId="urn:microsoft.com/office/officeart/2005/8/layout/list1"/>
    <dgm:cxn modelId="{622E794B-187A-4446-9E80-A4DD41D5B8DA}" type="presParOf" srcId="{E8317CC0-D24D-404B-BFEE-BF6CC7FA8356}" destId="{3F96DC1C-99FB-49B9-8114-D9AF888BDF90}" srcOrd="4" destOrd="0" presId="urn:microsoft.com/office/officeart/2005/8/layout/list1"/>
    <dgm:cxn modelId="{916DC4FB-1DC0-4BFB-B1C7-7C3A9F326B3A}" type="presParOf" srcId="{3F96DC1C-99FB-49B9-8114-D9AF888BDF90}" destId="{E8A59BB1-3E35-41E2-AC7C-E821BE6A6680}" srcOrd="0" destOrd="0" presId="urn:microsoft.com/office/officeart/2005/8/layout/list1"/>
    <dgm:cxn modelId="{2D10A385-DD24-4A8F-8960-E9E1B47D2CE8}" type="presParOf" srcId="{3F96DC1C-99FB-49B9-8114-D9AF888BDF90}" destId="{ABE6D8B9-C839-46BE-B090-EB7F41283A54}" srcOrd="1" destOrd="0" presId="urn:microsoft.com/office/officeart/2005/8/layout/list1"/>
    <dgm:cxn modelId="{81D6D479-99E2-4DDD-96DB-5D0073878460}" type="presParOf" srcId="{E8317CC0-D24D-404B-BFEE-BF6CC7FA8356}" destId="{FD1D0FC5-2B15-4398-82D1-4A28ABDC39B6}" srcOrd="5" destOrd="0" presId="urn:microsoft.com/office/officeart/2005/8/layout/list1"/>
    <dgm:cxn modelId="{D8D19B6A-77D6-40D5-8194-D67B20DF8A51}" type="presParOf" srcId="{E8317CC0-D24D-404B-BFEE-BF6CC7FA8356}" destId="{95EDC604-476A-411F-A0BD-8BDC1E10396D}"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62D5E-1EE8-4F5C-928B-8C51AC1326BC}">
      <dsp:nvSpPr>
        <dsp:cNvPr id="0" name=""/>
        <dsp:cNvSpPr/>
      </dsp:nvSpPr>
      <dsp:spPr>
        <a:xfrm>
          <a:off x="0" y="546183"/>
          <a:ext cx="9157970" cy="231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0760" tIns="479044" rIns="710760" bIns="163576" numCol="1" spcCol="1270" anchor="t" anchorCtr="0">
          <a:noAutofit/>
        </a:bodyPr>
        <a:lstStyle/>
        <a:p>
          <a:pPr marL="228600" lvl="1" indent="-228600" algn="l" defTabSz="1022350">
            <a:lnSpc>
              <a:spcPct val="90000"/>
            </a:lnSpc>
            <a:spcBef>
              <a:spcPct val="0"/>
            </a:spcBef>
            <a:spcAft>
              <a:spcPct val="15000"/>
            </a:spcAft>
            <a:buSzPts val="1000"/>
            <a:buFont typeface="Arial" panose="020B0604020202020204" pitchFamily="34" charset="0"/>
            <a:buChar char="•"/>
          </a:pPr>
          <a:endParaRPr lang="en-GB" sz="2300" kern="1200" dirty="0"/>
        </a:p>
        <a:p>
          <a:pPr marL="228600" lvl="1" indent="-228600" algn="l" defTabSz="1022350">
            <a:lnSpc>
              <a:spcPct val="90000"/>
            </a:lnSpc>
            <a:spcBef>
              <a:spcPct val="0"/>
            </a:spcBef>
            <a:spcAft>
              <a:spcPct val="15000"/>
            </a:spcAft>
            <a:buNone/>
          </a:pPr>
          <a:r>
            <a:rPr lang="en-GB" sz="2300" b="1" kern="1200"/>
            <a:t>Withings ScanWatch:</a:t>
          </a:r>
          <a:r>
            <a:rPr lang="en-GB" sz="2300" kern="1200"/>
            <a:t> A smartwatch that looks like a traditional watch and monitors your health. It measures your heart rate, records ECG, checks blood oxygen levels, and tracks your physical activity and sleep.</a:t>
          </a:r>
        </a:p>
      </dsp:txBody>
      <dsp:txXfrm>
        <a:off x="0" y="546183"/>
        <a:ext cx="9157970" cy="2318400"/>
      </dsp:txXfrm>
    </dsp:sp>
    <dsp:sp modelId="{7B767AC9-175F-4B4E-A8B7-794BF2705E1E}">
      <dsp:nvSpPr>
        <dsp:cNvPr id="0" name=""/>
        <dsp:cNvSpPr/>
      </dsp:nvSpPr>
      <dsp:spPr>
        <a:xfrm>
          <a:off x="457898" y="206703"/>
          <a:ext cx="6410579"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305" tIns="0" rIns="242305" bIns="0" numCol="1" spcCol="1270" anchor="ctr" anchorCtr="0">
          <a:noAutofit/>
        </a:bodyPr>
        <a:lstStyle/>
        <a:p>
          <a:pPr marL="0" lvl="0" indent="0" algn="l" defTabSz="1022350">
            <a:lnSpc>
              <a:spcPct val="90000"/>
            </a:lnSpc>
            <a:spcBef>
              <a:spcPct val="0"/>
            </a:spcBef>
            <a:spcAft>
              <a:spcPct val="35000"/>
            </a:spcAft>
            <a:buSzPts val="1000"/>
            <a:buNone/>
          </a:pPr>
          <a:r>
            <a:rPr lang="en-GB" sz="23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Description</a:t>
          </a:r>
          <a:endParaRPr lang="en-GB" sz="2300" kern="1200" dirty="0"/>
        </a:p>
      </dsp:txBody>
      <dsp:txXfrm>
        <a:off x="491042" y="239847"/>
        <a:ext cx="6344291" cy="612672"/>
      </dsp:txXfrm>
    </dsp:sp>
    <dsp:sp modelId="{95EDC604-476A-411F-A0BD-8BDC1E10396D}">
      <dsp:nvSpPr>
        <dsp:cNvPr id="0" name=""/>
        <dsp:cNvSpPr/>
      </dsp:nvSpPr>
      <dsp:spPr>
        <a:xfrm>
          <a:off x="0" y="3328263"/>
          <a:ext cx="9157970" cy="1883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0760" tIns="479044" rIns="710760" bIns="163576" numCol="1" spcCol="1270" anchor="t" anchorCtr="0">
          <a:noAutofit/>
        </a:bodyPr>
        <a:lstStyle/>
        <a:p>
          <a:pPr marL="228600" lvl="1" indent="-228600" algn="l" defTabSz="1022350">
            <a:lnSpc>
              <a:spcPct val="90000"/>
            </a:lnSpc>
            <a:spcBef>
              <a:spcPct val="0"/>
            </a:spcBef>
            <a:spcAft>
              <a:spcPct val="15000"/>
            </a:spcAft>
            <a:buChar char="•"/>
          </a:pPr>
          <a:r>
            <a:rPr lang="en-GB" sz="23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device supports the </a:t>
          </a:r>
          <a:r>
            <a:rPr lang="en-GB" sz="23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detection of irregular heart rhythms</a:t>
          </a:r>
          <a:r>
            <a:rPr lang="en-GB" sz="23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such as </a:t>
          </a:r>
          <a:r>
            <a:rPr lang="en-GB" sz="23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atrial fibrillation</a:t>
          </a:r>
          <a:r>
            <a:rPr lang="en-GB" sz="23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a:t>
          </a:r>
          <a:r>
            <a:rPr lang="en-GB" sz="23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helps monitor respiratory health</a:t>
          </a:r>
          <a:r>
            <a:rPr lang="en-GB" sz="23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Its comprehensive tracking can aid in early detection of potential health issues.</a:t>
          </a:r>
          <a:endParaRPr lang="en-GB" sz="23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dsp:txBody>
      <dsp:txXfrm>
        <a:off x="0" y="3328263"/>
        <a:ext cx="9157970" cy="1883700"/>
      </dsp:txXfrm>
    </dsp:sp>
    <dsp:sp modelId="{ABE6D8B9-C839-46BE-B090-EB7F41283A54}">
      <dsp:nvSpPr>
        <dsp:cNvPr id="0" name=""/>
        <dsp:cNvSpPr/>
      </dsp:nvSpPr>
      <dsp:spPr>
        <a:xfrm>
          <a:off x="457898" y="2988783"/>
          <a:ext cx="6410579" cy="678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305" tIns="0" rIns="242305" bIns="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Impact</a:t>
          </a:r>
          <a:endParaRPr lang="en-GB" sz="23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dsp:txBody>
      <dsp:txXfrm>
        <a:off x="491042" y="3021927"/>
        <a:ext cx="6344291"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3078427" cy="513508"/>
          </a:xfrm>
          <a:prstGeom prst="rect">
            <a:avLst/>
          </a:prstGeom>
        </p:spPr>
        <p:txBody>
          <a:bodyPr vert="horz" lIns="99075" tIns="49538" rIns="99075" bIns="49538" rtlCol="0"/>
          <a:lstStyle>
            <a:lvl1pPr algn="l">
              <a:defRPr sz="1300"/>
            </a:lvl1pPr>
          </a:lstStyle>
          <a:p>
            <a:endParaRPr lang="en-US"/>
          </a:p>
        </p:txBody>
      </p:sp>
      <p:sp>
        <p:nvSpPr>
          <p:cNvPr id="3" name="Date Placeholder 2"/>
          <p:cNvSpPr>
            <a:spLocks noGrp="1"/>
          </p:cNvSpPr>
          <p:nvPr>
            <p:ph type="dt" idx="1"/>
          </p:nvPr>
        </p:nvSpPr>
        <p:spPr>
          <a:xfrm>
            <a:off x="4023993" y="1"/>
            <a:ext cx="3078427" cy="513508"/>
          </a:xfrm>
          <a:prstGeom prst="rect">
            <a:avLst/>
          </a:prstGeom>
        </p:spPr>
        <p:txBody>
          <a:bodyPr vert="horz" lIns="99075" tIns="49538" rIns="99075" bIns="49538" rtlCol="0"/>
          <a:lstStyle>
            <a:lvl1pPr algn="r">
              <a:defRPr sz="1300"/>
            </a:lvl1pPr>
          </a:lstStyle>
          <a:p>
            <a:fld id="{CF981728-CE48-49DC-905D-BED0E3AA70FA}" type="datetimeFigureOut">
              <a:t>6/26/2026</a:t>
            </a:fld>
            <a:endParaRPr lang="en-US"/>
          </a:p>
        </p:txBody>
      </p:sp>
      <p:sp>
        <p:nvSpPr>
          <p:cNvPr id="4" name="Slide Image Placeholder 3"/>
          <p:cNvSpPr>
            <a:spLocks noGrp="1" noRot="1" noChangeAspect="1"/>
          </p:cNvSpPr>
          <p:nvPr>
            <p:ph type="sldImg" idx="2"/>
          </p:nvPr>
        </p:nvSpPr>
        <p:spPr>
          <a:xfrm>
            <a:off x="481013" y="1277938"/>
            <a:ext cx="6143625" cy="3455987"/>
          </a:xfrm>
          <a:prstGeom prst="rect">
            <a:avLst/>
          </a:prstGeom>
          <a:noFill/>
          <a:ln w="12700">
            <a:solidFill>
              <a:prstClr val="black"/>
            </a:solidFill>
          </a:ln>
        </p:spPr>
        <p:txBody>
          <a:bodyPr vert="horz" lIns="99075" tIns="49538" rIns="99075" bIns="49538" rtlCol="0" anchor="ctr"/>
          <a:lstStyle/>
          <a:p>
            <a:endParaRPr lang="en-US"/>
          </a:p>
        </p:txBody>
      </p:sp>
      <p:sp>
        <p:nvSpPr>
          <p:cNvPr id="5" name="Notes Placeholder 4"/>
          <p:cNvSpPr>
            <a:spLocks noGrp="1"/>
          </p:cNvSpPr>
          <p:nvPr>
            <p:ph type="body" sz="quarter" idx="3"/>
          </p:nvPr>
        </p:nvSpPr>
        <p:spPr>
          <a:xfrm>
            <a:off x="710407" y="4925408"/>
            <a:ext cx="5683250" cy="4029879"/>
          </a:xfrm>
          <a:prstGeom prst="rect">
            <a:avLst/>
          </a:prstGeom>
        </p:spPr>
        <p:txBody>
          <a:bodyPr vert="horz" lIns="99075" tIns="49538" rIns="99075" bIns="495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721108"/>
            <a:ext cx="3078427" cy="513507"/>
          </a:xfrm>
          <a:prstGeom prst="rect">
            <a:avLst/>
          </a:prstGeom>
        </p:spPr>
        <p:txBody>
          <a:bodyPr vert="horz" lIns="99075" tIns="49538" rIns="99075" bIns="49538" rtlCol="0" anchor="b"/>
          <a:lstStyle>
            <a:lvl1pPr algn="l">
              <a:defRPr sz="1300"/>
            </a:lvl1pPr>
          </a:lstStyle>
          <a:p>
            <a:endParaRPr lang="en-US"/>
          </a:p>
        </p:txBody>
      </p:sp>
      <p:sp>
        <p:nvSpPr>
          <p:cNvPr id="7" name="Slide Number Placeholder 6"/>
          <p:cNvSpPr>
            <a:spLocks noGrp="1"/>
          </p:cNvSpPr>
          <p:nvPr>
            <p:ph type="sldNum" sz="quarter" idx="5"/>
          </p:nvPr>
        </p:nvSpPr>
        <p:spPr>
          <a:xfrm>
            <a:off x="4023993" y="9721108"/>
            <a:ext cx="3078427" cy="513507"/>
          </a:xfrm>
          <a:prstGeom prst="rect">
            <a:avLst/>
          </a:prstGeom>
        </p:spPr>
        <p:txBody>
          <a:bodyPr vert="horz" lIns="99075" tIns="49538" rIns="99075" bIns="49538" rtlCol="0" anchor="b"/>
          <a:lstStyle>
            <a:lvl1pPr algn="r">
              <a:defRPr sz="13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a:t>
            </a:fld>
            <a:endParaRPr lang="en-GB"/>
          </a:p>
        </p:txBody>
      </p:sp>
    </p:spTree>
    <p:extLst>
      <p:ext uri="{BB962C8B-B14F-4D97-AF65-F5344CB8AC3E}">
        <p14:creationId xmlns:p14="http://schemas.microsoft.com/office/powerpoint/2010/main" val="3550043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a:t>
            </a:fld>
            <a:endParaRPr lang="en-GB"/>
          </a:p>
        </p:txBody>
      </p:sp>
    </p:spTree>
    <p:extLst>
      <p:ext uri="{BB962C8B-B14F-4D97-AF65-F5344CB8AC3E}">
        <p14:creationId xmlns:p14="http://schemas.microsoft.com/office/powerpoint/2010/main" val="3072535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a:t>
            </a:fld>
            <a:endParaRPr lang="en-GB"/>
          </a:p>
        </p:txBody>
      </p:sp>
    </p:spTree>
    <p:extLst>
      <p:ext uri="{BB962C8B-B14F-4D97-AF65-F5344CB8AC3E}">
        <p14:creationId xmlns:p14="http://schemas.microsoft.com/office/powerpoint/2010/main" val="1972822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8</a:t>
            </a:fld>
            <a:endParaRPr lang="en-GB"/>
          </a:p>
        </p:txBody>
      </p:sp>
    </p:spTree>
    <p:extLst>
      <p:ext uri="{BB962C8B-B14F-4D97-AF65-F5344CB8AC3E}">
        <p14:creationId xmlns:p14="http://schemas.microsoft.com/office/powerpoint/2010/main" val="4222131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9</a:t>
            </a:fld>
            <a:endParaRPr lang="en-GB"/>
          </a:p>
        </p:txBody>
      </p:sp>
    </p:spTree>
    <p:extLst>
      <p:ext uri="{BB962C8B-B14F-4D97-AF65-F5344CB8AC3E}">
        <p14:creationId xmlns:p14="http://schemas.microsoft.com/office/powerpoint/2010/main" val="37560989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10</a:t>
            </a:fld>
            <a:endParaRPr lang="en-GB"/>
          </a:p>
        </p:txBody>
      </p:sp>
    </p:spTree>
    <p:extLst>
      <p:ext uri="{BB962C8B-B14F-4D97-AF65-F5344CB8AC3E}">
        <p14:creationId xmlns:p14="http://schemas.microsoft.com/office/powerpoint/2010/main" val="1356233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buNone/>
            </a:pPr>
            <a:r>
              <a:rPr lang="en-GB" sz="1200" dirty="0">
                <a:latin typeface="Arial" panose="020B0604020202020204" pitchFamily="34" charset="0"/>
                <a:cs typeface="Arial" panose="020B0604020202020204" pitchFamily="34" charset="0"/>
              </a:rPr>
              <a:t>The Withings </a:t>
            </a:r>
            <a:r>
              <a:rPr lang="en-GB" sz="1200" dirty="0" err="1">
                <a:latin typeface="Arial" panose="020B0604020202020204" pitchFamily="34" charset="0"/>
                <a:cs typeface="Arial" panose="020B0604020202020204" pitchFamily="34" charset="0"/>
              </a:rPr>
              <a:t>ScanWatch</a:t>
            </a:r>
            <a:r>
              <a:rPr lang="en-GB" sz="1200" dirty="0">
                <a:latin typeface="Arial" panose="020B0604020202020204" pitchFamily="34" charset="0"/>
                <a:cs typeface="Arial" panose="020B0604020202020204" pitchFamily="34" charset="0"/>
              </a:rPr>
              <a:t> can benefit the health or care workforce in the UK in several ways:</a:t>
            </a:r>
          </a:p>
          <a:p>
            <a:pPr>
              <a:lnSpc>
                <a:spcPct val="120000"/>
              </a:lnSpc>
              <a:buFont typeface="+mj-lt"/>
              <a:buAutoNum type="arabicPeriod"/>
            </a:pPr>
            <a:r>
              <a:rPr lang="en-GB" sz="1200" b="1" dirty="0">
                <a:latin typeface="Arial" panose="020B0604020202020204" pitchFamily="34" charset="0"/>
                <a:cs typeface="Arial" panose="020B0604020202020204" pitchFamily="34" charset="0"/>
              </a:rPr>
              <a:t>Early Detection of Health Issues</a:t>
            </a:r>
            <a:r>
              <a:rPr lang="en-GB" sz="1200" dirty="0">
                <a:latin typeface="Arial" panose="020B0604020202020204" pitchFamily="34" charset="0"/>
                <a:cs typeface="Arial" panose="020B0604020202020204" pitchFamily="34" charset="0"/>
              </a:rPr>
              <a:t>: The </a:t>
            </a:r>
            <a:r>
              <a:rPr lang="en-GB" sz="1200" dirty="0" err="1">
                <a:latin typeface="Arial" panose="020B0604020202020204" pitchFamily="34" charset="0"/>
                <a:cs typeface="Arial" panose="020B0604020202020204" pitchFamily="34" charset="0"/>
              </a:rPr>
              <a:t>ScanWatch</a:t>
            </a:r>
            <a:r>
              <a:rPr lang="en-GB" sz="1200" dirty="0">
                <a:latin typeface="Arial" panose="020B0604020202020204" pitchFamily="34" charset="0"/>
                <a:cs typeface="Arial" panose="020B0604020202020204" pitchFamily="34" charset="0"/>
              </a:rPr>
              <a:t> monitors vital health metrics such as heart rate, oxygen saturation (SpO2), and detects irregular heart rhythms, like atrial fibrillation. This early detection can help healthcare professionals identify potential health concerns in patients before they escalate.</a:t>
            </a:r>
          </a:p>
          <a:p>
            <a:pPr>
              <a:lnSpc>
                <a:spcPct val="120000"/>
              </a:lnSpc>
              <a:buFont typeface="+mj-lt"/>
              <a:buAutoNum type="arabicPeriod"/>
            </a:pPr>
            <a:r>
              <a:rPr lang="en-GB" sz="1200" b="1" dirty="0">
                <a:latin typeface="Arial" panose="020B0604020202020204" pitchFamily="34" charset="0"/>
                <a:cs typeface="Arial" panose="020B0604020202020204" pitchFamily="34" charset="0"/>
              </a:rPr>
              <a:t>Continuous Health Monitoring</a:t>
            </a:r>
            <a:r>
              <a:rPr lang="en-GB" sz="1200" dirty="0">
                <a:latin typeface="Arial" panose="020B0604020202020204" pitchFamily="34" charset="0"/>
                <a:cs typeface="Arial" panose="020B0604020202020204" pitchFamily="34" charset="0"/>
              </a:rPr>
              <a:t>: Patients and users can monitor their health continuously from home. This reduces the need for frequent hospital visits and helps healthcare workers track patient progress remotely, easing the burden on care facilities.</a:t>
            </a:r>
          </a:p>
          <a:p>
            <a:pPr>
              <a:lnSpc>
                <a:spcPct val="120000"/>
              </a:lnSpc>
              <a:buFont typeface="+mj-lt"/>
              <a:buAutoNum type="arabicPeriod"/>
            </a:pPr>
            <a:r>
              <a:rPr lang="en-GB" sz="1200" b="1" dirty="0">
                <a:latin typeface="Arial" panose="020B0604020202020204" pitchFamily="34" charset="0"/>
                <a:cs typeface="Arial" panose="020B0604020202020204" pitchFamily="34" charset="0"/>
              </a:rPr>
              <a:t>Data Sharing</a:t>
            </a:r>
            <a:r>
              <a:rPr lang="en-GB" sz="1200" dirty="0">
                <a:latin typeface="Arial" panose="020B0604020202020204" pitchFamily="34" charset="0"/>
                <a:cs typeface="Arial" panose="020B0604020202020204" pitchFamily="34" charset="0"/>
              </a:rPr>
              <a:t>: The watch can sync data with health apps and electronic health records (EHR). This allows healthcare providers to access up-to-date information on their patients' health metrics, improving care coordination.</a:t>
            </a:r>
          </a:p>
          <a:p>
            <a:pPr>
              <a:lnSpc>
                <a:spcPct val="120000"/>
              </a:lnSpc>
              <a:buFont typeface="+mj-lt"/>
              <a:buAutoNum type="arabicPeriod"/>
            </a:pPr>
            <a:r>
              <a:rPr lang="en-GB" sz="1200" b="1" dirty="0">
                <a:latin typeface="Arial" panose="020B0604020202020204" pitchFamily="34" charset="0"/>
                <a:cs typeface="Arial" panose="020B0604020202020204" pitchFamily="34" charset="0"/>
              </a:rPr>
              <a:t>Respiratory Monitoring</a:t>
            </a:r>
            <a:r>
              <a:rPr lang="en-GB" sz="1200" dirty="0">
                <a:latin typeface="Arial" panose="020B0604020202020204" pitchFamily="34" charset="0"/>
                <a:cs typeface="Arial" panose="020B0604020202020204" pitchFamily="34" charset="0"/>
              </a:rPr>
              <a:t>: It offers respiratory health tracking, including the ability to detect breathing disturbances during sleep, which can help in diagnosing conditions like sleep </a:t>
            </a:r>
            <a:r>
              <a:rPr lang="en-GB" sz="1200" dirty="0" err="1">
                <a:latin typeface="Arial" panose="020B0604020202020204" pitchFamily="34" charset="0"/>
                <a:cs typeface="Arial" panose="020B0604020202020204" pitchFamily="34" charset="0"/>
              </a:rPr>
              <a:t>apnea</a:t>
            </a:r>
            <a:r>
              <a:rPr lang="en-GB" sz="1200" dirty="0">
                <a:latin typeface="Arial" panose="020B0604020202020204" pitchFamily="34" charset="0"/>
                <a:cs typeface="Arial" panose="020B0604020202020204" pitchFamily="34" charset="0"/>
              </a:rPr>
              <a:t>.</a:t>
            </a:r>
          </a:p>
          <a:p>
            <a:pPr>
              <a:lnSpc>
                <a:spcPct val="120000"/>
              </a:lnSpc>
              <a:buFont typeface="+mj-lt"/>
              <a:buAutoNum type="arabicPeriod"/>
            </a:pPr>
            <a:r>
              <a:rPr lang="en-GB" sz="1200" b="1" dirty="0">
                <a:latin typeface="Arial" panose="020B0604020202020204" pitchFamily="34" charset="0"/>
                <a:cs typeface="Arial" panose="020B0604020202020204" pitchFamily="34" charset="0"/>
              </a:rPr>
              <a:t>Encourages Patient Engagement</a:t>
            </a:r>
            <a:r>
              <a:rPr lang="en-GB" sz="1200" dirty="0">
                <a:latin typeface="Arial" panose="020B0604020202020204" pitchFamily="34" charset="0"/>
                <a:cs typeface="Arial" panose="020B0604020202020204" pitchFamily="34" charset="0"/>
              </a:rPr>
              <a:t>: By offering insights directly to the wearer, patients become more engaged in their own health management. This can lead to better self-care, reducing reliance on health services and allowing staff to focus on more critical cases.</a:t>
            </a:r>
          </a:p>
          <a:p>
            <a:pPr>
              <a:lnSpc>
                <a:spcPct val="120000"/>
              </a:lnSpc>
            </a:pPr>
            <a:r>
              <a:rPr lang="en-GB" sz="1200" dirty="0">
                <a:latin typeface="Arial" panose="020B0604020202020204" pitchFamily="34" charset="0"/>
                <a:cs typeface="Arial" panose="020B0604020202020204" pitchFamily="34" charset="0"/>
              </a:rPr>
              <a:t>In summary, the </a:t>
            </a:r>
            <a:r>
              <a:rPr lang="en-GB" sz="1200" dirty="0" err="1">
                <a:latin typeface="Arial" panose="020B0604020202020204" pitchFamily="34" charset="0"/>
                <a:cs typeface="Arial" panose="020B0604020202020204" pitchFamily="34" charset="0"/>
              </a:rPr>
              <a:t>ScanWatch</a:t>
            </a:r>
            <a:r>
              <a:rPr lang="en-GB" sz="1200" dirty="0">
                <a:latin typeface="Arial" panose="020B0604020202020204" pitchFamily="34" charset="0"/>
                <a:cs typeface="Arial" panose="020B0604020202020204" pitchFamily="34" charset="0"/>
              </a:rPr>
              <a:t> supports preventive care, remote monitoring, and more efficient patient management, potentially reducing the workload on the NHS and care systems.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12</a:t>
            </a:fld>
            <a:endParaRPr lang="en-GB"/>
          </a:p>
        </p:txBody>
      </p:sp>
    </p:spTree>
    <p:extLst>
      <p:ext uri="{BB962C8B-B14F-4D97-AF65-F5344CB8AC3E}">
        <p14:creationId xmlns:p14="http://schemas.microsoft.com/office/powerpoint/2010/main" val="3494724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Withings </a:t>
            </a:r>
            <a:r>
              <a:rPr lang="en-GB" dirty="0" err="1"/>
              <a:t>ScanWatch</a:t>
            </a:r>
            <a:r>
              <a:rPr lang="en-GB" dirty="0"/>
              <a:t> benefits the community in the UK by promoting overall health awareness, facilitating early detection of health issues, and reducing the strain on healthcare services. Here's how it helps the community:</a:t>
            </a:r>
          </a:p>
          <a:p>
            <a:pPr>
              <a:buFont typeface="+mj-lt"/>
              <a:buAutoNum type="arabicPeriod"/>
            </a:pPr>
            <a:r>
              <a:rPr lang="en-GB" b="1" dirty="0"/>
              <a:t>Empowers Individuals with Health Insights</a:t>
            </a:r>
            <a:r>
              <a:rPr lang="en-GB" dirty="0"/>
              <a:t>: The </a:t>
            </a:r>
            <a:r>
              <a:rPr lang="en-GB" dirty="0" err="1"/>
              <a:t>ScanWatch</a:t>
            </a:r>
            <a:r>
              <a:rPr lang="en-GB" dirty="0"/>
              <a:t> provides users with easy access to vital health data like heart rate, oxygen levels, and respiratory function. This empowers individuals to take charge of their health, enabling them to spot potential issues early, leading to better overall health outcomes.</a:t>
            </a:r>
          </a:p>
          <a:p>
            <a:pPr>
              <a:buFont typeface="+mj-lt"/>
              <a:buAutoNum type="arabicPeriod"/>
            </a:pPr>
            <a:r>
              <a:rPr lang="en-GB" b="1" dirty="0"/>
              <a:t>Early Detection of Health Conditions</a:t>
            </a:r>
            <a:r>
              <a:rPr lang="en-GB" dirty="0"/>
              <a:t>: By monitoring for irregular heartbeats, sleep </a:t>
            </a:r>
            <a:r>
              <a:rPr lang="en-GB" dirty="0" err="1"/>
              <a:t>apnea</a:t>
            </a:r>
            <a:r>
              <a:rPr lang="en-GB" dirty="0"/>
              <a:t>, and other conditions, the </a:t>
            </a:r>
            <a:r>
              <a:rPr lang="en-GB" dirty="0" err="1"/>
              <a:t>ScanWatch</a:t>
            </a:r>
            <a:r>
              <a:rPr lang="en-GB" dirty="0"/>
              <a:t> allows users to seek medical advice earlier, potentially preventing serious conditions from escalating. Early detection can ease the burden on emergency healthcare services.</a:t>
            </a:r>
          </a:p>
          <a:p>
            <a:pPr>
              <a:buFont typeface="+mj-lt"/>
              <a:buAutoNum type="arabicPeriod"/>
            </a:pPr>
            <a:r>
              <a:rPr lang="en-GB" b="1" dirty="0"/>
              <a:t>Supports Preventative Healthcare</a:t>
            </a:r>
            <a:r>
              <a:rPr lang="en-GB" dirty="0"/>
              <a:t>: Encouraging routine health monitoring can lead to healthier lifestyles and better management of chronic conditions. This preventative approach helps the wider community by reducing the prevalence of advanced, undiagnosed health problems.</a:t>
            </a:r>
          </a:p>
          <a:p>
            <a:pPr>
              <a:buFont typeface="+mj-lt"/>
              <a:buAutoNum type="arabicPeriod"/>
            </a:pPr>
            <a:r>
              <a:rPr lang="en-GB" b="1" dirty="0"/>
              <a:t>Alleviates Pressure on the NHS</a:t>
            </a:r>
            <a:r>
              <a:rPr lang="en-GB" dirty="0"/>
              <a:t>: With remote monitoring capabilities, the </a:t>
            </a:r>
            <a:r>
              <a:rPr lang="en-GB" dirty="0" err="1"/>
              <a:t>ScanWatch</a:t>
            </a:r>
            <a:r>
              <a:rPr lang="en-GB" dirty="0"/>
              <a:t> reduces the need for in-person doctor visits, allowing healthcare providers to focus on more critical cases. This helps relieve pressure on the NHS, improving access to care for the broader population.</a:t>
            </a:r>
          </a:p>
          <a:p>
            <a:pPr>
              <a:buFont typeface="+mj-lt"/>
              <a:buAutoNum type="arabicPeriod"/>
            </a:pPr>
            <a:r>
              <a:rPr lang="en-GB" b="1" dirty="0"/>
              <a:t>Improves Health Literacy</a:t>
            </a:r>
            <a:r>
              <a:rPr lang="en-GB" dirty="0"/>
              <a:t>: By giving people real-time feedback on their health, the </a:t>
            </a:r>
            <a:r>
              <a:rPr lang="en-GB" dirty="0" err="1"/>
              <a:t>ScanWatch</a:t>
            </a:r>
            <a:r>
              <a:rPr lang="en-GB" dirty="0"/>
              <a:t> increases awareness and understanding of personal health metrics, encouraging more proactive health </a:t>
            </a:r>
            <a:r>
              <a:rPr lang="en-GB" dirty="0" err="1"/>
              <a:t>behaviors</a:t>
            </a:r>
            <a:r>
              <a:rPr lang="en-GB" dirty="0"/>
              <a:t>.</a:t>
            </a:r>
          </a:p>
          <a:p>
            <a:pPr>
              <a:buFont typeface="+mj-lt"/>
              <a:buAutoNum type="arabicPeriod"/>
            </a:pPr>
            <a:r>
              <a:rPr lang="en-GB" b="1" dirty="0"/>
              <a:t>Promotes Healthier Communities</a:t>
            </a:r>
            <a:r>
              <a:rPr lang="en-GB" dirty="0"/>
              <a:t>: Widespread use of health monitoring tools like the </a:t>
            </a:r>
            <a:r>
              <a:rPr lang="en-GB" dirty="0" err="1"/>
              <a:t>ScanWatch</a:t>
            </a:r>
            <a:r>
              <a:rPr lang="en-GB" dirty="0"/>
              <a:t> fosters a culture of health consciousness. Communities with better-managed health conditions may experience lower rates of illness, absenteeism, and a generally higher quality of life.</a:t>
            </a:r>
          </a:p>
          <a:p>
            <a:r>
              <a:rPr lang="en-GB" dirty="0"/>
              <a:t>By improving individual health outcomes, the </a:t>
            </a:r>
            <a:r>
              <a:rPr lang="en-GB" dirty="0" err="1"/>
              <a:t>ScanWatch</a:t>
            </a:r>
            <a:r>
              <a:rPr lang="en-GB" dirty="0"/>
              <a:t> contributes to healthier, more engaged communities, which in turn benefits the wider UK society</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13</a:t>
            </a:fld>
            <a:endParaRPr lang="en-GB"/>
          </a:p>
        </p:txBody>
      </p:sp>
    </p:spTree>
    <p:extLst>
      <p:ext uri="{BB962C8B-B14F-4D97-AF65-F5344CB8AC3E}">
        <p14:creationId xmlns:p14="http://schemas.microsoft.com/office/powerpoint/2010/main" val="28952173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14</a:t>
            </a:fld>
            <a:endParaRPr lang="en-GB"/>
          </a:p>
        </p:txBody>
      </p:sp>
    </p:spTree>
    <p:extLst>
      <p:ext uri="{BB962C8B-B14F-4D97-AF65-F5344CB8AC3E}">
        <p14:creationId xmlns:p14="http://schemas.microsoft.com/office/powerpoint/2010/main" val="1061125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15</a:t>
            </a:fld>
            <a:endParaRPr lang="en-GB"/>
          </a:p>
        </p:txBody>
      </p:sp>
    </p:spTree>
    <p:extLst>
      <p:ext uri="{BB962C8B-B14F-4D97-AF65-F5344CB8AC3E}">
        <p14:creationId xmlns:p14="http://schemas.microsoft.com/office/powerpoint/2010/main" val="977054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16</a:t>
            </a:fld>
            <a:endParaRPr lang="en-GB"/>
          </a:p>
        </p:txBody>
      </p:sp>
    </p:spTree>
    <p:extLst>
      <p:ext uri="{BB962C8B-B14F-4D97-AF65-F5344CB8AC3E}">
        <p14:creationId xmlns:p14="http://schemas.microsoft.com/office/powerpoint/2010/main" val="2529645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FreeStyle</a:t>
            </a:r>
            <a:r>
              <a:rPr lang="en-GB" dirty="0"/>
              <a:t> Libre device has had a significant positive impact on the health and care workforce in the UK, particularly in the management of diabetes. This continuous glucose monitoring (CGM) system allows users to track their blood sugar levels without the need for frequent finger-prick tests. Here’s how it impacts the health and care workforce:</a:t>
            </a:r>
          </a:p>
          <a:p>
            <a:r>
              <a:rPr lang="en-GB" b="1" dirty="0"/>
              <a:t>1. Reduces the Burden of Routine Diabetes Management</a:t>
            </a:r>
          </a:p>
          <a:p>
            <a:pPr>
              <a:buFont typeface="Arial" panose="020B0604020202020204" pitchFamily="34" charset="0"/>
              <a:buChar char="•"/>
            </a:pPr>
            <a:r>
              <a:rPr lang="en-GB" b="1" dirty="0"/>
              <a:t>Less Need for In-Person Appointments</a:t>
            </a:r>
            <a:r>
              <a:rPr lang="en-GB" dirty="0"/>
              <a:t>: Patients using the </a:t>
            </a:r>
            <a:r>
              <a:rPr lang="en-GB" dirty="0" err="1"/>
              <a:t>FreeStyle</a:t>
            </a:r>
            <a:r>
              <a:rPr lang="en-GB" dirty="0"/>
              <a:t> Libre can monitor their glucose levels remotely, reducing the need for frequent visits to healthcare professionals for routine check-ups. This decreases the demand on health and care staff, allowing them to focus on more critical or complex cases.</a:t>
            </a:r>
          </a:p>
          <a:p>
            <a:pPr>
              <a:buFont typeface="Arial" panose="020B0604020202020204" pitchFamily="34" charset="0"/>
              <a:buChar char="•"/>
            </a:pPr>
            <a:r>
              <a:rPr lang="en-GB" b="1" dirty="0"/>
              <a:t>Time Savings</a:t>
            </a:r>
            <a:r>
              <a:rPr lang="en-GB" dirty="0"/>
              <a:t>: As patients can monitor and self-manage their condition more effectively, it frees up clinician time and reduces administrative work related to diabetes management.</a:t>
            </a:r>
          </a:p>
          <a:p>
            <a:r>
              <a:rPr lang="en-GB" b="1" dirty="0"/>
              <a:t>2. Enhances Patient Self-Management</a:t>
            </a:r>
          </a:p>
          <a:p>
            <a:pPr>
              <a:buFont typeface="Arial" panose="020B0604020202020204" pitchFamily="34" charset="0"/>
              <a:buChar char="•"/>
            </a:pPr>
            <a:r>
              <a:rPr lang="en-GB" b="1" dirty="0"/>
              <a:t>Improved Patient Autonomy</a:t>
            </a:r>
            <a:r>
              <a:rPr lang="en-GB" dirty="0"/>
              <a:t>: The </a:t>
            </a:r>
            <a:r>
              <a:rPr lang="en-GB" dirty="0" err="1"/>
              <a:t>FreeStyle</a:t>
            </a:r>
            <a:r>
              <a:rPr lang="en-GB" dirty="0"/>
              <a:t> Libre empowers patients to take control of their own diabetes management, leading to better compliance and fewer complications. This, in turn, reduces the strain on healthcare services by preventing diabetes-related emergencies and hospitalizations.</a:t>
            </a:r>
          </a:p>
          <a:p>
            <a:pPr>
              <a:buFont typeface="Arial" panose="020B0604020202020204" pitchFamily="34" charset="0"/>
              <a:buChar char="•"/>
            </a:pPr>
            <a:r>
              <a:rPr lang="en-GB" b="1" dirty="0"/>
              <a:t>Real-Time Data Access</a:t>
            </a:r>
            <a:r>
              <a:rPr lang="en-GB" dirty="0"/>
              <a:t>: The device provides real-time data, allowing users to adjust their medication, diet, and lifestyle choices quickly, leading to improved blood sugar control and fewer crises requiring professional intervention.</a:t>
            </a:r>
          </a:p>
          <a:p>
            <a:r>
              <a:rPr lang="en-GB" b="1" dirty="0"/>
              <a:t>3. Remote Monitoring for Clinicians</a:t>
            </a:r>
          </a:p>
          <a:p>
            <a:pPr>
              <a:buFont typeface="Arial" panose="020B0604020202020204" pitchFamily="34" charset="0"/>
              <a:buChar char="•"/>
            </a:pPr>
            <a:r>
              <a:rPr lang="en-GB" b="1" dirty="0"/>
              <a:t>Better Data for Decision-Making</a:t>
            </a:r>
            <a:r>
              <a:rPr lang="en-GB" dirty="0"/>
              <a:t>: Clinicians can access data from the </a:t>
            </a:r>
            <a:r>
              <a:rPr lang="en-GB" dirty="0" err="1"/>
              <a:t>FreeStyle</a:t>
            </a:r>
            <a:r>
              <a:rPr lang="en-GB" dirty="0"/>
              <a:t> Libre remotely, allowing them to monitor patients' glucose levels without the need for face-to-face appointments. This supports more efficient and timely interventions when needed, improving patient outcomes.</a:t>
            </a:r>
          </a:p>
          <a:p>
            <a:pPr>
              <a:buFont typeface="Arial" panose="020B0604020202020204" pitchFamily="34" charset="0"/>
              <a:buChar char="•"/>
            </a:pPr>
            <a:r>
              <a:rPr lang="en-GB" b="1" dirty="0"/>
              <a:t>Proactive Care</a:t>
            </a:r>
            <a:r>
              <a:rPr lang="en-GB" dirty="0"/>
              <a:t>: The continuous flow of data enables proactive care, meaning that healthcare professionals can spot trends and potential issues early, addressing problems before they become emergencies.</a:t>
            </a:r>
          </a:p>
          <a:p>
            <a:r>
              <a:rPr lang="en-GB" b="1" dirty="0"/>
              <a:t>4. Supports a Shift Toward Preventative Healthcare</a:t>
            </a:r>
          </a:p>
          <a:p>
            <a:pPr>
              <a:buFont typeface="Arial" panose="020B0604020202020204" pitchFamily="34" charset="0"/>
              <a:buChar char="•"/>
            </a:pPr>
            <a:r>
              <a:rPr lang="en-GB" b="1" dirty="0"/>
              <a:t>Fewer Complications</a:t>
            </a:r>
            <a:r>
              <a:rPr lang="en-GB" dirty="0"/>
              <a:t>: With more consistent monitoring and better blood glucose control, patients are less likely to experience complications such as diabetic ketoacidosis or </a:t>
            </a:r>
            <a:r>
              <a:rPr lang="en-GB" dirty="0" err="1"/>
              <a:t>hypoglycemia</a:t>
            </a:r>
            <a:r>
              <a:rPr lang="en-GB" dirty="0"/>
              <a:t>. This reduces the burden on emergency services and secondary care (such as hospital admissions).</a:t>
            </a:r>
          </a:p>
          <a:p>
            <a:pPr>
              <a:buFont typeface="Arial" panose="020B0604020202020204" pitchFamily="34" charset="0"/>
              <a:buChar char="•"/>
            </a:pPr>
            <a:r>
              <a:rPr lang="en-GB" b="1" dirty="0"/>
              <a:t>Reduces Long-Term Costs</a:t>
            </a:r>
            <a:r>
              <a:rPr lang="en-GB" dirty="0"/>
              <a:t>: By helping to prevent long-term complications, such as heart disease, kidney failure, or amputations, the </a:t>
            </a:r>
            <a:r>
              <a:rPr lang="en-GB" dirty="0" err="1"/>
              <a:t>FreeStyle</a:t>
            </a:r>
            <a:r>
              <a:rPr lang="en-GB" dirty="0"/>
              <a:t> Libre helps alleviate the pressure on long-term care services, saving costs for the NHS.</a:t>
            </a:r>
          </a:p>
          <a:p>
            <a:r>
              <a:rPr lang="en-GB" b="1" dirty="0"/>
              <a:t>5. Improved Patient Outcomes</a:t>
            </a:r>
          </a:p>
          <a:p>
            <a:pPr>
              <a:buFont typeface="Arial" panose="020B0604020202020204" pitchFamily="34" charset="0"/>
              <a:buChar char="•"/>
            </a:pPr>
            <a:r>
              <a:rPr lang="en-GB" b="1" dirty="0"/>
              <a:t>Enhanced Quality of Life</a:t>
            </a:r>
            <a:r>
              <a:rPr lang="en-GB" dirty="0"/>
              <a:t>: With greater glucose control and fewer interruptions for testing, patients experience improved quality of life, resulting in less demand for health services due to better managed diabetes.</a:t>
            </a:r>
          </a:p>
          <a:p>
            <a:pPr>
              <a:buFont typeface="Arial" panose="020B0604020202020204" pitchFamily="34" charset="0"/>
              <a:buChar char="•"/>
            </a:pPr>
            <a:r>
              <a:rPr lang="en-GB" b="1" dirty="0"/>
              <a:t>Fewer Sick Days</a:t>
            </a:r>
            <a:r>
              <a:rPr lang="en-GB" dirty="0"/>
              <a:t>: Patients with better-controlled diabetes are less likely to take sick leave from work, reducing the indirect economic burden on the workforce.</a:t>
            </a:r>
          </a:p>
          <a:p>
            <a:r>
              <a:rPr lang="en-GB" b="1" dirty="0"/>
              <a:t>6. Educational Benefits for Healthcare Providers</a:t>
            </a:r>
          </a:p>
          <a:p>
            <a:pPr>
              <a:buFont typeface="Arial" panose="020B0604020202020204" pitchFamily="34" charset="0"/>
              <a:buChar char="•"/>
            </a:pPr>
            <a:r>
              <a:rPr lang="en-GB" b="1" dirty="0"/>
              <a:t>Data-Driven Insights</a:t>
            </a:r>
            <a:r>
              <a:rPr lang="en-GB" dirty="0"/>
              <a:t>: The continuous data provided by the device allows healthcare providers to better understand individual patient responses to treatments, diet, and exercise. This helps healthcare workers provide more personalized care and improve their diabetes education programs.</a:t>
            </a:r>
          </a:p>
          <a:p>
            <a:r>
              <a:rPr lang="en-GB" dirty="0"/>
              <a:t>In summary, the </a:t>
            </a:r>
            <a:r>
              <a:rPr lang="en-GB" dirty="0" err="1"/>
              <a:t>FreeStyle</a:t>
            </a:r>
            <a:r>
              <a:rPr lang="en-GB" dirty="0"/>
              <a:t> Libre device reduces the workload of healthcare professionals, supports a more preventative and data-driven approach to diabetes care, and empowers patients to manage their condition more effectively. This results in a more efficient healthcare system, with fewer complications, hospital admissions, and a more focused care workforce in the UK</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18</a:t>
            </a:fld>
            <a:endParaRPr lang="en-GB"/>
          </a:p>
        </p:txBody>
      </p:sp>
    </p:spTree>
    <p:extLst>
      <p:ext uri="{BB962C8B-B14F-4D97-AF65-F5344CB8AC3E}">
        <p14:creationId xmlns:p14="http://schemas.microsoft.com/office/powerpoint/2010/main" val="3053323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22</a:t>
            </a:fld>
            <a:endParaRPr lang="en-GB"/>
          </a:p>
        </p:txBody>
      </p:sp>
    </p:spTree>
    <p:extLst>
      <p:ext uri="{BB962C8B-B14F-4D97-AF65-F5344CB8AC3E}">
        <p14:creationId xmlns:p14="http://schemas.microsoft.com/office/powerpoint/2010/main" val="1749905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vThe</a:t>
            </a:r>
            <a:r>
              <a:rPr lang="en-GB" dirty="0"/>
              <a:t> </a:t>
            </a:r>
            <a:r>
              <a:rPr lang="en-GB" b="1" dirty="0"/>
              <a:t>Wysa app</a:t>
            </a:r>
            <a:r>
              <a:rPr lang="en-GB" dirty="0"/>
              <a:t>, a mental health support tool using AI and professionally-guided therapy, impacts the health and care workforce in the UK in several beneficial ways:</a:t>
            </a:r>
          </a:p>
          <a:p>
            <a:r>
              <a:rPr lang="en-GB" b="1" dirty="0"/>
              <a:t>1. Reduces Pressure on Mental Health Services</a:t>
            </a:r>
          </a:p>
          <a:p>
            <a:pPr>
              <a:buFont typeface="Arial" panose="020B0604020202020204" pitchFamily="34" charset="0"/>
              <a:buChar char="•"/>
            </a:pPr>
            <a:r>
              <a:rPr lang="en-GB" b="1" dirty="0"/>
              <a:t>Immediate Access to Support</a:t>
            </a:r>
            <a:r>
              <a:rPr lang="en-GB" dirty="0"/>
              <a:t>: Wysa provides users with 24/7 access to mental health resources, helping to alleviate the strain on NHS mental health services. By offering on-demand, low-cost support, it can reduce the number of people seeking immediate help from overstretched healthcare professionals.</a:t>
            </a:r>
          </a:p>
          <a:p>
            <a:pPr>
              <a:buFont typeface="Arial" panose="020B0604020202020204" pitchFamily="34" charset="0"/>
              <a:buChar char="•"/>
            </a:pPr>
            <a:r>
              <a:rPr lang="en-GB" b="1" dirty="0"/>
              <a:t>Deflecting Non-Urgent Cases</a:t>
            </a:r>
            <a:r>
              <a:rPr lang="en-GB" dirty="0"/>
              <a:t>: Many individuals experiencing mild-to-moderate mental health issues (such as anxiety, stress, or mild depression) can use Wysa as a first-line tool, reducing the number of non-urgent appointments in primary care or mental health clinics.</a:t>
            </a:r>
          </a:p>
          <a:p>
            <a:r>
              <a:rPr lang="en-GB" b="1" dirty="0"/>
              <a:t>2. Supports the Workforce's Well-being</a:t>
            </a:r>
          </a:p>
          <a:p>
            <a:pPr>
              <a:buFont typeface="Arial" panose="020B0604020202020204" pitchFamily="34" charset="0"/>
              <a:buChar char="•"/>
            </a:pPr>
            <a:r>
              <a:rPr lang="en-GB" b="1" dirty="0"/>
              <a:t>Accessible Mental Health Care for Staff</a:t>
            </a:r>
            <a:r>
              <a:rPr lang="en-GB" dirty="0"/>
              <a:t>: Health and care workers can use Wysa to manage their own mental well-being, especially in high-stress environments. This contributes to reduced burnout, absenteeism, and improved retention within the healthcare workforce.</a:t>
            </a:r>
          </a:p>
          <a:p>
            <a:pPr>
              <a:buFont typeface="Arial" panose="020B0604020202020204" pitchFamily="34" charset="0"/>
              <a:buChar char="•"/>
            </a:pPr>
            <a:r>
              <a:rPr lang="en-GB" b="1" dirty="0"/>
              <a:t>Immediate Coping Tools</a:t>
            </a:r>
            <a:r>
              <a:rPr lang="en-GB" dirty="0"/>
              <a:t>: The app offers a range of tools such as cognitive </a:t>
            </a:r>
            <a:r>
              <a:rPr lang="en-GB" dirty="0" err="1"/>
              <a:t>behavioral</a:t>
            </a:r>
            <a:r>
              <a:rPr lang="en-GB" dirty="0"/>
              <a:t> therapy (CBT) exercises, mindfulness techniques, and mood tracking. This helps staff manage stress and anxiety in real-time, leading to better mental resilience during challenging situations.</a:t>
            </a:r>
          </a:p>
          <a:p>
            <a:r>
              <a:rPr lang="en-GB" b="1" dirty="0"/>
              <a:t>3. Encourages Preventive Mental Health Care</a:t>
            </a:r>
          </a:p>
          <a:p>
            <a:pPr>
              <a:buFont typeface="Arial" panose="020B0604020202020204" pitchFamily="34" charset="0"/>
              <a:buChar char="•"/>
            </a:pPr>
            <a:r>
              <a:rPr lang="en-GB" b="1" dirty="0"/>
              <a:t>Early Intervention</a:t>
            </a:r>
            <a:r>
              <a:rPr lang="en-GB" dirty="0"/>
              <a:t>: Wysa encourages people to address mental health concerns early, reducing the risk of conditions escalating to the point where professional intervention is required. This proactive approach helps prevent mental health crises, easing the demand on secondary mental health services.</a:t>
            </a:r>
          </a:p>
          <a:p>
            <a:pPr>
              <a:buFont typeface="Arial" panose="020B0604020202020204" pitchFamily="34" charset="0"/>
              <a:buChar char="•"/>
            </a:pPr>
            <a:r>
              <a:rPr lang="en-GB" b="1" dirty="0"/>
              <a:t>Long-Term Benefits</a:t>
            </a:r>
            <a:r>
              <a:rPr lang="en-GB" dirty="0"/>
              <a:t>: By helping individuals manage chronic stress, anxiety, and depression, the app supports better long-term mental health outcomes, reducing the need for more intensive or prolonged therapy from healthcare professionals.</a:t>
            </a:r>
          </a:p>
          <a:p>
            <a:r>
              <a:rPr lang="en-GB" b="1" dirty="0"/>
              <a:t>4. Enhances Efficiency in Mental Health Services</a:t>
            </a:r>
          </a:p>
          <a:p>
            <a:pPr>
              <a:buFont typeface="Arial" panose="020B0604020202020204" pitchFamily="34" charset="0"/>
              <a:buChar char="•"/>
            </a:pPr>
            <a:r>
              <a:rPr lang="en-GB" b="1" dirty="0"/>
              <a:t>Complementary to Professional Care</a:t>
            </a:r>
            <a:r>
              <a:rPr lang="en-GB" dirty="0"/>
              <a:t>: Wysa can be used alongside therapy or </a:t>
            </a:r>
            <a:r>
              <a:rPr lang="en-GB" dirty="0" err="1"/>
              <a:t>counseling</a:t>
            </a:r>
            <a:r>
              <a:rPr lang="en-GB" dirty="0"/>
              <a:t>, providing ongoing support between sessions. This allows mental health professionals to focus on more complex cases while Wysa assists with routine management and self-help strategies.</a:t>
            </a:r>
          </a:p>
          <a:p>
            <a:pPr>
              <a:buFont typeface="Arial" panose="020B0604020202020204" pitchFamily="34" charset="0"/>
              <a:buChar char="•"/>
            </a:pPr>
            <a:r>
              <a:rPr lang="en-GB" b="1" dirty="0"/>
              <a:t>Scalable Solution</a:t>
            </a:r>
            <a:r>
              <a:rPr lang="en-GB" dirty="0"/>
              <a:t>: Given the increasing demand for mental health support, Wysa offers a scalable solution to address the mental health needs of large populations without overwhelming the limited mental health workforce.</a:t>
            </a:r>
          </a:p>
          <a:p>
            <a:r>
              <a:rPr lang="en-GB" b="1" dirty="0"/>
              <a:t>5. Improves Access to Mental Health Support</a:t>
            </a:r>
          </a:p>
          <a:p>
            <a:pPr>
              <a:buFont typeface="Arial" panose="020B0604020202020204" pitchFamily="34" charset="0"/>
              <a:buChar char="•"/>
            </a:pPr>
            <a:r>
              <a:rPr lang="en-GB" b="1" dirty="0"/>
              <a:t>Reaching Underserved Populations</a:t>
            </a:r>
            <a:r>
              <a:rPr lang="en-GB" dirty="0"/>
              <a:t>: Wysa helps reach individuals who might not otherwise seek help due to stigma, lack of access, or long waiting times for NHS services. It provides a safe, anonymous way for people to begin addressing mental health concerns, particularly in remote or underserved areas.</a:t>
            </a:r>
          </a:p>
          <a:p>
            <a:pPr>
              <a:buFont typeface="Arial" panose="020B0604020202020204" pitchFamily="34" charset="0"/>
              <a:buChar char="•"/>
            </a:pPr>
            <a:r>
              <a:rPr lang="en-GB" b="1" dirty="0"/>
              <a:t>Bridges Gaps in Care</a:t>
            </a:r>
            <a:r>
              <a:rPr lang="en-GB" dirty="0"/>
              <a:t>: For individuals waiting for mental health services, Wysa acts as a bridge, offering interim support until they can access professional help, thus preventing deterioration in their mental health during the waiting period.</a:t>
            </a:r>
          </a:p>
          <a:p>
            <a:r>
              <a:rPr lang="en-GB" b="1" dirty="0"/>
              <a:t>6. Data Insights for Public Health</a:t>
            </a:r>
          </a:p>
          <a:p>
            <a:pPr>
              <a:buFont typeface="Arial" panose="020B0604020202020204" pitchFamily="34" charset="0"/>
              <a:buChar char="•"/>
            </a:pPr>
            <a:r>
              <a:rPr lang="en-GB" b="1" dirty="0"/>
              <a:t>Aggregated Data for Insights</a:t>
            </a:r>
            <a:r>
              <a:rPr lang="en-GB" dirty="0"/>
              <a:t>: The anonymized data from Wysa could potentially be used to identify trends in mental health across the population, giving public health officials insights into the most common stressors and mental health challenges in the UK. This information can guide resource allocation and policy decisions in mental health care.</a:t>
            </a:r>
          </a:p>
          <a:p>
            <a:r>
              <a:rPr lang="en-GB" b="1" dirty="0"/>
              <a:t>7. Cost-Effective Mental Health Care</a:t>
            </a:r>
          </a:p>
          <a:p>
            <a:pPr>
              <a:buFont typeface="Arial" panose="020B0604020202020204" pitchFamily="34" charset="0"/>
              <a:buChar char="•"/>
            </a:pPr>
            <a:r>
              <a:rPr lang="en-GB" b="1" dirty="0"/>
              <a:t>Reduces Costs for the NHS</a:t>
            </a:r>
            <a:r>
              <a:rPr lang="en-GB" dirty="0"/>
              <a:t>: By providing a low-cost or free resource for mental health support, Wysa reduces the overall financial burden on the NHS. It helps lower the costs associated with treating advanced mental health conditions by offering early intervention and ongoing support for mild cases.</a:t>
            </a:r>
          </a:p>
          <a:p>
            <a:r>
              <a:rPr lang="en-GB" dirty="0"/>
              <a:t>In summary, the Wysa app provides a vital tool for reducing the workload on the UK's health and care workforce by offering immediate, scalable, and accessible mental health support. It aids in preventive care, improves workforce well-being, and enhances efficiency within mental health services, contributing to a more sustainable health system.</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25</a:t>
            </a:fld>
            <a:endParaRPr lang="en-GB"/>
          </a:p>
        </p:txBody>
      </p:sp>
    </p:spTree>
    <p:extLst>
      <p:ext uri="{BB962C8B-B14F-4D97-AF65-F5344CB8AC3E}">
        <p14:creationId xmlns:p14="http://schemas.microsoft.com/office/powerpoint/2010/main" val="24848977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Wysa app</a:t>
            </a:r>
            <a:r>
              <a:rPr lang="en-GB" dirty="0"/>
              <a:t> has a positive impact on communities in the UK by enhancing access to mental health resources, promoting emotional well-being, and reducing the stigma around mental health care. Here are key ways it benefits communities:</a:t>
            </a:r>
          </a:p>
          <a:p>
            <a:r>
              <a:rPr lang="en-GB" b="1" dirty="0"/>
              <a:t>1. Increases Access to Mental Health Support</a:t>
            </a:r>
          </a:p>
          <a:p>
            <a:pPr>
              <a:buFont typeface="Arial" panose="020B0604020202020204" pitchFamily="34" charset="0"/>
              <a:buChar char="•"/>
            </a:pPr>
            <a:r>
              <a:rPr lang="en-GB" b="1" dirty="0"/>
              <a:t>24/7 Availability</a:t>
            </a:r>
            <a:r>
              <a:rPr lang="en-GB" dirty="0"/>
              <a:t>: Wysa provides around-the-clock mental health support, making it easier for people in all parts of the UK, including rural or underserved areas, to access help when needed. This is particularly beneficial for individuals facing long NHS wait times or those hesitant to seek formal therapy.</a:t>
            </a:r>
          </a:p>
          <a:p>
            <a:pPr>
              <a:buFont typeface="Arial" panose="020B0604020202020204" pitchFamily="34" charset="0"/>
              <a:buChar char="•"/>
            </a:pPr>
            <a:r>
              <a:rPr lang="en-GB" b="1" dirty="0"/>
              <a:t>Affordable Mental Health Care</a:t>
            </a:r>
            <a:r>
              <a:rPr lang="en-GB" dirty="0"/>
              <a:t>: The app offers free or low-cost support options, helping individuals who may not have the financial means to access private mental health services. This ensures that mental health care is more inclusive and accessible across socioeconomic groups.</a:t>
            </a:r>
          </a:p>
          <a:p>
            <a:r>
              <a:rPr lang="en-GB" b="1" dirty="0"/>
              <a:t>2. Reduces Stigma Around Mental Health</a:t>
            </a:r>
          </a:p>
          <a:p>
            <a:pPr>
              <a:buFont typeface="Arial" panose="020B0604020202020204" pitchFamily="34" charset="0"/>
              <a:buChar char="•"/>
            </a:pPr>
            <a:r>
              <a:rPr lang="en-GB" b="1" dirty="0"/>
              <a:t>Anonymous and Confidential Support</a:t>
            </a:r>
            <a:r>
              <a:rPr lang="en-GB" dirty="0"/>
              <a:t>: Wysa allows people to seek help anonymously, which can reduce the stigma often associated with seeking mental health support. This encourages more individuals to take steps to address their mental health issues without fear of judgment or societal pressure.</a:t>
            </a:r>
          </a:p>
          <a:p>
            <a:pPr>
              <a:buFont typeface="Arial" panose="020B0604020202020204" pitchFamily="34" charset="0"/>
              <a:buChar char="•"/>
            </a:pPr>
            <a:r>
              <a:rPr lang="en-GB" b="1" dirty="0"/>
              <a:t>Encourages Open Conversations</a:t>
            </a:r>
            <a:r>
              <a:rPr lang="en-GB" dirty="0"/>
              <a:t>: As more individuals use apps like Wysa, it normalizes the idea of seeking mental health help, fostering a culture where discussing and addressing mental health is more acceptable in the community.</a:t>
            </a:r>
          </a:p>
          <a:p>
            <a:r>
              <a:rPr lang="en-GB" b="1" dirty="0"/>
              <a:t>3. Promotes Mental Health Awareness and Education</a:t>
            </a:r>
          </a:p>
          <a:p>
            <a:pPr>
              <a:buFont typeface="Arial" panose="020B0604020202020204" pitchFamily="34" charset="0"/>
              <a:buChar char="•"/>
            </a:pPr>
            <a:r>
              <a:rPr lang="en-GB" b="1" dirty="0"/>
              <a:t>Self-Help Tools and Learning</a:t>
            </a:r>
            <a:r>
              <a:rPr lang="en-GB" dirty="0"/>
              <a:t>: Wysa provides users with educational content and tools to manage their mental health, such as Cognitive </a:t>
            </a:r>
            <a:r>
              <a:rPr lang="en-GB" dirty="0" err="1"/>
              <a:t>Behavioral</a:t>
            </a:r>
            <a:r>
              <a:rPr lang="en-GB" dirty="0"/>
              <a:t> Therapy (CBT) exercises, mindfulness, and meditation techniques. This helps improve mental health literacy in communities, equipping people with skills to manage stress, anxiety, and other common issues.</a:t>
            </a:r>
          </a:p>
          <a:p>
            <a:pPr>
              <a:buFont typeface="Arial" panose="020B0604020202020204" pitchFamily="34" charset="0"/>
              <a:buChar char="•"/>
            </a:pPr>
            <a:r>
              <a:rPr lang="en-GB" b="1" dirty="0"/>
              <a:t>Early Intervention</a:t>
            </a:r>
            <a:r>
              <a:rPr lang="en-GB" dirty="0"/>
              <a:t>: By making mental health support more accessible, Wysa encourages early intervention. Communities benefit as individuals who address mental health concerns early are less likely to experience severe mental health crises that affect their personal, social, and work life.</a:t>
            </a:r>
          </a:p>
          <a:p>
            <a:r>
              <a:rPr lang="en-GB" b="1" dirty="0"/>
              <a:t>4. Improves Well-Being in the Workplace and Schools</a:t>
            </a:r>
          </a:p>
          <a:p>
            <a:pPr>
              <a:buFont typeface="Arial" panose="020B0604020202020204" pitchFamily="34" charset="0"/>
              <a:buChar char="•"/>
            </a:pPr>
            <a:r>
              <a:rPr lang="en-GB" b="1" dirty="0"/>
              <a:t>Workplace Support</a:t>
            </a:r>
            <a:r>
              <a:rPr lang="en-GB" dirty="0"/>
              <a:t>: Employees using Wysa can manage stress and mental health challenges more effectively, leading to better productivity and fewer absences due to mental health issues. Employers benefit from a workforce that feels supported and more resilient, contributing to healthier communities overall.</a:t>
            </a:r>
          </a:p>
          <a:p>
            <a:pPr>
              <a:buFont typeface="Arial" panose="020B0604020202020204" pitchFamily="34" charset="0"/>
              <a:buChar char="•"/>
            </a:pPr>
            <a:r>
              <a:rPr lang="en-GB" b="1" dirty="0"/>
              <a:t>Student Support</a:t>
            </a:r>
            <a:r>
              <a:rPr lang="en-GB" dirty="0"/>
              <a:t>: Wysa is increasingly used by students who face academic pressure, social anxiety, and other mental health challenges. This helps schools and universities promote better mental well-being among young people, reducing the burden of untreated mental health issues on educational institutions and families.</a:t>
            </a:r>
          </a:p>
          <a:p>
            <a:r>
              <a:rPr lang="en-GB" b="1" dirty="0"/>
              <a:t>5. Reduces the Burden on NHS Mental Health Services</a:t>
            </a:r>
          </a:p>
          <a:p>
            <a:pPr>
              <a:buFont typeface="Arial" panose="020B0604020202020204" pitchFamily="34" charset="0"/>
              <a:buChar char="•"/>
            </a:pPr>
            <a:r>
              <a:rPr lang="en-GB" b="1" dirty="0"/>
              <a:t>Deflects Non-Urgent Cases</a:t>
            </a:r>
            <a:r>
              <a:rPr lang="en-GB" dirty="0"/>
              <a:t>: By providing early-stage mental health care, Wysa helps reduce the number of individuals seeking NHS mental health services for mild conditions like stress or anxiety. This reduces the pressure on public services and allows healthcare resources to focus on more critical cases.</a:t>
            </a:r>
          </a:p>
          <a:p>
            <a:pPr>
              <a:buFont typeface="Arial" panose="020B0604020202020204" pitchFamily="34" charset="0"/>
              <a:buChar char="•"/>
            </a:pPr>
            <a:r>
              <a:rPr lang="en-GB" b="1" dirty="0"/>
              <a:t>Promotes Self-Care</a:t>
            </a:r>
            <a:r>
              <a:rPr lang="en-GB" dirty="0"/>
              <a:t>: The app empowers people to take control of their mental health, encouraging self-care and self-management, which can prevent conditions from escalating. This helps communities by lowering the need for intensive or crisis care in public healthcare systems.</a:t>
            </a:r>
          </a:p>
          <a:p>
            <a:r>
              <a:rPr lang="en-GB" b="1" dirty="0"/>
              <a:t>6. Fosters Resilient and Healthier Communities</a:t>
            </a:r>
          </a:p>
          <a:p>
            <a:pPr>
              <a:buFont typeface="Arial" panose="020B0604020202020204" pitchFamily="34" charset="0"/>
              <a:buChar char="•"/>
            </a:pPr>
            <a:r>
              <a:rPr lang="en-GB" b="1" dirty="0"/>
              <a:t>Improved Community Well-Being</a:t>
            </a:r>
            <a:r>
              <a:rPr lang="en-GB" dirty="0"/>
              <a:t>: As individuals use Wysa to manage their mental health effectively, they contribute to the overall emotional and psychological health of their communities. Happier, less stressed individuals are more likely to engage positively with others, contributing to healthier social dynamics and support networks.</a:t>
            </a:r>
          </a:p>
          <a:p>
            <a:pPr>
              <a:buFont typeface="Arial" panose="020B0604020202020204" pitchFamily="34" charset="0"/>
              <a:buChar char="•"/>
            </a:pPr>
            <a:r>
              <a:rPr lang="en-GB" b="1" dirty="0"/>
              <a:t>Reduces Social Isolation</a:t>
            </a:r>
            <a:r>
              <a:rPr lang="en-GB" dirty="0"/>
              <a:t>: Wysa offers a private, judgment-free space where people can express their feelings and concerns. This can be particularly helpful for individuals who feel isolated or have limited social support, improving their connection to helpful resources.</a:t>
            </a:r>
          </a:p>
          <a:p>
            <a:r>
              <a:rPr lang="en-GB" b="1" dirty="0"/>
              <a:t>7. Tailored Mental Health Support for Specific Communities</a:t>
            </a:r>
          </a:p>
          <a:p>
            <a:pPr>
              <a:buFont typeface="Arial" panose="020B0604020202020204" pitchFamily="34" charset="0"/>
              <a:buChar char="•"/>
            </a:pPr>
            <a:r>
              <a:rPr lang="en-GB" b="1" dirty="0"/>
              <a:t>Localized Support</a:t>
            </a:r>
            <a:r>
              <a:rPr lang="en-GB" dirty="0"/>
              <a:t>: Wysa offers personalized support based on individual needs, making it adaptable to various community settings. For example, it can address stress specific to certain occupations or demographic groups, providing targeted support for vulnerable populations such as frontline workers, students, or the elderly.</a:t>
            </a:r>
          </a:p>
          <a:p>
            <a:pPr>
              <a:buFont typeface="Arial" panose="020B0604020202020204" pitchFamily="34" charset="0"/>
              <a:buChar char="•"/>
            </a:pPr>
            <a:r>
              <a:rPr lang="en-GB" b="1" dirty="0"/>
              <a:t>Inclusive Resource</a:t>
            </a:r>
            <a:r>
              <a:rPr lang="en-GB" dirty="0"/>
              <a:t>: Wysa caters to a diverse population, including those who might feel uncomfortable seeking formal therapy. Its AI-driven nature allows it to be culturally and linguistically adaptable, ensuring it serves the needs of diverse communities across the UK.</a:t>
            </a:r>
          </a:p>
          <a:p>
            <a:r>
              <a:rPr lang="en-GB" b="1" dirty="0"/>
              <a:t>8. Encourages a Culture of Preventative Mental Health Care</a:t>
            </a:r>
          </a:p>
          <a:p>
            <a:pPr>
              <a:buFont typeface="Arial" panose="020B0604020202020204" pitchFamily="34" charset="0"/>
              <a:buChar char="•"/>
            </a:pPr>
            <a:r>
              <a:rPr lang="en-GB" b="1" dirty="0"/>
              <a:t>Proactive Mental Health Management</a:t>
            </a:r>
            <a:r>
              <a:rPr lang="en-GB" dirty="0"/>
              <a:t>: Communities benefit when individuals take proactive steps to manage their mental health. Wysa helps foster a culture of early intervention, where people are encouraged to address issues before they become severe, ultimately leading to healthier, more resilient communities.</a:t>
            </a:r>
          </a:p>
          <a:p>
            <a:pPr>
              <a:buFont typeface="Arial" panose="020B0604020202020204" pitchFamily="34" charset="0"/>
              <a:buChar char="•"/>
            </a:pPr>
            <a:r>
              <a:rPr lang="en-GB" b="1" dirty="0"/>
              <a:t>Long-Term Benefits for Public Health</a:t>
            </a:r>
            <a:r>
              <a:rPr lang="en-GB" dirty="0"/>
              <a:t>: In the long run, communities experience improved public health outcomes as more people manage their mental health, reducing the burden of mental health disorders on families, workplaces, and healthcare systems.</a:t>
            </a:r>
          </a:p>
          <a:p>
            <a:r>
              <a:rPr lang="en-GB" dirty="0"/>
              <a:t>In summary, Wysa positively impacts communities in the UK by improving access to mental health care, reducing stigma, promoting early intervention, and easing the burden on healthcare services. It fosters a culture of well-being, resilience, and mental health literacy, contributing to healthier, more connected, and supportive communities</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26</a:t>
            </a:fld>
            <a:endParaRPr lang="en-GB"/>
          </a:p>
        </p:txBody>
      </p:sp>
    </p:spTree>
    <p:extLst>
      <p:ext uri="{BB962C8B-B14F-4D97-AF65-F5344CB8AC3E}">
        <p14:creationId xmlns:p14="http://schemas.microsoft.com/office/powerpoint/2010/main" val="31716149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https://www.youtube.com/watch?v=XmPGYwhi02M </a:t>
            </a:r>
          </a:p>
        </p:txBody>
      </p:sp>
      <p:sp>
        <p:nvSpPr>
          <p:cNvPr id="4" name="Slide Number Placeholder 3"/>
          <p:cNvSpPr>
            <a:spLocks noGrp="1"/>
          </p:cNvSpPr>
          <p:nvPr>
            <p:ph type="sldNum" sz="quarter" idx="5"/>
          </p:nvPr>
        </p:nvSpPr>
        <p:spPr/>
        <p:txBody>
          <a:bodyPr/>
          <a:lstStyle/>
          <a:p>
            <a:fld id="{3D4C67B5-F292-4576-8BF8-36D135D4AF60}" type="slidenum">
              <a:rPr lang="en-GB" smtClean="0"/>
              <a:t>27</a:t>
            </a:fld>
            <a:endParaRPr lang="en-GB"/>
          </a:p>
        </p:txBody>
      </p:sp>
    </p:spTree>
    <p:extLst>
      <p:ext uri="{BB962C8B-B14F-4D97-AF65-F5344CB8AC3E}">
        <p14:creationId xmlns:p14="http://schemas.microsoft.com/office/powerpoint/2010/main" val="23882988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30</a:t>
            </a:fld>
            <a:endParaRPr lang="en-GB"/>
          </a:p>
        </p:txBody>
      </p:sp>
    </p:spTree>
    <p:extLst>
      <p:ext uri="{BB962C8B-B14F-4D97-AF65-F5344CB8AC3E}">
        <p14:creationId xmlns:p14="http://schemas.microsoft.com/office/powerpoint/2010/main" val="1816632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https://www.youtube.com/watch?v=mtV2Q1WHeqA</a:t>
            </a:r>
          </a:p>
        </p:txBody>
      </p:sp>
      <p:sp>
        <p:nvSpPr>
          <p:cNvPr id="4" name="Slide Number Placeholder 3"/>
          <p:cNvSpPr>
            <a:spLocks noGrp="1"/>
          </p:cNvSpPr>
          <p:nvPr>
            <p:ph type="sldNum" sz="quarter" idx="5"/>
          </p:nvPr>
        </p:nvSpPr>
        <p:spPr/>
        <p:txBody>
          <a:bodyPr/>
          <a:lstStyle/>
          <a:p>
            <a:fld id="{3D4C67B5-F292-4576-8BF8-36D135D4AF60}" type="slidenum">
              <a:rPr lang="en-GB" smtClean="0"/>
              <a:t>31</a:t>
            </a:fld>
            <a:endParaRPr lang="en-GB"/>
          </a:p>
        </p:txBody>
      </p:sp>
    </p:spTree>
    <p:extLst>
      <p:ext uri="{BB962C8B-B14F-4D97-AF65-F5344CB8AC3E}">
        <p14:creationId xmlns:p14="http://schemas.microsoft.com/office/powerpoint/2010/main" val="15969036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32</a:t>
            </a:fld>
            <a:endParaRPr lang="en-GB"/>
          </a:p>
        </p:txBody>
      </p:sp>
    </p:spTree>
    <p:extLst>
      <p:ext uri="{BB962C8B-B14F-4D97-AF65-F5344CB8AC3E}">
        <p14:creationId xmlns:p14="http://schemas.microsoft.com/office/powerpoint/2010/main" val="2646138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Kadia</a:t>
            </a:r>
            <a:r>
              <a:rPr lang="en-GB" b="1" dirty="0"/>
              <a:t> Mobile</a:t>
            </a:r>
            <a:r>
              <a:rPr lang="en-GB" dirty="0"/>
              <a:t> is a digital tool designed to support healthcare professionals by improving the management of patient care, particularly in community and social care settings. Its impact on the health or care workforce in the UK is substantial, especially in terms of efficiency, patient outcomes, and workforce well-being. Here's how </a:t>
            </a:r>
            <a:r>
              <a:rPr lang="en-GB" dirty="0" err="1"/>
              <a:t>Kadia</a:t>
            </a:r>
            <a:r>
              <a:rPr lang="en-GB" dirty="0"/>
              <a:t> Mobile affects the healthcare workforce:</a:t>
            </a:r>
          </a:p>
          <a:p>
            <a:r>
              <a:rPr lang="en-GB" b="1" dirty="0"/>
              <a:t>1. Streamlining Workflow and Administrative Efficiency</a:t>
            </a:r>
          </a:p>
          <a:p>
            <a:r>
              <a:rPr lang="en-GB" dirty="0" err="1"/>
              <a:t>Kadia</a:t>
            </a:r>
            <a:r>
              <a:rPr lang="en-GB" dirty="0"/>
              <a:t> Mobile reduces the administrative burden on healthcare staff by digitizing patient records, care plans, and assessments. It allows caregivers to update patient information on-the-go, eliminating the need for paper-based records and reducing time spent on data entry. This streamlining enables healthcare professionals to spend more time focusing on patient care rather than paperwork, improving both job satisfaction and efficiency.</a:t>
            </a:r>
          </a:p>
          <a:p>
            <a:r>
              <a:rPr lang="en-GB" b="1" dirty="0"/>
              <a:t>2. Enhanced Communication and Collaboration</a:t>
            </a:r>
          </a:p>
          <a:p>
            <a:r>
              <a:rPr lang="en-GB" dirty="0"/>
              <a:t>The platform improves communication and collaboration between healthcare teams. Healthcare workers can access real-time updates on patient status and care plans, ensuring all team members have the latest information, whether they are working in a hospital, care home, or out in the community. This leads to more coordinated care, as professionals from different disciplines can collaborate more effectively, reducing errors and improving patient outcomes.</a:t>
            </a:r>
          </a:p>
          <a:p>
            <a:r>
              <a:rPr lang="en-GB" b="1" dirty="0"/>
              <a:t>3. Improved Care Delivery and Patient Outcomes</a:t>
            </a:r>
          </a:p>
          <a:p>
            <a:r>
              <a:rPr lang="en-GB" dirty="0"/>
              <a:t>With </a:t>
            </a:r>
            <a:r>
              <a:rPr lang="en-GB" dirty="0" err="1"/>
              <a:t>Kadia</a:t>
            </a:r>
            <a:r>
              <a:rPr lang="en-GB" dirty="0"/>
              <a:t> Mobile, care workers have instant access to vital patient information, including medical histories, care plans, and medication records. This enables them to deliver care more efficiently and accurately. Timely access to information helps caregivers make informed decisions, leading to improved care quality and better health outcomes for patients.</a:t>
            </a:r>
          </a:p>
          <a:p>
            <a:r>
              <a:rPr lang="en-GB" b="1" dirty="0"/>
              <a:t>4. Better Resource Management</a:t>
            </a:r>
          </a:p>
          <a:p>
            <a:r>
              <a:rPr lang="en-GB" dirty="0" err="1"/>
              <a:t>Kadia</a:t>
            </a:r>
            <a:r>
              <a:rPr lang="en-GB" dirty="0"/>
              <a:t> Mobile helps care organizations track and manage resources more effectively. By providing a clear overview of staff availability, patient needs, and ongoing tasks, it enables managers to allocate staff more efficiently, ensuring that healthcare workers are deployed where they are most needed. This optimization of resources helps reduce staff shortages and overwork, contributing to a more balanced and effective workforce.</a:t>
            </a:r>
          </a:p>
          <a:p>
            <a:r>
              <a:rPr lang="en-GB" b="1" dirty="0"/>
              <a:t>5. Reduction in Burnout and Stress</a:t>
            </a:r>
          </a:p>
          <a:p>
            <a:r>
              <a:rPr lang="en-GB" dirty="0"/>
              <a:t>Healthcare workers often face stress due to heavy workloads and administrative tasks. By simplifying care documentation and enabling staff to log notes, update care plans, and access patient data from mobile devices, </a:t>
            </a:r>
            <a:r>
              <a:rPr lang="en-GB" dirty="0" err="1"/>
              <a:t>Kadia</a:t>
            </a:r>
            <a:r>
              <a:rPr lang="en-GB" dirty="0"/>
              <a:t> Mobile reduces the amount of time caregivers spend on repetitive tasks. This alleviates stress and decreases the risk of burnout, which is a significant issue in the healthcare sector, particularly in social care and community health settings.</a:t>
            </a:r>
          </a:p>
          <a:p>
            <a:r>
              <a:rPr lang="en-GB" b="1" dirty="0"/>
              <a:t>6. Compliance and Accountability</a:t>
            </a:r>
          </a:p>
          <a:p>
            <a:r>
              <a:rPr lang="en-GB" dirty="0" err="1"/>
              <a:t>Kadia</a:t>
            </a:r>
            <a:r>
              <a:rPr lang="en-GB" dirty="0"/>
              <a:t> Mobile supports compliance with healthcare regulations and standards by ensuring that care documentation is accurate, up-to-date, and easily accessible. This reduces the risk of errors or omissions in care records, which is crucial for maintaining the quality of care and adhering to legal and professional standards. It also helps healthcare organizations demonstrate accountability during audits or inspections, as all care activities are properly recorded and traceable.</a:t>
            </a:r>
          </a:p>
          <a:p>
            <a:r>
              <a:rPr lang="en-GB" b="1" dirty="0"/>
              <a:t>7. Training and Professional Development</a:t>
            </a:r>
          </a:p>
          <a:p>
            <a:r>
              <a:rPr lang="en-GB" dirty="0"/>
              <a:t>The platform provides an opportunity for healthcare staff to enhance their digital skills and become more familiar with using technology in patient care. This promotes continuous professional development and equips workers with valuable skills in health informatics, which is increasingly important as the NHS and care organizations move toward more digital-first approaches.</a:t>
            </a:r>
          </a:p>
          <a:p>
            <a:r>
              <a:rPr lang="en-GB" b="1" dirty="0"/>
              <a:t>8. Faster Response to Patient Needs</a:t>
            </a:r>
          </a:p>
          <a:p>
            <a:r>
              <a:rPr lang="en-GB" dirty="0"/>
              <a:t>Because </a:t>
            </a:r>
            <a:r>
              <a:rPr lang="en-GB" dirty="0" err="1"/>
              <a:t>Kadia</a:t>
            </a:r>
            <a:r>
              <a:rPr lang="en-GB" dirty="0"/>
              <a:t> Mobile enables real-time updates and access to patient records, healthcare staff can respond more quickly to changes in patient conditions or emerging needs. This is especially important in community care settings, where patients may have complex needs that require frequent monitoring and adjustments to care plans. Faster response times help prevent complications and improve patient satisfaction.</a:t>
            </a:r>
          </a:p>
          <a:p>
            <a:r>
              <a:rPr lang="en-GB" b="1" dirty="0"/>
              <a:t>9. Increased Workforce Flexibility</a:t>
            </a:r>
          </a:p>
          <a:p>
            <a:r>
              <a:rPr lang="en-GB" dirty="0" err="1"/>
              <a:t>Kadia</a:t>
            </a:r>
            <a:r>
              <a:rPr lang="en-GB" dirty="0"/>
              <a:t> Mobile is a mobile-first platform, allowing healthcare workers to access patient information and care plans from anywhere. This increases workforce flexibility, particularly for community-based care teams or mobile carers who travel between patients. By enabling access to essential information from any location, it ensures that care workers can deliver high-quality care even when they are not in a central office or care facility.</a:t>
            </a:r>
          </a:p>
          <a:p>
            <a:r>
              <a:rPr lang="en-GB" b="1" dirty="0"/>
              <a:t>10. Data-Driven Decision Making</a:t>
            </a:r>
          </a:p>
          <a:p>
            <a:r>
              <a:rPr lang="en-GB" dirty="0"/>
              <a:t>The platform collects valuable data on patient care, staff activities, and organizational performance. This data can be </a:t>
            </a:r>
            <a:r>
              <a:rPr lang="en-GB" dirty="0" err="1"/>
              <a:t>analyzed</a:t>
            </a:r>
            <a:r>
              <a:rPr lang="en-GB" dirty="0"/>
              <a:t> to identify trends, optimize care delivery, and make informed decisions about resource allocation, staff training, and patient management. Data-driven insights help healthcare organizations improve efficiency and effectiveness over time, benefiting both the workforce and the patients they serve.</a:t>
            </a:r>
          </a:p>
          <a:p>
            <a:r>
              <a:rPr lang="en-GB" b="1" dirty="0"/>
              <a:t>Summary of </a:t>
            </a:r>
            <a:r>
              <a:rPr lang="en-GB" b="1" dirty="0" err="1"/>
              <a:t>Kadia</a:t>
            </a:r>
            <a:r>
              <a:rPr lang="en-GB" b="1" dirty="0"/>
              <a:t> Mobile's Impact:</a:t>
            </a:r>
          </a:p>
          <a:p>
            <a:pPr>
              <a:buFont typeface="Arial" panose="020B0604020202020204" pitchFamily="34" charset="0"/>
              <a:buChar char="•"/>
            </a:pPr>
            <a:r>
              <a:rPr lang="en-GB" dirty="0"/>
              <a:t>In summary, </a:t>
            </a:r>
            <a:r>
              <a:rPr lang="en-GB" dirty="0" err="1"/>
              <a:t>Kadia</a:t>
            </a:r>
            <a:r>
              <a:rPr lang="en-GB" dirty="0"/>
              <a:t> Mobile empowers the healthcare and care workforce by improving efficiency, reducing administrative burdens, and enhancing care quality. This, in turn, helps workers deliver more effective care, improves their job satisfaction, and ensures better outcomes for patients across the UK.</a:t>
            </a:r>
          </a:p>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33</a:t>
            </a:fld>
            <a:endParaRPr lang="en-GB"/>
          </a:p>
        </p:txBody>
      </p:sp>
    </p:spTree>
    <p:extLst>
      <p:ext uri="{BB962C8B-B14F-4D97-AF65-F5344CB8AC3E}">
        <p14:creationId xmlns:p14="http://schemas.microsoft.com/office/powerpoint/2010/main" val="28209186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https://www.youtube.com/watch?v=Dii9Snij9_o</a:t>
            </a:r>
          </a:p>
          <a:p>
            <a:endParaRPr lang="en-GB" dirty="0"/>
          </a:p>
          <a:p>
            <a:r>
              <a:rPr lang="en-GB" dirty="0"/>
              <a:t>Video has no sound</a:t>
            </a:r>
          </a:p>
        </p:txBody>
      </p:sp>
      <p:sp>
        <p:nvSpPr>
          <p:cNvPr id="4" name="Slide Number Placeholder 3"/>
          <p:cNvSpPr>
            <a:spLocks noGrp="1"/>
          </p:cNvSpPr>
          <p:nvPr>
            <p:ph type="sldNum" sz="quarter" idx="5"/>
          </p:nvPr>
        </p:nvSpPr>
        <p:spPr/>
        <p:txBody>
          <a:bodyPr/>
          <a:lstStyle/>
          <a:p>
            <a:fld id="{3D4C67B5-F292-4576-8BF8-36D135D4AF60}" type="slidenum">
              <a:rPr lang="en-GB" smtClean="0"/>
              <a:t>35</a:t>
            </a:fld>
            <a:endParaRPr lang="en-GB"/>
          </a:p>
        </p:txBody>
      </p:sp>
    </p:spTree>
    <p:extLst>
      <p:ext uri="{BB962C8B-B14F-4D97-AF65-F5344CB8AC3E}">
        <p14:creationId xmlns:p14="http://schemas.microsoft.com/office/powerpoint/2010/main" val="19094116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37</a:t>
            </a:fld>
            <a:endParaRPr lang="en-GB"/>
          </a:p>
        </p:txBody>
      </p:sp>
    </p:spTree>
    <p:extLst>
      <p:ext uri="{BB962C8B-B14F-4D97-AF65-F5344CB8AC3E}">
        <p14:creationId xmlns:p14="http://schemas.microsoft.com/office/powerpoint/2010/main" val="32335064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38</a:t>
            </a:fld>
            <a:endParaRPr lang="en-GB"/>
          </a:p>
        </p:txBody>
      </p:sp>
    </p:spTree>
    <p:extLst>
      <p:ext uri="{BB962C8B-B14F-4D97-AF65-F5344CB8AC3E}">
        <p14:creationId xmlns:p14="http://schemas.microsoft.com/office/powerpoint/2010/main" val="39798576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UWTSd</a:t>
            </a:r>
            <a:r>
              <a:rPr lang="en-US" dirty="0">
                <a:ea typeface="Calibri"/>
                <a:cs typeface="Calibri"/>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39</a:t>
            </a:fld>
            <a:endParaRPr lang="en-US"/>
          </a:p>
        </p:txBody>
      </p:sp>
    </p:spTree>
    <p:extLst>
      <p:ext uri="{BB962C8B-B14F-4D97-AF65-F5344CB8AC3E}">
        <p14:creationId xmlns:p14="http://schemas.microsoft.com/office/powerpoint/2010/main" val="18383283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4C67B5-F292-4576-8BF8-36D135D4AF60}" type="slidenum">
              <a:rPr lang="en-GB" smtClean="0"/>
              <a:t>40</a:t>
            </a:fld>
            <a:endParaRPr lang="en-GB"/>
          </a:p>
        </p:txBody>
      </p:sp>
    </p:spTree>
    <p:extLst>
      <p:ext uri="{BB962C8B-B14F-4D97-AF65-F5344CB8AC3E}">
        <p14:creationId xmlns:p14="http://schemas.microsoft.com/office/powerpoint/2010/main" val="3787907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3.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5.xml"/><Relationship Id="rId1" Type="http://schemas.openxmlformats.org/officeDocument/2006/relationships/video" Target="https://www.youtube.com/embed/3KM9TJyIC5g?feature=oembed" TargetMode="Externa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5Lc6G9XAozI?feature=oembed" TargetMode="Externa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5.xml"/><Relationship Id="rId1" Type="http://schemas.openxmlformats.org/officeDocument/2006/relationships/video" Target="https://www.youtube.com/embed/XmPGYwhi02M?feature=oembed" TargetMode="Externa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5.xml"/><Relationship Id="rId1" Type="http://schemas.openxmlformats.org/officeDocument/2006/relationships/video" Target="https://www.youtube.com/embed/mtV2Q1WHeqA?feature=oembed" TargetMode="External"/><Relationship Id="rId4" Type="http://schemas.openxmlformats.org/officeDocument/2006/relationships/image" Target="../media/image33.jpeg"/></Relationships>
</file>

<file path=ppt/slides/_rels/slide3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5.xml"/><Relationship Id="rId1" Type="http://schemas.openxmlformats.org/officeDocument/2006/relationships/video" Target="https://www.youtube.com/embed/Dii9Snij9_o?feature=oembed" TargetMode="External"/><Relationship Id="rId4" Type="http://schemas.openxmlformats.org/officeDocument/2006/relationships/image" Target="../media/image36.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17.xml"/><Relationship Id="rId5" Type="http://schemas.openxmlformats.org/officeDocument/2006/relationships/image" Target="../media/image38.jpeg"/><Relationship Id="rId4" Type="http://schemas.openxmlformats.org/officeDocument/2006/relationships/hyperlink" Target="https://moodle.uwtsd.ac.uk/course/view.php?id=11455"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BMHP6026_LON </a:t>
            </a:r>
            <a:endParaRPr lang="en-US" dirty="0">
              <a:ea typeface="Calibri" panose="020F0502020204030204"/>
              <a:cs typeface="Calibri" panose="020F0502020204030204"/>
            </a:endParaRP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4</a:t>
            </a:r>
          </a:p>
          <a:p>
            <a:pPr marL="0" indent="0" algn="ctr">
              <a:buNone/>
            </a:pPr>
            <a:r>
              <a:rPr lang="en-GB" sz="3200" dirty="0">
                <a:solidFill>
                  <a:schemeClr val="bg1"/>
                </a:solidFill>
                <a:ea typeface="Calibri"/>
                <a:cs typeface="Calibri"/>
              </a:rPr>
              <a:t>The health and wellbeing of the individual –</a:t>
            </a:r>
          </a:p>
          <a:p>
            <a:pPr marL="0" indent="0" algn="ctr">
              <a:buNone/>
            </a:pPr>
            <a:r>
              <a:rPr lang="en-GB" sz="3200" dirty="0">
                <a:solidFill>
                  <a:schemeClr val="bg1"/>
                </a:solidFill>
                <a:ea typeface="Calibri"/>
                <a:cs typeface="Calibri"/>
              </a:rPr>
              <a:t> Overview of recent digital developments and innovations </a:t>
            </a: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359401-B25E-40C4-92F5-4FB5F8F8102C}"/>
              </a:ext>
            </a:extLst>
          </p:cNvPr>
          <p:cNvSpPr>
            <a:spLocks noGrp="1"/>
          </p:cNvSpPr>
          <p:nvPr>
            <p:ph type="title"/>
          </p:nvPr>
        </p:nvSpPr>
        <p:spPr/>
        <p:txBody>
          <a:bodyPr/>
          <a:lstStyle/>
          <a:p>
            <a:r>
              <a:rPr lang="en-GB" dirty="0"/>
              <a:t>During the session… </a:t>
            </a:r>
          </a:p>
        </p:txBody>
      </p:sp>
      <p:sp>
        <p:nvSpPr>
          <p:cNvPr id="8" name="Arrow: Right 7">
            <a:extLst>
              <a:ext uri="{FF2B5EF4-FFF2-40B4-BE49-F238E27FC236}">
                <a16:creationId xmlns:a16="http://schemas.microsoft.com/office/drawing/2014/main" id="{3FAA8DD6-2BCE-4AF1-863D-F5F8470616B5}"/>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321A1203-97AF-44ED-B22E-EDCAB3EAECB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 </a:t>
            </a:r>
            <a:r>
              <a:rPr lang="en-GB" sz="2600" b="1" u="sng" dirty="0"/>
              <a:t>five</a:t>
            </a:r>
            <a:r>
              <a:rPr lang="en-GB" sz="2600" kern="1200" dirty="0"/>
              <a:t> digital innovations</a:t>
            </a:r>
          </a:p>
        </p:txBody>
      </p:sp>
      <p:sp>
        <p:nvSpPr>
          <p:cNvPr id="10" name="Freeform: Shape 9">
            <a:extLst>
              <a:ext uri="{FF2B5EF4-FFF2-40B4-BE49-F238E27FC236}">
                <a16:creationId xmlns:a16="http://schemas.microsoft.com/office/drawing/2014/main" id="{B462EE01-F5FB-47E0-A9EB-3820D1E58C95}"/>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 of the impact of </a:t>
            </a:r>
            <a:r>
              <a:rPr lang="en-GB" sz="2600" b="1" u="sng" kern="1200" dirty="0"/>
              <a:t>workforce</a:t>
            </a:r>
            <a:r>
              <a:rPr lang="en-GB" sz="2600" kern="1200" dirty="0"/>
              <a:t> for each innovation</a:t>
            </a:r>
          </a:p>
        </p:txBody>
      </p:sp>
      <p:sp>
        <p:nvSpPr>
          <p:cNvPr id="11" name="Freeform: Shape 10">
            <a:extLst>
              <a:ext uri="{FF2B5EF4-FFF2-40B4-BE49-F238E27FC236}">
                <a16:creationId xmlns:a16="http://schemas.microsoft.com/office/drawing/2014/main" id="{FD3AFA39-B8DC-4A8F-B381-9F0F4960FF5B}"/>
              </a:ext>
            </a:extLst>
          </p:cNvPr>
          <p:cNvSpPr/>
          <p:nvPr/>
        </p:nvSpPr>
        <p:spPr>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 the impact on </a:t>
            </a:r>
            <a:r>
              <a:rPr lang="en-GB" sz="2600" b="1" u="sng" kern="1200" dirty="0"/>
              <a:t>communities</a:t>
            </a:r>
            <a:r>
              <a:rPr lang="en-GB" sz="2600" kern="1200" dirty="0"/>
              <a:t> in the UK for each</a:t>
            </a:r>
          </a:p>
        </p:txBody>
      </p:sp>
    </p:spTree>
    <p:extLst>
      <p:ext uri="{BB962C8B-B14F-4D97-AF65-F5344CB8AC3E}">
        <p14:creationId xmlns:p14="http://schemas.microsoft.com/office/powerpoint/2010/main" val="1637248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C09B-254E-4860-8A07-0C0DE5B6E7D8}"/>
              </a:ext>
            </a:extLst>
          </p:cNvPr>
          <p:cNvSpPr>
            <a:spLocks noGrp="1"/>
          </p:cNvSpPr>
          <p:nvPr>
            <p:ph type="title"/>
          </p:nvPr>
        </p:nvSpPr>
        <p:spPr>
          <a:xfrm>
            <a:off x="265452" y="2725835"/>
            <a:ext cx="5436221" cy="1864826"/>
          </a:xfrm>
        </p:spPr>
        <p:txBody>
          <a:bodyPr>
            <a:noAutofit/>
          </a:bodyPr>
          <a:lstStyle/>
          <a:p>
            <a:r>
              <a:rPr lang="en-GB" sz="4000" b="1" dirty="0">
                <a:latin typeface="+mn-lt"/>
              </a:rPr>
              <a:t>Innovations to be explored in this session</a:t>
            </a:r>
          </a:p>
        </p:txBody>
      </p:sp>
      <p:grpSp>
        <p:nvGrpSpPr>
          <p:cNvPr id="62" name="Group 61">
            <a:extLst>
              <a:ext uri="{FF2B5EF4-FFF2-40B4-BE49-F238E27FC236}">
                <a16:creationId xmlns:a16="http://schemas.microsoft.com/office/drawing/2014/main" id="{0AB3B72D-5DD1-4584-983F-DBFBAF77D7B7}"/>
              </a:ext>
            </a:extLst>
          </p:cNvPr>
          <p:cNvGrpSpPr/>
          <p:nvPr/>
        </p:nvGrpSpPr>
        <p:grpSpPr>
          <a:xfrm>
            <a:off x="8704644" y="1471597"/>
            <a:ext cx="1320583" cy="2051636"/>
            <a:chOff x="8698196" y="1524239"/>
            <a:chExt cx="1320583" cy="2051636"/>
          </a:xfrm>
        </p:grpSpPr>
        <p:sp>
          <p:nvSpPr>
            <p:cNvPr id="63" name="Freeform: Shape 62">
              <a:extLst>
                <a:ext uri="{FF2B5EF4-FFF2-40B4-BE49-F238E27FC236}">
                  <a16:creationId xmlns:a16="http://schemas.microsoft.com/office/drawing/2014/main" id="{AAE91F49-5468-4DD8-A93C-3EB1A8518144}"/>
                </a:ext>
              </a:extLst>
            </p:cNvPr>
            <p:cNvSpPr/>
            <p:nvPr/>
          </p:nvSpPr>
          <p:spPr>
            <a:xfrm rot="18360000">
              <a:off x="8143109" y="3002598"/>
              <a:ext cx="1128364" cy="18190"/>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a:moveTo>
                    <a:pt x="0" y="5390"/>
                  </a:moveTo>
                  <a:lnTo>
                    <a:pt x="768681" y="53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3" bIns="-13828"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64" name="Freeform: Shape 63">
              <a:extLst>
                <a:ext uri="{FF2B5EF4-FFF2-40B4-BE49-F238E27FC236}">
                  <a16:creationId xmlns:a16="http://schemas.microsoft.com/office/drawing/2014/main" id="{17A6A2D0-6EB0-4C6D-88FA-72A4A2282A8A}"/>
                </a:ext>
              </a:extLst>
            </p:cNvPr>
            <p:cNvSpPr/>
            <p:nvPr/>
          </p:nvSpPr>
          <p:spPr>
            <a:xfrm>
              <a:off x="8780311" y="1524239"/>
              <a:ext cx="1238468" cy="112836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2000" kern="1200" dirty="0"/>
                <a:t>Withings Scan Watch</a:t>
              </a:r>
            </a:p>
          </p:txBody>
        </p:sp>
      </p:grpSp>
      <p:grpSp>
        <p:nvGrpSpPr>
          <p:cNvPr id="65" name="Group 64">
            <a:extLst>
              <a:ext uri="{FF2B5EF4-FFF2-40B4-BE49-F238E27FC236}">
                <a16:creationId xmlns:a16="http://schemas.microsoft.com/office/drawing/2014/main" id="{C0B9DEDF-B4E0-45EF-BB62-91AEC10FC12D}"/>
              </a:ext>
            </a:extLst>
          </p:cNvPr>
          <p:cNvGrpSpPr/>
          <p:nvPr/>
        </p:nvGrpSpPr>
        <p:grpSpPr>
          <a:xfrm>
            <a:off x="8637970" y="3015074"/>
            <a:ext cx="2312242" cy="1019406"/>
            <a:chOff x="8603408" y="2707083"/>
            <a:chExt cx="2312242" cy="1019406"/>
          </a:xfrm>
        </p:grpSpPr>
        <p:sp>
          <p:nvSpPr>
            <p:cNvPr id="66" name="Freeform: Shape 65">
              <a:extLst>
                <a:ext uri="{FF2B5EF4-FFF2-40B4-BE49-F238E27FC236}">
                  <a16:creationId xmlns:a16="http://schemas.microsoft.com/office/drawing/2014/main" id="{19BB7895-C94D-424F-A9F6-639F20422368}"/>
                </a:ext>
              </a:extLst>
            </p:cNvPr>
            <p:cNvSpPr/>
            <p:nvPr/>
          </p:nvSpPr>
          <p:spPr>
            <a:xfrm>
              <a:off x="8603408" y="3402674"/>
              <a:ext cx="1297059" cy="15824"/>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a:moveTo>
                    <a:pt x="0" y="5390"/>
                  </a:moveTo>
                  <a:lnTo>
                    <a:pt x="768681" y="53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4" bIns="-13827"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67" name="Freeform: Shape 66">
              <a:extLst>
                <a:ext uri="{FF2B5EF4-FFF2-40B4-BE49-F238E27FC236}">
                  <a16:creationId xmlns:a16="http://schemas.microsoft.com/office/drawing/2014/main" id="{6BB71A96-0508-477D-B60D-0C13A1AE96E1}"/>
                </a:ext>
              </a:extLst>
            </p:cNvPr>
            <p:cNvSpPr/>
            <p:nvPr/>
          </p:nvSpPr>
          <p:spPr>
            <a:xfrm>
              <a:off x="9743839" y="2707083"/>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2000" kern="1200" dirty="0"/>
                <a:t>Freestyle Libre</a:t>
              </a:r>
            </a:p>
          </p:txBody>
        </p:sp>
      </p:grpSp>
      <p:grpSp>
        <p:nvGrpSpPr>
          <p:cNvPr id="68" name="Group 67">
            <a:extLst>
              <a:ext uri="{FF2B5EF4-FFF2-40B4-BE49-F238E27FC236}">
                <a16:creationId xmlns:a16="http://schemas.microsoft.com/office/drawing/2014/main" id="{26E033F8-9169-43AE-B9C5-2D0BCE300084}"/>
              </a:ext>
            </a:extLst>
          </p:cNvPr>
          <p:cNvGrpSpPr/>
          <p:nvPr/>
        </p:nvGrpSpPr>
        <p:grpSpPr>
          <a:xfrm>
            <a:off x="8373067" y="4477482"/>
            <a:ext cx="2140753" cy="1398152"/>
            <a:chOff x="8013756" y="4729619"/>
            <a:chExt cx="2140753" cy="1398152"/>
          </a:xfrm>
        </p:grpSpPr>
        <p:sp>
          <p:nvSpPr>
            <p:cNvPr id="69" name="Freeform: Shape 68">
              <a:extLst>
                <a:ext uri="{FF2B5EF4-FFF2-40B4-BE49-F238E27FC236}">
                  <a16:creationId xmlns:a16="http://schemas.microsoft.com/office/drawing/2014/main" id="{DA2517AA-29FF-4AE9-A196-26997945E19A}"/>
                </a:ext>
              </a:extLst>
            </p:cNvPr>
            <p:cNvSpPr/>
            <p:nvPr/>
          </p:nvSpPr>
          <p:spPr>
            <a:xfrm rot="2685858" flipV="1">
              <a:off x="8013756" y="4729619"/>
              <a:ext cx="1256994" cy="189066"/>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a:moveTo>
                    <a:pt x="0" y="5390"/>
                  </a:moveTo>
                  <a:lnTo>
                    <a:pt x="768681" y="53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3" bIns="-13827"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70" name="Freeform: Shape 69">
              <a:extLst>
                <a:ext uri="{FF2B5EF4-FFF2-40B4-BE49-F238E27FC236}">
                  <a16:creationId xmlns:a16="http://schemas.microsoft.com/office/drawing/2014/main" id="{0E19CD61-0C41-4245-A078-4D67B5D2CFD0}"/>
                </a:ext>
              </a:extLst>
            </p:cNvPr>
            <p:cNvSpPr/>
            <p:nvPr/>
          </p:nvSpPr>
          <p:spPr>
            <a:xfrm>
              <a:off x="8846968" y="5108365"/>
              <a:ext cx="130754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2000" kern="1200" dirty="0"/>
                <a:t>Wysa</a:t>
              </a:r>
            </a:p>
          </p:txBody>
        </p:sp>
      </p:grpSp>
      <p:grpSp>
        <p:nvGrpSpPr>
          <p:cNvPr id="71" name="Group 70">
            <a:extLst>
              <a:ext uri="{FF2B5EF4-FFF2-40B4-BE49-F238E27FC236}">
                <a16:creationId xmlns:a16="http://schemas.microsoft.com/office/drawing/2014/main" id="{039E2DE7-5124-4487-815D-11CD830C211D}"/>
              </a:ext>
            </a:extLst>
          </p:cNvPr>
          <p:cNvGrpSpPr/>
          <p:nvPr/>
        </p:nvGrpSpPr>
        <p:grpSpPr>
          <a:xfrm>
            <a:off x="7395802" y="4390189"/>
            <a:ext cx="1171811" cy="2147771"/>
            <a:chOff x="7395802" y="4390189"/>
            <a:chExt cx="1171811" cy="2147771"/>
          </a:xfrm>
        </p:grpSpPr>
        <p:sp>
          <p:nvSpPr>
            <p:cNvPr id="72" name="Freeform: Shape 71">
              <a:extLst>
                <a:ext uri="{FF2B5EF4-FFF2-40B4-BE49-F238E27FC236}">
                  <a16:creationId xmlns:a16="http://schemas.microsoft.com/office/drawing/2014/main" id="{46B3E3B3-768C-4C57-AEC5-1BA8AB1C8F04}"/>
                </a:ext>
              </a:extLst>
            </p:cNvPr>
            <p:cNvSpPr/>
            <p:nvPr/>
          </p:nvSpPr>
          <p:spPr>
            <a:xfrm rot="5400000">
              <a:off x="7417526" y="4945276"/>
              <a:ext cx="1128364" cy="18190"/>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a:moveTo>
                    <a:pt x="0" y="5390"/>
                  </a:moveTo>
                  <a:lnTo>
                    <a:pt x="768681" y="53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73" name="Freeform: Shape 72">
              <a:extLst>
                <a:ext uri="{FF2B5EF4-FFF2-40B4-BE49-F238E27FC236}">
                  <a16:creationId xmlns:a16="http://schemas.microsoft.com/office/drawing/2014/main" id="{74F775A1-B591-4CAB-9FCF-702029DEA9A9}"/>
                </a:ext>
              </a:extLst>
            </p:cNvPr>
            <p:cNvSpPr/>
            <p:nvPr/>
          </p:nvSpPr>
          <p:spPr>
            <a:xfrm>
              <a:off x="7395802" y="5518554"/>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2000" kern="1200" dirty="0"/>
                <a:t>mPower App</a:t>
              </a:r>
            </a:p>
          </p:txBody>
        </p:sp>
      </p:grpSp>
      <p:grpSp>
        <p:nvGrpSpPr>
          <p:cNvPr id="80" name="Group 79">
            <a:extLst>
              <a:ext uri="{FF2B5EF4-FFF2-40B4-BE49-F238E27FC236}">
                <a16:creationId xmlns:a16="http://schemas.microsoft.com/office/drawing/2014/main" id="{B4F47E07-2014-47B5-B4FA-84DF7E44CE86}"/>
              </a:ext>
            </a:extLst>
          </p:cNvPr>
          <p:cNvGrpSpPr/>
          <p:nvPr/>
        </p:nvGrpSpPr>
        <p:grpSpPr>
          <a:xfrm>
            <a:off x="5944635" y="1633197"/>
            <a:ext cx="1320586" cy="1942679"/>
            <a:chOff x="5944635" y="1633197"/>
            <a:chExt cx="1320586" cy="1942679"/>
          </a:xfrm>
        </p:grpSpPr>
        <p:sp>
          <p:nvSpPr>
            <p:cNvPr id="81" name="Freeform: Shape 80">
              <a:extLst>
                <a:ext uri="{FF2B5EF4-FFF2-40B4-BE49-F238E27FC236}">
                  <a16:creationId xmlns:a16="http://schemas.microsoft.com/office/drawing/2014/main" id="{2452C32A-BAA3-4876-9A78-F8FDF89D4466}"/>
                </a:ext>
              </a:extLst>
            </p:cNvPr>
            <p:cNvSpPr/>
            <p:nvPr/>
          </p:nvSpPr>
          <p:spPr>
            <a:xfrm rot="3240000">
              <a:off x="6691943" y="3002598"/>
              <a:ext cx="1128364" cy="181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a:moveTo>
                    <a:pt x="768681" y="5390"/>
                  </a:moveTo>
                  <a:lnTo>
                    <a:pt x="0" y="539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ct val="0"/>
                </a:spcBef>
                <a:spcAft>
                  <a:spcPct val="35000"/>
                </a:spcAft>
                <a:buNone/>
              </a:pPr>
              <a:endParaRPr lang="en-GB" sz="500" kern="1200"/>
            </a:p>
          </p:txBody>
        </p:sp>
        <p:sp>
          <p:nvSpPr>
            <p:cNvPr id="82" name="Freeform: Shape 81">
              <a:extLst>
                <a:ext uri="{FF2B5EF4-FFF2-40B4-BE49-F238E27FC236}">
                  <a16:creationId xmlns:a16="http://schemas.microsoft.com/office/drawing/2014/main" id="{ECE975B7-ACCD-4281-9451-7E5B6F5384BF}"/>
                </a:ext>
              </a:extLst>
            </p:cNvPr>
            <p:cNvSpPr/>
            <p:nvPr/>
          </p:nvSpPr>
          <p:spPr>
            <a:xfrm>
              <a:off x="5944635" y="1633197"/>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2000" kern="1200" dirty="0"/>
                <a:t>Kadia</a:t>
              </a:r>
            </a:p>
            <a:p>
              <a:pPr marL="0" lvl="0" indent="0" algn="ctr" defTabSz="311150">
                <a:lnSpc>
                  <a:spcPct val="90000"/>
                </a:lnSpc>
                <a:spcBef>
                  <a:spcPct val="0"/>
                </a:spcBef>
                <a:spcAft>
                  <a:spcPct val="35000"/>
                </a:spcAft>
                <a:buNone/>
              </a:pPr>
              <a:r>
                <a:rPr lang="en-GB" sz="2000" kern="1200" dirty="0"/>
                <a:t>Mobile</a:t>
              </a:r>
              <a:r>
                <a:rPr lang="en-GB" sz="700" kern="1200" dirty="0"/>
                <a:t> </a:t>
              </a:r>
            </a:p>
          </p:txBody>
        </p:sp>
      </p:grpSp>
      <p:sp>
        <p:nvSpPr>
          <p:cNvPr id="83" name="Freeform: Shape 82">
            <a:extLst>
              <a:ext uri="{FF2B5EF4-FFF2-40B4-BE49-F238E27FC236}">
                <a16:creationId xmlns:a16="http://schemas.microsoft.com/office/drawing/2014/main" id="{9024FE09-9BEC-4E08-A2AF-9DE7CFE38B86}"/>
              </a:ext>
            </a:extLst>
          </p:cNvPr>
          <p:cNvSpPr/>
          <p:nvPr/>
        </p:nvSpPr>
        <p:spPr>
          <a:xfrm>
            <a:off x="7303292" y="3205071"/>
            <a:ext cx="1439276" cy="124919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2000" kern="1200" dirty="0"/>
              <a:t>Innovations</a:t>
            </a:r>
          </a:p>
        </p:txBody>
      </p:sp>
    </p:spTree>
    <p:extLst>
      <p:ext uri="{BB962C8B-B14F-4D97-AF65-F5344CB8AC3E}">
        <p14:creationId xmlns:p14="http://schemas.microsoft.com/office/powerpoint/2010/main" val="3560795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fade">
                                      <p:cBhvr>
                                        <p:cTn id="7" dur="500"/>
                                        <p:tgtEl>
                                          <p:spTgt spid="6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5"/>
                                        </p:tgtEl>
                                        <p:attrNameLst>
                                          <p:attrName>style.visibility</p:attrName>
                                        </p:attrNameLst>
                                      </p:cBhvr>
                                      <p:to>
                                        <p:strVal val="visible"/>
                                      </p:to>
                                    </p:set>
                                    <p:animEffect transition="in" filter="fade">
                                      <p:cBhvr>
                                        <p:cTn id="12" dur="500"/>
                                        <p:tgtEl>
                                          <p:spTgt spid="6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8"/>
                                        </p:tgtEl>
                                        <p:attrNameLst>
                                          <p:attrName>style.visibility</p:attrName>
                                        </p:attrNameLst>
                                      </p:cBhvr>
                                      <p:to>
                                        <p:strVal val="visible"/>
                                      </p:to>
                                    </p:set>
                                    <p:animEffect transition="in" filter="fade">
                                      <p:cBhvr>
                                        <p:cTn id="17" dur="500"/>
                                        <p:tgtEl>
                                          <p:spTgt spid="6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
                                        </p:tgtEl>
                                        <p:attrNameLst>
                                          <p:attrName>style.visibility</p:attrName>
                                        </p:attrNameLst>
                                      </p:cBhvr>
                                      <p:to>
                                        <p:strVal val="visible"/>
                                      </p:to>
                                    </p:set>
                                    <p:animEffect transition="in" filter="fade">
                                      <p:cBhvr>
                                        <p:cTn id="22" dur="500"/>
                                        <p:tgtEl>
                                          <p:spTgt spid="7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0"/>
                                        </p:tgtEl>
                                        <p:attrNameLst>
                                          <p:attrName>style.visibility</p:attrName>
                                        </p:attrNameLst>
                                      </p:cBhvr>
                                      <p:to>
                                        <p:strVal val="visible"/>
                                      </p:to>
                                    </p:set>
                                    <p:animEffect transition="in" filter="fade">
                                      <p:cBhvr>
                                        <p:cTn id="27"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C7511-8DD4-486D-B16A-5DA1EA4AD7AE}"/>
              </a:ext>
            </a:extLst>
          </p:cNvPr>
          <p:cNvSpPr>
            <a:spLocks noGrp="1"/>
          </p:cNvSpPr>
          <p:nvPr>
            <p:ph type="title"/>
          </p:nvPr>
        </p:nvSpPr>
        <p:spPr>
          <a:xfrm>
            <a:off x="298515" y="1283767"/>
            <a:ext cx="11594969" cy="762204"/>
          </a:xfrm>
        </p:spPr>
        <p:txBody>
          <a:bodyPr/>
          <a:lstStyle/>
          <a:p>
            <a:pPr algn="ctr"/>
            <a:r>
              <a:rPr lang="en-GB" b="1" dirty="0"/>
              <a:t>What is an innovation? </a:t>
            </a:r>
          </a:p>
        </p:txBody>
      </p:sp>
      <p:sp>
        <p:nvSpPr>
          <p:cNvPr id="3" name="Content Placeholder 2">
            <a:extLst>
              <a:ext uri="{FF2B5EF4-FFF2-40B4-BE49-F238E27FC236}">
                <a16:creationId xmlns:a16="http://schemas.microsoft.com/office/drawing/2014/main" id="{279EA85E-E446-4770-B2FE-F70F0B4DC9D6}"/>
              </a:ext>
            </a:extLst>
          </p:cNvPr>
          <p:cNvSpPr>
            <a:spLocks noGrp="1"/>
          </p:cNvSpPr>
          <p:nvPr>
            <p:ph idx="1"/>
          </p:nvPr>
        </p:nvSpPr>
        <p:spPr>
          <a:xfrm>
            <a:off x="161698" y="2349240"/>
            <a:ext cx="6108473" cy="4014237"/>
          </a:xfrm>
        </p:spPr>
        <p:txBody>
          <a:bodyPr>
            <a:normAutofit/>
          </a:bodyPr>
          <a:lstStyle/>
          <a:p>
            <a:pPr marL="0" indent="0">
              <a:buNone/>
            </a:pPr>
            <a:r>
              <a:rPr lang="en-GB" dirty="0"/>
              <a:t>Digital innovation refers to the use of </a:t>
            </a:r>
            <a:r>
              <a:rPr lang="en-GB" b="1" dirty="0"/>
              <a:t>digital technologies </a:t>
            </a:r>
            <a:r>
              <a:rPr lang="en-GB" dirty="0"/>
              <a:t>to create </a:t>
            </a:r>
            <a:r>
              <a:rPr lang="en-GB" b="1" dirty="0"/>
              <a:t>new or improved processes, products, services, or business models</a:t>
            </a:r>
            <a:r>
              <a:rPr lang="en-GB" dirty="0"/>
              <a:t>. </a:t>
            </a:r>
          </a:p>
          <a:p>
            <a:pPr marL="0" indent="0">
              <a:buNone/>
            </a:pPr>
            <a:r>
              <a:rPr lang="en-GB" dirty="0"/>
              <a:t>It involves advancements like </a:t>
            </a:r>
            <a:r>
              <a:rPr lang="en-GB" b="1" dirty="0"/>
              <a:t>AI, cloud computing, and data analytics</a:t>
            </a:r>
            <a:r>
              <a:rPr lang="en-GB" dirty="0"/>
              <a:t> to </a:t>
            </a:r>
            <a:r>
              <a:rPr lang="en-GB" b="1" dirty="0"/>
              <a:t>initiative efficiency</a:t>
            </a:r>
            <a:r>
              <a:rPr lang="en-GB" dirty="0"/>
              <a:t>, enhance </a:t>
            </a:r>
            <a:r>
              <a:rPr lang="en-GB" b="1" dirty="0"/>
              <a:t>customer experiences</a:t>
            </a:r>
            <a:r>
              <a:rPr lang="en-GB" dirty="0"/>
              <a:t>, and foster </a:t>
            </a:r>
            <a:r>
              <a:rPr lang="en-GB" b="1" dirty="0"/>
              <a:t>competitive advantage </a:t>
            </a:r>
            <a:r>
              <a:rPr lang="en-GB" dirty="0"/>
              <a:t>in various industries.</a:t>
            </a:r>
          </a:p>
          <a:p>
            <a:endParaRPr lang="en-GB" dirty="0"/>
          </a:p>
        </p:txBody>
      </p:sp>
      <p:pic>
        <p:nvPicPr>
          <p:cNvPr id="5" name="Picture 4">
            <a:extLst>
              <a:ext uri="{FF2B5EF4-FFF2-40B4-BE49-F238E27FC236}">
                <a16:creationId xmlns:a16="http://schemas.microsoft.com/office/drawing/2014/main" id="{EA797D7F-6B6C-D346-5B31-6B63D82A9E3D}"/>
              </a:ext>
            </a:extLst>
          </p:cNvPr>
          <p:cNvPicPr>
            <a:picLocks noChangeAspect="1"/>
          </p:cNvPicPr>
          <p:nvPr/>
        </p:nvPicPr>
        <p:blipFill>
          <a:blip r:embed="rId3"/>
          <a:stretch>
            <a:fillRect/>
          </a:stretch>
        </p:blipFill>
        <p:spPr>
          <a:xfrm>
            <a:off x="6538127" y="2349240"/>
            <a:ext cx="5143499" cy="3428999"/>
          </a:xfrm>
          <a:prstGeom prst="rect">
            <a:avLst/>
          </a:prstGeom>
        </p:spPr>
      </p:pic>
    </p:spTree>
    <p:extLst>
      <p:ext uri="{BB962C8B-B14F-4D97-AF65-F5344CB8AC3E}">
        <p14:creationId xmlns:p14="http://schemas.microsoft.com/office/powerpoint/2010/main" val="2679930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CA4F-E96F-08C8-C350-7165DF1C1744}"/>
              </a:ext>
            </a:extLst>
          </p:cNvPr>
          <p:cNvSpPr>
            <a:spLocks noGrp="1"/>
          </p:cNvSpPr>
          <p:nvPr>
            <p:ph type="title"/>
          </p:nvPr>
        </p:nvSpPr>
        <p:spPr>
          <a:xfrm>
            <a:off x="301657" y="1329724"/>
            <a:ext cx="11594969" cy="483030"/>
          </a:xfrm>
        </p:spPr>
        <p:txBody>
          <a:bodyPr>
            <a:normAutofit fontScale="90000"/>
          </a:bodyPr>
          <a:lstStyle/>
          <a:p>
            <a:r>
              <a:rPr lang="en-GB" sz="3600" b="1" dirty="0">
                <a:latin typeface="+mn-lt"/>
              </a:rPr>
              <a:t>In the UK, digital transformation involves various aspects</a:t>
            </a:r>
          </a:p>
        </p:txBody>
      </p:sp>
      <p:sp>
        <p:nvSpPr>
          <p:cNvPr id="3" name="Content Placeholder 2">
            <a:extLst>
              <a:ext uri="{FF2B5EF4-FFF2-40B4-BE49-F238E27FC236}">
                <a16:creationId xmlns:a16="http://schemas.microsoft.com/office/drawing/2014/main" id="{186B0FB0-CBEE-B075-5CC8-72737296833F}"/>
              </a:ext>
            </a:extLst>
          </p:cNvPr>
          <p:cNvSpPr>
            <a:spLocks noGrp="1"/>
          </p:cNvSpPr>
          <p:nvPr>
            <p:ph idx="1"/>
          </p:nvPr>
        </p:nvSpPr>
        <p:spPr>
          <a:xfrm>
            <a:off x="298517" y="2004164"/>
            <a:ext cx="8500250" cy="4584525"/>
          </a:xfrm>
        </p:spPr>
        <p:txBody>
          <a:bodyPr>
            <a:normAutofit lnSpcReduction="10000"/>
          </a:bodyPr>
          <a:lstStyle/>
          <a:p>
            <a:r>
              <a:rPr lang="en-GB" b="1" dirty="0"/>
              <a:t>Technology Adoption:</a:t>
            </a:r>
            <a:r>
              <a:rPr lang="en-GB" dirty="0"/>
              <a:t> Using digital technologies like AI, cloud computing, and smart devices to improve work, save time, and make better decisions. </a:t>
            </a:r>
          </a:p>
          <a:p>
            <a:endParaRPr lang="en-GB" dirty="0"/>
          </a:p>
          <a:p>
            <a:r>
              <a:rPr lang="en-GB" b="1" dirty="0"/>
              <a:t>Cultural Shift:</a:t>
            </a:r>
            <a:r>
              <a:rPr lang="en-GB" dirty="0"/>
              <a:t> Encouraging people to learn digital skills, accept change, and be open to new ways of working. </a:t>
            </a:r>
          </a:p>
          <a:p>
            <a:endParaRPr lang="en-GB" dirty="0"/>
          </a:p>
          <a:p>
            <a:r>
              <a:rPr lang="en-GB" b="1" dirty="0"/>
              <a:t>Public Sector Modernisation:</a:t>
            </a:r>
            <a:r>
              <a:rPr lang="en-GB" dirty="0"/>
              <a:t> Using digital services to make public services faster, easier, and more accessible, such as online appointments, digital health records, and online government services. </a:t>
            </a:r>
          </a:p>
          <a:p>
            <a:endParaRPr lang="en-GB" dirty="0"/>
          </a:p>
        </p:txBody>
      </p:sp>
      <p:pic>
        <p:nvPicPr>
          <p:cNvPr id="4" name="Picture 3">
            <a:extLst>
              <a:ext uri="{FF2B5EF4-FFF2-40B4-BE49-F238E27FC236}">
                <a16:creationId xmlns:a16="http://schemas.microsoft.com/office/drawing/2014/main" id="{F3736D5C-4996-76D7-E99F-A1B047D55A65}"/>
              </a:ext>
            </a:extLst>
          </p:cNvPr>
          <p:cNvPicPr>
            <a:picLocks noChangeAspect="1"/>
          </p:cNvPicPr>
          <p:nvPr/>
        </p:nvPicPr>
        <p:blipFill>
          <a:blip r:embed="rId2"/>
          <a:stretch>
            <a:fillRect/>
          </a:stretch>
        </p:blipFill>
        <p:spPr>
          <a:xfrm>
            <a:off x="9116008" y="4501796"/>
            <a:ext cx="2903973" cy="2052960"/>
          </a:xfrm>
          <a:prstGeom prst="rect">
            <a:avLst/>
          </a:prstGeom>
        </p:spPr>
      </p:pic>
    </p:spTree>
    <p:extLst>
      <p:ext uri="{BB962C8B-B14F-4D97-AF65-F5344CB8AC3E}">
        <p14:creationId xmlns:p14="http://schemas.microsoft.com/office/powerpoint/2010/main" val="1765454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81FF-40BA-B856-C29A-E47265F8C873}"/>
              </a:ext>
            </a:extLst>
          </p:cNvPr>
          <p:cNvSpPr>
            <a:spLocks noGrp="1"/>
          </p:cNvSpPr>
          <p:nvPr>
            <p:ph type="title"/>
          </p:nvPr>
        </p:nvSpPr>
        <p:spPr>
          <a:xfrm>
            <a:off x="301657" y="1420926"/>
            <a:ext cx="5156751" cy="4354723"/>
          </a:xfrm>
        </p:spPr>
        <p:txBody>
          <a:bodyPr>
            <a:normAutofit/>
          </a:bodyPr>
          <a:lstStyle/>
          <a:p>
            <a:r>
              <a:rPr lang="en-GB" sz="3200" dirty="0"/>
              <a:t>The Internet of Things (IoT) refers to a network of physical devices, vehicles, appliances, and other physical objects that are fixed with sensors, software, and network connectivity, allowing them to collect and share data.</a:t>
            </a:r>
          </a:p>
        </p:txBody>
      </p:sp>
      <p:pic>
        <p:nvPicPr>
          <p:cNvPr id="4" name="Content Placeholder 3">
            <a:extLst>
              <a:ext uri="{FF2B5EF4-FFF2-40B4-BE49-F238E27FC236}">
                <a16:creationId xmlns:a16="http://schemas.microsoft.com/office/drawing/2014/main" id="{5B003A12-AC5C-6DFB-2EF8-1A590E5C47DE}"/>
              </a:ext>
            </a:extLst>
          </p:cNvPr>
          <p:cNvPicPr>
            <a:picLocks noGrp="1" noChangeAspect="1"/>
          </p:cNvPicPr>
          <p:nvPr>
            <p:ph idx="1"/>
          </p:nvPr>
        </p:nvPicPr>
        <p:blipFill>
          <a:blip r:embed="rId2"/>
          <a:stretch>
            <a:fillRect/>
          </a:stretch>
        </p:blipFill>
        <p:spPr>
          <a:xfrm>
            <a:off x="5327779" y="1566004"/>
            <a:ext cx="6012045" cy="4565343"/>
          </a:xfrm>
          <a:prstGeom prst="rect">
            <a:avLst/>
          </a:prstGeom>
        </p:spPr>
      </p:pic>
    </p:spTree>
    <p:extLst>
      <p:ext uri="{BB962C8B-B14F-4D97-AF65-F5344CB8AC3E}">
        <p14:creationId xmlns:p14="http://schemas.microsoft.com/office/powerpoint/2010/main" val="1969046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D63F9-E99C-76E8-318E-9F642DDFF862}"/>
              </a:ext>
            </a:extLst>
          </p:cNvPr>
          <p:cNvSpPr>
            <a:spLocks noGrp="1"/>
          </p:cNvSpPr>
          <p:nvPr>
            <p:ph type="title"/>
          </p:nvPr>
        </p:nvSpPr>
        <p:spPr>
          <a:xfrm>
            <a:off x="301657" y="1420926"/>
            <a:ext cx="11594969" cy="771129"/>
          </a:xfrm>
        </p:spPr>
        <p:txBody>
          <a:bodyPr>
            <a:normAutofit/>
          </a:bodyPr>
          <a:lstStyle/>
          <a:p>
            <a:r>
              <a:rPr lang="en-GB" sz="4000" b="1" dirty="0"/>
              <a:t>Policy paper: A plan for digital health and social care </a:t>
            </a:r>
          </a:p>
        </p:txBody>
      </p:sp>
      <p:sp>
        <p:nvSpPr>
          <p:cNvPr id="3" name="Content Placeholder 2">
            <a:extLst>
              <a:ext uri="{FF2B5EF4-FFF2-40B4-BE49-F238E27FC236}">
                <a16:creationId xmlns:a16="http://schemas.microsoft.com/office/drawing/2014/main" id="{B40E74E7-3AB0-24AB-EA6C-683CCA8A7E1B}"/>
              </a:ext>
            </a:extLst>
          </p:cNvPr>
          <p:cNvSpPr>
            <a:spLocks noGrp="1"/>
          </p:cNvSpPr>
          <p:nvPr>
            <p:ph idx="1"/>
          </p:nvPr>
        </p:nvSpPr>
        <p:spPr>
          <a:xfrm>
            <a:off x="463463" y="2304789"/>
            <a:ext cx="11227794" cy="4196219"/>
          </a:xfrm>
        </p:spPr>
        <p:txBody>
          <a:bodyPr/>
          <a:lstStyle/>
          <a:p>
            <a:r>
              <a:rPr lang="en-GB" sz="3600" b="1" dirty="0"/>
              <a:t>Transform performance.</a:t>
            </a:r>
          </a:p>
          <a:p>
            <a:r>
              <a:rPr lang="en-GB" sz="3600" b="1" dirty="0"/>
              <a:t>Prevent people’s health </a:t>
            </a:r>
            <a:r>
              <a:rPr lang="en-GB" sz="3600" dirty="0"/>
              <a:t>and social care needs from increasing.</a:t>
            </a:r>
          </a:p>
          <a:p>
            <a:r>
              <a:rPr lang="en-GB" sz="3600" b="1" dirty="0"/>
              <a:t>Personalise health and social care </a:t>
            </a:r>
            <a:r>
              <a:rPr lang="en-GB" sz="3600" dirty="0"/>
              <a:t>and reduce health disparities.</a:t>
            </a:r>
          </a:p>
          <a:p>
            <a:r>
              <a:rPr lang="en-GB" sz="3600" b="1" dirty="0"/>
              <a:t>Improve the experience and impact </a:t>
            </a:r>
            <a:r>
              <a:rPr lang="en-GB" sz="3600" dirty="0"/>
              <a:t>of people providing services.</a:t>
            </a:r>
          </a:p>
          <a:p>
            <a:endParaRPr lang="en-GB" dirty="0"/>
          </a:p>
        </p:txBody>
      </p:sp>
    </p:spTree>
    <p:extLst>
      <p:ext uri="{BB962C8B-B14F-4D97-AF65-F5344CB8AC3E}">
        <p14:creationId xmlns:p14="http://schemas.microsoft.com/office/powerpoint/2010/main" val="4035305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CE770858-BA21-43A7-9702-2041CE58D4AF}"/>
              </a:ext>
            </a:extLst>
          </p:cNvPr>
          <p:cNvSpPr/>
          <p:nvPr/>
        </p:nvSpPr>
        <p:spPr>
          <a:xfrm>
            <a:off x="3140110" y="324621"/>
            <a:ext cx="4162927" cy="3329462"/>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800" kern="1200" dirty="0"/>
              <a:t>Withings Scan Watch</a:t>
            </a:r>
          </a:p>
        </p:txBody>
      </p:sp>
      <p:pic>
        <p:nvPicPr>
          <p:cNvPr id="2" name="Picture 1">
            <a:extLst>
              <a:ext uri="{FF2B5EF4-FFF2-40B4-BE49-F238E27FC236}">
                <a16:creationId xmlns:a16="http://schemas.microsoft.com/office/drawing/2014/main" id="{06135558-1EEB-8B47-E9CD-9D35E6B4268D}"/>
              </a:ext>
            </a:extLst>
          </p:cNvPr>
          <p:cNvPicPr>
            <a:picLocks noChangeAspect="1"/>
          </p:cNvPicPr>
          <p:nvPr/>
        </p:nvPicPr>
        <p:blipFill>
          <a:blip r:embed="rId3"/>
          <a:srcRect t="17583"/>
          <a:stretch/>
        </p:blipFill>
        <p:spPr>
          <a:xfrm>
            <a:off x="6668378" y="1034981"/>
            <a:ext cx="5145510" cy="5652198"/>
          </a:xfrm>
          <a:prstGeom prst="rect">
            <a:avLst/>
          </a:prstGeom>
        </p:spPr>
      </p:pic>
    </p:spTree>
    <p:extLst>
      <p:ext uri="{BB962C8B-B14F-4D97-AF65-F5344CB8AC3E}">
        <p14:creationId xmlns:p14="http://schemas.microsoft.com/office/powerpoint/2010/main" val="2638681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976EB0B-F5F5-4392-BDAB-9F49FCFE3DD1}"/>
              </a:ext>
            </a:extLst>
          </p:cNvPr>
          <p:cNvSpPr/>
          <p:nvPr/>
        </p:nvSpPr>
        <p:spPr>
          <a:xfrm>
            <a:off x="301657" y="1231108"/>
            <a:ext cx="2203920" cy="1923572"/>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3200" kern="1200" dirty="0"/>
              <a:t>Withings Scan Watch</a:t>
            </a:r>
          </a:p>
        </p:txBody>
      </p:sp>
      <p:pic>
        <p:nvPicPr>
          <p:cNvPr id="1026" name="Picture 2">
            <a:extLst>
              <a:ext uri="{FF2B5EF4-FFF2-40B4-BE49-F238E27FC236}">
                <a16:creationId xmlns:a16="http://schemas.microsoft.com/office/drawing/2014/main" id="{690D0AF8-865E-43A9-9152-977A1571ED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367" y="4308240"/>
            <a:ext cx="1959210" cy="19592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0E371FA9-C6EB-493E-AC3E-128EB9C79248}"/>
              </a:ext>
            </a:extLst>
          </p:cNvPr>
          <p:cNvGraphicFramePr/>
          <p:nvPr>
            <p:extLst>
              <p:ext uri="{D42A27DB-BD31-4B8C-83A1-F6EECF244321}">
                <p14:modId xmlns:p14="http://schemas.microsoft.com/office/powerpoint/2010/main" val="918967628"/>
              </p:ext>
            </p:extLst>
          </p:nvPr>
        </p:nvGraphicFramePr>
        <p:xfrm>
          <a:off x="2622116" y="1114108"/>
          <a:ext cx="915797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19675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New ScanWatch 2 — Heart Health Hybrid SmartWatch">
            <a:hlinkClick r:id="" action="ppaction://media"/>
            <a:extLst>
              <a:ext uri="{FF2B5EF4-FFF2-40B4-BE49-F238E27FC236}">
                <a16:creationId xmlns:a16="http://schemas.microsoft.com/office/drawing/2014/main" id="{9B9D6A9E-0526-462B-811F-478400519FA4}"/>
              </a:ext>
            </a:extLst>
          </p:cNvPr>
          <p:cNvPicPr>
            <a:picLocks noGrp="1" noRot="1" noChangeAspect="1"/>
          </p:cNvPicPr>
          <p:nvPr>
            <p:ph idx="1"/>
            <a:videoFile r:link="rId1"/>
          </p:nvPr>
        </p:nvPicPr>
        <p:blipFill>
          <a:blip r:embed="rId4"/>
          <a:stretch>
            <a:fillRect/>
          </a:stretch>
        </p:blipFill>
        <p:spPr>
          <a:xfrm>
            <a:off x="1498576" y="1367877"/>
            <a:ext cx="9194848" cy="5194830"/>
          </a:xfrm>
          <a:prstGeom prst="rect">
            <a:avLst/>
          </a:prstGeom>
        </p:spPr>
      </p:pic>
    </p:spTree>
    <p:extLst>
      <p:ext uri="{BB962C8B-B14F-4D97-AF65-F5344CB8AC3E}">
        <p14:creationId xmlns:p14="http://schemas.microsoft.com/office/powerpoint/2010/main" val="334857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1CA4A-3D9B-03A5-3A7B-69302E5BE248}"/>
              </a:ext>
            </a:extLst>
          </p:cNvPr>
          <p:cNvSpPr>
            <a:spLocks noGrp="1"/>
          </p:cNvSpPr>
          <p:nvPr>
            <p:ph type="title"/>
          </p:nvPr>
        </p:nvSpPr>
        <p:spPr/>
        <p:txBody>
          <a:bodyPr/>
          <a:lstStyle/>
          <a:p>
            <a:r>
              <a:rPr lang="en-GB" b="1" dirty="0"/>
              <a:t>How </a:t>
            </a:r>
            <a:r>
              <a:rPr lang="en-GB" b="1" dirty="0" err="1"/>
              <a:t>Withings</a:t>
            </a:r>
            <a:r>
              <a:rPr lang="en-GB" b="1" dirty="0"/>
              <a:t> </a:t>
            </a:r>
            <a:r>
              <a:rPr lang="en-GB" b="1" dirty="0" err="1"/>
              <a:t>ScanWatch</a:t>
            </a:r>
            <a:r>
              <a:rPr lang="en-GB" b="1" dirty="0"/>
              <a:t> can benefit the health or care workforce in the UK ?</a:t>
            </a:r>
          </a:p>
        </p:txBody>
      </p:sp>
      <p:sp>
        <p:nvSpPr>
          <p:cNvPr id="3" name="Content Placeholder 2">
            <a:extLst>
              <a:ext uri="{FF2B5EF4-FFF2-40B4-BE49-F238E27FC236}">
                <a16:creationId xmlns:a16="http://schemas.microsoft.com/office/drawing/2014/main" id="{07A40C60-2DBF-60F4-B73B-3F3AEFD514B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064904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35E9F942-567C-4AEB-816C-50FEB604B61A}"/>
              </a:ext>
            </a:extLst>
          </p:cNvPr>
          <p:cNvSpPr/>
          <p:nvPr/>
        </p:nvSpPr>
        <p:spPr>
          <a:xfrm>
            <a:off x="358219" y="365125"/>
            <a:ext cx="11481847" cy="1325563"/>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91440" tIns="45720" rIns="91440" bIns="45720" numCol="1" spcCol="1270" rtlCol="0" anchor="ctr" anchorCtr="0">
            <a:normAutofit/>
          </a:bodyPr>
          <a:lstStyle/>
          <a:p>
            <a:pPr marL="0" lvl="0" indent="0" algn="ctr">
              <a:lnSpc>
                <a:spcPct val="90000"/>
              </a:lnSpc>
              <a:spcBef>
                <a:spcPct val="0"/>
              </a:spcBef>
              <a:spcAft>
                <a:spcPct val="35000"/>
              </a:spcAft>
            </a:pPr>
            <a:r>
              <a:rPr lang="en-US" sz="4400" b="1" dirty="0" err="1">
                <a:solidFill>
                  <a:schemeClr val="tx1"/>
                </a:solidFill>
                <a:latin typeface="+mj-lt"/>
                <a:ea typeface="+mj-ea"/>
                <a:cs typeface="+mj-cs"/>
              </a:rPr>
              <a:t>Withings</a:t>
            </a:r>
            <a:r>
              <a:rPr lang="en-US" sz="4400" b="1" dirty="0">
                <a:solidFill>
                  <a:schemeClr val="tx1"/>
                </a:solidFill>
                <a:latin typeface="+mj-lt"/>
                <a:ea typeface="+mj-ea"/>
                <a:cs typeface="+mj-cs"/>
              </a:rPr>
              <a:t> Scan Watch</a:t>
            </a:r>
          </a:p>
        </p:txBody>
      </p:sp>
      <p:sp>
        <p:nvSpPr>
          <p:cNvPr id="5" name="Straight Connector 4">
            <a:extLst>
              <a:ext uri="{FF2B5EF4-FFF2-40B4-BE49-F238E27FC236}">
                <a16:creationId xmlns:a16="http://schemas.microsoft.com/office/drawing/2014/main" id="{CD37AF2E-59E7-4C5D-AAFE-9BB61F02089E}"/>
              </a:ext>
            </a:extLst>
          </p:cNvPr>
          <p:cNvSpPr/>
          <p:nvPr/>
        </p:nvSpPr>
        <p:spPr>
          <a:xfrm>
            <a:off x="358219" y="1827298"/>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1C988DB3-D197-4FCC-ADB4-B4EBF486DD1B}"/>
              </a:ext>
            </a:extLst>
          </p:cNvPr>
          <p:cNvSpPr/>
          <p:nvPr/>
        </p:nvSpPr>
        <p:spPr>
          <a:xfrm>
            <a:off x="358219" y="1827298"/>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Withings </a:t>
            </a:r>
            <a:r>
              <a:rPr lang="en-GB" sz="2000" kern="1200" dirty="0" err="1"/>
              <a:t>ScanWatch</a:t>
            </a:r>
            <a:r>
              <a:rPr lang="en-GB" sz="2000" kern="1200" dirty="0"/>
              <a:t> can benefit the health or care </a:t>
            </a:r>
            <a:r>
              <a:rPr lang="en-GB" sz="2000" b="1" kern="1200" dirty="0"/>
              <a:t>workforce</a:t>
            </a:r>
            <a:r>
              <a:rPr lang="en-GB" sz="2000" kern="1200" dirty="0"/>
              <a:t> in the UK in several ways</a:t>
            </a:r>
            <a:r>
              <a:rPr lang="en-GB" sz="1400" kern="1200" dirty="0"/>
              <a:t>:</a:t>
            </a:r>
            <a:endParaRPr lang="en-US" sz="1400" kern="1200" dirty="0"/>
          </a:p>
        </p:txBody>
      </p:sp>
      <p:sp>
        <p:nvSpPr>
          <p:cNvPr id="10" name="Straight Connector 9">
            <a:extLst>
              <a:ext uri="{FF2B5EF4-FFF2-40B4-BE49-F238E27FC236}">
                <a16:creationId xmlns:a16="http://schemas.microsoft.com/office/drawing/2014/main" id="{6B656CB3-25B2-4EE9-9346-CF705438F922}"/>
              </a:ext>
            </a:extLst>
          </p:cNvPr>
          <p:cNvSpPr/>
          <p:nvPr/>
        </p:nvSpPr>
        <p:spPr>
          <a:xfrm>
            <a:off x="358219" y="227036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1" name="Freeform: Shape 10">
            <a:extLst>
              <a:ext uri="{FF2B5EF4-FFF2-40B4-BE49-F238E27FC236}">
                <a16:creationId xmlns:a16="http://schemas.microsoft.com/office/drawing/2014/main" id="{2EF5AE1E-52D2-4F9A-A372-2D35D6FECFF9}"/>
              </a:ext>
            </a:extLst>
          </p:cNvPr>
          <p:cNvSpPr/>
          <p:nvPr/>
        </p:nvSpPr>
        <p:spPr>
          <a:xfrm>
            <a:off x="358219" y="2270361"/>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b="1" kern="1200" dirty="0"/>
              <a:t>Early Detection of Health Issues</a:t>
            </a:r>
            <a:r>
              <a:rPr lang="en-GB" sz="2400" kern="1200" dirty="0"/>
              <a:t> </a:t>
            </a:r>
            <a:endParaRPr lang="en-US" sz="2400" kern="1200" dirty="0"/>
          </a:p>
        </p:txBody>
      </p:sp>
      <p:sp>
        <p:nvSpPr>
          <p:cNvPr id="12" name="Straight Connector 11">
            <a:extLst>
              <a:ext uri="{FF2B5EF4-FFF2-40B4-BE49-F238E27FC236}">
                <a16:creationId xmlns:a16="http://schemas.microsoft.com/office/drawing/2014/main" id="{9C9991E4-A8EE-46AF-94C0-E06775F2082A}"/>
              </a:ext>
            </a:extLst>
          </p:cNvPr>
          <p:cNvSpPr/>
          <p:nvPr/>
        </p:nvSpPr>
        <p:spPr>
          <a:xfrm>
            <a:off x="358219" y="2713425"/>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3" name="Freeform: Shape 12">
            <a:extLst>
              <a:ext uri="{FF2B5EF4-FFF2-40B4-BE49-F238E27FC236}">
                <a16:creationId xmlns:a16="http://schemas.microsoft.com/office/drawing/2014/main" id="{908E3420-44F2-4598-83A9-DABBA8854C96}"/>
              </a:ext>
            </a:extLst>
          </p:cNvPr>
          <p:cNvSpPr/>
          <p:nvPr/>
        </p:nvSpPr>
        <p:spPr>
          <a:xfrm>
            <a:off x="358219" y="2713425"/>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b="1" kern="1200" dirty="0"/>
              <a:t>Continuous Health Monitoring</a:t>
            </a:r>
            <a:r>
              <a:rPr lang="en-GB" sz="2400" kern="1200" dirty="0"/>
              <a:t> </a:t>
            </a:r>
            <a:endParaRPr lang="en-US" sz="2400" kern="1200" dirty="0"/>
          </a:p>
        </p:txBody>
      </p:sp>
      <p:sp>
        <p:nvSpPr>
          <p:cNvPr id="14" name="Straight Connector 13">
            <a:extLst>
              <a:ext uri="{FF2B5EF4-FFF2-40B4-BE49-F238E27FC236}">
                <a16:creationId xmlns:a16="http://schemas.microsoft.com/office/drawing/2014/main" id="{2F17C625-F9E6-49BB-A31A-B25B92BE6860}"/>
              </a:ext>
            </a:extLst>
          </p:cNvPr>
          <p:cNvSpPr/>
          <p:nvPr/>
        </p:nvSpPr>
        <p:spPr>
          <a:xfrm>
            <a:off x="358219" y="3156488"/>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8EAFDBC-D056-43ED-B750-8457B7118A07}"/>
              </a:ext>
            </a:extLst>
          </p:cNvPr>
          <p:cNvSpPr/>
          <p:nvPr/>
        </p:nvSpPr>
        <p:spPr>
          <a:xfrm>
            <a:off x="358219" y="3156488"/>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b="1" kern="1200" dirty="0"/>
              <a:t>Data Sharing</a:t>
            </a:r>
            <a:r>
              <a:rPr lang="en-GB" sz="2400" kern="1200" dirty="0"/>
              <a:t> </a:t>
            </a:r>
            <a:endParaRPr lang="en-US" sz="2400" kern="1200" dirty="0"/>
          </a:p>
        </p:txBody>
      </p:sp>
      <p:sp>
        <p:nvSpPr>
          <p:cNvPr id="16" name="Straight Connector 15">
            <a:extLst>
              <a:ext uri="{FF2B5EF4-FFF2-40B4-BE49-F238E27FC236}">
                <a16:creationId xmlns:a16="http://schemas.microsoft.com/office/drawing/2014/main" id="{1C48E48F-0E67-4FB2-93F1-CD323C1749AE}"/>
              </a:ext>
            </a:extLst>
          </p:cNvPr>
          <p:cNvSpPr/>
          <p:nvPr/>
        </p:nvSpPr>
        <p:spPr>
          <a:xfrm>
            <a:off x="358219" y="3599551"/>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80842BF0-A31F-4D83-B803-C9AF3A1A1221}"/>
              </a:ext>
            </a:extLst>
          </p:cNvPr>
          <p:cNvSpPr/>
          <p:nvPr/>
        </p:nvSpPr>
        <p:spPr>
          <a:xfrm>
            <a:off x="358219" y="3599551"/>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b="1" kern="1200" dirty="0"/>
              <a:t>Respiratory Monitoring</a:t>
            </a:r>
            <a:r>
              <a:rPr lang="en-GB" sz="2400" kern="1200" dirty="0"/>
              <a:t> </a:t>
            </a:r>
            <a:endParaRPr lang="en-US" sz="2400" kern="1200" dirty="0"/>
          </a:p>
        </p:txBody>
      </p:sp>
      <p:sp>
        <p:nvSpPr>
          <p:cNvPr id="18" name="Straight Connector 17">
            <a:extLst>
              <a:ext uri="{FF2B5EF4-FFF2-40B4-BE49-F238E27FC236}">
                <a16:creationId xmlns:a16="http://schemas.microsoft.com/office/drawing/2014/main" id="{AAA0930B-3234-41D4-A05E-701AEBA33BCE}"/>
              </a:ext>
            </a:extLst>
          </p:cNvPr>
          <p:cNvSpPr/>
          <p:nvPr/>
        </p:nvSpPr>
        <p:spPr>
          <a:xfrm>
            <a:off x="358219" y="4042614"/>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E9FB90EF-21D5-4751-80A5-5FE4B81EC497}"/>
              </a:ext>
            </a:extLst>
          </p:cNvPr>
          <p:cNvSpPr/>
          <p:nvPr/>
        </p:nvSpPr>
        <p:spPr>
          <a:xfrm>
            <a:off x="358219" y="4042614"/>
            <a:ext cx="11481847" cy="443063"/>
          </a:xfrm>
          <a:custGeom>
            <a:avLst/>
            <a:gdLst>
              <a:gd name="connsiteX0" fmla="*/ 0 w 11481847"/>
              <a:gd name="connsiteY0" fmla="*/ 0 h 443063"/>
              <a:gd name="connsiteX1" fmla="*/ 11481847 w 11481847"/>
              <a:gd name="connsiteY1" fmla="*/ 0 h 443063"/>
              <a:gd name="connsiteX2" fmla="*/ 11481847 w 11481847"/>
              <a:gd name="connsiteY2" fmla="*/ 443063 h 443063"/>
              <a:gd name="connsiteX3" fmla="*/ 0 w 11481847"/>
              <a:gd name="connsiteY3" fmla="*/ 443063 h 443063"/>
              <a:gd name="connsiteX4" fmla="*/ 0 w 11481847"/>
              <a:gd name="connsiteY4" fmla="*/ 0 h 443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43063">
                <a:moveTo>
                  <a:pt x="0" y="0"/>
                </a:moveTo>
                <a:lnTo>
                  <a:pt x="11481847" y="0"/>
                </a:lnTo>
                <a:lnTo>
                  <a:pt x="11481847" y="443063"/>
                </a:lnTo>
                <a:lnTo>
                  <a:pt x="0" y="44306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GB" sz="2400" b="1" kern="1200" dirty="0"/>
              <a:t>Encourages Patient Engagement</a:t>
            </a:r>
            <a:r>
              <a:rPr lang="en-GB" sz="1400" kern="1200" dirty="0"/>
              <a:t> </a:t>
            </a:r>
            <a:endParaRPr lang="en-US" sz="1400" kern="1200" dirty="0"/>
          </a:p>
        </p:txBody>
      </p:sp>
      <p:sp>
        <p:nvSpPr>
          <p:cNvPr id="20" name="Straight Connector 19">
            <a:extLst>
              <a:ext uri="{FF2B5EF4-FFF2-40B4-BE49-F238E27FC236}">
                <a16:creationId xmlns:a16="http://schemas.microsoft.com/office/drawing/2014/main" id="{BFD5FF77-B891-4D0F-8DD4-E6361FE05193}"/>
              </a:ext>
            </a:extLst>
          </p:cNvPr>
          <p:cNvSpPr/>
          <p:nvPr/>
        </p:nvSpPr>
        <p:spPr>
          <a:xfrm>
            <a:off x="358219" y="4485677"/>
            <a:ext cx="11481847"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A67F29D6-2821-4105-A4BB-A1CEE17488C4}"/>
              </a:ext>
            </a:extLst>
          </p:cNvPr>
          <p:cNvSpPr/>
          <p:nvPr/>
        </p:nvSpPr>
        <p:spPr>
          <a:xfrm>
            <a:off x="358219" y="4485677"/>
            <a:ext cx="11470634" cy="914207"/>
          </a:xfrm>
          <a:custGeom>
            <a:avLst/>
            <a:gdLst>
              <a:gd name="connsiteX0" fmla="*/ 0 w 11470634"/>
              <a:gd name="connsiteY0" fmla="*/ 0 h 914207"/>
              <a:gd name="connsiteX1" fmla="*/ 11470634 w 11470634"/>
              <a:gd name="connsiteY1" fmla="*/ 0 h 914207"/>
              <a:gd name="connsiteX2" fmla="*/ 11470634 w 11470634"/>
              <a:gd name="connsiteY2" fmla="*/ 914207 h 914207"/>
              <a:gd name="connsiteX3" fmla="*/ 0 w 11470634"/>
              <a:gd name="connsiteY3" fmla="*/ 914207 h 914207"/>
              <a:gd name="connsiteX4" fmla="*/ 0 w 11470634"/>
              <a:gd name="connsiteY4" fmla="*/ 0 h 9142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70634" h="914207">
                <a:moveTo>
                  <a:pt x="0" y="0"/>
                </a:moveTo>
                <a:lnTo>
                  <a:pt x="11470634" y="0"/>
                </a:lnTo>
                <a:lnTo>
                  <a:pt x="11470634" y="914207"/>
                </a:lnTo>
                <a:lnTo>
                  <a:pt x="0" y="91420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 summary, the </a:t>
            </a:r>
            <a:r>
              <a:rPr lang="en-GB" sz="2000" kern="1200" dirty="0" err="1"/>
              <a:t>ScanWatch</a:t>
            </a:r>
            <a:r>
              <a:rPr lang="en-GB" sz="2000" kern="1200" dirty="0"/>
              <a:t> supports preventive care, remote monitoring, and more efficient patient management, potentially reducing the workload on the NHS and care systems.</a:t>
            </a:r>
            <a:endParaRPr lang="en-US" sz="2000" kern="1200" dirty="0"/>
          </a:p>
        </p:txBody>
      </p:sp>
      <p:pic>
        <p:nvPicPr>
          <p:cNvPr id="7" name="Picture 2">
            <a:extLst>
              <a:ext uri="{FF2B5EF4-FFF2-40B4-BE49-F238E27FC236}">
                <a16:creationId xmlns:a16="http://schemas.microsoft.com/office/drawing/2014/main" id="{AF2CEE05-F8B2-4F5C-93DB-8184F2AB3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0990" y="365125"/>
            <a:ext cx="1959210" cy="1959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76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5" grpId="0"/>
      <p:bldP spid="17" grpId="0"/>
      <p:bldP spid="19" grpId="0"/>
      <p:bldP spid="2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35E9F942-567C-4AEB-816C-50FEB604B61A}"/>
              </a:ext>
            </a:extLst>
          </p:cNvPr>
          <p:cNvSpPr/>
          <p:nvPr/>
        </p:nvSpPr>
        <p:spPr>
          <a:xfrm>
            <a:off x="358219" y="365125"/>
            <a:ext cx="11481847" cy="1325563"/>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91440" tIns="45720" rIns="91440" bIns="45720" numCol="1" spcCol="1270" rtlCol="0" anchor="ctr" anchorCtr="0">
            <a:normAutofit/>
          </a:bodyPr>
          <a:lstStyle/>
          <a:p>
            <a:pPr marL="0" lvl="0" indent="0" algn="ctr">
              <a:lnSpc>
                <a:spcPct val="90000"/>
              </a:lnSpc>
              <a:spcBef>
                <a:spcPct val="0"/>
              </a:spcBef>
              <a:spcAft>
                <a:spcPct val="35000"/>
              </a:spcAft>
            </a:pPr>
            <a:r>
              <a:rPr lang="en-US" sz="4400" b="1" dirty="0" err="1">
                <a:solidFill>
                  <a:schemeClr val="tx1"/>
                </a:solidFill>
                <a:latin typeface="+mj-lt"/>
                <a:ea typeface="+mj-ea"/>
                <a:cs typeface="+mj-cs"/>
              </a:rPr>
              <a:t>Withings</a:t>
            </a:r>
            <a:r>
              <a:rPr lang="en-US" sz="4400" b="1" dirty="0">
                <a:solidFill>
                  <a:schemeClr val="tx1"/>
                </a:solidFill>
                <a:latin typeface="+mj-lt"/>
                <a:ea typeface="+mj-ea"/>
                <a:cs typeface="+mj-cs"/>
              </a:rPr>
              <a:t> Scan Watch</a:t>
            </a:r>
          </a:p>
        </p:txBody>
      </p:sp>
      <p:sp>
        <p:nvSpPr>
          <p:cNvPr id="10" name="Content Placeholder 2">
            <a:extLst>
              <a:ext uri="{FF2B5EF4-FFF2-40B4-BE49-F238E27FC236}">
                <a16:creationId xmlns:a16="http://schemas.microsoft.com/office/drawing/2014/main" id="{09371115-DDF6-4F5C-B1AD-0724F5D576E4}"/>
              </a:ext>
            </a:extLst>
          </p:cNvPr>
          <p:cNvSpPr>
            <a:spLocks noGrp="1"/>
          </p:cNvSpPr>
          <p:nvPr>
            <p:ph idx="1"/>
          </p:nvPr>
        </p:nvSpPr>
        <p:spPr>
          <a:xfrm>
            <a:off x="358219" y="1825625"/>
            <a:ext cx="11481847" cy="3575934"/>
          </a:xfrm>
        </p:spPr>
        <p:txBody>
          <a:bodyPr vert="horz" lIns="91440" tIns="45720" rIns="91440" bIns="45720" rtlCol="0">
            <a:normAutofit/>
          </a:bodyPr>
          <a:lstStyle/>
          <a:p>
            <a:pPr marL="0" indent="0">
              <a:buNone/>
            </a:pPr>
            <a:r>
              <a:rPr lang="en-GB" sz="1800" dirty="0"/>
              <a:t>The Withings </a:t>
            </a:r>
            <a:r>
              <a:rPr lang="en-GB" sz="1800" dirty="0" err="1"/>
              <a:t>ScanWatch</a:t>
            </a:r>
            <a:r>
              <a:rPr lang="en-GB" sz="1800" dirty="0"/>
              <a:t> benefits the </a:t>
            </a:r>
            <a:r>
              <a:rPr lang="en-GB" sz="1800" b="1" dirty="0"/>
              <a:t>community</a:t>
            </a:r>
            <a:r>
              <a:rPr lang="en-GB" sz="1800" dirty="0"/>
              <a:t> in the UK by promoting overall health awareness, facilitating early detection of health issues, and reducing the strain on healthcare services. Here's how it helps the </a:t>
            </a:r>
            <a:r>
              <a:rPr lang="en-GB" sz="1800" b="1" dirty="0"/>
              <a:t>community</a:t>
            </a:r>
            <a:r>
              <a:rPr lang="en-GB" sz="1800" dirty="0"/>
              <a:t>:</a:t>
            </a:r>
          </a:p>
          <a:p>
            <a:r>
              <a:rPr lang="en-GB" sz="1800" b="1" dirty="0"/>
              <a:t>Empowers Individuals with Health Insights</a:t>
            </a:r>
            <a:endParaRPr lang="en-GB" sz="1800" dirty="0"/>
          </a:p>
          <a:p>
            <a:r>
              <a:rPr lang="en-GB" sz="1800" b="1" dirty="0"/>
              <a:t>Early Detection of Health Conditions</a:t>
            </a:r>
            <a:endParaRPr lang="en-GB" sz="1800" dirty="0"/>
          </a:p>
          <a:p>
            <a:r>
              <a:rPr lang="en-GB" sz="1800" b="1" dirty="0"/>
              <a:t>Supports Preventative Healthcare</a:t>
            </a:r>
            <a:endParaRPr lang="en-GB" sz="1800" dirty="0"/>
          </a:p>
          <a:p>
            <a:r>
              <a:rPr lang="en-GB" sz="1800" b="1" dirty="0"/>
              <a:t>Improves Health Literacy</a:t>
            </a:r>
            <a:endParaRPr lang="en-GB" sz="1800" dirty="0"/>
          </a:p>
          <a:p>
            <a:r>
              <a:rPr lang="en-GB" sz="1800" b="1" dirty="0"/>
              <a:t>Promotes Healthier Communities</a:t>
            </a:r>
            <a:endParaRPr lang="en-GB" sz="1800" dirty="0"/>
          </a:p>
          <a:p>
            <a:pPr marL="0" indent="0">
              <a:buNone/>
            </a:pPr>
            <a:r>
              <a:rPr lang="en-GB" sz="1800" dirty="0"/>
              <a:t>By improving individual health outcomes, the </a:t>
            </a:r>
            <a:r>
              <a:rPr lang="en-GB" sz="1800" dirty="0" err="1"/>
              <a:t>ScanWatch</a:t>
            </a:r>
            <a:r>
              <a:rPr lang="en-GB" sz="1800" dirty="0"/>
              <a:t> contributes to healthier, more engaged </a:t>
            </a:r>
            <a:r>
              <a:rPr lang="en-GB" sz="1800" b="1" dirty="0"/>
              <a:t>communities</a:t>
            </a:r>
            <a:r>
              <a:rPr lang="en-GB" sz="1800" dirty="0"/>
              <a:t>, which in turn benefits the wider UK society</a:t>
            </a:r>
          </a:p>
          <a:p>
            <a:endParaRPr lang="en-GB" sz="1800" dirty="0"/>
          </a:p>
        </p:txBody>
      </p:sp>
      <p:pic>
        <p:nvPicPr>
          <p:cNvPr id="7" name="Picture 2">
            <a:extLst>
              <a:ext uri="{FF2B5EF4-FFF2-40B4-BE49-F238E27FC236}">
                <a16:creationId xmlns:a16="http://schemas.microsoft.com/office/drawing/2014/main" id="{10C0ED1F-0E04-4715-B565-4A9FC6D75F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3656" y="2633987"/>
            <a:ext cx="1959210" cy="1959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609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Effect transition="in" filter="fade">
                                      <p:cBhvr>
                                        <p:cTn id="7" dur="500"/>
                                        <p:tgtEl>
                                          <p:spTgt spid="10">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3" end="3"/>
                                            </p:txEl>
                                          </p:spTgt>
                                        </p:tgtEl>
                                        <p:attrNameLst>
                                          <p:attrName>style.visibility</p:attrName>
                                        </p:attrNameLst>
                                      </p:cBhvr>
                                      <p:to>
                                        <p:strVal val="visible"/>
                                      </p:to>
                                    </p:set>
                                    <p:animEffect transition="in" filter="fade">
                                      <p:cBhvr>
                                        <p:cTn id="17" dur="500"/>
                                        <p:tgtEl>
                                          <p:spTgt spid="10">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4" end="4"/>
                                            </p:txEl>
                                          </p:spTgt>
                                        </p:tgtEl>
                                        <p:attrNameLst>
                                          <p:attrName>style.visibility</p:attrName>
                                        </p:attrNameLst>
                                      </p:cBhvr>
                                      <p:to>
                                        <p:strVal val="visible"/>
                                      </p:to>
                                    </p:set>
                                    <p:animEffect transition="in" filter="fade">
                                      <p:cBhvr>
                                        <p:cTn id="22" dur="500"/>
                                        <p:tgtEl>
                                          <p:spTgt spid="10">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5" end="5"/>
                                            </p:txEl>
                                          </p:spTgt>
                                        </p:tgtEl>
                                        <p:attrNameLst>
                                          <p:attrName>style.visibility</p:attrName>
                                        </p:attrNameLst>
                                      </p:cBhvr>
                                      <p:to>
                                        <p:strVal val="visible"/>
                                      </p:to>
                                    </p:set>
                                    <p:animEffect transition="in" filter="fade">
                                      <p:cBhvr>
                                        <p:cTn id="27" dur="500"/>
                                        <p:tgtEl>
                                          <p:spTgt spid="10">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6" end="6"/>
                                            </p:txEl>
                                          </p:spTgt>
                                        </p:tgtEl>
                                        <p:attrNameLst>
                                          <p:attrName>style.visibility</p:attrName>
                                        </p:attrNameLst>
                                      </p:cBhvr>
                                      <p:to>
                                        <p:strVal val="visible"/>
                                      </p:to>
                                    </p:set>
                                    <p:animEffect transition="in" filter="fade">
                                      <p:cBhvr>
                                        <p:cTn id="32" dur="50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85037C97-0F65-40BD-89E3-653556930EEF}"/>
              </a:ext>
            </a:extLst>
          </p:cNvPr>
          <p:cNvSpPr/>
          <p:nvPr/>
        </p:nvSpPr>
        <p:spPr>
          <a:xfrm>
            <a:off x="1600200" y="1508959"/>
            <a:ext cx="4743450" cy="377972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5400" kern="1200" dirty="0"/>
              <a:t>Freestyle Libre</a:t>
            </a:r>
          </a:p>
        </p:txBody>
      </p:sp>
      <p:pic>
        <p:nvPicPr>
          <p:cNvPr id="5" name="Picture 2">
            <a:extLst>
              <a:ext uri="{FF2B5EF4-FFF2-40B4-BE49-F238E27FC236}">
                <a16:creationId xmlns:a16="http://schemas.microsoft.com/office/drawing/2014/main" id="{B626D84A-E0AC-48B4-8F66-37AB075707B7}"/>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6526530" y="148415"/>
            <a:ext cx="5200650" cy="6500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638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3D8A08-56E4-4013-93C3-3A0D713E53C1}"/>
              </a:ext>
            </a:extLst>
          </p:cNvPr>
          <p:cNvSpPr>
            <a:spLocks noGrp="1"/>
          </p:cNvSpPr>
          <p:nvPr>
            <p:ph idx="1"/>
          </p:nvPr>
        </p:nvSpPr>
        <p:spPr>
          <a:xfrm>
            <a:off x="3841879" y="1875453"/>
            <a:ext cx="6972301" cy="4058816"/>
          </a:xfrm>
        </p:spPr>
        <p:txBody>
          <a:bodyPr/>
          <a:lstStyle/>
          <a:p>
            <a:r>
              <a:rPr lang="en-GB" b="1" dirty="0"/>
              <a:t>Abbott </a:t>
            </a:r>
            <a:r>
              <a:rPr lang="en-GB" b="1" dirty="0" err="1"/>
              <a:t>FreeStyle</a:t>
            </a:r>
            <a:r>
              <a:rPr lang="en-GB" b="1" dirty="0"/>
              <a:t> Libre:</a:t>
            </a:r>
            <a:r>
              <a:rPr lang="en-GB" dirty="0"/>
              <a:t> A small sensor worn on the upper arm that continuously monitors blood glucose levels. It helps people with diabetes manage their condition by providing real-time glucose readings without frequent finger-prick tests</a:t>
            </a:r>
          </a:p>
        </p:txBody>
      </p:sp>
      <p:sp>
        <p:nvSpPr>
          <p:cNvPr id="4" name="Freeform: Shape 3">
            <a:extLst>
              <a:ext uri="{FF2B5EF4-FFF2-40B4-BE49-F238E27FC236}">
                <a16:creationId xmlns:a16="http://schemas.microsoft.com/office/drawing/2014/main" id="{D9F7929B-4DE0-48AE-9937-3713129E3523}"/>
              </a:ext>
            </a:extLst>
          </p:cNvPr>
          <p:cNvSpPr/>
          <p:nvPr/>
        </p:nvSpPr>
        <p:spPr>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3600" kern="1200" dirty="0"/>
              <a:t>Freestyle Libre</a:t>
            </a:r>
          </a:p>
        </p:txBody>
      </p:sp>
      <p:pic>
        <p:nvPicPr>
          <p:cNvPr id="2050" name="Picture 2">
            <a:extLst>
              <a:ext uri="{FF2B5EF4-FFF2-40B4-BE49-F238E27FC236}">
                <a16:creationId xmlns:a16="http://schemas.microsoft.com/office/drawing/2014/main" id="{5FCE9F94-2C89-476F-9302-15FF5E38CF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7267" y="3600451"/>
            <a:ext cx="2333526" cy="2916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9981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Using a Freestyle Libre 2 | Matt's Experience | Diabetes UK">
            <a:hlinkClick r:id="" action="ppaction://media"/>
            <a:extLst>
              <a:ext uri="{FF2B5EF4-FFF2-40B4-BE49-F238E27FC236}">
                <a16:creationId xmlns:a16="http://schemas.microsoft.com/office/drawing/2014/main" id="{937B4A48-89D6-4164-9570-E23AC0607033}"/>
              </a:ext>
            </a:extLst>
          </p:cNvPr>
          <p:cNvPicPr>
            <a:picLocks noGrp="1" noRot="1" noChangeAspect="1"/>
          </p:cNvPicPr>
          <p:nvPr>
            <p:ph idx="1"/>
            <a:videoFile r:link="rId1"/>
          </p:nvPr>
        </p:nvPicPr>
        <p:blipFill>
          <a:blip r:embed="rId4"/>
          <a:stretch>
            <a:fillRect/>
          </a:stretch>
        </p:blipFill>
        <p:spPr>
          <a:xfrm>
            <a:off x="2868613" y="1388533"/>
            <a:ext cx="9104932" cy="5144030"/>
          </a:xfrm>
          <a:prstGeom prst="rect">
            <a:avLst/>
          </a:prstGeom>
        </p:spPr>
      </p:pic>
      <p:sp>
        <p:nvSpPr>
          <p:cNvPr id="4" name="Freeform: Shape 3">
            <a:extLst>
              <a:ext uri="{FF2B5EF4-FFF2-40B4-BE49-F238E27FC236}">
                <a16:creationId xmlns:a16="http://schemas.microsoft.com/office/drawing/2014/main" id="{F0958DD7-37FC-4A4A-86E4-FC52C5C98C8F}"/>
              </a:ext>
            </a:extLst>
          </p:cNvPr>
          <p:cNvSpPr/>
          <p:nvPr/>
        </p:nvSpPr>
        <p:spPr>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3600" kern="1200" dirty="0"/>
              <a:t>Freestyle Libre</a:t>
            </a:r>
          </a:p>
        </p:txBody>
      </p:sp>
    </p:spTree>
    <p:extLst>
      <p:ext uri="{BB962C8B-B14F-4D97-AF65-F5344CB8AC3E}">
        <p14:creationId xmlns:p14="http://schemas.microsoft.com/office/powerpoint/2010/main" val="263360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87A8C-7D42-D6B8-78CC-479BFF8038BF}"/>
              </a:ext>
            </a:extLst>
          </p:cNvPr>
          <p:cNvSpPr>
            <a:spLocks noGrp="1"/>
          </p:cNvSpPr>
          <p:nvPr>
            <p:ph type="title"/>
          </p:nvPr>
        </p:nvSpPr>
        <p:spPr/>
        <p:txBody>
          <a:bodyPr/>
          <a:lstStyle/>
          <a:p>
            <a:pPr algn="ctr"/>
            <a:r>
              <a:rPr lang="en-GB" b="1" dirty="0"/>
              <a:t>What is the impact of Libre on workforce?</a:t>
            </a:r>
          </a:p>
        </p:txBody>
      </p:sp>
      <p:sp>
        <p:nvSpPr>
          <p:cNvPr id="3" name="Content Placeholder 2">
            <a:extLst>
              <a:ext uri="{FF2B5EF4-FFF2-40B4-BE49-F238E27FC236}">
                <a16:creationId xmlns:a16="http://schemas.microsoft.com/office/drawing/2014/main" id="{5DF46410-DEE7-E947-A325-E0435753206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97441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4EB7CEAE-7DA9-479F-9FB4-566448086680}"/>
              </a:ext>
            </a:extLst>
          </p:cNvPr>
          <p:cNvSpPr/>
          <p:nvPr/>
        </p:nvSpPr>
        <p:spPr>
          <a:xfrm>
            <a:off x="2900793" y="1219796"/>
            <a:ext cx="8643507" cy="1175634"/>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kern="1200" dirty="0"/>
              <a:t>The </a:t>
            </a:r>
            <a:r>
              <a:rPr lang="en-GB" kern="1200" dirty="0" err="1"/>
              <a:t>FreeStyle</a:t>
            </a:r>
            <a:r>
              <a:rPr lang="en-GB" kern="1200" dirty="0"/>
              <a:t> Libre device has had a significant positive impact on the health and care </a:t>
            </a:r>
            <a:r>
              <a:rPr lang="en-GB" b="1" kern="1200" dirty="0"/>
              <a:t>workforce</a:t>
            </a:r>
            <a:r>
              <a:rPr lang="en-GB" kern="1200" dirty="0"/>
              <a:t> in the UK, Here’s how it impacts the health and care </a:t>
            </a:r>
            <a:r>
              <a:rPr lang="en-GB" b="1" kern="1200" dirty="0"/>
              <a:t>workforce</a:t>
            </a:r>
            <a:r>
              <a:rPr lang="en-GB" kern="1200" dirty="0"/>
              <a:t>:</a:t>
            </a:r>
            <a:endParaRPr lang="en-US" kern="1200" dirty="0"/>
          </a:p>
        </p:txBody>
      </p:sp>
      <p:sp>
        <p:nvSpPr>
          <p:cNvPr id="6" name="Freeform: Shape 5">
            <a:extLst>
              <a:ext uri="{FF2B5EF4-FFF2-40B4-BE49-F238E27FC236}">
                <a16:creationId xmlns:a16="http://schemas.microsoft.com/office/drawing/2014/main" id="{ACBA458B-ABAD-4EA3-84B4-ACC60F747505}"/>
              </a:ext>
            </a:extLst>
          </p:cNvPr>
          <p:cNvSpPr/>
          <p:nvPr/>
        </p:nvSpPr>
        <p:spPr>
          <a:xfrm>
            <a:off x="2628898" y="2603782"/>
            <a:ext cx="1542585"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sz="1600" b="1" kern="1200" dirty="0"/>
              <a:t>1. Reduces the Burden of Routine Diabetes Management</a:t>
            </a:r>
            <a:endParaRPr lang="en-US" sz="1600" kern="1200" dirty="0"/>
          </a:p>
        </p:txBody>
      </p:sp>
      <p:sp>
        <p:nvSpPr>
          <p:cNvPr id="7" name="Freeform: Shape 6">
            <a:extLst>
              <a:ext uri="{FF2B5EF4-FFF2-40B4-BE49-F238E27FC236}">
                <a16:creationId xmlns:a16="http://schemas.microsoft.com/office/drawing/2014/main" id="{EEC17DF1-D63A-48C9-8E7F-C087AF15C1E4}"/>
              </a:ext>
            </a:extLst>
          </p:cNvPr>
          <p:cNvSpPr/>
          <p:nvPr/>
        </p:nvSpPr>
        <p:spPr>
          <a:xfrm>
            <a:off x="2957701" y="3682114"/>
            <a:ext cx="121378" cy="808747"/>
          </a:xfrm>
          <a:custGeom>
            <a:avLst/>
            <a:gdLst/>
            <a:ahLst/>
            <a:cxnLst/>
            <a:rect l="0" t="0" r="0" b="0"/>
            <a:pathLst>
              <a:path>
                <a:moveTo>
                  <a:pt x="0" y="0"/>
                </a:moveTo>
                <a:lnTo>
                  <a:pt x="0" y="356363"/>
                </a:lnTo>
                <a:lnTo>
                  <a:pt x="95030" y="35636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966D9F63-B119-4EF3-BF23-3E75179E6418}"/>
              </a:ext>
            </a:extLst>
          </p:cNvPr>
          <p:cNvSpPr/>
          <p:nvPr/>
        </p:nvSpPr>
        <p:spPr>
          <a:xfrm>
            <a:off x="3079081" y="3951697"/>
            <a:ext cx="1274470" cy="1078329"/>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Less Need for In-Person Appointments</a:t>
            </a:r>
            <a:r>
              <a:rPr lang="en-GB" sz="1600" kern="1200" dirty="0"/>
              <a:t> </a:t>
            </a:r>
            <a:endParaRPr lang="en-US" sz="1600" kern="1200" dirty="0"/>
          </a:p>
        </p:txBody>
      </p:sp>
      <p:sp>
        <p:nvSpPr>
          <p:cNvPr id="9" name="Freeform: Shape 8">
            <a:extLst>
              <a:ext uri="{FF2B5EF4-FFF2-40B4-BE49-F238E27FC236}">
                <a16:creationId xmlns:a16="http://schemas.microsoft.com/office/drawing/2014/main" id="{D5C88769-F7B3-478C-BE1C-729DD119958D}"/>
              </a:ext>
            </a:extLst>
          </p:cNvPr>
          <p:cNvSpPr/>
          <p:nvPr/>
        </p:nvSpPr>
        <p:spPr>
          <a:xfrm>
            <a:off x="2739170" y="3682114"/>
            <a:ext cx="339909" cy="2067176"/>
          </a:xfrm>
          <a:custGeom>
            <a:avLst/>
            <a:gdLst/>
            <a:ahLst/>
            <a:cxnLst/>
            <a:rect l="0" t="0" r="0" b="0"/>
            <a:pathLst>
              <a:path>
                <a:moveTo>
                  <a:pt x="0" y="0"/>
                </a:moveTo>
                <a:lnTo>
                  <a:pt x="0" y="950303"/>
                </a:lnTo>
                <a:lnTo>
                  <a:pt x="95030" y="95030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564F5C86-0944-48B5-95EB-F38587C7C37B}"/>
              </a:ext>
            </a:extLst>
          </p:cNvPr>
          <p:cNvSpPr/>
          <p:nvPr/>
        </p:nvSpPr>
        <p:spPr>
          <a:xfrm>
            <a:off x="3079081" y="5299610"/>
            <a:ext cx="1274470"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Time Savings</a:t>
            </a:r>
            <a:endParaRPr lang="en-US" sz="1600" kern="1200" dirty="0"/>
          </a:p>
        </p:txBody>
      </p:sp>
      <p:sp>
        <p:nvSpPr>
          <p:cNvPr id="11" name="Freeform: Shape 10">
            <a:extLst>
              <a:ext uri="{FF2B5EF4-FFF2-40B4-BE49-F238E27FC236}">
                <a16:creationId xmlns:a16="http://schemas.microsoft.com/office/drawing/2014/main" id="{EB391AA6-B9BD-4AAD-B47E-B6B24A18EB1C}"/>
              </a:ext>
            </a:extLst>
          </p:cNvPr>
          <p:cNvSpPr/>
          <p:nvPr/>
        </p:nvSpPr>
        <p:spPr>
          <a:xfrm>
            <a:off x="4353554"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sz="1600" b="1" kern="1200" dirty="0"/>
              <a:t>2. Enhances Patient Self-Management</a:t>
            </a:r>
            <a:endParaRPr lang="en-US" sz="1600" kern="1200" dirty="0"/>
          </a:p>
        </p:txBody>
      </p:sp>
      <p:sp>
        <p:nvSpPr>
          <p:cNvPr id="12" name="Freeform: Shape 11">
            <a:extLst>
              <a:ext uri="{FF2B5EF4-FFF2-40B4-BE49-F238E27FC236}">
                <a16:creationId xmlns:a16="http://schemas.microsoft.com/office/drawing/2014/main" id="{2002A690-62E0-424E-8585-5052D54CBFF3}"/>
              </a:ext>
            </a:extLst>
          </p:cNvPr>
          <p:cNvSpPr/>
          <p:nvPr/>
        </p:nvSpPr>
        <p:spPr>
          <a:xfrm>
            <a:off x="4474932" y="3682114"/>
            <a:ext cx="121378" cy="808747"/>
          </a:xfrm>
          <a:custGeom>
            <a:avLst/>
            <a:gdLst/>
            <a:ahLst/>
            <a:cxnLst/>
            <a:rect l="0" t="0" r="0" b="0"/>
            <a:pathLst>
              <a:path>
                <a:moveTo>
                  <a:pt x="0" y="0"/>
                </a:moveTo>
                <a:lnTo>
                  <a:pt x="0" y="356363"/>
                </a:lnTo>
                <a:lnTo>
                  <a:pt x="95030" y="35636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FBB343CF-4291-49EF-A977-547FB62EDCE4}"/>
              </a:ext>
            </a:extLst>
          </p:cNvPr>
          <p:cNvSpPr/>
          <p:nvPr/>
        </p:nvSpPr>
        <p:spPr>
          <a:xfrm>
            <a:off x="4596310" y="3951697"/>
            <a:ext cx="1092405"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Improved Patient Autonomy</a:t>
            </a:r>
            <a:endParaRPr lang="en-US" sz="1600" kern="1200" dirty="0"/>
          </a:p>
        </p:txBody>
      </p:sp>
      <p:sp>
        <p:nvSpPr>
          <p:cNvPr id="14" name="Freeform: Shape 13">
            <a:extLst>
              <a:ext uri="{FF2B5EF4-FFF2-40B4-BE49-F238E27FC236}">
                <a16:creationId xmlns:a16="http://schemas.microsoft.com/office/drawing/2014/main" id="{B0682EC9-B994-4054-85AB-4A08B4006EBA}"/>
              </a:ext>
            </a:extLst>
          </p:cNvPr>
          <p:cNvSpPr/>
          <p:nvPr/>
        </p:nvSpPr>
        <p:spPr>
          <a:xfrm>
            <a:off x="4474932" y="3682114"/>
            <a:ext cx="121378" cy="2156662"/>
          </a:xfrm>
          <a:custGeom>
            <a:avLst/>
            <a:gdLst/>
            <a:ahLst/>
            <a:cxnLst/>
            <a:rect l="0" t="0" r="0" b="0"/>
            <a:pathLst>
              <a:path>
                <a:moveTo>
                  <a:pt x="0" y="0"/>
                </a:moveTo>
                <a:lnTo>
                  <a:pt x="0" y="950303"/>
                </a:lnTo>
                <a:lnTo>
                  <a:pt x="95030" y="95030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3A1B2BCE-89E3-4355-BD10-9C16D604A1A7}"/>
              </a:ext>
            </a:extLst>
          </p:cNvPr>
          <p:cNvSpPr/>
          <p:nvPr/>
        </p:nvSpPr>
        <p:spPr>
          <a:xfrm>
            <a:off x="4596310" y="5299610"/>
            <a:ext cx="1092405"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Real-Time Data Access</a:t>
            </a:r>
            <a:endParaRPr lang="en-US" sz="1600" kern="1200" dirty="0"/>
          </a:p>
        </p:txBody>
      </p:sp>
      <p:sp>
        <p:nvSpPr>
          <p:cNvPr id="16" name="Freeform: Shape 15">
            <a:extLst>
              <a:ext uri="{FF2B5EF4-FFF2-40B4-BE49-F238E27FC236}">
                <a16:creationId xmlns:a16="http://schemas.microsoft.com/office/drawing/2014/main" id="{D4D212EB-2682-48AB-8B97-5E2C32EB55F8}"/>
              </a:ext>
            </a:extLst>
          </p:cNvPr>
          <p:cNvSpPr/>
          <p:nvPr/>
        </p:nvSpPr>
        <p:spPr>
          <a:xfrm>
            <a:off x="5870785"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sz="1600" b="1" kern="1200" dirty="0"/>
              <a:t>3. Remote Monitoring for Clinicians</a:t>
            </a:r>
            <a:endParaRPr lang="en-US" sz="1600" kern="1200" dirty="0"/>
          </a:p>
        </p:txBody>
      </p:sp>
      <p:sp>
        <p:nvSpPr>
          <p:cNvPr id="17" name="Freeform: Shape 16">
            <a:extLst>
              <a:ext uri="{FF2B5EF4-FFF2-40B4-BE49-F238E27FC236}">
                <a16:creationId xmlns:a16="http://schemas.microsoft.com/office/drawing/2014/main" id="{7359EFCE-B315-49A7-B15B-5BFDFCA794EC}"/>
              </a:ext>
            </a:extLst>
          </p:cNvPr>
          <p:cNvSpPr/>
          <p:nvPr/>
        </p:nvSpPr>
        <p:spPr>
          <a:xfrm>
            <a:off x="5992163" y="3682114"/>
            <a:ext cx="121378" cy="808747"/>
          </a:xfrm>
          <a:custGeom>
            <a:avLst/>
            <a:gdLst/>
            <a:ahLst/>
            <a:cxnLst/>
            <a:rect l="0" t="0" r="0" b="0"/>
            <a:pathLst>
              <a:path>
                <a:moveTo>
                  <a:pt x="0" y="0"/>
                </a:moveTo>
                <a:lnTo>
                  <a:pt x="0" y="356363"/>
                </a:lnTo>
                <a:lnTo>
                  <a:pt x="95030" y="35636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853BCB29-0DAD-4FAC-83F3-4A80585F52B1}"/>
              </a:ext>
            </a:extLst>
          </p:cNvPr>
          <p:cNvSpPr/>
          <p:nvPr/>
        </p:nvSpPr>
        <p:spPr>
          <a:xfrm>
            <a:off x="6113541"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Better Data for Decision-Making</a:t>
            </a:r>
            <a:endParaRPr lang="en-US" sz="1600" kern="1200" dirty="0"/>
          </a:p>
        </p:txBody>
      </p:sp>
      <p:sp>
        <p:nvSpPr>
          <p:cNvPr id="19" name="Freeform: Shape 18">
            <a:extLst>
              <a:ext uri="{FF2B5EF4-FFF2-40B4-BE49-F238E27FC236}">
                <a16:creationId xmlns:a16="http://schemas.microsoft.com/office/drawing/2014/main" id="{CF4861FA-6F26-453F-AE58-26D3C47921DC}"/>
              </a:ext>
            </a:extLst>
          </p:cNvPr>
          <p:cNvSpPr/>
          <p:nvPr/>
        </p:nvSpPr>
        <p:spPr>
          <a:xfrm>
            <a:off x="5992163" y="3682114"/>
            <a:ext cx="121378" cy="2156662"/>
          </a:xfrm>
          <a:custGeom>
            <a:avLst/>
            <a:gdLst/>
            <a:ahLst/>
            <a:cxnLst/>
            <a:rect l="0" t="0" r="0" b="0"/>
            <a:pathLst>
              <a:path>
                <a:moveTo>
                  <a:pt x="0" y="0"/>
                </a:moveTo>
                <a:lnTo>
                  <a:pt x="0" y="950303"/>
                </a:lnTo>
                <a:lnTo>
                  <a:pt x="95030" y="95030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760402FF-4A96-406F-A55A-F2DFE76DD783}"/>
              </a:ext>
            </a:extLst>
          </p:cNvPr>
          <p:cNvSpPr/>
          <p:nvPr/>
        </p:nvSpPr>
        <p:spPr>
          <a:xfrm>
            <a:off x="6113541"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Active Care</a:t>
            </a:r>
            <a:r>
              <a:rPr lang="en-GB" sz="1600" kern="1200" dirty="0"/>
              <a:t> </a:t>
            </a:r>
            <a:endParaRPr lang="en-US" sz="1600" kern="1200" dirty="0"/>
          </a:p>
        </p:txBody>
      </p:sp>
      <p:sp>
        <p:nvSpPr>
          <p:cNvPr id="21" name="Freeform: Shape 20">
            <a:extLst>
              <a:ext uri="{FF2B5EF4-FFF2-40B4-BE49-F238E27FC236}">
                <a16:creationId xmlns:a16="http://schemas.microsoft.com/office/drawing/2014/main" id="{9BA2B4FB-D20E-45A1-93F8-A04E31B5CE52}"/>
              </a:ext>
            </a:extLst>
          </p:cNvPr>
          <p:cNvSpPr/>
          <p:nvPr/>
        </p:nvSpPr>
        <p:spPr>
          <a:xfrm>
            <a:off x="7388014"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sz="1600" b="1" kern="1200" dirty="0"/>
              <a:t>4. Supports a Shift Toward Preventative Healthcare</a:t>
            </a:r>
            <a:endParaRPr lang="en-US" sz="1600" kern="1200" dirty="0"/>
          </a:p>
        </p:txBody>
      </p:sp>
      <p:sp>
        <p:nvSpPr>
          <p:cNvPr id="22" name="Freeform: Shape 21">
            <a:extLst>
              <a:ext uri="{FF2B5EF4-FFF2-40B4-BE49-F238E27FC236}">
                <a16:creationId xmlns:a16="http://schemas.microsoft.com/office/drawing/2014/main" id="{8D7C6AD9-AF7D-466B-8227-216487254C12}"/>
              </a:ext>
            </a:extLst>
          </p:cNvPr>
          <p:cNvSpPr/>
          <p:nvPr/>
        </p:nvSpPr>
        <p:spPr>
          <a:xfrm>
            <a:off x="7509393" y="3682114"/>
            <a:ext cx="121378" cy="808747"/>
          </a:xfrm>
          <a:custGeom>
            <a:avLst/>
            <a:gdLst/>
            <a:ahLst/>
            <a:cxnLst/>
            <a:rect l="0" t="0" r="0" b="0"/>
            <a:pathLst>
              <a:path>
                <a:moveTo>
                  <a:pt x="0" y="0"/>
                </a:moveTo>
                <a:lnTo>
                  <a:pt x="0" y="356363"/>
                </a:lnTo>
                <a:lnTo>
                  <a:pt x="95030" y="35636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F427BF20-6A92-42EE-917C-6C21D32A4C19}"/>
              </a:ext>
            </a:extLst>
          </p:cNvPr>
          <p:cNvSpPr/>
          <p:nvPr/>
        </p:nvSpPr>
        <p:spPr>
          <a:xfrm>
            <a:off x="7630771" y="3951697"/>
            <a:ext cx="1274474"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Fewer Complications</a:t>
            </a:r>
            <a:endParaRPr lang="en-US" sz="1600" kern="1200" dirty="0"/>
          </a:p>
        </p:txBody>
      </p:sp>
      <p:sp>
        <p:nvSpPr>
          <p:cNvPr id="24" name="Freeform: Shape 23">
            <a:extLst>
              <a:ext uri="{FF2B5EF4-FFF2-40B4-BE49-F238E27FC236}">
                <a16:creationId xmlns:a16="http://schemas.microsoft.com/office/drawing/2014/main" id="{1C1CED7F-8596-4E0D-BDBA-E8A8786DA08E}"/>
              </a:ext>
            </a:extLst>
          </p:cNvPr>
          <p:cNvSpPr/>
          <p:nvPr/>
        </p:nvSpPr>
        <p:spPr>
          <a:xfrm>
            <a:off x="7509393" y="3682114"/>
            <a:ext cx="121378" cy="2156662"/>
          </a:xfrm>
          <a:custGeom>
            <a:avLst/>
            <a:gdLst/>
            <a:ahLst/>
            <a:cxnLst/>
            <a:rect l="0" t="0" r="0" b="0"/>
            <a:pathLst>
              <a:path>
                <a:moveTo>
                  <a:pt x="0" y="0"/>
                </a:moveTo>
                <a:lnTo>
                  <a:pt x="0" y="950303"/>
                </a:lnTo>
                <a:lnTo>
                  <a:pt x="95030" y="95030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5" name="Freeform: Shape 24">
            <a:extLst>
              <a:ext uri="{FF2B5EF4-FFF2-40B4-BE49-F238E27FC236}">
                <a16:creationId xmlns:a16="http://schemas.microsoft.com/office/drawing/2014/main" id="{6C4DF6B5-CDCC-441B-AFCE-DFA32FA4F78E}"/>
              </a:ext>
            </a:extLst>
          </p:cNvPr>
          <p:cNvSpPr/>
          <p:nvPr/>
        </p:nvSpPr>
        <p:spPr>
          <a:xfrm>
            <a:off x="7630771"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Reduces Long-Term Costs</a:t>
            </a:r>
            <a:endParaRPr lang="en-US" sz="1600" kern="1200" dirty="0"/>
          </a:p>
        </p:txBody>
      </p:sp>
      <p:sp>
        <p:nvSpPr>
          <p:cNvPr id="26" name="Freeform: Shape 25">
            <a:extLst>
              <a:ext uri="{FF2B5EF4-FFF2-40B4-BE49-F238E27FC236}">
                <a16:creationId xmlns:a16="http://schemas.microsoft.com/office/drawing/2014/main" id="{828DADA2-34FD-4BE0-9358-32D82FBDDE6E}"/>
              </a:ext>
            </a:extLst>
          </p:cNvPr>
          <p:cNvSpPr/>
          <p:nvPr/>
        </p:nvSpPr>
        <p:spPr>
          <a:xfrm>
            <a:off x="8905245" y="2603782"/>
            <a:ext cx="1213783"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sz="1600" b="1" kern="1200" dirty="0"/>
              <a:t>5. Improved Patient Outcomes</a:t>
            </a:r>
            <a:endParaRPr lang="en-US" sz="1600" kern="1200" dirty="0"/>
          </a:p>
        </p:txBody>
      </p:sp>
      <p:sp>
        <p:nvSpPr>
          <p:cNvPr id="27" name="Freeform: Shape 26">
            <a:extLst>
              <a:ext uri="{FF2B5EF4-FFF2-40B4-BE49-F238E27FC236}">
                <a16:creationId xmlns:a16="http://schemas.microsoft.com/office/drawing/2014/main" id="{AE456A9F-F5F4-483D-A975-1B9273F7F001}"/>
              </a:ext>
            </a:extLst>
          </p:cNvPr>
          <p:cNvSpPr/>
          <p:nvPr/>
        </p:nvSpPr>
        <p:spPr>
          <a:xfrm>
            <a:off x="9026624" y="3682114"/>
            <a:ext cx="121378" cy="808747"/>
          </a:xfrm>
          <a:custGeom>
            <a:avLst/>
            <a:gdLst/>
            <a:ahLst/>
            <a:cxnLst/>
            <a:rect l="0" t="0" r="0" b="0"/>
            <a:pathLst>
              <a:path>
                <a:moveTo>
                  <a:pt x="0" y="0"/>
                </a:moveTo>
                <a:lnTo>
                  <a:pt x="0" y="356363"/>
                </a:lnTo>
                <a:lnTo>
                  <a:pt x="95030" y="35636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8" name="Freeform: Shape 27">
            <a:extLst>
              <a:ext uri="{FF2B5EF4-FFF2-40B4-BE49-F238E27FC236}">
                <a16:creationId xmlns:a16="http://schemas.microsoft.com/office/drawing/2014/main" id="{FCC49B14-1EC1-4CFC-9A9C-AFAEB924D735}"/>
              </a:ext>
            </a:extLst>
          </p:cNvPr>
          <p:cNvSpPr/>
          <p:nvPr/>
        </p:nvSpPr>
        <p:spPr>
          <a:xfrm>
            <a:off x="9148002"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Enhanced Quality of Life</a:t>
            </a:r>
            <a:endParaRPr lang="en-US" sz="1600" kern="1200" dirty="0"/>
          </a:p>
        </p:txBody>
      </p:sp>
      <p:sp>
        <p:nvSpPr>
          <p:cNvPr id="29" name="Freeform: Shape 28">
            <a:extLst>
              <a:ext uri="{FF2B5EF4-FFF2-40B4-BE49-F238E27FC236}">
                <a16:creationId xmlns:a16="http://schemas.microsoft.com/office/drawing/2014/main" id="{4724B669-87B0-459D-9D79-4051D912CE40}"/>
              </a:ext>
            </a:extLst>
          </p:cNvPr>
          <p:cNvSpPr/>
          <p:nvPr/>
        </p:nvSpPr>
        <p:spPr>
          <a:xfrm>
            <a:off x="9026624" y="3682114"/>
            <a:ext cx="121378" cy="2156662"/>
          </a:xfrm>
          <a:custGeom>
            <a:avLst/>
            <a:gdLst/>
            <a:ahLst/>
            <a:cxnLst/>
            <a:rect l="0" t="0" r="0" b="0"/>
            <a:pathLst>
              <a:path>
                <a:moveTo>
                  <a:pt x="0" y="0"/>
                </a:moveTo>
                <a:lnTo>
                  <a:pt x="0" y="950303"/>
                </a:lnTo>
                <a:lnTo>
                  <a:pt x="95030" y="95030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0" name="Freeform: Shape 29">
            <a:extLst>
              <a:ext uri="{FF2B5EF4-FFF2-40B4-BE49-F238E27FC236}">
                <a16:creationId xmlns:a16="http://schemas.microsoft.com/office/drawing/2014/main" id="{2164DA81-AE06-4588-BD96-0CC1CAE0E377}"/>
              </a:ext>
            </a:extLst>
          </p:cNvPr>
          <p:cNvSpPr/>
          <p:nvPr/>
        </p:nvSpPr>
        <p:spPr>
          <a:xfrm>
            <a:off x="9148002" y="5299610"/>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Fewer Sick Days</a:t>
            </a:r>
            <a:endParaRPr lang="en-US" sz="1600" kern="1200" dirty="0"/>
          </a:p>
        </p:txBody>
      </p:sp>
      <p:sp>
        <p:nvSpPr>
          <p:cNvPr id="31" name="Freeform: Shape 30">
            <a:extLst>
              <a:ext uri="{FF2B5EF4-FFF2-40B4-BE49-F238E27FC236}">
                <a16:creationId xmlns:a16="http://schemas.microsoft.com/office/drawing/2014/main" id="{60A0FB9C-2BFB-441E-A9C1-3DF3399FBB25}"/>
              </a:ext>
            </a:extLst>
          </p:cNvPr>
          <p:cNvSpPr/>
          <p:nvPr/>
        </p:nvSpPr>
        <p:spPr>
          <a:xfrm>
            <a:off x="10422475" y="2603782"/>
            <a:ext cx="1338996" cy="1078330"/>
          </a:xfrm>
          <a:custGeom>
            <a:avLst/>
            <a:gdLst>
              <a:gd name="connsiteX0" fmla="*/ 0 w 950303"/>
              <a:gd name="connsiteY0" fmla="*/ 47515 h 475151"/>
              <a:gd name="connsiteX1" fmla="*/ 47515 w 950303"/>
              <a:gd name="connsiteY1" fmla="*/ 0 h 475151"/>
              <a:gd name="connsiteX2" fmla="*/ 902788 w 950303"/>
              <a:gd name="connsiteY2" fmla="*/ 0 h 475151"/>
              <a:gd name="connsiteX3" fmla="*/ 950303 w 950303"/>
              <a:gd name="connsiteY3" fmla="*/ 47515 h 475151"/>
              <a:gd name="connsiteX4" fmla="*/ 950303 w 950303"/>
              <a:gd name="connsiteY4" fmla="*/ 427636 h 475151"/>
              <a:gd name="connsiteX5" fmla="*/ 902788 w 950303"/>
              <a:gd name="connsiteY5" fmla="*/ 475151 h 475151"/>
              <a:gd name="connsiteX6" fmla="*/ 47515 w 950303"/>
              <a:gd name="connsiteY6" fmla="*/ 475151 h 475151"/>
              <a:gd name="connsiteX7" fmla="*/ 0 w 950303"/>
              <a:gd name="connsiteY7" fmla="*/ 427636 h 475151"/>
              <a:gd name="connsiteX8" fmla="*/ 0 w 95030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0303" h="475151">
                <a:moveTo>
                  <a:pt x="0" y="47515"/>
                </a:moveTo>
                <a:cubicBezTo>
                  <a:pt x="0" y="21273"/>
                  <a:pt x="21273" y="0"/>
                  <a:pt x="47515" y="0"/>
                </a:cubicBezTo>
                <a:lnTo>
                  <a:pt x="902788" y="0"/>
                </a:lnTo>
                <a:cubicBezTo>
                  <a:pt x="929030" y="0"/>
                  <a:pt x="950303" y="21273"/>
                  <a:pt x="950303" y="47515"/>
                </a:cubicBezTo>
                <a:lnTo>
                  <a:pt x="950303" y="427636"/>
                </a:lnTo>
                <a:cubicBezTo>
                  <a:pt x="950303" y="453878"/>
                  <a:pt x="929030" y="475151"/>
                  <a:pt x="902788" y="475151"/>
                </a:cubicBezTo>
                <a:lnTo>
                  <a:pt x="47515" y="475151"/>
                </a:lnTo>
                <a:cubicBezTo>
                  <a:pt x="21273" y="475151"/>
                  <a:pt x="0" y="453878"/>
                  <a:pt x="0" y="427636"/>
                </a:cubicBezTo>
                <a:lnTo>
                  <a:pt x="0" y="475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442" tIns="20267" rIns="23442" bIns="20267" numCol="1" spcCol="1270" anchor="ctr" anchorCtr="0">
            <a:noAutofit/>
          </a:bodyPr>
          <a:lstStyle/>
          <a:p>
            <a:pPr marL="0" lvl="0" indent="0" algn="ctr" defTabSz="222250">
              <a:lnSpc>
                <a:spcPct val="90000"/>
              </a:lnSpc>
              <a:spcBef>
                <a:spcPct val="0"/>
              </a:spcBef>
              <a:spcAft>
                <a:spcPct val="35000"/>
              </a:spcAft>
              <a:buNone/>
            </a:pPr>
            <a:r>
              <a:rPr lang="en-GB" sz="1600" b="1" kern="1200" dirty="0"/>
              <a:t>6. Educational Benefits for Healthcare Providers</a:t>
            </a:r>
            <a:endParaRPr lang="en-US" sz="1600" kern="1200" dirty="0"/>
          </a:p>
        </p:txBody>
      </p:sp>
      <p:sp>
        <p:nvSpPr>
          <p:cNvPr id="2048" name="Freeform: Shape 2047">
            <a:extLst>
              <a:ext uri="{FF2B5EF4-FFF2-40B4-BE49-F238E27FC236}">
                <a16:creationId xmlns:a16="http://schemas.microsoft.com/office/drawing/2014/main" id="{8294EFD9-7B06-4C6F-9669-305904DFA9CB}"/>
              </a:ext>
            </a:extLst>
          </p:cNvPr>
          <p:cNvSpPr/>
          <p:nvPr/>
        </p:nvSpPr>
        <p:spPr>
          <a:xfrm>
            <a:off x="10543855" y="3682114"/>
            <a:ext cx="121378" cy="808747"/>
          </a:xfrm>
          <a:custGeom>
            <a:avLst/>
            <a:gdLst/>
            <a:ahLst/>
            <a:cxnLst/>
            <a:rect l="0" t="0" r="0" b="0"/>
            <a:pathLst>
              <a:path>
                <a:moveTo>
                  <a:pt x="0" y="0"/>
                </a:moveTo>
                <a:lnTo>
                  <a:pt x="0" y="356363"/>
                </a:lnTo>
                <a:lnTo>
                  <a:pt x="95030" y="356363"/>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49" name="Freeform: Shape 2048">
            <a:extLst>
              <a:ext uri="{FF2B5EF4-FFF2-40B4-BE49-F238E27FC236}">
                <a16:creationId xmlns:a16="http://schemas.microsoft.com/office/drawing/2014/main" id="{6C4FA524-488A-4227-93E3-5D278A4F13A5}"/>
              </a:ext>
            </a:extLst>
          </p:cNvPr>
          <p:cNvSpPr/>
          <p:nvPr/>
        </p:nvSpPr>
        <p:spPr>
          <a:xfrm>
            <a:off x="10665233" y="3951697"/>
            <a:ext cx="971027" cy="1078330"/>
          </a:xfrm>
          <a:custGeom>
            <a:avLst/>
            <a:gdLst>
              <a:gd name="connsiteX0" fmla="*/ 0 w 760243"/>
              <a:gd name="connsiteY0" fmla="*/ 47515 h 475151"/>
              <a:gd name="connsiteX1" fmla="*/ 47515 w 760243"/>
              <a:gd name="connsiteY1" fmla="*/ 0 h 475151"/>
              <a:gd name="connsiteX2" fmla="*/ 712728 w 760243"/>
              <a:gd name="connsiteY2" fmla="*/ 0 h 475151"/>
              <a:gd name="connsiteX3" fmla="*/ 760243 w 760243"/>
              <a:gd name="connsiteY3" fmla="*/ 47515 h 475151"/>
              <a:gd name="connsiteX4" fmla="*/ 760243 w 760243"/>
              <a:gd name="connsiteY4" fmla="*/ 427636 h 475151"/>
              <a:gd name="connsiteX5" fmla="*/ 712728 w 760243"/>
              <a:gd name="connsiteY5" fmla="*/ 475151 h 475151"/>
              <a:gd name="connsiteX6" fmla="*/ 47515 w 760243"/>
              <a:gd name="connsiteY6" fmla="*/ 475151 h 475151"/>
              <a:gd name="connsiteX7" fmla="*/ 0 w 760243"/>
              <a:gd name="connsiteY7" fmla="*/ 427636 h 475151"/>
              <a:gd name="connsiteX8" fmla="*/ 0 w 760243"/>
              <a:gd name="connsiteY8" fmla="*/ 47515 h 475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43" h="475151">
                <a:moveTo>
                  <a:pt x="0" y="47515"/>
                </a:moveTo>
                <a:cubicBezTo>
                  <a:pt x="0" y="21273"/>
                  <a:pt x="21273" y="0"/>
                  <a:pt x="47515" y="0"/>
                </a:cubicBezTo>
                <a:lnTo>
                  <a:pt x="712728" y="0"/>
                </a:lnTo>
                <a:cubicBezTo>
                  <a:pt x="738970" y="0"/>
                  <a:pt x="760243" y="21273"/>
                  <a:pt x="760243" y="47515"/>
                </a:cubicBezTo>
                <a:lnTo>
                  <a:pt x="760243" y="427636"/>
                </a:lnTo>
                <a:cubicBezTo>
                  <a:pt x="760243" y="453878"/>
                  <a:pt x="738970" y="475151"/>
                  <a:pt x="712728" y="475151"/>
                </a:cubicBezTo>
                <a:lnTo>
                  <a:pt x="47515" y="475151"/>
                </a:lnTo>
                <a:cubicBezTo>
                  <a:pt x="21273" y="475151"/>
                  <a:pt x="0" y="453878"/>
                  <a:pt x="0" y="427636"/>
                </a:cubicBezTo>
                <a:lnTo>
                  <a:pt x="0" y="47515"/>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9157" tIns="24077" rIns="29157" bIns="24077" numCol="1" spcCol="1270" anchor="ctr" anchorCtr="0">
            <a:noAutofit/>
          </a:bodyPr>
          <a:lstStyle/>
          <a:p>
            <a:pPr marL="0" lvl="0" indent="0" algn="ctr" defTabSz="355600">
              <a:lnSpc>
                <a:spcPct val="90000"/>
              </a:lnSpc>
              <a:spcBef>
                <a:spcPct val="0"/>
              </a:spcBef>
              <a:spcAft>
                <a:spcPct val="35000"/>
              </a:spcAft>
              <a:buNone/>
            </a:pPr>
            <a:r>
              <a:rPr lang="en-GB" sz="1600" b="1" kern="1200" dirty="0"/>
              <a:t>Data-Driven Insights</a:t>
            </a:r>
            <a:endParaRPr lang="en-US" sz="1600" kern="1200" dirty="0"/>
          </a:p>
        </p:txBody>
      </p:sp>
      <p:sp>
        <p:nvSpPr>
          <p:cNvPr id="4" name="Freeform: Shape 3">
            <a:extLst>
              <a:ext uri="{FF2B5EF4-FFF2-40B4-BE49-F238E27FC236}">
                <a16:creationId xmlns:a16="http://schemas.microsoft.com/office/drawing/2014/main" id="{D9F7929B-4DE0-48AE-9937-3713129E3523}"/>
              </a:ext>
            </a:extLst>
          </p:cNvPr>
          <p:cNvSpPr/>
          <p:nvPr/>
        </p:nvSpPr>
        <p:spPr>
          <a:xfrm>
            <a:off x="295374" y="1249476"/>
            <a:ext cx="2333526" cy="20080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3600" kern="1200" dirty="0"/>
              <a:t>Freestyle Libre</a:t>
            </a:r>
          </a:p>
        </p:txBody>
      </p:sp>
      <p:pic>
        <p:nvPicPr>
          <p:cNvPr id="2050" name="Picture 2" descr="A blue medical device with a white cap&#10;&#10;Description automatically generated">
            <a:extLst>
              <a:ext uri="{FF2B5EF4-FFF2-40B4-BE49-F238E27FC236}">
                <a16:creationId xmlns:a16="http://schemas.microsoft.com/office/drawing/2014/main" id="{5FCE9F94-2C89-476F-9302-15FF5E38CF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672" y="3571573"/>
            <a:ext cx="2333526" cy="2916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68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par>
                                <p:cTn id="14" presetID="10" presetClass="entr" presetSubtype="0"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nodeType="with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fade">
                                      <p:cBhvr>
                                        <p:cTn id="41" dur="500"/>
                                        <p:tgtEl>
                                          <p:spTgt spid="16"/>
                                        </p:tgtEl>
                                      </p:cBhvr>
                                    </p:animEffect>
                                  </p:childTnLst>
                                </p:cTn>
                              </p:par>
                              <p:par>
                                <p:cTn id="42" presetID="10" presetClass="entr" presetSubtype="0" fill="hold" nodeType="with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par>
                                <p:cTn id="48" presetID="10" presetClass="entr" presetSubtype="0" fill="hold" nodeType="with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fade">
                                      <p:cBhvr>
                                        <p:cTn id="53" dur="500"/>
                                        <p:tgtEl>
                                          <p:spTgt spid="20"/>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500"/>
                                        <p:tgtEl>
                                          <p:spTgt spid="21"/>
                                        </p:tgtEl>
                                      </p:cBhvr>
                                    </p:animEffect>
                                  </p:childTnLst>
                                </p:cTn>
                              </p:par>
                              <p:par>
                                <p:cTn id="59" presetID="10" presetClass="entr" presetSubtype="0" fill="hold" nodeType="withEffect">
                                  <p:stCondLst>
                                    <p:cond delay="0"/>
                                  </p:stCondLst>
                                  <p:childTnLst>
                                    <p:set>
                                      <p:cBhvr>
                                        <p:cTn id="60" dur="1" fill="hold">
                                          <p:stCondLst>
                                            <p:cond delay="0"/>
                                          </p:stCondLst>
                                        </p:cTn>
                                        <p:tgtEl>
                                          <p:spTgt spid="22"/>
                                        </p:tgtEl>
                                        <p:attrNameLst>
                                          <p:attrName>style.visibility</p:attrName>
                                        </p:attrNameLst>
                                      </p:cBhvr>
                                      <p:to>
                                        <p:strVal val="visible"/>
                                      </p:to>
                                    </p:set>
                                    <p:animEffect transition="in" filter="fade">
                                      <p:cBhvr>
                                        <p:cTn id="61" dur="500"/>
                                        <p:tgtEl>
                                          <p:spTgt spid="22"/>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3"/>
                                        </p:tgtEl>
                                        <p:attrNameLst>
                                          <p:attrName>style.visibility</p:attrName>
                                        </p:attrNameLst>
                                      </p:cBhvr>
                                      <p:to>
                                        <p:strVal val="visible"/>
                                      </p:to>
                                    </p:set>
                                    <p:animEffect transition="in" filter="fade">
                                      <p:cBhvr>
                                        <p:cTn id="64" dur="500"/>
                                        <p:tgtEl>
                                          <p:spTgt spid="23"/>
                                        </p:tgtEl>
                                      </p:cBhvr>
                                    </p:animEffect>
                                  </p:childTnLst>
                                </p:cTn>
                              </p:par>
                              <p:par>
                                <p:cTn id="65" presetID="10" presetClass="entr" presetSubtype="0" fill="hold" nodeType="withEffect">
                                  <p:stCondLst>
                                    <p:cond delay="0"/>
                                  </p:stCondLst>
                                  <p:childTnLst>
                                    <p:set>
                                      <p:cBhvr>
                                        <p:cTn id="66" dur="1" fill="hold">
                                          <p:stCondLst>
                                            <p:cond delay="0"/>
                                          </p:stCondLst>
                                        </p:cTn>
                                        <p:tgtEl>
                                          <p:spTgt spid="24"/>
                                        </p:tgtEl>
                                        <p:attrNameLst>
                                          <p:attrName>style.visibility</p:attrName>
                                        </p:attrNameLst>
                                      </p:cBhvr>
                                      <p:to>
                                        <p:strVal val="visible"/>
                                      </p:to>
                                    </p:set>
                                    <p:animEffect transition="in" filter="fade">
                                      <p:cBhvr>
                                        <p:cTn id="67" dur="500"/>
                                        <p:tgtEl>
                                          <p:spTgt spid="24"/>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fade">
                                      <p:cBhvr>
                                        <p:cTn id="70" dur="500"/>
                                        <p:tgtEl>
                                          <p:spTgt spid="25"/>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6"/>
                                        </p:tgtEl>
                                        <p:attrNameLst>
                                          <p:attrName>style.visibility</p:attrName>
                                        </p:attrNameLst>
                                      </p:cBhvr>
                                      <p:to>
                                        <p:strVal val="visible"/>
                                      </p:to>
                                    </p:set>
                                    <p:animEffect transition="in" filter="fade">
                                      <p:cBhvr>
                                        <p:cTn id="75" dur="500"/>
                                        <p:tgtEl>
                                          <p:spTgt spid="26"/>
                                        </p:tgtEl>
                                      </p:cBhvr>
                                    </p:animEffect>
                                  </p:childTnLst>
                                </p:cTn>
                              </p:par>
                              <p:par>
                                <p:cTn id="76" presetID="10" presetClass="entr" presetSubtype="0" fill="hold" nodeType="withEffect">
                                  <p:stCondLst>
                                    <p:cond delay="0"/>
                                  </p:stCondLst>
                                  <p:childTnLst>
                                    <p:set>
                                      <p:cBhvr>
                                        <p:cTn id="77" dur="1" fill="hold">
                                          <p:stCondLst>
                                            <p:cond delay="0"/>
                                          </p:stCondLst>
                                        </p:cTn>
                                        <p:tgtEl>
                                          <p:spTgt spid="27"/>
                                        </p:tgtEl>
                                        <p:attrNameLst>
                                          <p:attrName>style.visibility</p:attrName>
                                        </p:attrNameLst>
                                      </p:cBhvr>
                                      <p:to>
                                        <p:strVal val="visible"/>
                                      </p:to>
                                    </p:set>
                                    <p:animEffect transition="in" filter="fade">
                                      <p:cBhvr>
                                        <p:cTn id="78" dur="500"/>
                                        <p:tgtEl>
                                          <p:spTgt spid="27"/>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8"/>
                                        </p:tgtEl>
                                        <p:attrNameLst>
                                          <p:attrName>style.visibility</p:attrName>
                                        </p:attrNameLst>
                                      </p:cBhvr>
                                      <p:to>
                                        <p:strVal val="visible"/>
                                      </p:to>
                                    </p:set>
                                    <p:animEffect transition="in" filter="fade">
                                      <p:cBhvr>
                                        <p:cTn id="81" dur="500"/>
                                        <p:tgtEl>
                                          <p:spTgt spid="28"/>
                                        </p:tgtEl>
                                      </p:cBhvr>
                                    </p:animEffect>
                                  </p:childTnLst>
                                </p:cTn>
                              </p:par>
                              <p:par>
                                <p:cTn id="82" presetID="10" presetClass="entr" presetSubtype="0" fill="hold" nodeType="withEffect">
                                  <p:stCondLst>
                                    <p:cond delay="0"/>
                                  </p:stCondLst>
                                  <p:childTnLst>
                                    <p:set>
                                      <p:cBhvr>
                                        <p:cTn id="83" dur="1" fill="hold">
                                          <p:stCondLst>
                                            <p:cond delay="0"/>
                                          </p:stCondLst>
                                        </p:cTn>
                                        <p:tgtEl>
                                          <p:spTgt spid="29"/>
                                        </p:tgtEl>
                                        <p:attrNameLst>
                                          <p:attrName>style.visibility</p:attrName>
                                        </p:attrNameLst>
                                      </p:cBhvr>
                                      <p:to>
                                        <p:strVal val="visible"/>
                                      </p:to>
                                    </p:set>
                                    <p:animEffect transition="in" filter="fade">
                                      <p:cBhvr>
                                        <p:cTn id="84" dur="500"/>
                                        <p:tgtEl>
                                          <p:spTgt spid="29"/>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30"/>
                                        </p:tgtEl>
                                        <p:attrNameLst>
                                          <p:attrName>style.visibility</p:attrName>
                                        </p:attrNameLst>
                                      </p:cBhvr>
                                      <p:to>
                                        <p:strVal val="visible"/>
                                      </p:to>
                                    </p:set>
                                    <p:animEffect transition="in" filter="fade">
                                      <p:cBhvr>
                                        <p:cTn id="87" dur="500"/>
                                        <p:tgtEl>
                                          <p:spTgt spid="30"/>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1"/>
                                        </p:tgtEl>
                                        <p:attrNameLst>
                                          <p:attrName>style.visibility</p:attrName>
                                        </p:attrNameLst>
                                      </p:cBhvr>
                                      <p:to>
                                        <p:strVal val="visible"/>
                                      </p:to>
                                    </p:set>
                                    <p:animEffect transition="in" filter="fade">
                                      <p:cBhvr>
                                        <p:cTn id="92" dur="500"/>
                                        <p:tgtEl>
                                          <p:spTgt spid="31"/>
                                        </p:tgtEl>
                                      </p:cBhvr>
                                    </p:animEffect>
                                  </p:childTnLst>
                                </p:cTn>
                              </p:par>
                              <p:par>
                                <p:cTn id="93" presetID="10" presetClass="entr" presetSubtype="0" fill="hold" nodeType="withEffect">
                                  <p:stCondLst>
                                    <p:cond delay="0"/>
                                  </p:stCondLst>
                                  <p:childTnLst>
                                    <p:set>
                                      <p:cBhvr>
                                        <p:cTn id="94" dur="1" fill="hold">
                                          <p:stCondLst>
                                            <p:cond delay="0"/>
                                          </p:stCondLst>
                                        </p:cTn>
                                        <p:tgtEl>
                                          <p:spTgt spid="2048"/>
                                        </p:tgtEl>
                                        <p:attrNameLst>
                                          <p:attrName>style.visibility</p:attrName>
                                        </p:attrNameLst>
                                      </p:cBhvr>
                                      <p:to>
                                        <p:strVal val="visible"/>
                                      </p:to>
                                    </p:set>
                                    <p:animEffect transition="in" filter="fade">
                                      <p:cBhvr>
                                        <p:cTn id="95" dur="500"/>
                                        <p:tgtEl>
                                          <p:spTgt spid="2048"/>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049"/>
                                        </p:tgtEl>
                                        <p:attrNameLst>
                                          <p:attrName>style.visibility</p:attrName>
                                        </p:attrNameLst>
                                      </p:cBhvr>
                                      <p:to>
                                        <p:strVal val="visible"/>
                                      </p:to>
                                    </p:set>
                                    <p:animEffect transition="in" filter="fade">
                                      <p:cBhvr>
                                        <p:cTn id="98" dur="500"/>
                                        <p:tgtEl>
                                          <p:spTgt spid="20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1" grpId="0" animBg="1"/>
      <p:bldP spid="13" grpId="0" animBg="1"/>
      <p:bldP spid="15" grpId="0" animBg="1"/>
      <p:bldP spid="16" grpId="0" animBg="1"/>
      <p:bldP spid="18" grpId="0" animBg="1"/>
      <p:bldP spid="20" grpId="0" animBg="1"/>
      <p:bldP spid="21" grpId="0" animBg="1"/>
      <p:bldP spid="23" grpId="0" animBg="1"/>
      <p:bldP spid="25" grpId="0" animBg="1"/>
      <p:bldP spid="26" grpId="0" animBg="1"/>
      <p:bldP spid="28" grpId="0" animBg="1"/>
      <p:bldP spid="30" grpId="0" animBg="1"/>
      <p:bldP spid="31" grpId="0" animBg="1"/>
      <p:bldP spid="204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9BD35-FF9C-AB6A-6D04-075EA425410E}"/>
              </a:ext>
            </a:extLst>
          </p:cNvPr>
          <p:cNvSpPr>
            <a:spLocks noGrp="1"/>
          </p:cNvSpPr>
          <p:nvPr>
            <p:ph type="title"/>
          </p:nvPr>
        </p:nvSpPr>
        <p:spPr/>
        <p:txBody>
          <a:bodyPr/>
          <a:lstStyle/>
          <a:p>
            <a:pPr algn="ctr"/>
            <a:r>
              <a:rPr lang="en-GB" b="1" dirty="0"/>
              <a:t>So, What are the impacts on the community.</a:t>
            </a:r>
          </a:p>
        </p:txBody>
      </p:sp>
      <p:sp>
        <p:nvSpPr>
          <p:cNvPr id="3" name="Content Placeholder 2">
            <a:extLst>
              <a:ext uri="{FF2B5EF4-FFF2-40B4-BE49-F238E27FC236}">
                <a16:creationId xmlns:a16="http://schemas.microsoft.com/office/drawing/2014/main" id="{82282037-9EBF-68DC-EA66-3E417916A03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04504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96970-7AAE-82E2-0C01-0290CA930954}"/>
              </a:ext>
            </a:extLst>
          </p:cNvPr>
          <p:cNvSpPr>
            <a:spLocks noGrp="1"/>
          </p:cNvSpPr>
          <p:nvPr>
            <p:ph type="title"/>
          </p:nvPr>
        </p:nvSpPr>
        <p:spPr>
          <a:xfrm>
            <a:off x="0" y="1255955"/>
            <a:ext cx="11594969" cy="827752"/>
          </a:xfrm>
        </p:spPr>
        <p:txBody>
          <a:bodyPr>
            <a:normAutofit fontScale="90000"/>
          </a:bodyPr>
          <a:lstStyle/>
          <a:p>
            <a:pPr algn="ctr"/>
            <a:r>
              <a:rPr lang="en-GB" sz="4000" b="1" dirty="0">
                <a:latin typeface="+mn-lt"/>
              </a:rPr>
              <a:t>Freestyle Libre</a:t>
            </a:r>
            <a:br>
              <a:rPr lang="en-GB" sz="3600" b="1" dirty="0">
                <a:latin typeface="+mn-lt"/>
              </a:rPr>
            </a:br>
            <a:endParaRPr lang="en-GB" sz="3600" b="1" dirty="0">
              <a:latin typeface="+mn-lt"/>
            </a:endParaRPr>
          </a:p>
        </p:txBody>
      </p:sp>
      <p:sp>
        <p:nvSpPr>
          <p:cNvPr id="3" name="Content Placeholder 2">
            <a:extLst>
              <a:ext uri="{FF2B5EF4-FFF2-40B4-BE49-F238E27FC236}">
                <a16:creationId xmlns:a16="http://schemas.microsoft.com/office/drawing/2014/main" id="{4A1D9F06-2BEB-FFBE-8832-4B984981F320}"/>
              </a:ext>
            </a:extLst>
          </p:cNvPr>
          <p:cNvSpPr>
            <a:spLocks noGrp="1"/>
          </p:cNvSpPr>
          <p:nvPr>
            <p:ph idx="1"/>
          </p:nvPr>
        </p:nvSpPr>
        <p:spPr>
          <a:xfrm>
            <a:off x="115046" y="1782147"/>
            <a:ext cx="9420840" cy="4450702"/>
          </a:xfrm>
        </p:spPr>
        <p:txBody>
          <a:bodyPr>
            <a:normAutofit/>
          </a:bodyPr>
          <a:lstStyle/>
          <a:p>
            <a:pPr marL="0" indent="0">
              <a:buNone/>
            </a:pPr>
            <a:r>
              <a:rPr lang="en-GB" dirty="0"/>
              <a:t>The </a:t>
            </a:r>
            <a:r>
              <a:rPr lang="en-GB" dirty="0" err="1"/>
              <a:t>FreeStyle</a:t>
            </a:r>
            <a:r>
              <a:rPr lang="en-GB" dirty="0"/>
              <a:t> Libre benefits the </a:t>
            </a:r>
            <a:r>
              <a:rPr lang="en-GB" b="1" dirty="0"/>
              <a:t>community </a:t>
            </a:r>
            <a:r>
              <a:rPr lang="en-GB" dirty="0"/>
              <a:t>in the UK by </a:t>
            </a:r>
            <a:r>
              <a:rPr lang="en-GB" b="1" dirty="0"/>
              <a:t>improving the management of diabetes</a:t>
            </a:r>
            <a:r>
              <a:rPr lang="en-GB" dirty="0"/>
              <a:t>, enhancing quality of life, and reducing the strain on healthcare services. Here are some key ways it impacts the community:</a:t>
            </a:r>
          </a:p>
          <a:p>
            <a:r>
              <a:rPr lang="en-GB" b="1" dirty="0"/>
              <a:t>Improves Diabetes Self-Management</a:t>
            </a:r>
          </a:p>
          <a:p>
            <a:pPr lvl="1"/>
            <a:r>
              <a:rPr lang="en-GB" dirty="0"/>
              <a:t>Convenient Glucose Monitoring</a:t>
            </a:r>
          </a:p>
          <a:p>
            <a:pPr lvl="1"/>
            <a:r>
              <a:rPr lang="en-GB" dirty="0"/>
              <a:t>Real-Time Health Insights</a:t>
            </a:r>
          </a:p>
          <a:p>
            <a:r>
              <a:rPr lang="en-GB" b="1" dirty="0"/>
              <a:t>Reduces Complications and Hospital Visits</a:t>
            </a:r>
          </a:p>
          <a:p>
            <a:pPr lvl="1"/>
            <a:r>
              <a:rPr lang="en-GB" dirty="0"/>
              <a:t>Fewer Emergencies: </a:t>
            </a:r>
          </a:p>
          <a:p>
            <a:pPr lvl="1"/>
            <a:r>
              <a:rPr lang="en-GB" dirty="0"/>
              <a:t>Long-Term Health Benefits:</a:t>
            </a:r>
          </a:p>
          <a:p>
            <a:pPr lvl="1"/>
            <a:endParaRPr lang="en-GB" dirty="0"/>
          </a:p>
          <a:p>
            <a:pPr marL="457200" lvl="1" indent="0">
              <a:buNone/>
            </a:pPr>
            <a:endParaRPr lang="en-GB" dirty="0"/>
          </a:p>
          <a:p>
            <a:endParaRPr lang="en-GB" dirty="0"/>
          </a:p>
        </p:txBody>
      </p:sp>
      <p:pic>
        <p:nvPicPr>
          <p:cNvPr id="4" name="Picture 3">
            <a:extLst>
              <a:ext uri="{FF2B5EF4-FFF2-40B4-BE49-F238E27FC236}">
                <a16:creationId xmlns:a16="http://schemas.microsoft.com/office/drawing/2014/main" id="{43103CCA-7065-BC61-18C3-A8499E4977DA}"/>
              </a:ext>
            </a:extLst>
          </p:cNvPr>
          <p:cNvPicPr>
            <a:picLocks noChangeAspect="1"/>
          </p:cNvPicPr>
          <p:nvPr/>
        </p:nvPicPr>
        <p:blipFill>
          <a:blip r:embed="rId2"/>
          <a:stretch>
            <a:fillRect/>
          </a:stretch>
        </p:blipFill>
        <p:spPr>
          <a:xfrm>
            <a:off x="9741984" y="1499656"/>
            <a:ext cx="2334970" cy="2914141"/>
          </a:xfrm>
          <a:prstGeom prst="rect">
            <a:avLst/>
          </a:prstGeom>
        </p:spPr>
      </p:pic>
    </p:spTree>
    <p:extLst>
      <p:ext uri="{BB962C8B-B14F-4D97-AF65-F5344CB8AC3E}">
        <p14:creationId xmlns:p14="http://schemas.microsoft.com/office/powerpoint/2010/main" val="29653776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72098-C4A3-B6F8-E2B6-B4D6FD880371}"/>
              </a:ext>
            </a:extLst>
          </p:cNvPr>
          <p:cNvSpPr>
            <a:spLocks noGrp="1"/>
          </p:cNvSpPr>
          <p:nvPr>
            <p:ph type="title"/>
          </p:nvPr>
        </p:nvSpPr>
        <p:spPr>
          <a:xfrm>
            <a:off x="298514" y="1215654"/>
            <a:ext cx="11594969" cy="650470"/>
          </a:xfrm>
        </p:spPr>
        <p:txBody>
          <a:bodyPr>
            <a:normAutofit fontScale="90000"/>
          </a:bodyPr>
          <a:lstStyle/>
          <a:p>
            <a:pPr algn="ctr"/>
            <a:r>
              <a:rPr lang="en-GB" b="1" dirty="0"/>
              <a:t>Freestyle Libre</a:t>
            </a:r>
          </a:p>
        </p:txBody>
      </p:sp>
      <p:sp>
        <p:nvSpPr>
          <p:cNvPr id="3" name="Content Placeholder 2">
            <a:extLst>
              <a:ext uri="{FF2B5EF4-FFF2-40B4-BE49-F238E27FC236}">
                <a16:creationId xmlns:a16="http://schemas.microsoft.com/office/drawing/2014/main" id="{6645D17F-2E3A-3393-4503-1D10A4A6359E}"/>
              </a:ext>
            </a:extLst>
          </p:cNvPr>
          <p:cNvSpPr>
            <a:spLocks noGrp="1"/>
          </p:cNvSpPr>
          <p:nvPr>
            <p:ph idx="1"/>
          </p:nvPr>
        </p:nvSpPr>
        <p:spPr>
          <a:xfrm>
            <a:off x="223870" y="1866124"/>
            <a:ext cx="11594969" cy="3651349"/>
          </a:xfrm>
        </p:spPr>
        <p:txBody>
          <a:bodyPr>
            <a:normAutofit fontScale="25000" lnSpcReduction="20000"/>
          </a:bodyPr>
          <a:lstStyle/>
          <a:p>
            <a:r>
              <a:rPr lang="en-GB" sz="11200" b="1" dirty="0"/>
              <a:t>Enhances Quality of Life</a:t>
            </a:r>
          </a:p>
          <a:p>
            <a:pPr lvl="1"/>
            <a:r>
              <a:rPr lang="en-GB" sz="10800" dirty="0"/>
              <a:t>More Freedom for Users</a:t>
            </a:r>
          </a:p>
          <a:p>
            <a:pPr lvl="1"/>
            <a:r>
              <a:rPr lang="en-GB" sz="10800" dirty="0"/>
              <a:t>Less Stress and Anxiety</a:t>
            </a:r>
          </a:p>
          <a:p>
            <a:r>
              <a:rPr lang="en-GB" sz="11200" b="1" dirty="0"/>
              <a:t>Reduces the Burden on the NHS</a:t>
            </a:r>
          </a:p>
          <a:p>
            <a:pPr lvl="1"/>
            <a:r>
              <a:rPr lang="en-GB" sz="10800" dirty="0"/>
              <a:t>Eases Healthcare Demand</a:t>
            </a:r>
          </a:p>
          <a:p>
            <a:pPr lvl="1"/>
            <a:r>
              <a:rPr lang="en-GB" sz="10800" dirty="0"/>
              <a:t>Supports Remote Care</a:t>
            </a:r>
          </a:p>
          <a:p>
            <a:r>
              <a:rPr lang="en-GB" sz="11200" b="1" dirty="0"/>
              <a:t>Fosters Healthier Communities</a:t>
            </a:r>
          </a:p>
          <a:p>
            <a:pPr lvl="1"/>
            <a:r>
              <a:rPr lang="en-GB" sz="10800" dirty="0"/>
              <a:t>Better Public Health Outcomes:</a:t>
            </a:r>
          </a:p>
          <a:p>
            <a:pPr lvl="1"/>
            <a:r>
              <a:rPr lang="en-GB" sz="10800" dirty="0"/>
              <a:t>Reduces Sick Days and Economic Burden</a:t>
            </a:r>
          </a:p>
          <a:p>
            <a:r>
              <a:rPr lang="en-GB" sz="11200" b="1" dirty="0"/>
              <a:t>Promotes Awareness and Education</a:t>
            </a:r>
          </a:p>
          <a:p>
            <a:pPr lvl="1"/>
            <a:r>
              <a:rPr lang="en-GB" sz="10800" dirty="0"/>
              <a:t>Health Literacy</a:t>
            </a:r>
          </a:p>
          <a:p>
            <a:pPr lvl="1"/>
            <a:r>
              <a:rPr lang="en-GB" sz="10800" dirty="0"/>
              <a:t>Encourages Early Diagnosis</a:t>
            </a:r>
          </a:p>
          <a:p>
            <a:endParaRPr lang="en-GB" sz="11200" b="1" dirty="0"/>
          </a:p>
          <a:p>
            <a:endParaRPr lang="en-GB" sz="11200" dirty="0"/>
          </a:p>
          <a:p>
            <a:endParaRPr lang="en-GB" sz="11200" b="1" dirty="0"/>
          </a:p>
          <a:p>
            <a:endParaRPr lang="en-GB" sz="11200" dirty="0"/>
          </a:p>
          <a:p>
            <a:endParaRPr lang="en-GB" sz="11200" dirty="0"/>
          </a:p>
          <a:p>
            <a:endParaRPr lang="en-GB" sz="11200" dirty="0"/>
          </a:p>
          <a:p>
            <a:endParaRPr lang="en-GB" dirty="0"/>
          </a:p>
        </p:txBody>
      </p:sp>
      <p:pic>
        <p:nvPicPr>
          <p:cNvPr id="4" name="Picture 3">
            <a:extLst>
              <a:ext uri="{FF2B5EF4-FFF2-40B4-BE49-F238E27FC236}">
                <a16:creationId xmlns:a16="http://schemas.microsoft.com/office/drawing/2014/main" id="{0DB48E81-EDC2-B417-E245-ABBC9A2FCF7A}"/>
              </a:ext>
            </a:extLst>
          </p:cNvPr>
          <p:cNvPicPr>
            <a:picLocks noChangeAspect="1"/>
          </p:cNvPicPr>
          <p:nvPr/>
        </p:nvPicPr>
        <p:blipFill>
          <a:blip r:embed="rId2"/>
          <a:stretch>
            <a:fillRect/>
          </a:stretch>
        </p:blipFill>
        <p:spPr>
          <a:xfrm>
            <a:off x="7610960" y="3079685"/>
            <a:ext cx="3781425" cy="2228850"/>
          </a:xfrm>
          <a:prstGeom prst="rect">
            <a:avLst/>
          </a:prstGeom>
        </p:spPr>
      </p:pic>
    </p:spTree>
    <p:extLst>
      <p:ext uri="{BB962C8B-B14F-4D97-AF65-F5344CB8AC3E}">
        <p14:creationId xmlns:p14="http://schemas.microsoft.com/office/powerpoint/2010/main" val="37869053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6B4128A9-1FCF-49EB-A3B2-33820B1B8D43}"/>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3756054" y="1125854"/>
            <a:ext cx="8188962" cy="4606291"/>
          </a:xfrm>
          <a:prstGeom prst="rect">
            <a:avLst/>
          </a:prstGeom>
          <a:noFill/>
          <a:extLst>
            <a:ext uri="{909E8E84-426E-40DD-AFC4-6F175D3DCCD1}">
              <a14:hiddenFill xmlns:a14="http://schemas.microsoft.com/office/drawing/2010/main">
                <a:solidFill>
                  <a:srgbClr val="FFFFFF"/>
                </a:solidFill>
              </a14:hiddenFill>
            </a:ext>
          </a:extLst>
        </p:spPr>
      </p:pic>
      <p:sp>
        <p:nvSpPr>
          <p:cNvPr id="4" name="Freeform: Shape 3">
            <a:extLst>
              <a:ext uri="{FF2B5EF4-FFF2-40B4-BE49-F238E27FC236}">
                <a16:creationId xmlns:a16="http://schemas.microsoft.com/office/drawing/2014/main" id="{9DCE3BEA-82AE-4287-8045-77A10B24417F}"/>
              </a:ext>
            </a:extLst>
          </p:cNvPr>
          <p:cNvSpPr/>
          <p:nvPr/>
        </p:nvSpPr>
        <p:spPr>
          <a:xfrm>
            <a:off x="1017270" y="1639922"/>
            <a:ext cx="4395167" cy="3343558"/>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6600" kern="1200" dirty="0"/>
              <a:t>Wysa</a:t>
            </a:r>
          </a:p>
        </p:txBody>
      </p:sp>
    </p:spTree>
    <p:extLst>
      <p:ext uri="{BB962C8B-B14F-4D97-AF65-F5344CB8AC3E}">
        <p14:creationId xmlns:p14="http://schemas.microsoft.com/office/powerpoint/2010/main" val="364439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C40F-CC31-804A-42EA-9648BA6C76DA}"/>
              </a:ext>
            </a:extLst>
          </p:cNvPr>
          <p:cNvSpPr>
            <a:spLocks noGrp="1"/>
          </p:cNvSpPr>
          <p:nvPr>
            <p:ph type="title"/>
          </p:nvPr>
        </p:nvSpPr>
        <p:spPr>
          <a:xfrm>
            <a:off x="301657" y="1420926"/>
            <a:ext cx="11594969" cy="874405"/>
          </a:xfrm>
        </p:spPr>
        <p:txBody>
          <a:bodyPr>
            <a:normAutofit fontScale="90000"/>
          </a:bodyPr>
          <a:lstStyle/>
          <a:p>
            <a:pPr algn="ctr"/>
            <a:r>
              <a:rPr lang="en-GB" b="1" dirty="0">
                <a:latin typeface="+mn-lt"/>
              </a:rPr>
              <a:t>Wysa</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BA7E5E2E-F4BB-7A02-DDCD-0D55E38E9AED}"/>
              </a:ext>
            </a:extLst>
          </p:cNvPr>
          <p:cNvSpPr>
            <a:spLocks noGrp="1"/>
          </p:cNvSpPr>
          <p:nvPr>
            <p:ph idx="1"/>
          </p:nvPr>
        </p:nvSpPr>
        <p:spPr>
          <a:xfrm>
            <a:off x="208351" y="2153639"/>
            <a:ext cx="6528351" cy="3651349"/>
          </a:xfrm>
        </p:spPr>
        <p:txBody>
          <a:bodyPr>
            <a:normAutofit fontScale="92500" lnSpcReduction="10000"/>
          </a:bodyPr>
          <a:lstStyle/>
          <a:p>
            <a:pPr marL="0" indent="0">
              <a:buNone/>
            </a:pPr>
            <a:r>
              <a:rPr lang="en-GB" b="1" dirty="0"/>
              <a:t>Description</a:t>
            </a:r>
            <a:r>
              <a:rPr lang="en-GB" dirty="0"/>
              <a:t>: An AI-driven </a:t>
            </a:r>
            <a:r>
              <a:rPr lang="en-GB" b="1" dirty="0"/>
              <a:t>mental health app </a:t>
            </a:r>
            <a:r>
              <a:rPr lang="en-GB" dirty="0"/>
              <a:t>that offers </a:t>
            </a:r>
            <a:r>
              <a:rPr lang="en-GB" b="1" dirty="0"/>
              <a:t>emotional support and therapeutic exercises.</a:t>
            </a:r>
            <a:r>
              <a:rPr lang="en-GB" dirty="0"/>
              <a:t> It provides users with tools to manage anxiety, depression, and stress through interactive conversations and exercises.</a:t>
            </a:r>
          </a:p>
          <a:p>
            <a:endParaRPr lang="en-GB" dirty="0"/>
          </a:p>
          <a:p>
            <a:pPr marL="0" indent="0">
              <a:buNone/>
            </a:pPr>
            <a:r>
              <a:rPr lang="en-GB" b="1" dirty="0"/>
              <a:t>Impact</a:t>
            </a:r>
            <a:r>
              <a:rPr lang="en-GB" dirty="0"/>
              <a:t>: Supports mental wellbeing by providing accessible mental health resources and self-help techniques.</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17D8CD93-3204-72A1-F811-A77849A807B8}"/>
              </a:ext>
            </a:extLst>
          </p:cNvPr>
          <p:cNvPicPr>
            <a:picLocks noChangeAspect="1"/>
          </p:cNvPicPr>
          <p:nvPr/>
        </p:nvPicPr>
        <p:blipFill>
          <a:blip r:embed="rId2"/>
          <a:stretch>
            <a:fillRect/>
          </a:stretch>
        </p:blipFill>
        <p:spPr>
          <a:xfrm>
            <a:off x="8259139" y="2675597"/>
            <a:ext cx="2790825" cy="2228850"/>
          </a:xfrm>
          <a:prstGeom prst="rect">
            <a:avLst/>
          </a:prstGeom>
        </p:spPr>
      </p:pic>
    </p:spTree>
    <p:extLst>
      <p:ext uri="{BB962C8B-B14F-4D97-AF65-F5344CB8AC3E}">
        <p14:creationId xmlns:p14="http://schemas.microsoft.com/office/powerpoint/2010/main" val="2538723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84924-34C1-15E2-99BD-68593D14E8FA}"/>
              </a:ext>
            </a:extLst>
          </p:cNvPr>
          <p:cNvSpPr>
            <a:spLocks noGrp="1"/>
          </p:cNvSpPr>
          <p:nvPr>
            <p:ph type="title"/>
          </p:nvPr>
        </p:nvSpPr>
        <p:spPr/>
        <p:txBody>
          <a:bodyPr/>
          <a:lstStyle/>
          <a:p>
            <a:pPr algn="ctr"/>
            <a:r>
              <a:rPr lang="en-GB" b="1" dirty="0"/>
              <a:t>What are the impacts on workforce and community?</a:t>
            </a:r>
          </a:p>
        </p:txBody>
      </p:sp>
      <p:sp>
        <p:nvSpPr>
          <p:cNvPr id="3" name="Content Placeholder 2">
            <a:extLst>
              <a:ext uri="{FF2B5EF4-FFF2-40B4-BE49-F238E27FC236}">
                <a16:creationId xmlns:a16="http://schemas.microsoft.com/office/drawing/2014/main" id="{AEF62C4A-3972-B80D-85F0-891A40E5D69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38569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1A7DD19C-0D76-4EBF-9ECE-27685DF3E81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891176" y="3938311"/>
            <a:ext cx="3048000" cy="1714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AE116EE-F541-4D52-A4B6-AE1605A8E9E2}"/>
              </a:ext>
            </a:extLst>
          </p:cNvPr>
          <p:cNvSpPr txBox="1"/>
          <p:nvPr/>
        </p:nvSpPr>
        <p:spPr>
          <a:xfrm>
            <a:off x="7992142" y="1905134"/>
            <a:ext cx="3943348" cy="1938992"/>
          </a:xfrm>
          <a:prstGeom prst="rect">
            <a:avLst/>
          </a:prstGeom>
          <a:noFill/>
        </p:spPr>
        <p:txBody>
          <a:bodyPr wrap="square" rtlCol="0">
            <a:spAutoFit/>
          </a:bodyPr>
          <a:lstStyle/>
          <a:p>
            <a:r>
              <a:rPr lang="en-GB" sz="2000" dirty="0"/>
              <a:t>The </a:t>
            </a:r>
            <a:r>
              <a:rPr lang="en-GB" sz="2000" b="1" dirty="0"/>
              <a:t>Wysa app</a:t>
            </a:r>
            <a:r>
              <a:rPr lang="en-GB" sz="2000" dirty="0"/>
              <a:t>, a mental health support tool using AI and professionally-guided therapy, impacts the health and care </a:t>
            </a:r>
            <a:r>
              <a:rPr lang="en-GB" sz="2000" b="1" dirty="0"/>
              <a:t>workforce</a:t>
            </a:r>
            <a:r>
              <a:rPr lang="en-GB" sz="2000" dirty="0"/>
              <a:t> in the UK in several beneficial ways:</a:t>
            </a:r>
          </a:p>
        </p:txBody>
      </p:sp>
      <p:sp>
        <p:nvSpPr>
          <p:cNvPr id="9" name="Freeform: Shape 8">
            <a:extLst>
              <a:ext uri="{FF2B5EF4-FFF2-40B4-BE49-F238E27FC236}">
                <a16:creationId xmlns:a16="http://schemas.microsoft.com/office/drawing/2014/main" id="{97DEA366-3B14-4C98-91C0-100EF6696279}"/>
              </a:ext>
            </a:extLst>
          </p:cNvPr>
          <p:cNvSpPr/>
          <p:nvPr/>
        </p:nvSpPr>
        <p:spPr>
          <a:xfrm>
            <a:off x="197517" y="1339025"/>
            <a:ext cx="7220553" cy="749700"/>
          </a:xfrm>
          <a:custGeom>
            <a:avLst/>
            <a:gdLst>
              <a:gd name="connsiteX0" fmla="*/ 0 w 7220553"/>
              <a:gd name="connsiteY0" fmla="*/ 0 h 749700"/>
              <a:gd name="connsiteX1" fmla="*/ 7220553 w 7220553"/>
              <a:gd name="connsiteY1" fmla="*/ 0 h 749700"/>
              <a:gd name="connsiteX2" fmla="*/ 7220553 w 7220553"/>
              <a:gd name="connsiteY2" fmla="*/ 749700 h 749700"/>
              <a:gd name="connsiteX3" fmla="*/ 0 w 7220553"/>
              <a:gd name="connsiteY3" fmla="*/ 749700 h 749700"/>
              <a:gd name="connsiteX4" fmla="*/ 0 w 7220553"/>
              <a:gd name="connsiteY4" fmla="*/ 0 h 749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749700">
                <a:moveTo>
                  <a:pt x="0" y="0"/>
                </a:moveTo>
                <a:lnTo>
                  <a:pt x="7220553" y="0"/>
                </a:lnTo>
                <a:lnTo>
                  <a:pt x="7220553" y="749700"/>
                </a:lnTo>
                <a:lnTo>
                  <a:pt x="0" y="7497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Immediate Access to Support: </a:t>
            </a:r>
          </a:p>
          <a:p>
            <a:pPr marL="171450" lvl="1" indent="-171450" algn="l" defTabSz="711200">
              <a:lnSpc>
                <a:spcPct val="90000"/>
              </a:lnSpc>
              <a:spcBef>
                <a:spcPct val="0"/>
              </a:spcBef>
              <a:spcAft>
                <a:spcPct val="15000"/>
              </a:spcAft>
              <a:buChar char="•"/>
            </a:pPr>
            <a:r>
              <a:rPr lang="en-GB" sz="1600" kern="1200" dirty="0"/>
              <a:t>Deflecting Non-Urgent Cases: </a:t>
            </a:r>
          </a:p>
        </p:txBody>
      </p:sp>
      <p:sp>
        <p:nvSpPr>
          <p:cNvPr id="10" name="Freeform: Shape 9">
            <a:extLst>
              <a:ext uri="{FF2B5EF4-FFF2-40B4-BE49-F238E27FC236}">
                <a16:creationId xmlns:a16="http://schemas.microsoft.com/office/drawing/2014/main" id="{E7505288-D121-489A-B5F3-518F6DE63A4B}"/>
              </a:ext>
            </a:extLst>
          </p:cNvPr>
          <p:cNvSpPr/>
          <p:nvPr/>
        </p:nvSpPr>
        <p:spPr>
          <a:xfrm>
            <a:off x="558544" y="123570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Reduces Pressure on Mental Health Services</a:t>
            </a:r>
          </a:p>
        </p:txBody>
      </p:sp>
      <p:sp>
        <p:nvSpPr>
          <p:cNvPr id="11" name="Freeform: Shape 10">
            <a:extLst>
              <a:ext uri="{FF2B5EF4-FFF2-40B4-BE49-F238E27FC236}">
                <a16:creationId xmlns:a16="http://schemas.microsoft.com/office/drawing/2014/main" id="{4EFE86EA-402D-4BB5-A528-2BABE62E8741}"/>
              </a:ext>
            </a:extLst>
          </p:cNvPr>
          <p:cNvSpPr/>
          <p:nvPr/>
        </p:nvSpPr>
        <p:spPr>
          <a:xfrm>
            <a:off x="197517" y="2229845"/>
            <a:ext cx="7220553" cy="485100"/>
          </a:xfrm>
          <a:custGeom>
            <a:avLst/>
            <a:gdLst>
              <a:gd name="connsiteX0" fmla="*/ 0 w 7220553"/>
              <a:gd name="connsiteY0" fmla="*/ 0 h 485100"/>
              <a:gd name="connsiteX1" fmla="*/ 7220553 w 7220553"/>
              <a:gd name="connsiteY1" fmla="*/ 0 h 485100"/>
              <a:gd name="connsiteX2" fmla="*/ 7220553 w 7220553"/>
              <a:gd name="connsiteY2" fmla="*/ 485100 h 485100"/>
              <a:gd name="connsiteX3" fmla="*/ 0 w 7220553"/>
              <a:gd name="connsiteY3" fmla="*/ 485100 h 485100"/>
              <a:gd name="connsiteX4" fmla="*/ 0 w 7220553"/>
              <a:gd name="connsiteY4" fmla="*/ 0 h 485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485100">
                <a:moveTo>
                  <a:pt x="0" y="0"/>
                </a:moveTo>
                <a:lnTo>
                  <a:pt x="7220553" y="0"/>
                </a:lnTo>
                <a:lnTo>
                  <a:pt x="7220553" y="485100"/>
                </a:lnTo>
                <a:lnTo>
                  <a:pt x="0" y="4851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Accessible Mental Health Care for Staff: Immediate Coping Tools: </a:t>
            </a:r>
          </a:p>
        </p:txBody>
      </p:sp>
      <p:sp>
        <p:nvSpPr>
          <p:cNvPr id="12" name="Freeform: Shape 11">
            <a:extLst>
              <a:ext uri="{FF2B5EF4-FFF2-40B4-BE49-F238E27FC236}">
                <a16:creationId xmlns:a16="http://schemas.microsoft.com/office/drawing/2014/main" id="{AEFE34FF-293E-45EA-AF34-992392100D1D}"/>
              </a:ext>
            </a:extLst>
          </p:cNvPr>
          <p:cNvSpPr/>
          <p:nvPr/>
        </p:nvSpPr>
        <p:spPr>
          <a:xfrm>
            <a:off x="558544" y="212652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Supports the Workforce's Well-being</a:t>
            </a:r>
          </a:p>
        </p:txBody>
      </p:sp>
      <p:sp>
        <p:nvSpPr>
          <p:cNvPr id="13" name="Freeform: Shape 12">
            <a:extLst>
              <a:ext uri="{FF2B5EF4-FFF2-40B4-BE49-F238E27FC236}">
                <a16:creationId xmlns:a16="http://schemas.microsoft.com/office/drawing/2014/main" id="{FBB9EFFC-B7E0-451F-A7E4-29CCB39774CF}"/>
              </a:ext>
            </a:extLst>
          </p:cNvPr>
          <p:cNvSpPr/>
          <p:nvPr/>
        </p:nvSpPr>
        <p:spPr>
          <a:xfrm>
            <a:off x="197517" y="2856065"/>
            <a:ext cx="7220553" cy="749700"/>
          </a:xfrm>
          <a:custGeom>
            <a:avLst/>
            <a:gdLst>
              <a:gd name="connsiteX0" fmla="*/ 0 w 7220553"/>
              <a:gd name="connsiteY0" fmla="*/ 0 h 749700"/>
              <a:gd name="connsiteX1" fmla="*/ 7220553 w 7220553"/>
              <a:gd name="connsiteY1" fmla="*/ 0 h 749700"/>
              <a:gd name="connsiteX2" fmla="*/ 7220553 w 7220553"/>
              <a:gd name="connsiteY2" fmla="*/ 749700 h 749700"/>
              <a:gd name="connsiteX3" fmla="*/ 0 w 7220553"/>
              <a:gd name="connsiteY3" fmla="*/ 749700 h 749700"/>
              <a:gd name="connsiteX4" fmla="*/ 0 w 7220553"/>
              <a:gd name="connsiteY4" fmla="*/ 0 h 749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749700">
                <a:moveTo>
                  <a:pt x="0" y="0"/>
                </a:moveTo>
                <a:lnTo>
                  <a:pt x="7220553" y="0"/>
                </a:lnTo>
                <a:lnTo>
                  <a:pt x="7220553" y="749700"/>
                </a:lnTo>
                <a:lnTo>
                  <a:pt x="0" y="7497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Early Intervention: </a:t>
            </a:r>
          </a:p>
          <a:p>
            <a:pPr marL="171450" lvl="1" indent="-171450" algn="l" defTabSz="711200">
              <a:lnSpc>
                <a:spcPct val="90000"/>
              </a:lnSpc>
              <a:spcBef>
                <a:spcPct val="0"/>
              </a:spcBef>
              <a:spcAft>
                <a:spcPct val="15000"/>
              </a:spcAft>
              <a:buChar char="•"/>
            </a:pPr>
            <a:r>
              <a:rPr lang="en-GB" sz="1600" kern="1200" dirty="0"/>
              <a:t>Long-Term Benefits: </a:t>
            </a:r>
          </a:p>
        </p:txBody>
      </p:sp>
      <p:sp>
        <p:nvSpPr>
          <p:cNvPr id="14" name="Freeform: Shape 13">
            <a:extLst>
              <a:ext uri="{FF2B5EF4-FFF2-40B4-BE49-F238E27FC236}">
                <a16:creationId xmlns:a16="http://schemas.microsoft.com/office/drawing/2014/main" id="{70D26D36-2369-4CB5-A96A-30DD8241019B}"/>
              </a:ext>
            </a:extLst>
          </p:cNvPr>
          <p:cNvSpPr/>
          <p:nvPr/>
        </p:nvSpPr>
        <p:spPr>
          <a:xfrm>
            <a:off x="558544" y="275274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Encourages Preventive Mental Health Care</a:t>
            </a:r>
          </a:p>
        </p:txBody>
      </p:sp>
      <p:sp>
        <p:nvSpPr>
          <p:cNvPr id="15" name="Freeform: Shape 14">
            <a:extLst>
              <a:ext uri="{FF2B5EF4-FFF2-40B4-BE49-F238E27FC236}">
                <a16:creationId xmlns:a16="http://schemas.microsoft.com/office/drawing/2014/main" id="{FDD58A50-EBEB-456D-AF2C-DC4B86D8E151}"/>
              </a:ext>
            </a:extLst>
          </p:cNvPr>
          <p:cNvSpPr/>
          <p:nvPr/>
        </p:nvSpPr>
        <p:spPr>
          <a:xfrm>
            <a:off x="197517" y="3746885"/>
            <a:ext cx="7220553" cy="749700"/>
          </a:xfrm>
          <a:custGeom>
            <a:avLst/>
            <a:gdLst>
              <a:gd name="connsiteX0" fmla="*/ 0 w 7220553"/>
              <a:gd name="connsiteY0" fmla="*/ 0 h 749700"/>
              <a:gd name="connsiteX1" fmla="*/ 7220553 w 7220553"/>
              <a:gd name="connsiteY1" fmla="*/ 0 h 749700"/>
              <a:gd name="connsiteX2" fmla="*/ 7220553 w 7220553"/>
              <a:gd name="connsiteY2" fmla="*/ 749700 h 749700"/>
              <a:gd name="connsiteX3" fmla="*/ 0 w 7220553"/>
              <a:gd name="connsiteY3" fmla="*/ 749700 h 749700"/>
              <a:gd name="connsiteX4" fmla="*/ 0 w 7220553"/>
              <a:gd name="connsiteY4" fmla="*/ 0 h 749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749700">
                <a:moveTo>
                  <a:pt x="0" y="0"/>
                </a:moveTo>
                <a:lnTo>
                  <a:pt x="7220553" y="0"/>
                </a:lnTo>
                <a:lnTo>
                  <a:pt x="7220553" y="749700"/>
                </a:lnTo>
                <a:lnTo>
                  <a:pt x="0" y="7497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Complementary to Professional Care</a:t>
            </a:r>
          </a:p>
        </p:txBody>
      </p:sp>
      <p:sp>
        <p:nvSpPr>
          <p:cNvPr id="16" name="Freeform: Shape 15">
            <a:extLst>
              <a:ext uri="{FF2B5EF4-FFF2-40B4-BE49-F238E27FC236}">
                <a16:creationId xmlns:a16="http://schemas.microsoft.com/office/drawing/2014/main" id="{35B59033-4299-499C-BCEC-A702E16698BA}"/>
              </a:ext>
            </a:extLst>
          </p:cNvPr>
          <p:cNvSpPr/>
          <p:nvPr/>
        </p:nvSpPr>
        <p:spPr>
          <a:xfrm>
            <a:off x="558544" y="364356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Enhances Efficiency in Mental Health Services</a:t>
            </a:r>
          </a:p>
        </p:txBody>
      </p:sp>
      <p:sp>
        <p:nvSpPr>
          <p:cNvPr id="17" name="Freeform: Shape 16">
            <a:extLst>
              <a:ext uri="{FF2B5EF4-FFF2-40B4-BE49-F238E27FC236}">
                <a16:creationId xmlns:a16="http://schemas.microsoft.com/office/drawing/2014/main" id="{093B3DE5-F073-4606-B61B-AA4F8881E03A}"/>
              </a:ext>
            </a:extLst>
          </p:cNvPr>
          <p:cNvSpPr/>
          <p:nvPr/>
        </p:nvSpPr>
        <p:spPr>
          <a:xfrm>
            <a:off x="197517" y="4637705"/>
            <a:ext cx="7220553" cy="749700"/>
          </a:xfrm>
          <a:custGeom>
            <a:avLst/>
            <a:gdLst>
              <a:gd name="connsiteX0" fmla="*/ 0 w 7220553"/>
              <a:gd name="connsiteY0" fmla="*/ 0 h 749700"/>
              <a:gd name="connsiteX1" fmla="*/ 7220553 w 7220553"/>
              <a:gd name="connsiteY1" fmla="*/ 0 h 749700"/>
              <a:gd name="connsiteX2" fmla="*/ 7220553 w 7220553"/>
              <a:gd name="connsiteY2" fmla="*/ 749700 h 749700"/>
              <a:gd name="connsiteX3" fmla="*/ 0 w 7220553"/>
              <a:gd name="connsiteY3" fmla="*/ 749700 h 749700"/>
              <a:gd name="connsiteX4" fmla="*/ 0 w 7220553"/>
              <a:gd name="connsiteY4" fmla="*/ 0 h 749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749700">
                <a:moveTo>
                  <a:pt x="0" y="0"/>
                </a:moveTo>
                <a:lnTo>
                  <a:pt x="7220553" y="0"/>
                </a:lnTo>
                <a:lnTo>
                  <a:pt x="7220553" y="749700"/>
                </a:lnTo>
                <a:lnTo>
                  <a:pt x="0" y="7497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Reaching Underserved Populations.</a:t>
            </a:r>
          </a:p>
          <a:p>
            <a:pPr marL="171450" lvl="1" indent="-171450" algn="l" defTabSz="711200">
              <a:lnSpc>
                <a:spcPct val="90000"/>
              </a:lnSpc>
              <a:spcBef>
                <a:spcPct val="0"/>
              </a:spcBef>
              <a:spcAft>
                <a:spcPct val="15000"/>
              </a:spcAft>
              <a:buChar char="•"/>
            </a:pPr>
            <a:r>
              <a:rPr lang="en-GB" sz="1600" kern="1200" dirty="0"/>
              <a:t>Bridges Gaps in Care: </a:t>
            </a:r>
          </a:p>
        </p:txBody>
      </p:sp>
      <p:sp>
        <p:nvSpPr>
          <p:cNvPr id="18" name="Freeform: Shape 17">
            <a:extLst>
              <a:ext uri="{FF2B5EF4-FFF2-40B4-BE49-F238E27FC236}">
                <a16:creationId xmlns:a16="http://schemas.microsoft.com/office/drawing/2014/main" id="{62E343A4-4091-403D-9B32-1404ED1A3027}"/>
              </a:ext>
            </a:extLst>
          </p:cNvPr>
          <p:cNvSpPr/>
          <p:nvPr/>
        </p:nvSpPr>
        <p:spPr>
          <a:xfrm>
            <a:off x="558544" y="453438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 Improves Access to Mental Health Support</a:t>
            </a:r>
          </a:p>
        </p:txBody>
      </p:sp>
      <p:sp>
        <p:nvSpPr>
          <p:cNvPr id="19" name="Freeform: Shape 18">
            <a:extLst>
              <a:ext uri="{FF2B5EF4-FFF2-40B4-BE49-F238E27FC236}">
                <a16:creationId xmlns:a16="http://schemas.microsoft.com/office/drawing/2014/main" id="{0B6E0FA9-4FD0-49EE-9763-E98C65FEA40A}"/>
              </a:ext>
            </a:extLst>
          </p:cNvPr>
          <p:cNvSpPr/>
          <p:nvPr/>
        </p:nvSpPr>
        <p:spPr>
          <a:xfrm>
            <a:off x="197517" y="5528525"/>
            <a:ext cx="7220553" cy="485100"/>
          </a:xfrm>
          <a:custGeom>
            <a:avLst/>
            <a:gdLst>
              <a:gd name="connsiteX0" fmla="*/ 0 w 7220553"/>
              <a:gd name="connsiteY0" fmla="*/ 0 h 485100"/>
              <a:gd name="connsiteX1" fmla="*/ 7220553 w 7220553"/>
              <a:gd name="connsiteY1" fmla="*/ 0 h 485100"/>
              <a:gd name="connsiteX2" fmla="*/ 7220553 w 7220553"/>
              <a:gd name="connsiteY2" fmla="*/ 485100 h 485100"/>
              <a:gd name="connsiteX3" fmla="*/ 0 w 7220553"/>
              <a:gd name="connsiteY3" fmla="*/ 485100 h 485100"/>
              <a:gd name="connsiteX4" fmla="*/ 0 w 7220553"/>
              <a:gd name="connsiteY4" fmla="*/ 0 h 485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485100">
                <a:moveTo>
                  <a:pt x="0" y="0"/>
                </a:moveTo>
                <a:lnTo>
                  <a:pt x="7220553" y="0"/>
                </a:lnTo>
                <a:lnTo>
                  <a:pt x="7220553" y="485100"/>
                </a:lnTo>
                <a:lnTo>
                  <a:pt x="0" y="4851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Combined Data for Insights: </a:t>
            </a:r>
          </a:p>
        </p:txBody>
      </p:sp>
      <p:sp>
        <p:nvSpPr>
          <p:cNvPr id="20" name="Freeform: Shape 19">
            <a:extLst>
              <a:ext uri="{FF2B5EF4-FFF2-40B4-BE49-F238E27FC236}">
                <a16:creationId xmlns:a16="http://schemas.microsoft.com/office/drawing/2014/main" id="{0189E700-8C78-4CAD-896F-254A7587E12D}"/>
              </a:ext>
            </a:extLst>
          </p:cNvPr>
          <p:cNvSpPr/>
          <p:nvPr/>
        </p:nvSpPr>
        <p:spPr>
          <a:xfrm>
            <a:off x="558544" y="542520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Data Insights for Public Health</a:t>
            </a:r>
          </a:p>
        </p:txBody>
      </p:sp>
      <p:sp>
        <p:nvSpPr>
          <p:cNvPr id="21" name="Freeform: Shape 20">
            <a:extLst>
              <a:ext uri="{FF2B5EF4-FFF2-40B4-BE49-F238E27FC236}">
                <a16:creationId xmlns:a16="http://schemas.microsoft.com/office/drawing/2014/main" id="{6F3CD806-2505-4306-A2C0-19DCE22CB69B}"/>
              </a:ext>
            </a:extLst>
          </p:cNvPr>
          <p:cNvSpPr/>
          <p:nvPr/>
        </p:nvSpPr>
        <p:spPr>
          <a:xfrm>
            <a:off x="197517" y="6154745"/>
            <a:ext cx="7220553" cy="485100"/>
          </a:xfrm>
          <a:custGeom>
            <a:avLst/>
            <a:gdLst>
              <a:gd name="connsiteX0" fmla="*/ 0 w 7220553"/>
              <a:gd name="connsiteY0" fmla="*/ 0 h 485100"/>
              <a:gd name="connsiteX1" fmla="*/ 7220553 w 7220553"/>
              <a:gd name="connsiteY1" fmla="*/ 0 h 485100"/>
              <a:gd name="connsiteX2" fmla="*/ 7220553 w 7220553"/>
              <a:gd name="connsiteY2" fmla="*/ 485100 h 485100"/>
              <a:gd name="connsiteX3" fmla="*/ 0 w 7220553"/>
              <a:gd name="connsiteY3" fmla="*/ 485100 h 485100"/>
              <a:gd name="connsiteX4" fmla="*/ 0 w 7220553"/>
              <a:gd name="connsiteY4" fmla="*/ 0 h 485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0553" h="485100">
                <a:moveTo>
                  <a:pt x="0" y="0"/>
                </a:moveTo>
                <a:lnTo>
                  <a:pt x="7220553" y="0"/>
                </a:lnTo>
                <a:lnTo>
                  <a:pt x="7220553" y="485100"/>
                </a:lnTo>
                <a:lnTo>
                  <a:pt x="0" y="4851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60395" tIns="145796" rIns="560395"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Reduces Costs for the NHS: </a:t>
            </a:r>
          </a:p>
        </p:txBody>
      </p:sp>
      <p:sp>
        <p:nvSpPr>
          <p:cNvPr id="22" name="Freeform: Shape 21">
            <a:extLst>
              <a:ext uri="{FF2B5EF4-FFF2-40B4-BE49-F238E27FC236}">
                <a16:creationId xmlns:a16="http://schemas.microsoft.com/office/drawing/2014/main" id="{26594C84-B249-41BD-BDF3-7224812E722F}"/>
              </a:ext>
            </a:extLst>
          </p:cNvPr>
          <p:cNvSpPr/>
          <p:nvPr/>
        </p:nvSpPr>
        <p:spPr>
          <a:xfrm>
            <a:off x="558544" y="6051425"/>
            <a:ext cx="5054387" cy="206640"/>
          </a:xfrm>
          <a:custGeom>
            <a:avLst/>
            <a:gdLst>
              <a:gd name="connsiteX0" fmla="*/ 0 w 5054387"/>
              <a:gd name="connsiteY0" fmla="*/ 34441 h 206640"/>
              <a:gd name="connsiteX1" fmla="*/ 34441 w 5054387"/>
              <a:gd name="connsiteY1" fmla="*/ 0 h 206640"/>
              <a:gd name="connsiteX2" fmla="*/ 5019946 w 5054387"/>
              <a:gd name="connsiteY2" fmla="*/ 0 h 206640"/>
              <a:gd name="connsiteX3" fmla="*/ 5054387 w 5054387"/>
              <a:gd name="connsiteY3" fmla="*/ 34441 h 206640"/>
              <a:gd name="connsiteX4" fmla="*/ 5054387 w 5054387"/>
              <a:gd name="connsiteY4" fmla="*/ 172199 h 206640"/>
              <a:gd name="connsiteX5" fmla="*/ 5019946 w 5054387"/>
              <a:gd name="connsiteY5" fmla="*/ 206640 h 206640"/>
              <a:gd name="connsiteX6" fmla="*/ 34441 w 5054387"/>
              <a:gd name="connsiteY6" fmla="*/ 206640 h 206640"/>
              <a:gd name="connsiteX7" fmla="*/ 0 w 5054387"/>
              <a:gd name="connsiteY7" fmla="*/ 172199 h 206640"/>
              <a:gd name="connsiteX8" fmla="*/ 0 w 5054387"/>
              <a:gd name="connsiteY8" fmla="*/ 34441 h 20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4387" h="206640">
                <a:moveTo>
                  <a:pt x="0" y="34441"/>
                </a:moveTo>
                <a:cubicBezTo>
                  <a:pt x="0" y="15420"/>
                  <a:pt x="15420" y="0"/>
                  <a:pt x="34441" y="0"/>
                </a:cubicBezTo>
                <a:lnTo>
                  <a:pt x="5019946" y="0"/>
                </a:lnTo>
                <a:cubicBezTo>
                  <a:pt x="5038967" y="0"/>
                  <a:pt x="5054387" y="15420"/>
                  <a:pt x="5054387" y="34441"/>
                </a:cubicBezTo>
                <a:lnTo>
                  <a:pt x="5054387" y="172199"/>
                </a:lnTo>
                <a:cubicBezTo>
                  <a:pt x="5054387" y="191220"/>
                  <a:pt x="5038967" y="206640"/>
                  <a:pt x="5019946" y="206640"/>
                </a:cubicBezTo>
                <a:lnTo>
                  <a:pt x="34441" y="206640"/>
                </a:lnTo>
                <a:cubicBezTo>
                  <a:pt x="15420" y="206640"/>
                  <a:pt x="0" y="191220"/>
                  <a:pt x="0" y="172199"/>
                </a:cubicBezTo>
                <a:lnTo>
                  <a:pt x="0" y="344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1131" tIns="10087" rIns="201131" bIns="10087" numCol="1" spcCol="1270" anchor="ctr" anchorCtr="0">
            <a:noAutofit/>
          </a:bodyPr>
          <a:lstStyle/>
          <a:p>
            <a:pPr marL="0" lvl="0" indent="0" algn="l" defTabSz="711200">
              <a:lnSpc>
                <a:spcPct val="90000"/>
              </a:lnSpc>
              <a:spcBef>
                <a:spcPct val="0"/>
              </a:spcBef>
              <a:spcAft>
                <a:spcPct val="35000"/>
              </a:spcAft>
              <a:buNone/>
            </a:pPr>
            <a:r>
              <a:rPr lang="en-GB" sz="1600" kern="1200" dirty="0"/>
              <a:t>Cost-Effective Mental Health Care</a:t>
            </a:r>
          </a:p>
        </p:txBody>
      </p:sp>
      <p:sp>
        <p:nvSpPr>
          <p:cNvPr id="4" name="Freeform: Shape 3">
            <a:extLst>
              <a:ext uri="{FF2B5EF4-FFF2-40B4-BE49-F238E27FC236}">
                <a16:creationId xmlns:a16="http://schemas.microsoft.com/office/drawing/2014/main" id="{3FD829B8-D7DB-4A7E-860A-5B1EC342838C}"/>
              </a:ext>
            </a:extLst>
          </p:cNvPr>
          <p:cNvSpPr/>
          <p:nvPr/>
        </p:nvSpPr>
        <p:spPr>
          <a:xfrm>
            <a:off x="9963816" y="4938296"/>
            <a:ext cx="2144363" cy="1811938"/>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400" kern="1200" dirty="0"/>
              <a:t>Wysa</a:t>
            </a:r>
          </a:p>
        </p:txBody>
      </p:sp>
    </p:spTree>
    <p:extLst>
      <p:ext uri="{BB962C8B-B14F-4D97-AF65-F5344CB8AC3E}">
        <p14:creationId xmlns:p14="http://schemas.microsoft.com/office/powerpoint/2010/main" val="12252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500"/>
                                        <p:tgtEl>
                                          <p:spTgt spid="2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500"/>
                                        <p:tgtEl>
                                          <p:spTgt spid="2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fade">
                                      <p:cBhvr>
                                        <p:cTn id="5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80197-5D26-4600-86BF-DC9502A24670}"/>
              </a:ext>
            </a:extLst>
          </p:cNvPr>
          <p:cNvSpPr>
            <a:spLocks noGrp="1"/>
          </p:cNvSpPr>
          <p:nvPr>
            <p:ph idx="1"/>
          </p:nvPr>
        </p:nvSpPr>
        <p:spPr>
          <a:xfrm>
            <a:off x="3208218" y="1662984"/>
            <a:ext cx="8983782" cy="1030817"/>
          </a:xfrm>
        </p:spPr>
        <p:txBody>
          <a:bodyPr>
            <a:normAutofit/>
          </a:bodyPr>
          <a:lstStyle/>
          <a:p>
            <a:pPr marL="0" indent="0">
              <a:buNone/>
            </a:pPr>
            <a:r>
              <a:rPr lang="en-GB" sz="2000" dirty="0"/>
              <a:t>The </a:t>
            </a:r>
            <a:r>
              <a:rPr lang="en-GB" sz="2000" b="1" dirty="0"/>
              <a:t>Wysa app</a:t>
            </a:r>
            <a:r>
              <a:rPr lang="en-GB" sz="2000" dirty="0"/>
              <a:t> has a positive impact on </a:t>
            </a:r>
            <a:r>
              <a:rPr lang="en-GB" sz="2000" b="1" dirty="0"/>
              <a:t>communities</a:t>
            </a:r>
            <a:r>
              <a:rPr lang="en-GB" sz="2000" dirty="0"/>
              <a:t> in the UK by enhancing access to mental health resources, promoting emotional well-being, and reducing the stigma around mental health care. Here are key ways it benefits </a:t>
            </a:r>
            <a:r>
              <a:rPr lang="en-GB" sz="2000" b="1" dirty="0"/>
              <a:t>communities</a:t>
            </a:r>
            <a:r>
              <a:rPr lang="en-GB" sz="2000" dirty="0"/>
              <a:t>:</a:t>
            </a:r>
          </a:p>
          <a:p>
            <a:pPr marL="0" indent="0">
              <a:buNone/>
            </a:pPr>
            <a:endParaRPr lang="en-GB" dirty="0"/>
          </a:p>
        </p:txBody>
      </p:sp>
      <p:sp>
        <p:nvSpPr>
          <p:cNvPr id="4" name="Freeform: Shape 3">
            <a:extLst>
              <a:ext uri="{FF2B5EF4-FFF2-40B4-BE49-F238E27FC236}">
                <a16:creationId xmlns:a16="http://schemas.microsoft.com/office/drawing/2014/main" id="{083D23F1-EEEA-4107-8A94-0DA329F57885}"/>
              </a:ext>
            </a:extLst>
          </p:cNvPr>
          <p:cNvSpPr/>
          <p:nvPr/>
        </p:nvSpPr>
        <p:spPr>
          <a:xfrm>
            <a:off x="295374" y="1399357"/>
            <a:ext cx="2617470" cy="1692931"/>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400" kern="1200" dirty="0"/>
              <a:t>Wysa</a:t>
            </a:r>
          </a:p>
        </p:txBody>
      </p:sp>
      <p:sp>
        <p:nvSpPr>
          <p:cNvPr id="7" name="Freeform: Shape 6">
            <a:extLst>
              <a:ext uri="{FF2B5EF4-FFF2-40B4-BE49-F238E27FC236}">
                <a16:creationId xmlns:a16="http://schemas.microsoft.com/office/drawing/2014/main" id="{FB1AC25F-2D3A-498C-9473-7AB96B07A20C}"/>
              </a:ext>
            </a:extLst>
          </p:cNvPr>
          <p:cNvSpPr/>
          <p:nvPr/>
        </p:nvSpPr>
        <p:spPr>
          <a:xfrm>
            <a:off x="548640" y="3280410"/>
            <a:ext cx="1273202"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Increases Access to Mental Health Support</a:t>
            </a:r>
            <a:endParaRPr lang="en-GB" sz="1600" kern="1200" dirty="0"/>
          </a:p>
        </p:txBody>
      </p:sp>
      <p:sp>
        <p:nvSpPr>
          <p:cNvPr id="8" name="Freeform: Shape 7">
            <a:extLst>
              <a:ext uri="{FF2B5EF4-FFF2-40B4-BE49-F238E27FC236}">
                <a16:creationId xmlns:a16="http://schemas.microsoft.com/office/drawing/2014/main" id="{6304B6EB-1BE7-4B7F-9E9B-30B7395EE8D3}"/>
              </a:ext>
            </a:extLst>
          </p:cNvPr>
          <p:cNvSpPr/>
          <p:nvPr/>
        </p:nvSpPr>
        <p:spPr>
          <a:xfrm>
            <a:off x="724691"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76A090FB-3C81-43E5-8CC4-8670B8210D17}"/>
              </a:ext>
            </a:extLst>
          </p:cNvPr>
          <p:cNvSpPr/>
          <p:nvPr/>
        </p:nvSpPr>
        <p:spPr>
          <a:xfrm>
            <a:off x="902625" y="4701865"/>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24/7 Availability</a:t>
            </a:r>
            <a:endParaRPr lang="en-GB" sz="1400" kern="1200" dirty="0"/>
          </a:p>
        </p:txBody>
      </p:sp>
      <p:sp>
        <p:nvSpPr>
          <p:cNvPr id="10" name="Freeform: Shape 9">
            <a:extLst>
              <a:ext uri="{FF2B5EF4-FFF2-40B4-BE49-F238E27FC236}">
                <a16:creationId xmlns:a16="http://schemas.microsoft.com/office/drawing/2014/main" id="{3E243E98-D519-4B99-A36D-DA9256D291E3}"/>
              </a:ext>
            </a:extLst>
          </p:cNvPr>
          <p:cNvSpPr/>
          <p:nvPr/>
        </p:nvSpPr>
        <p:spPr>
          <a:xfrm>
            <a:off x="724691"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55F2E341-D00B-4BB4-ACB6-FE308F71904A}"/>
              </a:ext>
            </a:extLst>
          </p:cNvPr>
          <p:cNvSpPr/>
          <p:nvPr/>
        </p:nvSpPr>
        <p:spPr>
          <a:xfrm>
            <a:off x="902625"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Affordable Mental Health Care</a:t>
            </a:r>
            <a:endParaRPr lang="en-GB" sz="1400" kern="1200" dirty="0"/>
          </a:p>
        </p:txBody>
      </p:sp>
      <p:sp>
        <p:nvSpPr>
          <p:cNvPr id="12" name="Freeform: Shape 11">
            <a:extLst>
              <a:ext uri="{FF2B5EF4-FFF2-40B4-BE49-F238E27FC236}">
                <a16:creationId xmlns:a16="http://schemas.microsoft.com/office/drawing/2014/main" id="{30DD9245-F836-47F8-B1FF-B128CD6C0CE0}"/>
              </a:ext>
            </a:extLst>
          </p:cNvPr>
          <p:cNvSpPr/>
          <p:nvPr/>
        </p:nvSpPr>
        <p:spPr>
          <a:xfrm>
            <a:off x="1959003" y="3280410"/>
            <a:ext cx="1299116"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Reduces Stigma Around Mental Health</a:t>
            </a:r>
          </a:p>
        </p:txBody>
      </p:sp>
      <p:sp>
        <p:nvSpPr>
          <p:cNvPr id="13" name="Freeform: Shape 12">
            <a:extLst>
              <a:ext uri="{FF2B5EF4-FFF2-40B4-BE49-F238E27FC236}">
                <a16:creationId xmlns:a16="http://schemas.microsoft.com/office/drawing/2014/main" id="{5348AA25-8DF4-4657-AF72-703C8C01ABB9}"/>
              </a:ext>
            </a:extLst>
          </p:cNvPr>
          <p:cNvSpPr/>
          <p:nvPr/>
        </p:nvSpPr>
        <p:spPr>
          <a:xfrm>
            <a:off x="2160967"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0286C9A9-D9A6-4F42-B256-54B9D258F282}"/>
              </a:ext>
            </a:extLst>
          </p:cNvPr>
          <p:cNvSpPr/>
          <p:nvPr/>
        </p:nvSpPr>
        <p:spPr>
          <a:xfrm>
            <a:off x="2338901" y="4701865"/>
            <a:ext cx="1039131"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Anonymous and Confidential Support</a:t>
            </a:r>
            <a:endParaRPr lang="en-GB" sz="1400" kern="1200" dirty="0"/>
          </a:p>
        </p:txBody>
      </p:sp>
      <p:sp>
        <p:nvSpPr>
          <p:cNvPr id="15" name="Freeform: Shape 14">
            <a:extLst>
              <a:ext uri="{FF2B5EF4-FFF2-40B4-BE49-F238E27FC236}">
                <a16:creationId xmlns:a16="http://schemas.microsoft.com/office/drawing/2014/main" id="{8B4E8D2C-0988-4FDB-9AC2-FE35396A5195}"/>
              </a:ext>
            </a:extLst>
          </p:cNvPr>
          <p:cNvSpPr/>
          <p:nvPr/>
        </p:nvSpPr>
        <p:spPr>
          <a:xfrm>
            <a:off x="2160967"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6939A979-B165-4D0B-9BBE-DA55C8F3CC66}"/>
              </a:ext>
            </a:extLst>
          </p:cNvPr>
          <p:cNvSpPr/>
          <p:nvPr/>
        </p:nvSpPr>
        <p:spPr>
          <a:xfrm>
            <a:off x="2338901"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Encourages Open Conversations</a:t>
            </a:r>
            <a:r>
              <a:rPr lang="en-GB" sz="1400" kern="1200" dirty="0"/>
              <a:t> </a:t>
            </a:r>
          </a:p>
        </p:txBody>
      </p:sp>
      <p:sp>
        <p:nvSpPr>
          <p:cNvPr id="17" name="Freeform: Shape 16">
            <a:extLst>
              <a:ext uri="{FF2B5EF4-FFF2-40B4-BE49-F238E27FC236}">
                <a16:creationId xmlns:a16="http://schemas.microsoft.com/office/drawing/2014/main" id="{230D878F-6B80-4794-9B15-906106C53A05}"/>
              </a:ext>
            </a:extLst>
          </p:cNvPr>
          <p:cNvSpPr/>
          <p:nvPr/>
        </p:nvSpPr>
        <p:spPr>
          <a:xfrm>
            <a:off x="3378033" y="3280410"/>
            <a:ext cx="1316359"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 Promotes Mental Health Awareness and Education</a:t>
            </a:r>
          </a:p>
        </p:txBody>
      </p:sp>
      <p:sp>
        <p:nvSpPr>
          <p:cNvPr id="18" name="Freeform: Shape 17">
            <a:extLst>
              <a:ext uri="{FF2B5EF4-FFF2-40B4-BE49-F238E27FC236}">
                <a16:creationId xmlns:a16="http://schemas.microsoft.com/office/drawing/2014/main" id="{1BA2A0D6-FE6E-4A18-B233-8D6274557DB3}"/>
              </a:ext>
            </a:extLst>
          </p:cNvPr>
          <p:cNvSpPr/>
          <p:nvPr/>
        </p:nvSpPr>
        <p:spPr>
          <a:xfrm>
            <a:off x="3597242"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1E7E0B08-CB2C-4287-93A3-85A4BB384742}"/>
              </a:ext>
            </a:extLst>
          </p:cNvPr>
          <p:cNvSpPr/>
          <p:nvPr/>
        </p:nvSpPr>
        <p:spPr>
          <a:xfrm>
            <a:off x="3775177" y="4701865"/>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Self-Help Tools and Learning</a:t>
            </a:r>
            <a:endParaRPr lang="en-GB" sz="1400" kern="1200" dirty="0"/>
          </a:p>
        </p:txBody>
      </p:sp>
      <p:sp>
        <p:nvSpPr>
          <p:cNvPr id="20" name="Freeform: Shape 19">
            <a:extLst>
              <a:ext uri="{FF2B5EF4-FFF2-40B4-BE49-F238E27FC236}">
                <a16:creationId xmlns:a16="http://schemas.microsoft.com/office/drawing/2014/main" id="{D70EE394-C013-4E51-8675-BAAD78BF16D5}"/>
              </a:ext>
            </a:extLst>
          </p:cNvPr>
          <p:cNvSpPr/>
          <p:nvPr/>
        </p:nvSpPr>
        <p:spPr>
          <a:xfrm>
            <a:off x="3597242"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81312983-FD14-4FAF-9D9C-A6B1A5A18247}"/>
              </a:ext>
            </a:extLst>
          </p:cNvPr>
          <p:cNvSpPr/>
          <p:nvPr/>
        </p:nvSpPr>
        <p:spPr>
          <a:xfrm>
            <a:off x="3775177" y="5766369"/>
            <a:ext cx="97108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Early Intervention</a:t>
            </a:r>
            <a:endParaRPr lang="en-GB" sz="1400" kern="1200" dirty="0"/>
          </a:p>
        </p:txBody>
      </p:sp>
      <p:sp>
        <p:nvSpPr>
          <p:cNvPr id="22" name="Freeform: Shape 21">
            <a:extLst>
              <a:ext uri="{FF2B5EF4-FFF2-40B4-BE49-F238E27FC236}">
                <a16:creationId xmlns:a16="http://schemas.microsoft.com/office/drawing/2014/main" id="{DCABDD16-8374-4BC9-AED4-01B3D5FD3BA0}"/>
              </a:ext>
            </a:extLst>
          </p:cNvPr>
          <p:cNvSpPr/>
          <p:nvPr/>
        </p:nvSpPr>
        <p:spPr>
          <a:xfrm>
            <a:off x="4913602" y="3280410"/>
            <a:ext cx="1217067"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 Improves Well-Being in the Workplace and Schools</a:t>
            </a:r>
          </a:p>
        </p:txBody>
      </p:sp>
      <p:sp>
        <p:nvSpPr>
          <p:cNvPr id="23" name="Freeform: Shape 22">
            <a:extLst>
              <a:ext uri="{FF2B5EF4-FFF2-40B4-BE49-F238E27FC236}">
                <a16:creationId xmlns:a16="http://schemas.microsoft.com/office/drawing/2014/main" id="{D3FBEFFE-62BF-43B6-9CFB-657967F6F33D}"/>
              </a:ext>
            </a:extLst>
          </p:cNvPr>
          <p:cNvSpPr/>
          <p:nvPr/>
        </p:nvSpPr>
        <p:spPr>
          <a:xfrm>
            <a:off x="5033518"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DEB445DF-2B2B-4F2E-9D93-66A1A1AA2C9E}"/>
              </a:ext>
            </a:extLst>
          </p:cNvPr>
          <p:cNvSpPr/>
          <p:nvPr/>
        </p:nvSpPr>
        <p:spPr>
          <a:xfrm>
            <a:off x="5211452" y="4701865"/>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Workplace Support</a:t>
            </a:r>
            <a:endParaRPr lang="en-GB" sz="1400" kern="1200" dirty="0"/>
          </a:p>
        </p:txBody>
      </p:sp>
      <p:sp>
        <p:nvSpPr>
          <p:cNvPr id="25" name="Freeform: Shape 24">
            <a:extLst>
              <a:ext uri="{FF2B5EF4-FFF2-40B4-BE49-F238E27FC236}">
                <a16:creationId xmlns:a16="http://schemas.microsoft.com/office/drawing/2014/main" id="{95AB1D92-FEB9-41B9-9FFC-78A617601B77}"/>
              </a:ext>
            </a:extLst>
          </p:cNvPr>
          <p:cNvSpPr/>
          <p:nvPr/>
        </p:nvSpPr>
        <p:spPr>
          <a:xfrm>
            <a:off x="5033518"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6" name="Freeform: Shape 25">
            <a:extLst>
              <a:ext uri="{FF2B5EF4-FFF2-40B4-BE49-F238E27FC236}">
                <a16:creationId xmlns:a16="http://schemas.microsoft.com/office/drawing/2014/main" id="{D2582ADB-00E6-4FDB-84DC-2A1455490B55}"/>
              </a:ext>
            </a:extLst>
          </p:cNvPr>
          <p:cNvSpPr/>
          <p:nvPr/>
        </p:nvSpPr>
        <p:spPr>
          <a:xfrm>
            <a:off x="5211452"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Student Support</a:t>
            </a:r>
            <a:r>
              <a:rPr lang="en-GB" sz="1400" kern="1200" dirty="0"/>
              <a:t> </a:t>
            </a:r>
          </a:p>
        </p:txBody>
      </p:sp>
      <p:sp>
        <p:nvSpPr>
          <p:cNvPr id="27" name="Freeform: Shape 26">
            <a:extLst>
              <a:ext uri="{FF2B5EF4-FFF2-40B4-BE49-F238E27FC236}">
                <a16:creationId xmlns:a16="http://schemas.microsoft.com/office/drawing/2014/main" id="{9A2AEF60-01F0-46E0-8A62-99C2949D3D1C}"/>
              </a:ext>
            </a:extLst>
          </p:cNvPr>
          <p:cNvSpPr/>
          <p:nvPr/>
        </p:nvSpPr>
        <p:spPr>
          <a:xfrm>
            <a:off x="6332636" y="3280410"/>
            <a:ext cx="1234307"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 Reduces the Burden on NHS Mental Health Services</a:t>
            </a:r>
          </a:p>
        </p:txBody>
      </p:sp>
      <p:sp>
        <p:nvSpPr>
          <p:cNvPr id="28" name="Freeform: Shape 27">
            <a:extLst>
              <a:ext uri="{FF2B5EF4-FFF2-40B4-BE49-F238E27FC236}">
                <a16:creationId xmlns:a16="http://schemas.microsoft.com/office/drawing/2014/main" id="{5622A677-8563-4ECC-8248-87B721255329}"/>
              </a:ext>
            </a:extLst>
          </p:cNvPr>
          <p:cNvSpPr/>
          <p:nvPr/>
        </p:nvSpPr>
        <p:spPr>
          <a:xfrm>
            <a:off x="6469794"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9" name="Freeform: Shape 28">
            <a:extLst>
              <a:ext uri="{FF2B5EF4-FFF2-40B4-BE49-F238E27FC236}">
                <a16:creationId xmlns:a16="http://schemas.microsoft.com/office/drawing/2014/main" id="{518D6B6B-1B66-497C-B841-6E619DB99529}"/>
              </a:ext>
            </a:extLst>
          </p:cNvPr>
          <p:cNvSpPr/>
          <p:nvPr/>
        </p:nvSpPr>
        <p:spPr>
          <a:xfrm>
            <a:off x="6647728" y="4701865"/>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Deflects Non-Urgent Cases</a:t>
            </a:r>
            <a:endParaRPr lang="en-GB" sz="1400" kern="1200" dirty="0"/>
          </a:p>
        </p:txBody>
      </p:sp>
      <p:sp>
        <p:nvSpPr>
          <p:cNvPr id="30" name="Freeform: Shape 29">
            <a:extLst>
              <a:ext uri="{FF2B5EF4-FFF2-40B4-BE49-F238E27FC236}">
                <a16:creationId xmlns:a16="http://schemas.microsoft.com/office/drawing/2014/main" id="{E403B274-B4A6-4EE4-A811-D2ED91C2377D}"/>
              </a:ext>
            </a:extLst>
          </p:cNvPr>
          <p:cNvSpPr/>
          <p:nvPr/>
        </p:nvSpPr>
        <p:spPr>
          <a:xfrm>
            <a:off x="6469794"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1" name="Freeform: Shape 30">
            <a:extLst>
              <a:ext uri="{FF2B5EF4-FFF2-40B4-BE49-F238E27FC236}">
                <a16:creationId xmlns:a16="http://schemas.microsoft.com/office/drawing/2014/main" id="{96CEE6F3-B76C-434C-9ECB-54DE45381F4F}"/>
              </a:ext>
            </a:extLst>
          </p:cNvPr>
          <p:cNvSpPr/>
          <p:nvPr/>
        </p:nvSpPr>
        <p:spPr>
          <a:xfrm>
            <a:off x="6647728"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Promotes Self-Care</a:t>
            </a:r>
            <a:endParaRPr lang="en-GB" sz="1400" kern="1200" dirty="0"/>
          </a:p>
        </p:txBody>
      </p:sp>
      <p:sp>
        <p:nvSpPr>
          <p:cNvPr id="32" name="Freeform: Shape 31">
            <a:extLst>
              <a:ext uri="{FF2B5EF4-FFF2-40B4-BE49-F238E27FC236}">
                <a16:creationId xmlns:a16="http://schemas.microsoft.com/office/drawing/2014/main" id="{97A61413-BB9C-4176-A62C-B76833C5D5AA}"/>
              </a:ext>
            </a:extLst>
          </p:cNvPr>
          <p:cNvSpPr/>
          <p:nvPr/>
        </p:nvSpPr>
        <p:spPr>
          <a:xfrm>
            <a:off x="7786151" y="3280410"/>
            <a:ext cx="1217067"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Fosters Resilient and Healthier Communities</a:t>
            </a:r>
            <a:endParaRPr lang="en-GB" sz="1600" kern="1200" dirty="0"/>
          </a:p>
        </p:txBody>
      </p:sp>
      <p:sp>
        <p:nvSpPr>
          <p:cNvPr id="33" name="Freeform: Shape 32">
            <a:extLst>
              <a:ext uri="{FF2B5EF4-FFF2-40B4-BE49-F238E27FC236}">
                <a16:creationId xmlns:a16="http://schemas.microsoft.com/office/drawing/2014/main" id="{3A42B9DD-9218-4F11-A11B-E1989C3B469F}"/>
              </a:ext>
            </a:extLst>
          </p:cNvPr>
          <p:cNvSpPr/>
          <p:nvPr/>
        </p:nvSpPr>
        <p:spPr>
          <a:xfrm>
            <a:off x="7906069"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4" name="Freeform: Shape 33">
            <a:extLst>
              <a:ext uri="{FF2B5EF4-FFF2-40B4-BE49-F238E27FC236}">
                <a16:creationId xmlns:a16="http://schemas.microsoft.com/office/drawing/2014/main" id="{E03FD2BE-87A3-419F-BE11-D7E653E9A336}"/>
              </a:ext>
            </a:extLst>
          </p:cNvPr>
          <p:cNvSpPr/>
          <p:nvPr/>
        </p:nvSpPr>
        <p:spPr>
          <a:xfrm>
            <a:off x="8084004" y="4701865"/>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Improved Community Well-Being</a:t>
            </a:r>
            <a:endParaRPr lang="en-GB" sz="1400" kern="1200" dirty="0"/>
          </a:p>
        </p:txBody>
      </p:sp>
      <p:sp>
        <p:nvSpPr>
          <p:cNvPr id="35" name="Freeform: Shape 34">
            <a:extLst>
              <a:ext uri="{FF2B5EF4-FFF2-40B4-BE49-F238E27FC236}">
                <a16:creationId xmlns:a16="http://schemas.microsoft.com/office/drawing/2014/main" id="{C5B2530D-B1F7-4E68-81DB-7F07AE4D3BB1}"/>
              </a:ext>
            </a:extLst>
          </p:cNvPr>
          <p:cNvSpPr/>
          <p:nvPr/>
        </p:nvSpPr>
        <p:spPr>
          <a:xfrm>
            <a:off x="7906069"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6" name="Freeform: Shape 35">
            <a:extLst>
              <a:ext uri="{FF2B5EF4-FFF2-40B4-BE49-F238E27FC236}">
                <a16:creationId xmlns:a16="http://schemas.microsoft.com/office/drawing/2014/main" id="{1E66EC35-FF93-4B33-B31F-5F5578C19EF2}"/>
              </a:ext>
            </a:extLst>
          </p:cNvPr>
          <p:cNvSpPr/>
          <p:nvPr/>
        </p:nvSpPr>
        <p:spPr>
          <a:xfrm>
            <a:off x="8084004"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Reduces Social Isolation</a:t>
            </a:r>
            <a:r>
              <a:rPr lang="en-GB" sz="1400" kern="1200" dirty="0"/>
              <a:t> </a:t>
            </a:r>
          </a:p>
        </p:txBody>
      </p:sp>
      <p:sp>
        <p:nvSpPr>
          <p:cNvPr id="37" name="Freeform: Shape 36">
            <a:extLst>
              <a:ext uri="{FF2B5EF4-FFF2-40B4-BE49-F238E27FC236}">
                <a16:creationId xmlns:a16="http://schemas.microsoft.com/office/drawing/2014/main" id="{AA4E5B86-CA20-4C15-BA70-76639EA2FD89}"/>
              </a:ext>
            </a:extLst>
          </p:cNvPr>
          <p:cNvSpPr/>
          <p:nvPr/>
        </p:nvSpPr>
        <p:spPr>
          <a:xfrm>
            <a:off x="9140378" y="3280410"/>
            <a:ext cx="1398081"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Tailored Mental Health Support for Specific Communities</a:t>
            </a:r>
          </a:p>
        </p:txBody>
      </p:sp>
      <p:sp>
        <p:nvSpPr>
          <p:cNvPr id="38" name="Freeform: Shape 37">
            <a:extLst>
              <a:ext uri="{FF2B5EF4-FFF2-40B4-BE49-F238E27FC236}">
                <a16:creationId xmlns:a16="http://schemas.microsoft.com/office/drawing/2014/main" id="{7B409EBA-8F81-4D3D-B68D-8B2F41062E69}"/>
              </a:ext>
            </a:extLst>
          </p:cNvPr>
          <p:cNvSpPr/>
          <p:nvPr/>
        </p:nvSpPr>
        <p:spPr>
          <a:xfrm>
            <a:off x="9342345"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9" name="Freeform: Shape 38">
            <a:extLst>
              <a:ext uri="{FF2B5EF4-FFF2-40B4-BE49-F238E27FC236}">
                <a16:creationId xmlns:a16="http://schemas.microsoft.com/office/drawing/2014/main" id="{CB8F963A-3873-4471-9DE6-9626F3957C51}"/>
              </a:ext>
            </a:extLst>
          </p:cNvPr>
          <p:cNvSpPr/>
          <p:nvPr/>
        </p:nvSpPr>
        <p:spPr>
          <a:xfrm>
            <a:off x="9520278" y="4701865"/>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Localised Support</a:t>
            </a:r>
            <a:endParaRPr lang="en-GB" sz="1400" kern="1200" dirty="0"/>
          </a:p>
        </p:txBody>
      </p:sp>
      <p:sp>
        <p:nvSpPr>
          <p:cNvPr id="40" name="Freeform: Shape 39">
            <a:extLst>
              <a:ext uri="{FF2B5EF4-FFF2-40B4-BE49-F238E27FC236}">
                <a16:creationId xmlns:a16="http://schemas.microsoft.com/office/drawing/2014/main" id="{03218B4C-AA4F-4BD2-9A6A-21F4DCB2D056}"/>
              </a:ext>
            </a:extLst>
          </p:cNvPr>
          <p:cNvSpPr/>
          <p:nvPr/>
        </p:nvSpPr>
        <p:spPr>
          <a:xfrm>
            <a:off x="9342345"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41" name="Freeform: Shape 40">
            <a:extLst>
              <a:ext uri="{FF2B5EF4-FFF2-40B4-BE49-F238E27FC236}">
                <a16:creationId xmlns:a16="http://schemas.microsoft.com/office/drawing/2014/main" id="{3D7648A1-AA8C-4880-96F2-3E7B61B9F684}"/>
              </a:ext>
            </a:extLst>
          </p:cNvPr>
          <p:cNvSpPr/>
          <p:nvPr/>
        </p:nvSpPr>
        <p:spPr>
          <a:xfrm>
            <a:off x="9520278"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Inclusive Resource</a:t>
            </a:r>
            <a:endParaRPr lang="en-GB" sz="1400" kern="1200" dirty="0"/>
          </a:p>
        </p:txBody>
      </p:sp>
      <p:sp>
        <p:nvSpPr>
          <p:cNvPr id="42" name="Freeform: Shape 41">
            <a:extLst>
              <a:ext uri="{FF2B5EF4-FFF2-40B4-BE49-F238E27FC236}">
                <a16:creationId xmlns:a16="http://schemas.microsoft.com/office/drawing/2014/main" id="{3F53D093-B9E0-445A-9032-EF4C79C9781A}"/>
              </a:ext>
            </a:extLst>
          </p:cNvPr>
          <p:cNvSpPr/>
          <p:nvPr/>
        </p:nvSpPr>
        <p:spPr>
          <a:xfrm>
            <a:off x="10641463" y="3280410"/>
            <a:ext cx="1234307" cy="1208551"/>
          </a:xfrm>
          <a:custGeom>
            <a:avLst/>
            <a:gdLst>
              <a:gd name="connsiteX0" fmla="*/ 0 w 833437"/>
              <a:gd name="connsiteY0" fmla="*/ 41672 h 416718"/>
              <a:gd name="connsiteX1" fmla="*/ 41672 w 833437"/>
              <a:gd name="connsiteY1" fmla="*/ 0 h 416718"/>
              <a:gd name="connsiteX2" fmla="*/ 791765 w 833437"/>
              <a:gd name="connsiteY2" fmla="*/ 0 h 416718"/>
              <a:gd name="connsiteX3" fmla="*/ 833437 w 833437"/>
              <a:gd name="connsiteY3" fmla="*/ 41672 h 416718"/>
              <a:gd name="connsiteX4" fmla="*/ 833437 w 833437"/>
              <a:gd name="connsiteY4" fmla="*/ 375046 h 416718"/>
              <a:gd name="connsiteX5" fmla="*/ 791765 w 833437"/>
              <a:gd name="connsiteY5" fmla="*/ 416718 h 416718"/>
              <a:gd name="connsiteX6" fmla="*/ 41672 w 833437"/>
              <a:gd name="connsiteY6" fmla="*/ 416718 h 416718"/>
              <a:gd name="connsiteX7" fmla="*/ 0 w 833437"/>
              <a:gd name="connsiteY7" fmla="*/ 375046 h 416718"/>
              <a:gd name="connsiteX8" fmla="*/ 0 w 833437"/>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3437" h="416718">
                <a:moveTo>
                  <a:pt x="0" y="41672"/>
                </a:moveTo>
                <a:cubicBezTo>
                  <a:pt x="0" y="18657"/>
                  <a:pt x="18657" y="0"/>
                  <a:pt x="41672" y="0"/>
                </a:cubicBezTo>
                <a:lnTo>
                  <a:pt x="791765" y="0"/>
                </a:lnTo>
                <a:cubicBezTo>
                  <a:pt x="814780" y="0"/>
                  <a:pt x="833437" y="18657"/>
                  <a:pt x="833437" y="41672"/>
                </a:cubicBezTo>
                <a:lnTo>
                  <a:pt x="833437" y="375046"/>
                </a:lnTo>
                <a:cubicBezTo>
                  <a:pt x="833437" y="398061"/>
                  <a:pt x="814780" y="416718"/>
                  <a:pt x="791765" y="416718"/>
                </a:cubicBezTo>
                <a:lnTo>
                  <a:pt x="41672" y="416718"/>
                </a:lnTo>
                <a:cubicBezTo>
                  <a:pt x="18657" y="416718"/>
                  <a:pt x="0" y="398061"/>
                  <a:pt x="0" y="375046"/>
                </a:cubicBezTo>
                <a:lnTo>
                  <a:pt x="0" y="4167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635" tIns="19825" rIns="23635" bIns="19825" numCol="1" spcCol="1270" anchor="ctr" anchorCtr="0">
            <a:noAutofit/>
          </a:bodyPr>
          <a:lstStyle/>
          <a:p>
            <a:pPr marL="0" lvl="0" indent="0" algn="ctr" defTabSz="266700">
              <a:lnSpc>
                <a:spcPct val="90000"/>
              </a:lnSpc>
              <a:spcBef>
                <a:spcPct val="0"/>
              </a:spcBef>
              <a:spcAft>
                <a:spcPct val="35000"/>
              </a:spcAft>
              <a:buNone/>
            </a:pPr>
            <a:r>
              <a:rPr lang="en-GB" sz="1600" b="1" kern="1200" dirty="0"/>
              <a:t>Encourages a Culture of Preventative Mental Health Care</a:t>
            </a:r>
          </a:p>
        </p:txBody>
      </p:sp>
      <p:sp>
        <p:nvSpPr>
          <p:cNvPr id="43" name="Freeform: Shape 42">
            <a:extLst>
              <a:ext uri="{FF2B5EF4-FFF2-40B4-BE49-F238E27FC236}">
                <a16:creationId xmlns:a16="http://schemas.microsoft.com/office/drawing/2014/main" id="{44877D70-4484-4CD9-B3BA-800AEF4D1988}"/>
              </a:ext>
            </a:extLst>
          </p:cNvPr>
          <p:cNvSpPr/>
          <p:nvPr/>
        </p:nvSpPr>
        <p:spPr>
          <a:xfrm>
            <a:off x="10778621" y="4488963"/>
            <a:ext cx="126064" cy="638703"/>
          </a:xfrm>
          <a:custGeom>
            <a:avLst/>
            <a:gdLst/>
            <a:ahLst/>
            <a:cxnLst/>
            <a:rect l="0" t="0" r="0" b="0"/>
            <a:pathLst>
              <a:path>
                <a:moveTo>
                  <a:pt x="45720" y="0"/>
                </a:moveTo>
                <a:lnTo>
                  <a:pt x="45720" y="312539"/>
                </a:lnTo>
                <a:lnTo>
                  <a:pt x="129063" y="312539"/>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44" name="Freeform: Shape 43">
            <a:extLst>
              <a:ext uri="{FF2B5EF4-FFF2-40B4-BE49-F238E27FC236}">
                <a16:creationId xmlns:a16="http://schemas.microsoft.com/office/drawing/2014/main" id="{C1FBC247-5416-42A7-9F1E-7956135FC5EA}"/>
              </a:ext>
            </a:extLst>
          </p:cNvPr>
          <p:cNvSpPr/>
          <p:nvPr/>
        </p:nvSpPr>
        <p:spPr>
          <a:xfrm>
            <a:off x="10778622" y="4701865"/>
            <a:ext cx="1097148"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Proactive Mental Health Management</a:t>
            </a:r>
            <a:endParaRPr lang="en-GB" sz="1400" kern="1200" dirty="0"/>
          </a:p>
        </p:txBody>
      </p:sp>
      <p:sp>
        <p:nvSpPr>
          <p:cNvPr id="45" name="Freeform: Shape 44">
            <a:extLst>
              <a:ext uri="{FF2B5EF4-FFF2-40B4-BE49-F238E27FC236}">
                <a16:creationId xmlns:a16="http://schemas.microsoft.com/office/drawing/2014/main" id="{5E98C2B2-99D5-4F96-B7AA-7C2ED64BB97F}"/>
              </a:ext>
            </a:extLst>
          </p:cNvPr>
          <p:cNvSpPr/>
          <p:nvPr/>
        </p:nvSpPr>
        <p:spPr>
          <a:xfrm>
            <a:off x="10778621" y="4488963"/>
            <a:ext cx="126064" cy="1703207"/>
          </a:xfrm>
          <a:custGeom>
            <a:avLst/>
            <a:gdLst/>
            <a:ahLst/>
            <a:cxnLst/>
            <a:rect l="0" t="0" r="0" b="0"/>
            <a:pathLst>
              <a:path>
                <a:moveTo>
                  <a:pt x="45720" y="0"/>
                </a:moveTo>
                <a:lnTo>
                  <a:pt x="45720" y="833437"/>
                </a:lnTo>
                <a:lnTo>
                  <a:pt x="129063" y="83343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46" name="Freeform: Shape 45">
            <a:extLst>
              <a:ext uri="{FF2B5EF4-FFF2-40B4-BE49-F238E27FC236}">
                <a16:creationId xmlns:a16="http://schemas.microsoft.com/office/drawing/2014/main" id="{81CBA2BB-2F4D-4F49-986A-54352962984A}"/>
              </a:ext>
            </a:extLst>
          </p:cNvPr>
          <p:cNvSpPr/>
          <p:nvPr/>
        </p:nvSpPr>
        <p:spPr>
          <a:xfrm>
            <a:off x="10956554" y="5766369"/>
            <a:ext cx="919215" cy="851602"/>
          </a:xfrm>
          <a:custGeom>
            <a:avLst/>
            <a:gdLst>
              <a:gd name="connsiteX0" fmla="*/ 0 w 666749"/>
              <a:gd name="connsiteY0" fmla="*/ 41672 h 416718"/>
              <a:gd name="connsiteX1" fmla="*/ 41672 w 666749"/>
              <a:gd name="connsiteY1" fmla="*/ 0 h 416718"/>
              <a:gd name="connsiteX2" fmla="*/ 625077 w 666749"/>
              <a:gd name="connsiteY2" fmla="*/ 0 h 416718"/>
              <a:gd name="connsiteX3" fmla="*/ 666749 w 666749"/>
              <a:gd name="connsiteY3" fmla="*/ 41672 h 416718"/>
              <a:gd name="connsiteX4" fmla="*/ 666749 w 666749"/>
              <a:gd name="connsiteY4" fmla="*/ 375046 h 416718"/>
              <a:gd name="connsiteX5" fmla="*/ 625077 w 666749"/>
              <a:gd name="connsiteY5" fmla="*/ 416718 h 416718"/>
              <a:gd name="connsiteX6" fmla="*/ 41672 w 666749"/>
              <a:gd name="connsiteY6" fmla="*/ 416718 h 416718"/>
              <a:gd name="connsiteX7" fmla="*/ 0 w 666749"/>
              <a:gd name="connsiteY7" fmla="*/ 375046 h 416718"/>
              <a:gd name="connsiteX8" fmla="*/ 0 w 666749"/>
              <a:gd name="connsiteY8" fmla="*/ 41672 h 41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49" h="416718">
                <a:moveTo>
                  <a:pt x="0" y="41672"/>
                </a:moveTo>
                <a:cubicBezTo>
                  <a:pt x="0" y="18657"/>
                  <a:pt x="18657" y="0"/>
                  <a:pt x="41672" y="0"/>
                </a:cubicBezTo>
                <a:lnTo>
                  <a:pt x="625077" y="0"/>
                </a:lnTo>
                <a:cubicBezTo>
                  <a:pt x="648092" y="0"/>
                  <a:pt x="666749" y="18657"/>
                  <a:pt x="666749" y="41672"/>
                </a:cubicBezTo>
                <a:lnTo>
                  <a:pt x="666749" y="375046"/>
                </a:lnTo>
                <a:cubicBezTo>
                  <a:pt x="666749" y="398061"/>
                  <a:pt x="648092" y="416718"/>
                  <a:pt x="625077" y="416718"/>
                </a:cubicBezTo>
                <a:lnTo>
                  <a:pt x="41672" y="416718"/>
                </a:lnTo>
                <a:cubicBezTo>
                  <a:pt x="18657" y="416718"/>
                  <a:pt x="0" y="398061"/>
                  <a:pt x="0" y="375046"/>
                </a:cubicBezTo>
                <a:lnTo>
                  <a:pt x="0" y="4167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5540" tIns="21095" rIns="25540" bIns="21095" numCol="1" spcCol="1270" anchor="ctr" anchorCtr="0">
            <a:noAutofit/>
          </a:bodyPr>
          <a:lstStyle/>
          <a:p>
            <a:pPr marL="0" lvl="0" indent="0" algn="ctr" defTabSz="311150">
              <a:lnSpc>
                <a:spcPct val="90000"/>
              </a:lnSpc>
              <a:spcBef>
                <a:spcPct val="0"/>
              </a:spcBef>
              <a:spcAft>
                <a:spcPct val="35000"/>
              </a:spcAft>
              <a:buNone/>
            </a:pPr>
            <a:r>
              <a:rPr lang="en-GB" sz="1400" b="1" kern="1200" dirty="0"/>
              <a:t>Long-Term Benefits for Public Health</a:t>
            </a:r>
            <a:endParaRPr lang="en-GB" sz="1400" kern="1200" dirty="0"/>
          </a:p>
        </p:txBody>
      </p:sp>
    </p:spTree>
    <p:extLst>
      <p:ext uri="{BB962C8B-B14F-4D97-AF65-F5344CB8AC3E}">
        <p14:creationId xmlns:p14="http://schemas.microsoft.com/office/powerpoint/2010/main" val="4156384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fade">
                                      <p:cBhvr>
                                        <p:cTn id="16" dur="500"/>
                                        <p:tgtEl>
                                          <p:spTgt spid="10"/>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par>
                                <p:cTn id="25" presetID="10" presetClass="entr" presetSubtype="0" fill="hold" nodeType="with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500"/>
                                        <p:tgtEl>
                                          <p:spTgt spid="17"/>
                                        </p:tgtEl>
                                      </p:cBhvr>
                                    </p:animEffect>
                                  </p:childTnLst>
                                </p:cTn>
                              </p:par>
                              <p:par>
                                <p:cTn id="42" presetID="10" presetClass="entr" presetSubtype="0" fill="hold"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nodeType="with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500"/>
                                        <p:tgtEl>
                                          <p:spTgt spid="2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fade">
                                      <p:cBhvr>
                                        <p:cTn id="53" dur="500"/>
                                        <p:tgtEl>
                                          <p:spTgt spid="21"/>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fade">
                                      <p:cBhvr>
                                        <p:cTn id="58" dur="500"/>
                                        <p:tgtEl>
                                          <p:spTgt spid="22"/>
                                        </p:tgtEl>
                                      </p:cBhvr>
                                    </p:animEffect>
                                  </p:childTnLst>
                                </p:cTn>
                              </p:par>
                              <p:par>
                                <p:cTn id="59" presetID="10" presetClass="entr" presetSubtype="0" fill="hold" nodeType="withEffect">
                                  <p:stCondLst>
                                    <p:cond delay="0"/>
                                  </p:stCondLst>
                                  <p:childTnLst>
                                    <p:set>
                                      <p:cBhvr>
                                        <p:cTn id="60" dur="1" fill="hold">
                                          <p:stCondLst>
                                            <p:cond delay="0"/>
                                          </p:stCondLst>
                                        </p:cTn>
                                        <p:tgtEl>
                                          <p:spTgt spid="23"/>
                                        </p:tgtEl>
                                        <p:attrNameLst>
                                          <p:attrName>style.visibility</p:attrName>
                                        </p:attrNameLst>
                                      </p:cBhvr>
                                      <p:to>
                                        <p:strVal val="visible"/>
                                      </p:to>
                                    </p:set>
                                    <p:animEffect transition="in" filter="fade">
                                      <p:cBhvr>
                                        <p:cTn id="61" dur="500"/>
                                        <p:tgtEl>
                                          <p:spTgt spid="23"/>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fade">
                                      <p:cBhvr>
                                        <p:cTn id="64" dur="500"/>
                                        <p:tgtEl>
                                          <p:spTgt spid="24"/>
                                        </p:tgtEl>
                                      </p:cBhvr>
                                    </p:animEffect>
                                  </p:childTnLst>
                                </p:cTn>
                              </p:par>
                              <p:par>
                                <p:cTn id="65" presetID="10" presetClass="entr" presetSubtype="0" fill="hold" nodeType="withEffect">
                                  <p:stCondLst>
                                    <p:cond delay="0"/>
                                  </p:stCondLst>
                                  <p:childTnLst>
                                    <p:set>
                                      <p:cBhvr>
                                        <p:cTn id="66" dur="1" fill="hold">
                                          <p:stCondLst>
                                            <p:cond delay="0"/>
                                          </p:stCondLst>
                                        </p:cTn>
                                        <p:tgtEl>
                                          <p:spTgt spid="25"/>
                                        </p:tgtEl>
                                        <p:attrNameLst>
                                          <p:attrName>style.visibility</p:attrName>
                                        </p:attrNameLst>
                                      </p:cBhvr>
                                      <p:to>
                                        <p:strVal val="visible"/>
                                      </p:to>
                                    </p:set>
                                    <p:animEffect transition="in" filter="fade">
                                      <p:cBhvr>
                                        <p:cTn id="67" dur="500"/>
                                        <p:tgtEl>
                                          <p:spTgt spid="25"/>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6"/>
                                        </p:tgtEl>
                                        <p:attrNameLst>
                                          <p:attrName>style.visibility</p:attrName>
                                        </p:attrNameLst>
                                      </p:cBhvr>
                                      <p:to>
                                        <p:strVal val="visible"/>
                                      </p:to>
                                    </p:set>
                                    <p:animEffect transition="in" filter="fade">
                                      <p:cBhvr>
                                        <p:cTn id="70" dur="500"/>
                                        <p:tgtEl>
                                          <p:spTgt spid="26"/>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27"/>
                                        </p:tgtEl>
                                        <p:attrNameLst>
                                          <p:attrName>style.visibility</p:attrName>
                                        </p:attrNameLst>
                                      </p:cBhvr>
                                      <p:to>
                                        <p:strVal val="visible"/>
                                      </p:to>
                                    </p:set>
                                    <p:animEffect transition="in" filter="fade">
                                      <p:cBhvr>
                                        <p:cTn id="75" dur="500"/>
                                        <p:tgtEl>
                                          <p:spTgt spid="27"/>
                                        </p:tgtEl>
                                      </p:cBhvr>
                                    </p:animEffect>
                                  </p:childTnLst>
                                </p:cTn>
                              </p:par>
                              <p:par>
                                <p:cTn id="76" presetID="10" presetClass="entr" presetSubtype="0" fill="hold" nodeType="withEffect">
                                  <p:stCondLst>
                                    <p:cond delay="0"/>
                                  </p:stCondLst>
                                  <p:childTnLst>
                                    <p:set>
                                      <p:cBhvr>
                                        <p:cTn id="77" dur="1" fill="hold">
                                          <p:stCondLst>
                                            <p:cond delay="0"/>
                                          </p:stCondLst>
                                        </p:cTn>
                                        <p:tgtEl>
                                          <p:spTgt spid="28"/>
                                        </p:tgtEl>
                                        <p:attrNameLst>
                                          <p:attrName>style.visibility</p:attrName>
                                        </p:attrNameLst>
                                      </p:cBhvr>
                                      <p:to>
                                        <p:strVal val="visible"/>
                                      </p:to>
                                    </p:set>
                                    <p:animEffect transition="in" filter="fade">
                                      <p:cBhvr>
                                        <p:cTn id="78" dur="500"/>
                                        <p:tgtEl>
                                          <p:spTgt spid="28"/>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29"/>
                                        </p:tgtEl>
                                        <p:attrNameLst>
                                          <p:attrName>style.visibility</p:attrName>
                                        </p:attrNameLst>
                                      </p:cBhvr>
                                      <p:to>
                                        <p:strVal val="visible"/>
                                      </p:to>
                                    </p:set>
                                    <p:animEffect transition="in" filter="fade">
                                      <p:cBhvr>
                                        <p:cTn id="81" dur="500"/>
                                        <p:tgtEl>
                                          <p:spTgt spid="29"/>
                                        </p:tgtEl>
                                      </p:cBhvr>
                                    </p:animEffect>
                                  </p:childTnLst>
                                </p:cTn>
                              </p:par>
                              <p:par>
                                <p:cTn id="82" presetID="10" presetClass="entr" presetSubtype="0" fill="hold" nodeType="withEffect">
                                  <p:stCondLst>
                                    <p:cond delay="0"/>
                                  </p:stCondLst>
                                  <p:childTnLst>
                                    <p:set>
                                      <p:cBhvr>
                                        <p:cTn id="83" dur="1" fill="hold">
                                          <p:stCondLst>
                                            <p:cond delay="0"/>
                                          </p:stCondLst>
                                        </p:cTn>
                                        <p:tgtEl>
                                          <p:spTgt spid="30"/>
                                        </p:tgtEl>
                                        <p:attrNameLst>
                                          <p:attrName>style.visibility</p:attrName>
                                        </p:attrNameLst>
                                      </p:cBhvr>
                                      <p:to>
                                        <p:strVal val="visible"/>
                                      </p:to>
                                    </p:set>
                                    <p:animEffect transition="in" filter="fade">
                                      <p:cBhvr>
                                        <p:cTn id="84" dur="500"/>
                                        <p:tgtEl>
                                          <p:spTgt spid="30"/>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31"/>
                                        </p:tgtEl>
                                        <p:attrNameLst>
                                          <p:attrName>style.visibility</p:attrName>
                                        </p:attrNameLst>
                                      </p:cBhvr>
                                      <p:to>
                                        <p:strVal val="visible"/>
                                      </p:to>
                                    </p:set>
                                    <p:animEffect transition="in" filter="fade">
                                      <p:cBhvr>
                                        <p:cTn id="87" dur="500"/>
                                        <p:tgtEl>
                                          <p:spTgt spid="31"/>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2"/>
                                        </p:tgtEl>
                                        <p:attrNameLst>
                                          <p:attrName>style.visibility</p:attrName>
                                        </p:attrNameLst>
                                      </p:cBhvr>
                                      <p:to>
                                        <p:strVal val="visible"/>
                                      </p:to>
                                    </p:set>
                                    <p:animEffect transition="in" filter="fade">
                                      <p:cBhvr>
                                        <p:cTn id="92" dur="500"/>
                                        <p:tgtEl>
                                          <p:spTgt spid="32"/>
                                        </p:tgtEl>
                                      </p:cBhvr>
                                    </p:animEffect>
                                  </p:childTnLst>
                                </p:cTn>
                              </p:par>
                              <p:par>
                                <p:cTn id="93" presetID="10" presetClass="entr" presetSubtype="0" fill="hold" nodeType="withEffect">
                                  <p:stCondLst>
                                    <p:cond delay="0"/>
                                  </p:stCondLst>
                                  <p:childTnLst>
                                    <p:set>
                                      <p:cBhvr>
                                        <p:cTn id="94" dur="1" fill="hold">
                                          <p:stCondLst>
                                            <p:cond delay="0"/>
                                          </p:stCondLst>
                                        </p:cTn>
                                        <p:tgtEl>
                                          <p:spTgt spid="33"/>
                                        </p:tgtEl>
                                        <p:attrNameLst>
                                          <p:attrName>style.visibility</p:attrName>
                                        </p:attrNameLst>
                                      </p:cBhvr>
                                      <p:to>
                                        <p:strVal val="visible"/>
                                      </p:to>
                                    </p:set>
                                    <p:animEffect transition="in" filter="fade">
                                      <p:cBhvr>
                                        <p:cTn id="95" dur="500"/>
                                        <p:tgtEl>
                                          <p:spTgt spid="33"/>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34"/>
                                        </p:tgtEl>
                                        <p:attrNameLst>
                                          <p:attrName>style.visibility</p:attrName>
                                        </p:attrNameLst>
                                      </p:cBhvr>
                                      <p:to>
                                        <p:strVal val="visible"/>
                                      </p:to>
                                    </p:set>
                                    <p:animEffect transition="in" filter="fade">
                                      <p:cBhvr>
                                        <p:cTn id="98" dur="500"/>
                                        <p:tgtEl>
                                          <p:spTgt spid="34"/>
                                        </p:tgtEl>
                                      </p:cBhvr>
                                    </p:animEffect>
                                  </p:childTnLst>
                                </p:cTn>
                              </p:par>
                              <p:par>
                                <p:cTn id="99" presetID="10" presetClass="entr" presetSubtype="0" fill="hold" nodeType="withEffect">
                                  <p:stCondLst>
                                    <p:cond delay="0"/>
                                  </p:stCondLst>
                                  <p:childTnLst>
                                    <p:set>
                                      <p:cBhvr>
                                        <p:cTn id="100" dur="1" fill="hold">
                                          <p:stCondLst>
                                            <p:cond delay="0"/>
                                          </p:stCondLst>
                                        </p:cTn>
                                        <p:tgtEl>
                                          <p:spTgt spid="35"/>
                                        </p:tgtEl>
                                        <p:attrNameLst>
                                          <p:attrName>style.visibility</p:attrName>
                                        </p:attrNameLst>
                                      </p:cBhvr>
                                      <p:to>
                                        <p:strVal val="visible"/>
                                      </p:to>
                                    </p:set>
                                    <p:animEffect transition="in" filter="fade">
                                      <p:cBhvr>
                                        <p:cTn id="101" dur="500"/>
                                        <p:tgtEl>
                                          <p:spTgt spid="35"/>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36"/>
                                        </p:tgtEl>
                                        <p:attrNameLst>
                                          <p:attrName>style.visibility</p:attrName>
                                        </p:attrNameLst>
                                      </p:cBhvr>
                                      <p:to>
                                        <p:strVal val="visible"/>
                                      </p:to>
                                    </p:set>
                                    <p:animEffect transition="in" filter="fade">
                                      <p:cBhvr>
                                        <p:cTn id="104" dur="500"/>
                                        <p:tgtEl>
                                          <p:spTgt spid="36"/>
                                        </p:tgtEl>
                                      </p:cBhvr>
                                    </p:animEffect>
                                  </p:childTnLst>
                                </p:cTn>
                              </p:par>
                            </p:childTnLst>
                          </p:cTn>
                        </p:par>
                      </p:childTnLst>
                    </p:cTn>
                  </p:par>
                  <p:par>
                    <p:cTn id="105" fill="hold">
                      <p:stCondLst>
                        <p:cond delay="indefinite"/>
                      </p:stCondLst>
                      <p:childTnLst>
                        <p:par>
                          <p:cTn id="106" fill="hold">
                            <p:stCondLst>
                              <p:cond delay="0"/>
                            </p:stCondLst>
                            <p:childTnLst>
                              <p:par>
                                <p:cTn id="107" presetID="10" presetClass="entr" presetSubtype="0" fill="hold" grpId="0" nodeType="clickEffect">
                                  <p:stCondLst>
                                    <p:cond delay="0"/>
                                  </p:stCondLst>
                                  <p:childTnLst>
                                    <p:set>
                                      <p:cBhvr>
                                        <p:cTn id="108" dur="1" fill="hold">
                                          <p:stCondLst>
                                            <p:cond delay="0"/>
                                          </p:stCondLst>
                                        </p:cTn>
                                        <p:tgtEl>
                                          <p:spTgt spid="37"/>
                                        </p:tgtEl>
                                        <p:attrNameLst>
                                          <p:attrName>style.visibility</p:attrName>
                                        </p:attrNameLst>
                                      </p:cBhvr>
                                      <p:to>
                                        <p:strVal val="visible"/>
                                      </p:to>
                                    </p:set>
                                    <p:animEffect transition="in" filter="fade">
                                      <p:cBhvr>
                                        <p:cTn id="109" dur="500"/>
                                        <p:tgtEl>
                                          <p:spTgt spid="37"/>
                                        </p:tgtEl>
                                      </p:cBhvr>
                                    </p:animEffect>
                                  </p:childTnLst>
                                </p:cTn>
                              </p:par>
                              <p:par>
                                <p:cTn id="110" presetID="10" presetClass="entr" presetSubtype="0" fill="hold" nodeType="withEffect">
                                  <p:stCondLst>
                                    <p:cond delay="0"/>
                                  </p:stCondLst>
                                  <p:childTnLst>
                                    <p:set>
                                      <p:cBhvr>
                                        <p:cTn id="111" dur="1" fill="hold">
                                          <p:stCondLst>
                                            <p:cond delay="0"/>
                                          </p:stCondLst>
                                        </p:cTn>
                                        <p:tgtEl>
                                          <p:spTgt spid="38"/>
                                        </p:tgtEl>
                                        <p:attrNameLst>
                                          <p:attrName>style.visibility</p:attrName>
                                        </p:attrNameLst>
                                      </p:cBhvr>
                                      <p:to>
                                        <p:strVal val="visible"/>
                                      </p:to>
                                    </p:set>
                                    <p:animEffect transition="in" filter="fade">
                                      <p:cBhvr>
                                        <p:cTn id="112" dur="500"/>
                                        <p:tgtEl>
                                          <p:spTgt spid="38"/>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39"/>
                                        </p:tgtEl>
                                        <p:attrNameLst>
                                          <p:attrName>style.visibility</p:attrName>
                                        </p:attrNameLst>
                                      </p:cBhvr>
                                      <p:to>
                                        <p:strVal val="visible"/>
                                      </p:to>
                                    </p:set>
                                    <p:animEffect transition="in" filter="fade">
                                      <p:cBhvr>
                                        <p:cTn id="115" dur="500"/>
                                        <p:tgtEl>
                                          <p:spTgt spid="39"/>
                                        </p:tgtEl>
                                      </p:cBhvr>
                                    </p:animEffect>
                                  </p:childTnLst>
                                </p:cTn>
                              </p:par>
                              <p:par>
                                <p:cTn id="116" presetID="10" presetClass="entr" presetSubtype="0" fill="hold" nodeType="withEffect">
                                  <p:stCondLst>
                                    <p:cond delay="0"/>
                                  </p:stCondLst>
                                  <p:childTnLst>
                                    <p:set>
                                      <p:cBhvr>
                                        <p:cTn id="117" dur="1" fill="hold">
                                          <p:stCondLst>
                                            <p:cond delay="0"/>
                                          </p:stCondLst>
                                        </p:cTn>
                                        <p:tgtEl>
                                          <p:spTgt spid="40"/>
                                        </p:tgtEl>
                                        <p:attrNameLst>
                                          <p:attrName>style.visibility</p:attrName>
                                        </p:attrNameLst>
                                      </p:cBhvr>
                                      <p:to>
                                        <p:strVal val="visible"/>
                                      </p:to>
                                    </p:set>
                                    <p:animEffect transition="in" filter="fade">
                                      <p:cBhvr>
                                        <p:cTn id="118" dur="500"/>
                                        <p:tgtEl>
                                          <p:spTgt spid="40"/>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41"/>
                                        </p:tgtEl>
                                        <p:attrNameLst>
                                          <p:attrName>style.visibility</p:attrName>
                                        </p:attrNameLst>
                                      </p:cBhvr>
                                      <p:to>
                                        <p:strVal val="visible"/>
                                      </p:to>
                                    </p:set>
                                    <p:animEffect transition="in" filter="fade">
                                      <p:cBhvr>
                                        <p:cTn id="121" dur="500"/>
                                        <p:tgtEl>
                                          <p:spTgt spid="41"/>
                                        </p:tgtEl>
                                      </p:cBhvr>
                                    </p:animEffect>
                                  </p:childTnLst>
                                </p:cTn>
                              </p:par>
                            </p:childTnLst>
                          </p:cTn>
                        </p:par>
                      </p:childTnLst>
                    </p:cTn>
                  </p:par>
                  <p:par>
                    <p:cTn id="122" fill="hold">
                      <p:stCondLst>
                        <p:cond delay="indefinite"/>
                      </p:stCondLst>
                      <p:childTnLst>
                        <p:par>
                          <p:cTn id="123" fill="hold">
                            <p:stCondLst>
                              <p:cond delay="0"/>
                            </p:stCondLst>
                            <p:childTnLst>
                              <p:par>
                                <p:cTn id="124" presetID="10" presetClass="entr" presetSubtype="0" fill="hold" grpId="0" nodeType="clickEffect">
                                  <p:stCondLst>
                                    <p:cond delay="0"/>
                                  </p:stCondLst>
                                  <p:childTnLst>
                                    <p:set>
                                      <p:cBhvr>
                                        <p:cTn id="125" dur="1" fill="hold">
                                          <p:stCondLst>
                                            <p:cond delay="0"/>
                                          </p:stCondLst>
                                        </p:cTn>
                                        <p:tgtEl>
                                          <p:spTgt spid="42"/>
                                        </p:tgtEl>
                                        <p:attrNameLst>
                                          <p:attrName>style.visibility</p:attrName>
                                        </p:attrNameLst>
                                      </p:cBhvr>
                                      <p:to>
                                        <p:strVal val="visible"/>
                                      </p:to>
                                    </p:set>
                                    <p:animEffect transition="in" filter="fade">
                                      <p:cBhvr>
                                        <p:cTn id="126" dur="500"/>
                                        <p:tgtEl>
                                          <p:spTgt spid="42"/>
                                        </p:tgtEl>
                                      </p:cBhvr>
                                    </p:animEffect>
                                  </p:childTnLst>
                                </p:cTn>
                              </p:par>
                              <p:par>
                                <p:cTn id="127" presetID="10" presetClass="entr" presetSubtype="0" fill="hold" nodeType="withEffect">
                                  <p:stCondLst>
                                    <p:cond delay="0"/>
                                  </p:stCondLst>
                                  <p:childTnLst>
                                    <p:set>
                                      <p:cBhvr>
                                        <p:cTn id="128" dur="1" fill="hold">
                                          <p:stCondLst>
                                            <p:cond delay="0"/>
                                          </p:stCondLst>
                                        </p:cTn>
                                        <p:tgtEl>
                                          <p:spTgt spid="43"/>
                                        </p:tgtEl>
                                        <p:attrNameLst>
                                          <p:attrName>style.visibility</p:attrName>
                                        </p:attrNameLst>
                                      </p:cBhvr>
                                      <p:to>
                                        <p:strVal val="visible"/>
                                      </p:to>
                                    </p:set>
                                    <p:animEffect transition="in" filter="fade">
                                      <p:cBhvr>
                                        <p:cTn id="129" dur="500"/>
                                        <p:tgtEl>
                                          <p:spTgt spid="43"/>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44"/>
                                        </p:tgtEl>
                                        <p:attrNameLst>
                                          <p:attrName>style.visibility</p:attrName>
                                        </p:attrNameLst>
                                      </p:cBhvr>
                                      <p:to>
                                        <p:strVal val="visible"/>
                                      </p:to>
                                    </p:set>
                                    <p:animEffect transition="in" filter="fade">
                                      <p:cBhvr>
                                        <p:cTn id="132" dur="500"/>
                                        <p:tgtEl>
                                          <p:spTgt spid="44"/>
                                        </p:tgtEl>
                                      </p:cBhvr>
                                    </p:animEffect>
                                  </p:childTnLst>
                                </p:cTn>
                              </p:par>
                              <p:par>
                                <p:cTn id="133" presetID="10" presetClass="entr" presetSubtype="0" fill="hold" nodeType="withEffect">
                                  <p:stCondLst>
                                    <p:cond delay="0"/>
                                  </p:stCondLst>
                                  <p:childTnLst>
                                    <p:set>
                                      <p:cBhvr>
                                        <p:cTn id="134" dur="1" fill="hold">
                                          <p:stCondLst>
                                            <p:cond delay="0"/>
                                          </p:stCondLst>
                                        </p:cTn>
                                        <p:tgtEl>
                                          <p:spTgt spid="45"/>
                                        </p:tgtEl>
                                        <p:attrNameLst>
                                          <p:attrName>style.visibility</p:attrName>
                                        </p:attrNameLst>
                                      </p:cBhvr>
                                      <p:to>
                                        <p:strVal val="visible"/>
                                      </p:to>
                                    </p:set>
                                    <p:animEffect transition="in" filter="fade">
                                      <p:cBhvr>
                                        <p:cTn id="135" dur="500"/>
                                        <p:tgtEl>
                                          <p:spTgt spid="45"/>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46"/>
                                        </p:tgtEl>
                                        <p:attrNameLst>
                                          <p:attrName>style.visibility</p:attrName>
                                        </p:attrNameLst>
                                      </p:cBhvr>
                                      <p:to>
                                        <p:strVal val="visible"/>
                                      </p:to>
                                    </p:set>
                                    <p:animEffect transition="in" filter="fade">
                                      <p:cBhvr>
                                        <p:cTn id="138"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2" grpId="0" animBg="1"/>
      <p:bldP spid="14" grpId="0" animBg="1"/>
      <p:bldP spid="16" grpId="0" animBg="1"/>
      <p:bldP spid="17" grpId="0" animBg="1"/>
      <p:bldP spid="19" grpId="0" animBg="1"/>
      <p:bldP spid="21" grpId="0" animBg="1"/>
      <p:bldP spid="22" grpId="0" animBg="1"/>
      <p:bldP spid="24" grpId="0" animBg="1"/>
      <p:bldP spid="26" grpId="0" animBg="1"/>
      <p:bldP spid="27" grpId="0" animBg="1"/>
      <p:bldP spid="29" grpId="0" animBg="1"/>
      <p:bldP spid="31" grpId="0" animBg="1"/>
      <p:bldP spid="32" grpId="0" animBg="1"/>
      <p:bldP spid="34" grpId="0" animBg="1"/>
      <p:bldP spid="36" grpId="0" animBg="1"/>
      <p:bldP spid="37" grpId="0" animBg="1"/>
      <p:bldP spid="39" grpId="0" animBg="1"/>
      <p:bldP spid="41" grpId="0" animBg="1"/>
      <p:bldP spid="42" grpId="0" animBg="1"/>
      <p:bldP spid="44" grpId="0" animBg="1"/>
      <p:bldP spid="4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How the NHS is Embracing New AI Technology to Improve Mental Health Services.">
            <a:hlinkClick r:id="" action="ppaction://media"/>
            <a:extLst>
              <a:ext uri="{FF2B5EF4-FFF2-40B4-BE49-F238E27FC236}">
                <a16:creationId xmlns:a16="http://schemas.microsoft.com/office/drawing/2014/main" id="{3DF7CE86-0116-499B-8782-8A2848D05E51}"/>
              </a:ext>
            </a:extLst>
          </p:cNvPr>
          <p:cNvPicPr>
            <a:picLocks noGrp="1" noRot="1" noChangeAspect="1"/>
          </p:cNvPicPr>
          <p:nvPr>
            <p:ph idx="1"/>
            <a:videoFile r:link="rId1"/>
          </p:nvPr>
        </p:nvPicPr>
        <p:blipFill>
          <a:blip r:embed="rId4"/>
          <a:stretch>
            <a:fillRect/>
          </a:stretch>
        </p:blipFill>
        <p:spPr>
          <a:xfrm>
            <a:off x="3177223" y="1399357"/>
            <a:ext cx="8588664" cy="4852353"/>
          </a:xfrm>
          <a:prstGeom prst="rect">
            <a:avLst/>
          </a:prstGeom>
        </p:spPr>
      </p:pic>
      <p:sp>
        <p:nvSpPr>
          <p:cNvPr id="4" name="Freeform: Shape 3">
            <a:extLst>
              <a:ext uri="{FF2B5EF4-FFF2-40B4-BE49-F238E27FC236}">
                <a16:creationId xmlns:a16="http://schemas.microsoft.com/office/drawing/2014/main" id="{A2EB4D73-5D06-4C29-9CE2-4384359E06E4}"/>
              </a:ext>
            </a:extLst>
          </p:cNvPr>
          <p:cNvSpPr/>
          <p:nvPr/>
        </p:nvSpPr>
        <p:spPr>
          <a:xfrm>
            <a:off x="295374" y="1399357"/>
            <a:ext cx="2617470" cy="1692931"/>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400" kern="1200" dirty="0"/>
              <a:t>Wysa</a:t>
            </a:r>
          </a:p>
        </p:txBody>
      </p:sp>
    </p:spTree>
    <p:extLst>
      <p:ext uri="{BB962C8B-B14F-4D97-AF65-F5344CB8AC3E}">
        <p14:creationId xmlns:p14="http://schemas.microsoft.com/office/powerpoint/2010/main" val="110128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A9755-4AE1-7CB7-8156-1FF0D212A03E}"/>
              </a:ext>
            </a:extLst>
          </p:cNvPr>
          <p:cNvSpPr>
            <a:spLocks noGrp="1"/>
          </p:cNvSpPr>
          <p:nvPr>
            <p:ph type="title"/>
          </p:nvPr>
        </p:nvSpPr>
        <p:spPr/>
        <p:txBody>
          <a:bodyPr/>
          <a:lstStyle/>
          <a:p>
            <a:pPr algn="ctr"/>
            <a:r>
              <a:rPr lang="en-GB" b="1" dirty="0">
                <a:latin typeface="+mn-lt"/>
              </a:rPr>
              <a:t>mPower App</a:t>
            </a:r>
            <a:br>
              <a:rPr lang="en-GB" b="1" dirty="0">
                <a:latin typeface="+mn-lt"/>
              </a:rPr>
            </a:br>
            <a:endParaRPr lang="en-GB" b="1" dirty="0">
              <a:latin typeface="+mn-lt"/>
            </a:endParaRPr>
          </a:p>
        </p:txBody>
      </p:sp>
      <p:pic>
        <p:nvPicPr>
          <p:cNvPr id="4" name="Content Placeholder 3">
            <a:extLst>
              <a:ext uri="{FF2B5EF4-FFF2-40B4-BE49-F238E27FC236}">
                <a16:creationId xmlns:a16="http://schemas.microsoft.com/office/drawing/2014/main" id="{DE6FCC6B-AAE8-6112-C082-1B44C050F127}"/>
              </a:ext>
            </a:extLst>
          </p:cNvPr>
          <p:cNvPicPr>
            <a:picLocks noGrp="1" noChangeAspect="1"/>
          </p:cNvPicPr>
          <p:nvPr>
            <p:ph idx="1"/>
          </p:nvPr>
        </p:nvPicPr>
        <p:blipFill>
          <a:blip r:embed="rId2"/>
          <a:stretch>
            <a:fillRect/>
          </a:stretch>
        </p:blipFill>
        <p:spPr>
          <a:xfrm>
            <a:off x="2254035" y="2371053"/>
            <a:ext cx="7683930" cy="4021551"/>
          </a:xfrm>
          <a:prstGeom prst="rect">
            <a:avLst/>
          </a:prstGeom>
        </p:spPr>
      </p:pic>
    </p:spTree>
    <p:extLst>
      <p:ext uri="{BB962C8B-B14F-4D97-AF65-F5344CB8AC3E}">
        <p14:creationId xmlns:p14="http://schemas.microsoft.com/office/powerpoint/2010/main" val="30635802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2B18A-1A3F-FC13-DD5A-809EB6E37FBD}"/>
              </a:ext>
            </a:extLst>
          </p:cNvPr>
          <p:cNvSpPr>
            <a:spLocks noGrp="1"/>
          </p:cNvSpPr>
          <p:nvPr>
            <p:ph type="title"/>
          </p:nvPr>
        </p:nvSpPr>
        <p:spPr>
          <a:xfrm>
            <a:off x="301657" y="1420927"/>
            <a:ext cx="11212319" cy="585155"/>
          </a:xfrm>
        </p:spPr>
        <p:txBody>
          <a:bodyPr>
            <a:normAutofit fontScale="90000"/>
          </a:bodyPr>
          <a:lstStyle/>
          <a:p>
            <a:pPr algn="ctr"/>
            <a:r>
              <a:rPr lang="en-GB" b="1" dirty="0"/>
              <a:t>mPower App</a:t>
            </a:r>
            <a:br>
              <a:rPr lang="en-GB" b="1" dirty="0"/>
            </a:br>
            <a:endParaRPr lang="en-GB" b="1" dirty="0"/>
          </a:p>
        </p:txBody>
      </p:sp>
      <p:sp>
        <p:nvSpPr>
          <p:cNvPr id="3" name="Content Placeholder 2">
            <a:extLst>
              <a:ext uri="{FF2B5EF4-FFF2-40B4-BE49-F238E27FC236}">
                <a16:creationId xmlns:a16="http://schemas.microsoft.com/office/drawing/2014/main" id="{A56CE28B-79C4-26D6-A4D2-234829F7FB44}"/>
              </a:ext>
            </a:extLst>
          </p:cNvPr>
          <p:cNvSpPr>
            <a:spLocks noGrp="1"/>
          </p:cNvSpPr>
          <p:nvPr>
            <p:ph idx="1"/>
          </p:nvPr>
        </p:nvSpPr>
        <p:spPr>
          <a:xfrm>
            <a:off x="115045" y="2006082"/>
            <a:ext cx="11884122" cy="4581330"/>
          </a:xfrm>
        </p:spPr>
        <p:txBody>
          <a:bodyPr>
            <a:normAutofit/>
          </a:bodyPr>
          <a:lstStyle/>
          <a:p>
            <a:r>
              <a:rPr lang="en-GB" dirty="0"/>
              <a:t>The </a:t>
            </a:r>
            <a:r>
              <a:rPr lang="en-GB" dirty="0" err="1"/>
              <a:t>Mpower</a:t>
            </a:r>
            <a:r>
              <a:rPr lang="en-GB" dirty="0"/>
              <a:t> app for Parkinson’s is a digital health tool designed to support individuals living with Parkinson’s disease. </a:t>
            </a:r>
          </a:p>
          <a:p>
            <a:r>
              <a:rPr lang="en-GB" dirty="0"/>
              <a:t>Developed in collaboration with research initiatives like the Parkinson’s Disease, it helps users track symptoms such as tremors, balance, </a:t>
            </a:r>
            <a:r>
              <a:rPr lang="en-GB" dirty="0">
                <a:highlight>
                  <a:srgbClr val="FFFF00"/>
                </a:highlight>
              </a:rPr>
              <a:t>walk, </a:t>
            </a:r>
            <a:r>
              <a:rPr lang="en-GB" dirty="0"/>
              <a:t>and </a:t>
            </a:r>
            <a:r>
              <a:rPr lang="en-GB" dirty="0">
                <a:highlight>
                  <a:srgbClr val="FFFF00"/>
                </a:highlight>
              </a:rPr>
              <a:t>skill</a:t>
            </a:r>
          </a:p>
          <a:p>
            <a:r>
              <a:rPr lang="en-GB" dirty="0"/>
              <a:t>The app collects data through tasks and surveys, allowing both patients and clinicians to monitor the progression of the disease.</a:t>
            </a:r>
          </a:p>
          <a:p>
            <a:r>
              <a:rPr lang="en-GB" dirty="0"/>
              <a:t> By providing continuous symptom tracking, it empowers patients to better manage their condition and contributes to research efforts aimed at improving Parkinson’s care.</a:t>
            </a:r>
            <a:endParaRPr lang="en-US" dirty="0"/>
          </a:p>
          <a:p>
            <a:endParaRPr lang="en-GB" dirty="0"/>
          </a:p>
          <a:p>
            <a:endParaRPr lang="en-GB" dirty="0"/>
          </a:p>
          <a:p>
            <a:endParaRPr lang="en-GB" dirty="0"/>
          </a:p>
        </p:txBody>
      </p:sp>
    </p:spTree>
    <p:extLst>
      <p:ext uri="{BB962C8B-B14F-4D97-AF65-F5344CB8AC3E}">
        <p14:creationId xmlns:p14="http://schemas.microsoft.com/office/powerpoint/2010/main" val="2700692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6F3973-27FF-4D3B-BF16-E3B4D1F9610A}"/>
              </a:ext>
            </a:extLst>
          </p:cNvPr>
          <p:cNvSpPr>
            <a:spLocks noGrp="1"/>
          </p:cNvSpPr>
          <p:nvPr>
            <p:ph idx="1"/>
          </p:nvPr>
        </p:nvSpPr>
        <p:spPr>
          <a:xfrm>
            <a:off x="3564942" y="1603325"/>
            <a:ext cx="8273137" cy="4946765"/>
          </a:xfrm>
        </p:spPr>
        <p:txBody>
          <a:bodyPr>
            <a:normAutofit fontScale="85000" lnSpcReduction="20000"/>
          </a:bodyPr>
          <a:lstStyle/>
          <a:p>
            <a:pPr marL="0" indent="0">
              <a:lnSpc>
                <a:spcPct val="107000"/>
              </a:lnSpc>
              <a:spcAft>
                <a:spcPts val="800"/>
              </a:spcAft>
              <a:buNone/>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Workforce Impact</a:t>
            </a:r>
            <a:r>
              <a:rPr lang="en-GB"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b="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Research and Data Collection</a:t>
            </a:r>
            <a:r>
              <a:rPr lang="en-GB"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 Facilitates the collection of valuable data for research and clinical trials, aiding in the development of better treatments and management strategies.</a:t>
            </a:r>
            <a:endPar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Community Impact</a:t>
            </a:r>
            <a:r>
              <a:rPr lang="en-GB"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b="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Support for Parkinson’s Disease</a:t>
            </a:r>
            <a:r>
              <a:rPr lang="en-GB"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 Enhances the understanding and management of Parkinson’s disease, benefiting the broader Parkinson’s community.</a:t>
            </a:r>
            <a:endPar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b="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Patient Impact</a:t>
            </a:r>
            <a:r>
              <a:rPr lang="en-GB"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b="1"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Symptom Tracking and Management</a:t>
            </a:r>
            <a:r>
              <a:rPr lang="en-GB"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 Helps patients track their symptoms and manage their condition more effectively, leading to improved quality of life.</a:t>
            </a:r>
            <a:endPar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Freeform: Shape 3">
            <a:extLst>
              <a:ext uri="{FF2B5EF4-FFF2-40B4-BE49-F238E27FC236}">
                <a16:creationId xmlns:a16="http://schemas.microsoft.com/office/drawing/2014/main" id="{9C302BEB-82FB-4EE2-A353-4B6A4DFD1C2A}"/>
              </a:ext>
            </a:extLst>
          </p:cNvPr>
          <p:cNvSpPr/>
          <p:nvPr/>
        </p:nvSpPr>
        <p:spPr>
          <a:xfrm>
            <a:off x="353920" y="1224076"/>
            <a:ext cx="2412140" cy="19191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400" kern="1200" dirty="0"/>
              <a:t>mPower App</a:t>
            </a:r>
          </a:p>
        </p:txBody>
      </p:sp>
    </p:spTree>
    <p:extLst>
      <p:ext uri="{BB962C8B-B14F-4D97-AF65-F5344CB8AC3E}">
        <p14:creationId xmlns:p14="http://schemas.microsoft.com/office/powerpoint/2010/main" val="1024892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App intro - mpower for Parkinsons Disease Research">
            <a:hlinkClick r:id="" action="ppaction://media"/>
            <a:extLst>
              <a:ext uri="{FF2B5EF4-FFF2-40B4-BE49-F238E27FC236}">
                <a16:creationId xmlns:a16="http://schemas.microsoft.com/office/drawing/2014/main" id="{51DBCE10-0452-4C3E-A1C3-E0D0907C51BD}"/>
              </a:ext>
            </a:extLst>
          </p:cNvPr>
          <p:cNvPicPr>
            <a:picLocks noGrp="1" noRot="1" noChangeAspect="1"/>
          </p:cNvPicPr>
          <p:nvPr>
            <p:ph idx="1"/>
            <a:videoFile r:link="rId1"/>
          </p:nvPr>
        </p:nvPicPr>
        <p:blipFill>
          <a:blip r:embed="rId4"/>
          <a:stretch>
            <a:fillRect/>
          </a:stretch>
        </p:blipFill>
        <p:spPr>
          <a:xfrm>
            <a:off x="3154363" y="1738764"/>
            <a:ext cx="7921307" cy="4475315"/>
          </a:xfrm>
          <a:prstGeom prst="rect">
            <a:avLst/>
          </a:prstGeom>
        </p:spPr>
      </p:pic>
      <p:sp>
        <p:nvSpPr>
          <p:cNvPr id="6" name="Freeform: Shape 5">
            <a:extLst>
              <a:ext uri="{FF2B5EF4-FFF2-40B4-BE49-F238E27FC236}">
                <a16:creationId xmlns:a16="http://schemas.microsoft.com/office/drawing/2014/main" id="{A234F55E-0CE5-4CA0-A461-24F3C2A91EC9}"/>
              </a:ext>
            </a:extLst>
          </p:cNvPr>
          <p:cNvSpPr/>
          <p:nvPr/>
        </p:nvSpPr>
        <p:spPr>
          <a:xfrm>
            <a:off x="219935" y="1338909"/>
            <a:ext cx="2412140" cy="191917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400" kern="1200" dirty="0"/>
              <a:t>mPower App</a:t>
            </a:r>
          </a:p>
        </p:txBody>
      </p:sp>
    </p:spTree>
    <p:extLst>
      <p:ext uri="{BB962C8B-B14F-4D97-AF65-F5344CB8AC3E}">
        <p14:creationId xmlns:p14="http://schemas.microsoft.com/office/powerpoint/2010/main" val="141565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liveCor KardiaMobile ECG Monitor">
            <a:extLst>
              <a:ext uri="{FF2B5EF4-FFF2-40B4-BE49-F238E27FC236}">
                <a16:creationId xmlns:a16="http://schemas.microsoft.com/office/drawing/2014/main" id="{0F9438B1-8FA5-45B2-A1F6-5EEE1AAEBA26}"/>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a:stretch>
            <a:fillRect/>
          </a:stretch>
        </p:blipFill>
        <p:spPr bwMode="auto">
          <a:xfrm>
            <a:off x="5518708" y="467176"/>
            <a:ext cx="5923648" cy="5923648"/>
          </a:xfrm>
          <a:prstGeom prst="rect">
            <a:avLst/>
          </a:prstGeom>
          <a:noFill/>
          <a:extLst>
            <a:ext uri="{909E8E84-426E-40DD-AFC4-6F175D3DCCD1}">
              <a14:hiddenFill xmlns:a14="http://schemas.microsoft.com/office/drawing/2010/main">
                <a:solidFill>
                  <a:srgbClr val="FFFFFF"/>
                </a:solidFill>
              </a14:hiddenFill>
            </a:ext>
          </a:extLst>
        </p:spPr>
      </p:pic>
      <p:sp>
        <p:nvSpPr>
          <p:cNvPr id="4" name="Freeform: Shape 3">
            <a:extLst>
              <a:ext uri="{FF2B5EF4-FFF2-40B4-BE49-F238E27FC236}">
                <a16:creationId xmlns:a16="http://schemas.microsoft.com/office/drawing/2014/main" id="{3295B0EE-D407-412A-BE4E-75B71FA800DF}"/>
              </a:ext>
            </a:extLst>
          </p:cNvPr>
          <p:cNvSpPr/>
          <p:nvPr/>
        </p:nvSpPr>
        <p:spPr>
          <a:xfrm>
            <a:off x="1158974" y="1530738"/>
            <a:ext cx="5223334" cy="379652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7200" kern="1200" dirty="0"/>
              <a:t>Kadia</a:t>
            </a:r>
          </a:p>
          <a:p>
            <a:pPr marL="0" lvl="0" indent="0" algn="ctr" defTabSz="311150">
              <a:lnSpc>
                <a:spcPct val="90000"/>
              </a:lnSpc>
              <a:spcBef>
                <a:spcPct val="0"/>
              </a:spcBef>
              <a:spcAft>
                <a:spcPct val="35000"/>
              </a:spcAft>
              <a:buNone/>
            </a:pPr>
            <a:r>
              <a:rPr lang="en-GB" sz="7200" kern="1200" dirty="0"/>
              <a:t>Mobile </a:t>
            </a:r>
            <a:endParaRPr lang="en-GB" sz="4800" kern="1200" dirty="0"/>
          </a:p>
        </p:txBody>
      </p:sp>
    </p:spTree>
    <p:extLst>
      <p:ext uri="{BB962C8B-B14F-4D97-AF65-F5344CB8AC3E}">
        <p14:creationId xmlns:p14="http://schemas.microsoft.com/office/powerpoint/2010/main" val="4351662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52B34A-2F01-4A55-9ED9-6527468D2256}"/>
              </a:ext>
            </a:extLst>
          </p:cNvPr>
          <p:cNvSpPr>
            <a:spLocks noGrp="1"/>
          </p:cNvSpPr>
          <p:nvPr>
            <p:ph idx="1"/>
          </p:nvPr>
        </p:nvSpPr>
        <p:spPr>
          <a:xfrm>
            <a:off x="192081" y="3623733"/>
            <a:ext cx="3400205" cy="2469157"/>
          </a:xfrm>
        </p:spPr>
        <p:txBody>
          <a:bodyPr>
            <a:normAutofit/>
          </a:bodyPr>
          <a:lstStyle/>
          <a:p>
            <a:pPr marL="0" indent="0">
              <a:lnSpc>
                <a:spcPct val="100000"/>
              </a:lnSpc>
              <a:buNone/>
            </a:pPr>
            <a:r>
              <a:rPr lang="en-GB" sz="1800" b="1" dirty="0"/>
              <a:t>Kadia Mobile</a:t>
            </a:r>
            <a:r>
              <a:rPr lang="en-GB" sz="1800" dirty="0"/>
              <a:t> is a digital tool designed to support healthcare professionals by improving the management of patient care, particularly in community and social care settings. Here's how Kadia Mobile affects the healthcare </a:t>
            </a:r>
            <a:r>
              <a:rPr lang="en-GB" sz="1800" b="1" dirty="0"/>
              <a:t>workforce</a:t>
            </a:r>
          </a:p>
        </p:txBody>
      </p:sp>
      <p:sp>
        <p:nvSpPr>
          <p:cNvPr id="4" name="Freeform: Shape 3">
            <a:extLst>
              <a:ext uri="{FF2B5EF4-FFF2-40B4-BE49-F238E27FC236}">
                <a16:creationId xmlns:a16="http://schemas.microsoft.com/office/drawing/2014/main" id="{C636795D-51AD-4FA5-AB96-88A2BE9C6424}"/>
              </a:ext>
            </a:extLst>
          </p:cNvPr>
          <p:cNvSpPr/>
          <p:nvPr/>
        </p:nvSpPr>
        <p:spPr>
          <a:xfrm>
            <a:off x="295374" y="1220320"/>
            <a:ext cx="2767866" cy="220868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800" kern="1200" dirty="0"/>
              <a:t>Kadia</a:t>
            </a:r>
          </a:p>
          <a:p>
            <a:pPr marL="0" lvl="0" indent="0" algn="ctr" defTabSz="311150">
              <a:lnSpc>
                <a:spcPct val="90000"/>
              </a:lnSpc>
              <a:spcBef>
                <a:spcPct val="0"/>
              </a:spcBef>
              <a:spcAft>
                <a:spcPct val="35000"/>
              </a:spcAft>
              <a:buNone/>
            </a:pPr>
            <a:r>
              <a:rPr lang="en-GB" sz="4800" kern="1200" dirty="0"/>
              <a:t>Mobile </a:t>
            </a:r>
          </a:p>
        </p:txBody>
      </p:sp>
      <p:sp>
        <p:nvSpPr>
          <p:cNvPr id="8" name="Freeform: Shape 7">
            <a:extLst>
              <a:ext uri="{FF2B5EF4-FFF2-40B4-BE49-F238E27FC236}">
                <a16:creationId xmlns:a16="http://schemas.microsoft.com/office/drawing/2014/main" id="{FE5806DB-6E6E-490D-A785-4D000AEC44CD}"/>
              </a:ext>
            </a:extLst>
          </p:cNvPr>
          <p:cNvSpPr/>
          <p:nvPr/>
        </p:nvSpPr>
        <p:spPr>
          <a:xfrm>
            <a:off x="4334932" y="1220320"/>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Increased efficiency through reduced paperwork</a:t>
            </a:r>
            <a:endParaRPr lang="en-GB" sz="2000" kern="1200" dirty="0"/>
          </a:p>
        </p:txBody>
      </p:sp>
      <p:sp>
        <p:nvSpPr>
          <p:cNvPr id="9" name="Freeform: Shape 8">
            <a:extLst>
              <a:ext uri="{FF2B5EF4-FFF2-40B4-BE49-F238E27FC236}">
                <a16:creationId xmlns:a16="http://schemas.microsoft.com/office/drawing/2014/main" id="{75AF9EF4-7D3C-4CC6-B483-E01004077C25}"/>
              </a:ext>
            </a:extLst>
          </p:cNvPr>
          <p:cNvSpPr/>
          <p:nvPr/>
        </p:nvSpPr>
        <p:spPr>
          <a:xfrm>
            <a:off x="4334932" y="1722102"/>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Improved communication and collaboration among healthcare teams</a:t>
            </a:r>
          </a:p>
        </p:txBody>
      </p:sp>
      <p:sp>
        <p:nvSpPr>
          <p:cNvPr id="10" name="Freeform: Shape 9">
            <a:extLst>
              <a:ext uri="{FF2B5EF4-FFF2-40B4-BE49-F238E27FC236}">
                <a16:creationId xmlns:a16="http://schemas.microsoft.com/office/drawing/2014/main" id="{2413F1E0-4D21-482A-819B-398139825A19}"/>
              </a:ext>
            </a:extLst>
          </p:cNvPr>
          <p:cNvSpPr/>
          <p:nvPr/>
        </p:nvSpPr>
        <p:spPr>
          <a:xfrm>
            <a:off x="4334932" y="2223883"/>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Enhanced patient outcomes due to real-time access to information</a:t>
            </a:r>
          </a:p>
        </p:txBody>
      </p:sp>
      <p:sp>
        <p:nvSpPr>
          <p:cNvPr id="11" name="Freeform: Shape 10">
            <a:extLst>
              <a:ext uri="{FF2B5EF4-FFF2-40B4-BE49-F238E27FC236}">
                <a16:creationId xmlns:a16="http://schemas.microsoft.com/office/drawing/2014/main" id="{AD06855D-4208-4E78-9974-641F6A168320}"/>
              </a:ext>
            </a:extLst>
          </p:cNvPr>
          <p:cNvSpPr/>
          <p:nvPr/>
        </p:nvSpPr>
        <p:spPr>
          <a:xfrm>
            <a:off x="4334932" y="2725665"/>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Optimized resource management and staff allocation</a:t>
            </a:r>
          </a:p>
        </p:txBody>
      </p:sp>
      <p:sp>
        <p:nvSpPr>
          <p:cNvPr id="12" name="Freeform: Shape 11">
            <a:extLst>
              <a:ext uri="{FF2B5EF4-FFF2-40B4-BE49-F238E27FC236}">
                <a16:creationId xmlns:a16="http://schemas.microsoft.com/office/drawing/2014/main" id="{F65B40F1-FF29-420F-901A-3445E3102CF4}"/>
              </a:ext>
            </a:extLst>
          </p:cNvPr>
          <p:cNvSpPr/>
          <p:nvPr/>
        </p:nvSpPr>
        <p:spPr>
          <a:xfrm>
            <a:off x="4334932" y="3227446"/>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Reduced stress and burnout for healthcare workers</a:t>
            </a:r>
          </a:p>
        </p:txBody>
      </p:sp>
      <p:sp>
        <p:nvSpPr>
          <p:cNvPr id="13" name="Freeform: Shape 12">
            <a:extLst>
              <a:ext uri="{FF2B5EF4-FFF2-40B4-BE49-F238E27FC236}">
                <a16:creationId xmlns:a16="http://schemas.microsoft.com/office/drawing/2014/main" id="{17B08F4D-AAAD-4E08-8954-556F0EB612E0}"/>
              </a:ext>
            </a:extLst>
          </p:cNvPr>
          <p:cNvSpPr/>
          <p:nvPr/>
        </p:nvSpPr>
        <p:spPr>
          <a:xfrm>
            <a:off x="4334932" y="3729228"/>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Ensured compliance with regulatory standards</a:t>
            </a:r>
          </a:p>
        </p:txBody>
      </p:sp>
      <p:sp>
        <p:nvSpPr>
          <p:cNvPr id="14" name="Freeform: Shape 13">
            <a:extLst>
              <a:ext uri="{FF2B5EF4-FFF2-40B4-BE49-F238E27FC236}">
                <a16:creationId xmlns:a16="http://schemas.microsoft.com/office/drawing/2014/main" id="{FCCE02D5-C676-4339-8939-A04A1D02F117}"/>
              </a:ext>
            </a:extLst>
          </p:cNvPr>
          <p:cNvSpPr/>
          <p:nvPr/>
        </p:nvSpPr>
        <p:spPr>
          <a:xfrm>
            <a:off x="4334932" y="4231010"/>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Faster response to patient needs and changes in conditions</a:t>
            </a:r>
          </a:p>
        </p:txBody>
      </p:sp>
      <p:sp>
        <p:nvSpPr>
          <p:cNvPr id="15" name="Freeform: Shape 14">
            <a:extLst>
              <a:ext uri="{FF2B5EF4-FFF2-40B4-BE49-F238E27FC236}">
                <a16:creationId xmlns:a16="http://schemas.microsoft.com/office/drawing/2014/main" id="{6FB601C1-80B3-4779-B42B-F320C8AB759C}"/>
              </a:ext>
            </a:extLst>
          </p:cNvPr>
          <p:cNvSpPr/>
          <p:nvPr/>
        </p:nvSpPr>
        <p:spPr>
          <a:xfrm>
            <a:off x="4334932" y="4732791"/>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Greater workforce flexibility, particularly in community care</a:t>
            </a:r>
          </a:p>
        </p:txBody>
      </p:sp>
      <p:sp>
        <p:nvSpPr>
          <p:cNvPr id="16" name="Freeform: Shape 15">
            <a:extLst>
              <a:ext uri="{FF2B5EF4-FFF2-40B4-BE49-F238E27FC236}">
                <a16:creationId xmlns:a16="http://schemas.microsoft.com/office/drawing/2014/main" id="{AB8CEC62-8626-4937-A65E-2ACB13D40BD5}"/>
              </a:ext>
            </a:extLst>
          </p:cNvPr>
          <p:cNvSpPr/>
          <p:nvPr/>
        </p:nvSpPr>
        <p:spPr>
          <a:xfrm>
            <a:off x="4334932" y="5234573"/>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Support for training and professional development</a:t>
            </a:r>
          </a:p>
        </p:txBody>
      </p:sp>
      <p:sp>
        <p:nvSpPr>
          <p:cNvPr id="17" name="Freeform: Shape 16">
            <a:extLst>
              <a:ext uri="{FF2B5EF4-FFF2-40B4-BE49-F238E27FC236}">
                <a16:creationId xmlns:a16="http://schemas.microsoft.com/office/drawing/2014/main" id="{CF15C632-5323-4594-8E54-4DB299893BEC}"/>
              </a:ext>
            </a:extLst>
          </p:cNvPr>
          <p:cNvSpPr/>
          <p:nvPr/>
        </p:nvSpPr>
        <p:spPr>
          <a:xfrm>
            <a:off x="4334932" y="5736354"/>
            <a:ext cx="7561693" cy="630579"/>
          </a:xfrm>
          <a:custGeom>
            <a:avLst/>
            <a:gdLst>
              <a:gd name="connsiteX0" fmla="*/ 0 w 4077970"/>
              <a:gd name="connsiteY0" fmla="*/ 74339 h 446028"/>
              <a:gd name="connsiteX1" fmla="*/ 74339 w 4077970"/>
              <a:gd name="connsiteY1" fmla="*/ 0 h 446028"/>
              <a:gd name="connsiteX2" fmla="*/ 4003631 w 4077970"/>
              <a:gd name="connsiteY2" fmla="*/ 0 h 446028"/>
              <a:gd name="connsiteX3" fmla="*/ 4077970 w 4077970"/>
              <a:gd name="connsiteY3" fmla="*/ 74339 h 446028"/>
              <a:gd name="connsiteX4" fmla="*/ 4077970 w 4077970"/>
              <a:gd name="connsiteY4" fmla="*/ 371689 h 446028"/>
              <a:gd name="connsiteX5" fmla="*/ 4003631 w 4077970"/>
              <a:gd name="connsiteY5" fmla="*/ 446028 h 446028"/>
              <a:gd name="connsiteX6" fmla="*/ 74339 w 4077970"/>
              <a:gd name="connsiteY6" fmla="*/ 446028 h 446028"/>
              <a:gd name="connsiteX7" fmla="*/ 0 w 4077970"/>
              <a:gd name="connsiteY7" fmla="*/ 371689 h 446028"/>
              <a:gd name="connsiteX8" fmla="*/ 0 w 4077970"/>
              <a:gd name="connsiteY8" fmla="*/ 74339 h 446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77970" h="446028">
                <a:moveTo>
                  <a:pt x="0" y="74339"/>
                </a:moveTo>
                <a:cubicBezTo>
                  <a:pt x="0" y="33283"/>
                  <a:pt x="33283" y="0"/>
                  <a:pt x="74339" y="0"/>
                </a:cubicBezTo>
                <a:lnTo>
                  <a:pt x="4003631" y="0"/>
                </a:lnTo>
                <a:cubicBezTo>
                  <a:pt x="4044687" y="0"/>
                  <a:pt x="4077970" y="33283"/>
                  <a:pt x="4077970" y="74339"/>
                </a:cubicBezTo>
                <a:lnTo>
                  <a:pt x="4077970" y="371689"/>
                </a:lnTo>
                <a:cubicBezTo>
                  <a:pt x="4077970" y="412745"/>
                  <a:pt x="4044687" y="446028"/>
                  <a:pt x="4003631" y="446028"/>
                </a:cubicBezTo>
                <a:lnTo>
                  <a:pt x="74339" y="446028"/>
                </a:lnTo>
                <a:cubicBezTo>
                  <a:pt x="33283" y="446028"/>
                  <a:pt x="0" y="412745"/>
                  <a:pt x="0" y="371689"/>
                </a:cubicBezTo>
                <a:lnTo>
                  <a:pt x="0" y="74339"/>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3683" tIns="63683" rIns="63683" bIns="63683" numCol="1" spcCol="1270" anchor="ctr" anchorCtr="0">
            <a:noAutofit/>
          </a:bodyPr>
          <a:lstStyle/>
          <a:p>
            <a:pPr marL="0" lvl="0" indent="0" algn="ctr" defTabSz="488950">
              <a:lnSpc>
                <a:spcPct val="90000"/>
              </a:lnSpc>
              <a:spcBef>
                <a:spcPct val="0"/>
              </a:spcBef>
              <a:spcAft>
                <a:spcPct val="35000"/>
              </a:spcAft>
              <a:buNone/>
            </a:pPr>
            <a:r>
              <a:rPr lang="en-GB" sz="2000" b="1" kern="1200" dirty="0"/>
              <a:t>Data-driven decision-making to improve care and resource management</a:t>
            </a:r>
            <a:endParaRPr lang="en-GB" sz="2000" kern="1200" dirty="0"/>
          </a:p>
        </p:txBody>
      </p:sp>
    </p:spTree>
    <p:extLst>
      <p:ext uri="{BB962C8B-B14F-4D97-AF65-F5344CB8AC3E}">
        <p14:creationId xmlns:p14="http://schemas.microsoft.com/office/powerpoint/2010/main" val="5878561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51BA0-020A-81AE-245C-AF71A07CCAFF}"/>
              </a:ext>
            </a:extLst>
          </p:cNvPr>
          <p:cNvSpPr>
            <a:spLocks noGrp="1"/>
          </p:cNvSpPr>
          <p:nvPr>
            <p:ph type="title"/>
          </p:nvPr>
        </p:nvSpPr>
        <p:spPr>
          <a:xfrm>
            <a:off x="301657" y="1420926"/>
            <a:ext cx="11594969" cy="725115"/>
          </a:xfrm>
        </p:spPr>
        <p:txBody>
          <a:bodyPr>
            <a:normAutofit fontScale="90000"/>
          </a:bodyPr>
          <a:lstStyle/>
          <a:p>
            <a:pPr algn="ctr"/>
            <a:r>
              <a:rPr lang="en-GB" b="1" dirty="0">
                <a:latin typeface="+mn-lt"/>
              </a:rPr>
              <a:t>Kadia Mobile impacts communities</a:t>
            </a: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C6C65AA1-26B5-7576-D67E-A00CEA6E573E}"/>
              </a:ext>
            </a:extLst>
          </p:cNvPr>
          <p:cNvSpPr>
            <a:spLocks noGrp="1"/>
          </p:cNvSpPr>
          <p:nvPr>
            <p:ph idx="1"/>
          </p:nvPr>
        </p:nvSpPr>
        <p:spPr>
          <a:xfrm>
            <a:off x="227012" y="1855059"/>
            <a:ext cx="8113120" cy="4890974"/>
          </a:xfrm>
        </p:spPr>
        <p:txBody>
          <a:bodyPr>
            <a:normAutofit fontScale="92500" lnSpcReduction="20000"/>
          </a:bodyPr>
          <a:lstStyle/>
          <a:p>
            <a:r>
              <a:rPr lang="en-GB" dirty="0"/>
              <a:t>Improved access to care, especially in </a:t>
            </a:r>
            <a:r>
              <a:rPr lang="en-GB" b="1" dirty="0"/>
              <a:t>underserved areas</a:t>
            </a:r>
          </a:p>
          <a:p>
            <a:r>
              <a:rPr lang="en-GB" b="1" dirty="0"/>
              <a:t>Better care coordination</a:t>
            </a:r>
            <a:r>
              <a:rPr lang="en-GB" dirty="0"/>
              <a:t> across health and social services</a:t>
            </a:r>
          </a:p>
          <a:p>
            <a:r>
              <a:rPr lang="en-GB" dirty="0"/>
              <a:t>Enhanced support for vulnerable populations</a:t>
            </a:r>
          </a:p>
          <a:p>
            <a:r>
              <a:rPr lang="en-GB" b="1" dirty="0"/>
              <a:t>Empowerment of family </a:t>
            </a:r>
            <a:r>
              <a:rPr lang="en-GB" dirty="0"/>
              <a:t>caregivers with real-time updates</a:t>
            </a:r>
          </a:p>
          <a:p>
            <a:r>
              <a:rPr lang="en-GB" b="1" dirty="0"/>
              <a:t>Reduced pressure </a:t>
            </a:r>
            <a:r>
              <a:rPr lang="en-GB" dirty="0"/>
              <a:t>on local health services and systems</a:t>
            </a:r>
          </a:p>
          <a:p>
            <a:r>
              <a:rPr lang="en-GB" dirty="0"/>
              <a:t>Healthier communities through more personalized care</a:t>
            </a:r>
          </a:p>
          <a:p>
            <a:r>
              <a:rPr lang="en-GB" dirty="0"/>
              <a:t>Support for independent living and quality of life for elderly or disabled individuals</a:t>
            </a:r>
          </a:p>
          <a:p>
            <a:r>
              <a:rPr lang="en-GB" dirty="0"/>
              <a:t>Reduction in health inequalities across different regions</a:t>
            </a:r>
          </a:p>
          <a:p>
            <a:r>
              <a:rPr lang="en-GB" dirty="0"/>
              <a:t>Increased patient safety and well-being</a:t>
            </a:r>
          </a:p>
          <a:p>
            <a:r>
              <a:rPr lang="en-GB" dirty="0"/>
              <a:t>Strengthening of the local healthcare workforce</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AA70EE93-CFB0-6AE1-14DA-FF1707487EA5}"/>
              </a:ext>
            </a:extLst>
          </p:cNvPr>
          <p:cNvPicPr>
            <a:picLocks noChangeAspect="1"/>
          </p:cNvPicPr>
          <p:nvPr/>
        </p:nvPicPr>
        <p:blipFill>
          <a:blip r:embed="rId2"/>
          <a:stretch>
            <a:fillRect/>
          </a:stretch>
        </p:blipFill>
        <p:spPr>
          <a:xfrm>
            <a:off x="8888458" y="2727468"/>
            <a:ext cx="3076530" cy="3599540"/>
          </a:xfrm>
          <a:prstGeom prst="rect">
            <a:avLst/>
          </a:prstGeom>
        </p:spPr>
      </p:pic>
    </p:spTree>
    <p:extLst>
      <p:ext uri="{BB962C8B-B14F-4D97-AF65-F5344CB8AC3E}">
        <p14:creationId xmlns:p14="http://schemas.microsoft.com/office/powerpoint/2010/main" val="9729942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liveCor InstantQT - Video Demo an instant point of care QT solution">
            <a:hlinkClick r:id="" action="ppaction://media"/>
            <a:extLst>
              <a:ext uri="{FF2B5EF4-FFF2-40B4-BE49-F238E27FC236}">
                <a16:creationId xmlns:a16="http://schemas.microsoft.com/office/drawing/2014/main" id="{28257B9F-4FF7-498F-AAF5-2473566EEB2A}"/>
              </a:ext>
            </a:extLst>
          </p:cNvPr>
          <p:cNvPicPr>
            <a:picLocks noGrp="1" noRot="1" noChangeAspect="1"/>
          </p:cNvPicPr>
          <p:nvPr>
            <p:ph idx="1"/>
            <a:videoFile r:link="rId1"/>
          </p:nvPr>
        </p:nvPicPr>
        <p:blipFill>
          <a:blip r:embed="rId4"/>
          <a:stretch>
            <a:fillRect/>
          </a:stretch>
        </p:blipFill>
        <p:spPr>
          <a:xfrm>
            <a:off x="496141" y="1540933"/>
            <a:ext cx="8835184" cy="4991630"/>
          </a:xfrm>
          <a:prstGeom prst="rect">
            <a:avLst/>
          </a:prstGeom>
        </p:spPr>
      </p:pic>
      <p:sp>
        <p:nvSpPr>
          <p:cNvPr id="5" name="Freeform: Shape 4">
            <a:extLst>
              <a:ext uri="{FF2B5EF4-FFF2-40B4-BE49-F238E27FC236}">
                <a16:creationId xmlns:a16="http://schemas.microsoft.com/office/drawing/2014/main" id="{8771E421-F3CC-427E-B439-03DCC41E889E}"/>
              </a:ext>
            </a:extLst>
          </p:cNvPr>
          <p:cNvSpPr/>
          <p:nvPr/>
        </p:nvSpPr>
        <p:spPr>
          <a:xfrm>
            <a:off x="8927993" y="3853454"/>
            <a:ext cx="2767866" cy="2208680"/>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ct val="0"/>
              </a:spcBef>
              <a:spcAft>
                <a:spcPct val="35000"/>
              </a:spcAft>
              <a:buNone/>
            </a:pPr>
            <a:r>
              <a:rPr lang="en-GB" sz="4800" kern="1200" dirty="0"/>
              <a:t>Kadia</a:t>
            </a:r>
          </a:p>
          <a:p>
            <a:pPr marL="0" lvl="0" indent="0" algn="ctr" defTabSz="311150">
              <a:lnSpc>
                <a:spcPct val="90000"/>
              </a:lnSpc>
              <a:spcBef>
                <a:spcPct val="0"/>
              </a:spcBef>
              <a:spcAft>
                <a:spcPct val="35000"/>
              </a:spcAft>
              <a:buNone/>
            </a:pPr>
            <a:r>
              <a:rPr lang="en-GB" sz="4800" kern="1200" dirty="0"/>
              <a:t>Mobile </a:t>
            </a:r>
          </a:p>
        </p:txBody>
      </p:sp>
    </p:spTree>
    <p:extLst>
      <p:ext uri="{BB962C8B-B14F-4D97-AF65-F5344CB8AC3E}">
        <p14:creationId xmlns:p14="http://schemas.microsoft.com/office/powerpoint/2010/main" val="267337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4F8B-304F-CC16-D160-8DBFDA8791A1}"/>
              </a:ext>
            </a:extLst>
          </p:cNvPr>
          <p:cNvSpPr>
            <a:spLocks noGrp="1"/>
          </p:cNvSpPr>
          <p:nvPr>
            <p:ph type="title"/>
          </p:nvPr>
        </p:nvSpPr>
        <p:spPr/>
        <p:txBody>
          <a:bodyPr/>
          <a:lstStyle/>
          <a:p>
            <a:pPr algn="ctr"/>
            <a:r>
              <a:rPr lang="en-GB" b="1" dirty="0">
                <a:latin typeface="+mn-lt"/>
              </a:rPr>
              <a:t>Reflect</a:t>
            </a:r>
          </a:p>
        </p:txBody>
      </p:sp>
      <p:sp>
        <p:nvSpPr>
          <p:cNvPr id="3" name="Content Placeholder 2">
            <a:extLst>
              <a:ext uri="{FF2B5EF4-FFF2-40B4-BE49-F238E27FC236}">
                <a16:creationId xmlns:a16="http://schemas.microsoft.com/office/drawing/2014/main" id="{FA818330-D334-5BFA-F23E-0BF8A7EB41B1}"/>
              </a:ext>
            </a:extLst>
          </p:cNvPr>
          <p:cNvSpPr>
            <a:spLocks noGrp="1"/>
          </p:cNvSpPr>
          <p:nvPr>
            <p:ph idx="1"/>
          </p:nvPr>
        </p:nvSpPr>
        <p:spPr/>
        <p:txBody>
          <a:bodyPr/>
          <a:lstStyle/>
          <a:p>
            <a:pPr marL="0" indent="0">
              <a:buNone/>
            </a:pPr>
            <a:r>
              <a:rPr lang="en-GB" dirty="0"/>
              <a:t>Which innovation discussed today interests you most?  And Why?</a:t>
            </a:r>
          </a:p>
          <a:p>
            <a:endParaRPr lang="en-GB" dirty="0"/>
          </a:p>
        </p:txBody>
      </p:sp>
    </p:spTree>
    <p:extLst>
      <p:ext uri="{BB962C8B-B14F-4D97-AF65-F5344CB8AC3E}">
        <p14:creationId xmlns:p14="http://schemas.microsoft.com/office/powerpoint/2010/main" val="29565231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3FAA8DD6-2BCE-4AF1-863D-F5F8470616B5}"/>
              </a:ext>
            </a:extLst>
          </p:cNvPr>
          <p:cNvSpPr/>
          <p:nvPr/>
        </p:nvSpPr>
        <p:spPr>
          <a:xfrm>
            <a:off x="1219834" y="1825625"/>
            <a:ext cx="9758680" cy="3576638"/>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321A1203-97AF-44ED-B22E-EDCAB3EAECBE}"/>
              </a:ext>
            </a:extLst>
          </p:cNvPr>
          <p:cNvSpPr/>
          <p:nvPr/>
        </p:nvSpPr>
        <p:spPr>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Introduced </a:t>
            </a:r>
            <a:r>
              <a:rPr lang="en-GB" sz="2600" b="1" u="sng" kern="1200" dirty="0"/>
              <a:t>six</a:t>
            </a:r>
            <a:r>
              <a:rPr lang="en-GB" sz="2600" kern="1200" dirty="0"/>
              <a:t> digital innovations</a:t>
            </a:r>
          </a:p>
        </p:txBody>
      </p:sp>
      <p:sp>
        <p:nvSpPr>
          <p:cNvPr id="10" name="Freeform: Shape 9">
            <a:extLst>
              <a:ext uri="{FF2B5EF4-FFF2-40B4-BE49-F238E27FC236}">
                <a16:creationId xmlns:a16="http://schemas.microsoft.com/office/drawing/2014/main" id="{B462EE01-F5FB-47E0-A9EB-3820D1E58C95}"/>
              </a:ext>
            </a:extLst>
          </p:cNvPr>
          <p:cNvSpPr/>
          <p:nvPr/>
        </p:nvSpPr>
        <p:spPr>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Overviewed of the impact of </a:t>
            </a:r>
            <a:r>
              <a:rPr lang="en-GB" sz="2600" b="1" u="sng" kern="1200" dirty="0"/>
              <a:t>workforce</a:t>
            </a:r>
            <a:r>
              <a:rPr lang="en-GB" sz="2600" kern="1200" dirty="0"/>
              <a:t> for each innovation</a:t>
            </a:r>
          </a:p>
        </p:txBody>
      </p:sp>
      <p:sp>
        <p:nvSpPr>
          <p:cNvPr id="11" name="Freeform: Shape 10">
            <a:extLst>
              <a:ext uri="{FF2B5EF4-FFF2-40B4-BE49-F238E27FC236}">
                <a16:creationId xmlns:a16="http://schemas.microsoft.com/office/drawing/2014/main" id="{FD3AFA39-B8DC-4A8F-B381-9F0F4960FF5B}"/>
              </a:ext>
            </a:extLst>
          </p:cNvPr>
          <p:cNvSpPr/>
          <p:nvPr/>
        </p:nvSpPr>
        <p:spPr>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700">
              <a:lnSpc>
                <a:spcPct val="90000"/>
              </a:lnSpc>
              <a:spcBef>
                <a:spcPct val="0"/>
              </a:spcBef>
              <a:spcAft>
                <a:spcPct val="35000"/>
              </a:spcAft>
              <a:buNone/>
            </a:pPr>
            <a:r>
              <a:rPr lang="en-GB" sz="2600" kern="1200" dirty="0"/>
              <a:t>Overviewed the impact on </a:t>
            </a:r>
            <a:r>
              <a:rPr lang="en-GB" sz="2600" b="1" u="sng" kern="1200" dirty="0"/>
              <a:t>communities</a:t>
            </a:r>
            <a:r>
              <a:rPr lang="en-GB" sz="2600" kern="1200" dirty="0"/>
              <a:t> in the UK for each</a:t>
            </a:r>
          </a:p>
        </p:txBody>
      </p:sp>
      <p:sp>
        <p:nvSpPr>
          <p:cNvPr id="7" name="Title 1">
            <a:extLst>
              <a:ext uri="{FF2B5EF4-FFF2-40B4-BE49-F238E27FC236}">
                <a16:creationId xmlns:a16="http://schemas.microsoft.com/office/drawing/2014/main" id="{3D74322B-F061-4041-AED1-2EEE62B8ED1D}"/>
              </a:ext>
            </a:extLst>
          </p:cNvPr>
          <p:cNvSpPr txBox="1">
            <a:spLocks/>
          </p:cNvSpPr>
          <p:nvPr/>
        </p:nvSpPr>
        <p:spPr>
          <a:xfrm>
            <a:off x="381667" y="373776"/>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During this session we have…</a:t>
            </a:r>
          </a:p>
        </p:txBody>
      </p:sp>
    </p:spTree>
    <p:extLst>
      <p:ext uri="{BB962C8B-B14F-4D97-AF65-F5344CB8AC3E}">
        <p14:creationId xmlns:p14="http://schemas.microsoft.com/office/powerpoint/2010/main" val="333476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CB49F-288E-4C31-B255-FAAAED2D4A33}"/>
              </a:ext>
            </a:extLst>
          </p:cNvPr>
          <p:cNvSpPr>
            <a:spLocks noGrp="1"/>
          </p:cNvSpPr>
          <p:nvPr>
            <p:ph type="title"/>
          </p:nvPr>
        </p:nvSpPr>
        <p:spPr>
          <a:xfrm>
            <a:off x="2627865" y="2766218"/>
            <a:ext cx="6936270" cy="1325563"/>
          </a:xfrm>
        </p:spPr>
        <p:txBody>
          <a:bodyPr/>
          <a:lstStyle/>
          <a:p>
            <a:r>
              <a:rPr lang="en-GB" dirty="0"/>
              <a:t>Remember UWTSD Resources </a:t>
            </a:r>
          </a:p>
        </p:txBody>
      </p:sp>
    </p:spTree>
    <p:extLst>
      <p:ext uri="{BB962C8B-B14F-4D97-AF65-F5344CB8AC3E}">
        <p14:creationId xmlns:p14="http://schemas.microsoft.com/office/powerpoint/2010/main" val="931926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hlinkClick r:id="rId4"/>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5"/>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2798</TotalTime>
  <Words>5280</Words>
  <Application>Microsoft Office PowerPoint</Application>
  <PresentationFormat>Widescreen</PresentationFormat>
  <Paragraphs>347</Paragraphs>
  <Slides>40</Slides>
  <Notes>26</Notes>
  <HiddenSlides>0</HiddenSlides>
  <MMClips>5</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40</vt:i4>
      </vt:variant>
    </vt:vector>
  </HeadingPairs>
  <TitlesOfParts>
    <vt:vector size="50" baseType="lpstr">
      <vt:lpstr>Arial</vt:lpstr>
      <vt:lpstr>Calibri</vt:lpstr>
      <vt:lpstr>Calibri Light</vt:lpstr>
      <vt:lpstr>Segoe UI</vt:lpstr>
      <vt:lpstr>Times New Roman</vt:lpstr>
      <vt:lpstr>UWTSD Holding Page</vt:lpstr>
      <vt:lpstr>UWTSD Title Page 1</vt:lpstr>
      <vt:lpstr>UWTSD Text 1</vt:lpstr>
      <vt:lpstr>UWTSD Text 2</vt:lpstr>
      <vt:lpstr>UWTSD Text 3</vt:lpstr>
      <vt:lpstr>PowerPoint Presentation</vt:lpstr>
      <vt:lpstr>During the session… </vt:lpstr>
      <vt:lpstr>Innovations to be explored in this session</vt:lpstr>
      <vt:lpstr>What is an innovation? </vt:lpstr>
      <vt:lpstr>In the UK, digital transformation involves various aspects</vt:lpstr>
      <vt:lpstr>The Internet of Things (IoT) refers to a network of physical devices, vehicles, appliances, and other physical objects that are fixed with sensors, software, and network connectivity, allowing them to collect and share data.</vt:lpstr>
      <vt:lpstr>Policy paper: A plan for digital health and social care </vt:lpstr>
      <vt:lpstr>PowerPoint Presentation</vt:lpstr>
      <vt:lpstr>PowerPoint Presentation</vt:lpstr>
      <vt:lpstr>PowerPoint Presentation</vt:lpstr>
      <vt:lpstr>How Withings ScanWatch can benefit the health or care workforce in the UK ?</vt:lpstr>
      <vt:lpstr>PowerPoint Presentation</vt:lpstr>
      <vt:lpstr>PowerPoint Presentation</vt:lpstr>
      <vt:lpstr>PowerPoint Presentation</vt:lpstr>
      <vt:lpstr>PowerPoint Presentation</vt:lpstr>
      <vt:lpstr>PowerPoint Presentation</vt:lpstr>
      <vt:lpstr>What is the impact of Libre on workforce?</vt:lpstr>
      <vt:lpstr>PowerPoint Presentation</vt:lpstr>
      <vt:lpstr>So, What are the impacts on the community.</vt:lpstr>
      <vt:lpstr>Freestyle Libre </vt:lpstr>
      <vt:lpstr>Freestyle Libre</vt:lpstr>
      <vt:lpstr>PowerPoint Presentation</vt:lpstr>
      <vt:lpstr>Wysa </vt:lpstr>
      <vt:lpstr>What are the impacts on workforce and community?</vt:lpstr>
      <vt:lpstr>PowerPoint Presentation</vt:lpstr>
      <vt:lpstr>PowerPoint Presentation</vt:lpstr>
      <vt:lpstr>PowerPoint Presentation</vt:lpstr>
      <vt:lpstr>mPower App </vt:lpstr>
      <vt:lpstr>mPower App </vt:lpstr>
      <vt:lpstr>PowerPoint Presentation</vt:lpstr>
      <vt:lpstr>PowerPoint Presentation</vt:lpstr>
      <vt:lpstr>PowerPoint Presentation</vt:lpstr>
      <vt:lpstr>PowerPoint Presentation</vt:lpstr>
      <vt:lpstr>Kadia Mobile impacts communities </vt:lpstr>
      <vt:lpstr>PowerPoint Presentation</vt:lpstr>
      <vt:lpstr>Reflect</vt:lpstr>
      <vt:lpstr>PowerPoint Presentation</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laila surani</cp:lastModifiedBy>
  <cp:revision>774</cp:revision>
  <cp:lastPrinted>2024-09-27T09:21:00Z</cp:lastPrinted>
  <dcterms:created xsi:type="dcterms:W3CDTF">2021-03-09T15:35:42Z</dcterms:created>
  <dcterms:modified xsi:type="dcterms:W3CDTF">2026-06-26T15:03:31Z</dcterms:modified>
</cp:coreProperties>
</file>