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71" r:id="rId10"/>
    <p:sldId id="272" r:id="rId11"/>
    <p:sldId id="265" r:id="rId12"/>
    <p:sldId id="266" r:id="rId13"/>
    <p:sldId id="267" r:id="rId14"/>
    <p:sldId id="268" r:id="rId15"/>
    <p:sldId id="269" r:id="rId16"/>
    <p:sldId id="273"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6"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6" Type="http://schemas.openxmlformats.org/officeDocument/2006/relationships/image" Target="../media/image28.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5" Type="http://schemas.openxmlformats.org/officeDocument/2006/relationships/image" Target="../media/image2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AB44CA-B879-4077-ACE1-F4E573E6987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078E39-9583-4A7C-B448-70469CCC7F66}">
      <dgm:prSet/>
      <dgm:spPr/>
      <dgm:t>
        <a:bodyPr/>
        <a:lstStyle/>
        <a:p>
          <a:r>
            <a:rPr lang="en-GB"/>
            <a:t>Mission Statement</a:t>
          </a:r>
          <a:endParaRPr lang="en-US"/>
        </a:p>
      </dgm:t>
    </dgm:pt>
    <dgm:pt modelId="{428FDA32-5902-43A4-AF75-C2AF985A30C4}" type="parTrans" cxnId="{E17FB1A3-4937-46B5-B880-F3B883D2F541}">
      <dgm:prSet/>
      <dgm:spPr/>
      <dgm:t>
        <a:bodyPr/>
        <a:lstStyle/>
        <a:p>
          <a:endParaRPr lang="en-US"/>
        </a:p>
      </dgm:t>
    </dgm:pt>
    <dgm:pt modelId="{B835C014-BBE6-4D16-96DB-4A3909335563}" type="sibTrans" cxnId="{E17FB1A3-4937-46B5-B880-F3B883D2F541}">
      <dgm:prSet/>
      <dgm:spPr/>
      <dgm:t>
        <a:bodyPr/>
        <a:lstStyle/>
        <a:p>
          <a:endParaRPr lang="en-US"/>
        </a:p>
      </dgm:t>
    </dgm:pt>
    <dgm:pt modelId="{B546540C-EAF8-4094-AD59-61BFFD870E31}">
      <dgm:prSet/>
      <dgm:spPr/>
      <dgm:t>
        <a:bodyPr/>
        <a:lstStyle/>
        <a:p>
          <a:r>
            <a:rPr lang="en-GB" b="0" i="0"/>
            <a:t>We want to offer the best commercial cleaning services, thereby meeting or exceeding </a:t>
          </a:r>
          <a:endParaRPr lang="en-US"/>
        </a:p>
      </dgm:t>
    </dgm:pt>
    <dgm:pt modelId="{5147665B-9F16-4F17-8E3B-9E29182F2BB7}" type="parTrans" cxnId="{AE0744FD-82E3-4EDB-AB50-2CAE6C5A3DFA}">
      <dgm:prSet/>
      <dgm:spPr/>
      <dgm:t>
        <a:bodyPr/>
        <a:lstStyle/>
        <a:p>
          <a:endParaRPr lang="en-US"/>
        </a:p>
      </dgm:t>
    </dgm:pt>
    <dgm:pt modelId="{377BDDCB-52B4-4D61-B717-6FCE57405EC4}" type="sibTrans" cxnId="{AE0744FD-82E3-4EDB-AB50-2CAE6C5A3DFA}">
      <dgm:prSet/>
      <dgm:spPr/>
      <dgm:t>
        <a:bodyPr/>
        <a:lstStyle/>
        <a:p>
          <a:endParaRPr lang="en-US"/>
        </a:p>
      </dgm:t>
    </dgm:pt>
    <dgm:pt modelId="{E6740112-BA7C-4DD3-A081-7C717A4431A3}">
      <dgm:prSet/>
      <dgm:spPr/>
      <dgm:t>
        <a:bodyPr/>
        <a:lstStyle/>
        <a:p>
          <a:r>
            <a:rPr lang="en-GB" b="0" i="0"/>
            <a:t>our clients' expectations, as well as their employees and visitors to their places of work or </a:t>
          </a:r>
          <a:endParaRPr lang="en-US"/>
        </a:p>
      </dgm:t>
    </dgm:pt>
    <dgm:pt modelId="{2867AF2C-3207-4C78-B721-74C045B0E101}" type="parTrans" cxnId="{911BC0EF-3136-4831-81AE-2FD4DD3B554E}">
      <dgm:prSet/>
      <dgm:spPr/>
      <dgm:t>
        <a:bodyPr/>
        <a:lstStyle/>
        <a:p>
          <a:endParaRPr lang="en-US"/>
        </a:p>
      </dgm:t>
    </dgm:pt>
    <dgm:pt modelId="{5556125B-1EE8-4EC1-90DA-2FD5B803372C}" type="sibTrans" cxnId="{911BC0EF-3136-4831-81AE-2FD4DD3B554E}">
      <dgm:prSet/>
      <dgm:spPr/>
      <dgm:t>
        <a:bodyPr/>
        <a:lstStyle/>
        <a:p>
          <a:endParaRPr lang="en-US"/>
        </a:p>
      </dgm:t>
    </dgm:pt>
    <dgm:pt modelId="{16A6E71D-F5CC-4A9B-AE82-78DC336A575A}">
      <dgm:prSet/>
      <dgm:spPr/>
      <dgm:t>
        <a:bodyPr/>
        <a:lstStyle/>
        <a:p>
          <a:r>
            <a:rPr lang="en-GB" b="0" i="0"/>
            <a:t>facilities. </a:t>
          </a:r>
          <a:endParaRPr lang="en-US"/>
        </a:p>
      </dgm:t>
    </dgm:pt>
    <dgm:pt modelId="{BE8C7DDC-E774-4B6E-84FC-9CE37DA0E160}" type="parTrans" cxnId="{204ABFF5-50FF-4638-AF64-2BB323A97D7A}">
      <dgm:prSet/>
      <dgm:spPr/>
      <dgm:t>
        <a:bodyPr/>
        <a:lstStyle/>
        <a:p>
          <a:endParaRPr lang="en-US"/>
        </a:p>
      </dgm:t>
    </dgm:pt>
    <dgm:pt modelId="{DCCE7CA4-2A6C-4B94-B6EA-28F3048BCE5B}" type="sibTrans" cxnId="{204ABFF5-50FF-4638-AF64-2BB323A97D7A}">
      <dgm:prSet/>
      <dgm:spPr/>
      <dgm:t>
        <a:bodyPr/>
        <a:lstStyle/>
        <a:p>
          <a:endParaRPr lang="en-US"/>
        </a:p>
      </dgm:t>
    </dgm:pt>
    <dgm:pt modelId="{505839BD-EAFA-45DE-826E-CD32FF70B330}">
      <dgm:prSet/>
      <dgm:spPr/>
      <dgm:t>
        <a:bodyPr/>
        <a:lstStyle/>
        <a:p>
          <a:r>
            <a:rPr lang="en-GB" b="0" i="0"/>
            <a:t>We do this by constantly improving our quality, services, and productivity.</a:t>
          </a:r>
          <a:endParaRPr lang="en-US"/>
        </a:p>
      </dgm:t>
    </dgm:pt>
    <dgm:pt modelId="{BEFF082F-E578-418A-8E87-C7FFD225C620}" type="parTrans" cxnId="{2916309B-A473-4B36-8885-E59FAA049381}">
      <dgm:prSet/>
      <dgm:spPr/>
      <dgm:t>
        <a:bodyPr/>
        <a:lstStyle/>
        <a:p>
          <a:endParaRPr lang="en-US"/>
        </a:p>
      </dgm:t>
    </dgm:pt>
    <dgm:pt modelId="{EA049DBE-F030-4204-BAD2-34C8DC347741}" type="sibTrans" cxnId="{2916309B-A473-4B36-8885-E59FAA049381}">
      <dgm:prSet/>
      <dgm:spPr/>
      <dgm:t>
        <a:bodyPr/>
        <a:lstStyle/>
        <a:p>
          <a:endParaRPr lang="en-US"/>
        </a:p>
      </dgm:t>
    </dgm:pt>
    <dgm:pt modelId="{3D325275-687F-4FED-9771-B16BBFD464A7}" type="pres">
      <dgm:prSet presAssocID="{B9AB44CA-B879-4077-ACE1-F4E573E69872}" presName="root" presStyleCnt="0">
        <dgm:presLayoutVars>
          <dgm:dir/>
          <dgm:resizeHandles val="exact"/>
        </dgm:presLayoutVars>
      </dgm:prSet>
      <dgm:spPr/>
    </dgm:pt>
    <dgm:pt modelId="{F5B283B5-7196-4291-A55C-1735C0E378D3}" type="pres">
      <dgm:prSet presAssocID="{36078E39-9583-4A7C-B448-70469CCC7F66}" presName="compNode" presStyleCnt="0"/>
      <dgm:spPr/>
    </dgm:pt>
    <dgm:pt modelId="{D456D291-CA9C-4A15-A3A8-CD57FDE97CEF}" type="pres">
      <dgm:prSet presAssocID="{36078E39-9583-4A7C-B448-70469CCC7F66}" presName="bgRect" presStyleLbl="bgShp" presStyleIdx="0" presStyleCnt="5"/>
      <dgm:spPr/>
    </dgm:pt>
    <dgm:pt modelId="{CAE15857-1C18-4A6F-BDB4-E22C5858502D}" type="pres">
      <dgm:prSet presAssocID="{36078E39-9583-4A7C-B448-70469CCC7F6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438129B5-AE48-4C8E-9743-3A5E1E1D0C23}" type="pres">
      <dgm:prSet presAssocID="{36078E39-9583-4A7C-B448-70469CCC7F66}" presName="spaceRect" presStyleCnt="0"/>
      <dgm:spPr/>
    </dgm:pt>
    <dgm:pt modelId="{37378CE5-531E-4436-A367-8E07FED679D2}" type="pres">
      <dgm:prSet presAssocID="{36078E39-9583-4A7C-B448-70469CCC7F66}" presName="parTx" presStyleLbl="revTx" presStyleIdx="0" presStyleCnt="5">
        <dgm:presLayoutVars>
          <dgm:chMax val="0"/>
          <dgm:chPref val="0"/>
        </dgm:presLayoutVars>
      </dgm:prSet>
      <dgm:spPr/>
    </dgm:pt>
    <dgm:pt modelId="{151907A7-4242-430B-A34A-4A22F10C0463}" type="pres">
      <dgm:prSet presAssocID="{B835C014-BBE6-4D16-96DB-4A3909335563}" presName="sibTrans" presStyleCnt="0"/>
      <dgm:spPr/>
    </dgm:pt>
    <dgm:pt modelId="{1D6AD97C-3B86-4AE4-9EC9-E184C0D60157}" type="pres">
      <dgm:prSet presAssocID="{B546540C-EAF8-4094-AD59-61BFFD870E31}" presName="compNode" presStyleCnt="0"/>
      <dgm:spPr/>
    </dgm:pt>
    <dgm:pt modelId="{985FC924-ABED-4D0E-9572-5CE28B090BCC}" type="pres">
      <dgm:prSet presAssocID="{B546540C-EAF8-4094-AD59-61BFFD870E31}" presName="bgRect" presStyleLbl="bgShp" presStyleIdx="1" presStyleCnt="5"/>
      <dgm:spPr/>
    </dgm:pt>
    <dgm:pt modelId="{BDFC6095-E350-45EB-B3E5-D4B21F4A57B2}" type="pres">
      <dgm:prSet presAssocID="{B546540C-EAF8-4094-AD59-61BFFD870E3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p and bucket"/>
        </a:ext>
      </dgm:extLst>
    </dgm:pt>
    <dgm:pt modelId="{172C24C5-8383-4831-9453-08A25C561EB8}" type="pres">
      <dgm:prSet presAssocID="{B546540C-EAF8-4094-AD59-61BFFD870E31}" presName="spaceRect" presStyleCnt="0"/>
      <dgm:spPr/>
    </dgm:pt>
    <dgm:pt modelId="{67EBE054-B388-4532-8447-FDF5235E382E}" type="pres">
      <dgm:prSet presAssocID="{B546540C-EAF8-4094-AD59-61BFFD870E31}" presName="parTx" presStyleLbl="revTx" presStyleIdx="1" presStyleCnt="5">
        <dgm:presLayoutVars>
          <dgm:chMax val="0"/>
          <dgm:chPref val="0"/>
        </dgm:presLayoutVars>
      </dgm:prSet>
      <dgm:spPr/>
    </dgm:pt>
    <dgm:pt modelId="{C6EFEEA7-705D-420B-B680-3AB75837E8D4}" type="pres">
      <dgm:prSet presAssocID="{377BDDCB-52B4-4D61-B717-6FCE57405EC4}" presName="sibTrans" presStyleCnt="0"/>
      <dgm:spPr/>
    </dgm:pt>
    <dgm:pt modelId="{34AFC535-28A6-4DCA-A61F-39F01F35BC06}" type="pres">
      <dgm:prSet presAssocID="{E6740112-BA7C-4DD3-A081-7C717A4431A3}" presName="compNode" presStyleCnt="0"/>
      <dgm:spPr/>
    </dgm:pt>
    <dgm:pt modelId="{814FBFD1-2FCE-477C-9EF6-77371D6AF5E9}" type="pres">
      <dgm:prSet presAssocID="{E6740112-BA7C-4DD3-A081-7C717A4431A3}" presName="bgRect" presStyleLbl="bgShp" presStyleIdx="2" presStyleCnt="5"/>
      <dgm:spPr/>
    </dgm:pt>
    <dgm:pt modelId="{5F153533-B1AF-405F-8E80-AEED22173D86}" type="pres">
      <dgm:prSet presAssocID="{E6740112-BA7C-4DD3-A081-7C717A4431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EF99DFE1-F29D-4E83-A676-5E56270C83D8}" type="pres">
      <dgm:prSet presAssocID="{E6740112-BA7C-4DD3-A081-7C717A4431A3}" presName="spaceRect" presStyleCnt="0"/>
      <dgm:spPr/>
    </dgm:pt>
    <dgm:pt modelId="{AADC9C80-05C3-4A4E-B493-91D6F025B0F7}" type="pres">
      <dgm:prSet presAssocID="{E6740112-BA7C-4DD3-A081-7C717A4431A3}" presName="parTx" presStyleLbl="revTx" presStyleIdx="2" presStyleCnt="5">
        <dgm:presLayoutVars>
          <dgm:chMax val="0"/>
          <dgm:chPref val="0"/>
        </dgm:presLayoutVars>
      </dgm:prSet>
      <dgm:spPr/>
    </dgm:pt>
    <dgm:pt modelId="{2CC85A1D-1778-4C9D-98C9-2C499C3E76AD}" type="pres">
      <dgm:prSet presAssocID="{5556125B-1EE8-4EC1-90DA-2FD5B803372C}" presName="sibTrans" presStyleCnt="0"/>
      <dgm:spPr/>
    </dgm:pt>
    <dgm:pt modelId="{E1BC2DD8-E0C9-45D1-8DAA-84AD040D93C5}" type="pres">
      <dgm:prSet presAssocID="{16A6E71D-F5CC-4A9B-AE82-78DC336A575A}" presName="compNode" presStyleCnt="0"/>
      <dgm:spPr/>
    </dgm:pt>
    <dgm:pt modelId="{45F1D023-BA9B-4587-8F83-081C86ACA589}" type="pres">
      <dgm:prSet presAssocID="{16A6E71D-F5CC-4A9B-AE82-78DC336A575A}" presName="bgRect" presStyleLbl="bgShp" presStyleIdx="3" presStyleCnt="5"/>
      <dgm:spPr/>
    </dgm:pt>
    <dgm:pt modelId="{04CA8437-754C-485A-9B83-8BBA1D673482}" type="pres">
      <dgm:prSet presAssocID="{16A6E71D-F5CC-4A9B-AE82-78DC336A575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ilding"/>
        </a:ext>
      </dgm:extLst>
    </dgm:pt>
    <dgm:pt modelId="{42143B69-13DE-4224-8601-1C32E044F6F2}" type="pres">
      <dgm:prSet presAssocID="{16A6E71D-F5CC-4A9B-AE82-78DC336A575A}" presName="spaceRect" presStyleCnt="0"/>
      <dgm:spPr/>
    </dgm:pt>
    <dgm:pt modelId="{5307DC18-2AA1-45D7-9464-BFD45211CF34}" type="pres">
      <dgm:prSet presAssocID="{16A6E71D-F5CC-4A9B-AE82-78DC336A575A}" presName="parTx" presStyleLbl="revTx" presStyleIdx="3" presStyleCnt="5">
        <dgm:presLayoutVars>
          <dgm:chMax val="0"/>
          <dgm:chPref val="0"/>
        </dgm:presLayoutVars>
      </dgm:prSet>
      <dgm:spPr/>
    </dgm:pt>
    <dgm:pt modelId="{A9078CAA-32B7-4F22-9E84-98DAF109C7B1}" type="pres">
      <dgm:prSet presAssocID="{DCCE7CA4-2A6C-4B94-B6EA-28F3048BCE5B}" presName="sibTrans" presStyleCnt="0"/>
      <dgm:spPr/>
    </dgm:pt>
    <dgm:pt modelId="{D133901F-8327-4EAF-827B-64EE04E4CD26}" type="pres">
      <dgm:prSet presAssocID="{505839BD-EAFA-45DE-826E-CD32FF70B330}" presName="compNode" presStyleCnt="0"/>
      <dgm:spPr/>
    </dgm:pt>
    <dgm:pt modelId="{08D032A1-A074-453F-914D-3F4BFBA27BE9}" type="pres">
      <dgm:prSet presAssocID="{505839BD-EAFA-45DE-826E-CD32FF70B330}" presName="bgRect" presStyleLbl="bgShp" presStyleIdx="4" presStyleCnt="5"/>
      <dgm:spPr/>
    </dgm:pt>
    <dgm:pt modelId="{CA5DB7BB-EE12-4155-9D43-F4839FD15D63}" type="pres">
      <dgm:prSet presAssocID="{505839BD-EAFA-45DE-826E-CD32FF70B33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0E3ABCEE-0FDC-4E5B-AC95-ECC8823FE733}" type="pres">
      <dgm:prSet presAssocID="{505839BD-EAFA-45DE-826E-CD32FF70B330}" presName="spaceRect" presStyleCnt="0"/>
      <dgm:spPr/>
    </dgm:pt>
    <dgm:pt modelId="{B5FE70EC-27CB-4756-B284-D620A9341811}" type="pres">
      <dgm:prSet presAssocID="{505839BD-EAFA-45DE-826E-CD32FF70B330}" presName="parTx" presStyleLbl="revTx" presStyleIdx="4" presStyleCnt="5">
        <dgm:presLayoutVars>
          <dgm:chMax val="0"/>
          <dgm:chPref val="0"/>
        </dgm:presLayoutVars>
      </dgm:prSet>
      <dgm:spPr/>
    </dgm:pt>
  </dgm:ptLst>
  <dgm:cxnLst>
    <dgm:cxn modelId="{4896863E-DAE5-4C27-AEA6-940B9923B647}" type="presOf" srcId="{16A6E71D-F5CC-4A9B-AE82-78DC336A575A}" destId="{5307DC18-2AA1-45D7-9464-BFD45211CF34}" srcOrd="0" destOrd="0" presId="urn:microsoft.com/office/officeart/2018/2/layout/IconVerticalSolidList"/>
    <dgm:cxn modelId="{8FEF187D-D102-47B5-9D1A-0BC67CF5F503}" type="presOf" srcId="{36078E39-9583-4A7C-B448-70469CCC7F66}" destId="{37378CE5-531E-4436-A367-8E07FED679D2}" srcOrd="0" destOrd="0" presId="urn:microsoft.com/office/officeart/2018/2/layout/IconVerticalSolidList"/>
    <dgm:cxn modelId="{A709707F-EB7D-4649-B650-2F6F34AD0652}" type="presOf" srcId="{B546540C-EAF8-4094-AD59-61BFFD870E31}" destId="{67EBE054-B388-4532-8447-FDF5235E382E}" srcOrd="0" destOrd="0" presId="urn:microsoft.com/office/officeart/2018/2/layout/IconVerticalSolidList"/>
    <dgm:cxn modelId="{3BEBF095-B3D4-4EB3-AD41-BABD8568C925}" type="presOf" srcId="{505839BD-EAFA-45DE-826E-CD32FF70B330}" destId="{B5FE70EC-27CB-4756-B284-D620A9341811}" srcOrd="0" destOrd="0" presId="urn:microsoft.com/office/officeart/2018/2/layout/IconVerticalSolidList"/>
    <dgm:cxn modelId="{2916309B-A473-4B36-8885-E59FAA049381}" srcId="{B9AB44CA-B879-4077-ACE1-F4E573E69872}" destId="{505839BD-EAFA-45DE-826E-CD32FF70B330}" srcOrd="4" destOrd="0" parTransId="{BEFF082F-E578-418A-8E87-C7FFD225C620}" sibTransId="{EA049DBE-F030-4204-BAD2-34C8DC347741}"/>
    <dgm:cxn modelId="{E17FB1A3-4937-46B5-B880-F3B883D2F541}" srcId="{B9AB44CA-B879-4077-ACE1-F4E573E69872}" destId="{36078E39-9583-4A7C-B448-70469CCC7F66}" srcOrd="0" destOrd="0" parTransId="{428FDA32-5902-43A4-AF75-C2AF985A30C4}" sibTransId="{B835C014-BBE6-4D16-96DB-4A3909335563}"/>
    <dgm:cxn modelId="{0DB04BA9-B446-4355-B843-D5C41478B2F0}" type="presOf" srcId="{B9AB44CA-B879-4077-ACE1-F4E573E69872}" destId="{3D325275-687F-4FED-9771-B16BBFD464A7}" srcOrd="0" destOrd="0" presId="urn:microsoft.com/office/officeart/2018/2/layout/IconVerticalSolidList"/>
    <dgm:cxn modelId="{AC6A15E0-B616-47DE-8E58-E4B8E69B97DD}" type="presOf" srcId="{E6740112-BA7C-4DD3-A081-7C717A4431A3}" destId="{AADC9C80-05C3-4A4E-B493-91D6F025B0F7}" srcOrd="0" destOrd="0" presId="urn:microsoft.com/office/officeart/2018/2/layout/IconVerticalSolidList"/>
    <dgm:cxn modelId="{911BC0EF-3136-4831-81AE-2FD4DD3B554E}" srcId="{B9AB44CA-B879-4077-ACE1-F4E573E69872}" destId="{E6740112-BA7C-4DD3-A081-7C717A4431A3}" srcOrd="2" destOrd="0" parTransId="{2867AF2C-3207-4C78-B721-74C045B0E101}" sibTransId="{5556125B-1EE8-4EC1-90DA-2FD5B803372C}"/>
    <dgm:cxn modelId="{204ABFF5-50FF-4638-AF64-2BB323A97D7A}" srcId="{B9AB44CA-B879-4077-ACE1-F4E573E69872}" destId="{16A6E71D-F5CC-4A9B-AE82-78DC336A575A}" srcOrd="3" destOrd="0" parTransId="{BE8C7DDC-E774-4B6E-84FC-9CE37DA0E160}" sibTransId="{DCCE7CA4-2A6C-4B94-B6EA-28F3048BCE5B}"/>
    <dgm:cxn modelId="{AE0744FD-82E3-4EDB-AB50-2CAE6C5A3DFA}" srcId="{B9AB44CA-B879-4077-ACE1-F4E573E69872}" destId="{B546540C-EAF8-4094-AD59-61BFFD870E31}" srcOrd="1" destOrd="0" parTransId="{5147665B-9F16-4F17-8E3B-9E29182F2BB7}" sibTransId="{377BDDCB-52B4-4D61-B717-6FCE57405EC4}"/>
    <dgm:cxn modelId="{7EB9869C-FD59-43D3-9A93-2F2E950CB2B6}" type="presParOf" srcId="{3D325275-687F-4FED-9771-B16BBFD464A7}" destId="{F5B283B5-7196-4291-A55C-1735C0E378D3}" srcOrd="0" destOrd="0" presId="urn:microsoft.com/office/officeart/2018/2/layout/IconVerticalSolidList"/>
    <dgm:cxn modelId="{40CD1F27-C541-4928-950E-5A2D51F80187}" type="presParOf" srcId="{F5B283B5-7196-4291-A55C-1735C0E378D3}" destId="{D456D291-CA9C-4A15-A3A8-CD57FDE97CEF}" srcOrd="0" destOrd="0" presId="urn:microsoft.com/office/officeart/2018/2/layout/IconVerticalSolidList"/>
    <dgm:cxn modelId="{E1F0CA2D-BCE4-4C05-88F4-9C209F8B5A21}" type="presParOf" srcId="{F5B283B5-7196-4291-A55C-1735C0E378D3}" destId="{CAE15857-1C18-4A6F-BDB4-E22C5858502D}" srcOrd="1" destOrd="0" presId="urn:microsoft.com/office/officeart/2018/2/layout/IconVerticalSolidList"/>
    <dgm:cxn modelId="{11852BE3-49F7-4A7C-8837-79057F1A0244}" type="presParOf" srcId="{F5B283B5-7196-4291-A55C-1735C0E378D3}" destId="{438129B5-AE48-4C8E-9743-3A5E1E1D0C23}" srcOrd="2" destOrd="0" presId="urn:microsoft.com/office/officeart/2018/2/layout/IconVerticalSolidList"/>
    <dgm:cxn modelId="{0AAA9273-845E-4EC0-B6F6-7F142B84DEB0}" type="presParOf" srcId="{F5B283B5-7196-4291-A55C-1735C0E378D3}" destId="{37378CE5-531E-4436-A367-8E07FED679D2}" srcOrd="3" destOrd="0" presId="urn:microsoft.com/office/officeart/2018/2/layout/IconVerticalSolidList"/>
    <dgm:cxn modelId="{BDF25F0D-D3B7-4121-8A94-4E322C80521E}" type="presParOf" srcId="{3D325275-687F-4FED-9771-B16BBFD464A7}" destId="{151907A7-4242-430B-A34A-4A22F10C0463}" srcOrd="1" destOrd="0" presId="urn:microsoft.com/office/officeart/2018/2/layout/IconVerticalSolidList"/>
    <dgm:cxn modelId="{C007F4AE-AFEF-4300-AFC6-12A96B7F1AEC}" type="presParOf" srcId="{3D325275-687F-4FED-9771-B16BBFD464A7}" destId="{1D6AD97C-3B86-4AE4-9EC9-E184C0D60157}" srcOrd="2" destOrd="0" presId="urn:microsoft.com/office/officeart/2018/2/layout/IconVerticalSolidList"/>
    <dgm:cxn modelId="{12732726-8BB8-4F28-9374-20C04B2B5B51}" type="presParOf" srcId="{1D6AD97C-3B86-4AE4-9EC9-E184C0D60157}" destId="{985FC924-ABED-4D0E-9572-5CE28B090BCC}" srcOrd="0" destOrd="0" presId="urn:microsoft.com/office/officeart/2018/2/layout/IconVerticalSolidList"/>
    <dgm:cxn modelId="{4C0ED125-3C3F-40D7-BE3D-89B3E488F47A}" type="presParOf" srcId="{1D6AD97C-3B86-4AE4-9EC9-E184C0D60157}" destId="{BDFC6095-E350-45EB-B3E5-D4B21F4A57B2}" srcOrd="1" destOrd="0" presId="urn:microsoft.com/office/officeart/2018/2/layout/IconVerticalSolidList"/>
    <dgm:cxn modelId="{D8ACFDF1-4BC3-4803-8753-D0C25156074F}" type="presParOf" srcId="{1D6AD97C-3B86-4AE4-9EC9-E184C0D60157}" destId="{172C24C5-8383-4831-9453-08A25C561EB8}" srcOrd="2" destOrd="0" presId="urn:microsoft.com/office/officeart/2018/2/layout/IconVerticalSolidList"/>
    <dgm:cxn modelId="{11210287-BD66-48C6-B361-4A4D7E374E90}" type="presParOf" srcId="{1D6AD97C-3B86-4AE4-9EC9-E184C0D60157}" destId="{67EBE054-B388-4532-8447-FDF5235E382E}" srcOrd="3" destOrd="0" presId="urn:microsoft.com/office/officeart/2018/2/layout/IconVerticalSolidList"/>
    <dgm:cxn modelId="{BEBCF6F7-B3EE-42BF-ABED-2C3E5A667510}" type="presParOf" srcId="{3D325275-687F-4FED-9771-B16BBFD464A7}" destId="{C6EFEEA7-705D-420B-B680-3AB75837E8D4}" srcOrd="3" destOrd="0" presId="urn:microsoft.com/office/officeart/2018/2/layout/IconVerticalSolidList"/>
    <dgm:cxn modelId="{8650C52D-F8C9-43B6-A278-4755723B0002}" type="presParOf" srcId="{3D325275-687F-4FED-9771-B16BBFD464A7}" destId="{34AFC535-28A6-4DCA-A61F-39F01F35BC06}" srcOrd="4" destOrd="0" presId="urn:microsoft.com/office/officeart/2018/2/layout/IconVerticalSolidList"/>
    <dgm:cxn modelId="{43966CC3-99EE-4C62-A0DD-9A9E18E6CEC6}" type="presParOf" srcId="{34AFC535-28A6-4DCA-A61F-39F01F35BC06}" destId="{814FBFD1-2FCE-477C-9EF6-77371D6AF5E9}" srcOrd="0" destOrd="0" presId="urn:microsoft.com/office/officeart/2018/2/layout/IconVerticalSolidList"/>
    <dgm:cxn modelId="{1213D179-F1B1-461A-9898-84B2694FA06E}" type="presParOf" srcId="{34AFC535-28A6-4DCA-A61F-39F01F35BC06}" destId="{5F153533-B1AF-405F-8E80-AEED22173D86}" srcOrd="1" destOrd="0" presId="urn:microsoft.com/office/officeart/2018/2/layout/IconVerticalSolidList"/>
    <dgm:cxn modelId="{3F156010-DAF9-4547-9513-D891B4A13F8B}" type="presParOf" srcId="{34AFC535-28A6-4DCA-A61F-39F01F35BC06}" destId="{EF99DFE1-F29D-4E83-A676-5E56270C83D8}" srcOrd="2" destOrd="0" presId="urn:microsoft.com/office/officeart/2018/2/layout/IconVerticalSolidList"/>
    <dgm:cxn modelId="{BE8143A9-B81D-4C18-A231-00FA68073EF0}" type="presParOf" srcId="{34AFC535-28A6-4DCA-A61F-39F01F35BC06}" destId="{AADC9C80-05C3-4A4E-B493-91D6F025B0F7}" srcOrd="3" destOrd="0" presId="urn:microsoft.com/office/officeart/2018/2/layout/IconVerticalSolidList"/>
    <dgm:cxn modelId="{AFD68DA7-4236-467C-913A-FD7CC22EE11A}" type="presParOf" srcId="{3D325275-687F-4FED-9771-B16BBFD464A7}" destId="{2CC85A1D-1778-4C9D-98C9-2C499C3E76AD}" srcOrd="5" destOrd="0" presId="urn:microsoft.com/office/officeart/2018/2/layout/IconVerticalSolidList"/>
    <dgm:cxn modelId="{F267F9AD-E881-4DB6-AFE4-FE84E40BBCF9}" type="presParOf" srcId="{3D325275-687F-4FED-9771-B16BBFD464A7}" destId="{E1BC2DD8-E0C9-45D1-8DAA-84AD040D93C5}" srcOrd="6" destOrd="0" presId="urn:microsoft.com/office/officeart/2018/2/layout/IconVerticalSolidList"/>
    <dgm:cxn modelId="{2E65AF14-1784-42D1-9E36-515F62FC90AB}" type="presParOf" srcId="{E1BC2DD8-E0C9-45D1-8DAA-84AD040D93C5}" destId="{45F1D023-BA9B-4587-8F83-081C86ACA589}" srcOrd="0" destOrd="0" presId="urn:microsoft.com/office/officeart/2018/2/layout/IconVerticalSolidList"/>
    <dgm:cxn modelId="{FA887A3F-5E52-4EA6-9125-CE3FDAC0D72B}" type="presParOf" srcId="{E1BC2DD8-E0C9-45D1-8DAA-84AD040D93C5}" destId="{04CA8437-754C-485A-9B83-8BBA1D673482}" srcOrd="1" destOrd="0" presId="urn:microsoft.com/office/officeart/2018/2/layout/IconVerticalSolidList"/>
    <dgm:cxn modelId="{F32095A7-3026-4ACA-8407-95D271F824E3}" type="presParOf" srcId="{E1BC2DD8-E0C9-45D1-8DAA-84AD040D93C5}" destId="{42143B69-13DE-4224-8601-1C32E044F6F2}" srcOrd="2" destOrd="0" presId="urn:microsoft.com/office/officeart/2018/2/layout/IconVerticalSolidList"/>
    <dgm:cxn modelId="{FED18BE5-B636-437D-A19D-8883B5A1D8E7}" type="presParOf" srcId="{E1BC2DD8-E0C9-45D1-8DAA-84AD040D93C5}" destId="{5307DC18-2AA1-45D7-9464-BFD45211CF34}" srcOrd="3" destOrd="0" presId="urn:microsoft.com/office/officeart/2018/2/layout/IconVerticalSolidList"/>
    <dgm:cxn modelId="{2FB558ED-CE67-49E9-A831-8CFC4DF50EA8}" type="presParOf" srcId="{3D325275-687F-4FED-9771-B16BBFD464A7}" destId="{A9078CAA-32B7-4F22-9E84-98DAF109C7B1}" srcOrd="7" destOrd="0" presId="urn:microsoft.com/office/officeart/2018/2/layout/IconVerticalSolidList"/>
    <dgm:cxn modelId="{0D6CA564-84B2-43A2-BA44-8FF83F164B7A}" type="presParOf" srcId="{3D325275-687F-4FED-9771-B16BBFD464A7}" destId="{D133901F-8327-4EAF-827B-64EE04E4CD26}" srcOrd="8" destOrd="0" presId="urn:microsoft.com/office/officeart/2018/2/layout/IconVerticalSolidList"/>
    <dgm:cxn modelId="{B4AB764F-DE97-45E6-8B10-D88A478B38A7}" type="presParOf" srcId="{D133901F-8327-4EAF-827B-64EE04E4CD26}" destId="{08D032A1-A074-453F-914D-3F4BFBA27BE9}" srcOrd="0" destOrd="0" presId="urn:microsoft.com/office/officeart/2018/2/layout/IconVerticalSolidList"/>
    <dgm:cxn modelId="{B1051E06-2D97-447A-8684-079B28AA7061}" type="presParOf" srcId="{D133901F-8327-4EAF-827B-64EE04E4CD26}" destId="{CA5DB7BB-EE12-4155-9D43-F4839FD15D63}" srcOrd="1" destOrd="0" presId="urn:microsoft.com/office/officeart/2018/2/layout/IconVerticalSolidList"/>
    <dgm:cxn modelId="{8C307371-A1E1-4F9D-A741-59787726BC4E}" type="presParOf" srcId="{D133901F-8327-4EAF-827B-64EE04E4CD26}" destId="{0E3ABCEE-0FDC-4E5B-AC95-ECC8823FE733}" srcOrd="2" destOrd="0" presId="urn:microsoft.com/office/officeart/2018/2/layout/IconVerticalSolidList"/>
    <dgm:cxn modelId="{B9DE03C3-C335-47A9-B158-044AECDC20D4}" type="presParOf" srcId="{D133901F-8327-4EAF-827B-64EE04E4CD26}" destId="{B5FE70EC-27CB-4756-B284-D620A934181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AE0650-EB6A-4351-B347-C86BF4782FF6}"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7247755-5C0D-4F80-9122-F4C249090FA3}">
      <dgm:prSet/>
      <dgm:spPr/>
      <dgm:t>
        <a:bodyPr/>
        <a:lstStyle/>
        <a:p>
          <a:pPr>
            <a:lnSpc>
              <a:spcPct val="100000"/>
            </a:lnSpc>
          </a:pPr>
          <a:r>
            <a:rPr lang="en-GB" b="0" i="0"/>
            <a:t>To be the best business partner by providing high-quality cleaning services for residential </a:t>
          </a:r>
          <a:endParaRPr lang="en-US"/>
        </a:p>
      </dgm:t>
    </dgm:pt>
    <dgm:pt modelId="{D4046141-9F45-4D40-AF53-833F58FDE102}" type="parTrans" cxnId="{10A18D28-0638-4FF1-BAAC-968764E4B5C2}">
      <dgm:prSet/>
      <dgm:spPr/>
      <dgm:t>
        <a:bodyPr/>
        <a:lstStyle/>
        <a:p>
          <a:endParaRPr lang="en-US"/>
        </a:p>
      </dgm:t>
    </dgm:pt>
    <dgm:pt modelId="{EA471632-21FF-4041-86FE-548196847DC2}" type="sibTrans" cxnId="{10A18D28-0638-4FF1-BAAC-968764E4B5C2}">
      <dgm:prSet/>
      <dgm:spPr/>
      <dgm:t>
        <a:bodyPr/>
        <a:lstStyle/>
        <a:p>
          <a:pPr>
            <a:lnSpc>
              <a:spcPct val="100000"/>
            </a:lnSpc>
          </a:pPr>
          <a:endParaRPr lang="en-US"/>
        </a:p>
      </dgm:t>
    </dgm:pt>
    <dgm:pt modelId="{2F60E306-462F-44D6-BD76-F7E1A9E6304B}">
      <dgm:prSet/>
      <dgm:spPr/>
      <dgm:t>
        <a:bodyPr/>
        <a:lstStyle/>
        <a:p>
          <a:pPr>
            <a:lnSpc>
              <a:spcPct val="100000"/>
            </a:lnSpc>
          </a:pPr>
          <a:r>
            <a:rPr lang="en-GB" b="0" i="0"/>
            <a:t>and commercial partners.</a:t>
          </a:r>
          <a:endParaRPr lang="en-US"/>
        </a:p>
      </dgm:t>
    </dgm:pt>
    <dgm:pt modelId="{491C4546-9979-42F8-8C79-7EE92E58B478}" type="parTrans" cxnId="{13C3B4F5-E288-4368-A2CE-DFFA45FC4AC3}">
      <dgm:prSet/>
      <dgm:spPr/>
      <dgm:t>
        <a:bodyPr/>
        <a:lstStyle/>
        <a:p>
          <a:endParaRPr lang="en-US"/>
        </a:p>
      </dgm:t>
    </dgm:pt>
    <dgm:pt modelId="{EF33FA62-BC2E-47E0-9E15-AD7539CABE0D}" type="sibTrans" cxnId="{13C3B4F5-E288-4368-A2CE-DFFA45FC4AC3}">
      <dgm:prSet/>
      <dgm:spPr/>
      <dgm:t>
        <a:bodyPr/>
        <a:lstStyle/>
        <a:p>
          <a:pPr>
            <a:lnSpc>
              <a:spcPct val="100000"/>
            </a:lnSpc>
          </a:pPr>
          <a:endParaRPr lang="en-US"/>
        </a:p>
      </dgm:t>
    </dgm:pt>
    <dgm:pt modelId="{1DFF6913-AEF7-4AC7-8E59-723D1F5A46E4}">
      <dgm:prSet/>
      <dgm:spPr/>
      <dgm:t>
        <a:bodyPr/>
        <a:lstStyle/>
        <a:p>
          <a:pPr>
            <a:lnSpc>
              <a:spcPct val="100000"/>
            </a:lnSpc>
          </a:pPr>
          <a:r>
            <a:rPr lang="en-GB" b="0" i="0" dirty="0"/>
            <a:t> To generate sustainable revenue.</a:t>
          </a:r>
          <a:endParaRPr lang="en-US" dirty="0"/>
        </a:p>
      </dgm:t>
    </dgm:pt>
    <dgm:pt modelId="{9A8CBBF8-4A40-4720-B003-9064C69BDB2C}" type="parTrans" cxnId="{CC10D980-A247-498C-930A-0659678F99B2}">
      <dgm:prSet/>
      <dgm:spPr/>
      <dgm:t>
        <a:bodyPr/>
        <a:lstStyle/>
        <a:p>
          <a:endParaRPr lang="en-US"/>
        </a:p>
      </dgm:t>
    </dgm:pt>
    <dgm:pt modelId="{C4D2856B-61F1-4F00-9645-3A3FD6A4D34A}" type="sibTrans" cxnId="{CC10D980-A247-498C-930A-0659678F99B2}">
      <dgm:prSet/>
      <dgm:spPr/>
      <dgm:t>
        <a:bodyPr/>
        <a:lstStyle/>
        <a:p>
          <a:pPr>
            <a:lnSpc>
              <a:spcPct val="100000"/>
            </a:lnSpc>
          </a:pPr>
          <a:endParaRPr lang="en-US"/>
        </a:p>
      </dgm:t>
    </dgm:pt>
    <dgm:pt modelId="{C59FD9A3-051E-4D92-ABA5-84FDF141745E}">
      <dgm:prSet/>
      <dgm:spPr/>
      <dgm:t>
        <a:bodyPr/>
        <a:lstStyle/>
        <a:p>
          <a:pPr>
            <a:lnSpc>
              <a:spcPct val="100000"/>
            </a:lnSpc>
          </a:pPr>
          <a:r>
            <a:rPr lang="en-GB" b="0" i="0" dirty="0"/>
            <a:t> To create long-term relationships with commercial and residential customers.</a:t>
          </a:r>
          <a:endParaRPr lang="en-US" dirty="0"/>
        </a:p>
      </dgm:t>
    </dgm:pt>
    <dgm:pt modelId="{35C0AB0F-5AA0-40A9-8FC5-CD5660278F64}" type="parTrans" cxnId="{98EE7475-49F0-434C-9868-1F7641405326}">
      <dgm:prSet/>
      <dgm:spPr/>
      <dgm:t>
        <a:bodyPr/>
        <a:lstStyle/>
        <a:p>
          <a:endParaRPr lang="en-US"/>
        </a:p>
      </dgm:t>
    </dgm:pt>
    <dgm:pt modelId="{2B940033-6A54-40D9-8A91-BD88D0D05FF0}" type="sibTrans" cxnId="{98EE7475-49F0-434C-9868-1F7641405326}">
      <dgm:prSet/>
      <dgm:spPr/>
      <dgm:t>
        <a:bodyPr/>
        <a:lstStyle/>
        <a:p>
          <a:pPr>
            <a:lnSpc>
              <a:spcPct val="100000"/>
            </a:lnSpc>
          </a:pPr>
          <a:endParaRPr lang="en-US"/>
        </a:p>
      </dgm:t>
    </dgm:pt>
    <dgm:pt modelId="{F6B47D85-54EC-4FDA-999E-53E526042AF4}">
      <dgm:prSet/>
      <dgm:spPr/>
      <dgm:t>
        <a:bodyPr/>
        <a:lstStyle/>
        <a:p>
          <a:pPr>
            <a:lnSpc>
              <a:spcPct val="100000"/>
            </a:lnSpc>
          </a:pPr>
          <a:r>
            <a:rPr lang="en-GB" b="0" i="0" dirty="0"/>
            <a:t> To support research and development in the cleaning service industry.</a:t>
          </a:r>
          <a:endParaRPr lang="en-US" dirty="0"/>
        </a:p>
      </dgm:t>
    </dgm:pt>
    <dgm:pt modelId="{7DF8158F-E5C8-489B-910E-D33DC924CB95}" type="parTrans" cxnId="{FE75140E-56E3-4BCA-910B-1BD39F49F194}">
      <dgm:prSet/>
      <dgm:spPr/>
      <dgm:t>
        <a:bodyPr/>
        <a:lstStyle/>
        <a:p>
          <a:endParaRPr lang="en-US"/>
        </a:p>
      </dgm:t>
    </dgm:pt>
    <dgm:pt modelId="{2DF81E54-1624-4F07-80A6-11898CD4D1F1}" type="sibTrans" cxnId="{FE75140E-56E3-4BCA-910B-1BD39F49F194}">
      <dgm:prSet/>
      <dgm:spPr/>
      <dgm:t>
        <a:bodyPr/>
        <a:lstStyle/>
        <a:p>
          <a:pPr>
            <a:lnSpc>
              <a:spcPct val="100000"/>
            </a:lnSpc>
          </a:pPr>
          <a:endParaRPr lang="en-US"/>
        </a:p>
      </dgm:t>
    </dgm:pt>
    <dgm:pt modelId="{75248249-4811-4AD2-832B-CE8A1731A371}">
      <dgm:prSet/>
      <dgm:spPr/>
      <dgm:t>
        <a:bodyPr/>
        <a:lstStyle/>
        <a:p>
          <a:pPr>
            <a:lnSpc>
              <a:spcPct val="100000"/>
            </a:lnSpc>
          </a:pPr>
          <a:r>
            <a:rPr lang="en-GB" b="0" i="0" dirty="0"/>
            <a:t> To employ and train highly skilled staff with values desired by the customers.</a:t>
          </a:r>
          <a:endParaRPr lang="en-US" dirty="0"/>
        </a:p>
      </dgm:t>
    </dgm:pt>
    <dgm:pt modelId="{9C5E8AF3-6E8C-41E3-BB80-F4F8A40FED3C}" type="parTrans" cxnId="{DA152F10-DB55-4CD8-8E2D-FB4D213F30C7}">
      <dgm:prSet/>
      <dgm:spPr/>
      <dgm:t>
        <a:bodyPr/>
        <a:lstStyle/>
        <a:p>
          <a:endParaRPr lang="en-US"/>
        </a:p>
      </dgm:t>
    </dgm:pt>
    <dgm:pt modelId="{B00FFDCF-9CBF-4063-B167-EE116F79C2DD}" type="sibTrans" cxnId="{DA152F10-DB55-4CD8-8E2D-FB4D213F30C7}">
      <dgm:prSet/>
      <dgm:spPr/>
      <dgm:t>
        <a:bodyPr/>
        <a:lstStyle/>
        <a:p>
          <a:pPr>
            <a:lnSpc>
              <a:spcPct val="100000"/>
            </a:lnSpc>
          </a:pPr>
          <a:endParaRPr lang="en-US"/>
        </a:p>
      </dgm:t>
    </dgm:pt>
    <dgm:pt modelId="{F3EC8B05-D8E5-4BF9-99D9-14593B8CED59}">
      <dgm:prSet/>
      <dgm:spPr/>
      <dgm:t>
        <a:bodyPr/>
        <a:lstStyle/>
        <a:p>
          <a:pPr>
            <a:lnSpc>
              <a:spcPct val="100000"/>
            </a:lnSpc>
          </a:pPr>
          <a:r>
            <a:rPr lang="en-GB" b="0" i="0" dirty="0"/>
            <a:t> To hire sufficient staff that will get the business moving.</a:t>
          </a:r>
          <a:endParaRPr lang="en-US" dirty="0"/>
        </a:p>
      </dgm:t>
    </dgm:pt>
    <dgm:pt modelId="{D76E9349-34FF-4041-B052-3DDAE80E50D2}" type="parTrans" cxnId="{3B1D749A-2168-4623-AA27-DF07BF2FC6E7}">
      <dgm:prSet/>
      <dgm:spPr/>
      <dgm:t>
        <a:bodyPr/>
        <a:lstStyle/>
        <a:p>
          <a:endParaRPr lang="en-US"/>
        </a:p>
      </dgm:t>
    </dgm:pt>
    <dgm:pt modelId="{8259EE7B-5FAA-41A1-B0BD-E47C86BA35A5}" type="sibTrans" cxnId="{3B1D749A-2168-4623-AA27-DF07BF2FC6E7}">
      <dgm:prSet/>
      <dgm:spPr/>
      <dgm:t>
        <a:bodyPr/>
        <a:lstStyle/>
        <a:p>
          <a:pPr>
            <a:lnSpc>
              <a:spcPct val="100000"/>
            </a:lnSpc>
          </a:pPr>
          <a:endParaRPr lang="en-US"/>
        </a:p>
      </dgm:t>
    </dgm:pt>
    <dgm:pt modelId="{C7DFC1EF-5479-4C23-9433-D8E6D2AC5D0C}">
      <dgm:prSet/>
      <dgm:spPr/>
      <dgm:t>
        <a:bodyPr/>
        <a:lstStyle/>
        <a:p>
          <a:pPr>
            <a:lnSpc>
              <a:spcPct val="100000"/>
            </a:lnSpc>
          </a:pPr>
          <a:r>
            <a:rPr lang="en-GB" b="0" i="0" dirty="0"/>
            <a:t> Have a central office and branches to assist in running the business.</a:t>
          </a:r>
          <a:endParaRPr lang="en-US" dirty="0"/>
        </a:p>
      </dgm:t>
    </dgm:pt>
    <dgm:pt modelId="{2C600635-D393-43D8-A9FA-4C3D8448225B}" type="parTrans" cxnId="{37D1E9AD-E28C-4962-BC0F-CB511EF798EA}">
      <dgm:prSet/>
      <dgm:spPr/>
      <dgm:t>
        <a:bodyPr/>
        <a:lstStyle/>
        <a:p>
          <a:endParaRPr lang="en-US"/>
        </a:p>
      </dgm:t>
    </dgm:pt>
    <dgm:pt modelId="{4FF9B1A2-4B13-42EF-B72E-5796D52478E6}" type="sibTrans" cxnId="{37D1E9AD-E28C-4962-BC0F-CB511EF798EA}">
      <dgm:prSet/>
      <dgm:spPr/>
      <dgm:t>
        <a:bodyPr/>
        <a:lstStyle/>
        <a:p>
          <a:endParaRPr lang="en-US"/>
        </a:p>
      </dgm:t>
    </dgm:pt>
    <dgm:pt modelId="{DB0423FC-C431-405D-A7BC-B6243539DDD7}" type="pres">
      <dgm:prSet presAssocID="{2AAE0650-EB6A-4351-B347-C86BF4782FF6}" presName="root" presStyleCnt="0">
        <dgm:presLayoutVars>
          <dgm:dir/>
          <dgm:resizeHandles val="exact"/>
        </dgm:presLayoutVars>
      </dgm:prSet>
      <dgm:spPr/>
    </dgm:pt>
    <dgm:pt modelId="{77721482-FB90-4EE4-A35D-C18B10B60687}" type="pres">
      <dgm:prSet presAssocID="{2AAE0650-EB6A-4351-B347-C86BF4782FF6}" presName="container" presStyleCnt="0">
        <dgm:presLayoutVars>
          <dgm:dir/>
          <dgm:resizeHandles val="exact"/>
        </dgm:presLayoutVars>
      </dgm:prSet>
      <dgm:spPr/>
    </dgm:pt>
    <dgm:pt modelId="{0E43B502-9B47-43D2-9267-90ED8046F6A6}" type="pres">
      <dgm:prSet presAssocID="{67247755-5C0D-4F80-9122-F4C249090FA3}" presName="compNode" presStyleCnt="0"/>
      <dgm:spPr/>
    </dgm:pt>
    <dgm:pt modelId="{F5675EAC-0BC1-4380-9876-1FC10A923D04}" type="pres">
      <dgm:prSet presAssocID="{67247755-5C0D-4F80-9122-F4C249090FA3}" presName="iconBgRect" presStyleLbl="bgShp" presStyleIdx="0" presStyleCnt="8"/>
      <dgm:spPr/>
    </dgm:pt>
    <dgm:pt modelId="{8125FF1C-E439-4806-945A-EC250847736D}" type="pres">
      <dgm:prSet presAssocID="{67247755-5C0D-4F80-9122-F4C249090FA3}"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p and bucket"/>
        </a:ext>
      </dgm:extLst>
    </dgm:pt>
    <dgm:pt modelId="{9882BBF3-B037-4D46-A737-B7C854376958}" type="pres">
      <dgm:prSet presAssocID="{67247755-5C0D-4F80-9122-F4C249090FA3}" presName="spaceRect" presStyleCnt="0"/>
      <dgm:spPr/>
    </dgm:pt>
    <dgm:pt modelId="{2EE9BCEA-AAFD-4659-A079-4F39BA01A89A}" type="pres">
      <dgm:prSet presAssocID="{67247755-5C0D-4F80-9122-F4C249090FA3}" presName="textRect" presStyleLbl="revTx" presStyleIdx="0" presStyleCnt="8">
        <dgm:presLayoutVars>
          <dgm:chMax val="1"/>
          <dgm:chPref val="1"/>
        </dgm:presLayoutVars>
      </dgm:prSet>
      <dgm:spPr/>
    </dgm:pt>
    <dgm:pt modelId="{D416EA8F-C671-4584-B046-96E0CFAFABB8}" type="pres">
      <dgm:prSet presAssocID="{EA471632-21FF-4041-86FE-548196847DC2}" presName="sibTrans" presStyleLbl="sibTrans2D1" presStyleIdx="0" presStyleCnt="0"/>
      <dgm:spPr/>
    </dgm:pt>
    <dgm:pt modelId="{64E3B081-FA37-4E34-A3FB-4763EE3E5F95}" type="pres">
      <dgm:prSet presAssocID="{2F60E306-462F-44D6-BD76-F7E1A9E6304B}" presName="compNode" presStyleCnt="0"/>
      <dgm:spPr/>
    </dgm:pt>
    <dgm:pt modelId="{C91DDAA9-08D3-4189-96C4-C7E98462B061}" type="pres">
      <dgm:prSet presAssocID="{2F60E306-462F-44D6-BD76-F7E1A9E6304B}" presName="iconBgRect" presStyleLbl="bgShp" presStyleIdx="1" presStyleCnt="8"/>
      <dgm:spPr/>
    </dgm:pt>
    <dgm:pt modelId="{FE76DC9B-D7C3-452C-A183-76124995CC0B}" type="pres">
      <dgm:prSet presAssocID="{2F60E306-462F-44D6-BD76-F7E1A9E6304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8F05188B-9241-484B-8900-89FFA911D563}" type="pres">
      <dgm:prSet presAssocID="{2F60E306-462F-44D6-BD76-F7E1A9E6304B}" presName="spaceRect" presStyleCnt="0"/>
      <dgm:spPr/>
    </dgm:pt>
    <dgm:pt modelId="{ED14EBA1-35CA-4B0F-90DD-B8D0EB5EB6DA}" type="pres">
      <dgm:prSet presAssocID="{2F60E306-462F-44D6-BD76-F7E1A9E6304B}" presName="textRect" presStyleLbl="revTx" presStyleIdx="1" presStyleCnt="8">
        <dgm:presLayoutVars>
          <dgm:chMax val="1"/>
          <dgm:chPref val="1"/>
        </dgm:presLayoutVars>
      </dgm:prSet>
      <dgm:spPr/>
    </dgm:pt>
    <dgm:pt modelId="{C440A5ED-2F25-4111-981D-103484B676BF}" type="pres">
      <dgm:prSet presAssocID="{EF33FA62-BC2E-47E0-9E15-AD7539CABE0D}" presName="sibTrans" presStyleLbl="sibTrans2D1" presStyleIdx="0" presStyleCnt="0"/>
      <dgm:spPr/>
    </dgm:pt>
    <dgm:pt modelId="{B4B600E6-0223-452D-94A6-FDCE454E08E1}" type="pres">
      <dgm:prSet presAssocID="{1DFF6913-AEF7-4AC7-8E59-723D1F5A46E4}" presName="compNode" presStyleCnt="0"/>
      <dgm:spPr/>
    </dgm:pt>
    <dgm:pt modelId="{75D8C43E-6476-4E0C-A6D3-DEA95D354B80}" type="pres">
      <dgm:prSet presAssocID="{1DFF6913-AEF7-4AC7-8E59-723D1F5A46E4}" presName="iconBgRect" presStyleLbl="bgShp" presStyleIdx="2" presStyleCnt="8"/>
      <dgm:spPr/>
    </dgm:pt>
    <dgm:pt modelId="{1A234E2E-7F48-4B6D-905F-0853079569A9}" type="pres">
      <dgm:prSet presAssocID="{1DFF6913-AEF7-4AC7-8E59-723D1F5A46E4}"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45DD3490-0D1A-4254-8A79-7CA29E9EC525}" type="pres">
      <dgm:prSet presAssocID="{1DFF6913-AEF7-4AC7-8E59-723D1F5A46E4}" presName="spaceRect" presStyleCnt="0"/>
      <dgm:spPr/>
    </dgm:pt>
    <dgm:pt modelId="{2A03A402-72A3-4690-86AD-7F85689583C5}" type="pres">
      <dgm:prSet presAssocID="{1DFF6913-AEF7-4AC7-8E59-723D1F5A46E4}" presName="textRect" presStyleLbl="revTx" presStyleIdx="2" presStyleCnt="8">
        <dgm:presLayoutVars>
          <dgm:chMax val="1"/>
          <dgm:chPref val="1"/>
        </dgm:presLayoutVars>
      </dgm:prSet>
      <dgm:spPr/>
    </dgm:pt>
    <dgm:pt modelId="{3951E694-1DA9-43D1-8B4A-532B276D6F2C}" type="pres">
      <dgm:prSet presAssocID="{C4D2856B-61F1-4F00-9645-3A3FD6A4D34A}" presName="sibTrans" presStyleLbl="sibTrans2D1" presStyleIdx="0" presStyleCnt="0"/>
      <dgm:spPr/>
    </dgm:pt>
    <dgm:pt modelId="{1D300E47-4724-4970-AA22-9DD142CDB001}" type="pres">
      <dgm:prSet presAssocID="{C59FD9A3-051E-4D92-ABA5-84FDF141745E}" presName="compNode" presStyleCnt="0"/>
      <dgm:spPr/>
    </dgm:pt>
    <dgm:pt modelId="{758ABF4B-3E96-4AB0-AA92-FA03A2F897A8}" type="pres">
      <dgm:prSet presAssocID="{C59FD9A3-051E-4D92-ABA5-84FDF141745E}" presName="iconBgRect" presStyleLbl="bgShp" presStyleIdx="3" presStyleCnt="8"/>
      <dgm:spPr/>
    </dgm:pt>
    <dgm:pt modelId="{817A26E0-0178-4B62-96B2-2ED556074E4F}" type="pres">
      <dgm:prSet presAssocID="{C59FD9A3-051E-4D92-ABA5-84FDF141745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urban scene"/>
        </a:ext>
      </dgm:extLst>
    </dgm:pt>
    <dgm:pt modelId="{61F23375-80FB-4A71-BE79-B526B871D99D}" type="pres">
      <dgm:prSet presAssocID="{C59FD9A3-051E-4D92-ABA5-84FDF141745E}" presName="spaceRect" presStyleCnt="0"/>
      <dgm:spPr/>
    </dgm:pt>
    <dgm:pt modelId="{8E6E1D24-C2C1-402A-99A1-8B19144C4BDF}" type="pres">
      <dgm:prSet presAssocID="{C59FD9A3-051E-4D92-ABA5-84FDF141745E}" presName="textRect" presStyleLbl="revTx" presStyleIdx="3" presStyleCnt="8">
        <dgm:presLayoutVars>
          <dgm:chMax val="1"/>
          <dgm:chPref val="1"/>
        </dgm:presLayoutVars>
      </dgm:prSet>
      <dgm:spPr/>
    </dgm:pt>
    <dgm:pt modelId="{05DE23E0-423A-4E88-BE27-181D3E69090A}" type="pres">
      <dgm:prSet presAssocID="{2B940033-6A54-40D9-8A91-BD88D0D05FF0}" presName="sibTrans" presStyleLbl="sibTrans2D1" presStyleIdx="0" presStyleCnt="0"/>
      <dgm:spPr/>
    </dgm:pt>
    <dgm:pt modelId="{052E8E36-98F7-42C4-B8C4-DEB3BE97B4E0}" type="pres">
      <dgm:prSet presAssocID="{F6B47D85-54EC-4FDA-999E-53E526042AF4}" presName="compNode" presStyleCnt="0"/>
      <dgm:spPr/>
    </dgm:pt>
    <dgm:pt modelId="{FE905FA8-C76D-4420-A1B2-1CD1B3D0FFC0}" type="pres">
      <dgm:prSet presAssocID="{F6B47D85-54EC-4FDA-999E-53E526042AF4}" presName="iconBgRect" presStyleLbl="bgShp" presStyleIdx="4" presStyleCnt="8"/>
      <dgm:spPr/>
    </dgm:pt>
    <dgm:pt modelId="{A288DA44-C1F2-4B9F-97E1-3CC3D0FDEFE5}" type="pres">
      <dgm:prSet presAssocID="{F6B47D85-54EC-4FDA-999E-53E526042AF4}"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ink"/>
        </a:ext>
      </dgm:extLst>
    </dgm:pt>
    <dgm:pt modelId="{500C8D88-47B2-47EF-9AE7-3608DA46093A}" type="pres">
      <dgm:prSet presAssocID="{F6B47D85-54EC-4FDA-999E-53E526042AF4}" presName="spaceRect" presStyleCnt="0"/>
      <dgm:spPr/>
    </dgm:pt>
    <dgm:pt modelId="{5832BC2D-FCA2-4019-8B88-8AAF6C77E885}" type="pres">
      <dgm:prSet presAssocID="{F6B47D85-54EC-4FDA-999E-53E526042AF4}" presName="textRect" presStyleLbl="revTx" presStyleIdx="4" presStyleCnt="8">
        <dgm:presLayoutVars>
          <dgm:chMax val="1"/>
          <dgm:chPref val="1"/>
        </dgm:presLayoutVars>
      </dgm:prSet>
      <dgm:spPr/>
    </dgm:pt>
    <dgm:pt modelId="{5DC9793F-BDB3-4298-8F13-C4C1FD17F56D}" type="pres">
      <dgm:prSet presAssocID="{2DF81E54-1624-4F07-80A6-11898CD4D1F1}" presName="sibTrans" presStyleLbl="sibTrans2D1" presStyleIdx="0" presStyleCnt="0"/>
      <dgm:spPr/>
    </dgm:pt>
    <dgm:pt modelId="{4C804B91-BC2A-468C-BF44-92122F588823}" type="pres">
      <dgm:prSet presAssocID="{75248249-4811-4AD2-832B-CE8A1731A371}" presName="compNode" presStyleCnt="0"/>
      <dgm:spPr/>
    </dgm:pt>
    <dgm:pt modelId="{3B0FB978-F178-4D7B-88B8-06962885B52F}" type="pres">
      <dgm:prSet presAssocID="{75248249-4811-4AD2-832B-CE8A1731A371}" presName="iconBgRect" presStyleLbl="bgShp" presStyleIdx="5" presStyleCnt="8"/>
      <dgm:spPr/>
    </dgm:pt>
    <dgm:pt modelId="{8A108BFA-49D8-4CB5-A8FF-DB98A9EC337F}" type="pres">
      <dgm:prSet presAssocID="{75248249-4811-4AD2-832B-CE8A1731A371}"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Train"/>
        </a:ext>
      </dgm:extLst>
    </dgm:pt>
    <dgm:pt modelId="{7802142C-424B-488A-8141-4FE9B2B5C846}" type="pres">
      <dgm:prSet presAssocID="{75248249-4811-4AD2-832B-CE8A1731A371}" presName="spaceRect" presStyleCnt="0"/>
      <dgm:spPr/>
    </dgm:pt>
    <dgm:pt modelId="{9AA9B500-88AB-4540-AD29-4D2CEE1B6317}" type="pres">
      <dgm:prSet presAssocID="{75248249-4811-4AD2-832B-CE8A1731A371}" presName="textRect" presStyleLbl="revTx" presStyleIdx="5" presStyleCnt="8">
        <dgm:presLayoutVars>
          <dgm:chMax val="1"/>
          <dgm:chPref val="1"/>
        </dgm:presLayoutVars>
      </dgm:prSet>
      <dgm:spPr/>
    </dgm:pt>
    <dgm:pt modelId="{C71D2380-2810-494A-9FBA-A54CFBD8683A}" type="pres">
      <dgm:prSet presAssocID="{B00FFDCF-9CBF-4063-B167-EE116F79C2DD}" presName="sibTrans" presStyleLbl="sibTrans2D1" presStyleIdx="0" presStyleCnt="0"/>
      <dgm:spPr/>
    </dgm:pt>
    <dgm:pt modelId="{6A1F0964-E9A9-40E2-B0A9-3E83FC8EFA85}" type="pres">
      <dgm:prSet presAssocID="{F3EC8B05-D8E5-4BF9-99D9-14593B8CED59}" presName="compNode" presStyleCnt="0"/>
      <dgm:spPr/>
    </dgm:pt>
    <dgm:pt modelId="{BEF4EFEB-9A90-41F5-8D60-E10E00BE2C2F}" type="pres">
      <dgm:prSet presAssocID="{F3EC8B05-D8E5-4BF9-99D9-14593B8CED59}" presName="iconBgRect" presStyleLbl="bgShp" presStyleIdx="6" presStyleCnt="8"/>
      <dgm:spPr/>
    </dgm:pt>
    <dgm:pt modelId="{AFC70BEA-0103-47C5-A9AA-65E702C31DB7}" type="pres">
      <dgm:prSet presAssocID="{F3EC8B05-D8E5-4BF9-99D9-14593B8CED5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Welder"/>
        </a:ext>
      </dgm:extLst>
    </dgm:pt>
    <dgm:pt modelId="{2C36F2CD-9540-45C5-8FF4-307590F32711}" type="pres">
      <dgm:prSet presAssocID="{F3EC8B05-D8E5-4BF9-99D9-14593B8CED59}" presName="spaceRect" presStyleCnt="0"/>
      <dgm:spPr/>
    </dgm:pt>
    <dgm:pt modelId="{D272D168-B3E3-436D-A56A-7A3EE5D92935}" type="pres">
      <dgm:prSet presAssocID="{F3EC8B05-D8E5-4BF9-99D9-14593B8CED59}" presName="textRect" presStyleLbl="revTx" presStyleIdx="6" presStyleCnt="8">
        <dgm:presLayoutVars>
          <dgm:chMax val="1"/>
          <dgm:chPref val="1"/>
        </dgm:presLayoutVars>
      </dgm:prSet>
      <dgm:spPr/>
    </dgm:pt>
    <dgm:pt modelId="{A37E38B1-D5D1-49BD-9772-55DD1736C32D}" type="pres">
      <dgm:prSet presAssocID="{8259EE7B-5FAA-41A1-B0BD-E47C86BA35A5}" presName="sibTrans" presStyleLbl="sibTrans2D1" presStyleIdx="0" presStyleCnt="0"/>
      <dgm:spPr/>
    </dgm:pt>
    <dgm:pt modelId="{03A34256-B8E3-4CF5-AF40-DB507F94379D}" type="pres">
      <dgm:prSet presAssocID="{C7DFC1EF-5479-4C23-9433-D8E6D2AC5D0C}" presName="compNode" presStyleCnt="0"/>
      <dgm:spPr/>
    </dgm:pt>
    <dgm:pt modelId="{F632850E-6167-4AB5-969C-DEE568C0E75E}" type="pres">
      <dgm:prSet presAssocID="{C7DFC1EF-5479-4C23-9433-D8E6D2AC5D0C}" presName="iconBgRect" presStyleLbl="bgShp" presStyleIdx="7" presStyleCnt="8"/>
      <dgm:spPr/>
    </dgm:pt>
    <dgm:pt modelId="{7A83654C-AC96-4F0D-BDE9-AEC84F9836B2}" type="pres">
      <dgm:prSet presAssocID="{C7DFC1EF-5479-4C23-9433-D8E6D2AC5D0C}"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Office Worker"/>
        </a:ext>
      </dgm:extLst>
    </dgm:pt>
    <dgm:pt modelId="{44293872-CAAD-47FA-850E-5EFFEEA65709}" type="pres">
      <dgm:prSet presAssocID="{C7DFC1EF-5479-4C23-9433-D8E6D2AC5D0C}" presName="spaceRect" presStyleCnt="0"/>
      <dgm:spPr/>
    </dgm:pt>
    <dgm:pt modelId="{9D36447D-1762-4DF4-8F32-829A7526F5FA}" type="pres">
      <dgm:prSet presAssocID="{C7DFC1EF-5479-4C23-9433-D8E6D2AC5D0C}" presName="textRect" presStyleLbl="revTx" presStyleIdx="7" presStyleCnt="8">
        <dgm:presLayoutVars>
          <dgm:chMax val="1"/>
          <dgm:chPref val="1"/>
        </dgm:presLayoutVars>
      </dgm:prSet>
      <dgm:spPr/>
    </dgm:pt>
  </dgm:ptLst>
  <dgm:cxnLst>
    <dgm:cxn modelId="{C4146204-0099-4859-8AAF-C2C42FF0AD74}" type="presOf" srcId="{C4D2856B-61F1-4F00-9645-3A3FD6A4D34A}" destId="{3951E694-1DA9-43D1-8B4A-532B276D6F2C}" srcOrd="0" destOrd="0" presId="urn:microsoft.com/office/officeart/2018/2/layout/IconCircleList"/>
    <dgm:cxn modelId="{FE75140E-56E3-4BCA-910B-1BD39F49F194}" srcId="{2AAE0650-EB6A-4351-B347-C86BF4782FF6}" destId="{F6B47D85-54EC-4FDA-999E-53E526042AF4}" srcOrd="4" destOrd="0" parTransId="{7DF8158F-E5C8-489B-910E-D33DC924CB95}" sibTransId="{2DF81E54-1624-4F07-80A6-11898CD4D1F1}"/>
    <dgm:cxn modelId="{DA152F10-DB55-4CD8-8E2D-FB4D213F30C7}" srcId="{2AAE0650-EB6A-4351-B347-C86BF4782FF6}" destId="{75248249-4811-4AD2-832B-CE8A1731A371}" srcOrd="5" destOrd="0" parTransId="{9C5E8AF3-6E8C-41E3-BB80-F4F8A40FED3C}" sibTransId="{B00FFDCF-9CBF-4063-B167-EE116F79C2DD}"/>
    <dgm:cxn modelId="{10A18D28-0638-4FF1-BAAC-968764E4B5C2}" srcId="{2AAE0650-EB6A-4351-B347-C86BF4782FF6}" destId="{67247755-5C0D-4F80-9122-F4C249090FA3}" srcOrd="0" destOrd="0" parTransId="{D4046141-9F45-4D40-AF53-833F58FDE102}" sibTransId="{EA471632-21FF-4041-86FE-548196847DC2}"/>
    <dgm:cxn modelId="{D660725D-5A0A-4CC1-A08E-E07E4A844D71}" type="presOf" srcId="{C59FD9A3-051E-4D92-ABA5-84FDF141745E}" destId="{8E6E1D24-C2C1-402A-99A1-8B19144C4BDF}" srcOrd="0" destOrd="0" presId="urn:microsoft.com/office/officeart/2018/2/layout/IconCircleList"/>
    <dgm:cxn modelId="{6526444D-CAB3-441D-A416-C99C6232F93A}" type="presOf" srcId="{8259EE7B-5FAA-41A1-B0BD-E47C86BA35A5}" destId="{A37E38B1-D5D1-49BD-9772-55DD1736C32D}" srcOrd="0" destOrd="0" presId="urn:microsoft.com/office/officeart/2018/2/layout/IconCircleList"/>
    <dgm:cxn modelId="{1428FF6F-9BAB-4A33-A2DB-EB5958983B6C}" type="presOf" srcId="{2DF81E54-1624-4F07-80A6-11898CD4D1F1}" destId="{5DC9793F-BDB3-4298-8F13-C4C1FD17F56D}" srcOrd="0" destOrd="0" presId="urn:microsoft.com/office/officeart/2018/2/layout/IconCircleList"/>
    <dgm:cxn modelId="{DC715451-E794-4BCD-8448-5B6DAB948C7F}" type="presOf" srcId="{C7DFC1EF-5479-4C23-9433-D8E6D2AC5D0C}" destId="{9D36447D-1762-4DF4-8F32-829A7526F5FA}" srcOrd="0" destOrd="0" presId="urn:microsoft.com/office/officeart/2018/2/layout/IconCircleList"/>
    <dgm:cxn modelId="{98EE7475-49F0-434C-9868-1F7641405326}" srcId="{2AAE0650-EB6A-4351-B347-C86BF4782FF6}" destId="{C59FD9A3-051E-4D92-ABA5-84FDF141745E}" srcOrd="3" destOrd="0" parTransId="{35C0AB0F-5AA0-40A9-8FC5-CD5660278F64}" sibTransId="{2B940033-6A54-40D9-8A91-BD88D0D05FF0}"/>
    <dgm:cxn modelId="{045A6376-1762-4EE1-88A9-E6F60551BF28}" type="presOf" srcId="{2AAE0650-EB6A-4351-B347-C86BF4782FF6}" destId="{DB0423FC-C431-405D-A7BC-B6243539DDD7}" srcOrd="0" destOrd="0" presId="urn:microsoft.com/office/officeart/2018/2/layout/IconCircleList"/>
    <dgm:cxn modelId="{CC10D980-A247-498C-930A-0659678F99B2}" srcId="{2AAE0650-EB6A-4351-B347-C86BF4782FF6}" destId="{1DFF6913-AEF7-4AC7-8E59-723D1F5A46E4}" srcOrd="2" destOrd="0" parTransId="{9A8CBBF8-4A40-4720-B003-9064C69BDB2C}" sibTransId="{C4D2856B-61F1-4F00-9645-3A3FD6A4D34A}"/>
    <dgm:cxn modelId="{58B25484-E79B-4085-897B-A957C081B134}" type="presOf" srcId="{2F60E306-462F-44D6-BD76-F7E1A9E6304B}" destId="{ED14EBA1-35CA-4B0F-90DD-B8D0EB5EB6DA}" srcOrd="0" destOrd="0" presId="urn:microsoft.com/office/officeart/2018/2/layout/IconCircleList"/>
    <dgm:cxn modelId="{25E7E58C-C96A-4420-9E00-BEB25E70B3D9}" type="presOf" srcId="{EA471632-21FF-4041-86FE-548196847DC2}" destId="{D416EA8F-C671-4584-B046-96E0CFAFABB8}" srcOrd="0" destOrd="0" presId="urn:microsoft.com/office/officeart/2018/2/layout/IconCircleList"/>
    <dgm:cxn modelId="{4C9D6E9A-0C80-448D-B4AD-A56B12C45739}" type="presOf" srcId="{67247755-5C0D-4F80-9122-F4C249090FA3}" destId="{2EE9BCEA-AAFD-4659-A079-4F39BA01A89A}" srcOrd="0" destOrd="0" presId="urn:microsoft.com/office/officeart/2018/2/layout/IconCircleList"/>
    <dgm:cxn modelId="{3B1D749A-2168-4623-AA27-DF07BF2FC6E7}" srcId="{2AAE0650-EB6A-4351-B347-C86BF4782FF6}" destId="{F3EC8B05-D8E5-4BF9-99D9-14593B8CED59}" srcOrd="6" destOrd="0" parTransId="{D76E9349-34FF-4041-B052-3DDAE80E50D2}" sibTransId="{8259EE7B-5FAA-41A1-B0BD-E47C86BA35A5}"/>
    <dgm:cxn modelId="{E0A04E9F-3855-4ADE-B5E4-1E32C486C53F}" type="presOf" srcId="{F6B47D85-54EC-4FDA-999E-53E526042AF4}" destId="{5832BC2D-FCA2-4019-8B88-8AAF6C77E885}" srcOrd="0" destOrd="0" presId="urn:microsoft.com/office/officeart/2018/2/layout/IconCircleList"/>
    <dgm:cxn modelId="{122C87A0-5053-4646-828D-B97411BD75E3}" type="presOf" srcId="{1DFF6913-AEF7-4AC7-8E59-723D1F5A46E4}" destId="{2A03A402-72A3-4690-86AD-7F85689583C5}" srcOrd="0" destOrd="0" presId="urn:microsoft.com/office/officeart/2018/2/layout/IconCircleList"/>
    <dgm:cxn modelId="{37D1E9AD-E28C-4962-BC0F-CB511EF798EA}" srcId="{2AAE0650-EB6A-4351-B347-C86BF4782FF6}" destId="{C7DFC1EF-5479-4C23-9433-D8E6D2AC5D0C}" srcOrd="7" destOrd="0" parTransId="{2C600635-D393-43D8-A9FA-4C3D8448225B}" sibTransId="{4FF9B1A2-4B13-42EF-B72E-5796D52478E6}"/>
    <dgm:cxn modelId="{9C6790BB-ED71-470E-B1CB-2AFE28C605FB}" type="presOf" srcId="{F3EC8B05-D8E5-4BF9-99D9-14593B8CED59}" destId="{D272D168-B3E3-436D-A56A-7A3EE5D92935}" srcOrd="0" destOrd="0" presId="urn:microsoft.com/office/officeart/2018/2/layout/IconCircleList"/>
    <dgm:cxn modelId="{5E253AC0-FE62-4803-B689-C6D138FD27C9}" type="presOf" srcId="{75248249-4811-4AD2-832B-CE8A1731A371}" destId="{9AA9B500-88AB-4540-AD29-4D2CEE1B6317}" srcOrd="0" destOrd="0" presId="urn:microsoft.com/office/officeart/2018/2/layout/IconCircleList"/>
    <dgm:cxn modelId="{C673B9CB-597F-412E-AADB-8CD5D9451DBD}" type="presOf" srcId="{B00FFDCF-9CBF-4063-B167-EE116F79C2DD}" destId="{C71D2380-2810-494A-9FBA-A54CFBD8683A}" srcOrd="0" destOrd="0" presId="urn:microsoft.com/office/officeart/2018/2/layout/IconCircleList"/>
    <dgm:cxn modelId="{1A5226DA-5757-40B5-8E6C-F57F09CB2759}" type="presOf" srcId="{EF33FA62-BC2E-47E0-9E15-AD7539CABE0D}" destId="{C440A5ED-2F25-4111-981D-103484B676BF}" srcOrd="0" destOrd="0" presId="urn:microsoft.com/office/officeart/2018/2/layout/IconCircleList"/>
    <dgm:cxn modelId="{AD164FE3-608B-4848-970E-D555C356A55F}" type="presOf" srcId="{2B940033-6A54-40D9-8A91-BD88D0D05FF0}" destId="{05DE23E0-423A-4E88-BE27-181D3E69090A}" srcOrd="0" destOrd="0" presId="urn:microsoft.com/office/officeart/2018/2/layout/IconCircleList"/>
    <dgm:cxn modelId="{13C3B4F5-E288-4368-A2CE-DFFA45FC4AC3}" srcId="{2AAE0650-EB6A-4351-B347-C86BF4782FF6}" destId="{2F60E306-462F-44D6-BD76-F7E1A9E6304B}" srcOrd="1" destOrd="0" parTransId="{491C4546-9979-42F8-8C79-7EE92E58B478}" sibTransId="{EF33FA62-BC2E-47E0-9E15-AD7539CABE0D}"/>
    <dgm:cxn modelId="{C339AB4B-938E-4D2A-92B1-BD0353557E23}" type="presParOf" srcId="{DB0423FC-C431-405D-A7BC-B6243539DDD7}" destId="{77721482-FB90-4EE4-A35D-C18B10B60687}" srcOrd="0" destOrd="0" presId="urn:microsoft.com/office/officeart/2018/2/layout/IconCircleList"/>
    <dgm:cxn modelId="{B6E18ABA-0DA8-4986-A362-8EBA37458A81}" type="presParOf" srcId="{77721482-FB90-4EE4-A35D-C18B10B60687}" destId="{0E43B502-9B47-43D2-9267-90ED8046F6A6}" srcOrd="0" destOrd="0" presId="urn:microsoft.com/office/officeart/2018/2/layout/IconCircleList"/>
    <dgm:cxn modelId="{1A2B0F96-A9CC-448E-AFA5-B8A31AB7D301}" type="presParOf" srcId="{0E43B502-9B47-43D2-9267-90ED8046F6A6}" destId="{F5675EAC-0BC1-4380-9876-1FC10A923D04}" srcOrd="0" destOrd="0" presId="urn:microsoft.com/office/officeart/2018/2/layout/IconCircleList"/>
    <dgm:cxn modelId="{FA6F34E0-37E3-467E-AB1B-26488B848618}" type="presParOf" srcId="{0E43B502-9B47-43D2-9267-90ED8046F6A6}" destId="{8125FF1C-E439-4806-945A-EC250847736D}" srcOrd="1" destOrd="0" presId="urn:microsoft.com/office/officeart/2018/2/layout/IconCircleList"/>
    <dgm:cxn modelId="{C4FCCBD6-C480-4BAE-8A2D-5C88FB1CAC88}" type="presParOf" srcId="{0E43B502-9B47-43D2-9267-90ED8046F6A6}" destId="{9882BBF3-B037-4D46-A737-B7C854376958}" srcOrd="2" destOrd="0" presId="urn:microsoft.com/office/officeart/2018/2/layout/IconCircleList"/>
    <dgm:cxn modelId="{BA22F057-198E-48FD-A053-916F3234EEC4}" type="presParOf" srcId="{0E43B502-9B47-43D2-9267-90ED8046F6A6}" destId="{2EE9BCEA-AAFD-4659-A079-4F39BA01A89A}" srcOrd="3" destOrd="0" presId="urn:microsoft.com/office/officeart/2018/2/layout/IconCircleList"/>
    <dgm:cxn modelId="{429D9C03-AAFE-40B0-958A-60EEA4D3CFAB}" type="presParOf" srcId="{77721482-FB90-4EE4-A35D-C18B10B60687}" destId="{D416EA8F-C671-4584-B046-96E0CFAFABB8}" srcOrd="1" destOrd="0" presId="urn:microsoft.com/office/officeart/2018/2/layout/IconCircleList"/>
    <dgm:cxn modelId="{6E20D5A6-B6F1-4AE2-9751-9F1C445CFA51}" type="presParOf" srcId="{77721482-FB90-4EE4-A35D-C18B10B60687}" destId="{64E3B081-FA37-4E34-A3FB-4763EE3E5F95}" srcOrd="2" destOrd="0" presId="urn:microsoft.com/office/officeart/2018/2/layout/IconCircleList"/>
    <dgm:cxn modelId="{46EAFCA7-E159-4674-9BEE-75409711F4F8}" type="presParOf" srcId="{64E3B081-FA37-4E34-A3FB-4763EE3E5F95}" destId="{C91DDAA9-08D3-4189-96C4-C7E98462B061}" srcOrd="0" destOrd="0" presId="urn:microsoft.com/office/officeart/2018/2/layout/IconCircleList"/>
    <dgm:cxn modelId="{CACC397B-E9DA-4493-9B62-FFFA4F6D6FD4}" type="presParOf" srcId="{64E3B081-FA37-4E34-A3FB-4763EE3E5F95}" destId="{FE76DC9B-D7C3-452C-A183-76124995CC0B}" srcOrd="1" destOrd="0" presId="urn:microsoft.com/office/officeart/2018/2/layout/IconCircleList"/>
    <dgm:cxn modelId="{D60A3B5E-6B38-4301-804B-44715BC90EFD}" type="presParOf" srcId="{64E3B081-FA37-4E34-A3FB-4763EE3E5F95}" destId="{8F05188B-9241-484B-8900-89FFA911D563}" srcOrd="2" destOrd="0" presId="urn:microsoft.com/office/officeart/2018/2/layout/IconCircleList"/>
    <dgm:cxn modelId="{EADDAF29-277D-4003-8EED-571E8813B101}" type="presParOf" srcId="{64E3B081-FA37-4E34-A3FB-4763EE3E5F95}" destId="{ED14EBA1-35CA-4B0F-90DD-B8D0EB5EB6DA}" srcOrd="3" destOrd="0" presId="urn:microsoft.com/office/officeart/2018/2/layout/IconCircleList"/>
    <dgm:cxn modelId="{F5E88815-619C-4AA2-9305-4335C5E23F2C}" type="presParOf" srcId="{77721482-FB90-4EE4-A35D-C18B10B60687}" destId="{C440A5ED-2F25-4111-981D-103484B676BF}" srcOrd="3" destOrd="0" presId="urn:microsoft.com/office/officeart/2018/2/layout/IconCircleList"/>
    <dgm:cxn modelId="{A4559996-92FB-4C1E-AABA-4FB617883F73}" type="presParOf" srcId="{77721482-FB90-4EE4-A35D-C18B10B60687}" destId="{B4B600E6-0223-452D-94A6-FDCE454E08E1}" srcOrd="4" destOrd="0" presId="urn:microsoft.com/office/officeart/2018/2/layout/IconCircleList"/>
    <dgm:cxn modelId="{2A91E89F-38F0-44AD-AD17-4433546FF544}" type="presParOf" srcId="{B4B600E6-0223-452D-94A6-FDCE454E08E1}" destId="{75D8C43E-6476-4E0C-A6D3-DEA95D354B80}" srcOrd="0" destOrd="0" presId="urn:microsoft.com/office/officeart/2018/2/layout/IconCircleList"/>
    <dgm:cxn modelId="{B8474E36-CB21-4D3B-8663-977D03C3B1E0}" type="presParOf" srcId="{B4B600E6-0223-452D-94A6-FDCE454E08E1}" destId="{1A234E2E-7F48-4B6D-905F-0853079569A9}" srcOrd="1" destOrd="0" presId="urn:microsoft.com/office/officeart/2018/2/layout/IconCircleList"/>
    <dgm:cxn modelId="{1AD98093-1523-4D45-8207-E613796A65C6}" type="presParOf" srcId="{B4B600E6-0223-452D-94A6-FDCE454E08E1}" destId="{45DD3490-0D1A-4254-8A79-7CA29E9EC525}" srcOrd="2" destOrd="0" presId="urn:microsoft.com/office/officeart/2018/2/layout/IconCircleList"/>
    <dgm:cxn modelId="{9953716E-BD67-4D0E-AF92-3F41F6DA3ACE}" type="presParOf" srcId="{B4B600E6-0223-452D-94A6-FDCE454E08E1}" destId="{2A03A402-72A3-4690-86AD-7F85689583C5}" srcOrd="3" destOrd="0" presId="urn:microsoft.com/office/officeart/2018/2/layout/IconCircleList"/>
    <dgm:cxn modelId="{94A533CF-13CF-4DE8-9B02-14FF0A87FA9E}" type="presParOf" srcId="{77721482-FB90-4EE4-A35D-C18B10B60687}" destId="{3951E694-1DA9-43D1-8B4A-532B276D6F2C}" srcOrd="5" destOrd="0" presId="urn:microsoft.com/office/officeart/2018/2/layout/IconCircleList"/>
    <dgm:cxn modelId="{D217F240-F00A-48DF-9991-44EA778410CD}" type="presParOf" srcId="{77721482-FB90-4EE4-A35D-C18B10B60687}" destId="{1D300E47-4724-4970-AA22-9DD142CDB001}" srcOrd="6" destOrd="0" presId="urn:microsoft.com/office/officeart/2018/2/layout/IconCircleList"/>
    <dgm:cxn modelId="{2CC2E7D4-5721-40AE-97B1-8F9D7E0007AE}" type="presParOf" srcId="{1D300E47-4724-4970-AA22-9DD142CDB001}" destId="{758ABF4B-3E96-4AB0-AA92-FA03A2F897A8}" srcOrd="0" destOrd="0" presId="urn:microsoft.com/office/officeart/2018/2/layout/IconCircleList"/>
    <dgm:cxn modelId="{96861862-FDF3-4401-B29E-451CAE40E556}" type="presParOf" srcId="{1D300E47-4724-4970-AA22-9DD142CDB001}" destId="{817A26E0-0178-4B62-96B2-2ED556074E4F}" srcOrd="1" destOrd="0" presId="urn:microsoft.com/office/officeart/2018/2/layout/IconCircleList"/>
    <dgm:cxn modelId="{564281F9-5250-47C8-ADB3-15DC6F2B3C8A}" type="presParOf" srcId="{1D300E47-4724-4970-AA22-9DD142CDB001}" destId="{61F23375-80FB-4A71-BE79-B526B871D99D}" srcOrd="2" destOrd="0" presId="urn:microsoft.com/office/officeart/2018/2/layout/IconCircleList"/>
    <dgm:cxn modelId="{2297F15E-1AEC-4B8E-9335-1C63C1079182}" type="presParOf" srcId="{1D300E47-4724-4970-AA22-9DD142CDB001}" destId="{8E6E1D24-C2C1-402A-99A1-8B19144C4BDF}" srcOrd="3" destOrd="0" presId="urn:microsoft.com/office/officeart/2018/2/layout/IconCircleList"/>
    <dgm:cxn modelId="{71D7A2C7-C433-4319-9CBE-D58A12956755}" type="presParOf" srcId="{77721482-FB90-4EE4-A35D-C18B10B60687}" destId="{05DE23E0-423A-4E88-BE27-181D3E69090A}" srcOrd="7" destOrd="0" presId="urn:microsoft.com/office/officeart/2018/2/layout/IconCircleList"/>
    <dgm:cxn modelId="{68E8A05E-CE6A-4C2C-8219-432AC4D00CC8}" type="presParOf" srcId="{77721482-FB90-4EE4-A35D-C18B10B60687}" destId="{052E8E36-98F7-42C4-B8C4-DEB3BE97B4E0}" srcOrd="8" destOrd="0" presId="urn:microsoft.com/office/officeart/2018/2/layout/IconCircleList"/>
    <dgm:cxn modelId="{914631A8-586E-4E4A-949C-E4F23E10AFA6}" type="presParOf" srcId="{052E8E36-98F7-42C4-B8C4-DEB3BE97B4E0}" destId="{FE905FA8-C76D-4420-A1B2-1CD1B3D0FFC0}" srcOrd="0" destOrd="0" presId="urn:microsoft.com/office/officeart/2018/2/layout/IconCircleList"/>
    <dgm:cxn modelId="{ADFE87A1-8D69-43FB-ABD5-65DFD3E2EA91}" type="presParOf" srcId="{052E8E36-98F7-42C4-B8C4-DEB3BE97B4E0}" destId="{A288DA44-C1F2-4B9F-97E1-3CC3D0FDEFE5}" srcOrd="1" destOrd="0" presId="urn:microsoft.com/office/officeart/2018/2/layout/IconCircleList"/>
    <dgm:cxn modelId="{EFBC7D58-76A8-44E8-B135-00032C2EA32C}" type="presParOf" srcId="{052E8E36-98F7-42C4-B8C4-DEB3BE97B4E0}" destId="{500C8D88-47B2-47EF-9AE7-3608DA46093A}" srcOrd="2" destOrd="0" presId="urn:microsoft.com/office/officeart/2018/2/layout/IconCircleList"/>
    <dgm:cxn modelId="{AFBDA0D1-71D6-4DD2-B998-67C6C138103D}" type="presParOf" srcId="{052E8E36-98F7-42C4-B8C4-DEB3BE97B4E0}" destId="{5832BC2D-FCA2-4019-8B88-8AAF6C77E885}" srcOrd="3" destOrd="0" presId="urn:microsoft.com/office/officeart/2018/2/layout/IconCircleList"/>
    <dgm:cxn modelId="{BCB8288D-7E5C-4E47-AAD4-A3ED62B9F2D0}" type="presParOf" srcId="{77721482-FB90-4EE4-A35D-C18B10B60687}" destId="{5DC9793F-BDB3-4298-8F13-C4C1FD17F56D}" srcOrd="9" destOrd="0" presId="urn:microsoft.com/office/officeart/2018/2/layout/IconCircleList"/>
    <dgm:cxn modelId="{44184823-4E14-43CE-96D9-C8447EF961E3}" type="presParOf" srcId="{77721482-FB90-4EE4-A35D-C18B10B60687}" destId="{4C804B91-BC2A-468C-BF44-92122F588823}" srcOrd="10" destOrd="0" presId="urn:microsoft.com/office/officeart/2018/2/layout/IconCircleList"/>
    <dgm:cxn modelId="{08DBC28E-D681-4A41-A1D7-52AE07800744}" type="presParOf" srcId="{4C804B91-BC2A-468C-BF44-92122F588823}" destId="{3B0FB978-F178-4D7B-88B8-06962885B52F}" srcOrd="0" destOrd="0" presId="urn:microsoft.com/office/officeart/2018/2/layout/IconCircleList"/>
    <dgm:cxn modelId="{1A935E58-EE3F-4BEB-9F20-272642F377EC}" type="presParOf" srcId="{4C804B91-BC2A-468C-BF44-92122F588823}" destId="{8A108BFA-49D8-4CB5-A8FF-DB98A9EC337F}" srcOrd="1" destOrd="0" presId="urn:microsoft.com/office/officeart/2018/2/layout/IconCircleList"/>
    <dgm:cxn modelId="{18B68141-C14B-4140-989E-C008AA527619}" type="presParOf" srcId="{4C804B91-BC2A-468C-BF44-92122F588823}" destId="{7802142C-424B-488A-8141-4FE9B2B5C846}" srcOrd="2" destOrd="0" presId="urn:microsoft.com/office/officeart/2018/2/layout/IconCircleList"/>
    <dgm:cxn modelId="{1EEE9E1E-5E95-4D20-9B62-12AE16728E03}" type="presParOf" srcId="{4C804B91-BC2A-468C-BF44-92122F588823}" destId="{9AA9B500-88AB-4540-AD29-4D2CEE1B6317}" srcOrd="3" destOrd="0" presId="urn:microsoft.com/office/officeart/2018/2/layout/IconCircleList"/>
    <dgm:cxn modelId="{BA8F7C66-2A0A-4005-819E-4DFCE5BF953F}" type="presParOf" srcId="{77721482-FB90-4EE4-A35D-C18B10B60687}" destId="{C71D2380-2810-494A-9FBA-A54CFBD8683A}" srcOrd="11" destOrd="0" presId="urn:microsoft.com/office/officeart/2018/2/layout/IconCircleList"/>
    <dgm:cxn modelId="{9CF8EA5D-62EE-4B29-A30D-69540F1E59A4}" type="presParOf" srcId="{77721482-FB90-4EE4-A35D-C18B10B60687}" destId="{6A1F0964-E9A9-40E2-B0A9-3E83FC8EFA85}" srcOrd="12" destOrd="0" presId="urn:microsoft.com/office/officeart/2018/2/layout/IconCircleList"/>
    <dgm:cxn modelId="{8F0B2888-899F-4B24-AE90-DBB0E165BDE5}" type="presParOf" srcId="{6A1F0964-E9A9-40E2-B0A9-3E83FC8EFA85}" destId="{BEF4EFEB-9A90-41F5-8D60-E10E00BE2C2F}" srcOrd="0" destOrd="0" presId="urn:microsoft.com/office/officeart/2018/2/layout/IconCircleList"/>
    <dgm:cxn modelId="{D3B8A5B4-A49B-4F70-B520-756DA9CBBD85}" type="presParOf" srcId="{6A1F0964-E9A9-40E2-B0A9-3E83FC8EFA85}" destId="{AFC70BEA-0103-47C5-A9AA-65E702C31DB7}" srcOrd="1" destOrd="0" presId="urn:microsoft.com/office/officeart/2018/2/layout/IconCircleList"/>
    <dgm:cxn modelId="{2431F49C-86A8-4F8D-BBD1-EB09725B8FAE}" type="presParOf" srcId="{6A1F0964-E9A9-40E2-B0A9-3E83FC8EFA85}" destId="{2C36F2CD-9540-45C5-8FF4-307590F32711}" srcOrd="2" destOrd="0" presId="urn:microsoft.com/office/officeart/2018/2/layout/IconCircleList"/>
    <dgm:cxn modelId="{3EF754AA-EA77-473C-94C8-6841FDB8350B}" type="presParOf" srcId="{6A1F0964-E9A9-40E2-B0A9-3E83FC8EFA85}" destId="{D272D168-B3E3-436D-A56A-7A3EE5D92935}" srcOrd="3" destOrd="0" presId="urn:microsoft.com/office/officeart/2018/2/layout/IconCircleList"/>
    <dgm:cxn modelId="{8BD3BB4A-800E-4B07-898C-53E3D7945056}" type="presParOf" srcId="{77721482-FB90-4EE4-A35D-C18B10B60687}" destId="{A37E38B1-D5D1-49BD-9772-55DD1736C32D}" srcOrd="13" destOrd="0" presId="urn:microsoft.com/office/officeart/2018/2/layout/IconCircleList"/>
    <dgm:cxn modelId="{2781EBC6-E5E6-4DC3-BE58-278A091BDB05}" type="presParOf" srcId="{77721482-FB90-4EE4-A35D-C18B10B60687}" destId="{03A34256-B8E3-4CF5-AF40-DB507F94379D}" srcOrd="14" destOrd="0" presId="urn:microsoft.com/office/officeart/2018/2/layout/IconCircleList"/>
    <dgm:cxn modelId="{48B26972-F8ED-4A9E-9997-9E16B8242B1C}" type="presParOf" srcId="{03A34256-B8E3-4CF5-AF40-DB507F94379D}" destId="{F632850E-6167-4AB5-969C-DEE568C0E75E}" srcOrd="0" destOrd="0" presId="urn:microsoft.com/office/officeart/2018/2/layout/IconCircleList"/>
    <dgm:cxn modelId="{7CD68C6C-26CC-4757-AF59-E207B4B84761}" type="presParOf" srcId="{03A34256-B8E3-4CF5-AF40-DB507F94379D}" destId="{7A83654C-AC96-4F0D-BDE9-AEC84F9836B2}" srcOrd="1" destOrd="0" presId="urn:microsoft.com/office/officeart/2018/2/layout/IconCircleList"/>
    <dgm:cxn modelId="{72A92080-CDB9-4027-AED3-28B12FE96767}" type="presParOf" srcId="{03A34256-B8E3-4CF5-AF40-DB507F94379D}" destId="{44293872-CAAD-47FA-850E-5EFFEEA65709}" srcOrd="2" destOrd="0" presId="urn:microsoft.com/office/officeart/2018/2/layout/IconCircleList"/>
    <dgm:cxn modelId="{8141CF4E-B09A-4153-A78B-88A0D5F96DE4}" type="presParOf" srcId="{03A34256-B8E3-4CF5-AF40-DB507F94379D}" destId="{9D36447D-1762-4DF4-8F32-829A7526F5F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AC92239-4836-4842-83C2-2ABDF3ED248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CDFBD76-71A9-4096-88C9-AB406366CE8E}">
      <dgm:prSet/>
      <dgm:spPr/>
      <dgm:t>
        <a:bodyPr/>
        <a:lstStyle/>
        <a:p>
          <a:r>
            <a:rPr lang="en-GB" b="0" i="0"/>
            <a:t>Specific – To create a long-term relationship with customers, which will lead to partnerships</a:t>
          </a:r>
          <a:endParaRPr lang="en-US"/>
        </a:p>
      </dgm:t>
    </dgm:pt>
    <dgm:pt modelId="{DA3F25B7-021A-49D2-B070-D85A65F0CAA6}" type="parTrans" cxnId="{4B11BF04-B83B-4908-830D-595A65251245}">
      <dgm:prSet/>
      <dgm:spPr/>
      <dgm:t>
        <a:bodyPr/>
        <a:lstStyle/>
        <a:p>
          <a:endParaRPr lang="en-US"/>
        </a:p>
      </dgm:t>
    </dgm:pt>
    <dgm:pt modelId="{B2024A0E-D672-4331-98F1-C629FB34B41B}" type="sibTrans" cxnId="{4B11BF04-B83B-4908-830D-595A65251245}">
      <dgm:prSet/>
      <dgm:spPr/>
      <dgm:t>
        <a:bodyPr/>
        <a:lstStyle/>
        <a:p>
          <a:endParaRPr lang="en-US"/>
        </a:p>
      </dgm:t>
    </dgm:pt>
    <dgm:pt modelId="{85CDF643-0CB8-4412-B8ED-28B8D5C66EB7}">
      <dgm:prSet/>
      <dgm:spPr/>
      <dgm:t>
        <a:bodyPr/>
        <a:lstStyle/>
        <a:p>
          <a:r>
            <a:rPr lang="en-GB" b="0" i="0" dirty="0"/>
            <a:t> Measurable – To generate sustainable revenue that will enable the business to grow from profit ploughed back</a:t>
          </a:r>
          <a:endParaRPr lang="en-US" dirty="0"/>
        </a:p>
      </dgm:t>
    </dgm:pt>
    <dgm:pt modelId="{8493F737-5051-4ED6-B671-8ACB8469C23E}" type="parTrans" cxnId="{B9A65EF0-3990-406D-AB23-2EE8DBDA7EB6}">
      <dgm:prSet/>
      <dgm:spPr/>
      <dgm:t>
        <a:bodyPr/>
        <a:lstStyle/>
        <a:p>
          <a:endParaRPr lang="en-US"/>
        </a:p>
      </dgm:t>
    </dgm:pt>
    <dgm:pt modelId="{25FF2A80-2C23-4F0E-9B46-F52FD10FA634}" type="sibTrans" cxnId="{B9A65EF0-3990-406D-AB23-2EE8DBDA7EB6}">
      <dgm:prSet/>
      <dgm:spPr/>
      <dgm:t>
        <a:bodyPr/>
        <a:lstStyle/>
        <a:p>
          <a:endParaRPr lang="en-US"/>
        </a:p>
      </dgm:t>
    </dgm:pt>
    <dgm:pt modelId="{1E18A31F-5B7C-47AE-A3CD-18BDC0D77D9B}">
      <dgm:prSet/>
      <dgm:spPr/>
      <dgm:t>
        <a:bodyPr/>
        <a:lstStyle/>
        <a:p>
          <a:r>
            <a:rPr lang="en-GB" b="0" i="0" dirty="0"/>
            <a:t> Achievable – To expand the business at the end of every financial year.</a:t>
          </a:r>
          <a:endParaRPr lang="en-US" dirty="0"/>
        </a:p>
      </dgm:t>
    </dgm:pt>
    <dgm:pt modelId="{915FA087-83F8-4B7F-B62D-018E2FB4A6CB}" type="parTrans" cxnId="{8ADA6219-736A-47BD-9DD9-F8DE9E671395}">
      <dgm:prSet/>
      <dgm:spPr/>
      <dgm:t>
        <a:bodyPr/>
        <a:lstStyle/>
        <a:p>
          <a:endParaRPr lang="en-US"/>
        </a:p>
      </dgm:t>
    </dgm:pt>
    <dgm:pt modelId="{8410F480-67DB-42E1-AFBA-1F52C2E3D22B}" type="sibTrans" cxnId="{8ADA6219-736A-47BD-9DD9-F8DE9E671395}">
      <dgm:prSet/>
      <dgm:spPr/>
      <dgm:t>
        <a:bodyPr/>
        <a:lstStyle/>
        <a:p>
          <a:endParaRPr lang="en-US"/>
        </a:p>
      </dgm:t>
    </dgm:pt>
    <dgm:pt modelId="{E8731037-3191-466B-99D3-99C5E52FA4C3}">
      <dgm:prSet/>
      <dgm:spPr/>
      <dgm:t>
        <a:bodyPr/>
        <a:lstStyle/>
        <a:p>
          <a:r>
            <a:rPr lang="en-GB" b="0" i="0" dirty="0"/>
            <a:t>Realistic – To rely on the best employees regarding skills and the desired values for good customer feedback</a:t>
          </a:r>
          <a:endParaRPr lang="en-US" dirty="0"/>
        </a:p>
      </dgm:t>
    </dgm:pt>
    <dgm:pt modelId="{D9EF41E9-F50C-40A8-B9A0-38A9345CE7E5}" type="parTrans" cxnId="{D1825240-35A6-4475-805E-B1CDC68335AF}">
      <dgm:prSet/>
      <dgm:spPr/>
      <dgm:t>
        <a:bodyPr/>
        <a:lstStyle/>
        <a:p>
          <a:endParaRPr lang="en-US"/>
        </a:p>
      </dgm:t>
    </dgm:pt>
    <dgm:pt modelId="{3661AA4D-DCCC-4280-BAA5-6830A64E1417}" type="sibTrans" cxnId="{D1825240-35A6-4475-805E-B1CDC68335AF}">
      <dgm:prSet/>
      <dgm:spPr/>
      <dgm:t>
        <a:bodyPr/>
        <a:lstStyle/>
        <a:p>
          <a:endParaRPr lang="en-US"/>
        </a:p>
      </dgm:t>
    </dgm:pt>
    <dgm:pt modelId="{2E6F5871-37ED-418B-BE83-A861055EC0CC}">
      <dgm:prSet/>
      <dgm:spPr/>
      <dgm:t>
        <a:bodyPr/>
        <a:lstStyle/>
        <a:p>
          <a:r>
            <a:rPr lang="en-GB" b="0" i="0" dirty="0"/>
            <a:t> Timed – To grow the business to have more than one office in one year</a:t>
          </a:r>
          <a:endParaRPr lang="en-US" dirty="0"/>
        </a:p>
      </dgm:t>
    </dgm:pt>
    <dgm:pt modelId="{C7FB7615-4A10-4B8C-B8F3-64227E52BFB6}" type="parTrans" cxnId="{AE9B26DE-D205-4968-9397-C1CC64B1C464}">
      <dgm:prSet/>
      <dgm:spPr/>
      <dgm:t>
        <a:bodyPr/>
        <a:lstStyle/>
        <a:p>
          <a:endParaRPr lang="en-US"/>
        </a:p>
      </dgm:t>
    </dgm:pt>
    <dgm:pt modelId="{172528EC-95B7-4B85-A4F7-39E7B1A258D9}" type="sibTrans" cxnId="{AE9B26DE-D205-4968-9397-C1CC64B1C464}">
      <dgm:prSet/>
      <dgm:spPr/>
      <dgm:t>
        <a:bodyPr/>
        <a:lstStyle/>
        <a:p>
          <a:endParaRPr lang="en-US"/>
        </a:p>
      </dgm:t>
    </dgm:pt>
    <dgm:pt modelId="{41B79DE1-EA73-4BC4-BC45-8409383757C5}" type="pres">
      <dgm:prSet presAssocID="{7AC92239-4836-4842-83C2-2ABDF3ED248A}" presName="diagram" presStyleCnt="0">
        <dgm:presLayoutVars>
          <dgm:dir/>
          <dgm:resizeHandles val="exact"/>
        </dgm:presLayoutVars>
      </dgm:prSet>
      <dgm:spPr/>
    </dgm:pt>
    <dgm:pt modelId="{34759A5C-43FD-4512-BD8F-73E80D433710}" type="pres">
      <dgm:prSet presAssocID="{1CDFBD76-71A9-4096-88C9-AB406366CE8E}" presName="node" presStyleLbl="node1" presStyleIdx="0" presStyleCnt="5">
        <dgm:presLayoutVars>
          <dgm:bulletEnabled val="1"/>
        </dgm:presLayoutVars>
      </dgm:prSet>
      <dgm:spPr/>
    </dgm:pt>
    <dgm:pt modelId="{2647F3E7-E7ED-4CC6-BD22-CD5A9FA1ACEE}" type="pres">
      <dgm:prSet presAssocID="{B2024A0E-D672-4331-98F1-C629FB34B41B}" presName="sibTrans" presStyleCnt="0"/>
      <dgm:spPr/>
    </dgm:pt>
    <dgm:pt modelId="{CDC8CB0D-0F1A-4E0F-850C-8F3CE5D247E8}" type="pres">
      <dgm:prSet presAssocID="{85CDF643-0CB8-4412-B8ED-28B8D5C66EB7}" presName="node" presStyleLbl="node1" presStyleIdx="1" presStyleCnt="5" custScaleX="103377">
        <dgm:presLayoutVars>
          <dgm:bulletEnabled val="1"/>
        </dgm:presLayoutVars>
      </dgm:prSet>
      <dgm:spPr/>
    </dgm:pt>
    <dgm:pt modelId="{FFE4291F-452D-4B89-887C-059F65BE6664}" type="pres">
      <dgm:prSet presAssocID="{25FF2A80-2C23-4F0E-9B46-F52FD10FA634}" presName="sibTrans" presStyleCnt="0"/>
      <dgm:spPr/>
    </dgm:pt>
    <dgm:pt modelId="{B821A662-7170-4D4C-8DF2-A4942D12253F}" type="pres">
      <dgm:prSet presAssocID="{1E18A31F-5B7C-47AE-A3CD-18BDC0D77D9B}" presName="node" presStyleLbl="node1" presStyleIdx="2" presStyleCnt="5">
        <dgm:presLayoutVars>
          <dgm:bulletEnabled val="1"/>
        </dgm:presLayoutVars>
      </dgm:prSet>
      <dgm:spPr/>
    </dgm:pt>
    <dgm:pt modelId="{D6FDEC5D-E9A2-458C-9696-A1F29CCCA9A4}" type="pres">
      <dgm:prSet presAssocID="{8410F480-67DB-42E1-AFBA-1F52C2E3D22B}" presName="sibTrans" presStyleCnt="0"/>
      <dgm:spPr/>
    </dgm:pt>
    <dgm:pt modelId="{1EF1CAF5-43A2-46EC-839D-D191FC4E5C7E}" type="pres">
      <dgm:prSet presAssocID="{E8731037-3191-466B-99D3-99C5E52FA4C3}" presName="node" presStyleLbl="node1" presStyleIdx="3" presStyleCnt="5">
        <dgm:presLayoutVars>
          <dgm:bulletEnabled val="1"/>
        </dgm:presLayoutVars>
      </dgm:prSet>
      <dgm:spPr/>
    </dgm:pt>
    <dgm:pt modelId="{D5C7B4A9-D38B-4237-891B-0C7AFB07658E}" type="pres">
      <dgm:prSet presAssocID="{3661AA4D-DCCC-4280-BAA5-6830A64E1417}" presName="sibTrans" presStyleCnt="0"/>
      <dgm:spPr/>
    </dgm:pt>
    <dgm:pt modelId="{CF559027-82FC-4FAF-B4DE-C74CA7E55ECE}" type="pres">
      <dgm:prSet presAssocID="{2E6F5871-37ED-418B-BE83-A861055EC0CC}" presName="node" presStyleLbl="node1" presStyleIdx="4" presStyleCnt="5">
        <dgm:presLayoutVars>
          <dgm:bulletEnabled val="1"/>
        </dgm:presLayoutVars>
      </dgm:prSet>
      <dgm:spPr/>
    </dgm:pt>
  </dgm:ptLst>
  <dgm:cxnLst>
    <dgm:cxn modelId="{4B11BF04-B83B-4908-830D-595A65251245}" srcId="{7AC92239-4836-4842-83C2-2ABDF3ED248A}" destId="{1CDFBD76-71A9-4096-88C9-AB406366CE8E}" srcOrd="0" destOrd="0" parTransId="{DA3F25B7-021A-49D2-B070-D85A65F0CAA6}" sibTransId="{B2024A0E-D672-4331-98F1-C629FB34B41B}"/>
    <dgm:cxn modelId="{8ADA6219-736A-47BD-9DD9-F8DE9E671395}" srcId="{7AC92239-4836-4842-83C2-2ABDF3ED248A}" destId="{1E18A31F-5B7C-47AE-A3CD-18BDC0D77D9B}" srcOrd="2" destOrd="0" parTransId="{915FA087-83F8-4B7F-B62D-018E2FB4A6CB}" sibTransId="{8410F480-67DB-42E1-AFBA-1F52C2E3D22B}"/>
    <dgm:cxn modelId="{5BC67720-B85E-4A46-BFF2-FED1B47F6EBA}" type="presOf" srcId="{2E6F5871-37ED-418B-BE83-A861055EC0CC}" destId="{CF559027-82FC-4FAF-B4DE-C74CA7E55ECE}" srcOrd="0" destOrd="0" presId="urn:microsoft.com/office/officeart/2005/8/layout/default"/>
    <dgm:cxn modelId="{D1825240-35A6-4475-805E-B1CDC68335AF}" srcId="{7AC92239-4836-4842-83C2-2ABDF3ED248A}" destId="{E8731037-3191-466B-99D3-99C5E52FA4C3}" srcOrd="3" destOrd="0" parTransId="{D9EF41E9-F50C-40A8-B9A0-38A9345CE7E5}" sibTransId="{3661AA4D-DCCC-4280-BAA5-6830A64E1417}"/>
    <dgm:cxn modelId="{7BCA7568-AB72-419D-BECE-507F57610DC1}" type="presOf" srcId="{85CDF643-0CB8-4412-B8ED-28B8D5C66EB7}" destId="{CDC8CB0D-0F1A-4E0F-850C-8F3CE5D247E8}" srcOrd="0" destOrd="0" presId="urn:microsoft.com/office/officeart/2005/8/layout/default"/>
    <dgm:cxn modelId="{12588D58-C1AC-4500-A1C8-19A877E4F3E1}" type="presOf" srcId="{7AC92239-4836-4842-83C2-2ABDF3ED248A}" destId="{41B79DE1-EA73-4BC4-BC45-8409383757C5}" srcOrd="0" destOrd="0" presId="urn:microsoft.com/office/officeart/2005/8/layout/default"/>
    <dgm:cxn modelId="{2AC779A7-EF46-4EC8-A10C-1C2E345D25A7}" type="presOf" srcId="{1E18A31F-5B7C-47AE-A3CD-18BDC0D77D9B}" destId="{B821A662-7170-4D4C-8DF2-A4942D12253F}" srcOrd="0" destOrd="0" presId="urn:microsoft.com/office/officeart/2005/8/layout/default"/>
    <dgm:cxn modelId="{AE9B26DE-D205-4968-9397-C1CC64B1C464}" srcId="{7AC92239-4836-4842-83C2-2ABDF3ED248A}" destId="{2E6F5871-37ED-418B-BE83-A861055EC0CC}" srcOrd="4" destOrd="0" parTransId="{C7FB7615-4A10-4B8C-B8F3-64227E52BFB6}" sibTransId="{172528EC-95B7-4B85-A4F7-39E7B1A258D9}"/>
    <dgm:cxn modelId="{1C7A2AE2-AF55-4013-9150-E9CB05E636E0}" type="presOf" srcId="{1CDFBD76-71A9-4096-88C9-AB406366CE8E}" destId="{34759A5C-43FD-4512-BD8F-73E80D433710}" srcOrd="0" destOrd="0" presId="urn:microsoft.com/office/officeart/2005/8/layout/default"/>
    <dgm:cxn modelId="{A04277E2-387B-4AFF-8FA1-9D0AAC955756}" type="presOf" srcId="{E8731037-3191-466B-99D3-99C5E52FA4C3}" destId="{1EF1CAF5-43A2-46EC-839D-D191FC4E5C7E}" srcOrd="0" destOrd="0" presId="urn:microsoft.com/office/officeart/2005/8/layout/default"/>
    <dgm:cxn modelId="{B9A65EF0-3990-406D-AB23-2EE8DBDA7EB6}" srcId="{7AC92239-4836-4842-83C2-2ABDF3ED248A}" destId="{85CDF643-0CB8-4412-B8ED-28B8D5C66EB7}" srcOrd="1" destOrd="0" parTransId="{8493F737-5051-4ED6-B671-8ACB8469C23E}" sibTransId="{25FF2A80-2C23-4F0E-9B46-F52FD10FA634}"/>
    <dgm:cxn modelId="{887DED1F-17C6-49D4-93BF-294111EAD4B0}" type="presParOf" srcId="{41B79DE1-EA73-4BC4-BC45-8409383757C5}" destId="{34759A5C-43FD-4512-BD8F-73E80D433710}" srcOrd="0" destOrd="0" presId="urn:microsoft.com/office/officeart/2005/8/layout/default"/>
    <dgm:cxn modelId="{2EEBCD4D-7CAD-4B5F-AF13-ED863666D7D3}" type="presParOf" srcId="{41B79DE1-EA73-4BC4-BC45-8409383757C5}" destId="{2647F3E7-E7ED-4CC6-BD22-CD5A9FA1ACEE}" srcOrd="1" destOrd="0" presId="urn:microsoft.com/office/officeart/2005/8/layout/default"/>
    <dgm:cxn modelId="{3E5E0AC8-52D5-4BDC-974C-38637F9FD475}" type="presParOf" srcId="{41B79DE1-EA73-4BC4-BC45-8409383757C5}" destId="{CDC8CB0D-0F1A-4E0F-850C-8F3CE5D247E8}" srcOrd="2" destOrd="0" presId="urn:microsoft.com/office/officeart/2005/8/layout/default"/>
    <dgm:cxn modelId="{7ABDEC7F-808F-4838-924C-E1EC79D3686C}" type="presParOf" srcId="{41B79DE1-EA73-4BC4-BC45-8409383757C5}" destId="{FFE4291F-452D-4B89-887C-059F65BE6664}" srcOrd="3" destOrd="0" presId="urn:microsoft.com/office/officeart/2005/8/layout/default"/>
    <dgm:cxn modelId="{9B10B71A-F792-4956-8A00-F6C8234D3F5E}" type="presParOf" srcId="{41B79DE1-EA73-4BC4-BC45-8409383757C5}" destId="{B821A662-7170-4D4C-8DF2-A4942D12253F}" srcOrd="4" destOrd="0" presId="urn:microsoft.com/office/officeart/2005/8/layout/default"/>
    <dgm:cxn modelId="{3DBD32ED-5BBE-49B9-8F5C-A7E7FA89B129}" type="presParOf" srcId="{41B79DE1-EA73-4BC4-BC45-8409383757C5}" destId="{D6FDEC5D-E9A2-458C-9696-A1F29CCCA9A4}" srcOrd="5" destOrd="0" presId="urn:microsoft.com/office/officeart/2005/8/layout/default"/>
    <dgm:cxn modelId="{082219AB-0862-4D23-9118-DD98D6208B94}" type="presParOf" srcId="{41B79DE1-EA73-4BC4-BC45-8409383757C5}" destId="{1EF1CAF5-43A2-46EC-839D-D191FC4E5C7E}" srcOrd="6" destOrd="0" presId="urn:microsoft.com/office/officeart/2005/8/layout/default"/>
    <dgm:cxn modelId="{F262670C-78A9-42C7-AE47-4D0820C9E8DA}" type="presParOf" srcId="{41B79DE1-EA73-4BC4-BC45-8409383757C5}" destId="{D5C7B4A9-D38B-4237-891B-0C7AFB07658E}" srcOrd="7" destOrd="0" presId="urn:microsoft.com/office/officeart/2005/8/layout/default"/>
    <dgm:cxn modelId="{D0E5B127-3634-4E6B-BC26-5F5C47D5072D}" type="presParOf" srcId="{41B79DE1-EA73-4BC4-BC45-8409383757C5}" destId="{CF559027-82FC-4FAF-B4DE-C74CA7E55ECE}"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B4777FD-2F03-4FFD-B8EA-6ED4DF31A3F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F938F6A9-44B8-4520-97F6-6248AAFEA259}">
      <dgm:prSet/>
      <dgm:spPr/>
      <dgm:t>
        <a:bodyPr/>
        <a:lstStyle/>
        <a:p>
          <a:r>
            <a:rPr lang="en-GB" b="0" i="0"/>
            <a:t>Strengths</a:t>
          </a:r>
          <a:endParaRPr lang="en-US"/>
        </a:p>
      </dgm:t>
    </dgm:pt>
    <dgm:pt modelId="{0806715A-A4D9-4E5B-8071-69123A3DDC1F}" type="parTrans" cxnId="{F1935020-741B-4571-AAB0-DF635B917CA7}">
      <dgm:prSet/>
      <dgm:spPr/>
      <dgm:t>
        <a:bodyPr/>
        <a:lstStyle/>
        <a:p>
          <a:endParaRPr lang="en-US"/>
        </a:p>
      </dgm:t>
    </dgm:pt>
    <dgm:pt modelId="{9A9B4CDF-C306-4FAE-AFD2-05D0C65CF0FE}" type="sibTrans" cxnId="{F1935020-741B-4571-AAB0-DF635B917CA7}">
      <dgm:prSet/>
      <dgm:spPr/>
      <dgm:t>
        <a:bodyPr/>
        <a:lstStyle/>
        <a:p>
          <a:endParaRPr lang="en-US"/>
        </a:p>
      </dgm:t>
    </dgm:pt>
    <dgm:pt modelId="{7D6BE245-31A4-4ACE-B4AE-867866E4F79C}">
      <dgm:prSet/>
      <dgm:spPr/>
      <dgm:t>
        <a:bodyPr/>
        <a:lstStyle/>
        <a:p>
          <a:r>
            <a:rPr lang="en-GB" b="0" i="0" dirty="0"/>
            <a:t>Availability of qualified human resources </a:t>
          </a:r>
          <a:endParaRPr lang="en-US" dirty="0"/>
        </a:p>
      </dgm:t>
    </dgm:pt>
    <dgm:pt modelId="{7C7FDDFF-7DFB-4BA9-9455-A3333E49885B}" type="parTrans" cxnId="{CE9CFD9F-E80A-4E75-8D3C-541EFBA4DCA6}">
      <dgm:prSet/>
      <dgm:spPr/>
      <dgm:t>
        <a:bodyPr/>
        <a:lstStyle/>
        <a:p>
          <a:endParaRPr lang="en-US"/>
        </a:p>
      </dgm:t>
    </dgm:pt>
    <dgm:pt modelId="{F5F886B8-49A0-47C2-A99D-24765D4225B0}" type="sibTrans" cxnId="{CE9CFD9F-E80A-4E75-8D3C-541EFBA4DCA6}">
      <dgm:prSet/>
      <dgm:spPr/>
      <dgm:t>
        <a:bodyPr/>
        <a:lstStyle/>
        <a:p>
          <a:endParaRPr lang="en-US"/>
        </a:p>
      </dgm:t>
    </dgm:pt>
    <dgm:pt modelId="{07EAF84A-748F-4275-A2F2-FB9E99094C53}">
      <dgm:prSet/>
      <dgm:spPr/>
      <dgm:t>
        <a:bodyPr/>
        <a:lstStyle/>
        <a:p>
          <a:r>
            <a:rPr lang="en-GB" b="0" i="0"/>
            <a:t>Availability of starting capital</a:t>
          </a:r>
          <a:endParaRPr lang="en-US"/>
        </a:p>
      </dgm:t>
    </dgm:pt>
    <dgm:pt modelId="{EFF06D00-C48E-412F-B388-41E624CBE83E}" type="parTrans" cxnId="{481D217D-FC3D-482C-8600-C4801372C996}">
      <dgm:prSet/>
      <dgm:spPr/>
      <dgm:t>
        <a:bodyPr/>
        <a:lstStyle/>
        <a:p>
          <a:endParaRPr lang="en-US"/>
        </a:p>
      </dgm:t>
    </dgm:pt>
    <dgm:pt modelId="{071CE0CC-CB4B-40D8-95BE-3A80DDF89B79}" type="sibTrans" cxnId="{481D217D-FC3D-482C-8600-C4801372C996}">
      <dgm:prSet/>
      <dgm:spPr/>
      <dgm:t>
        <a:bodyPr/>
        <a:lstStyle/>
        <a:p>
          <a:endParaRPr lang="en-US"/>
        </a:p>
      </dgm:t>
    </dgm:pt>
    <dgm:pt modelId="{0102A18B-B128-4963-8205-A1F4B978EE66}">
      <dgm:prSet/>
      <dgm:spPr/>
      <dgm:t>
        <a:bodyPr/>
        <a:lstStyle/>
        <a:p>
          <a:r>
            <a:rPr lang="en-GB" b="0" i="0" dirty="0"/>
            <a:t>Modern equipment</a:t>
          </a:r>
          <a:endParaRPr lang="en-US" dirty="0"/>
        </a:p>
      </dgm:t>
    </dgm:pt>
    <dgm:pt modelId="{E15215FB-4632-4BFB-B8B3-CB810A9F9721}" type="parTrans" cxnId="{B5413192-2EF0-46D6-8CEB-41F775A036D6}">
      <dgm:prSet/>
      <dgm:spPr/>
      <dgm:t>
        <a:bodyPr/>
        <a:lstStyle/>
        <a:p>
          <a:endParaRPr lang="en-US"/>
        </a:p>
      </dgm:t>
    </dgm:pt>
    <dgm:pt modelId="{67DF93ED-6D3A-4D07-A831-8C59FB0AD01B}" type="sibTrans" cxnId="{B5413192-2EF0-46D6-8CEB-41F775A036D6}">
      <dgm:prSet/>
      <dgm:spPr/>
      <dgm:t>
        <a:bodyPr/>
        <a:lstStyle/>
        <a:p>
          <a:endParaRPr lang="en-US"/>
        </a:p>
      </dgm:t>
    </dgm:pt>
    <dgm:pt modelId="{9E5D5BF1-46B9-4454-9466-8CA6C5E2102F}">
      <dgm:prSet/>
      <dgm:spPr/>
      <dgm:t>
        <a:bodyPr/>
        <a:lstStyle/>
        <a:p>
          <a:r>
            <a:rPr lang="en-GB" b="0" i="0" dirty="0"/>
            <a:t>Weakness</a:t>
          </a:r>
          <a:endParaRPr lang="en-US" dirty="0"/>
        </a:p>
      </dgm:t>
    </dgm:pt>
    <dgm:pt modelId="{CF113CFC-82AF-43B7-941A-EDF1B2D08ACE}" type="parTrans" cxnId="{8A2D61D2-A982-4BB9-A38A-04FB10290B5D}">
      <dgm:prSet/>
      <dgm:spPr/>
      <dgm:t>
        <a:bodyPr/>
        <a:lstStyle/>
        <a:p>
          <a:endParaRPr lang="en-US"/>
        </a:p>
      </dgm:t>
    </dgm:pt>
    <dgm:pt modelId="{7A01BB33-3F22-417A-9141-CE857AF1FBB0}" type="sibTrans" cxnId="{8A2D61D2-A982-4BB9-A38A-04FB10290B5D}">
      <dgm:prSet/>
      <dgm:spPr/>
      <dgm:t>
        <a:bodyPr/>
        <a:lstStyle/>
        <a:p>
          <a:endParaRPr lang="en-US"/>
        </a:p>
      </dgm:t>
    </dgm:pt>
    <dgm:pt modelId="{F370AA65-6F19-465F-A8FE-0F1C2892EDEF}">
      <dgm:prSet/>
      <dgm:spPr/>
      <dgm:t>
        <a:bodyPr/>
        <a:lstStyle/>
        <a:p>
          <a:r>
            <a:rPr lang="en-GB" b="0" i="0" dirty="0"/>
            <a:t>Limited space for office and storage</a:t>
          </a:r>
          <a:endParaRPr lang="en-US" dirty="0"/>
        </a:p>
      </dgm:t>
    </dgm:pt>
    <dgm:pt modelId="{4E062385-8D49-4AC4-989F-ABE6C67BC15B}" type="parTrans" cxnId="{A83E6CC2-9CB1-4327-A917-E1FBE2A18D98}">
      <dgm:prSet/>
      <dgm:spPr/>
      <dgm:t>
        <a:bodyPr/>
        <a:lstStyle/>
        <a:p>
          <a:endParaRPr lang="en-US"/>
        </a:p>
      </dgm:t>
    </dgm:pt>
    <dgm:pt modelId="{F6717140-065E-4F70-8070-516A84E0290D}" type="sibTrans" cxnId="{A83E6CC2-9CB1-4327-A917-E1FBE2A18D98}">
      <dgm:prSet/>
      <dgm:spPr/>
      <dgm:t>
        <a:bodyPr/>
        <a:lstStyle/>
        <a:p>
          <a:endParaRPr lang="en-US"/>
        </a:p>
      </dgm:t>
    </dgm:pt>
    <dgm:pt modelId="{4C880A79-1472-4CFD-B9C7-78F890ADDC6B}">
      <dgm:prSet/>
      <dgm:spPr/>
      <dgm:t>
        <a:bodyPr/>
        <a:lstStyle/>
        <a:p>
          <a:r>
            <a:rPr lang="en-GB" b="0" i="0" dirty="0"/>
            <a:t>Opportunities</a:t>
          </a:r>
          <a:endParaRPr lang="en-US" dirty="0"/>
        </a:p>
      </dgm:t>
    </dgm:pt>
    <dgm:pt modelId="{506F77FC-6F3F-4328-A1C7-D7303004FB5F}" type="parTrans" cxnId="{5530F73A-4DCE-4A3C-9398-41AEC35D4245}">
      <dgm:prSet/>
      <dgm:spPr/>
      <dgm:t>
        <a:bodyPr/>
        <a:lstStyle/>
        <a:p>
          <a:endParaRPr lang="en-US"/>
        </a:p>
      </dgm:t>
    </dgm:pt>
    <dgm:pt modelId="{CB4561B3-78BF-4279-8CE1-6447F3EE2FBE}" type="sibTrans" cxnId="{5530F73A-4DCE-4A3C-9398-41AEC35D4245}">
      <dgm:prSet/>
      <dgm:spPr/>
      <dgm:t>
        <a:bodyPr/>
        <a:lstStyle/>
        <a:p>
          <a:endParaRPr lang="en-US"/>
        </a:p>
      </dgm:t>
    </dgm:pt>
    <dgm:pt modelId="{DCD077CA-778C-41E9-92E2-6B8ECFE6DED1}">
      <dgm:prSet/>
      <dgm:spPr/>
      <dgm:t>
        <a:bodyPr/>
        <a:lstStyle/>
        <a:p>
          <a:r>
            <a:rPr lang="en-GB" b="0" i="0" dirty="0"/>
            <a:t>We are targeting new shops, schools, gyms, and retailers.</a:t>
          </a:r>
          <a:endParaRPr lang="en-US" dirty="0"/>
        </a:p>
      </dgm:t>
    </dgm:pt>
    <dgm:pt modelId="{9CE00C41-207C-4C7F-AD3F-8B13F96C3ED0}" type="parTrans" cxnId="{59E6E910-CD5C-4881-8067-D19E57A1A39E}">
      <dgm:prSet/>
      <dgm:spPr/>
      <dgm:t>
        <a:bodyPr/>
        <a:lstStyle/>
        <a:p>
          <a:endParaRPr lang="en-US"/>
        </a:p>
      </dgm:t>
    </dgm:pt>
    <dgm:pt modelId="{5C5C8A91-A7B0-4D8A-987F-DE34DB461AE2}" type="sibTrans" cxnId="{59E6E910-CD5C-4881-8067-D19E57A1A39E}">
      <dgm:prSet/>
      <dgm:spPr/>
      <dgm:t>
        <a:bodyPr/>
        <a:lstStyle/>
        <a:p>
          <a:endParaRPr lang="en-US"/>
        </a:p>
      </dgm:t>
    </dgm:pt>
    <dgm:pt modelId="{5443F789-767A-42F0-8934-398BEF4A7E89}">
      <dgm:prSet/>
      <dgm:spPr/>
      <dgm:t>
        <a:bodyPr/>
        <a:lstStyle/>
        <a:p>
          <a:r>
            <a:rPr lang="en-GB" b="0" i="0"/>
            <a:t>Invest in new cleaning technology </a:t>
          </a:r>
          <a:endParaRPr lang="en-US"/>
        </a:p>
      </dgm:t>
    </dgm:pt>
    <dgm:pt modelId="{E5E82829-227A-4CE8-AC46-363C4031B2FE}" type="parTrans" cxnId="{7B4C54BC-A2A3-4AE5-9076-D75501F3A5CB}">
      <dgm:prSet/>
      <dgm:spPr/>
      <dgm:t>
        <a:bodyPr/>
        <a:lstStyle/>
        <a:p>
          <a:endParaRPr lang="en-US"/>
        </a:p>
      </dgm:t>
    </dgm:pt>
    <dgm:pt modelId="{EB64CC36-3F6A-4B65-993E-DBF75168B69B}" type="sibTrans" cxnId="{7B4C54BC-A2A3-4AE5-9076-D75501F3A5CB}">
      <dgm:prSet/>
      <dgm:spPr/>
      <dgm:t>
        <a:bodyPr/>
        <a:lstStyle/>
        <a:p>
          <a:endParaRPr lang="en-US"/>
        </a:p>
      </dgm:t>
    </dgm:pt>
    <dgm:pt modelId="{11DA1A31-D227-4F41-A399-EA259DABBCAC}">
      <dgm:prSet/>
      <dgm:spPr/>
      <dgm:t>
        <a:bodyPr/>
        <a:lstStyle/>
        <a:p>
          <a:r>
            <a:rPr lang="en-GB" b="0" i="0" dirty="0"/>
            <a:t>Threats</a:t>
          </a:r>
          <a:endParaRPr lang="en-US" dirty="0"/>
        </a:p>
      </dgm:t>
    </dgm:pt>
    <dgm:pt modelId="{6133E7D4-6F15-4124-8919-3B146D3BD20F}" type="parTrans" cxnId="{92417B99-A7D4-45B3-9BFA-68A1E4AC4D16}">
      <dgm:prSet/>
      <dgm:spPr/>
      <dgm:t>
        <a:bodyPr/>
        <a:lstStyle/>
        <a:p>
          <a:endParaRPr lang="en-US"/>
        </a:p>
      </dgm:t>
    </dgm:pt>
    <dgm:pt modelId="{363FD49E-A2C2-434F-8B4E-B1893E5ED178}" type="sibTrans" cxnId="{92417B99-A7D4-45B3-9BFA-68A1E4AC4D16}">
      <dgm:prSet/>
      <dgm:spPr/>
      <dgm:t>
        <a:bodyPr/>
        <a:lstStyle/>
        <a:p>
          <a:endParaRPr lang="en-US"/>
        </a:p>
      </dgm:t>
    </dgm:pt>
    <dgm:pt modelId="{D9FEA02C-B1C0-46CA-8591-F5812FAD3806}">
      <dgm:prSet/>
      <dgm:spPr/>
      <dgm:t>
        <a:bodyPr/>
        <a:lstStyle/>
        <a:p>
          <a:r>
            <a:rPr lang="en-GB" b="0" i="0"/>
            <a:t>Competition</a:t>
          </a:r>
          <a:endParaRPr lang="en-US"/>
        </a:p>
      </dgm:t>
    </dgm:pt>
    <dgm:pt modelId="{6BD9457C-42E6-43C0-9C6D-0CE6338E199D}" type="parTrans" cxnId="{E611EEF1-7187-4821-BBF0-A6934E3DCB62}">
      <dgm:prSet/>
      <dgm:spPr/>
      <dgm:t>
        <a:bodyPr/>
        <a:lstStyle/>
        <a:p>
          <a:endParaRPr lang="en-US"/>
        </a:p>
      </dgm:t>
    </dgm:pt>
    <dgm:pt modelId="{E2B10585-0F55-4EFA-9FF6-132B32FD9F40}" type="sibTrans" cxnId="{E611EEF1-7187-4821-BBF0-A6934E3DCB62}">
      <dgm:prSet/>
      <dgm:spPr/>
      <dgm:t>
        <a:bodyPr/>
        <a:lstStyle/>
        <a:p>
          <a:endParaRPr lang="en-US"/>
        </a:p>
      </dgm:t>
    </dgm:pt>
    <dgm:pt modelId="{E6B2F26E-BA5E-468F-8BC4-9389F175BA21}" type="pres">
      <dgm:prSet presAssocID="{3B4777FD-2F03-4FFD-B8EA-6ED4DF31A3F5}" presName="diagram" presStyleCnt="0">
        <dgm:presLayoutVars>
          <dgm:dir/>
          <dgm:resizeHandles val="exact"/>
        </dgm:presLayoutVars>
      </dgm:prSet>
      <dgm:spPr/>
    </dgm:pt>
    <dgm:pt modelId="{2BB7FD55-B1FE-437E-935A-7A4E1EE745AB}" type="pres">
      <dgm:prSet presAssocID="{F938F6A9-44B8-4520-97F6-6248AAFEA259}" presName="node" presStyleLbl="node1" presStyleIdx="0" presStyleCnt="11" custScaleY="51590" custLinFactNeighborX="-41857" custLinFactNeighborY="-28040">
        <dgm:presLayoutVars>
          <dgm:bulletEnabled val="1"/>
        </dgm:presLayoutVars>
      </dgm:prSet>
      <dgm:spPr/>
    </dgm:pt>
    <dgm:pt modelId="{FEFB4CC4-2DF7-42BF-935A-20131D0D0450}" type="pres">
      <dgm:prSet presAssocID="{9A9B4CDF-C306-4FAE-AFD2-05D0C65CF0FE}" presName="sibTrans" presStyleCnt="0"/>
      <dgm:spPr/>
    </dgm:pt>
    <dgm:pt modelId="{AB3E780E-11DE-457E-B00A-7A39C6CD2A76}" type="pres">
      <dgm:prSet presAssocID="{7D6BE245-31A4-4ACE-B4AE-867866E4F79C}" presName="node" presStyleLbl="node1" presStyleIdx="1" presStyleCnt="11" custLinFactX="-30132" custLinFactNeighborX="-100000" custLinFactNeighborY="50596">
        <dgm:presLayoutVars>
          <dgm:bulletEnabled val="1"/>
        </dgm:presLayoutVars>
      </dgm:prSet>
      <dgm:spPr/>
    </dgm:pt>
    <dgm:pt modelId="{5605D88B-8988-4882-A773-FB73F53DB59D}" type="pres">
      <dgm:prSet presAssocID="{F5F886B8-49A0-47C2-A99D-24765D4225B0}" presName="sibTrans" presStyleCnt="0"/>
      <dgm:spPr/>
    </dgm:pt>
    <dgm:pt modelId="{BADA5FCE-5089-4619-BA66-1565B9D1AAE5}" type="pres">
      <dgm:prSet presAssocID="{07EAF84A-748F-4275-A2F2-FB9E99094C53}" presName="node" presStyleLbl="node1" presStyleIdx="2" presStyleCnt="11" custLinFactX="-100000" custLinFactY="40156" custLinFactNeighborX="-140132" custLinFactNeighborY="100000">
        <dgm:presLayoutVars>
          <dgm:bulletEnabled val="1"/>
        </dgm:presLayoutVars>
      </dgm:prSet>
      <dgm:spPr/>
    </dgm:pt>
    <dgm:pt modelId="{CD9A3606-B4CB-4B4D-B308-24828EC228E9}" type="pres">
      <dgm:prSet presAssocID="{071CE0CC-CB4B-40D8-95BE-3A80DDF89B79}" presName="sibTrans" presStyleCnt="0"/>
      <dgm:spPr/>
    </dgm:pt>
    <dgm:pt modelId="{2D3C7370-F6F4-4F4E-971C-D75899879CAC}" type="pres">
      <dgm:prSet presAssocID="{0102A18B-B128-4963-8205-A1F4B978EE66}" presName="node" presStyleLbl="node1" presStyleIdx="3" presStyleCnt="11" custLinFactX="-150132" custLinFactY="100000" custLinFactNeighborX="-200000" custLinFactNeighborY="134037">
        <dgm:presLayoutVars>
          <dgm:bulletEnabled val="1"/>
        </dgm:presLayoutVars>
      </dgm:prSet>
      <dgm:spPr/>
    </dgm:pt>
    <dgm:pt modelId="{41F65D0F-1396-495A-B2A5-E2C43EC0A154}" type="pres">
      <dgm:prSet presAssocID="{67DF93ED-6D3A-4D07-A831-8C59FB0AD01B}" presName="sibTrans" presStyleCnt="0"/>
      <dgm:spPr/>
    </dgm:pt>
    <dgm:pt modelId="{C7C8E7F5-76EC-415A-93FB-1B815347956D}" type="pres">
      <dgm:prSet presAssocID="{9E5D5BF1-46B9-4454-9466-8CA6C5E2102F}" presName="node" presStyleLbl="node1" presStyleIdx="4" presStyleCnt="11" custFlipVert="0" custScaleY="46157" custLinFactY="-45348" custLinFactNeighborX="85599" custLinFactNeighborY="-100000">
        <dgm:presLayoutVars>
          <dgm:bulletEnabled val="1"/>
        </dgm:presLayoutVars>
      </dgm:prSet>
      <dgm:spPr/>
    </dgm:pt>
    <dgm:pt modelId="{0A15B7B2-5725-4FAD-9895-11916958A828}" type="pres">
      <dgm:prSet presAssocID="{7A01BB33-3F22-417A-9141-CE857AF1FBB0}" presName="sibTrans" presStyleCnt="0"/>
      <dgm:spPr/>
    </dgm:pt>
    <dgm:pt modelId="{5D6A8540-2897-4FBD-A5C6-5193164AFB87}" type="pres">
      <dgm:prSet presAssocID="{F370AA65-6F19-465F-A8FE-0F1C2892EDEF}" presName="node" presStyleLbl="node1" presStyleIdx="5" presStyleCnt="11" custLinFactNeighborX="-24401" custLinFactNeighborY="-67154">
        <dgm:presLayoutVars>
          <dgm:bulletEnabled val="1"/>
        </dgm:presLayoutVars>
      </dgm:prSet>
      <dgm:spPr/>
    </dgm:pt>
    <dgm:pt modelId="{393E43C3-99D9-4480-8912-954D7DE3AAAC}" type="pres">
      <dgm:prSet presAssocID="{F6717140-065E-4F70-8070-516A84E0290D}" presName="sibTrans" presStyleCnt="0"/>
      <dgm:spPr/>
    </dgm:pt>
    <dgm:pt modelId="{B8733470-1927-4003-A399-94ECDD754C87}" type="pres">
      <dgm:prSet presAssocID="{4C880A79-1472-4CFD-B9C7-78F890ADDC6B}" presName="node" presStyleLbl="node1" presStyleIdx="6" presStyleCnt="11" custScaleY="40637" custLinFactY="-47188" custLinFactNeighborX="-25942" custLinFactNeighborY="-100000">
        <dgm:presLayoutVars>
          <dgm:bulletEnabled val="1"/>
        </dgm:presLayoutVars>
      </dgm:prSet>
      <dgm:spPr/>
    </dgm:pt>
    <dgm:pt modelId="{4751EEDC-5CAF-4A30-951C-67F39EF55398}" type="pres">
      <dgm:prSet presAssocID="{CB4561B3-78BF-4279-8CE1-6447F3EE2FBE}" presName="sibTrans" presStyleCnt="0"/>
      <dgm:spPr/>
    </dgm:pt>
    <dgm:pt modelId="{1BF81E44-9E6F-4C99-BA32-1E8CF6CC3D63}" type="pres">
      <dgm:prSet presAssocID="{DCD077CA-778C-41E9-92E2-6B8ECFE6DED1}" presName="node" presStyleLbl="node1" presStyleIdx="7" presStyleCnt="11" custLinFactX="-35229" custLinFactNeighborX="-100000" custLinFactNeighborY="-67154">
        <dgm:presLayoutVars>
          <dgm:bulletEnabled val="1"/>
        </dgm:presLayoutVars>
      </dgm:prSet>
      <dgm:spPr/>
    </dgm:pt>
    <dgm:pt modelId="{2BC01A78-C6E2-4AFE-96DD-989A353B01AA}" type="pres">
      <dgm:prSet presAssocID="{5C5C8A91-A7B0-4D8A-987F-DE34DB461AE2}" presName="sibTrans" presStyleCnt="0"/>
      <dgm:spPr/>
    </dgm:pt>
    <dgm:pt modelId="{D718BECF-24C5-47D9-BAE7-93970B5E72CD}" type="pres">
      <dgm:prSet presAssocID="{5443F789-767A-42F0-8934-398BEF4A7E89}" presName="node" presStyleLbl="node1" presStyleIdx="8" presStyleCnt="11" custLinFactX="40196" custLinFactNeighborX="100000" custLinFactNeighborY="-84633">
        <dgm:presLayoutVars>
          <dgm:bulletEnabled val="1"/>
        </dgm:presLayoutVars>
      </dgm:prSet>
      <dgm:spPr/>
    </dgm:pt>
    <dgm:pt modelId="{348C1C53-006E-4EAD-8418-FEF2A31B654E}" type="pres">
      <dgm:prSet presAssocID="{EB64CC36-3F6A-4B65-993E-DBF75168B69B}" presName="sibTrans" presStyleCnt="0"/>
      <dgm:spPr/>
    </dgm:pt>
    <dgm:pt modelId="{D9BB76F7-4215-4457-8546-C1ECF32E1C1F}" type="pres">
      <dgm:prSet presAssocID="{11DA1A31-D227-4F41-A399-EA259DABBCAC}" presName="node" presStyleLbl="node1" presStyleIdx="9" presStyleCnt="11" custScaleY="37445" custLinFactX="39644" custLinFactY="-100000" custLinFactNeighborX="100000" custLinFactNeighborY="-165253">
        <dgm:presLayoutVars>
          <dgm:bulletEnabled val="1"/>
        </dgm:presLayoutVars>
      </dgm:prSet>
      <dgm:spPr/>
    </dgm:pt>
    <dgm:pt modelId="{7C148A09-D43E-4D55-B36C-A482890C6DC9}" type="pres">
      <dgm:prSet presAssocID="{363FD49E-A2C2-434F-8B4E-B1893E5ED178}" presName="sibTrans" presStyleCnt="0"/>
      <dgm:spPr/>
    </dgm:pt>
    <dgm:pt modelId="{889B7FFC-E7FE-4336-833A-FE083BA38E19}" type="pres">
      <dgm:prSet presAssocID="{D9FEA02C-B1C0-46CA-8591-F5812FAD3806}" presName="node" presStyleLbl="node1" presStyleIdx="10" presStyleCnt="11" custLinFactY="-83984" custLinFactNeighborX="30909" custLinFactNeighborY="-100000">
        <dgm:presLayoutVars>
          <dgm:bulletEnabled val="1"/>
        </dgm:presLayoutVars>
      </dgm:prSet>
      <dgm:spPr/>
    </dgm:pt>
  </dgm:ptLst>
  <dgm:cxnLst>
    <dgm:cxn modelId="{59E6E910-CD5C-4881-8067-D19E57A1A39E}" srcId="{3B4777FD-2F03-4FFD-B8EA-6ED4DF31A3F5}" destId="{DCD077CA-778C-41E9-92E2-6B8ECFE6DED1}" srcOrd="7" destOrd="0" parTransId="{9CE00C41-207C-4C7F-AD3F-8B13F96C3ED0}" sibTransId="{5C5C8A91-A7B0-4D8A-987F-DE34DB461AE2}"/>
    <dgm:cxn modelId="{F1935020-741B-4571-AAB0-DF635B917CA7}" srcId="{3B4777FD-2F03-4FFD-B8EA-6ED4DF31A3F5}" destId="{F938F6A9-44B8-4520-97F6-6248AAFEA259}" srcOrd="0" destOrd="0" parTransId="{0806715A-A4D9-4E5B-8071-69123A3DDC1F}" sibTransId="{9A9B4CDF-C306-4FAE-AFD2-05D0C65CF0FE}"/>
    <dgm:cxn modelId="{8D446023-84EB-4A41-8591-D0803FB10E08}" type="presOf" srcId="{F938F6A9-44B8-4520-97F6-6248AAFEA259}" destId="{2BB7FD55-B1FE-437E-935A-7A4E1EE745AB}" srcOrd="0" destOrd="0" presId="urn:microsoft.com/office/officeart/2005/8/layout/default"/>
    <dgm:cxn modelId="{74D37E26-9813-4146-8C39-815963119C87}" type="presOf" srcId="{5443F789-767A-42F0-8934-398BEF4A7E89}" destId="{D718BECF-24C5-47D9-BAE7-93970B5E72CD}" srcOrd="0" destOrd="0" presId="urn:microsoft.com/office/officeart/2005/8/layout/default"/>
    <dgm:cxn modelId="{8BFEF832-400A-492E-AE9D-2C357F36399B}" type="presOf" srcId="{4C880A79-1472-4CFD-B9C7-78F890ADDC6B}" destId="{B8733470-1927-4003-A399-94ECDD754C87}" srcOrd="0" destOrd="0" presId="urn:microsoft.com/office/officeart/2005/8/layout/default"/>
    <dgm:cxn modelId="{5530F73A-4DCE-4A3C-9398-41AEC35D4245}" srcId="{3B4777FD-2F03-4FFD-B8EA-6ED4DF31A3F5}" destId="{4C880A79-1472-4CFD-B9C7-78F890ADDC6B}" srcOrd="6" destOrd="0" parTransId="{506F77FC-6F3F-4328-A1C7-D7303004FB5F}" sibTransId="{CB4561B3-78BF-4279-8CE1-6447F3EE2FBE}"/>
    <dgm:cxn modelId="{A55E4F3E-AAC4-46D3-9184-12A630AFE642}" type="presOf" srcId="{07EAF84A-748F-4275-A2F2-FB9E99094C53}" destId="{BADA5FCE-5089-4619-BA66-1565B9D1AAE5}" srcOrd="0" destOrd="0" presId="urn:microsoft.com/office/officeart/2005/8/layout/default"/>
    <dgm:cxn modelId="{49D31D6C-B8FC-44E1-A0DD-A589D74F335E}" type="presOf" srcId="{11DA1A31-D227-4F41-A399-EA259DABBCAC}" destId="{D9BB76F7-4215-4457-8546-C1ECF32E1C1F}" srcOrd="0" destOrd="0" presId="urn:microsoft.com/office/officeart/2005/8/layout/default"/>
    <dgm:cxn modelId="{182C7E52-18DD-415A-9E97-C81E05A8A71C}" type="presOf" srcId="{7D6BE245-31A4-4ACE-B4AE-867866E4F79C}" destId="{AB3E780E-11DE-457E-B00A-7A39C6CD2A76}" srcOrd="0" destOrd="0" presId="urn:microsoft.com/office/officeart/2005/8/layout/default"/>
    <dgm:cxn modelId="{481D217D-FC3D-482C-8600-C4801372C996}" srcId="{3B4777FD-2F03-4FFD-B8EA-6ED4DF31A3F5}" destId="{07EAF84A-748F-4275-A2F2-FB9E99094C53}" srcOrd="2" destOrd="0" parTransId="{EFF06D00-C48E-412F-B388-41E624CBE83E}" sibTransId="{071CE0CC-CB4B-40D8-95BE-3A80DDF89B79}"/>
    <dgm:cxn modelId="{7F37898D-85C5-4F25-AED2-84A15F4CCB74}" type="presOf" srcId="{F370AA65-6F19-465F-A8FE-0F1C2892EDEF}" destId="{5D6A8540-2897-4FBD-A5C6-5193164AFB87}" srcOrd="0" destOrd="0" presId="urn:microsoft.com/office/officeart/2005/8/layout/default"/>
    <dgm:cxn modelId="{B5413192-2EF0-46D6-8CEB-41F775A036D6}" srcId="{3B4777FD-2F03-4FFD-B8EA-6ED4DF31A3F5}" destId="{0102A18B-B128-4963-8205-A1F4B978EE66}" srcOrd="3" destOrd="0" parTransId="{E15215FB-4632-4BFB-B8B3-CB810A9F9721}" sibTransId="{67DF93ED-6D3A-4D07-A831-8C59FB0AD01B}"/>
    <dgm:cxn modelId="{92417B99-A7D4-45B3-9BFA-68A1E4AC4D16}" srcId="{3B4777FD-2F03-4FFD-B8EA-6ED4DF31A3F5}" destId="{11DA1A31-D227-4F41-A399-EA259DABBCAC}" srcOrd="9" destOrd="0" parTransId="{6133E7D4-6F15-4124-8919-3B146D3BD20F}" sibTransId="{363FD49E-A2C2-434F-8B4E-B1893E5ED178}"/>
    <dgm:cxn modelId="{CE9CFD9F-E80A-4E75-8D3C-541EFBA4DCA6}" srcId="{3B4777FD-2F03-4FFD-B8EA-6ED4DF31A3F5}" destId="{7D6BE245-31A4-4ACE-B4AE-867866E4F79C}" srcOrd="1" destOrd="0" parTransId="{7C7FDDFF-7DFB-4BA9-9455-A3333E49885B}" sibTransId="{F5F886B8-49A0-47C2-A99D-24765D4225B0}"/>
    <dgm:cxn modelId="{B173F3A5-F3CC-4B69-8156-06E284C65E6F}" type="presOf" srcId="{DCD077CA-778C-41E9-92E2-6B8ECFE6DED1}" destId="{1BF81E44-9E6F-4C99-BA32-1E8CF6CC3D63}" srcOrd="0" destOrd="0" presId="urn:microsoft.com/office/officeart/2005/8/layout/default"/>
    <dgm:cxn modelId="{59E4E1AB-6279-41DE-9D2C-B34F3437B653}" type="presOf" srcId="{0102A18B-B128-4963-8205-A1F4B978EE66}" destId="{2D3C7370-F6F4-4F4E-971C-D75899879CAC}" srcOrd="0" destOrd="0" presId="urn:microsoft.com/office/officeart/2005/8/layout/default"/>
    <dgm:cxn modelId="{7B4C54BC-A2A3-4AE5-9076-D75501F3A5CB}" srcId="{3B4777FD-2F03-4FFD-B8EA-6ED4DF31A3F5}" destId="{5443F789-767A-42F0-8934-398BEF4A7E89}" srcOrd="8" destOrd="0" parTransId="{E5E82829-227A-4CE8-AC46-363C4031B2FE}" sibTransId="{EB64CC36-3F6A-4B65-993E-DBF75168B69B}"/>
    <dgm:cxn modelId="{A83E6CC2-9CB1-4327-A917-E1FBE2A18D98}" srcId="{3B4777FD-2F03-4FFD-B8EA-6ED4DF31A3F5}" destId="{F370AA65-6F19-465F-A8FE-0F1C2892EDEF}" srcOrd="5" destOrd="0" parTransId="{4E062385-8D49-4AC4-989F-ABE6C67BC15B}" sibTransId="{F6717140-065E-4F70-8070-516A84E0290D}"/>
    <dgm:cxn modelId="{62AB81C2-0263-4718-8474-D761159AD1F3}" type="presOf" srcId="{D9FEA02C-B1C0-46CA-8591-F5812FAD3806}" destId="{889B7FFC-E7FE-4336-833A-FE083BA38E19}" srcOrd="0" destOrd="0" presId="urn:microsoft.com/office/officeart/2005/8/layout/default"/>
    <dgm:cxn modelId="{8A6BEEC3-5397-414E-B5EA-5F870FDC23F1}" type="presOf" srcId="{3B4777FD-2F03-4FFD-B8EA-6ED4DF31A3F5}" destId="{E6B2F26E-BA5E-468F-8BC4-9389F175BA21}" srcOrd="0" destOrd="0" presId="urn:microsoft.com/office/officeart/2005/8/layout/default"/>
    <dgm:cxn modelId="{8A2D61D2-A982-4BB9-A38A-04FB10290B5D}" srcId="{3B4777FD-2F03-4FFD-B8EA-6ED4DF31A3F5}" destId="{9E5D5BF1-46B9-4454-9466-8CA6C5E2102F}" srcOrd="4" destOrd="0" parTransId="{CF113CFC-82AF-43B7-941A-EDF1B2D08ACE}" sibTransId="{7A01BB33-3F22-417A-9141-CE857AF1FBB0}"/>
    <dgm:cxn modelId="{369818EC-784C-4C7A-BD23-5895E394E6D0}" type="presOf" srcId="{9E5D5BF1-46B9-4454-9466-8CA6C5E2102F}" destId="{C7C8E7F5-76EC-415A-93FB-1B815347956D}" srcOrd="0" destOrd="0" presId="urn:microsoft.com/office/officeart/2005/8/layout/default"/>
    <dgm:cxn modelId="{E611EEF1-7187-4821-BBF0-A6934E3DCB62}" srcId="{3B4777FD-2F03-4FFD-B8EA-6ED4DF31A3F5}" destId="{D9FEA02C-B1C0-46CA-8591-F5812FAD3806}" srcOrd="10" destOrd="0" parTransId="{6BD9457C-42E6-43C0-9C6D-0CE6338E199D}" sibTransId="{E2B10585-0F55-4EFA-9FF6-132B32FD9F40}"/>
    <dgm:cxn modelId="{D8FA2A6D-C2E4-4E9A-B8C8-92659DD49304}" type="presParOf" srcId="{E6B2F26E-BA5E-468F-8BC4-9389F175BA21}" destId="{2BB7FD55-B1FE-437E-935A-7A4E1EE745AB}" srcOrd="0" destOrd="0" presId="urn:microsoft.com/office/officeart/2005/8/layout/default"/>
    <dgm:cxn modelId="{7498E634-A356-4702-877A-DAAF56C81B0B}" type="presParOf" srcId="{E6B2F26E-BA5E-468F-8BC4-9389F175BA21}" destId="{FEFB4CC4-2DF7-42BF-935A-20131D0D0450}" srcOrd="1" destOrd="0" presId="urn:microsoft.com/office/officeart/2005/8/layout/default"/>
    <dgm:cxn modelId="{1095740F-57CA-4DB4-A311-10210F04070E}" type="presParOf" srcId="{E6B2F26E-BA5E-468F-8BC4-9389F175BA21}" destId="{AB3E780E-11DE-457E-B00A-7A39C6CD2A76}" srcOrd="2" destOrd="0" presId="urn:microsoft.com/office/officeart/2005/8/layout/default"/>
    <dgm:cxn modelId="{BBC2CE03-D8E1-4880-AF36-EEB7E501E98B}" type="presParOf" srcId="{E6B2F26E-BA5E-468F-8BC4-9389F175BA21}" destId="{5605D88B-8988-4882-A773-FB73F53DB59D}" srcOrd="3" destOrd="0" presId="urn:microsoft.com/office/officeart/2005/8/layout/default"/>
    <dgm:cxn modelId="{F0E7DF2E-C9D0-4BC6-A1F4-9A3548A6A392}" type="presParOf" srcId="{E6B2F26E-BA5E-468F-8BC4-9389F175BA21}" destId="{BADA5FCE-5089-4619-BA66-1565B9D1AAE5}" srcOrd="4" destOrd="0" presId="urn:microsoft.com/office/officeart/2005/8/layout/default"/>
    <dgm:cxn modelId="{401399D8-9DCD-4939-8C69-EEA0438F66F2}" type="presParOf" srcId="{E6B2F26E-BA5E-468F-8BC4-9389F175BA21}" destId="{CD9A3606-B4CB-4B4D-B308-24828EC228E9}" srcOrd="5" destOrd="0" presId="urn:microsoft.com/office/officeart/2005/8/layout/default"/>
    <dgm:cxn modelId="{C99C9F13-1FEC-41D2-A44F-9F7B88FB8963}" type="presParOf" srcId="{E6B2F26E-BA5E-468F-8BC4-9389F175BA21}" destId="{2D3C7370-F6F4-4F4E-971C-D75899879CAC}" srcOrd="6" destOrd="0" presId="urn:microsoft.com/office/officeart/2005/8/layout/default"/>
    <dgm:cxn modelId="{543379FF-F17B-42C2-BB74-23B68FC56217}" type="presParOf" srcId="{E6B2F26E-BA5E-468F-8BC4-9389F175BA21}" destId="{41F65D0F-1396-495A-B2A5-E2C43EC0A154}" srcOrd="7" destOrd="0" presId="urn:microsoft.com/office/officeart/2005/8/layout/default"/>
    <dgm:cxn modelId="{76B3106A-C34A-47EF-9701-2E3C8A2A24AC}" type="presParOf" srcId="{E6B2F26E-BA5E-468F-8BC4-9389F175BA21}" destId="{C7C8E7F5-76EC-415A-93FB-1B815347956D}" srcOrd="8" destOrd="0" presId="urn:microsoft.com/office/officeart/2005/8/layout/default"/>
    <dgm:cxn modelId="{AE378A75-8E63-4253-BF17-7BC67E737CE5}" type="presParOf" srcId="{E6B2F26E-BA5E-468F-8BC4-9389F175BA21}" destId="{0A15B7B2-5725-4FAD-9895-11916958A828}" srcOrd="9" destOrd="0" presId="urn:microsoft.com/office/officeart/2005/8/layout/default"/>
    <dgm:cxn modelId="{151405F4-925D-4436-B69D-06D67146DB4D}" type="presParOf" srcId="{E6B2F26E-BA5E-468F-8BC4-9389F175BA21}" destId="{5D6A8540-2897-4FBD-A5C6-5193164AFB87}" srcOrd="10" destOrd="0" presId="urn:microsoft.com/office/officeart/2005/8/layout/default"/>
    <dgm:cxn modelId="{69351E5E-3AEF-4A5E-8636-CFEF88B2A41A}" type="presParOf" srcId="{E6B2F26E-BA5E-468F-8BC4-9389F175BA21}" destId="{393E43C3-99D9-4480-8912-954D7DE3AAAC}" srcOrd="11" destOrd="0" presId="urn:microsoft.com/office/officeart/2005/8/layout/default"/>
    <dgm:cxn modelId="{E15F305A-D5A5-4D4E-B3ED-D0BD78753CE9}" type="presParOf" srcId="{E6B2F26E-BA5E-468F-8BC4-9389F175BA21}" destId="{B8733470-1927-4003-A399-94ECDD754C87}" srcOrd="12" destOrd="0" presId="urn:microsoft.com/office/officeart/2005/8/layout/default"/>
    <dgm:cxn modelId="{53754D8F-AF34-472F-83BE-3E19C76CB795}" type="presParOf" srcId="{E6B2F26E-BA5E-468F-8BC4-9389F175BA21}" destId="{4751EEDC-5CAF-4A30-951C-67F39EF55398}" srcOrd="13" destOrd="0" presId="urn:microsoft.com/office/officeart/2005/8/layout/default"/>
    <dgm:cxn modelId="{09262AFD-02F6-451D-898B-27E2D1FDC26B}" type="presParOf" srcId="{E6B2F26E-BA5E-468F-8BC4-9389F175BA21}" destId="{1BF81E44-9E6F-4C99-BA32-1E8CF6CC3D63}" srcOrd="14" destOrd="0" presId="urn:microsoft.com/office/officeart/2005/8/layout/default"/>
    <dgm:cxn modelId="{0072521A-7FA2-4773-A3A3-4D74859E9289}" type="presParOf" srcId="{E6B2F26E-BA5E-468F-8BC4-9389F175BA21}" destId="{2BC01A78-C6E2-4AFE-96DD-989A353B01AA}" srcOrd="15" destOrd="0" presId="urn:microsoft.com/office/officeart/2005/8/layout/default"/>
    <dgm:cxn modelId="{121F878C-105F-4B73-A61B-45C298ADFE2A}" type="presParOf" srcId="{E6B2F26E-BA5E-468F-8BC4-9389F175BA21}" destId="{D718BECF-24C5-47D9-BAE7-93970B5E72CD}" srcOrd="16" destOrd="0" presId="urn:microsoft.com/office/officeart/2005/8/layout/default"/>
    <dgm:cxn modelId="{3558262B-2128-463D-8588-BA4D28603744}" type="presParOf" srcId="{E6B2F26E-BA5E-468F-8BC4-9389F175BA21}" destId="{348C1C53-006E-4EAD-8418-FEF2A31B654E}" srcOrd="17" destOrd="0" presId="urn:microsoft.com/office/officeart/2005/8/layout/default"/>
    <dgm:cxn modelId="{B9076342-C3B3-4D2E-83DC-0E2622F52155}" type="presParOf" srcId="{E6B2F26E-BA5E-468F-8BC4-9389F175BA21}" destId="{D9BB76F7-4215-4457-8546-C1ECF32E1C1F}" srcOrd="18" destOrd="0" presId="urn:microsoft.com/office/officeart/2005/8/layout/default"/>
    <dgm:cxn modelId="{C00145B2-5E54-4E08-B3E5-58FB6484EB78}" type="presParOf" srcId="{E6B2F26E-BA5E-468F-8BC4-9389F175BA21}" destId="{7C148A09-D43E-4D55-B36C-A482890C6DC9}" srcOrd="19" destOrd="0" presId="urn:microsoft.com/office/officeart/2005/8/layout/default"/>
    <dgm:cxn modelId="{6AD4F383-A8CC-42C1-AD15-F4E60AA35EA9}" type="presParOf" srcId="{E6B2F26E-BA5E-468F-8BC4-9389F175BA21}" destId="{889B7FFC-E7FE-4336-833A-FE083BA38E19}" srcOrd="2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56D291-CA9C-4A15-A3A8-CD57FDE97CEF}">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E15857-1C18-4A6F-BDB4-E22C5858502D}">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378CE5-531E-4436-A367-8E07FED679D2}">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Mission Statement</a:t>
          </a:r>
          <a:endParaRPr lang="en-US" sz="1900" kern="1200"/>
        </a:p>
      </dsp:txBody>
      <dsp:txXfrm>
        <a:off x="957071" y="3890"/>
        <a:ext cx="5671732" cy="828633"/>
      </dsp:txXfrm>
    </dsp:sp>
    <dsp:sp modelId="{985FC924-ABED-4D0E-9572-5CE28B090BCC}">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FC6095-E350-45EB-B3E5-D4B21F4A57B2}">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7EBE054-B388-4532-8447-FDF5235E382E}">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b="0" i="0" kern="1200"/>
            <a:t>We want to offer the best commercial cleaning services, thereby meeting or exceeding </a:t>
          </a:r>
          <a:endParaRPr lang="en-US" sz="1900" kern="1200"/>
        </a:p>
      </dsp:txBody>
      <dsp:txXfrm>
        <a:off x="957071" y="1039682"/>
        <a:ext cx="5671732" cy="828633"/>
      </dsp:txXfrm>
    </dsp:sp>
    <dsp:sp modelId="{814FBFD1-2FCE-477C-9EF6-77371D6AF5E9}">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153533-B1AF-405F-8E80-AEED22173D86}">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DC9C80-05C3-4A4E-B493-91D6F025B0F7}">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b="0" i="0" kern="1200"/>
            <a:t>our clients' expectations, as well as their employees and visitors to their places of work or </a:t>
          </a:r>
          <a:endParaRPr lang="en-US" sz="1900" kern="1200"/>
        </a:p>
      </dsp:txBody>
      <dsp:txXfrm>
        <a:off x="957071" y="2075473"/>
        <a:ext cx="5671732" cy="828633"/>
      </dsp:txXfrm>
    </dsp:sp>
    <dsp:sp modelId="{45F1D023-BA9B-4587-8F83-081C86ACA589}">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CA8437-754C-485A-9B83-8BBA1D673482}">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307DC18-2AA1-45D7-9464-BFD45211CF34}">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b="0" i="0" kern="1200"/>
            <a:t>facilities. </a:t>
          </a:r>
          <a:endParaRPr lang="en-US" sz="1900" kern="1200"/>
        </a:p>
      </dsp:txBody>
      <dsp:txXfrm>
        <a:off x="957071" y="3111265"/>
        <a:ext cx="5671732" cy="828633"/>
      </dsp:txXfrm>
    </dsp:sp>
    <dsp:sp modelId="{08D032A1-A074-453F-914D-3F4BFBA27BE9}">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5DB7BB-EE12-4155-9D43-F4839FD15D63}">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FE70EC-27CB-4756-B284-D620A9341811}">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b="0" i="0" kern="1200"/>
            <a:t>We do this by constantly improving our quality, services, and productivity.</a:t>
          </a:r>
          <a:endParaRPr lang="en-US" sz="1900" kern="1200"/>
        </a:p>
      </dsp:txBody>
      <dsp:txXfrm>
        <a:off x="957071" y="4147057"/>
        <a:ext cx="5671732" cy="8286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675EAC-0BC1-4380-9876-1FC10A923D04}">
      <dsp:nvSpPr>
        <dsp:cNvPr id="0" name=""/>
        <dsp:cNvSpPr/>
      </dsp:nvSpPr>
      <dsp:spPr>
        <a:xfrm>
          <a:off x="191458" y="149985"/>
          <a:ext cx="800575" cy="8005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25FF1C-E439-4806-945A-EC250847736D}">
      <dsp:nvSpPr>
        <dsp:cNvPr id="0" name=""/>
        <dsp:cNvSpPr/>
      </dsp:nvSpPr>
      <dsp:spPr>
        <a:xfrm>
          <a:off x="359579" y="318106"/>
          <a:ext cx="464334" cy="4643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EE9BCEA-AAFD-4659-A079-4F39BA01A89A}">
      <dsp:nvSpPr>
        <dsp:cNvPr id="0" name=""/>
        <dsp:cNvSpPr/>
      </dsp:nvSpPr>
      <dsp:spPr>
        <a:xfrm>
          <a:off x="1163586" y="149985"/>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b="0" i="0" kern="1200"/>
            <a:t>To be the best business partner by providing high-quality cleaning services for residential </a:t>
          </a:r>
          <a:endParaRPr lang="en-US" sz="1300" kern="1200"/>
        </a:p>
      </dsp:txBody>
      <dsp:txXfrm>
        <a:off x="1163586" y="149985"/>
        <a:ext cx="1887071" cy="800575"/>
      </dsp:txXfrm>
    </dsp:sp>
    <dsp:sp modelId="{C91DDAA9-08D3-4189-96C4-C7E98462B061}">
      <dsp:nvSpPr>
        <dsp:cNvPr id="0" name=""/>
        <dsp:cNvSpPr/>
      </dsp:nvSpPr>
      <dsp:spPr>
        <a:xfrm>
          <a:off x="3379466" y="149985"/>
          <a:ext cx="800575" cy="8005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76DC9B-D7C3-452C-A183-76124995CC0B}">
      <dsp:nvSpPr>
        <dsp:cNvPr id="0" name=""/>
        <dsp:cNvSpPr/>
      </dsp:nvSpPr>
      <dsp:spPr>
        <a:xfrm>
          <a:off x="3547587" y="318106"/>
          <a:ext cx="464334" cy="4643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14EBA1-35CA-4B0F-90DD-B8D0EB5EB6DA}">
      <dsp:nvSpPr>
        <dsp:cNvPr id="0" name=""/>
        <dsp:cNvSpPr/>
      </dsp:nvSpPr>
      <dsp:spPr>
        <a:xfrm>
          <a:off x="4351594" y="149985"/>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b="0" i="0" kern="1200"/>
            <a:t>and commercial partners.</a:t>
          </a:r>
          <a:endParaRPr lang="en-US" sz="1300" kern="1200"/>
        </a:p>
      </dsp:txBody>
      <dsp:txXfrm>
        <a:off x="4351594" y="149985"/>
        <a:ext cx="1887071" cy="800575"/>
      </dsp:txXfrm>
    </dsp:sp>
    <dsp:sp modelId="{75D8C43E-6476-4E0C-A6D3-DEA95D354B80}">
      <dsp:nvSpPr>
        <dsp:cNvPr id="0" name=""/>
        <dsp:cNvSpPr/>
      </dsp:nvSpPr>
      <dsp:spPr>
        <a:xfrm>
          <a:off x="6567474" y="149985"/>
          <a:ext cx="800575" cy="8005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234E2E-7F48-4B6D-905F-0853079569A9}">
      <dsp:nvSpPr>
        <dsp:cNvPr id="0" name=""/>
        <dsp:cNvSpPr/>
      </dsp:nvSpPr>
      <dsp:spPr>
        <a:xfrm>
          <a:off x="6735595" y="318106"/>
          <a:ext cx="464334" cy="4643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03A402-72A3-4690-86AD-7F85689583C5}">
      <dsp:nvSpPr>
        <dsp:cNvPr id="0" name=""/>
        <dsp:cNvSpPr/>
      </dsp:nvSpPr>
      <dsp:spPr>
        <a:xfrm>
          <a:off x="7539602" y="149985"/>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b="0" i="0" kern="1200" dirty="0"/>
            <a:t> To generate sustainable revenue.</a:t>
          </a:r>
          <a:endParaRPr lang="en-US" sz="1300" kern="1200" dirty="0"/>
        </a:p>
      </dsp:txBody>
      <dsp:txXfrm>
        <a:off x="7539602" y="149985"/>
        <a:ext cx="1887071" cy="800575"/>
      </dsp:txXfrm>
    </dsp:sp>
    <dsp:sp modelId="{758ABF4B-3E96-4AB0-AA92-FA03A2F897A8}">
      <dsp:nvSpPr>
        <dsp:cNvPr id="0" name=""/>
        <dsp:cNvSpPr/>
      </dsp:nvSpPr>
      <dsp:spPr>
        <a:xfrm>
          <a:off x="191458" y="1646453"/>
          <a:ext cx="800575" cy="80057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7A26E0-0178-4B62-96B2-2ED556074E4F}">
      <dsp:nvSpPr>
        <dsp:cNvPr id="0" name=""/>
        <dsp:cNvSpPr/>
      </dsp:nvSpPr>
      <dsp:spPr>
        <a:xfrm>
          <a:off x="359579" y="1814573"/>
          <a:ext cx="464334" cy="4643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6E1D24-C2C1-402A-99A1-8B19144C4BDF}">
      <dsp:nvSpPr>
        <dsp:cNvPr id="0" name=""/>
        <dsp:cNvSpPr/>
      </dsp:nvSpPr>
      <dsp:spPr>
        <a:xfrm>
          <a:off x="1163586" y="1646453"/>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b="0" i="0" kern="1200" dirty="0"/>
            <a:t> To create long-term relationships with commercial and residential customers.</a:t>
          </a:r>
          <a:endParaRPr lang="en-US" sz="1300" kern="1200" dirty="0"/>
        </a:p>
      </dsp:txBody>
      <dsp:txXfrm>
        <a:off x="1163586" y="1646453"/>
        <a:ext cx="1887071" cy="800575"/>
      </dsp:txXfrm>
    </dsp:sp>
    <dsp:sp modelId="{FE905FA8-C76D-4420-A1B2-1CD1B3D0FFC0}">
      <dsp:nvSpPr>
        <dsp:cNvPr id="0" name=""/>
        <dsp:cNvSpPr/>
      </dsp:nvSpPr>
      <dsp:spPr>
        <a:xfrm>
          <a:off x="3379466" y="1646453"/>
          <a:ext cx="800575" cy="80057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88DA44-C1F2-4B9F-97E1-3CC3D0FDEFE5}">
      <dsp:nvSpPr>
        <dsp:cNvPr id="0" name=""/>
        <dsp:cNvSpPr/>
      </dsp:nvSpPr>
      <dsp:spPr>
        <a:xfrm>
          <a:off x="3547587" y="1814573"/>
          <a:ext cx="464334" cy="46433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32BC2D-FCA2-4019-8B88-8AAF6C77E885}">
      <dsp:nvSpPr>
        <dsp:cNvPr id="0" name=""/>
        <dsp:cNvSpPr/>
      </dsp:nvSpPr>
      <dsp:spPr>
        <a:xfrm>
          <a:off x="4351594" y="1646453"/>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b="0" i="0" kern="1200" dirty="0"/>
            <a:t> To support research and development in the cleaning service industry.</a:t>
          </a:r>
          <a:endParaRPr lang="en-US" sz="1300" kern="1200" dirty="0"/>
        </a:p>
      </dsp:txBody>
      <dsp:txXfrm>
        <a:off x="4351594" y="1646453"/>
        <a:ext cx="1887071" cy="800575"/>
      </dsp:txXfrm>
    </dsp:sp>
    <dsp:sp modelId="{3B0FB978-F178-4D7B-88B8-06962885B52F}">
      <dsp:nvSpPr>
        <dsp:cNvPr id="0" name=""/>
        <dsp:cNvSpPr/>
      </dsp:nvSpPr>
      <dsp:spPr>
        <a:xfrm>
          <a:off x="6567474" y="1646453"/>
          <a:ext cx="800575" cy="8005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108BFA-49D8-4CB5-A8FF-DB98A9EC337F}">
      <dsp:nvSpPr>
        <dsp:cNvPr id="0" name=""/>
        <dsp:cNvSpPr/>
      </dsp:nvSpPr>
      <dsp:spPr>
        <a:xfrm>
          <a:off x="6735595" y="1814573"/>
          <a:ext cx="464334" cy="46433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AA9B500-88AB-4540-AD29-4D2CEE1B6317}">
      <dsp:nvSpPr>
        <dsp:cNvPr id="0" name=""/>
        <dsp:cNvSpPr/>
      </dsp:nvSpPr>
      <dsp:spPr>
        <a:xfrm>
          <a:off x="7539602" y="1646453"/>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b="0" i="0" kern="1200" dirty="0"/>
            <a:t> To employ and train highly skilled staff with values desired by the customers.</a:t>
          </a:r>
          <a:endParaRPr lang="en-US" sz="1300" kern="1200" dirty="0"/>
        </a:p>
      </dsp:txBody>
      <dsp:txXfrm>
        <a:off x="7539602" y="1646453"/>
        <a:ext cx="1887071" cy="800575"/>
      </dsp:txXfrm>
    </dsp:sp>
    <dsp:sp modelId="{BEF4EFEB-9A90-41F5-8D60-E10E00BE2C2F}">
      <dsp:nvSpPr>
        <dsp:cNvPr id="0" name=""/>
        <dsp:cNvSpPr/>
      </dsp:nvSpPr>
      <dsp:spPr>
        <a:xfrm>
          <a:off x="191458" y="3142920"/>
          <a:ext cx="800575" cy="8005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C70BEA-0103-47C5-A9AA-65E702C31DB7}">
      <dsp:nvSpPr>
        <dsp:cNvPr id="0" name=""/>
        <dsp:cNvSpPr/>
      </dsp:nvSpPr>
      <dsp:spPr>
        <a:xfrm>
          <a:off x="359579" y="3311041"/>
          <a:ext cx="464334" cy="46433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72D168-B3E3-436D-A56A-7A3EE5D92935}">
      <dsp:nvSpPr>
        <dsp:cNvPr id="0" name=""/>
        <dsp:cNvSpPr/>
      </dsp:nvSpPr>
      <dsp:spPr>
        <a:xfrm>
          <a:off x="1163586" y="3142920"/>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b="0" i="0" kern="1200" dirty="0"/>
            <a:t> To hire sufficient staff that will get the business moving.</a:t>
          </a:r>
          <a:endParaRPr lang="en-US" sz="1300" kern="1200" dirty="0"/>
        </a:p>
      </dsp:txBody>
      <dsp:txXfrm>
        <a:off x="1163586" y="3142920"/>
        <a:ext cx="1887071" cy="800575"/>
      </dsp:txXfrm>
    </dsp:sp>
    <dsp:sp modelId="{F632850E-6167-4AB5-969C-DEE568C0E75E}">
      <dsp:nvSpPr>
        <dsp:cNvPr id="0" name=""/>
        <dsp:cNvSpPr/>
      </dsp:nvSpPr>
      <dsp:spPr>
        <a:xfrm>
          <a:off x="3379466" y="3142920"/>
          <a:ext cx="800575" cy="8005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83654C-AC96-4F0D-BDE9-AEC84F9836B2}">
      <dsp:nvSpPr>
        <dsp:cNvPr id="0" name=""/>
        <dsp:cNvSpPr/>
      </dsp:nvSpPr>
      <dsp:spPr>
        <a:xfrm>
          <a:off x="3547587" y="3311041"/>
          <a:ext cx="464334" cy="464334"/>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D36447D-1762-4DF4-8F32-829A7526F5FA}">
      <dsp:nvSpPr>
        <dsp:cNvPr id="0" name=""/>
        <dsp:cNvSpPr/>
      </dsp:nvSpPr>
      <dsp:spPr>
        <a:xfrm>
          <a:off x="4351594" y="3142920"/>
          <a:ext cx="1887071" cy="800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b="0" i="0" kern="1200" dirty="0"/>
            <a:t> Have a central office and branches to assist in running the business.</a:t>
          </a:r>
          <a:endParaRPr lang="en-US" sz="1300" kern="1200" dirty="0"/>
        </a:p>
      </dsp:txBody>
      <dsp:txXfrm>
        <a:off x="4351594" y="3142920"/>
        <a:ext cx="1887071" cy="8005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759A5C-43FD-4512-BD8F-73E80D433710}">
      <dsp:nvSpPr>
        <dsp:cNvPr id="0" name=""/>
        <dsp:cNvSpPr/>
      </dsp:nvSpPr>
      <dsp:spPr>
        <a:xfrm>
          <a:off x="1602365"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a:t>Specific – To create a long-term relationship with customers, which will lead to partnerships</a:t>
          </a:r>
          <a:endParaRPr lang="en-US" sz="2000" kern="1200"/>
        </a:p>
      </dsp:txBody>
      <dsp:txXfrm>
        <a:off x="1602365" y="93057"/>
        <a:ext cx="3005666" cy="1803399"/>
      </dsp:txXfrm>
    </dsp:sp>
    <dsp:sp modelId="{CDC8CB0D-0F1A-4E0F-850C-8F3CE5D247E8}">
      <dsp:nvSpPr>
        <dsp:cNvPr id="0" name=""/>
        <dsp:cNvSpPr/>
      </dsp:nvSpPr>
      <dsp:spPr>
        <a:xfrm>
          <a:off x="4908599" y="93057"/>
          <a:ext cx="3107167" cy="180339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 Measurable – To generate sustainable revenue that will enable the business to grow from profit ploughed back</a:t>
          </a:r>
          <a:endParaRPr lang="en-US" sz="2000" kern="1200" dirty="0"/>
        </a:p>
      </dsp:txBody>
      <dsp:txXfrm>
        <a:off x="4908599" y="93057"/>
        <a:ext cx="3107167" cy="1803399"/>
      </dsp:txXfrm>
    </dsp:sp>
    <dsp:sp modelId="{B821A662-7170-4D4C-8DF2-A4942D12253F}">
      <dsp:nvSpPr>
        <dsp:cNvPr id="0" name=""/>
        <dsp:cNvSpPr/>
      </dsp:nvSpPr>
      <dsp:spPr>
        <a:xfrm>
          <a:off x="0" y="2197024"/>
          <a:ext cx="3005666" cy="1803399"/>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 Achievable – To expand the business at the end of every financial year.</a:t>
          </a:r>
          <a:endParaRPr lang="en-US" sz="2000" kern="1200" dirty="0"/>
        </a:p>
      </dsp:txBody>
      <dsp:txXfrm>
        <a:off x="0" y="2197024"/>
        <a:ext cx="3005666" cy="1803399"/>
      </dsp:txXfrm>
    </dsp:sp>
    <dsp:sp modelId="{1EF1CAF5-43A2-46EC-839D-D191FC4E5C7E}">
      <dsp:nvSpPr>
        <dsp:cNvPr id="0" name=""/>
        <dsp:cNvSpPr/>
      </dsp:nvSpPr>
      <dsp:spPr>
        <a:xfrm>
          <a:off x="3306233" y="2197024"/>
          <a:ext cx="3005666" cy="1803399"/>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Realistic – To rely on the best employees regarding skills and the desired values for good customer feedback</a:t>
          </a:r>
          <a:endParaRPr lang="en-US" sz="2000" kern="1200" dirty="0"/>
        </a:p>
      </dsp:txBody>
      <dsp:txXfrm>
        <a:off x="3306233" y="2197024"/>
        <a:ext cx="3005666" cy="1803399"/>
      </dsp:txXfrm>
    </dsp:sp>
    <dsp:sp modelId="{CF559027-82FC-4FAF-B4DE-C74CA7E55ECE}">
      <dsp:nvSpPr>
        <dsp:cNvPr id="0" name=""/>
        <dsp:cNvSpPr/>
      </dsp:nvSpPr>
      <dsp:spPr>
        <a:xfrm>
          <a:off x="6612466" y="2197024"/>
          <a:ext cx="3005666" cy="180339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 Timed – To grow the business to have more than one office in one year</a:t>
          </a:r>
          <a:endParaRPr lang="en-US" sz="2000" kern="1200" dirty="0"/>
        </a:p>
      </dsp:txBody>
      <dsp:txXfrm>
        <a:off x="6612466" y="2197024"/>
        <a:ext cx="3005666" cy="18033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7FD55-B1FE-437E-935A-7A4E1EE745AB}">
      <dsp:nvSpPr>
        <dsp:cNvPr id="0" name=""/>
        <dsp:cNvSpPr/>
      </dsp:nvSpPr>
      <dsp:spPr>
        <a:xfrm>
          <a:off x="0" y="0"/>
          <a:ext cx="2045262" cy="63309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Strengths</a:t>
          </a:r>
          <a:endParaRPr lang="en-US" sz="1900" kern="1200"/>
        </a:p>
      </dsp:txBody>
      <dsp:txXfrm>
        <a:off x="0" y="0"/>
        <a:ext cx="2045262" cy="633090"/>
      </dsp:txXfrm>
    </dsp:sp>
    <dsp:sp modelId="{AB3E780E-11DE-457E-B00A-7A39C6CD2A76}">
      <dsp:nvSpPr>
        <dsp:cNvPr id="0" name=""/>
        <dsp:cNvSpPr/>
      </dsp:nvSpPr>
      <dsp:spPr>
        <a:xfrm>
          <a:off x="0" y="622371"/>
          <a:ext cx="2045262" cy="1227157"/>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Availability of qualified human resources </a:t>
          </a:r>
          <a:endParaRPr lang="en-US" sz="1900" kern="1200" dirty="0"/>
        </a:p>
      </dsp:txBody>
      <dsp:txXfrm>
        <a:off x="0" y="622371"/>
        <a:ext cx="2045262" cy="1227157"/>
      </dsp:txXfrm>
    </dsp:sp>
    <dsp:sp modelId="{BADA5FCE-5089-4619-BA66-1565B9D1AAE5}">
      <dsp:nvSpPr>
        <dsp:cNvPr id="0" name=""/>
        <dsp:cNvSpPr/>
      </dsp:nvSpPr>
      <dsp:spPr>
        <a:xfrm>
          <a:off x="0" y="1721413"/>
          <a:ext cx="2045262" cy="122715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Availability of starting capital</a:t>
          </a:r>
          <a:endParaRPr lang="en-US" sz="1900" kern="1200"/>
        </a:p>
      </dsp:txBody>
      <dsp:txXfrm>
        <a:off x="0" y="1721413"/>
        <a:ext cx="2045262" cy="1227157"/>
      </dsp:txXfrm>
    </dsp:sp>
    <dsp:sp modelId="{2D3C7370-F6F4-4F4E-971C-D75899879CAC}">
      <dsp:nvSpPr>
        <dsp:cNvPr id="0" name=""/>
        <dsp:cNvSpPr/>
      </dsp:nvSpPr>
      <dsp:spPr>
        <a:xfrm>
          <a:off x="0" y="2866324"/>
          <a:ext cx="2045262" cy="12271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Modern equipment</a:t>
          </a:r>
          <a:endParaRPr lang="en-US" sz="1900" kern="1200" dirty="0"/>
        </a:p>
      </dsp:txBody>
      <dsp:txXfrm>
        <a:off x="0" y="2866324"/>
        <a:ext cx="2045262" cy="1227157"/>
      </dsp:txXfrm>
    </dsp:sp>
    <dsp:sp modelId="{C7C8E7F5-76EC-415A-93FB-1B815347956D}">
      <dsp:nvSpPr>
        <dsp:cNvPr id="0" name=""/>
        <dsp:cNvSpPr/>
      </dsp:nvSpPr>
      <dsp:spPr>
        <a:xfrm>
          <a:off x="2162476" y="0"/>
          <a:ext cx="2045262" cy="566418"/>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Weakness</a:t>
          </a:r>
          <a:endParaRPr lang="en-US" sz="1900" kern="1200" dirty="0"/>
        </a:p>
      </dsp:txBody>
      <dsp:txXfrm>
        <a:off x="2162476" y="0"/>
        <a:ext cx="2045262" cy="566418"/>
      </dsp:txXfrm>
    </dsp:sp>
    <dsp:sp modelId="{5D6A8540-2897-4FBD-A5C6-5193164AFB87}">
      <dsp:nvSpPr>
        <dsp:cNvPr id="0" name=""/>
        <dsp:cNvSpPr/>
      </dsp:nvSpPr>
      <dsp:spPr>
        <a:xfrm>
          <a:off x="2162476" y="609077"/>
          <a:ext cx="2045262" cy="122715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Limited space for office and storage</a:t>
          </a:r>
          <a:endParaRPr lang="en-US" sz="1900" kern="1200" dirty="0"/>
        </a:p>
      </dsp:txBody>
      <dsp:txXfrm>
        <a:off x="2162476" y="609077"/>
        <a:ext cx="2045262" cy="1227157"/>
      </dsp:txXfrm>
    </dsp:sp>
    <dsp:sp modelId="{B8733470-1927-4003-A399-94ECDD754C87}">
      <dsp:nvSpPr>
        <dsp:cNvPr id="0" name=""/>
        <dsp:cNvSpPr/>
      </dsp:nvSpPr>
      <dsp:spPr>
        <a:xfrm>
          <a:off x="4380747" y="0"/>
          <a:ext cx="2045262" cy="498679"/>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Opportunities</a:t>
          </a:r>
          <a:endParaRPr lang="en-US" sz="1900" kern="1200" dirty="0"/>
        </a:p>
      </dsp:txBody>
      <dsp:txXfrm>
        <a:off x="4380747" y="0"/>
        <a:ext cx="2045262" cy="498679"/>
      </dsp:txXfrm>
    </dsp:sp>
    <dsp:sp modelId="{1BF81E44-9E6F-4C99-BA32-1E8CF6CC3D63}">
      <dsp:nvSpPr>
        <dsp:cNvPr id="0" name=""/>
        <dsp:cNvSpPr/>
      </dsp:nvSpPr>
      <dsp:spPr>
        <a:xfrm>
          <a:off x="4395330" y="609077"/>
          <a:ext cx="2045262" cy="1227157"/>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We are targeting new shops, schools, gyms, and retailers.</a:t>
          </a:r>
          <a:endParaRPr lang="en-US" sz="1900" kern="1200" dirty="0"/>
        </a:p>
      </dsp:txBody>
      <dsp:txXfrm>
        <a:off x="4395330" y="609077"/>
        <a:ext cx="2045262" cy="1227157"/>
      </dsp:txXfrm>
    </dsp:sp>
    <dsp:sp modelId="{D718BECF-24C5-47D9-BAE7-93970B5E72CD}">
      <dsp:nvSpPr>
        <dsp:cNvPr id="0" name=""/>
        <dsp:cNvSpPr/>
      </dsp:nvSpPr>
      <dsp:spPr>
        <a:xfrm>
          <a:off x="4404022" y="1826265"/>
          <a:ext cx="2045262" cy="122715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Invest in new cleaning technology </a:t>
          </a:r>
          <a:endParaRPr lang="en-US" sz="1900" kern="1200"/>
        </a:p>
      </dsp:txBody>
      <dsp:txXfrm>
        <a:off x="4404022" y="1826265"/>
        <a:ext cx="2045262" cy="1227157"/>
      </dsp:txXfrm>
    </dsp:sp>
    <dsp:sp modelId="{D9BB76F7-4215-4457-8546-C1ECF32E1C1F}">
      <dsp:nvSpPr>
        <dsp:cNvPr id="0" name=""/>
        <dsp:cNvSpPr/>
      </dsp:nvSpPr>
      <dsp:spPr>
        <a:xfrm>
          <a:off x="6642521" y="0"/>
          <a:ext cx="2045262" cy="459509"/>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dirty="0"/>
            <a:t>Threats</a:t>
          </a:r>
          <a:endParaRPr lang="en-US" sz="1900" kern="1200" dirty="0"/>
        </a:p>
      </dsp:txBody>
      <dsp:txXfrm>
        <a:off x="6642521" y="0"/>
        <a:ext cx="2045262" cy="459509"/>
      </dsp:txXfrm>
    </dsp:sp>
    <dsp:sp modelId="{889B7FFC-E7FE-4336-833A-FE083BA38E19}">
      <dsp:nvSpPr>
        <dsp:cNvPr id="0" name=""/>
        <dsp:cNvSpPr/>
      </dsp:nvSpPr>
      <dsp:spPr>
        <a:xfrm>
          <a:off x="6668393" y="607072"/>
          <a:ext cx="2045262" cy="122715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Competition</a:t>
          </a:r>
          <a:endParaRPr lang="en-US" sz="1900" kern="1200"/>
        </a:p>
      </dsp:txBody>
      <dsp:txXfrm>
        <a:off x="6668393" y="607072"/>
        <a:ext cx="2045262" cy="122715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spTree>
    <p:extLst>
      <p:ext uri="{BB962C8B-B14F-4D97-AF65-F5344CB8AC3E}">
        <p14:creationId xmlns:p14="http://schemas.microsoft.com/office/powerpoint/2010/main" val="2982084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02061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96551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74152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38742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2/27/2022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5544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2/27/2022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83431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2/27/2022</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7313102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446230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37393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217266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38155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613648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394096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6364466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921136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2AC24A9-CCB6-4F8D-B8DB-C2F3692CFA5A}" type="datetimeFigureOut">
              <a:rPr lang="en-US" smtClean="0"/>
              <a:t>2/27/2022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7281361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EC352EB2-F53F-4128-BA98-733C593C239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11289" y="-85660"/>
            <a:ext cx="12192001" cy="6858000"/>
          </a:xfrm>
          <a:prstGeom prst="rect">
            <a:avLst/>
          </a:prstGeom>
        </p:spPr>
      </p:pic>
      <p:sp>
        <p:nvSpPr>
          <p:cNvPr id="2" name="Title 1">
            <a:extLst>
              <a:ext uri="{FF2B5EF4-FFF2-40B4-BE49-F238E27FC236}">
                <a16:creationId xmlns:a16="http://schemas.microsoft.com/office/drawing/2014/main" id="{B47F4630-4830-4FDA-8904-AB251002CFAF}"/>
              </a:ext>
            </a:extLst>
          </p:cNvPr>
          <p:cNvSpPr>
            <a:spLocks noGrp="1"/>
          </p:cNvSpPr>
          <p:nvPr>
            <p:ph type="ctrTitle"/>
          </p:nvPr>
        </p:nvSpPr>
        <p:spPr>
          <a:xfrm>
            <a:off x="374007" y="568763"/>
            <a:ext cx="3356175" cy="5526576"/>
          </a:xfrm>
        </p:spPr>
        <p:txBody>
          <a:bodyPr anchor="ctr">
            <a:normAutofit/>
          </a:bodyPr>
          <a:lstStyle/>
          <a:p>
            <a:r>
              <a:rPr lang="en-GB" sz="4400" dirty="0">
                <a:solidFill>
                  <a:schemeClr val="bg1"/>
                </a:solidFill>
              </a:rPr>
              <a:t>Managing Enterprise in 21</a:t>
            </a:r>
            <a:r>
              <a:rPr lang="en-GB" sz="4400" baseline="30000" dirty="0">
                <a:solidFill>
                  <a:schemeClr val="bg1"/>
                </a:solidFill>
              </a:rPr>
              <a:t>st</a:t>
            </a:r>
            <a:r>
              <a:rPr lang="en-GB" sz="4400" dirty="0">
                <a:solidFill>
                  <a:schemeClr val="bg1"/>
                </a:solidFill>
              </a:rPr>
              <a:t> Century</a:t>
            </a:r>
            <a:br>
              <a:rPr lang="en-GB" sz="4400" dirty="0">
                <a:solidFill>
                  <a:schemeClr val="bg1"/>
                </a:solidFill>
              </a:rPr>
            </a:br>
            <a:r>
              <a:rPr lang="en-GB" sz="4400" dirty="0">
                <a:solidFill>
                  <a:schemeClr val="bg1"/>
                </a:solidFill>
              </a:rPr>
              <a:t>Business Plan</a:t>
            </a:r>
          </a:p>
        </p:txBody>
      </p:sp>
      <p:sp>
        <p:nvSpPr>
          <p:cNvPr id="3" name="Subtitle 2">
            <a:extLst>
              <a:ext uri="{FF2B5EF4-FFF2-40B4-BE49-F238E27FC236}">
                <a16:creationId xmlns:a16="http://schemas.microsoft.com/office/drawing/2014/main" id="{8A7A8001-EDF0-493F-A5F1-B5CEECBE5402}"/>
              </a:ext>
            </a:extLst>
          </p:cNvPr>
          <p:cNvSpPr>
            <a:spLocks noGrp="1"/>
          </p:cNvSpPr>
          <p:nvPr>
            <p:ph type="subTitle" idx="1"/>
          </p:nvPr>
        </p:nvSpPr>
        <p:spPr>
          <a:xfrm>
            <a:off x="2085975" y="4909984"/>
            <a:ext cx="9901237" cy="1185353"/>
          </a:xfrm>
        </p:spPr>
        <p:txBody>
          <a:bodyPr anchor="ctr">
            <a:normAutofit/>
          </a:bodyPr>
          <a:lstStyle/>
          <a:p>
            <a:pPr algn="r">
              <a:lnSpc>
                <a:spcPct val="100000"/>
              </a:lnSpc>
            </a:pPr>
            <a:r>
              <a:rPr lang="en-GB" sz="2000" dirty="0">
                <a:solidFill>
                  <a:schemeClr val="bg1"/>
                </a:solidFill>
              </a:rPr>
              <a:t>by Mihaela Irina Costache</a:t>
            </a:r>
          </a:p>
          <a:p>
            <a:pPr algn="r">
              <a:lnSpc>
                <a:spcPct val="100000"/>
              </a:lnSpc>
            </a:pPr>
            <a:r>
              <a:rPr lang="en-GB" sz="2000" dirty="0">
                <a:solidFill>
                  <a:schemeClr val="bg1"/>
                </a:solidFill>
              </a:rPr>
              <a:t>Student number: 2027281</a:t>
            </a:r>
          </a:p>
        </p:txBody>
      </p:sp>
    </p:spTree>
    <p:extLst>
      <p:ext uri="{BB962C8B-B14F-4D97-AF65-F5344CB8AC3E}">
        <p14:creationId xmlns:p14="http://schemas.microsoft.com/office/powerpoint/2010/main" val="28409497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Hand spraying sanitiser">
            <a:extLst>
              <a:ext uri="{FF2B5EF4-FFF2-40B4-BE49-F238E27FC236}">
                <a16:creationId xmlns:a16="http://schemas.microsoft.com/office/drawing/2014/main" id="{D1193A3F-6374-42C6-A0F5-5A119B9EA729}"/>
              </a:ext>
            </a:extLst>
          </p:cNvPr>
          <p:cNvPicPr>
            <a:picLocks noChangeAspect="1"/>
          </p:cNvPicPr>
          <p:nvPr/>
        </p:nvPicPr>
        <p:blipFill rotWithShape="1">
          <a:blip r:embed="rId2"/>
          <a:srcRect l="12212" r="35277"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81DA2FCF-F7E6-45E6-A32B-00FE9DA06655}"/>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ctr">
              <a:lnSpc>
                <a:spcPct val="90000"/>
              </a:lnSpc>
            </a:pPr>
            <a:r>
              <a:rPr lang="en-US" sz="5400" dirty="0"/>
              <a:t>MC Cleaning Services</a:t>
            </a:r>
          </a:p>
        </p:txBody>
      </p:sp>
      <p:sp>
        <p:nvSpPr>
          <p:cNvPr id="3" name="Content Placeholder 2">
            <a:extLst>
              <a:ext uri="{FF2B5EF4-FFF2-40B4-BE49-F238E27FC236}">
                <a16:creationId xmlns:a16="http://schemas.microsoft.com/office/drawing/2014/main" id="{EAE560C6-E5B1-4D2B-BA32-1B8223E08A7D}"/>
              </a:ext>
            </a:extLst>
          </p:cNvPr>
          <p:cNvSpPr>
            <a:spLocks noGrp="1"/>
          </p:cNvSpPr>
          <p:nvPr>
            <p:ph idx="1"/>
          </p:nvPr>
        </p:nvSpPr>
        <p:spPr>
          <a:xfrm>
            <a:off x="5380562" y="4050833"/>
            <a:ext cx="5514993" cy="1096899"/>
          </a:xfrm>
        </p:spPr>
        <p:txBody>
          <a:bodyPr vert="horz" lIns="91440" tIns="45720" rIns="91440" bIns="45720" rtlCol="0" anchor="t">
            <a:noAutofit/>
          </a:bodyPr>
          <a:lstStyle/>
          <a:p>
            <a:pPr marL="0" indent="0" algn="ctr">
              <a:buNone/>
            </a:pPr>
            <a:r>
              <a:rPr lang="en-US" sz="3600" dirty="0">
                <a:solidFill>
                  <a:schemeClr val="tx1">
                    <a:lumMod val="50000"/>
                    <a:lumOff val="50000"/>
                  </a:schemeClr>
                </a:solidFill>
              </a:rPr>
              <a:t>Makes your place look sparkling clean</a:t>
            </a:r>
          </a:p>
        </p:txBody>
      </p:sp>
    </p:spTree>
    <p:extLst>
      <p:ext uri="{BB962C8B-B14F-4D97-AF65-F5344CB8AC3E}">
        <p14:creationId xmlns:p14="http://schemas.microsoft.com/office/powerpoint/2010/main" val="1582609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E00E97-A60F-4AB3-880D-31E37686F4FA}"/>
              </a:ext>
            </a:extLst>
          </p:cNvPr>
          <p:cNvSpPr>
            <a:spLocks noGrp="1"/>
          </p:cNvSpPr>
          <p:nvPr>
            <p:ph type="title"/>
          </p:nvPr>
        </p:nvSpPr>
        <p:spPr>
          <a:xfrm>
            <a:off x="652481" y="1382486"/>
            <a:ext cx="3547581" cy="4093028"/>
          </a:xfrm>
        </p:spPr>
        <p:txBody>
          <a:bodyPr anchor="ctr">
            <a:normAutofit/>
          </a:bodyPr>
          <a:lstStyle/>
          <a:p>
            <a:pPr>
              <a:lnSpc>
                <a:spcPct val="90000"/>
              </a:lnSpc>
            </a:pPr>
            <a:r>
              <a:rPr lang="en-GB" sz="4400"/>
              <a:t>Business Owner : Mihaela Irina Costache acting as a sole trader</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8"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BA65079-294B-460D-B662-6B1F787EC9CB}"/>
              </a:ext>
            </a:extLst>
          </p:cNvPr>
          <p:cNvGraphicFramePr>
            <a:graphicFrameLocks noGrp="1"/>
          </p:cNvGraphicFramePr>
          <p:nvPr>
            <p:ph idx="1"/>
            <p:extLst>
              <p:ext uri="{D42A27DB-BD31-4B8C-83A1-F6EECF244321}">
                <p14:modId xmlns:p14="http://schemas.microsoft.com/office/powerpoint/2010/main" val="181341814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9129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26">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E1E78-E641-422F-B120-1EBBD0AAEC50}"/>
              </a:ext>
            </a:extLst>
          </p:cNvPr>
          <p:cNvSpPr>
            <a:spLocks noGrp="1"/>
          </p:cNvSpPr>
          <p:nvPr>
            <p:ph type="title"/>
          </p:nvPr>
        </p:nvSpPr>
        <p:spPr>
          <a:xfrm>
            <a:off x="1286933" y="609600"/>
            <a:ext cx="10197494" cy="1099457"/>
          </a:xfrm>
        </p:spPr>
        <p:txBody>
          <a:bodyPr>
            <a:normAutofit/>
          </a:bodyPr>
          <a:lstStyle/>
          <a:p>
            <a:pPr algn="ctr"/>
            <a:r>
              <a:rPr lang="en-GB" dirty="0"/>
              <a:t>Aim and Objectives of Business</a:t>
            </a:r>
          </a:p>
        </p:txBody>
      </p:sp>
      <p:sp>
        <p:nvSpPr>
          <p:cNvPr id="34" name="Isosceles Triangle 28">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0">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5569134-60D8-41AA-9F6A-B2A7C8A9FDFA}"/>
              </a:ext>
            </a:extLst>
          </p:cNvPr>
          <p:cNvGraphicFramePr>
            <a:graphicFrameLocks noGrp="1"/>
          </p:cNvGraphicFramePr>
          <p:nvPr>
            <p:ph idx="1"/>
            <p:extLst>
              <p:ext uri="{D42A27DB-BD31-4B8C-83A1-F6EECF244321}">
                <p14:modId xmlns:p14="http://schemas.microsoft.com/office/powerpoint/2010/main" val="153988650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21725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30E9D-C036-476D-963C-312CBD6F4F6E}"/>
              </a:ext>
            </a:extLst>
          </p:cNvPr>
          <p:cNvSpPr>
            <a:spLocks noGrp="1"/>
          </p:cNvSpPr>
          <p:nvPr>
            <p:ph type="title"/>
          </p:nvPr>
        </p:nvSpPr>
        <p:spPr>
          <a:xfrm>
            <a:off x="1286933" y="609600"/>
            <a:ext cx="10197494" cy="1099457"/>
          </a:xfrm>
        </p:spPr>
        <p:txBody>
          <a:bodyPr>
            <a:normAutofit/>
          </a:bodyPr>
          <a:lstStyle/>
          <a:p>
            <a:r>
              <a:rPr lang="en-GB"/>
              <a:t>Smart Objectives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0638E77-5D89-4A26-A322-690986947EC3}"/>
              </a:ext>
            </a:extLst>
          </p:cNvPr>
          <p:cNvGraphicFramePr>
            <a:graphicFrameLocks noGrp="1"/>
          </p:cNvGraphicFramePr>
          <p:nvPr>
            <p:ph idx="1"/>
            <p:extLst>
              <p:ext uri="{D42A27DB-BD31-4B8C-83A1-F6EECF244321}">
                <p14:modId xmlns:p14="http://schemas.microsoft.com/office/powerpoint/2010/main" val="233168238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3718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4" name="Isosceles Triangle 13">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3259FA3-2BBE-4FA6-A71E-287B24D1CB5D}"/>
              </a:ext>
            </a:extLst>
          </p:cNvPr>
          <p:cNvSpPr>
            <a:spLocks noGrp="1"/>
          </p:cNvSpPr>
          <p:nvPr>
            <p:ph type="title"/>
          </p:nvPr>
        </p:nvSpPr>
        <p:spPr>
          <a:xfrm>
            <a:off x="587022" y="158045"/>
            <a:ext cx="4289777" cy="1004712"/>
          </a:xfrm>
        </p:spPr>
        <p:txBody>
          <a:bodyPr anchor="ctr">
            <a:normAutofit/>
          </a:bodyPr>
          <a:lstStyle/>
          <a:p>
            <a:pPr algn="ctr"/>
            <a:r>
              <a:rPr lang="en-GB" b="1" dirty="0">
                <a:solidFill>
                  <a:schemeClr val="bg1"/>
                </a:solidFill>
              </a:rPr>
              <a:t>Services</a:t>
            </a:r>
          </a:p>
        </p:txBody>
      </p:sp>
      <p:sp>
        <p:nvSpPr>
          <p:cNvPr id="19" name="Content Placeholder 2">
            <a:extLst>
              <a:ext uri="{FF2B5EF4-FFF2-40B4-BE49-F238E27FC236}">
                <a16:creationId xmlns:a16="http://schemas.microsoft.com/office/drawing/2014/main" id="{841DADF5-B1C3-43F0-B271-882D0CBDEC9D}"/>
              </a:ext>
            </a:extLst>
          </p:cNvPr>
          <p:cNvSpPr>
            <a:spLocks noGrp="1"/>
          </p:cNvSpPr>
          <p:nvPr>
            <p:ph idx="1"/>
          </p:nvPr>
        </p:nvSpPr>
        <p:spPr>
          <a:xfrm>
            <a:off x="673754" y="1636889"/>
            <a:ext cx="3973943" cy="5221107"/>
          </a:xfrm>
        </p:spPr>
        <p:txBody>
          <a:bodyPr>
            <a:normAutofit fontScale="92500" lnSpcReduction="10000"/>
          </a:bodyPr>
          <a:lstStyle/>
          <a:p>
            <a:pPr marL="0" indent="0">
              <a:lnSpc>
                <a:spcPct val="90000"/>
              </a:lnSpc>
              <a:buNone/>
            </a:pPr>
            <a:r>
              <a:rPr lang="en-GB" sz="1700" b="1" dirty="0">
                <a:solidFill>
                  <a:schemeClr val="bg1"/>
                </a:solidFill>
              </a:rPr>
              <a:t>Mc Cleaning Services </a:t>
            </a:r>
            <a:r>
              <a:rPr lang="en-GB" sz="1700" dirty="0">
                <a:solidFill>
                  <a:schemeClr val="bg1"/>
                </a:solidFill>
              </a:rPr>
              <a:t>will offer two types of </a:t>
            </a:r>
            <a:r>
              <a:rPr lang="en-GB" sz="1700" b="0" i="0" dirty="0">
                <a:solidFill>
                  <a:schemeClr val="bg1"/>
                </a:solidFill>
                <a:effectLst/>
                <a:latin typeface="pg-5ff57"/>
              </a:rPr>
              <a:t>cleaning services: </a:t>
            </a:r>
          </a:p>
          <a:p>
            <a:pPr>
              <a:lnSpc>
                <a:spcPct val="90000"/>
              </a:lnSpc>
            </a:pPr>
            <a:r>
              <a:rPr lang="en-GB" sz="1700" dirty="0">
                <a:solidFill>
                  <a:schemeClr val="bg1"/>
                </a:solidFill>
                <a:latin typeface="pg-5ff57"/>
              </a:rPr>
              <a:t>1. </a:t>
            </a:r>
            <a:r>
              <a:rPr lang="en-GB" sz="1900" b="1" dirty="0">
                <a:solidFill>
                  <a:schemeClr val="bg1"/>
                </a:solidFill>
                <a:latin typeface="pg-5ff57"/>
              </a:rPr>
              <a:t>R</a:t>
            </a:r>
            <a:r>
              <a:rPr lang="en-GB" sz="1900" b="1" i="0" dirty="0">
                <a:solidFill>
                  <a:schemeClr val="bg1"/>
                </a:solidFill>
                <a:effectLst/>
                <a:latin typeface="pg-5ff57"/>
              </a:rPr>
              <a:t>esidential</a:t>
            </a:r>
            <a:r>
              <a:rPr lang="en-GB" sz="1700" b="0" i="0" dirty="0">
                <a:solidFill>
                  <a:schemeClr val="bg1"/>
                </a:solidFill>
                <a:effectLst/>
                <a:latin typeface="pg-5ff57"/>
              </a:rPr>
              <a:t> which will be composed of the following categories:</a:t>
            </a:r>
          </a:p>
          <a:p>
            <a:pPr>
              <a:lnSpc>
                <a:spcPct val="90000"/>
              </a:lnSpc>
            </a:pPr>
            <a:r>
              <a:rPr lang="en-GB" sz="1700" b="0" i="0" dirty="0">
                <a:solidFill>
                  <a:schemeClr val="bg1"/>
                </a:solidFill>
                <a:effectLst/>
                <a:latin typeface="pg-5ff52"/>
              </a:rPr>
              <a:t> </a:t>
            </a:r>
            <a:r>
              <a:rPr lang="en-GB" sz="1700" b="0" i="0" dirty="0">
                <a:solidFill>
                  <a:schemeClr val="bg1"/>
                </a:solidFill>
                <a:effectLst/>
                <a:latin typeface="pg-5ff57"/>
              </a:rPr>
              <a:t>General service</a:t>
            </a:r>
            <a:endParaRPr lang="en-GB" sz="1700" b="0" i="0" dirty="0">
              <a:solidFill>
                <a:schemeClr val="bg1"/>
              </a:solidFill>
              <a:effectLst/>
              <a:latin typeface="pg-5ff52"/>
            </a:endParaRPr>
          </a:p>
          <a:p>
            <a:pPr>
              <a:lnSpc>
                <a:spcPct val="90000"/>
              </a:lnSpc>
            </a:pPr>
            <a:r>
              <a:rPr lang="en-GB" sz="1700" b="0" i="0" dirty="0">
                <a:solidFill>
                  <a:schemeClr val="bg1"/>
                </a:solidFill>
                <a:effectLst/>
                <a:latin typeface="pg-5ff52"/>
              </a:rPr>
              <a:t> </a:t>
            </a:r>
            <a:r>
              <a:rPr lang="en-GB" sz="1700" b="0" i="0" dirty="0">
                <a:solidFill>
                  <a:schemeClr val="bg1"/>
                </a:solidFill>
                <a:effectLst/>
                <a:latin typeface="pg-5ff57"/>
              </a:rPr>
              <a:t>Carpet services</a:t>
            </a:r>
            <a:endParaRPr lang="en-GB" sz="1700" b="0" i="0" dirty="0">
              <a:solidFill>
                <a:schemeClr val="bg1"/>
              </a:solidFill>
              <a:effectLst/>
              <a:latin typeface="pg-5ff52"/>
            </a:endParaRPr>
          </a:p>
          <a:p>
            <a:pPr>
              <a:lnSpc>
                <a:spcPct val="90000"/>
              </a:lnSpc>
            </a:pPr>
            <a:r>
              <a:rPr lang="en-GB" sz="1700" b="0" i="0" dirty="0">
                <a:solidFill>
                  <a:schemeClr val="bg1"/>
                </a:solidFill>
                <a:effectLst/>
                <a:latin typeface="pg-5ff52"/>
              </a:rPr>
              <a:t> </a:t>
            </a:r>
            <a:r>
              <a:rPr lang="en-GB" sz="1700" b="0" i="0" dirty="0">
                <a:solidFill>
                  <a:schemeClr val="bg1"/>
                </a:solidFill>
                <a:effectLst/>
                <a:latin typeface="pg-5ff57"/>
              </a:rPr>
              <a:t>Laundry services</a:t>
            </a:r>
            <a:endParaRPr lang="en-GB" sz="1700" b="0" i="0" dirty="0">
              <a:solidFill>
                <a:schemeClr val="bg1"/>
              </a:solidFill>
              <a:effectLst/>
              <a:latin typeface="pg-5ff52"/>
            </a:endParaRPr>
          </a:p>
          <a:p>
            <a:pPr>
              <a:lnSpc>
                <a:spcPct val="90000"/>
              </a:lnSpc>
            </a:pPr>
            <a:r>
              <a:rPr lang="en-GB" sz="1700" b="0" i="0" dirty="0">
                <a:solidFill>
                  <a:schemeClr val="bg1"/>
                </a:solidFill>
                <a:effectLst/>
                <a:latin typeface="pg-5ff52"/>
              </a:rPr>
              <a:t> </a:t>
            </a:r>
            <a:r>
              <a:rPr lang="en-GB" sz="1700" b="0" i="0" dirty="0">
                <a:solidFill>
                  <a:schemeClr val="bg1"/>
                </a:solidFill>
                <a:effectLst/>
                <a:latin typeface="pg-5ff57"/>
              </a:rPr>
              <a:t>Moving in cleaning services</a:t>
            </a:r>
            <a:endParaRPr lang="en-GB" sz="1700" b="0" i="0" dirty="0">
              <a:solidFill>
                <a:schemeClr val="bg1"/>
              </a:solidFill>
              <a:effectLst/>
              <a:latin typeface="pg-5ff52"/>
            </a:endParaRPr>
          </a:p>
          <a:p>
            <a:pPr>
              <a:lnSpc>
                <a:spcPct val="90000"/>
              </a:lnSpc>
            </a:pPr>
            <a:r>
              <a:rPr lang="en-GB" sz="1700" dirty="0">
                <a:solidFill>
                  <a:schemeClr val="bg1"/>
                </a:solidFill>
                <a:latin typeface="pg-5ff52"/>
              </a:rPr>
              <a:t> </a:t>
            </a:r>
            <a:r>
              <a:rPr lang="en-GB" sz="1700" b="0" i="0" dirty="0">
                <a:solidFill>
                  <a:schemeClr val="bg1"/>
                </a:solidFill>
                <a:effectLst/>
                <a:latin typeface="pg-5ff57"/>
              </a:rPr>
              <a:t>Backyard services</a:t>
            </a:r>
            <a:endParaRPr lang="en-GB" sz="1700" b="0" i="0" dirty="0">
              <a:solidFill>
                <a:schemeClr val="bg1"/>
              </a:solidFill>
              <a:effectLst/>
              <a:latin typeface="pg-5ff52"/>
            </a:endParaRPr>
          </a:p>
          <a:p>
            <a:pPr>
              <a:lnSpc>
                <a:spcPct val="90000"/>
              </a:lnSpc>
            </a:pPr>
            <a:endParaRPr lang="en-GB" sz="1700" b="0" i="0" dirty="0">
              <a:solidFill>
                <a:schemeClr val="bg1"/>
              </a:solidFill>
              <a:effectLst/>
              <a:latin typeface="pg-5ff57"/>
            </a:endParaRPr>
          </a:p>
          <a:p>
            <a:pPr>
              <a:lnSpc>
                <a:spcPct val="90000"/>
              </a:lnSpc>
            </a:pPr>
            <a:r>
              <a:rPr lang="en-GB" sz="1700" b="0" i="0" dirty="0">
                <a:solidFill>
                  <a:schemeClr val="bg1"/>
                </a:solidFill>
                <a:effectLst/>
                <a:latin typeface="pg-5ff57"/>
              </a:rPr>
              <a:t>2. </a:t>
            </a:r>
            <a:r>
              <a:rPr lang="en-GB" sz="1900" b="1" i="0" dirty="0">
                <a:solidFill>
                  <a:schemeClr val="bg1"/>
                </a:solidFill>
                <a:effectLst/>
                <a:latin typeface="pg-5ff57"/>
              </a:rPr>
              <a:t>Commercial</a:t>
            </a:r>
            <a:r>
              <a:rPr lang="en-GB" sz="1700" b="0" i="0" dirty="0">
                <a:solidFill>
                  <a:schemeClr val="bg1"/>
                </a:solidFill>
                <a:effectLst/>
                <a:latin typeface="pg-5ff57"/>
              </a:rPr>
              <a:t> services including :</a:t>
            </a:r>
          </a:p>
          <a:p>
            <a:pPr>
              <a:lnSpc>
                <a:spcPct val="90000"/>
              </a:lnSpc>
            </a:pPr>
            <a:r>
              <a:rPr lang="en-GB" sz="1700" b="0" i="0" dirty="0">
                <a:solidFill>
                  <a:schemeClr val="bg1"/>
                </a:solidFill>
                <a:effectLst/>
                <a:latin typeface="pg-6ff57"/>
              </a:rPr>
              <a:t>Hospitality cleaning </a:t>
            </a:r>
            <a:endParaRPr lang="en-GB" sz="1700" b="0" i="0" dirty="0">
              <a:solidFill>
                <a:schemeClr val="bg1"/>
              </a:solidFill>
              <a:effectLst/>
              <a:latin typeface="pg-6ff52"/>
            </a:endParaRPr>
          </a:p>
          <a:p>
            <a:pPr>
              <a:lnSpc>
                <a:spcPct val="90000"/>
              </a:lnSpc>
            </a:pPr>
            <a:r>
              <a:rPr lang="en-GB" sz="1700" b="0" i="0" dirty="0">
                <a:solidFill>
                  <a:schemeClr val="bg1"/>
                </a:solidFill>
                <a:effectLst/>
                <a:latin typeface="pg-6ff52"/>
              </a:rPr>
              <a:t> </a:t>
            </a:r>
            <a:r>
              <a:rPr lang="en-GB" sz="1700" b="0" i="0" dirty="0">
                <a:solidFill>
                  <a:schemeClr val="bg1"/>
                </a:solidFill>
                <a:effectLst/>
                <a:latin typeface="pg-6ff57"/>
              </a:rPr>
              <a:t>In-house cleaning services for commercial spaces</a:t>
            </a:r>
            <a:endParaRPr lang="en-GB" sz="1700" b="0" i="0" dirty="0">
              <a:solidFill>
                <a:schemeClr val="bg1"/>
              </a:solidFill>
              <a:effectLst/>
              <a:latin typeface="pg-6ff52"/>
            </a:endParaRPr>
          </a:p>
          <a:p>
            <a:pPr>
              <a:lnSpc>
                <a:spcPct val="90000"/>
              </a:lnSpc>
            </a:pPr>
            <a:r>
              <a:rPr lang="en-GB" sz="1700" b="0" i="0" dirty="0">
                <a:solidFill>
                  <a:schemeClr val="bg1"/>
                </a:solidFill>
                <a:effectLst/>
                <a:latin typeface="pg-6ff52"/>
              </a:rPr>
              <a:t> </a:t>
            </a:r>
            <a:r>
              <a:rPr lang="en-GB" sz="1700" b="0" i="0" dirty="0">
                <a:solidFill>
                  <a:schemeClr val="bg1"/>
                </a:solidFill>
                <a:effectLst/>
                <a:latin typeface="pg-6ff57"/>
              </a:rPr>
              <a:t>Devices and gadgets dusting services</a:t>
            </a:r>
            <a:endParaRPr lang="en-GB" sz="1700" b="0" i="0" dirty="0">
              <a:solidFill>
                <a:schemeClr val="bg1"/>
              </a:solidFill>
              <a:effectLst/>
              <a:latin typeface="pg-6ff52"/>
            </a:endParaRPr>
          </a:p>
          <a:p>
            <a:pPr>
              <a:lnSpc>
                <a:spcPct val="90000"/>
              </a:lnSpc>
            </a:pPr>
            <a:r>
              <a:rPr lang="en-GB" sz="1700" b="0" i="0" dirty="0">
                <a:solidFill>
                  <a:schemeClr val="bg1"/>
                </a:solidFill>
                <a:effectLst/>
                <a:latin typeface="pg-6ff52"/>
              </a:rPr>
              <a:t> </a:t>
            </a:r>
            <a:r>
              <a:rPr lang="en-GB" sz="1700" b="0" i="0" dirty="0">
                <a:solidFill>
                  <a:schemeClr val="bg1"/>
                </a:solidFill>
                <a:effectLst/>
                <a:latin typeface="pg-6ff57"/>
              </a:rPr>
              <a:t>Machine cleaning services</a:t>
            </a:r>
            <a:endParaRPr lang="en-GB" sz="1700" b="0" i="0" dirty="0">
              <a:solidFill>
                <a:schemeClr val="bg1"/>
              </a:solidFill>
              <a:effectLst/>
              <a:latin typeface="pg-6ff52"/>
            </a:endParaRPr>
          </a:p>
          <a:p>
            <a:pPr>
              <a:lnSpc>
                <a:spcPct val="90000"/>
              </a:lnSpc>
            </a:pPr>
            <a:r>
              <a:rPr lang="en-GB" sz="1700" b="0" i="0" dirty="0">
                <a:solidFill>
                  <a:schemeClr val="bg1"/>
                </a:solidFill>
                <a:effectLst/>
                <a:latin typeface="pg-6ff52"/>
              </a:rPr>
              <a:t> </a:t>
            </a:r>
            <a:r>
              <a:rPr lang="en-GB" sz="1700" b="0" i="0" dirty="0">
                <a:solidFill>
                  <a:schemeClr val="bg1"/>
                </a:solidFill>
                <a:effectLst/>
                <a:latin typeface="pg-6ff57"/>
              </a:rPr>
              <a:t>Air quality control by air conditioning</a:t>
            </a:r>
            <a:endParaRPr lang="en-GB" sz="1700" b="0" i="0" dirty="0">
              <a:solidFill>
                <a:schemeClr val="bg1"/>
              </a:solidFill>
              <a:effectLst/>
              <a:latin typeface="pg-6ff52"/>
            </a:endParaRPr>
          </a:p>
          <a:p>
            <a:pPr>
              <a:lnSpc>
                <a:spcPct val="90000"/>
              </a:lnSpc>
            </a:pPr>
            <a:endParaRPr lang="en-GB" sz="700" b="0" i="0" dirty="0">
              <a:solidFill>
                <a:schemeClr val="bg1"/>
              </a:solidFill>
              <a:effectLst/>
              <a:latin typeface="pg-5ff57"/>
            </a:endParaRPr>
          </a:p>
          <a:p>
            <a:pPr>
              <a:lnSpc>
                <a:spcPct val="90000"/>
              </a:lnSpc>
            </a:pPr>
            <a:endParaRPr lang="en-GB" sz="700" dirty="0">
              <a:solidFill>
                <a:schemeClr val="bg1"/>
              </a:solidFill>
            </a:endParaRPr>
          </a:p>
        </p:txBody>
      </p:sp>
      <p:pic>
        <p:nvPicPr>
          <p:cNvPr id="7" name="Graphic 6" descr="Mop and bucket">
            <a:extLst>
              <a:ext uri="{FF2B5EF4-FFF2-40B4-BE49-F238E27FC236}">
                <a16:creationId xmlns:a16="http://schemas.microsoft.com/office/drawing/2014/main" id="{E60C4EA1-D129-410A-A5DE-778FB2A4CC6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496361" y="660401"/>
            <a:ext cx="5021885" cy="3181703"/>
          </a:xfrm>
          <a:prstGeom prst="rect">
            <a:avLst/>
          </a:prstGeom>
        </p:spPr>
      </p:pic>
      <p:sp>
        <p:nvSpPr>
          <p:cNvPr id="20" name="Isosceles Triangle 15">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TextBox 17">
            <a:extLst>
              <a:ext uri="{FF2B5EF4-FFF2-40B4-BE49-F238E27FC236}">
                <a16:creationId xmlns:a16="http://schemas.microsoft.com/office/drawing/2014/main" id="{FDE8B05B-7BE9-4D36-BC57-302757CA46B6}"/>
              </a:ext>
            </a:extLst>
          </p:cNvPr>
          <p:cNvSpPr txBox="1"/>
          <p:nvPr/>
        </p:nvSpPr>
        <p:spPr>
          <a:xfrm>
            <a:off x="6835427" y="5044280"/>
            <a:ext cx="4969649" cy="1200329"/>
          </a:xfrm>
          <a:prstGeom prst="rect">
            <a:avLst/>
          </a:prstGeom>
          <a:noFill/>
        </p:spPr>
        <p:txBody>
          <a:bodyPr wrap="square">
            <a:spAutoFit/>
          </a:bodyPr>
          <a:lstStyle/>
          <a:p>
            <a:pPr algn="l"/>
            <a:r>
              <a:rPr lang="en-GB" b="0" i="0" dirty="0">
                <a:solidFill>
                  <a:srgbClr val="000000"/>
                </a:solidFill>
                <a:effectLst/>
                <a:latin typeface="pg-6ff57"/>
              </a:rPr>
              <a:t>We will charge £15 per hour for domestic work, and for commercial work, we will </a:t>
            </a:r>
          </a:p>
          <a:p>
            <a:pPr algn="l"/>
            <a:r>
              <a:rPr lang="en-GB" b="0" i="0" dirty="0">
                <a:solidFill>
                  <a:srgbClr val="000000"/>
                </a:solidFill>
                <a:effectLst/>
                <a:latin typeface="pg-6ff57"/>
              </a:rPr>
              <a:t>charge £18 per hour because of the more work and time it takes</a:t>
            </a:r>
          </a:p>
        </p:txBody>
      </p:sp>
    </p:spTree>
    <p:extLst>
      <p:ext uri="{BB962C8B-B14F-4D97-AF65-F5344CB8AC3E}">
        <p14:creationId xmlns:p14="http://schemas.microsoft.com/office/powerpoint/2010/main" val="2991311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A3AE3-3703-4D60-BB37-2BCAA0FE8352}"/>
              </a:ext>
            </a:extLst>
          </p:cNvPr>
          <p:cNvSpPr>
            <a:spLocks noGrp="1"/>
          </p:cNvSpPr>
          <p:nvPr>
            <p:ph type="title"/>
          </p:nvPr>
        </p:nvSpPr>
        <p:spPr>
          <a:xfrm>
            <a:off x="5536734" y="609600"/>
            <a:ext cx="3737268" cy="1320800"/>
          </a:xfrm>
        </p:spPr>
        <p:txBody>
          <a:bodyPr>
            <a:normAutofit/>
          </a:bodyPr>
          <a:lstStyle/>
          <a:p>
            <a:r>
              <a:rPr lang="en-GB"/>
              <a:t>Marketing Activities</a:t>
            </a:r>
          </a:p>
        </p:txBody>
      </p:sp>
      <p:sp>
        <p:nvSpPr>
          <p:cNvPr id="3" name="Content Placeholder 2">
            <a:extLst>
              <a:ext uri="{FF2B5EF4-FFF2-40B4-BE49-F238E27FC236}">
                <a16:creationId xmlns:a16="http://schemas.microsoft.com/office/drawing/2014/main" id="{75B6D42B-8BB6-4DBA-9FCF-930D6CBA606F}"/>
              </a:ext>
            </a:extLst>
          </p:cNvPr>
          <p:cNvSpPr>
            <a:spLocks noGrp="1"/>
          </p:cNvSpPr>
          <p:nvPr>
            <p:ph idx="1"/>
          </p:nvPr>
        </p:nvSpPr>
        <p:spPr>
          <a:xfrm>
            <a:off x="5209563" y="2160589"/>
            <a:ext cx="6391887" cy="4383086"/>
          </a:xfrm>
        </p:spPr>
        <p:txBody>
          <a:bodyPr>
            <a:normAutofit/>
          </a:bodyPr>
          <a:lstStyle/>
          <a:p>
            <a:pPr>
              <a:lnSpc>
                <a:spcPct val="90000"/>
              </a:lnSpc>
            </a:pPr>
            <a:r>
              <a:rPr lang="en-GB" sz="2000" b="0" i="0" dirty="0">
                <a:effectLst/>
                <a:latin typeface="pg-6ff57"/>
              </a:rPr>
              <a:t>The secret to any good marketing strategy is to remember that the customer is always </a:t>
            </a:r>
          </a:p>
          <a:p>
            <a:pPr marL="0" indent="0">
              <a:lnSpc>
                <a:spcPct val="90000"/>
              </a:lnSpc>
              <a:buNone/>
            </a:pPr>
            <a:r>
              <a:rPr lang="en-GB" sz="2000" b="0" i="0" dirty="0">
                <a:effectLst/>
                <a:latin typeface="pg-6ff57"/>
              </a:rPr>
              <a:t>right (</a:t>
            </a:r>
            <a:r>
              <a:rPr lang="en-GB" sz="2000" b="0" i="0" dirty="0" err="1">
                <a:effectLst/>
                <a:latin typeface="pg-6ff57"/>
              </a:rPr>
              <a:t>Zarrella</a:t>
            </a:r>
            <a:r>
              <a:rPr lang="en-GB" sz="2000" b="0" i="0" dirty="0">
                <a:effectLst/>
                <a:latin typeface="pg-6ff57"/>
              </a:rPr>
              <a:t>, 2009).</a:t>
            </a:r>
          </a:p>
          <a:p>
            <a:pPr>
              <a:lnSpc>
                <a:spcPct val="90000"/>
              </a:lnSpc>
            </a:pPr>
            <a:r>
              <a:rPr lang="en-GB" sz="2000" b="0" i="0" dirty="0">
                <a:effectLst/>
                <a:latin typeface="pg-7ff57"/>
              </a:rPr>
              <a:t>MC did market research by using both methods of research. Secondary data was obtained from previous articles and business journals that discussed the trend of the cleaning service industry. </a:t>
            </a:r>
          </a:p>
          <a:p>
            <a:pPr>
              <a:lnSpc>
                <a:spcPct val="90000"/>
              </a:lnSpc>
            </a:pPr>
            <a:r>
              <a:rPr lang="en-GB" sz="2000" b="0" i="0" dirty="0">
                <a:effectLst/>
                <a:latin typeface="pg-7ff57"/>
              </a:rPr>
              <a:t>Primary data was obtained using digital questionnaires circulated online using the already existing social media handles, including emails. </a:t>
            </a:r>
          </a:p>
          <a:p>
            <a:pPr>
              <a:lnSpc>
                <a:spcPct val="90000"/>
              </a:lnSpc>
            </a:pPr>
            <a:r>
              <a:rPr lang="en-GB" sz="2000" b="0" i="0" dirty="0">
                <a:effectLst/>
                <a:latin typeface="pg-7ff57"/>
              </a:rPr>
              <a:t>Market research has helped to propose the best marketing strategy, given that the findings led to a better understanding of the market for cleaning services</a:t>
            </a:r>
            <a:r>
              <a:rPr lang="en-GB" sz="1400" b="0" i="0" dirty="0">
                <a:effectLst/>
                <a:latin typeface="pg-7ff57"/>
              </a:rPr>
              <a:t>.</a:t>
            </a:r>
          </a:p>
          <a:p>
            <a:pPr>
              <a:lnSpc>
                <a:spcPct val="90000"/>
              </a:lnSpc>
            </a:pPr>
            <a:endParaRPr lang="en-GB" sz="1400" dirty="0"/>
          </a:p>
        </p:txBody>
      </p:sp>
      <p:pic>
        <p:nvPicPr>
          <p:cNvPr id="27" name="Picture 4" descr="Angled shot of pen on a graph">
            <a:extLst>
              <a:ext uri="{FF2B5EF4-FFF2-40B4-BE49-F238E27FC236}">
                <a16:creationId xmlns:a16="http://schemas.microsoft.com/office/drawing/2014/main" id="{7AA29084-BDFB-4C32-AE73-782BF4A66473}"/>
              </a:ext>
            </a:extLst>
          </p:cNvPr>
          <p:cNvPicPr>
            <a:picLocks noChangeAspect="1"/>
          </p:cNvPicPr>
          <p:nvPr/>
        </p:nvPicPr>
        <p:blipFill rotWithShape="1">
          <a:blip r:embed="rId2"/>
          <a:srcRect l="5012" r="42477"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8"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4763065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8BAB2-8FF4-4624-B634-A0D77C552ADD}"/>
              </a:ext>
            </a:extLst>
          </p:cNvPr>
          <p:cNvSpPr>
            <a:spLocks noGrp="1"/>
          </p:cNvSpPr>
          <p:nvPr>
            <p:ph type="title"/>
          </p:nvPr>
        </p:nvSpPr>
        <p:spPr/>
        <p:txBody>
          <a:bodyPr>
            <a:noAutofit/>
          </a:bodyPr>
          <a:lstStyle/>
          <a:p>
            <a:pPr algn="ctr"/>
            <a:r>
              <a:rPr lang="en-GB" sz="3200" dirty="0"/>
              <a:t>Mc Cleaning Services is Recruiting!!!</a:t>
            </a:r>
          </a:p>
        </p:txBody>
      </p:sp>
      <p:pic>
        <p:nvPicPr>
          <p:cNvPr id="6" name="Picture Placeholder 5" descr="Two business people communicating">
            <a:extLst>
              <a:ext uri="{FF2B5EF4-FFF2-40B4-BE49-F238E27FC236}">
                <a16:creationId xmlns:a16="http://schemas.microsoft.com/office/drawing/2014/main" id="{70DE45F1-EBDE-47B4-8425-23C17589CAB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6446" b="16446"/>
          <a:stretch>
            <a:fillRect/>
          </a:stretch>
        </p:blipFill>
        <p:spPr/>
      </p:pic>
      <p:sp>
        <p:nvSpPr>
          <p:cNvPr id="4" name="Text Placeholder 3">
            <a:extLst>
              <a:ext uri="{FF2B5EF4-FFF2-40B4-BE49-F238E27FC236}">
                <a16:creationId xmlns:a16="http://schemas.microsoft.com/office/drawing/2014/main" id="{C703C7D7-6CCF-4764-8449-5AA89D949E4E}"/>
              </a:ext>
            </a:extLst>
          </p:cNvPr>
          <p:cNvSpPr>
            <a:spLocks noGrp="1"/>
          </p:cNvSpPr>
          <p:nvPr>
            <p:ph type="body" sz="half" idx="2"/>
          </p:nvPr>
        </p:nvSpPr>
        <p:spPr>
          <a:xfrm>
            <a:off x="677334" y="5367338"/>
            <a:ext cx="8596667" cy="1490662"/>
          </a:xfrm>
        </p:spPr>
        <p:txBody>
          <a:bodyPr>
            <a:normAutofit/>
          </a:bodyPr>
          <a:lstStyle/>
          <a:p>
            <a:pPr algn="l"/>
            <a:r>
              <a:rPr lang="en-GB" sz="1800" b="0" i="0" dirty="0">
                <a:solidFill>
                  <a:srgbClr val="000000"/>
                </a:solidFill>
                <a:effectLst/>
                <a:latin typeface="pg-7ff57"/>
              </a:rPr>
              <a:t>MC is still a start-up, and therefore, we will have a limited number of employees at the beginning of the year. However, we will recruit more employees to work full-time at the end of the year. Recruiting more employees will enable MC to offer its services in large retail stores, warehouses, construction companies, schools, and institutions.</a:t>
            </a:r>
          </a:p>
          <a:p>
            <a:endParaRPr lang="en-GB" dirty="0"/>
          </a:p>
        </p:txBody>
      </p:sp>
    </p:spTree>
    <p:extLst>
      <p:ext uri="{BB962C8B-B14F-4D97-AF65-F5344CB8AC3E}">
        <p14:creationId xmlns:p14="http://schemas.microsoft.com/office/powerpoint/2010/main" val="581922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rson holding mouse">
            <a:extLst>
              <a:ext uri="{FF2B5EF4-FFF2-40B4-BE49-F238E27FC236}">
                <a16:creationId xmlns:a16="http://schemas.microsoft.com/office/drawing/2014/main" id="{A01455B2-5E00-4BE6-9D1C-F3C9AFA46A8E}"/>
              </a:ext>
            </a:extLst>
          </p:cNvPr>
          <p:cNvPicPr>
            <a:picLocks noChangeAspect="1"/>
          </p:cNvPicPr>
          <p:nvPr/>
        </p:nvPicPr>
        <p:blipFill rotWithShape="1">
          <a:blip r:embed="rId2"/>
          <a:srcRect l="13141" r="9751"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EF47A8A3-E46E-4340-8951-F15AF1D7B618}"/>
              </a:ext>
            </a:extLst>
          </p:cNvPr>
          <p:cNvSpPr>
            <a:spLocks noGrp="1"/>
          </p:cNvSpPr>
          <p:nvPr>
            <p:ph type="title"/>
          </p:nvPr>
        </p:nvSpPr>
        <p:spPr>
          <a:xfrm>
            <a:off x="677333" y="609600"/>
            <a:ext cx="3851123" cy="1320800"/>
          </a:xfrm>
        </p:spPr>
        <p:txBody>
          <a:bodyPr>
            <a:normAutofit/>
          </a:bodyPr>
          <a:lstStyle/>
          <a:p>
            <a:r>
              <a:rPr lang="en-GB" dirty="0"/>
              <a:t>Using Blog Posts</a:t>
            </a:r>
          </a:p>
        </p:txBody>
      </p:sp>
      <p:sp>
        <p:nvSpPr>
          <p:cNvPr id="3" name="Content Placeholder 2">
            <a:extLst>
              <a:ext uri="{FF2B5EF4-FFF2-40B4-BE49-F238E27FC236}">
                <a16:creationId xmlns:a16="http://schemas.microsoft.com/office/drawing/2014/main" id="{05F4BC88-B543-4F06-B471-71E0E5A7269D}"/>
              </a:ext>
            </a:extLst>
          </p:cNvPr>
          <p:cNvSpPr>
            <a:spLocks noGrp="1"/>
          </p:cNvSpPr>
          <p:nvPr>
            <p:ph idx="1"/>
          </p:nvPr>
        </p:nvSpPr>
        <p:spPr>
          <a:xfrm>
            <a:off x="677334" y="2160589"/>
            <a:ext cx="3851122" cy="3880773"/>
          </a:xfrm>
        </p:spPr>
        <p:txBody>
          <a:bodyPr>
            <a:normAutofit/>
          </a:bodyPr>
          <a:lstStyle/>
          <a:p>
            <a:r>
              <a:rPr lang="en-GB" sz="2000" dirty="0"/>
              <a:t>MC Cleaning Services has established a website( www.mccs.co.uk) that will post content to educate the target customer about the services.</a:t>
            </a:r>
          </a:p>
          <a:p>
            <a:r>
              <a:rPr lang="en-GB" sz="2000" dirty="0"/>
              <a:t>The website will also give contact details for enquiries and information to promote the MC brand.</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43572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rendering of game pieces tied together with a rope">
            <a:extLst>
              <a:ext uri="{FF2B5EF4-FFF2-40B4-BE49-F238E27FC236}">
                <a16:creationId xmlns:a16="http://schemas.microsoft.com/office/drawing/2014/main" id="{0621A244-62B2-4F7F-B494-0CC1B85FCBD6}"/>
              </a:ext>
            </a:extLst>
          </p:cNvPr>
          <p:cNvPicPr>
            <a:picLocks noChangeAspect="1"/>
          </p:cNvPicPr>
          <p:nvPr/>
        </p:nvPicPr>
        <p:blipFill rotWithShape="1">
          <a:blip r:embed="rId2">
            <a:extLst>
              <a:ext uri="{28A0092B-C50C-407E-A947-70E740481C1C}">
                <a14:useLocalDpi xmlns:a14="http://schemas.microsoft.com/office/drawing/2010/main" val="0"/>
              </a:ext>
            </a:extLst>
          </a:blip>
          <a:srcRect r="13362"/>
          <a:stretch/>
        </p:blipFill>
        <p:spPr>
          <a:xfrm>
            <a:off x="4957762" y="-1"/>
            <a:ext cx="7234237"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EC8A62A-3418-42DD-856D-71B5D493BB63}"/>
              </a:ext>
            </a:extLst>
          </p:cNvPr>
          <p:cNvSpPr>
            <a:spLocks noGrp="1"/>
          </p:cNvSpPr>
          <p:nvPr>
            <p:ph type="title"/>
          </p:nvPr>
        </p:nvSpPr>
        <p:spPr>
          <a:xfrm>
            <a:off x="677333" y="609600"/>
            <a:ext cx="3851123" cy="1320800"/>
          </a:xfrm>
        </p:spPr>
        <p:txBody>
          <a:bodyPr>
            <a:normAutofit/>
          </a:bodyPr>
          <a:lstStyle/>
          <a:p>
            <a:r>
              <a:rPr lang="en-GB" dirty="0"/>
              <a:t>Social Media</a:t>
            </a:r>
          </a:p>
        </p:txBody>
      </p:sp>
      <p:sp>
        <p:nvSpPr>
          <p:cNvPr id="3" name="Content Placeholder 2">
            <a:extLst>
              <a:ext uri="{FF2B5EF4-FFF2-40B4-BE49-F238E27FC236}">
                <a16:creationId xmlns:a16="http://schemas.microsoft.com/office/drawing/2014/main" id="{F10968E4-6B80-42F1-805D-56D9F596479B}"/>
              </a:ext>
            </a:extLst>
          </p:cNvPr>
          <p:cNvSpPr>
            <a:spLocks noGrp="1"/>
          </p:cNvSpPr>
          <p:nvPr>
            <p:ph idx="1"/>
          </p:nvPr>
        </p:nvSpPr>
        <p:spPr>
          <a:xfrm>
            <a:off x="674158" y="1550989"/>
            <a:ext cx="3726391" cy="5307011"/>
          </a:xfrm>
        </p:spPr>
        <p:txBody>
          <a:bodyPr>
            <a:noAutofit/>
          </a:bodyPr>
          <a:lstStyle/>
          <a:p>
            <a:r>
              <a:rPr lang="en-GB" sz="2400" dirty="0"/>
              <a:t>This will target the residential segment of the market. Most people spend time scrolling through their social media like Facebook, Twitter, Instagram so MC decided to establish accounts in those three platforms where we post information about the brand and make people aware.</a:t>
            </a:r>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07331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906EB-C44E-4B3D-BEF0-15E8FB2E6E81}"/>
              </a:ext>
            </a:extLst>
          </p:cNvPr>
          <p:cNvSpPr>
            <a:spLocks noGrp="1"/>
          </p:cNvSpPr>
          <p:nvPr>
            <p:ph type="title"/>
          </p:nvPr>
        </p:nvSpPr>
        <p:spPr>
          <a:xfrm>
            <a:off x="5029200" y="100013"/>
            <a:ext cx="4244802" cy="700087"/>
          </a:xfrm>
        </p:spPr>
        <p:txBody>
          <a:bodyPr>
            <a:normAutofit/>
          </a:bodyPr>
          <a:lstStyle/>
          <a:p>
            <a:r>
              <a:rPr lang="en-GB" dirty="0"/>
              <a:t>Physical Resources</a:t>
            </a:r>
          </a:p>
        </p:txBody>
      </p:sp>
      <p:sp>
        <p:nvSpPr>
          <p:cNvPr id="3" name="Content Placeholder 2">
            <a:extLst>
              <a:ext uri="{FF2B5EF4-FFF2-40B4-BE49-F238E27FC236}">
                <a16:creationId xmlns:a16="http://schemas.microsoft.com/office/drawing/2014/main" id="{16B6642A-2289-4548-ABD2-5548FEA7049D}"/>
              </a:ext>
            </a:extLst>
          </p:cNvPr>
          <p:cNvSpPr>
            <a:spLocks noGrp="1"/>
          </p:cNvSpPr>
          <p:nvPr>
            <p:ph idx="1"/>
          </p:nvPr>
        </p:nvSpPr>
        <p:spPr>
          <a:xfrm>
            <a:off x="4614863" y="914400"/>
            <a:ext cx="4659139" cy="5943599"/>
          </a:xfrm>
        </p:spPr>
        <p:txBody>
          <a:bodyPr>
            <a:normAutofit fontScale="62500" lnSpcReduction="20000"/>
          </a:bodyPr>
          <a:lstStyle/>
          <a:p>
            <a:pPr>
              <a:lnSpc>
                <a:spcPct val="90000"/>
              </a:lnSpc>
            </a:pPr>
            <a:r>
              <a:rPr lang="en-GB" sz="3400" b="0" i="0" dirty="0">
                <a:effectLst/>
                <a:latin typeface="pg-9ff57"/>
              </a:rPr>
              <a:t>The company will be run from Mihaela’s home. There is a storage room available for storing cleaning equipment. There is also another extra space, which will offer space for office, lockers, and changing rooms for the employees. The two rooms will be renovated, fitted with modern fittings, and furnished with the necessary furniture.</a:t>
            </a:r>
          </a:p>
          <a:p>
            <a:pPr>
              <a:lnSpc>
                <a:spcPct val="90000"/>
              </a:lnSpc>
            </a:pPr>
            <a:r>
              <a:rPr lang="en-GB" sz="3400" b="0" i="0" dirty="0">
                <a:effectLst/>
                <a:latin typeface="pg-10ff57"/>
              </a:rPr>
              <a:t>Mihaela's van will be used as an asset for MC to transport the equipment and employees to and from work. The van has to be refurbished and branded with the MC logo and colours for marketing.</a:t>
            </a:r>
          </a:p>
          <a:p>
            <a:pPr>
              <a:lnSpc>
                <a:spcPct val="90000"/>
              </a:lnSpc>
            </a:pPr>
            <a:r>
              <a:rPr lang="en-GB" sz="3400" b="0" i="0" dirty="0">
                <a:effectLst/>
                <a:latin typeface="pg-10ff57"/>
              </a:rPr>
              <a:t>MC will also require modern cleaning equipment that uses electricity and is easily portable. Washing machines, dusting machines, blow dries, brushes, and many other cleaning-related equipment and chemicals will be procured at the beginning.</a:t>
            </a:r>
          </a:p>
          <a:p>
            <a:pPr>
              <a:lnSpc>
                <a:spcPct val="90000"/>
              </a:lnSpc>
            </a:pPr>
            <a:endParaRPr lang="en-GB" sz="1300" b="0" i="0" dirty="0">
              <a:effectLst/>
              <a:latin typeface="pg-10ff57"/>
            </a:endParaRPr>
          </a:p>
          <a:p>
            <a:pPr>
              <a:lnSpc>
                <a:spcPct val="90000"/>
              </a:lnSpc>
            </a:pPr>
            <a:endParaRPr lang="en-GB" sz="1300" b="0" i="0" dirty="0">
              <a:effectLst/>
              <a:latin typeface="pg-9ff57"/>
            </a:endParaRPr>
          </a:p>
          <a:p>
            <a:pPr>
              <a:lnSpc>
                <a:spcPct val="90000"/>
              </a:lnSpc>
            </a:pPr>
            <a:endParaRPr lang="en-GB" sz="1300" dirty="0"/>
          </a:p>
        </p:txBody>
      </p:sp>
      <p:pic>
        <p:nvPicPr>
          <p:cNvPr id="52" name="Picture 29" descr="Blank canvas on the wall in a modern office">
            <a:extLst>
              <a:ext uri="{FF2B5EF4-FFF2-40B4-BE49-F238E27FC236}">
                <a16:creationId xmlns:a16="http://schemas.microsoft.com/office/drawing/2014/main" id="{8FD2824C-EC11-438B-A1E0-DDB60B29900E}"/>
              </a:ext>
            </a:extLst>
          </p:cNvPr>
          <p:cNvPicPr>
            <a:picLocks noChangeAspect="1"/>
          </p:cNvPicPr>
          <p:nvPr/>
        </p:nvPicPr>
        <p:blipFill rotWithShape="1">
          <a:blip r:embed="rId2"/>
          <a:srcRect l="25097" r="22392" b="-2"/>
          <a:stretch/>
        </p:blipFill>
        <p:spPr>
          <a:xfrm>
            <a:off x="19" y="-1"/>
            <a:ext cx="4064439"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53" name="Isosceles Triangle 3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0615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lose-up of a calculator keypad">
            <a:extLst>
              <a:ext uri="{FF2B5EF4-FFF2-40B4-BE49-F238E27FC236}">
                <a16:creationId xmlns:a16="http://schemas.microsoft.com/office/drawing/2014/main" id="{7D0C6E4A-6B9E-471B-8272-EE1BFC76F5A1}"/>
              </a:ext>
            </a:extLst>
          </p:cNvPr>
          <p:cNvPicPr>
            <a:picLocks noChangeAspect="1"/>
          </p:cNvPicPr>
          <p:nvPr/>
        </p:nvPicPr>
        <p:blipFill rotWithShape="1">
          <a:blip r:embed="rId2">
            <a:extLst>
              <a:ext uri="{28A0092B-C50C-407E-A947-70E740481C1C}">
                <a14:useLocalDpi xmlns:a14="http://schemas.microsoft.com/office/drawing/2010/main" val="0"/>
              </a:ext>
            </a:extLst>
          </a:blip>
          <a:srcRect l="8691" r="14779"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D9853E4-7168-4BAC-AF9A-CD57B327E00F}"/>
              </a:ext>
            </a:extLst>
          </p:cNvPr>
          <p:cNvSpPr>
            <a:spLocks noGrp="1"/>
          </p:cNvSpPr>
          <p:nvPr>
            <p:ph type="title"/>
          </p:nvPr>
        </p:nvSpPr>
        <p:spPr>
          <a:xfrm>
            <a:off x="677333" y="609600"/>
            <a:ext cx="3851123" cy="1320800"/>
          </a:xfrm>
        </p:spPr>
        <p:txBody>
          <a:bodyPr>
            <a:normAutofit/>
          </a:bodyPr>
          <a:lstStyle/>
          <a:p>
            <a:r>
              <a:rPr lang="en-GB" dirty="0"/>
              <a:t>Financial Resources</a:t>
            </a:r>
          </a:p>
        </p:txBody>
      </p:sp>
      <p:sp>
        <p:nvSpPr>
          <p:cNvPr id="3" name="Content Placeholder 2">
            <a:extLst>
              <a:ext uri="{FF2B5EF4-FFF2-40B4-BE49-F238E27FC236}">
                <a16:creationId xmlns:a16="http://schemas.microsoft.com/office/drawing/2014/main" id="{6E3C3A31-186C-4ADF-B683-FB9B69BF0EDE}"/>
              </a:ext>
            </a:extLst>
          </p:cNvPr>
          <p:cNvSpPr>
            <a:spLocks noGrp="1"/>
          </p:cNvSpPr>
          <p:nvPr>
            <p:ph idx="1"/>
          </p:nvPr>
        </p:nvSpPr>
        <p:spPr>
          <a:xfrm>
            <a:off x="157163" y="1930401"/>
            <a:ext cx="4371293" cy="4927600"/>
          </a:xfrm>
        </p:spPr>
        <p:txBody>
          <a:bodyPr>
            <a:normAutofit/>
          </a:bodyPr>
          <a:lstStyle/>
          <a:p>
            <a:r>
              <a:rPr lang="en-GB" sz="2400" b="0" i="0" dirty="0">
                <a:effectLst/>
                <a:latin typeface="pg-10ff57"/>
              </a:rPr>
              <a:t>Mihaela Costache has set aside a personal investment in savings amounting to £100,000 to start the business. She has also raised £25000 through a self-help social welfare group that she has been a member of for more than ten years. The total available capital for MC to start is £125,000.</a:t>
            </a:r>
          </a:p>
          <a:p>
            <a:endParaRPr lang="en-GB" dirty="0"/>
          </a:p>
        </p:txBody>
      </p:sp>
      <p:cxnSp>
        <p:nvCxnSpPr>
          <p:cNvPr id="10" name="Straight Connector 9">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053401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0FED86E-1D71-45D8-916B-902E4DA387E4}"/>
              </a:ext>
            </a:extLst>
          </p:cNvPr>
          <p:cNvSpPr>
            <a:spLocks noGrp="1"/>
          </p:cNvSpPr>
          <p:nvPr>
            <p:ph type="title"/>
          </p:nvPr>
        </p:nvSpPr>
        <p:spPr>
          <a:xfrm>
            <a:off x="677334" y="609600"/>
            <a:ext cx="8596668" cy="1320800"/>
          </a:xfrm>
        </p:spPr>
        <p:txBody>
          <a:bodyPr>
            <a:normAutofit/>
          </a:bodyPr>
          <a:lstStyle/>
          <a:p>
            <a:r>
              <a:rPr lang="en-GB" dirty="0"/>
              <a:t>Human Resources</a:t>
            </a:r>
          </a:p>
        </p:txBody>
      </p:sp>
      <p:sp>
        <p:nvSpPr>
          <p:cNvPr id="3" name="Content Placeholder 2">
            <a:extLst>
              <a:ext uri="{FF2B5EF4-FFF2-40B4-BE49-F238E27FC236}">
                <a16:creationId xmlns:a16="http://schemas.microsoft.com/office/drawing/2014/main" id="{317B06F4-B19B-40B8-A836-7133888F521F}"/>
              </a:ext>
            </a:extLst>
          </p:cNvPr>
          <p:cNvSpPr>
            <a:spLocks noGrp="1"/>
          </p:cNvSpPr>
          <p:nvPr>
            <p:ph idx="1"/>
          </p:nvPr>
        </p:nvSpPr>
        <p:spPr>
          <a:xfrm>
            <a:off x="677334" y="2160589"/>
            <a:ext cx="8596668" cy="3880773"/>
          </a:xfrm>
        </p:spPr>
        <p:txBody>
          <a:bodyPr>
            <a:normAutofit/>
          </a:bodyPr>
          <a:lstStyle/>
          <a:p>
            <a:r>
              <a:rPr lang="en-GB" sz="2400" b="0" i="0" dirty="0">
                <a:effectLst/>
                <a:latin typeface="pg-11ff57"/>
              </a:rPr>
              <a:t>Mihaela Costache plans to recruit highly skilled and well-behaved employees for MC. She also plans to train the employees after recruitment to instil her brand's values and create a culture within MC. She will take care of accounting and administration operations.</a:t>
            </a:r>
          </a:p>
          <a:p>
            <a:r>
              <a:rPr lang="en-GB" sz="2400" b="0" i="0" dirty="0">
                <a:effectLst/>
                <a:latin typeface="pg-11ff57"/>
              </a:rPr>
              <a:t>Mihaela has already sourced and recruited three full-time employees with cleaning work experience. The three employees will undergo training about the values of MC. The training will be done at Mihaela's home by an experienced professional cleaner, who will be paid for his services.</a:t>
            </a:r>
          </a:p>
          <a:p>
            <a:endParaRPr lang="en-GB" b="0" i="0" dirty="0">
              <a:effectLst/>
              <a:latin typeface="pg-11ff57"/>
            </a:endParaRPr>
          </a:p>
          <a:p>
            <a:endParaRPr lang="en-GB" b="0" i="0" dirty="0">
              <a:effectLst/>
              <a:latin typeface="pg-11ff57"/>
            </a:endParaRPr>
          </a:p>
          <a:p>
            <a:endParaRPr lang="en-GB" dirty="0"/>
          </a:p>
        </p:txBody>
      </p:sp>
    </p:spTree>
    <p:extLst>
      <p:ext uri="{BB962C8B-B14F-4D97-AF65-F5344CB8AC3E}">
        <p14:creationId xmlns:p14="http://schemas.microsoft.com/office/powerpoint/2010/main" val="2856141649"/>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descr="Mixed raced employees">
            <a:extLst>
              <a:ext uri="{FF2B5EF4-FFF2-40B4-BE49-F238E27FC236}">
                <a16:creationId xmlns:a16="http://schemas.microsoft.com/office/drawing/2014/main" id="{AFEC7179-704C-4D5D-A431-54FAA3C5C340}"/>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15867" r="14035" b="909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2B421F4-0FC6-4C9C-837C-016E525D6041}"/>
              </a:ext>
            </a:extLst>
          </p:cNvPr>
          <p:cNvSpPr>
            <a:spLocks noGrp="1"/>
          </p:cNvSpPr>
          <p:nvPr>
            <p:ph type="title"/>
          </p:nvPr>
        </p:nvSpPr>
        <p:spPr>
          <a:xfrm>
            <a:off x="668867" y="237760"/>
            <a:ext cx="4088190" cy="1749084"/>
          </a:xfrm>
        </p:spPr>
        <p:txBody>
          <a:bodyPr vert="horz" lIns="91440" tIns="45720" rIns="91440" bIns="45720" rtlCol="0" anchor="b">
            <a:normAutofit fontScale="90000"/>
          </a:bodyPr>
          <a:lstStyle/>
          <a:p>
            <a:pPr algn="ctr"/>
            <a:r>
              <a:rPr lang="en-US" sz="4000" dirty="0"/>
              <a:t>MC Cleaning Services Employees</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73907DFB-DEF5-449B-BAE0-067D5CB3B5C6}"/>
              </a:ext>
            </a:extLst>
          </p:cNvPr>
          <p:cNvSpPr txBox="1"/>
          <p:nvPr/>
        </p:nvSpPr>
        <p:spPr>
          <a:xfrm>
            <a:off x="417689" y="2291644"/>
            <a:ext cx="4339368" cy="4247317"/>
          </a:xfrm>
          <a:prstGeom prst="rect">
            <a:avLst/>
          </a:prstGeom>
          <a:noFill/>
        </p:spPr>
        <p:txBody>
          <a:bodyPr wrap="square" rtlCol="0">
            <a:spAutoFit/>
          </a:bodyPr>
          <a:lstStyle/>
          <a:p>
            <a:pPr marL="285750" indent="-285750" algn="l">
              <a:buFont typeface="Arial" panose="020B0604020202020204" pitchFamily="34" charset="0"/>
              <a:buChar char="•"/>
            </a:pPr>
            <a:r>
              <a:rPr lang="en-GB" b="0" i="0" dirty="0">
                <a:solidFill>
                  <a:srgbClr val="000000"/>
                </a:solidFill>
                <a:effectLst/>
                <a:latin typeface="pg-11ff57"/>
              </a:rPr>
              <a:t>The full-time employees will work together in flexible working hours to meet the needs of the commercial customers who are highly demanding as compared to the domestic or residential customers. The work schedule will accommodate early morning cleaning and late-</a:t>
            </a:r>
            <a:r>
              <a:rPr lang="en-GB" b="0" i="0" dirty="0">
                <a:solidFill>
                  <a:srgbClr val="000000"/>
                </a:solidFill>
                <a:effectLst/>
                <a:latin typeface="pg-12ff57"/>
              </a:rPr>
              <a:t>night cleaning The hourly rate for the full-time employees will be £9.</a:t>
            </a:r>
          </a:p>
          <a:p>
            <a:pPr marL="285750" indent="-285750" algn="l">
              <a:buFont typeface="Arial" panose="020B0604020202020204" pitchFamily="34" charset="0"/>
              <a:buChar char="•"/>
            </a:pPr>
            <a:r>
              <a:rPr lang="en-GB" b="0" i="0" dirty="0">
                <a:solidFill>
                  <a:srgbClr val="000000"/>
                </a:solidFill>
                <a:effectLst/>
                <a:latin typeface="pg-12ff57"/>
              </a:rPr>
              <a:t>MC also looks to regular sources for casual employees who will assist the full-time employees depending on the amount of work. The casual employees will be paid £8.</a:t>
            </a:r>
          </a:p>
          <a:p>
            <a:pPr algn="l"/>
            <a:endParaRPr lang="en-GB" b="0" i="0" dirty="0">
              <a:solidFill>
                <a:srgbClr val="000000"/>
              </a:solidFill>
              <a:effectLst/>
              <a:latin typeface="pg-11ff57"/>
            </a:endParaRPr>
          </a:p>
        </p:txBody>
      </p:sp>
    </p:spTree>
    <p:extLst>
      <p:ext uri="{BB962C8B-B14F-4D97-AF65-F5344CB8AC3E}">
        <p14:creationId xmlns:p14="http://schemas.microsoft.com/office/powerpoint/2010/main" val="9607552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9E3FA-541B-4633-B357-C369134C5411}"/>
              </a:ext>
            </a:extLst>
          </p:cNvPr>
          <p:cNvSpPr>
            <a:spLocks noGrp="1"/>
          </p:cNvSpPr>
          <p:nvPr>
            <p:ph type="title"/>
          </p:nvPr>
        </p:nvSpPr>
        <p:spPr>
          <a:xfrm>
            <a:off x="1286933" y="609600"/>
            <a:ext cx="10197494" cy="1099457"/>
          </a:xfrm>
        </p:spPr>
        <p:txBody>
          <a:bodyPr>
            <a:normAutofit/>
          </a:bodyPr>
          <a:lstStyle/>
          <a:p>
            <a:pPr algn="ctr"/>
            <a:r>
              <a:rPr lang="en-GB" sz="4000" dirty="0"/>
              <a:t>SWOT Analysis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F7863D9-D55E-40EE-AC01-DEDE3C198D83}"/>
              </a:ext>
            </a:extLst>
          </p:cNvPr>
          <p:cNvGraphicFramePr>
            <a:graphicFrameLocks noGrp="1"/>
          </p:cNvGraphicFramePr>
          <p:nvPr>
            <p:ph idx="1"/>
            <p:extLst>
              <p:ext uri="{D42A27DB-BD31-4B8C-83A1-F6EECF244321}">
                <p14:modId xmlns:p14="http://schemas.microsoft.com/office/powerpoint/2010/main" val="223611583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543255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Close up image of hands applauding">
            <a:extLst>
              <a:ext uri="{FF2B5EF4-FFF2-40B4-BE49-F238E27FC236}">
                <a16:creationId xmlns:a16="http://schemas.microsoft.com/office/drawing/2014/main" id="{8465044F-E600-4AF8-80DB-D5353A161AE8}"/>
              </a:ext>
            </a:extLst>
          </p:cNvPr>
          <p:cNvPicPr>
            <a:picLocks noChangeAspect="1"/>
          </p:cNvPicPr>
          <p:nvPr/>
        </p:nvPicPr>
        <p:blipFill rotWithShape="1">
          <a:blip r:embed="rId2"/>
          <a:srcRect l="22782" r="11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B73E63E-2923-45ED-B86C-05C2FA55942F}"/>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Thank you for listening to me!</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51051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CAE38-4AD5-46F0-AA7F-8577603A938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988CA48-50ED-4FFB-B80C-4070B2FD207F}"/>
              </a:ext>
            </a:extLst>
          </p:cNvPr>
          <p:cNvSpPr>
            <a:spLocks noGrp="1"/>
          </p:cNvSpPr>
          <p:nvPr>
            <p:ph idx="1"/>
          </p:nvPr>
        </p:nvSpPr>
        <p:spPr>
          <a:xfrm>
            <a:off x="677334" y="1207911"/>
            <a:ext cx="8596668" cy="5520267"/>
          </a:xfrm>
        </p:spPr>
        <p:txBody>
          <a:bodyPr>
            <a:normAutofit fontScale="32500" lnSpcReduction="20000"/>
          </a:bodyPr>
          <a:lstStyle/>
          <a:p>
            <a:pPr algn="l"/>
            <a:r>
              <a:rPr lang="en-GB" sz="4400" b="0" i="0" dirty="0">
                <a:solidFill>
                  <a:srgbClr val="000000"/>
                </a:solidFill>
                <a:effectLst/>
                <a:latin typeface="Abadi" panose="020B0604020104020204" pitchFamily="34" charset="0"/>
              </a:rPr>
              <a:t>Ahmed, P. and Parvin, R., 2015. Protection of workers in workplaces: a comparative study of labour laws of the U.K., the USA and Bangladesh. Green University Review of Social Sciences, 2(1), pp.93-125. </a:t>
            </a:r>
          </a:p>
          <a:p>
            <a:pPr algn="l"/>
            <a:r>
              <a:rPr lang="en-GB" sz="4400" b="0" i="0" dirty="0">
                <a:solidFill>
                  <a:srgbClr val="000000"/>
                </a:solidFill>
                <a:effectLst/>
                <a:latin typeface="Abadi" panose="020B0604020104020204" pitchFamily="34" charset="0"/>
              </a:rPr>
              <a:t>Deakin, S., 1986. Labour law and the developing employment relationship in the </a:t>
            </a:r>
            <a:r>
              <a:rPr lang="en-GB" sz="4400" b="0" i="0" dirty="0" err="1">
                <a:solidFill>
                  <a:srgbClr val="000000"/>
                </a:solidFill>
                <a:effectLst/>
                <a:latin typeface="Abadi" panose="020B0604020104020204" pitchFamily="34" charset="0"/>
              </a:rPr>
              <a:t>U.K.Cambridge</a:t>
            </a:r>
            <a:r>
              <a:rPr lang="en-GB" sz="4400" b="0" i="0" dirty="0">
                <a:solidFill>
                  <a:srgbClr val="000000"/>
                </a:solidFill>
                <a:effectLst/>
                <a:latin typeface="Abadi" panose="020B0604020104020204" pitchFamily="34" charset="0"/>
              </a:rPr>
              <a:t> Journal of Economics, 10(3), pp.225-246.</a:t>
            </a:r>
          </a:p>
          <a:p>
            <a:pPr algn="l"/>
            <a:r>
              <a:rPr lang="en-GB" sz="4400" b="0" i="0" dirty="0" err="1">
                <a:solidFill>
                  <a:srgbClr val="000000"/>
                </a:solidFill>
                <a:effectLst/>
                <a:latin typeface="Abadi" panose="020B0604020104020204" pitchFamily="34" charset="0"/>
              </a:rPr>
              <a:t>Goi</a:t>
            </a:r>
            <a:r>
              <a:rPr lang="en-GB" sz="4400" b="0" i="0" dirty="0">
                <a:solidFill>
                  <a:srgbClr val="000000"/>
                </a:solidFill>
                <a:effectLst/>
                <a:latin typeface="Abadi" panose="020B0604020104020204" pitchFamily="34" charset="0"/>
              </a:rPr>
              <a:t>, C.L., 2009. A review of marketing mix: 4Ps or more. International Journal of Marketing Studies, 1(1), pp.2-15.</a:t>
            </a:r>
          </a:p>
          <a:p>
            <a:pPr algn="l"/>
            <a:r>
              <a:rPr lang="en-GB" sz="4400" b="0" i="0" dirty="0">
                <a:solidFill>
                  <a:srgbClr val="000000"/>
                </a:solidFill>
                <a:effectLst/>
                <a:latin typeface="Abadi" panose="020B0604020104020204" pitchFamily="34" charset="0"/>
              </a:rPr>
              <a:t>Heiman, A. and Muller, E., 1996. Using demonstration to increase new product acceptance: controlling demonstration time. Journal of Marketing Research, 33(4), pp.422-430.</a:t>
            </a:r>
          </a:p>
          <a:p>
            <a:pPr algn="l"/>
            <a:r>
              <a:rPr lang="en-GB" sz="4400" b="0" i="0" dirty="0">
                <a:solidFill>
                  <a:srgbClr val="000000"/>
                </a:solidFill>
                <a:effectLst/>
                <a:latin typeface="Abadi" panose="020B0604020104020204" pitchFamily="34" charset="0"/>
              </a:rPr>
              <a:t>Kirov, V. and </a:t>
            </a:r>
            <a:r>
              <a:rPr lang="en-GB" sz="4400" b="0" i="0" dirty="0" err="1">
                <a:solidFill>
                  <a:srgbClr val="000000"/>
                </a:solidFill>
                <a:effectLst/>
                <a:latin typeface="Abadi" panose="020B0604020104020204" pitchFamily="34" charset="0"/>
              </a:rPr>
              <a:t>Ramioul</a:t>
            </a:r>
            <a:r>
              <a:rPr lang="en-GB" sz="4400" b="0" i="0" dirty="0">
                <a:solidFill>
                  <a:srgbClr val="000000"/>
                </a:solidFill>
                <a:effectLst/>
                <a:latin typeface="Abadi" panose="020B0604020104020204" pitchFamily="34" charset="0"/>
              </a:rPr>
              <a:t>, M., 2018. Quality of work in the cleaning industry: a complex picture based on sectoral regulation and customer-driven conditions. In The comparative political economy of work and employment relations (International Labour Process Conference series). London: Palgrave, pp. 290-311.</a:t>
            </a:r>
          </a:p>
          <a:p>
            <a:pPr algn="l"/>
            <a:r>
              <a:rPr lang="en-GB" sz="4400" b="0" i="0" dirty="0" err="1">
                <a:solidFill>
                  <a:srgbClr val="000000"/>
                </a:solidFill>
                <a:effectLst/>
                <a:latin typeface="Abadi" panose="020B0604020104020204" pitchFamily="34" charset="0"/>
              </a:rPr>
              <a:t>Laksmidewi</a:t>
            </a:r>
            <a:r>
              <a:rPr lang="en-GB" sz="4400" b="0" i="0" dirty="0">
                <a:solidFill>
                  <a:srgbClr val="000000"/>
                </a:solidFill>
                <a:effectLst/>
                <a:latin typeface="Abadi" panose="020B0604020104020204" pitchFamily="34" charset="0"/>
              </a:rPr>
              <a:t>, D., Susanto, H. and </a:t>
            </a:r>
            <a:r>
              <a:rPr lang="en-GB" sz="4400" b="0" i="0" dirty="0" err="1">
                <a:solidFill>
                  <a:srgbClr val="000000"/>
                </a:solidFill>
                <a:effectLst/>
                <a:latin typeface="Abadi" panose="020B0604020104020204" pitchFamily="34" charset="0"/>
              </a:rPr>
              <a:t>Afiff</a:t>
            </a:r>
            <a:r>
              <a:rPr lang="en-GB" sz="4400" b="0" i="0" dirty="0">
                <a:solidFill>
                  <a:srgbClr val="000000"/>
                </a:solidFill>
                <a:effectLst/>
                <a:latin typeface="Abadi" panose="020B0604020104020204" pitchFamily="34" charset="0"/>
              </a:rPr>
              <a:t>, A.Z., 2017. Anthropomorphism in advertising: the effect of anthropomorphic product demonstration on consumer purchase intention. Asian Academy of Management Journal, 22(1), p. 1.</a:t>
            </a:r>
          </a:p>
          <a:p>
            <a:pPr algn="l"/>
            <a:r>
              <a:rPr lang="en-GB" sz="4400" b="0" i="0" dirty="0">
                <a:solidFill>
                  <a:srgbClr val="000000"/>
                </a:solidFill>
                <a:effectLst/>
                <a:latin typeface="Abadi" panose="020B0604020104020204" pitchFamily="34" charset="0"/>
              </a:rPr>
              <a:t>Morrow, B., 2008. How to open &amp; operate a financially successful cleaning service. Bloomsbury: Atlantic Publishing Company.</a:t>
            </a:r>
          </a:p>
          <a:p>
            <a:pPr algn="l"/>
            <a:r>
              <a:rPr lang="en-GB" sz="4400" b="0" i="0" dirty="0">
                <a:solidFill>
                  <a:srgbClr val="000000"/>
                </a:solidFill>
                <a:effectLst/>
                <a:latin typeface="Abadi" panose="020B0604020104020204" pitchFamily="34" charset="0"/>
              </a:rPr>
              <a:t>Sharma, A. and </a:t>
            </a:r>
            <a:r>
              <a:rPr lang="en-GB" sz="4400" b="0" i="0" dirty="0" err="1">
                <a:solidFill>
                  <a:srgbClr val="000000"/>
                </a:solidFill>
                <a:effectLst/>
                <a:latin typeface="Abadi" panose="020B0604020104020204" pitchFamily="34" charset="0"/>
              </a:rPr>
              <a:t>Jhamb</a:t>
            </a:r>
            <a:r>
              <a:rPr lang="en-GB" sz="4400" b="0" i="0" dirty="0">
                <a:solidFill>
                  <a:srgbClr val="000000"/>
                </a:solidFill>
                <a:effectLst/>
                <a:latin typeface="Abadi" panose="020B0604020104020204" pitchFamily="34" charset="0"/>
              </a:rPr>
              <a:t>, D., 2020. Changing consumer behaviours towards online shopping-an  impact of Covid-19. Academy of Marketing Studies Journal, 24(3), pp.1-10</a:t>
            </a:r>
          </a:p>
          <a:p>
            <a:pPr algn="l"/>
            <a:r>
              <a:rPr lang="en-GB" sz="4400" b="0" i="0" dirty="0" err="1">
                <a:solidFill>
                  <a:srgbClr val="000000"/>
                </a:solidFill>
                <a:effectLst/>
                <a:latin typeface="Abadi" panose="020B0604020104020204" pitchFamily="34" charset="0"/>
              </a:rPr>
              <a:t>Visnjic</a:t>
            </a:r>
            <a:r>
              <a:rPr lang="en-GB" sz="4400" b="0" i="0" dirty="0">
                <a:solidFill>
                  <a:srgbClr val="000000"/>
                </a:solidFill>
                <a:effectLst/>
                <a:latin typeface="Abadi" panose="020B0604020104020204" pitchFamily="34" charset="0"/>
              </a:rPr>
              <a:t>, I., </a:t>
            </a:r>
            <a:r>
              <a:rPr lang="en-GB" sz="4400" b="0" i="0" dirty="0" err="1">
                <a:solidFill>
                  <a:srgbClr val="000000"/>
                </a:solidFill>
                <a:effectLst/>
                <a:latin typeface="Abadi" panose="020B0604020104020204" pitchFamily="34" charset="0"/>
              </a:rPr>
              <a:t>Wiengarten</a:t>
            </a:r>
            <a:r>
              <a:rPr lang="en-GB" sz="4400" b="0" i="0" dirty="0">
                <a:solidFill>
                  <a:srgbClr val="000000"/>
                </a:solidFill>
                <a:effectLst/>
                <a:latin typeface="Abadi" panose="020B0604020104020204" pitchFamily="34" charset="0"/>
              </a:rPr>
              <a:t>, F. and Neely, A., 2016. Only the brave: product innovation, service </a:t>
            </a:r>
          </a:p>
          <a:p>
            <a:pPr algn="l"/>
            <a:r>
              <a:rPr lang="en-GB" sz="4400" b="0" i="0" dirty="0">
                <a:solidFill>
                  <a:srgbClr val="000000"/>
                </a:solidFill>
                <a:effectLst/>
                <a:latin typeface="Abadi" panose="020B0604020104020204" pitchFamily="34" charset="0"/>
              </a:rPr>
              <a:t>business model innovation, and their impact on performance. Journal of Product </a:t>
            </a:r>
          </a:p>
          <a:p>
            <a:pPr algn="l"/>
            <a:r>
              <a:rPr lang="en-GB" sz="4400" b="0" i="0" dirty="0">
                <a:solidFill>
                  <a:srgbClr val="000000"/>
                </a:solidFill>
                <a:effectLst/>
                <a:latin typeface="Abadi" panose="020B0604020104020204" pitchFamily="34" charset="0"/>
              </a:rPr>
              <a:t>Innovation Management, 33(1), pp.36-52.</a:t>
            </a:r>
          </a:p>
          <a:p>
            <a:pPr algn="l"/>
            <a:r>
              <a:rPr lang="en-GB" sz="4400" b="0" i="0" dirty="0" err="1">
                <a:solidFill>
                  <a:srgbClr val="000000"/>
                </a:solidFill>
                <a:effectLst/>
                <a:latin typeface="Abadi" panose="020B0604020104020204" pitchFamily="34" charset="0"/>
              </a:rPr>
              <a:t>Zarrella</a:t>
            </a:r>
            <a:r>
              <a:rPr lang="en-GB" sz="4400" b="0" i="0" dirty="0">
                <a:solidFill>
                  <a:srgbClr val="000000"/>
                </a:solidFill>
                <a:effectLst/>
                <a:latin typeface="Abadi" panose="020B0604020104020204" pitchFamily="34" charset="0"/>
              </a:rPr>
              <a:t>, D., 2009. The social media marketing book. Newton, MS: O'Reilly Media, Inc.</a:t>
            </a:r>
          </a:p>
          <a:p>
            <a:endParaRPr lang="en-GB" dirty="0"/>
          </a:p>
        </p:txBody>
      </p:sp>
    </p:spTree>
    <p:extLst>
      <p:ext uri="{BB962C8B-B14F-4D97-AF65-F5344CB8AC3E}">
        <p14:creationId xmlns:p14="http://schemas.microsoft.com/office/powerpoint/2010/main" val="6497312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126</TotalTime>
  <Words>1432</Words>
  <Application>Microsoft Office PowerPoint</Application>
  <PresentationFormat>Widescreen</PresentationFormat>
  <Paragraphs>96</Paragraphs>
  <Slides>17</Slides>
  <Notes>0</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17</vt:i4>
      </vt:variant>
    </vt:vector>
  </HeadingPairs>
  <TitlesOfParts>
    <vt:vector size="31" baseType="lpstr">
      <vt:lpstr>Abadi</vt:lpstr>
      <vt:lpstr>Arial</vt:lpstr>
      <vt:lpstr>pg-10ff57</vt:lpstr>
      <vt:lpstr>pg-11ff57</vt:lpstr>
      <vt:lpstr>pg-12ff57</vt:lpstr>
      <vt:lpstr>pg-5ff52</vt:lpstr>
      <vt:lpstr>pg-5ff57</vt:lpstr>
      <vt:lpstr>pg-6ff52</vt:lpstr>
      <vt:lpstr>pg-6ff57</vt:lpstr>
      <vt:lpstr>pg-7ff57</vt:lpstr>
      <vt:lpstr>pg-9ff57</vt:lpstr>
      <vt:lpstr>Trebuchet MS</vt:lpstr>
      <vt:lpstr>Wingdings 3</vt:lpstr>
      <vt:lpstr>Facet</vt:lpstr>
      <vt:lpstr>Managing Enterprise in 21st Century Business Plan</vt:lpstr>
      <vt:lpstr>MC Cleaning Services</vt:lpstr>
      <vt:lpstr>Business Owner : Mihaela Irina Costache acting as a sole trader</vt:lpstr>
      <vt:lpstr>Aim and Objectives of Business</vt:lpstr>
      <vt:lpstr>Smart Objectives</vt:lpstr>
      <vt:lpstr>Services</vt:lpstr>
      <vt:lpstr>Marketing Activities</vt:lpstr>
      <vt:lpstr>Mc Cleaning Services is Recruiting!!!</vt:lpstr>
      <vt:lpstr>Using Blog Posts</vt:lpstr>
      <vt:lpstr>Social Media</vt:lpstr>
      <vt:lpstr>Physical Resources</vt:lpstr>
      <vt:lpstr>Financial Resources</vt:lpstr>
      <vt:lpstr>Human Resources</vt:lpstr>
      <vt:lpstr>MC Cleaning Services Employees</vt:lpstr>
      <vt:lpstr>SWOT Analysis</vt:lpstr>
      <vt:lpstr>Thank you for listening to me!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Enterprise in 21st Century Business Plan</dc:title>
  <dc:creator>mihaela costache</dc:creator>
  <cp:lastModifiedBy>mihaela costache</cp:lastModifiedBy>
  <cp:revision>3</cp:revision>
  <dcterms:created xsi:type="dcterms:W3CDTF">2022-02-18T17:57:42Z</dcterms:created>
  <dcterms:modified xsi:type="dcterms:W3CDTF">2022-02-27T13:07:13Z</dcterms:modified>
</cp:coreProperties>
</file>