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1" d="100"/>
          <a:sy n="81" d="100"/>
        </p:scale>
        <p:origin x="1498" y="72"/>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782878B5-ED34-494D-A97B-FDE076C364D1}" type="datetimeFigureOut">
              <a:rPr lang="en-US" smtClean="0"/>
              <a:t>7/4/2020</a:t>
            </a:fld>
            <a:endParaRPr lang="en-US"/>
          </a:p>
        </p:txBody>
      </p:sp>
      <p:sp>
        <p:nvSpPr>
          <p:cNvPr id="19" name="Footer Placeholder 18"/>
          <p:cNvSpPr>
            <a:spLocks noGrp="1"/>
          </p:cNvSpPr>
          <p:nvPr>
            <p:ph type="ftr" sz="quarter" idx="11"/>
          </p:nvPr>
        </p:nvSpPr>
        <p:spPr/>
        <p:txBody>
          <a:bodyPr/>
          <a:lstStyle/>
          <a:p>
            <a:endParaRPr lang="en-US"/>
          </a:p>
        </p:txBody>
      </p:sp>
      <p:sp>
        <p:nvSpPr>
          <p:cNvPr id="27" name="Slide Number Placeholder 26"/>
          <p:cNvSpPr>
            <a:spLocks noGrp="1"/>
          </p:cNvSpPr>
          <p:nvPr>
            <p:ph type="sldNum" sz="quarter" idx="12"/>
          </p:nvPr>
        </p:nvSpPr>
        <p:spPr/>
        <p:txBody>
          <a:bodyPr/>
          <a:lstStyle/>
          <a:p>
            <a:fld id="{E948B1F2-812E-4094-A165-26F89CD503C9}"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82878B5-ED34-494D-A97B-FDE076C364D1}" type="datetimeFigureOut">
              <a:rPr lang="en-US" smtClean="0"/>
              <a:t>7/4/2020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48B1F2-812E-4094-A165-26F89CD503C9}"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782878B5-ED34-494D-A97B-FDE076C364D1}" type="datetimeFigureOut">
              <a:rPr lang="en-US" smtClean="0"/>
              <a:t>7/4/2020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48B1F2-812E-4094-A165-26F89CD503C9}"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782878B5-ED34-494D-A97B-FDE076C364D1}" type="datetimeFigureOut">
              <a:rPr lang="en-US" smtClean="0"/>
              <a:t>7/4/2020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948B1F2-812E-4094-A165-26F89CD503C9}"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782878B5-ED34-494D-A97B-FDE076C364D1}" type="datetimeFigureOut">
              <a:rPr lang="en-US" smtClean="0"/>
              <a:t>7/4/2020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948B1F2-812E-4094-A165-26F89CD503C9}"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782878B5-ED34-494D-A97B-FDE076C364D1}" type="datetimeFigureOut">
              <a:rPr lang="en-US" smtClean="0"/>
              <a:t>7/4/2020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948B1F2-812E-4094-A165-26F89CD503C9}"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82878B5-ED34-494D-A97B-FDE076C364D1}" type="datetimeFigureOut">
              <a:rPr lang="en-US" smtClean="0"/>
              <a:t>7/4/2020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948B1F2-812E-4094-A165-26F89CD503C9}"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782878B5-ED34-494D-A97B-FDE076C364D1}" type="datetimeFigureOut">
              <a:rPr lang="en-US" smtClean="0"/>
              <a:t>7/4/2020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948B1F2-812E-4094-A165-26F89CD503C9}"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782878B5-ED34-494D-A97B-FDE076C364D1}" type="datetimeFigureOut">
              <a:rPr lang="en-US" smtClean="0"/>
              <a:t>7/4/2020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077200" y="6356350"/>
            <a:ext cx="609600" cy="365125"/>
          </a:xfrm>
        </p:spPr>
        <p:txBody>
          <a:bodyPr/>
          <a:lstStyle/>
          <a:p>
            <a:fld id="{E948B1F2-812E-4094-A165-26F89CD503C9}" type="slidenum">
              <a:rPr lang="en-US" smtClean="0"/>
              <a:t>‹#›</a:t>
            </a:fld>
            <a:endParaRPr lang="en-US"/>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82878B5-ED34-494D-A97B-FDE076C364D1}" type="datetimeFigureOut">
              <a:rPr lang="en-US" smtClean="0"/>
              <a:t>7/4/2020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48B1F2-812E-4094-A165-26F89CD503C9}"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782878B5-ED34-494D-A97B-FDE076C364D1}" type="datetimeFigureOut">
              <a:rPr lang="en-US" smtClean="0"/>
              <a:t>7/4/2020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48B1F2-812E-4094-A165-26F89CD503C9}"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782878B5-ED34-494D-A97B-FDE076C364D1}" type="datetimeFigureOut">
              <a:rPr lang="en-US" smtClean="0"/>
              <a:t>7/4/2020</a:t>
            </a:fld>
            <a:endParaRPr lang="en-US"/>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US"/>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E948B1F2-812E-4094-A165-26F89CD503C9}" type="slidenum">
              <a:rPr lang="en-US" smtClean="0"/>
              <a:t>‹#›</a:t>
            </a:fld>
            <a:endParaRPr lang="en-US"/>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cap="all" dirty="0"/>
              <a:t>financial management for the hotel industry</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Table of Contents</a:t>
            </a:r>
          </a:p>
        </p:txBody>
      </p:sp>
      <p:sp>
        <p:nvSpPr>
          <p:cNvPr id="3" name="Content Placeholder 2"/>
          <p:cNvSpPr>
            <a:spLocks noGrp="1"/>
          </p:cNvSpPr>
          <p:nvPr>
            <p:ph idx="1"/>
          </p:nvPr>
        </p:nvSpPr>
        <p:spPr/>
        <p:txBody>
          <a:bodyPr/>
          <a:lstStyle/>
          <a:p>
            <a:r>
              <a:rPr lang="en-US" dirty="0"/>
              <a:t>Executive summary</a:t>
            </a:r>
          </a:p>
          <a:p>
            <a:r>
              <a:rPr lang="en-US" dirty="0"/>
              <a:t>Analysis</a:t>
            </a:r>
          </a:p>
          <a:p>
            <a:r>
              <a:rPr lang="en-US" dirty="0"/>
              <a:t>Breakdown of ratio analysis</a:t>
            </a:r>
          </a:p>
          <a:p>
            <a:r>
              <a:rPr lang="en-US" dirty="0"/>
              <a:t>Profitability ratio</a:t>
            </a:r>
          </a:p>
          <a:p>
            <a:r>
              <a:rPr lang="en-US" dirty="0"/>
              <a:t>Efficiency ratio</a:t>
            </a:r>
          </a:p>
          <a:p>
            <a:r>
              <a:rPr lang="en-US" dirty="0"/>
              <a:t>Liquidity ratio</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Executive summary</a:t>
            </a:r>
          </a:p>
        </p:txBody>
      </p:sp>
      <p:sp>
        <p:nvSpPr>
          <p:cNvPr id="3" name="Content Placeholder 2"/>
          <p:cNvSpPr>
            <a:spLocks noGrp="1"/>
          </p:cNvSpPr>
          <p:nvPr>
            <p:ph idx="1"/>
          </p:nvPr>
        </p:nvSpPr>
        <p:spPr/>
        <p:txBody>
          <a:bodyPr/>
          <a:lstStyle/>
          <a:p>
            <a:pPr algn="just">
              <a:buNone/>
            </a:pPr>
            <a:r>
              <a:rPr lang="en-US" dirty="0"/>
              <a:t>   This project report is based on the analysis of financial management of Hilton hotel and different ratio analysis family such as profitability ratio; efficiency ratio and liquidity ratio. Report starts with the detail of hotel and about its operations; after that main part is start with table of results of ratio analysis based on its financial statement.</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Analysis</a:t>
            </a:r>
          </a:p>
        </p:txBody>
      </p:sp>
      <p:sp>
        <p:nvSpPr>
          <p:cNvPr id="3" name="Content Placeholder 2"/>
          <p:cNvSpPr>
            <a:spLocks noGrp="1"/>
          </p:cNvSpPr>
          <p:nvPr>
            <p:ph idx="1"/>
          </p:nvPr>
        </p:nvSpPr>
        <p:spPr/>
        <p:txBody>
          <a:bodyPr/>
          <a:lstStyle/>
          <a:p>
            <a:pPr algn="just">
              <a:buNone/>
            </a:pPr>
            <a:r>
              <a:rPr lang="en-US" dirty="0"/>
              <a:t>    In this part different ratio analysis has been done. Three different types of ratio’s; Profitability, Efficiency and Liquidity ratio’s has been discussed. </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Profitability Ratio</a:t>
            </a:r>
          </a:p>
        </p:txBody>
      </p:sp>
      <p:sp>
        <p:nvSpPr>
          <p:cNvPr id="3" name="Content Placeholder 2"/>
          <p:cNvSpPr>
            <a:spLocks noGrp="1"/>
          </p:cNvSpPr>
          <p:nvPr>
            <p:ph idx="1"/>
          </p:nvPr>
        </p:nvSpPr>
        <p:spPr/>
        <p:txBody>
          <a:bodyPr/>
          <a:lstStyle/>
          <a:p>
            <a:pPr algn="just"/>
            <a:r>
              <a:rPr lang="en-US" dirty="0"/>
              <a:t>Profit ratios are measures related to the money that auditors and financial experts use to measure and evaluate a Hilton hotel's ability to make a profit (profit) versus revenue input, accounting report resources, labor costs and investor value during a given period.</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Types of Profitability ratio</a:t>
            </a:r>
          </a:p>
        </p:txBody>
      </p:sp>
      <p:sp>
        <p:nvSpPr>
          <p:cNvPr id="3" name="Content Placeholder 2"/>
          <p:cNvSpPr>
            <a:spLocks noGrp="1"/>
          </p:cNvSpPr>
          <p:nvPr>
            <p:ph idx="1"/>
          </p:nvPr>
        </p:nvSpPr>
        <p:spPr/>
        <p:txBody>
          <a:bodyPr/>
          <a:lstStyle/>
          <a:p>
            <a:r>
              <a:rPr lang="en-US" i="1" dirty="0"/>
              <a:t>Gross profit</a:t>
            </a:r>
            <a:endParaRPr lang="en-US" dirty="0"/>
          </a:p>
          <a:p>
            <a:r>
              <a:rPr lang="en-US" i="1" dirty="0"/>
              <a:t>EBITA Margin</a:t>
            </a:r>
            <a:endParaRPr lang="en-US" dirty="0"/>
          </a:p>
          <a:p>
            <a:r>
              <a:rPr lang="en-US" i="1" dirty="0"/>
              <a:t>Operating profit margin</a:t>
            </a:r>
            <a:endParaRPr lang="en-US" dirty="0"/>
          </a:p>
          <a:p>
            <a:r>
              <a:rPr lang="en-US" i="1" dirty="0"/>
              <a:t>Net profit margin</a:t>
            </a:r>
            <a:endParaRPr lang="en-US" dirty="0"/>
          </a:p>
          <a:p>
            <a:r>
              <a:rPr lang="en-US" i="1" dirty="0"/>
              <a:t>Revenue Margin</a:t>
            </a:r>
            <a:endParaRPr lang="en-US" dirty="0"/>
          </a:p>
          <a:p>
            <a:r>
              <a:rPr lang="en-US" i="1" dirty="0"/>
              <a:t>Cash flow margin</a:t>
            </a:r>
            <a:endParaRPr lang="en-US" dirty="0"/>
          </a:p>
          <a:p>
            <a:pPr>
              <a:buNone/>
            </a:pP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Efficiency ratio</a:t>
            </a:r>
          </a:p>
        </p:txBody>
      </p:sp>
      <p:sp>
        <p:nvSpPr>
          <p:cNvPr id="3" name="Content Placeholder 2"/>
          <p:cNvSpPr>
            <a:spLocks noGrp="1"/>
          </p:cNvSpPr>
          <p:nvPr>
            <p:ph idx="1"/>
          </p:nvPr>
        </p:nvSpPr>
        <p:spPr/>
        <p:txBody>
          <a:bodyPr/>
          <a:lstStyle/>
          <a:p>
            <a:pPr>
              <a:buNone/>
            </a:pPr>
            <a:r>
              <a:rPr lang="en-US" dirty="0"/>
              <a:t>   Efficiency ratios measure a company's ability to use its benefits and responsibilities to create a business. A highly productive society has limited its net interest in resources, and therefore needs less capital and bonds to stay in business.</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Types</a:t>
            </a:r>
          </a:p>
        </p:txBody>
      </p:sp>
      <p:sp>
        <p:nvSpPr>
          <p:cNvPr id="3" name="Content Placeholder 2"/>
          <p:cNvSpPr>
            <a:spLocks noGrp="1"/>
          </p:cNvSpPr>
          <p:nvPr>
            <p:ph idx="1"/>
          </p:nvPr>
        </p:nvSpPr>
        <p:spPr/>
        <p:txBody>
          <a:bodyPr>
            <a:normAutofit/>
          </a:bodyPr>
          <a:lstStyle/>
          <a:p>
            <a:pPr>
              <a:buNone/>
            </a:pPr>
            <a:endParaRPr lang="en-US" dirty="0"/>
          </a:p>
          <a:p>
            <a:r>
              <a:rPr lang="en-US" i="1" dirty="0"/>
              <a:t>Accounts receivable turnover</a:t>
            </a:r>
          </a:p>
          <a:p>
            <a:r>
              <a:rPr lang="en-US" i="1" dirty="0"/>
              <a:t>Inventory turnover</a:t>
            </a:r>
          </a:p>
          <a:p>
            <a:r>
              <a:rPr lang="en-US" i="1" dirty="0"/>
              <a:t>Fixed asset turnover</a:t>
            </a:r>
          </a:p>
          <a:p>
            <a:r>
              <a:rPr lang="en-US" i="1" dirty="0"/>
              <a:t>Accounts payable turnover</a:t>
            </a:r>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Liquidity Ratio</a:t>
            </a:r>
          </a:p>
        </p:txBody>
      </p:sp>
      <p:sp>
        <p:nvSpPr>
          <p:cNvPr id="3" name="Content Placeholder 2"/>
          <p:cNvSpPr>
            <a:spLocks noGrp="1"/>
          </p:cNvSpPr>
          <p:nvPr>
            <p:ph idx="1"/>
          </p:nvPr>
        </p:nvSpPr>
        <p:spPr/>
        <p:txBody>
          <a:bodyPr/>
          <a:lstStyle/>
          <a:p>
            <a:pPr>
              <a:buNone/>
            </a:pPr>
            <a:r>
              <a:rPr lang="en-US" dirty="0"/>
              <a:t>    Liquidity ratios are the ratios that measure an Hilton hotel's ability to fulfill its mandatory interim commitments. These allowances measure an Hilton hotel's ability to take care of its transition responsibilities when they expire.</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Types</a:t>
            </a:r>
          </a:p>
        </p:txBody>
      </p:sp>
      <p:sp>
        <p:nvSpPr>
          <p:cNvPr id="3" name="Content Placeholder 2"/>
          <p:cNvSpPr>
            <a:spLocks noGrp="1"/>
          </p:cNvSpPr>
          <p:nvPr>
            <p:ph idx="1"/>
          </p:nvPr>
        </p:nvSpPr>
        <p:spPr/>
        <p:txBody>
          <a:bodyPr/>
          <a:lstStyle/>
          <a:p>
            <a:r>
              <a:rPr lang="en-US" i="1" dirty="0"/>
              <a:t>Current Ratio</a:t>
            </a:r>
          </a:p>
          <a:p>
            <a:r>
              <a:rPr lang="en-US" i="1" dirty="0"/>
              <a:t>Acid test ratio</a:t>
            </a:r>
          </a:p>
          <a:p>
            <a:r>
              <a:rPr lang="en-US" i="1" dirty="0"/>
              <a:t>Working capital ratio</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Conclusion</a:t>
            </a:r>
          </a:p>
        </p:txBody>
      </p:sp>
      <p:sp>
        <p:nvSpPr>
          <p:cNvPr id="3" name="Content Placeholder 2"/>
          <p:cNvSpPr>
            <a:spLocks noGrp="1"/>
          </p:cNvSpPr>
          <p:nvPr>
            <p:ph idx="1"/>
          </p:nvPr>
        </p:nvSpPr>
        <p:spPr/>
        <p:txBody>
          <a:bodyPr/>
          <a:lstStyle/>
          <a:p>
            <a:pPr>
              <a:buNone/>
            </a:pPr>
            <a:r>
              <a:rPr lang="en-US" dirty="0"/>
              <a:t>    On the basis of whole report it can be concluded that; Hilton Hotel requires cost management system to control its overall cost of business to improve its gross profit and net profit for the upcoming year 2020. It is also recommended that; it should adopt a policy under which creditors should paid later and payment from debtors should received earlier.</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649B3A36-20F8-426B-8E44-778324669B4D}"/>
              </a:ext>
            </a:extLst>
          </p:cNvPr>
          <p:cNvSpPr txBox="1"/>
          <p:nvPr/>
        </p:nvSpPr>
        <p:spPr>
          <a:xfrm>
            <a:off x="251520" y="487440"/>
            <a:ext cx="8496944" cy="3782061"/>
          </a:xfrm>
          <a:prstGeom prst="rect">
            <a:avLst/>
          </a:prstGeom>
          <a:noFill/>
        </p:spPr>
        <p:txBody>
          <a:bodyPr wrap="square">
            <a:spAutoFit/>
          </a:bodyPr>
          <a:lstStyle/>
          <a:p>
            <a:pPr algn="just">
              <a:lnSpc>
                <a:spcPct val="150000"/>
              </a:lnSpc>
            </a:pPr>
            <a:r>
              <a:rPr lang="en-US" sz="1800" dirty="0">
                <a:solidFill>
                  <a:srgbClr val="000000"/>
                </a:solidFill>
                <a:effectLst/>
                <a:latin typeface="Times New Roman" panose="02020603050405020304" pitchFamily="18" charset="0"/>
                <a:ea typeface="Calibri" panose="020F0502020204030204" pitchFamily="34" charset="0"/>
              </a:rPr>
              <a:t>REFERENCES</a:t>
            </a:r>
            <a:endParaRPr lang="en-GB" sz="1800" dirty="0">
              <a:solidFill>
                <a:srgbClr val="000000"/>
              </a:solidFill>
              <a:effectLst/>
              <a:latin typeface="Times New Roman" panose="02020603050405020304" pitchFamily="18" charset="0"/>
              <a:ea typeface="Calibri" panose="020F0502020204030204" pitchFamily="34" charset="0"/>
            </a:endParaRPr>
          </a:p>
          <a:p>
            <a:pPr indent="-269875" algn="just">
              <a:lnSpc>
                <a:spcPct val="150000"/>
              </a:lnSpc>
              <a:spcAft>
                <a:spcPts val="0"/>
              </a:spcAft>
            </a:pPr>
            <a:r>
              <a:rPr lang="en-US" sz="1800" dirty="0">
                <a:solidFill>
                  <a:srgbClr val="222222"/>
                </a:solidFill>
                <a:effectLst/>
                <a:latin typeface="Times New Roman" panose="02020603050405020304" pitchFamily="18" charset="0"/>
                <a:ea typeface="Calibri" panose="020F0502020204030204" pitchFamily="34" charset="0"/>
              </a:rPr>
              <a:t>Ang, J.S., 1991. Small business uniqueness and the theory of financial management. </a:t>
            </a:r>
            <a:r>
              <a:rPr lang="en-US" sz="1800" i="1" dirty="0">
                <a:solidFill>
                  <a:srgbClr val="222222"/>
                </a:solidFill>
                <a:effectLst/>
                <a:latin typeface="Times New Roman" panose="02020603050405020304" pitchFamily="18" charset="0"/>
                <a:ea typeface="Calibri" panose="020F0502020204030204" pitchFamily="34" charset="0"/>
              </a:rPr>
              <a:t>Journal of small business finance</a:t>
            </a:r>
            <a:r>
              <a:rPr lang="en-US" sz="1800" dirty="0">
                <a:solidFill>
                  <a:srgbClr val="222222"/>
                </a:solidFill>
                <a:effectLst/>
                <a:latin typeface="Times New Roman" panose="02020603050405020304" pitchFamily="18" charset="0"/>
                <a:ea typeface="Calibri" panose="020F0502020204030204" pitchFamily="34" charset="0"/>
              </a:rPr>
              <a:t>, </a:t>
            </a:r>
            <a:r>
              <a:rPr lang="en-US" sz="1800" i="1" dirty="0">
                <a:solidFill>
                  <a:srgbClr val="222222"/>
                </a:solidFill>
                <a:effectLst/>
                <a:latin typeface="Times New Roman" panose="02020603050405020304" pitchFamily="18" charset="0"/>
                <a:ea typeface="Calibri" panose="020F0502020204030204" pitchFamily="34" charset="0"/>
              </a:rPr>
              <a:t>1</a:t>
            </a:r>
            <a:r>
              <a:rPr lang="en-US" sz="1800" dirty="0">
                <a:solidFill>
                  <a:srgbClr val="222222"/>
                </a:solidFill>
                <a:effectLst/>
                <a:latin typeface="Times New Roman" panose="02020603050405020304" pitchFamily="18" charset="0"/>
                <a:ea typeface="Calibri" panose="020F0502020204030204" pitchFamily="34" charset="0"/>
              </a:rPr>
              <a:t>(1), pp.1-13.</a:t>
            </a:r>
            <a:endParaRPr lang="en-GB" sz="1800" dirty="0">
              <a:solidFill>
                <a:srgbClr val="000000"/>
              </a:solidFill>
              <a:effectLst/>
              <a:latin typeface="Times New Roman" panose="02020603050405020304" pitchFamily="18" charset="0"/>
              <a:ea typeface="Calibri" panose="020F0502020204030204" pitchFamily="34" charset="0"/>
            </a:endParaRPr>
          </a:p>
          <a:p>
            <a:pPr indent="-269875" algn="just">
              <a:lnSpc>
                <a:spcPct val="150000"/>
              </a:lnSpc>
              <a:spcAft>
                <a:spcPts val="0"/>
              </a:spcAft>
            </a:pPr>
            <a:r>
              <a:rPr lang="en-US" sz="1800" dirty="0">
                <a:solidFill>
                  <a:srgbClr val="222222"/>
                </a:solidFill>
                <a:effectLst/>
                <a:latin typeface="Times New Roman" panose="02020603050405020304" pitchFamily="18" charset="0"/>
                <a:ea typeface="Calibri" panose="020F0502020204030204" pitchFamily="34" charset="0"/>
              </a:rPr>
              <a:t>Baird, A.V., Boyer, W.E. and </a:t>
            </a:r>
            <a:r>
              <a:rPr lang="en-US" sz="1800" dirty="0" err="1">
                <a:solidFill>
                  <a:srgbClr val="222222"/>
                </a:solidFill>
                <a:effectLst/>
                <a:latin typeface="Times New Roman" panose="02020603050405020304" pitchFamily="18" charset="0"/>
                <a:ea typeface="Calibri" panose="020F0502020204030204" pitchFamily="34" charset="0"/>
              </a:rPr>
              <a:t>Pithavadian</a:t>
            </a:r>
            <a:r>
              <a:rPr lang="en-US" sz="1800" dirty="0">
                <a:solidFill>
                  <a:srgbClr val="222222"/>
                </a:solidFill>
                <a:effectLst/>
                <a:latin typeface="Times New Roman" panose="02020603050405020304" pitchFamily="18" charset="0"/>
                <a:ea typeface="Calibri" panose="020F0502020204030204" pitchFamily="34" charset="0"/>
              </a:rPr>
              <a:t>, S.S., </a:t>
            </a:r>
            <a:r>
              <a:rPr lang="en-US" sz="1800" dirty="0" err="1">
                <a:solidFill>
                  <a:srgbClr val="222222"/>
                </a:solidFill>
                <a:effectLst/>
                <a:latin typeface="Times New Roman" panose="02020603050405020304" pitchFamily="18" charset="0"/>
                <a:ea typeface="Calibri" panose="020F0502020204030204" pitchFamily="34" charset="0"/>
              </a:rPr>
              <a:t>Batterymarch</a:t>
            </a:r>
            <a:r>
              <a:rPr lang="en-US" sz="1800" dirty="0">
                <a:solidFill>
                  <a:srgbClr val="222222"/>
                </a:solidFill>
                <a:effectLst/>
                <a:latin typeface="Times New Roman" panose="02020603050405020304" pitchFamily="18" charset="0"/>
                <a:ea typeface="Calibri" panose="020F0502020204030204" pitchFamily="34" charset="0"/>
              </a:rPr>
              <a:t> Investment System, 1993. </a:t>
            </a:r>
            <a:r>
              <a:rPr lang="en-US" sz="1800" i="1" dirty="0">
                <a:solidFill>
                  <a:srgbClr val="222222"/>
                </a:solidFill>
                <a:effectLst/>
                <a:latin typeface="Times New Roman" panose="02020603050405020304" pitchFamily="18" charset="0"/>
                <a:ea typeface="Calibri" panose="020F0502020204030204" pitchFamily="34" charset="0"/>
              </a:rPr>
              <a:t>Financial management system</a:t>
            </a:r>
            <a:r>
              <a:rPr lang="en-US" sz="1800" dirty="0">
                <a:solidFill>
                  <a:srgbClr val="222222"/>
                </a:solidFill>
                <a:effectLst/>
                <a:latin typeface="Times New Roman" panose="02020603050405020304" pitchFamily="18" charset="0"/>
                <a:ea typeface="Calibri" panose="020F0502020204030204" pitchFamily="34" charset="0"/>
              </a:rPr>
              <a:t>. U.S. Patent 5,220,500.</a:t>
            </a:r>
            <a:endParaRPr lang="en-GB" sz="1800" dirty="0">
              <a:solidFill>
                <a:srgbClr val="000000"/>
              </a:solidFill>
              <a:effectLst/>
              <a:latin typeface="Times New Roman" panose="02020603050405020304" pitchFamily="18" charset="0"/>
              <a:ea typeface="Calibri" panose="020F0502020204030204" pitchFamily="34" charset="0"/>
            </a:endParaRPr>
          </a:p>
          <a:p>
            <a:pPr indent="-269875" algn="just">
              <a:lnSpc>
                <a:spcPct val="150000"/>
              </a:lnSpc>
              <a:spcAft>
                <a:spcPts val="0"/>
              </a:spcAft>
            </a:pPr>
            <a:r>
              <a:rPr lang="en-US" sz="1800" dirty="0">
                <a:solidFill>
                  <a:srgbClr val="222222"/>
                </a:solidFill>
                <a:effectLst/>
                <a:latin typeface="Times New Roman" panose="02020603050405020304" pitchFamily="18" charset="0"/>
                <a:ea typeface="Calibri" panose="020F0502020204030204" pitchFamily="34" charset="0"/>
              </a:rPr>
              <a:t>Baker, H.K. and Powell, G., 2009. </a:t>
            </a:r>
            <a:r>
              <a:rPr lang="en-US" sz="1800" i="1" dirty="0">
                <a:solidFill>
                  <a:srgbClr val="222222"/>
                </a:solidFill>
                <a:effectLst/>
                <a:latin typeface="Times New Roman" panose="02020603050405020304" pitchFamily="18" charset="0"/>
                <a:ea typeface="Calibri" panose="020F0502020204030204" pitchFamily="34" charset="0"/>
              </a:rPr>
              <a:t>Understanding financial management: A practical guide</a:t>
            </a:r>
            <a:r>
              <a:rPr lang="en-US" sz="1800" dirty="0">
                <a:solidFill>
                  <a:srgbClr val="222222"/>
                </a:solidFill>
                <a:effectLst/>
                <a:latin typeface="Times New Roman" panose="02020603050405020304" pitchFamily="18" charset="0"/>
                <a:ea typeface="Calibri" panose="020F0502020204030204" pitchFamily="34" charset="0"/>
              </a:rPr>
              <a:t>. John Wiley &amp; Sons.</a:t>
            </a:r>
            <a:endParaRPr lang="en-GB" sz="1800" dirty="0">
              <a:solidFill>
                <a:srgbClr val="000000"/>
              </a:solidFill>
              <a:effectLst/>
              <a:latin typeface="Times New Roman" panose="02020603050405020304" pitchFamily="18" charset="0"/>
              <a:ea typeface="Calibri" panose="020F0502020204030204" pitchFamily="34" charset="0"/>
            </a:endParaRPr>
          </a:p>
          <a:p>
            <a:pPr indent="-269875" algn="just">
              <a:lnSpc>
                <a:spcPct val="150000"/>
              </a:lnSpc>
              <a:spcAft>
                <a:spcPts val="0"/>
              </a:spcAft>
            </a:pPr>
            <a:r>
              <a:rPr lang="en-US" sz="1800" dirty="0">
                <a:solidFill>
                  <a:srgbClr val="222222"/>
                </a:solidFill>
                <a:effectLst/>
                <a:latin typeface="Times New Roman" panose="02020603050405020304" pitchFamily="18" charset="0"/>
                <a:ea typeface="Calibri" panose="020F0502020204030204" pitchFamily="34" charset="0"/>
              </a:rPr>
              <a:t>Bekaert, G. and </a:t>
            </a:r>
            <a:r>
              <a:rPr lang="en-US" sz="1800" dirty="0" err="1">
                <a:solidFill>
                  <a:srgbClr val="222222"/>
                </a:solidFill>
                <a:effectLst/>
                <a:latin typeface="Times New Roman" panose="02020603050405020304" pitchFamily="18" charset="0"/>
                <a:ea typeface="Calibri" panose="020F0502020204030204" pitchFamily="34" charset="0"/>
              </a:rPr>
              <a:t>Hodrick</a:t>
            </a:r>
            <a:r>
              <a:rPr lang="en-US" sz="1800" dirty="0">
                <a:solidFill>
                  <a:srgbClr val="222222"/>
                </a:solidFill>
                <a:effectLst/>
                <a:latin typeface="Times New Roman" panose="02020603050405020304" pitchFamily="18" charset="0"/>
                <a:ea typeface="Calibri" panose="020F0502020204030204" pitchFamily="34" charset="0"/>
              </a:rPr>
              <a:t>, R., 2017. </a:t>
            </a:r>
            <a:r>
              <a:rPr lang="en-US" sz="1800" i="1" dirty="0">
                <a:solidFill>
                  <a:srgbClr val="222222"/>
                </a:solidFill>
                <a:effectLst/>
                <a:latin typeface="Times New Roman" panose="02020603050405020304" pitchFamily="18" charset="0"/>
                <a:ea typeface="Calibri" panose="020F0502020204030204" pitchFamily="34" charset="0"/>
              </a:rPr>
              <a:t>International financial management</a:t>
            </a:r>
            <a:r>
              <a:rPr lang="en-US" sz="1800" dirty="0">
                <a:solidFill>
                  <a:srgbClr val="222222"/>
                </a:solidFill>
                <a:effectLst/>
                <a:latin typeface="Times New Roman" panose="02020603050405020304" pitchFamily="18" charset="0"/>
                <a:ea typeface="Calibri" panose="020F0502020204030204" pitchFamily="34" charset="0"/>
              </a:rPr>
              <a:t>. Cambridge University Press.</a:t>
            </a:r>
            <a:endParaRPr lang="en-GB" sz="1800" dirty="0">
              <a:solidFill>
                <a:srgbClr val="000000"/>
              </a:solidFill>
              <a:effectLst/>
              <a:latin typeface="Times New Roman" panose="02020603050405020304" pitchFamily="18" charset="0"/>
              <a:ea typeface="Calibri" panose="020F0502020204030204" pitchFamily="34" charset="0"/>
            </a:endParaRPr>
          </a:p>
        </p:txBody>
      </p:sp>
    </p:spTree>
    <p:extLst>
      <p:ext uri="{BB962C8B-B14F-4D97-AF65-F5344CB8AC3E}">
        <p14:creationId xmlns:p14="http://schemas.microsoft.com/office/powerpoint/2010/main" val="231546642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Flow</Template>
  <TotalTime>13</TotalTime>
  <Words>464</Words>
  <Application>Microsoft Office PowerPoint</Application>
  <PresentationFormat>On-screen Show (4:3)</PresentationFormat>
  <Paragraphs>42</Paragraphs>
  <Slides>12</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12</vt:i4>
      </vt:variant>
    </vt:vector>
  </HeadingPairs>
  <TitlesOfParts>
    <vt:vector size="17" baseType="lpstr">
      <vt:lpstr>Calibri</vt:lpstr>
      <vt:lpstr>Constantia</vt:lpstr>
      <vt:lpstr>Times New Roman</vt:lpstr>
      <vt:lpstr>Wingdings 2</vt:lpstr>
      <vt:lpstr>Flow</vt:lpstr>
      <vt:lpstr>financial management for the hotel industry</vt:lpstr>
      <vt:lpstr>Table of Contents</vt:lpstr>
      <vt:lpstr>Executive summary</vt:lpstr>
      <vt:lpstr>Analysis</vt:lpstr>
      <vt:lpstr>Profitability Ratio</vt:lpstr>
      <vt:lpstr>Types of Profitability ratio</vt:lpstr>
      <vt:lpstr>Efficiency ratio</vt:lpstr>
      <vt:lpstr>Types</vt:lpstr>
      <vt:lpstr>Liquidity Ratio</vt:lpstr>
      <vt:lpstr>Types</vt:lpstr>
      <vt:lpstr>Conclusion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financial management for the hotel industry</dc:title>
  <dc:creator>jang bogo</dc:creator>
  <cp:lastModifiedBy>mihai anghel cristea</cp:lastModifiedBy>
  <cp:revision>5</cp:revision>
  <dcterms:created xsi:type="dcterms:W3CDTF">2020-07-02T16:17:23Z</dcterms:created>
  <dcterms:modified xsi:type="dcterms:W3CDTF">2020-07-04T21:20:54Z</dcterms:modified>
</cp:coreProperties>
</file>