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Override PartName="/ppt/revisionInfo.xml" ContentType="application/vnd.ms-powerpoint.revisioninfo+xml"/>
  <Override PartName="/ppt/authors.xml" ContentType="application/vnd.ms-powerpoint.author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autoCompressPictures="0">
  <p:sldMasterIdLst>
    <p:sldMasterId id="2147483696" r:id="rId1"/>
  </p:sldMasterIdLst>
  <p:notesMasterIdLst>
    <p:notesMasterId r:id="rId14"/>
  </p:notesMasterIdLst>
  <p:sldIdLst>
    <p:sldId id="306" r:id="rId2"/>
    <p:sldId id="323" r:id="rId3"/>
    <p:sldId id="315" r:id="rId4"/>
    <p:sldId id="316" r:id="rId5"/>
    <p:sldId id="317" r:id="rId6"/>
    <p:sldId id="318" r:id="rId7"/>
    <p:sldId id="319" r:id="rId8"/>
    <p:sldId id="320" r:id="rId9"/>
    <p:sldId id="321" r:id="rId10"/>
    <p:sldId id="322" r:id="rId11"/>
    <p:sldId id="324" r:id="rId12"/>
    <p:sldId id="325" r:id="rId13"/>
  </p:sldIdLst>
  <p:sldSz cx="12192000" cy="6858000"/>
  <p:notesSz cx="6858000" cy="9144000"/>
  <p:embeddedFontLst>
    <p:embeddedFont>
      <p:font typeface="Univers" charset="0"/>
      <p:regular r:id="rId15"/>
      <p:bold r:id="rId16"/>
    </p:embeddedFont>
    <p:embeddedFont>
      <p:font typeface="Calibri" pitchFamily="34" charset="0"/>
      <p:regular r:id="rId17"/>
      <p:bold r:id="rId18"/>
      <p:italic r:id="rId19"/>
      <p:boldItalic r:id="rId2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1392" userDrawn="1">
          <p15:clr>
            <a:srgbClr val="A4A3A4"/>
          </p15:clr>
        </p15:guide>
        <p15:guide id="2" pos="7056" userDrawn="1">
          <p15:clr>
            <a:srgbClr val="A4A3A4"/>
          </p15:clr>
        </p15:guide>
        <p15:guide id="3" orient="horz" pos="3168"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BA6989-CFD4-467D-AE41-6CFDFD653E20}" v="10" dt="2024-02-08T18:18:51.1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84967" autoAdjust="0"/>
  </p:normalViewPr>
  <p:slideViewPr>
    <p:cSldViewPr snapToGrid="0">
      <p:cViewPr>
        <p:scale>
          <a:sx n="70" d="100"/>
          <a:sy n="70" d="100"/>
        </p:scale>
        <p:origin x="-1166" y="-446"/>
      </p:cViewPr>
      <p:guideLst>
        <p:guide orient="horz" pos="1392"/>
        <p:guide orient="horz" pos="3168"/>
        <p:guide pos="7056"/>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microsoft.com/office/2018/10/relationships/authors" Target="authors.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A28068-AFBD-4979-B752-9EB6F90B1386}" type="datetimeFigureOut">
              <a:rPr lang="en-US" smtClean="0"/>
              <a:t>2/9/2024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939589-3E79-4C82-AA4A-FE78234FAA59}" type="slidenum">
              <a:rPr lang="en-US" smtClean="0"/>
              <a:t>‹#›</a:t>
            </a:fld>
            <a:endParaRPr lang="en-US" dirty="0"/>
          </a:p>
        </p:txBody>
      </p:sp>
    </p:spTree>
    <p:extLst>
      <p:ext uri="{BB962C8B-B14F-4D97-AF65-F5344CB8AC3E}">
        <p14:creationId xmlns:p14="http://schemas.microsoft.com/office/powerpoint/2010/main" val="21949689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2 Slide">
    <p:bg>
      <p:bgPr>
        <a:gradFill>
          <a:gsLst>
            <a:gs pos="100000">
              <a:schemeClr val="accent4"/>
            </a:gs>
            <a:gs pos="0">
              <a:schemeClr val="accent2"/>
            </a:gs>
          </a:gsLst>
          <a:lin ang="27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6640AAD-80AF-40E7-BE3F-43D32FC68ED4}"/>
              </a:ext>
            </a:extLst>
          </p:cNvPr>
          <p:cNvSpPr>
            <a:spLocks noGrp="1"/>
          </p:cNvSpPr>
          <p:nvPr>
            <p:ph type="ctrTitle"/>
          </p:nvPr>
        </p:nvSpPr>
        <p:spPr>
          <a:xfrm>
            <a:off x="1298448" y="594360"/>
            <a:ext cx="6272784" cy="2843784"/>
          </a:xfrm>
        </p:spPr>
        <p:txBody>
          <a:bodyPr anchor="b"/>
          <a:lstStyle>
            <a:lvl1pPr algn="l">
              <a:defRPr sz="5400" b="1" i="0" cap="all" baseline="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xmlns="" id="{EC80FBD9-0977-4B2B-9318-30774BB0947C}"/>
              </a:ext>
            </a:extLst>
          </p:cNvPr>
          <p:cNvSpPr>
            <a:spLocks noGrp="1"/>
          </p:cNvSpPr>
          <p:nvPr>
            <p:ph type="subTitle" idx="1"/>
          </p:nvPr>
        </p:nvSpPr>
        <p:spPr>
          <a:xfrm>
            <a:off x="5641848" y="4700016"/>
            <a:ext cx="5093208" cy="1197864"/>
          </a:xfrm>
        </p:spPr>
        <p:txBody>
          <a:bodyPr>
            <a:normAutofit/>
          </a:bodyPr>
          <a:lstStyle>
            <a:lvl1pPr marL="0" indent="0" algn="r">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cxnSp>
        <p:nvCxnSpPr>
          <p:cNvPr id="9" name="Straight Connector 8">
            <a:extLst>
              <a:ext uri="{FF2B5EF4-FFF2-40B4-BE49-F238E27FC236}">
                <a16:creationId xmlns:a16="http://schemas.microsoft.com/office/drawing/2014/main" xmlns="" id="{8E825845-66DD-4B77-A729-CD97D156FE6C}"/>
              </a:ext>
            </a:extLst>
          </p:cNvPr>
          <p:cNvCxnSpPr>
            <a:cxnSpLocks/>
          </p:cNvCxnSpPr>
          <p:nvPr userDrawn="1"/>
        </p:nvCxnSpPr>
        <p:spPr>
          <a:xfrm>
            <a:off x="1301262" y="3496322"/>
            <a:ext cx="0" cy="33528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9" name="Graphic 12">
            <a:extLst>
              <a:ext uri="{FF2B5EF4-FFF2-40B4-BE49-F238E27FC236}">
                <a16:creationId xmlns:a16="http://schemas.microsoft.com/office/drawing/2014/main" xmlns="" id="{818B4386-1FCF-4ACE-BE25-AF9CC5E2256F}"/>
              </a:ext>
            </a:extLst>
          </p:cNvPr>
          <p:cNvSpPr/>
          <p:nvPr userDrawn="1"/>
        </p:nvSpPr>
        <p:spPr>
          <a:xfrm>
            <a:off x="8217780" y="29738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dirty="0"/>
          </a:p>
        </p:txBody>
      </p:sp>
      <p:sp>
        <p:nvSpPr>
          <p:cNvPr id="21" name="Graphic 13">
            <a:extLst>
              <a:ext uri="{FF2B5EF4-FFF2-40B4-BE49-F238E27FC236}">
                <a16:creationId xmlns:a16="http://schemas.microsoft.com/office/drawing/2014/main" xmlns="" id="{19319560-50ED-4963-A2CF-74663239D426}"/>
              </a:ext>
            </a:extLst>
          </p:cNvPr>
          <p:cNvSpPr/>
          <p:nvPr userDrawn="1"/>
        </p:nvSpPr>
        <p:spPr>
          <a:xfrm>
            <a:off x="7859002" y="27445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dirty="0"/>
          </a:p>
        </p:txBody>
      </p:sp>
      <p:sp>
        <p:nvSpPr>
          <p:cNvPr id="23" name="Graphic 15">
            <a:extLst>
              <a:ext uri="{FF2B5EF4-FFF2-40B4-BE49-F238E27FC236}">
                <a16:creationId xmlns:a16="http://schemas.microsoft.com/office/drawing/2014/main" xmlns="" id="{E5ABBDAD-943D-48F3-9C80-B29C48966C79}"/>
              </a:ext>
            </a:extLst>
          </p:cNvPr>
          <p:cNvSpPr/>
          <p:nvPr userDrawn="1"/>
        </p:nvSpPr>
        <p:spPr>
          <a:xfrm>
            <a:off x="7843462" y="31982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dirty="0"/>
          </a:p>
        </p:txBody>
      </p:sp>
    </p:spTree>
    <p:extLst>
      <p:ext uri="{BB962C8B-B14F-4D97-AF65-F5344CB8AC3E}">
        <p14:creationId xmlns:p14="http://schemas.microsoft.com/office/powerpoint/2010/main" val="21379060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xmlns="" id="{E62FC6D8-DD87-4B93-8491-43C84EE63FE2}"/>
              </a:ext>
            </a:extLst>
          </p:cNvPr>
          <p:cNvSpPr>
            <a:spLocks noGrp="1"/>
          </p:cNvSpPr>
          <p:nvPr>
            <p:ph type="pic" sz="quarter" idx="13"/>
          </p:nvPr>
        </p:nvSpPr>
        <p:spPr>
          <a:xfrm>
            <a:off x="7451965" y="1665520"/>
            <a:ext cx="4266960" cy="4266968"/>
          </a:xfrm>
          <a:custGeom>
            <a:avLst/>
            <a:gdLst>
              <a:gd name="connsiteX0" fmla="*/ 2133823 w 4266960"/>
              <a:gd name="connsiteY0" fmla="*/ 0 h 4266968"/>
              <a:gd name="connsiteX1" fmla="*/ 4256628 w 4266960"/>
              <a:gd name="connsiteY1" fmla="*/ 1915652 h 4266968"/>
              <a:gd name="connsiteX2" fmla="*/ 4266960 w 4266960"/>
              <a:gd name="connsiteY2" fmla="*/ 2120258 h 4266968"/>
              <a:gd name="connsiteX3" fmla="*/ 4266960 w 4266960"/>
              <a:gd name="connsiteY3" fmla="*/ 2147389 h 4266968"/>
              <a:gd name="connsiteX4" fmla="*/ 4256628 w 4266960"/>
              <a:gd name="connsiteY4" fmla="*/ 2351994 h 4266968"/>
              <a:gd name="connsiteX5" fmla="*/ 2351994 w 4266960"/>
              <a:gd name="connsiteY5" fmla="*/ 4256629 h 4266968"/>
              <a:gd name="connsiteX6" fmla="*/ 2147230 w 4266960"/>
              <a:gd name="connsiteY6" fmla="*/ 4266968 h 4266968"/>
              <a:gd name="connsiteX7" fmla="*/ 2120416 w 4266960"/>
              <a:gd name="connsiteY7" fmla="*/ 4266968 h 4266968"/>
              <a:gd name="connsiteX8" fmla="*/ 1915652 w 4266960"/>
              <a:gd name="connsiteY8" fmla="*/ 4256629 h 4266968"/>
              <a:gd name="connsiteX9" fmla="*/ 0 w 4266960"/>
              <a:gd name="connsiteY9" fmla="*/ 2133823 h 4266968"/>
              <a:gd name="connsiteX10" fmla="*/ 2133823 w 4266960"/>
              <a:gd name="connsiteY10" fmla="*/ 0 h 4266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66960" h="4266968">
                <a:moveTo>
                  <a:pt x="2133823" y="0"/>
                </a:moveTo>
                <a:cubicBezTo>
                  <a:pt x="3238644" y="0"/>
                  <a:pt x="4147355" y="839660"/>
                  <a:pt x="4256628" y="1915652"/>
                </a:cubicBezTo>
                <a:lnTo>
                  <a:pt x="4266960" y="2120258"/>
                </a:lnTo>
                <a:lnTo>
                  <a:pt x="4266960" y="2147389"/>
                </a:lnTo>
                <a:lnTo>
                  <a:pt x="4256628" y="2351994"/>
                </a:lnTo>
                <a:cubicBezTo>
                  <a:pt x="4154640" y="3356254"/>
                  <a:pt x="3356253" y="4154640"/>
                  <a:pt x="2351994" y="4256629"/>
                </a:cubicBezTo>
                <a:lnTo>
                  <a:pt x="2147230" y="4266968"/>
                </a:lnTo>
                <a:lnTo>
                  <a:pt x="2120416" y="4266968"/>
                </a:lnTo>
                <a:lnTo>
                  <a:pt x="1915652" y="4256629"/>
                </a:lnTo>
                <a:cubicBezTo>
                  <a:pt x="839660" y="4147356"/>
                  <a:pt x="0" y="3238645"/>
                  <a:pt x="0" y="2133823"/>
                </a:cubicBezTo>
                <a:cubicBezTo>
                  <a:pt x="0" y="955346"/>
                  <a:pt x="955346" y="0"/>
                  <a:pt x="2133823" y="0"/>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xmlns="" id="{9696CF8C-1EA0-4E47-AC60-CAC3B80A3C5D}"/>
              </a:ext>
            </a:extLst>
          </p:cNvPr>
          <p:cNvSpPr>
            <a:spLocks noGrp="1"/>
          </p:cNvSpPr>
          <p:nvPr>
            <p:ph type="title"/>
          </p:nvPr>
        </p:nvSpPr>
        <p:spPr>
          <a:xfrm>
            <a:off x="804672" y="1335024"/>
            <a:ext cx="6190488" cy="1179576"/>
          </a:xfrm>
        </p:spPr>
        <p:txBody>
          <a:bodyPr lIns="91440" tIns="45720" rIns="91440" bIns="45720" anchor="b"/>
          <a:lstStyle>
            <a:lvl1pPr>
              <a:defRPr sz="5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xmlns="" id="{628CABF8-19D8-4F3C-994F-4D35EC7A2C3E}"/>
              </a:ext>
            </a:extLst>
          </p:cNvPr>
          <p:cNvSpPr>
            <a:spLocks noGrp="1"/>
          </p:cNvSpPr>
          <p:nvPr>
            <p:ph idx="1"/>
          </p:nvPr>
        </p:nvSpPr>
        <p:spPr>
          <a:xfrm>
            <a:off x="850392" y="2825496"/>
            <a:ext cx="6190488" cy="3346704"/>
          </a:xfrm>
        </p:spPr>
        <p:txBody>
          <a:bodyPr/>
          <a:lstStyle>
            <a:lvl1pPr marL="0" indent="0">
              <a:lnSpc>
                <a:spcPct val="110000"/>
              </a:lnSpc>
              <a:buNone/>
              <a:defRPr sz="2000"/>
            </a:lvl1pPr>
            <a:lvl2pPr marL="228600">
              <a:defRPr sz="1800"/>
            </a:lvl2pPr>
            <a:lvl3pPr marL="457200">
              <a:defRPr sz="1600"/>
            </a:lvl3pPr>
            <a:lvl4pPr marL="685800">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Footer Placeholder 4">
            <a:extLst>
              <a:ext uri="{FF2B5EF4-FFF2-40B4-BE49-F238E27FC236}">
                <a16:creationId xmlns:a16="http://schemas.microsoft.com/office/drawing/2014/main" xmlns="" id="{6140F15D-DD72-46D5-BF0F-F5064710700E}"/>
              </a:ext>
            </a:extLst>
          </p:cNvPr>
          <p:cNvSpPr>
            <a:spLocks noGrp="1"/>
          </p:cNvSpPr>
          <p:nvPr>
            <p:ph type="ftr" sz="quarter" idx="11"/>
          </p:nvPr>
        </p:nvSpPr>
        <p:spPr>
          <a:xfrm>
            <a:off x="7964424" y="621792"/>
            <a:ext cx="4114800" cy="365125"/>
          </a:xfrm>
        </p:spPr>
        <p:txBody>
          <a:bodyPr/>
          <a:lstStyle>
            <a:lvl1pPr>
              <a:defRPr baseline="0">
                <a:solidFill>
                  <a:schemeClr val="accent2"/>
                </a:solidFill>
              </a:defRPr>
            </a:lvl1pPr>
          </a:lstStyle>
          <a:p>
            <a:r>
              <a:rPr lang="en-US" dirty="0"/>
              <a:t>Presentation Title</a:t>
            </a:r>
          </a:p>
        </p:txBody>
      </p:sp>
      <p:sp>
        <p:nvSpPr>
          <p:cNvPr id="6" name="Slide Number Placeholder 5">
            <a:extLst>
              <a:ext uri="{FF2B5EF4-FFF2-40B4-BE49-F238E27FC236}">
                <a16:creationId xmlns:a16="http://schemas.microsoft.com/office/drawing/2014/main" xmlns="" id="{5266FD4D-815A-431C-ADEF-DE6F236F617F}"/>
              </a:ext>
            </a:extLst>
          </p:cNvPr>
          <p:cNvSpPr>
            <a:spLocks noGrp="1"/>
          </p:cNvSpPr>
          <p:nvPr>
            <p:ph type="sldNum" sz="quarter" idx="12"/>
          </p:nvPr>
        </p:nvSpPr>
        <p:spPr/>
        <p:txBody>
          <a:bodyPr/>
          <a:lstStyle>
            <a:lvl1pPr>
              <a:defRPr>
                <a:solidFill>
                  <a:schemeClr val="accent2"/>
                </a:solidFill>
              </a:defRPr>
            </a:lvl1pPr>
          </a:lstStyle>
          <a:p>
            <a:fld id="{D8DA9DAA-006C-4F4B-980E-E3DF019B24E2}" type="slidenum">
              <a:rPr lang="en-US" smtClean="0"/>
              <a:pPr/>
              <a:t>‹#›</a:t>
            </a:fld>
            <a:endParaRPr lang="en-US" dirty="0"/>
          </a:p>
        </p:txBody>
      </p:sp>
      <p:cxnSp>
        <p:nvCxnSpPr>
          <p:cNvPr id="9" name="Straight Connector 8">
            <a:extLst>
              <a:ext uri="{FF2B5EF4-FFF2-40B4-BE49-F238E27FC236}">
                <a16:creationId xmlns:a16="http://schemas.microsoft.com/office/drawing/2014/main" xmlns="" id="{FA8B3D0E-ED3F-46FA-AE79-5FEFDE9168E3}"/>
              </a:ext>
            </a:extLst>
          </p:cNvPr>
          <p:cNvCxnSpPr>
            <a:cxnSpLocks/>
          </p:cNvCxnSpPr>
          <p:nvPr userDrawn="1"/>
        </p:nvCxnSpPr>
        <p:spPr>
          <a:xfrm>
            <a:off x="0"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17" name="Graphic 10">
            <a:extLst>
              <a:ext uri="{FF2B5EF4-FFF2-40B4-BE49-F238E27FC236}">
                <a16:creationId xmlns:a16="http://schemas.microsoft.com/office/drawing/2014/main" xmlns="" id="{AAD06B87-D9B2-4F94-B734-A8F039A2033F}"/>
              </a:ext>
            </a:extLst>
          </p:cNvPr>
          <p:cNvSpPr/>
          <p:nvPr userDrawn="1"/>
        </p:nvSpPr>
        <p:spPr>
          <a:xfrm>
            <a:off x="11281590" y="207065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dirty="0"/>
          </a:p>
        </p:txBody>
      </p:sp>
      <p:sp>
        <p:nvSpPr>
          <p:cNvPr id="19" name="Graphic 11">
            <a:extLst>
              <a:ext uri="{FF2B5EF4-FFF2-40B4-BE49-F238E27FC236}">
                <a16:creationId xmlns:a16="http://schemas.microsoft.com/office/drawing/2014/main" xmlns="" id="{BB13A13C-36EA-4B13-9175-C5FE95B34D33}"/>
              </a:ext>
            </a:extLst>
          </p:cNvPr>
          <p:cNvSpPr/>
          <p:nvPr userDrawn="1"/>
        </p:nvSpPr>
        <p:spPr>
          <a:xfrm>
            <a:off x="10969280" y="178001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dirty="0"/>
          </a:p>
        </p:txBody>
      </p:sp>
    </p:spTree>
    <p:extLst>
      <p:ext uri="{BB962C8B-B14F-4D97-AF65-F5344CB8AC3E}">
        <p14:creationId xmlns:p14="http://schemas.microsoft.com/office/powerpoint/2010/main" val="18971113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696CF8C-1EA0-4E47-AC60-CAC3B80A3C5D}"/>
              </a:ext>
            </a:extLst>
          </p:cNvPr>
          <p:cNvSpPr>
            <a:spLocks noGrp="1"/>
          </p:cNvSpPr>
          <p:nvPr>
            <p:ph type="title"/>
          </p:nvPr>
        </p:nvSpPr>
        <p:spPr/>
        <p:txBody>
          <a:bodyPr/>
          <a:lstStyle>
            <a:lvl1pPr>
              <a:defRPr sz="5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xmlns=""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xmlns="" id="{5266FD4D-815A-431C-ADEF-DE6F236F617F}"/>
              </a:ext>
            </a:extLst>
          </p:cNvPr>
          <p:cNvSpPr>
            <a:spLocks noGrp="1"/>
          </p:cNvSpPr>
          <p:nvPr>
            <p:ph type="sldNum" sz="quarter" idx="12"/>
          </p:nvPr>
        </p:nvSpPr>
        <p:spPr/>
        <p:txBody>
          <a:bodyPr/>
          <a:lstStyle/>
          <a:p>
            <a:fld id="{D8DA9DAA-006C-4F4B-980E-E3DF019B24E2}" type="slidenum">
              <a:rPr lang="en-US" smtClean="0"/>
              <a:t>‹#›</a:t>
            </a:fld>
            <a:endParaRPr lang="en-US" dirty="0"/>
          </a:p>
        </p:txBody>
      </p:sp>
      <p:cxnSp>
        <p:nvCxnSpPr>
          <p:cNvPr id="7" name="Straight Connector 6">
            <a:extLst>
              <a:ext uri="{FF2B5EF4-FFF2-40B4-BE49-F238E27FC236}">
                <a16:creationId xmlns:a16="http://schemas.microsoft.com/office/drawing/2014/main" xmlns=""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217450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6640AAD-80AF-40E7-BE3F-43D32FC68ED4}"/>
              </a:ext>
            </a:extLst>
          </p:cNvPr>
          <p:cNvSpPr>
            <a:spLocks noGrp="1"/>
          </p:cNvSpPr>
          <p:nvPr>
            <p:ph type="ctrTitle"/>
          </p:nvPr>
        </p:nvSpPr>
        <p:spPr>
          <a:xfrm>
            <a:off x="6391656" y="841248"/>
            <a:ext cx="4434840" cy="3236976"/>
          </a:xfrm>
        </p:spPr>
        <p:txBody>
          <a:bodyPr anchor="b"/>
          <a:lstStyle>
            <a:lvl1pPr algn="l">
              <a:lnSpc>
                <a:spcPct val="110000"/>
              </a:lnSpc>
              <a:spcBef>
                <a:spcPts val="1000"/>
              </a:spcBef>
              <a:defRPr sz="3600" b="0" i="0" cap="none"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xmlns="" id="{EC80FBD9-0977-4B2B-9318-30774BB0947C}"/>
              </a:ext>
            </a:extLst>
          </p:cNvPr>
          <p:cNvSpPr>
            <a:spLocks noGrp="1"/>
          </p:cNvSpPr>
          <p:nvPr>
            <p:ph type="subTitle" idx="1"/>
          </p:nvPr>
        </p:nvSpPr>
        <p:spPr>
          <a:xfrm>
            <a:off x="6391655" y="4498848"/>
            <a:ext cx="4434835" cy="510474"/>
          </a:xfrm>
        </p:spPr>
        <p:txBody>
          <a:bodyPr/>
          <a:lstStyle>
            <a:lvl1pPr marL="0" indent="0" algn="l">
              <a:lnSpc>
                <a:spcPct val="11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6" name="Slide Number Placeholder 5">
            <a:extLst>
              <a:ext uri="{FF2B5EF4-FFF2-40B4-BE49-F238E27FC236}">
                <a16:creationId xmlns:a16="http://schemas.microsoft.com/office/drawing/2014/main" xmlns="" id="{A401EAA4-F44C-4C1F-B8E3-1A3005300F50}"/>
              </a:ext>
            </a:extLst>
          </p:cNvPr>
          <p:cNvSpPr>
            <a:spLocks noGrp="1"/>
          </p:cNvSpPr>
          <p:nvPr>
            <p:ph type="sldNum" sz="quarter" idx="12"/>
          </p:nvPr>
        </p:nvSpPr>
        <p:spPr/>
        <p:txBody>
          <a:bodyPr/>
          <a:lstStyle>
            <a:lvl1pPr>
              <a:defRPr>
                <a:solidFill>
                  <a:schemeClr val="accent2"/>
                </a:solidFill>
              </a:defRPr>
            </a:lvl1pPr>
          </a:lstStyle>
          <a:p>
            <a:fld id="{D8DA9DAA-006C-4F4B-980E-E3DF019B24E2}" type="slidenum">
              <a:rPr lang="en-US" smtClean="0"/>
              <a:pPr/>
              <a:t>‹#›</a:t>
            </a:fld>
            <a:endParaRPr lang="en-US" dirty="0"/>
          </a:p>
        </p:txBody>
      </p:sp>
      <p:cxnSp>
        <p:nvCxnSpPr>
          <p:cNvPr id="7" name="Straight Connector 6">
            <a:extLst>
              <a:ext uri="{FF2B5EF4-FFF2-40B4-BE49-F238E27FC236}">
                <a16:creationId xmlns:a16="http://schemas.microsoft.com/office/drawing/2014/main" xmlns="" id="{6939C974-0ED4-4915-BBF7-1FB00C18AD45}"/>
              </a:ext>
            </a:extLst>
          </p:cNvPr>
          <p:cNvCxnSpPr>
            <a:cxnSpLocks/>
          </p:cNvCxnSpPr>
          <p:nvPr userDrawn="1"/>
        </p:nvCxnSpPr>
        <p:spPr>
          <a:xfrm>
            <a:off x="11586162" y="361927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xmlns="" id="{515930B2-E36D-4D05-A6B3-CA1BF61D50CC}"/>
              </a:ext>
            </a:extLst>
          </p:cNvPr>
          <p:cNvSpPr/>
          <p:nvPr userDrawn="1"/>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Picture Placeholder 12">
            <a:extLst>
              <a:ext uri="{FF2B5EF4-FFF2-40B4-BE49-F238E27FC236}">
                <a16:creationId xmlns:a16="http://schemas.microsoft.com/office/drawing/2014/main" xmlns="" id="{9CEC7E0F-60E8-418B-978D-C607C82E97F7}"/>
              </a:ext>
            </a:extLst>
          </p:cNvPr>
          <p:cNvSpPr>
            <a:spLocks noGrp="1"/>
          </p:cNvSpPr>
          <p:nvPr>
            <p:ph type="pic" sz="quarter" idx="13"/>
          </p:nvPr>
        </p:nvSpPr>
        <p:spPr>
          <a:xfrm>
            <a:off x="283464" y="301752"/>
            <a:ext cx="5221224" cy="6263640"/>
          </a:xfrm>
        </p:spPr>
        <p:txBody>
          <a:bodyPr anchor="ctr"/>
          <a:lstStyle>
            <a:lvl1pPr algn="ctr">
              <a:buNone/>
              <a:defRPr>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12990486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xmlns="" id="{72A2D237-A706-4712-90CA-B04517CBBE05}"/>
              </a:ext>
            </a:extLst>
          </p:cNvPr>
          <p:cNvSpPr>
            <a:spLocks noGrp="1"/>
          </p:cNvSpPr>
          <p:nvPr>
            <p:ph type="body" idx="1"/>
          </p:nvPr>
        </p:nvSpPr>
        <p:spPr>
          <a:xfrm>
            <a:off x="1444752" y="1681163"/>
            <a:ext cx="45537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8DE39CA1-2B6D-427E-9688-9093D5865CB7}"/>
              </a:ext>
            </a:extLst>
          </p:cNvPr>
          <p:cNvSpPr>
            <a:spLocks noGrp="1"/>
          </p:cNvSpPr>
          <p:nvPr>
            <p:ph sz="half" idx="2"/>
          </p:nvPr>
        </p:nvSpPr>
        <p:spPr>
          <a:xfrm>
            <a:off x="1444752" y="2505075"/>
            <a:ext cx="4553712"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xmlns="" id="{F3D53357-616B-47F4-944B-F979FE96635D}"/>
              </a:ext>
            </a:extLst>
          </p:cNvPr>
          <p:cNvSpPr>
            <a:spLocks noGrp="1"/>
          </p:cNvSpPr>
          <p:nvPr>
            <p:ph type="body" sz="quarter" idx="3"/>
          </p:nvPr>
        </p:nvSpPr>
        <p:spPr>
          <a:xfrm>
            <a:off x="6784848" y="1681163"/>
            <a:ext cx="45537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BD7EA593-3036-4FB5-94B4-D9431DF04871}"/>
              </a:ext>
            </a:extLst>
          </p:cNvPr>
          <p:cNvSpPr>
            <a:spLocks noGrp="1"/>
          </p:cNvSpPr>
          <p:nvPr>
            <p:ph sz="quarter" idx="4"/>
          </p:nvPr>
        </p:nvSpPr>
        <p:spPr>
          <a:xfrm>
            <a:off x="6784848" y="2505075"/>
            <a:ext cx="4553712"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a:extLst>
              <a:ext uri="{FF2B5EF4-FFF2-40B4-BE49-F238E27FC236}">
                <a16:creationId xmlns:a16="http://schemas.microsoft.com/office/drawing/2014/main" xmlns=""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2" name="Graphic 15">
            <a:extLst>
              <a:ext uri="{FF2B5EF4-FFF2-40B4-BE49-F238E27FC236}">
                <a16:creationId xmlns:a16="http://schemas.microsoft.com/office/drawing/2014/main" xmlns="" id="{A9475260-301F-4744-B1DA-7B00F6FB4342}"/>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dirty="0"/>
          </a:p>
        </p:txBody>
      </p:sp>
      <p:sp>
        <p:nvSpPr>
          <p:cNvPr id="14" name="Graphic 16">
            <a:extLst>
              <a:ext uri="{FF2B5EF4-FFF2-40B4-BE49-F238E27FC236}">
                <a16:creationId xmlns:a16="http://schemas.microsoft.com/office/drawing/2014/main" xmlns="" id="{9BBD3F4B-0836-48C5-AC68-747456D1DD50}"/>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dirty="0"/>
          </a:p>
        </p:txBody>
      </p:sp>
      <p:sp>
        <p:nvSpPr>
          <p:cNvPr id="16" name="Graphic 14">
            <a:extLst>
              <a:ext uri="{FF2B5EF4-FFF2-40B4-BE49-F238E27FC236}">
                <a16:creationId xmlns:a16="http://schemas.microsoft.com/office/drawing/2014/main" xmlns="" id="{9B4398D5-99F4-4F83-AA77-9B4177648CAF}"/>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dirty="0"/>
          </a:p>
        </p:txBody>
      </p:sp>
    </p:spTree>
    <p:extLst>
      <p:ext uri="{BB962C8B-B14F-4D97-AF65-F5344CB8AC3E}">
        <p14:creationId xmlns:p14="http://schemas.microsoft.com/office/powerpoint/2010/main" val="9375955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6640AAD-80AF-40E7-BE3F-43D32FC68ED4}"/>
              </a:ext>
            </a:extLst>
          </p:cNvPr>
          <p:cNvSpPr>
            <a:spLocks noGrp="1"/>
          </p:cNvSpPr>
          <p:nvPr>
            <p:ph type="ctrTitle" hasCustomPrompt="1"/>
          </p:nvPr>
        </p:nvSpPr>
        <p:spPr>
          <a:xfrm>
            <a:off x="6391656" y="804672"/>
            <a:ext cx="4434840" cy="886968"/>
          </a:xfrm>
        </p:spPr>
        <p:txBody>
          <a:bodyPr anchor="b"/>
          <a:lstStyle>
            <a:lvl1pPr algn="l">
              <a:defRPr sz="5400" b="0" i="0" cap="none" baseline="0"/>
            </a:lvl1pPr>
          </a:lstStyle>
          <a:p>
            <a:r>
              <a:rPr lang="en-US" dirty="0"/>
              <a:t>Title</a:t>
            </a:r>
          </a:p>
        </p:txBody>
      </p:sp>
      <p:sp>
        <p:nvSpPr>
          <p:cNvPr id="3" name="Subtitle 2">
            <a:extLst>
              <a:ext uri="{FF2B5EF4-FFF2-40B4-BE49-F238E27FC236}">
                <a16:creationId xmlns:a16="http://schemas.microsoft.com/office/drawing/2014/main" xmlns="" id="{EC80FBD9-0977-4B2B-9318-30774BB0947C}"/>
              </a:ext>
            </a:extLst>
          </p:cNvPr>
          <p:cNvSpPr>
            <a:spLocks noGrp="1"/>
          </p:cNvSpPr>
          <p:nvPr>
            <p:ph type="subTitle" idx="1"/>
          </p:nvPr>
        </p:nvSpPr>
        <p:spPr>
          <a:xfrm>
            <a:off x="6391654" y="1801368"/>
            <a:ext cx="4434840" cy="4754880"/>
          </a:xfrm>
        </p:spPr>
        <p:txBody>
          <a:bodyPr>
            <a:normAutofit/>
          </a:bodyPr>
          <a:lstStyle>
            <a:lvl1pPr marL="0" indent="0" algn="l">
              <a:lnSpc>
                <a:spcPct val="11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xmlns="" id="{7F8C2A2A-62DB-40C0-8AE7-CB9B98649BB1}"/>
              </a:ext>
            </a:extLst>
          </p:cNvPr>
          <p:cNvSpPr>
            <a:spLocks noGrp="1"/>
          </p:cNvSpPr>
          <p:nvPr>
            <p:ph type="ftr" sz="quarter" idx="11"/>
          </p:nvPr>
        </p:nvSpPr>
        <p:spPr>
          <a:xfrm rot="16200000">
            <a:off x="9811512" y="1591056"/>
            <a:ext cx="3547872" cy="365125"/>
          </a:xfrm>
        </p:spPr>
        <p:txBody>
          <a:bodyPr/>
          <a:lstStyle>
            <a:lvl1pPr>
              <a:defRPr>
                <a:solidFill>
                  <a:schemeClr val="accent2"/>
                </a:solidFill>
              </a:defRPr>
            </a:lvl1pPr>
          </a:lstStyle>
          <a:p>
            <a:r>
              <a:rPr lang="en-US" dirty="0"/>
              <a:t>Presentation Title</a:t>
            </a:r>
          </a:p>
        </p:txBody>
      </p:sp>
      <p:sp>
        <p:nvSpPr>
          <p:cNvPr id="6" name="Slide Number Placeholder 5">
            <a:extLst>
              <a:ext uri="{FF2B5EF4-FFF2-40B4-BE49-F238E27FC236}">
                <a16:creationId xmlns:a16="http://schemas.microsoft.com/office/drawing/2014/main" xmlns="" id="{A401EAA4-F44C-4C1F-B8E3-1A3005300F50}"/>
              </a:ext>
            </a:extLst>
          </p:cNvPr>
          <p:cNvSpPr>
            <a:spLocks noGrp="1"/>
          </p:cNvSpPr>
          <p:nvPr>
            <p:ph type="sldNum" sz="quarter" idx="12"/>
          </p:nvPr>
        </p:nvSpPr>
        <p:spPr/>
        <p:txBody>
          <a:bodyPr/>
          <a:lstStyle>
            <a:lvl1pPr>
              <a:defRPr>
                <a:solidFill>
                  <a:schemeClr val="accent2"/>
                </a:solidFill>
              </a:defRPr>
            </a:lvl1pPr>
          </a:lstStyle>
          <a:p>
            <a:fld id="{D8DA9DAA-006C-4F4B-980E-E3DF019B24E2}" type="slidenum">
              <a:rPr lang="en-US" smtClean="0"/>
              <a:pPr/>
              <a:t>‹#›</a:t>
            </a:fld>
            <a:endParaRPr lang="en-US" dirty="0"/>
          </a:p>
        </p:txBody>
      </p:sp>
      <p:cxnSp>
        <p:nvCxnSpPr>
          <p:cNvPr id="7" name="Straight Connector 6">
            <a:extLst>
              <a:ext uri="{FF2B5EF4-FFF2-40B4-BE49-F238E27FC236}">
                <a16:creationId xmlns:a16="http://schemas.microsoft.com/office/drawing/2014/main" xmlns="" id="{6939C974-0ED4-4915-BBF7-1FB00C18AD45}"/>
              </a:ext>
            </a:extLst>
          </p:cNvPr>
          <p:cNvCxnSpPr>
            <a:cxnSpLocks/>
          </p:cNvCxnSpPr>
          <p:nvPr userDrawn="1"/>
        </p:nvCxnSpPr>
        <p:spPr>
          <a:xfrm>
            <a:off x="11586162" y="361927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xmlns="" id="{515930B2-E36D-4D05-A6B3-CA1BF61D50CC}"/>
              </a:ext>
            </a:extLst>
          </p:cNvPr>
          <p:cNvSpPr/>
          <p:nvPr userDrawn="1"/>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Picture Placeholder 12">
            <a:extLst>
              <a:ext uri="{FF2B5EF4-FFF2-40B4-BE49-F238E27FC236}">
                <a16:creationId xmlns:a16="http://schemas.microsoft.com/office/drawing/2014/main" xmlns="" id="{9CEC7E0F-60E8-418B-978D-C607C82E97F7}"/>
              </a:ext>
            </a:extLst>
          </p:cNvPr>
          <p:cNvSpPr>
            <a:spLocks noGrp="1"/>
          </p:cNvSpPr>
          <p:nvPr>
            <p:ph type="pic" sz="quarter" idx="13"/>
          </p:nvPr>
        </p:nvSpPr>
        <p:spPr>
          <a:xfrm>
            <a:off x="283464" y="3108960"/>
            <a:ext cx="5221224" cy="3447288"/>
          </a:xfrm>
        </p:spPr>
        <p:txBody>
          <a:bodyPr anchor="ctr"/>
          <a:lstStyle>
            <a:lvl1pPr algn="ctr">
              <a:buNone/>
              <a:defRPr>
                <a:solidFill>
                  <a:schemeClr val="bg1"/>
                </a:solidFill>
              </a:defRPr>
            </a:lvl1pPr>
          </a:lstStyle>
          <a:p>
            <a:r>
              <a:rPr lang="en-US"/>
              <a:t>Click icon to add picture</a:t>
            </a:r>
            <a:endParaRPr lang="en-US" dirty="0"/>
          </a:p>
        </p:txBody>
      </p:sp>
      <p:sp>
        <p:nvSpPr>
          <p:cNvPr id="10" name="Picture Placeholder 12">
            <a:extLst>
              <a:ext uri="{FF2B5EF4-FFF2-40B4-BE49-F238E27FC236}">
                <a16:creationId xmlns:a16="http://schemas.microsoft.com/office/drawing/2014/main" xmlns="" id="{F146D6C1-343E-4F97-A565-55BBB15F4C77}"/>
              </a:ext>
            </a:extLst>
          </p:cNvPr>
          <p:cNvSpPr>
            <a:spLocks noGrp="1"/>
          </p:cNvSpPr>
          <p:nvPr>
            <p:ph type="pic" sz="quarter" idx="14"/>
          </p:nvPr>
        </p:nvSpPr>
        <p:spPr>
          <a:xfrm>
            <a:off x="283464" y="301752"/>
            <a:ext cx="2459736" cy="2505456"/>
          </a:xfrm>
        </p:spPr>
        <p:txBody>
          <a:bodyPr anchor="ctr"/>
          <a:lstStyle>
            <a:lvl1pPr algn="ctr">
              <a:buNone/>
              <a:defRPr>
                <a:solidFill>
                  <a:schemeClr val="bg1"/>
                </a:solidFill>
              </a:defRPr>
            </a:lvl1pPr>
          </a:lstStyle>
          <a:p>
            <a:r>
              <a:rPr lang="en-US"/>
              <a:t>Click icon to add picture</a:t>
            </a:r>
            <a:endParaRPr lang="en-US" dirty="0"/>
          </a:p>
        </p:txBody>
      </p:sp>
      <p:sp>
        <p:nvSpPr>
          <p:cNvPr id="11" name="Picture Placeholder 12">
            <a:extLst>
              <a:ext uri="{FF2B5EF4-FFF2-40B4-BE49-F238E27FC236}">
                <a16:creationId xmlns:a16="http://schemas.microsoft.com/office/drawing/2014/main" xmlns="" id="{BA123E2D-4554-47D5-B0EC-0C47EDB41626}"/>
              </a:ext>
            </a:extLst>
          </p:cNvPr>
          <p:cNvSpPr>
            <a:spLocks noGrp="1"/>
          </p:cNvSpPr>
          <p:nvPr>
            <p:ph type="pic" sz="quarter" idx="15"/>
          </p:nvPr>
        </p:nvSpPr>
        <p:spPr>
          <a:xfrm>
            <a:off x="3044952" y="301752"/>
            <a:ext cx="2459736" cy="2505456"/>
          </a:xfrm>
        </p:spPr>
        <p:txBody>
          <a:bodyPr anchor="ctr"/>
          <a:lstStyle>
            <a:lvl1pPr algn="ctr">
              <a:buNone/>
              <a:defRPr>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12578914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969F227-D21C-48B3-828A-6BFA9585E82F}"/>
              </a:ext>
            </a:extLst>
          </p:cNvPr>
          <p:cNvSpPr>
            <a:spLocks noGrp="1"/>
          </p:cNvSpPr>
          <p:nvPr>
            <p:ph type="title"/>
          </p:nvPr>
        </p:nvSpPr>
        <p:spPr/>
        <p:txBody>
          <a:bodyPr/>
          <a:lstStyle/>
          <a:p>
            <a:r>
              <a:rPr lang="en-US"/>
              <a:t>Click to edit Master title style</a:t>
            </a:r>
          </a:p>
        </p:txBody>
      </p:sp>
      <p:sp>
        <p:nvSpPr>
          <p:cNvPr id="4" name="Footer Placeholder 3">
            <a:extLst>
              <a:ext uri="{FF2B5EF4-FFF2-40B4-BE49-F238E27FC236}">
                <a16:creationId xmlns:a16="http://schemas.microsoft.com/office/drawing/2014/main" xmlns="" id="{7EBC03C0-6EB7-4633-967C-12C35768BB58}"/>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xmlns="" id="{30FF4306-91CD-4B7B-8A53-34BE8F997581}"/>
              </a:ext>
            </a:extLst>
          </p:cNvPr>
          <p:cNvSpPr>
            <a:spLocks noGrp="1"/>
          </p:cNvSpPr>
          <p:nvPr>
            <p:ph type="sldNum" sz="quarter" idx="12"/>
          </p:nvPr>
        </p:nvSpPr>
        <p:spPr/>
        <p:txBody>
          <a:bodyPr/>
          <a:lstStyle/>
          <a:p>
            <a:fld id="{D8DA9DAA-006C-4F4B-980E-E3DF019B24E2}" type="slidenum">
              <a:rPr lang="en-US" smtClean="0"/>
              <a:t>‹#›</a:t>
            </a:fld>
            <a:endParaRPr lang="en-US" dirty="0"/>
          </a:p>
        </p:txBody>
      </p:sp>
      <p:cxnSp>
        <p:nvCxnSpPr>
          <p:cNvPr id="6" name="Straight Connector 5">
            <a:extLst>
              <a:ext uri="{FF2B5EF4-FFF2-40B4-BE49-F238E27FC236}">
                <a16:creationId xmlns:a16="http://schemas.microsoft.com/office/drawing/2014/main" xmlns=""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32910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xmlns="" id="{50234AB7-3B85-4028-A500-5A1BDBF45C56}"/>
              </a:ext>
            </a:extLst>
          </p:cNvPr>
          <p:cNvSpPr>
            <a:spLocks noGrp="1"/>
          </p:cNvSpPr>
          <p:nvPr>
            <p:ph type="ftr" sz="quarter" idx="11"/>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xmlns="" id="{AC1F40F0-9909-442F-BBA4-409D061ED027}"/>
              </a:ext>
            </a:extLst>
          </p:cNvPr>
          <p:cNvSpPr>
            <a:spLocks noGrp="1"/>
          </p:cNvSpPr>
          <p:nvPr>
            <p:ph type="sldNum" sz="quarter" idx="12"/>
          </p:nvPr>
        </p:nvSpPr>
        <p:spPr/>
        <p:txBody>
          <a:bodyPr/>
          <a:lstStyle/>
          <a:p>
            <a:fld id="{D8DA9DAA-006C-4F4B-980E-E3DF019B24E2}" type="slidenum">
              <a:rPr lang="en-US" smtClean="0"/>
              <a:t>‹#›</a:t>
            </a:fld>
            <a:endParaRPr lang="en-US" dirty="0"/>
          </a:p>
        </p:txBody>
      </p:sp>
      <p:cxnSp>
        <p:nvCxnSpPr>
          <p:cNvPr id="5" name="Straight Connector 4">
            <a:extLst>
              <a:ext uri="{FF2B5EF4-FFF2-40B4-BE49-F238E27FC236}">
                <a16:creationId xmlns:a16="http://schemas.microsoft.com/office/drawing/2014/main" xmlns=""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08676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xmlns=""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xmlns=""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xmlns="" id="{181533EA-D0F8-4C79-8721-F190DE2D2DC0}"/>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xmlns="" id="{A059BAC9-F101-4394-BBA4-3D21A3497126}"/>
              </a:ext>
            </a:extLst>
          </p:cNvPr>
          <p:cNvSpPr>
            <a:spLocks noGrp="1"/>
          </p:cNvSpPr>
          <p:nvPr>
            <p:ph type="sldNum" sz="quarter" idx="12"/>
          </p:nvPr>
        </p:nvSpPr>
        <p:spPr/>
        <p:txBody>
          <a:bodyPr/>
          <a:lstStyle/>
          <a:p>
            <a:fld id="{D8DA9DAA-006C-4F4B-980E-E3DF019B24E2}" type="slidenum">
              <a:rPr lang="en-US" smtClean="0"/>
              <a:t>‹#›</a:t>
            </a:fld>
            <a:endParaRPr lang="en-US" dirty="0"/>
          </a:p>
        </p:txBody>
      </p:sp>
      <p:cxnSp>
        <p:nvCxnSpPr>
          <p:cNvPr id="8" name="Straight Connector 7">
            <a:extLst>
              <a:ext uri="{FF2B5EF4-FFF2-40B4-BE49-F238E27FC236}">
                <a16:creationId xmlns:a16="http://schemas.microsoft.com/office/drawing/2014/main" xmlns=""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68059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xmlns=""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xmlns=""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xmlns="" id="{71A5B7BE-3F1B-4FF3-B1D7-6E39B99D07BD}"/>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xmlns="" id="{142F18F1-E27E-470E-AE13-4755DEE63A32}"/>
              </a:ext>
            </a:extLst>
          </p:cNvPr>
          <p:cNvSpPr>
            <a:spLocks noGrp="1"/>
          </p:cNvSpPr>
          <p:nvPr>
            <p:ph type="sldNum" sz="quarter" idx="12"/>
          </p:nvPr>
        </p:nvSpPr>
        <p:spPr/>
        <p:txBody>
          <a:bodyPr/>
          <a:lstStyle/>
          <a:p>
            <a:fld id="{D8DA9DAA-006C-4F4B-980E-E3DF019B24E2}" type="slidenum">
              <a:rPr lang="en-US" smtClean="0"/>
              <a:t>‹#›</a:t>
            </a:fld>
            <a:endParaRPr lang="en-US" dirty="0"/>
          </a:p>
        </p:txBody>
      </p:sp>
      <p:cxnSp>
        <p:nvCxnSpPr>
          <p:cNvPr id="8" name="Straight Connector 7">
            <a:extLst>
              <a:ext uri="{FF2B5EF4-FFF2-40B4-BE49-F238E27FC236}">
                <a16:creationId xmlns:a16="http://schemas.microsoft.com/office/drawing/2014/main" xmlns=""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07755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xmlns=""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r>
              <a:rPr lang="en-US" dirty="0"/>
              <a:t>9/3/20XX</a:t>
            </a:r>
          </a:p>
        </p:txBody>
      </p:sp>
      <p:sp>
        <p:nvSpPr>
          <p:cNvPr id="5" name="Footer Placeholder 4">
            <a:extLst>
              <a:ext uri="{FF2B5EF4-FFF2-40B4-BE49-F238E27FC236}">
                <a16:creationId xmlns:a16="http://schemas.microsoft.com/office/drawing/2014/main" xmlns=""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r>
              <a:rPr lang="en-US" dirty="0"/>
              <a:t>Presentation Title</a:t>
            </a:r>
          </a:p>
        </p:txBody>
      </p:sp>
      <p:sp>
        <p:nvSpPr>
          <p:cNvPr id="6" name="Slide Number Placeholder 5">
            <a:extLst>
              <a:ext uri="{FF2B5EF4-FFF2-40B4-BE49-F238E27FC236}">
                <a16:creationId xmlns:a16="http://schemas.microsoft.com/office/drawing/2014/main" xmlns=""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D8DA9DAA-006C-4F4B-980E-E3DF019B24E2}" type="slidenum">
              <a:rPr lang="en-US" smtClean="0"/>
              <a:t>‹#›</a:t>
            </a:fld>
            <a:endParaRPr lang="en-US" dirty="0"/>
          </a:p>
        </p:txBody>
      </p:sp>
    </p:spTree>
    <p:extLst>
      <p:ext uri="{BB962C8B-B14F-4D97-AF65-F5344CB8AC3E}">
        <p14:creationId xmlns:p14="http://schemas.microsoft.com/office/powerpoint/2010/main" val="1999713800"/>
      </p:ext>
    </p:extLst>
  </p:cSld>
  <p:clrMap bg1="lt1" tx1="dk1" bg2="lt2" tx2="dk2" accent1="accent1" accent2="accent2" accent3="accent3" accent4="accent4" accent5="accent5" accent6="accent6" hlink="hlink" folHlink="folHlink"/>
  <p:sldLayoutIdLst>
    <p:sldLayoutId id="2147483708" r:id="rId1"/>
    <p:sldLayoutId id="2147483710" r:id="rId2"/>
    <p:sldLayoutId id="2147483698" r:id="rId3"/>
    <p:sldLayoutId id="2147483713" r:id="rId4"/>
    <p:sldLayoutId id="2147483701" r:id="rId5"/>
    <p:sldLayoutId id="2147483714" r:id="rId6"/>
    <p:sldLayoutId id="2147483702" r:id="rId7"/>
    <p:sldLayoutId id="2147483703" r:id="rId8"/>
    <p:sldLayoutId id="2147483704" r:id="rId9"/>
    <p:sldLayoutId id="2147483705" r:id="rId10"/>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3A9968B-2619-4F71-AB00-4C493E120805}"/>
              </a:ext>
            </a:extLst>
          </p:cNvPr>
          <p:cNvSpPr>
            <a:spLocks noGrp="1"/>
          </p:cNvSpPr>
          <p:nvPr>
            <p:ph type="ctrTitle"/>
          </p:nvPr>
        </p:nvSpPr>
        <p:spPr/>
        <p:txBody>
          <a:bodyPr>
            <a:normAutofit fontScale="90000"/>
          </a:bodyPr>
          <a:lstStyle/>
          <a:p>
            <a:r>
              <a:rPr lang="en-US" sz="5400" spc="400" dirty="0">
                <a:solidFill>
                  <a:schemeClr val="bg1"/>
                </a:solidFill>
              </a:rPr>
              <a:t>The Sustainable Summer Soirée</a:t>
            </a:r>
            <a:endParaRPr lang="en-US" dirty="0"/>
          </a:p>
        </p:txBody>
      </p:sp>
      <p:sp>
        <p:nvSpPr>
          <p:cNvPr id="3" name="Subtitle 2">
            <a:extLst>
              <a:ext uri="{FF2B5EF4-FFF2-40B4-BE49-F238E27FC236}">
                <a16:creationId xmlns:a16="http://schemas.microsoft.com/office/drawing/2014/main" xmlns="" id="{A5F14073-9F68-4B7E-A576-26899D58C7A9}"/>
              </a:ext>
            </a:extLst>
          </p:cNvPr>
          <p:cNvSpPr>
            <a:spLocks noGrp="1"/>
          </p:cNvSpPr>
          <p:nvPr>
            <p:ph type="subTitle" idx="1"/>
          </p:nvPr>
        </p:nvSpPr>
        <p:spPr>
          <a:xfrm>
            <a:off x="5641848" y="4700016"/>
            <a:ext cx="5254752" cy="1700784"/>
          </a:xfrm>
        </p:spPr>
        <p:txBody>
          <a:bodyPr/>
          <a:lstStyle/>
          <a:p>
            <a:r>
              <a:rPr lang="en-US" dirty="0" smtClean="0"/>
              <a:t>Student Name: Elena Roxana </a:t>
            </a:r>
            <a:r>
              <a:rPr lang="en-US" dirty="0" err="1" smtClean="0"/>
              <a:t>Chelaru</a:t>
            </a:r>
            <a:r>
              <a:rPr lang="en-US" dirty="0" smtClean="0"/>
              <a:t> </a:t>
            </a:r>
            <a:endParaRPr lang="en-US" sz="2000" dirty="0">
              <a:solidFill>
                <a:schemeClr val="bg1"/>
              </a:solidFill>
            </a:endParaRPr>
          </a:p>
          <a:p>
            <a:r>
              <a:rPr lang="en-US" dirty="0" smtClean="0"/>
              <a:t>Number Name: 2118844</a:t>
            </a:r>
            <a:endParaRPr lang="en-US" dirty="0"/>
          </a:p>
          <a:p>
            <a:r>
              <a:rPr lang="en-US" dirty="0" smtClean="0"/>
              <a:t>Lecture Name: </a:t>
            </a:r>
            <a:r>
              <a:rPr lang="en-US" dirty="0" err="1" smtClean="0"/>
              <a:t>Philippa</a:t>
            </a:r>
            <a:r>
              <a:rPr lang="en-US" dirty="0" smtClean="0"/>
              <a:t> Fitzgerald </a:t>
            </a:r>
            <a:endParaRPr lang="en-US" dirty="0"/>
          </a:p>
        </p:txBody>
      </p:sp>
    </p:spTree>
    <p:extLst>
      <p:ext uri="{BB962C8B-B14F-4D97-AF65-F5344CB8AC3E}">
        <p14:creationId xmlns:p14="http://schemas.microsoft.com/office/powerpoint/2010/main" val="1147698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1CF2C118-72E2-BFA8-0E5E-EFE7296E72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xmlns="" id="{306396A3-A63E-D5AF-FEAC-674E3AB434E1}"/>
              </a:ext>
            </a:extLst>
          </p:cNvPr>
          <p:cNvSpPr>
            <a:spLocks noGrp="1"/>
          </p:cNvSpPr>
          <p:nvPr>
            <p:ph type="ctrTitle"/>
          </p:nvPr>
        </p:nvSpPr>
        <p:spPr>
          <a:xfrm>
            <a:off x="6160109" y="313351"/>
            <a:ext cx="4666387" cy="886968"/>
          </a:xfrm>
        </p:spPr>
        <p:txBody>
          <a:bodyPr>
            <a:normAutofit/>
          </a:bodyPr>
          <a:lstStyle/>
          <a:p>
            <a:r>
              <a:rPr lang="en-US" sz="4800" dirty="0"/>
              <a:t>Introduction</a:t>
            </a:r>
          </a:p>
        </p:txBody>
      </p:sp>
      <p:sp>
        <p:nvSpPr>
          <p:cNvPr id="8" name="Subtitle 7">
            <a:extLst>
              <a:ext uri="{FF2B5EF4-FFF2-40B4-BE49-F238E27FC236}">
                <a16:creationId xmlns:a16="http://schemas.microsoft.com/office/drawing/2014/main" xmlns="" id="{86A54999-65A7-3831-998D-5E6170CD3E4B}"/>
              </a:ext>
            </a:extLst>
          </p:cNvPr>
          <p:cNvSpPr>
            <a:spLocks noGrp="1"/>
          </p:cNvSpPr>
          <p:nvPr>
            <p:ph type="subTitle" idx="1"/>
          </p:nvPr>
        </p:nvSpPr>
        <p:spPr>
          <a:xfrm>
            <a:off x="6132576" y="1200319"/>
            <a:ext cx="5221224" cy="5355929"/>
          </a:xfrm>
        </p:spPr>
        <p:txBody>
          <a:bodyPr>
            <a:normAutofit fontScale="92500" lnSpcReduction="10000"/>
          </a:bodyPr>
          <a:lstStyle/>
          <a:p>
            <a:r>
              <a:rPr lang="en-GB" b="1" dirty="0"/>
              <a:t>Sustainable Summer Soirée: </a:t>
            </a:r>
            <a:r>
              <a:rPr lang="en-GB" dirty="0"/>
              <a:t>Eco-friendly conference for MICE industry pros</a:t>
            </a:r>
          </a:p>
          <a:p>
            <a:r>
              <a:rPr lang="en-GB" dirty="0"/>
              <a:t>Meets demand for sustainability-focused forums in corporate events</a:t>
            </a:r>
          </a:p>
          <a:p>
            <a:r>
              <a:rPr lang="en-GB" dirty="0"/>
              <a:t>Offers education, networking, and inspiration on green meeting practices</a:t>
            </a:r>
          </a:p>
          <a:p>
            <a:r>
              <a:rPr lang="en-GB" b="1" dirty="0"/>
              <a:t>Target audience: </a:t>
            </a:r>
            <a:r>
              <a:rPr lang="en-GB" dirty="0"/>
              <a:t>Professionals in MICE industry</a:t>
            </a:r>
          </a:p>
          <a:p>
            <a:r>
              <a:rPr lang="en-GB" b="1" dirty="0"/>
              <a:t>Differentiators: </a:t>
            </a:r>
            <a:r>
              <a:rPr lang="en-GB" dirty="0"/>
              <a:t>Emphasis on sustainability, unique venue</a:t>
            </a:r>
          </a:p>
          <a:p>
            <a:r>
              <a:rPr lang="en-GB" b="1" dirty="0"/>
              <a:t>Venue: </a:t>
            </a:r>
            <a:r>
              <a:rPr lang="en-GB" dirty="0"/>
              <a:t>Solar-powered with stunning features</a:t>
            </a:r>
          </a:p>
          <a:p>
            <a:r>
              <a:rPr lang="en-GB" dirty="0"/>
              <a:t>Covers projected costs, revenue streams</a:t>
            </a:r>
          </a:p>
          <a:p>
            <a:r>
              <a:rPr lang="en-GB" dirty="0"/>
              <a:t>Includes SWOT and PESTLE analyses for macro landscape assessment</a:t>
            </a:r>
          </a:p>
        </p:txBody>
      </p:sp>
      <p:pic>
        <p:nvPicPr>
          <p:cNvPr id="22" name="Picture Placeholder 21">
            <a:extLst>
              <a:ext uri="{FF2B5EF4-FFF2-40B4-BE49-F238E27FC236}">
                <a16:creationId xmlns:a16="http://schemas.microsoft.com/office/drawing/2014/main" xmlns="" id="{6BC50EC6-3ECA-8171-20DF-A411A7F83AE5}"/>
              </a:ext>
            </a:extLst>
          </p:cNvPr>
          <p:cNvPicPr>
            <a:picLocks noGrp="1" noChangeAspect="1"/>
          </p:cNvPicPr>
          <p:nvPr>
            <p:ph type="pic" sz="quarter" idx="13"/>
          </p:nvPr>
        </p:nvPicPr>
        <p:blipFill rotWithShape="1">
          <a:blip r:embed="rId2"/>
          <a:srcRect t="1911" b="1911"/>
          <a:stretch/>
        </p:blipFill>
        <p:spPr/>
      </p:pic>
      <p:pic>
        <p:nvPicPr>
          <p:cNvPr id="18" name="Picture Placeholder 17">
            <a:extLst>
              <a:ext uri="{FF2B5EF4-FFF2-40B4-BE49-F238E27FC236}">
                <a16:creationId xmlns:a16="http://schemas.microsoft.com/office/drawing/2014/main" xmlns="" id="{87C30F68-19BE-8326-B35C-BCEE877352C4}"/>
              </a:ext>
            </a:extLst>
          </p:cNvPr>
          <p:cNvPicPr>
            <a:picLocks noGrp="1" noChangeAspect="1"/>
          </p:cNvPicPr>
          <p:nvPr>
            <p:ph type="pic" sz="quarter" idx="14"/>
          </p:nvPr>
        </p:nvPicPr>
        <p:blipFill rotWithShape="1">
          <a:blip r:embed="rId3"/>
          <a:srcRect l="17301" r="17301"/>
          <a:stretch/>
        </p:blipFill>
        <p:spPr/>
      </p:pic>
      <p:pic>
        <p:nvPicPr>
          <p:cNvPr id="20" name="Picture Placeholder 19">
            <a:extLst>
              <a:ext uri="{FF2B5EF4-FFF2-40B4-BE49-F238E27FC236}">
                <a16:creationId xmlns:a16="http://schemas.microsoft.com/office/drawing/2014/main" xmlns="" id="{01393200-FFF4-801F-1E44-12EA8A30E765}"/>
              </a:ext>
            </a:extLst>
          </p:cNvPr>
          <p:cNvPicPr>
            <a:picLocks noGrp="1" noChangeAspect="1"/>
          </p:cNvPicPr>
          <p:nvPr>
            <p:ph type="pic" sz="quarter" idx="15"/>
          </p:nvPr>
        </p:nvPicPr>
        <p:blipFill rotWithShape="1">
          <a:blip r:embed="rId4"/>
          <a:srcRect l="4012" r="30591"/>
          <a:stretch/>
        </p:blipFill>
        <p:spPr>
          <a:xfrm>
            <a:off x="3044952" y="301752"/>
            <a:ext cx="2459736" cy="2505456"/>
          </a:xfrm>
        </p:spPr>
      </p:pic>
      <p:sp>
        <p:nvSpPr>
          <p:cNvPr id="24" name="Slide Number Placeholder 23">
            <a:extLst>
              <a:ext uri="{FF2B5EF4-FFF2-40B4-BE49-F238E27FC236}">
                <a16:creationId xmlns:a16="http://schemas.microsoft.com/office/drawing/2014/main" xmlns="" id="{D870CB1E-F67D-F4C4-EFB7-0134F0888DE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8DA9DAA-006C-4F4B-980E-E3DF019B24E2}" type="slidenum">
              <a:rPr kumimoji="0" lang="en-US" sz="1200" b="1" i="0" u="none" strike="noStrike" kern="1200" cap="all" spc="100" normalizeH="0" baseline="0" noProof="0" smtClean="0">
                <a:ln>
                  <a:noFill/>
                </a:ln>
                <a:solidFill>
                  <a:srgbClr val="243FFF"/>
                </a:solidFill>
                <a:effectLst/>
                <a:uLnTx/>
                <a:uFillTx/>
                <a:latin typeface="Univers"/>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1" i="0" u="none" strike="noStrike" kern="1200" cap="all" spc="100" normalizeH="0" baseline="0" noProof="0" dirty="0">
              <a:ln>
                <a:noFill/>
              </a:ln>
              <a:solidFill>
                <a:srgbClr val="243FFF"/>
              </a:solidFill>
              <a:effectLst/>
              <a:uLnTx/>
              <a:uFillTx/>
              <a:latin typeface="Univers"/>
              <a:ea typeface="+mn-ea"/>
              <a:cs typeface="+mn-cs"/>
            </a:endParaRPr>
          </a:p>
        </p:txBody>
      </p:sp>
    </p:spTree>
    <p:extLst>
      <p:ext uri="{BB962C8B-B14F-4D97-AF65-F5344CB8AC3E}">
        <p14:creationId xmlns:p14="http://schemas.microsoft.com/office/powerpoint/2010/main" val="5381100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6C58C5CE-8E2C-BBDE-257D-411CF22556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xmlns="" id="{E7F9C904-161E-B389-7FDA-186BF8005773}"/>
              </a:ext>
            </a:extLst>
          </p:cNvPr>
          <p:cNvSpPr>
            <a:spLocks noGrp="1"/>
          </p:cNvSpPr>
          <p:nvPr>
            <p:ph type="title"/>
          </p:nvPr>
        </p:nvSpPr>
        <p:spPr>
          <a:xfrm>
            <a:off x="839788" y="668336"/>
            <a:ext cx="8904713" cy="628201"/>
          </a:xfrm>
        </p:spPr>
        <p:txBody>
          <a:bodyPr>
            <a:noAutofit/>
          </a:bodyPr>
          <a:lstStyle/>
          <a:p>
            <a:pPr>
              <a:lnSpc>
                <a:spcPct val="120000"/>
              </a:lnSpc>
            </a:pPr>
            <a:r>
              <a:rPr lang="en-GB" sz="3600" dirty="0"/>
              <a:t>Situational Analysis and Research (Market Factors)</a:t>
            </a:r>
            <a:endParaRPr lang="en-US" sz="3600" dirty="0"/>
          </a:p>
        </p:txBody>
      </p:sp>
      <p:sp>
        <p:nvSpPr>
          <p:cNvPr id="3" name="Text Placeholder 2">
            <a:extLst>
              <a:ext uri="{FF2B5EF4-FFF2-40B4-BE49-F238E27FC236}">
                <a16:creationId xmlns:a16="http://schemas.microsoft.com/office/drawing/2014/main" xmlns="" id="{A093EE06-F9FC-CCDF-6140-9CFC53B16D29}"/>
              </a:ext>
            </a:extLst>
          </p:cNvPr>
          <p:cNvSpPr>
            <a:spLocks noGrp="1"/>
          </p:cNvSpPr>
          <p:nvPr>
            <p:ph type="body" idx="1"/>
          </p:nvPr>
        </p:nvSpPr>
        <p:spPr>
          <a:xfrm>
            <a:off x="1447800" y="1599275"/>
            <a:ext cx="4549775" cy="823912"/>
          </a:xfrm>
        </p:spPr>
        <p:txBody>
          <a:bodyPr>
            <a:normAutofit/>
          </a:bodyPr>
          <a:lstStyle/>
          <a:p>
            <a:r>
              <a:rPr lang="en-US" sz="2800" dirty="0"/>
              <a:t>Target market: </a:t>
            </a:r>
          </a:p>
        </p:txBody>
      </p:sp>
      <p:sp>
        <p:nvSpPr>
          <p:cNvPr id="4" name="Content Placeholder 3">
            <a:extLst>
              <a:ext uri="{FF2B5EF4-FFF2-40B4-BE49-F238E27FC236}">
                <a16:creationId xmlns:a16="http://schemas.microsoft.com/office/drawing/2014/main" xmlns="" id="{2520A0A5-05AB-080C-4F19-F5D8FA71CBCC}"/>
              </a:ext>
            </a:extLst>
          </p:cNvPr>
          <p:cNvSpPr>
            <a:spLocks noGrp="1"/>
          </p:cNvSpPr>
          <p:nvPr>
            <p:ph sz="half" idx="2"/>
          </p:nvPr>
        </p:nvSpPr>
        <p:spPr>
          <a:xfrm>
            <a:off x="1447800" y="2505075"/>
            <a:ext cx="4549775" cy="3684588"/>
          </a:xfrm>
        </p:spPr>
        <p:txBody>
          <a:bodyPr>
            <a:normAutofit/>
          </a:bodyPr>
          <a:lstStyle/>
          <a:p>
            <a:pPr marL="0" indent="0">
              <a:buNone/>
            </a:pPr>
            <a:r>
              <a:rPr lang="en-GB" sz="2400" dirty="0"/>
              <a:t>Professionals involved in Meetings, Incentives, Conferences, and Exhibitions (MICE) industry, including event planners, organizers, suppliers, and venue managers (Getz and Page, 2019).</a:t>
            </a:r>
            <a:endParaRPr lang="en-US" sz="2400" dirty="0"/>
          </a:p>
        </p:txBody>
      </p:sp>
      <p:sp>
        <p:nvSpPr>
          <p:cNvPr id="5" name="Text Placeholder 4">
            <a:extLst>
              <a:ext uri="{FF2B5EF4-FFF2-40B4-BE49-F238E27FC236}">
                <a16:creationId xmlns:a16="http://schemas.microsoft.com/office/drawing/2014/main" xmlns="" id="{1B778BEC-D3F7-0060-A2BE-BEDEB9F1905F}"/>
              </a:ext>
            </a:extLst>
          </p:cNvPr>
          <p:cNvSpPr>
            <a:spLocks noGrp="1"/>
          </p:cNvSpPr>
          <p:nvPr>
            <p:ph type="body" sz="quarter" idx="3"/>
          </p:nvPr>
        </p:nvSpPr>
        <p:spPr>
          <a:xfrm>
            <a:off x="6373504" y="1599275"/>
            <a:ext cx="4981884" cy="823912"/>
          </a:xfrm>
        </p:spPr>
        <p:txBody>
          <a:bodyPr>
            <a:normAutofit/>
          </a:bodyPr>
          <a:lstStyle/>
          <a:p>
            <a:r>
              <a:rPr lang="en-US" sz="2800" dirty="0"/>
              <a:t>Demand: </a:t>
            </a:r>
          </a:p>
        </p:txBody>
      </p:sp>
      <p:sp>
        <p:nvSpPr>
          <p:cNvPr id="6" name="Content Placeholder 5">
            <a:extLst>
              <a:ext uri="{FF2B5EF4-FFF2-40B4-BE49-F238E27FC236}">
                <a16:creationId xmlns:a16="http://schemas.microsoft.com/office/drawing/2014/main" xmlns="" id="{70B3028C-FDD3-9AF3-26EC-C2021C14446D}"/>
              </a:ext>
            </a:extLst>
          </p:cNvPr>
          <p:cNvSpPr>
            <a:spLocks noGrp="1"/>
          </p:cNvSpPr>
          <p:nvPr>
            <p:ph sz="quarter" idx="4"/>
          </p:nvPr>
        </p:nvSpPr>
        <p:spPr>
          <a:xfrm>
            <a:off x="6373504" y="2505075"/>
            <a:ext cx="4981884" cy="3684588"/>
          </a:xfrm>
        </p:spPr>
        <p:txBody>
          <a:bodyPr>
            <a:normAutofit/>
          </a:bodyPr>
          <a:lstStyle/>
          <a:p>
            <a:pPr marL="0" indent="0">
              <a:buNone/>
            </a:pPr>
            <a:r>
              <a:rPr lang="en-GB" sz="2400" dirty="0"/>
              <a:t>Significant interest and need identified among MICE industry professionals for events that prioritize sustainability, reflecting a growing global trend towards eco-conscious practices in corporate gatherings.</a:t>
            </a:r>
            <a:endParaRPr lang="en-US" sz="2400" dirty="0"/>
          </a:p>
        </p:txBody>
      </p:sp>
    </p:spTree>
    <p:extLst>
      <p:ext uri="{BB962C8B-B14F-4D97-AF65-F5344CB8AC3E}">
        <p14:creationId xmlns:p14="http://schemas.microsoft.com/office/powerpoint/2010/main" val="11413912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DECAD0D2-0691-3CA6-4DED-ECCE074D0C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xmlns="" id="{0874ACAB-D724-79F4-FD22-08558EA5DFEF}"/>
              </a:ext>
            </a:extLst>
          </p:cNvPr>
          <p:cNvSpPr>
            <a:spLocks noGrp="1"/>
          </p:cNvSpPr>
          <p:nvPr>
            <p:ph type="title"/>
          </p:nvPr>
        </p:nvSpPr>
        <p:spPr>
          <a:xfrm>
            <a:off x="839788" y="668336"/>
            <a:ext cx="9027543" cy="628201"/>
          </a:xfrm>
        </p:spPr>
        <p:txBody>
          <a:bodyPr>
            <a:noAutofit/>
          </a:bodyPr>
          <a:lstStyle/>
          <a:p>
            <a:pPr>
              <a:lnSpc>
                <a:spcPct val="120000"/>
              </a:lnSpc>
            </a:pPr>
            <a:r>
              <a:rPr lang="en-GB" sz="3600" dirty="0"/>
              <a:t>Situational Analysis and Research (Market Factors) (Cont'd)</a:t>
            </a:r>
            <a:endParaRPr lang="en-US" sz="3600" dirty="0"/>
          </a:p>
        </p:txBody>
      </p:sp>
      <p:sp>
        <p:nvSpPr>
          <p:cNvPr id="3" name="Text Placeholder 2">
            <a:extLst>
              <a:ext uri="{FF2B5EF4-FFF2-40B4-BE49-F238E27FC236}">
                <a16:creationId xmlns:a16="http://schemas.microsoft.com/office/drawing/2014/main" xmlns="" id="{CCE77236-8899-0FD7-F204-F39999FB3C2E}"/>
              </a:ext>
            </a:extLst>
          </p:cNvPr>
          <p:cNvSpPr>
            <a:spLocks noGrp="1"/>
          </p:cNvSpPr>
          <p:nvPr>
            <p:ph type="body" idx="1"/>
          </p:nvPr>
        </p:nvSpPr>
        <p:spPr>
          <a:xfrm>
            <a:off x="1447800" y="1599275"/>
            <a:ext cx="4549775" cy="823912"/>
          </a:xfrm>
        </p:spPr>
        <p:txBody>
          <a:bodyPr>
            <a:normAutofit/>
          </a:bodyPr>
          <a:lstStyle/>
          <a:p>
            <a:r>
              <a:rPr lang="en-US" sz="3200" dirty="0"/>
              <a:t>Supply: </a:t>
            </a:r>
          </a:p>
        </p:txBody>
      </p:sp>
      <p:sp>
        <p:nvSpPr>
          <p:cNvPr id="4" name="Content Placeholder 3">
            <a:extLst>
              <a:ext uri="{FF2B5EF4-FFF2-40B4-BE49-F238E27FC236}">
                <a16:creationId xmlns:a16="http://schemas.microsoft.com/office/drawing/2014/main" xmlns="" id="{590FF065-DD17-99D4-91E9-883F9C1D8BCE}"/>
              </a:ext>
            </a:extLst>
          </p:cNvPr>
          <p:cNvSpPr>
            <a:spLocks noGrp="1"/>
          </p:cNvSpPr>
          <p:nvPr>
            <p:ph sz="half" idx="2"/>
          </p:nvPr>
        </p:nvSpPr>
        <p:spPr>
          <a:xfrm>
            <a:off x="1447800" y="2505075"/>
            <a:ext cx="4549775" cy="3684588"/>
          </a:xfrm>
        </p:spPr>
        <p:txBody>
          <a:bodyPr>
            <a:normAutofit/>
          </a:bodyPr>
          <a:lstStyle/>
          <a:p>
            <a:pPr marL="0" indent="0">
              <a:buNone/>
            </a:pPr>
            <a:r>
              <a:rPr lang="en-GB" sz="3200" dirty="0"/>
              <a:t>Limited large-scale sustainably-focused conferences for event professionals.</a:t>
            </a:r>
            <a:endParaRPr lang="en-US" sz="3200" dirty="0"/>
          </a:p>
        </p:txBody>
      </p:sp>
      <p:sp>
        <p:nvSpPr>
          <p:cNvPr id="5" name="Text Placeholder 4">
            <a:extLst>
              <a:ext uri="{FF2B5EF4-FFF2-40B4-BE49-F238E27FC236}">
                <a16:creationId xmlns:a16="http://schemas.microsoft.com/office/drawing/2014/main" xmlns="" id="{860BA476-0E7F-EB9B-5AFA-789A0E5C18A6}"/>
              </a:ext>
            </a:extLst>
          </p:cNvPr>
          <p:cNvSpPr>
            <a:spLocks noGrp="1"/>
          </p:cNvSpPr>
          <p:nvPr>
            <p:ph type="body" sz="quarter" idx="3"/>
          </p:nvPr>
        </p:nvSpPr>
        <p:spPr>
          <a:xfrm>
            <a:off x="6373504" y="1599275"/>
            <a:ext cx="4981884" cy="823912"/>
          </a:xfrm>
        </p:spPr>
        <p:txBody>
          <a:bodyPr>
            <a:normAutofit/>
          </a:bodyPr>
          <a:lstStyle/>
          <a:p>
            <a:r>
              <a:rPr lang="en-US" sz="3200" dirty="0"/>
              <a:t>Competition: </a:t>
            </a:r>
          </a:p>
        </p:txBody>
      </p:sp>
      <p:sp>
        <p:nvSpPr>
          <p:cNvPr id="6" name="Content Placeholder 5">
            <a:extLst>
              <a:ext uri="{FF2B5EF4-FFF2-40B4-BE49-F238E27FC236}">
                <a16:creationId xmlns:a16="http://schemas.microsoft.com/office/drawing/2014/main" xmlns="" id="{A3F34A43-919F-4528-3D55-46C4AEB422A9}"/>
              </a:ext>
            </a:extLst>
          </p:cNvPr>
          <p:cNvSpPr>
            <a:spLocks noGrp="1"/>
          </p:cNvSpPr>
          <p:nvPr>
            <p:ph sz="quarter" idx="4"/>
          </p:nvPr>
        </p:nvSpPr>
        <p:spPr>
          <a:xfrm>
            <a:off x="6373504" y="2505075"/>
            <a:ext cx="4981884" cy="3684588"/>
          </a:xfrm>
        </p:spPr>
        <p:txBody>
          <a:bodyPr>
            <a:normAutofit/>
          </a:bodyPr>
          <a:lstStyle/>
          <a:p>
            <a:pPr marL="0" indent="0">
              <a:buNone/>
            </a:pPr>
            <a:r>
              <a:rPr lang="en-GB" sz="2800" dirty="0"/>
              <a:t>Few events with isolated sustainability tracks; fringe events at major hospitality and tourism conferences; siloed platforms for special interests like food waste reduction.</a:t>
            </a:r>
            <a:endParaRPr lang="en-US" sz="2800" dirty="0"/>
          </a:p>
        </p:txBody>
      </p:sp>
    </p:spTree>
    <p:extLst>
      <p:ext uri="{BB962C8B-B14F-4D97-AF65-F5344CB8AC3E}">
        <p14:creationId xmlns:p14="http://schemas.microsoft.com/office/powerpoint/2010/main" val="34741580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91559D09-006E-70EA-1595-A5AF1A38847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xmlns="" id="{E2166771-B9E9-BCA7-D692-0D2CA0713073}"/>
              </a:ext>
            </a:extLst>
          </p:cNvPr>
          <p:cNvSpPr>
            <a:spLocks noGrp="1"/>
          </p:cNvSpPr>
          <p:nvPr>
            <p:ph type="ctrTitle"/>
          </p:nvPr>
        </p:nvSpPr>
        <p:spPr>
          <a:xfrm>
            <a:off x="6095999" y="377221"/>
            <a:ext cx="5477302" cy="1055794"/>
          </a:xfrm>
        </p:spPr>
        <p:txBody>
          <a:bodyPr>
            <a:normAutofit/>
          </a:bodyPr>
          <a:lstStyle/>
          <a:p>
            <a:r>
              <a:rPr lang="en-GB" sz="2800" dirty="0"/>
              <a:t>Situational Analysis and Research (Operational Factors)</a:t>
            </a:r>
            <a:endParaRPr lang="en-US" sz="2800" dirty="0"/>
          </a:p>
        </p:txBody>
      </p:sp>
      <p:sp>
        <p:nvSpPr>
          <p:cNvPr id="3" name="Subtitle 2">
            <a:extLst>
              <a:ext uri="{FF2B5EF4-FFF2-40B4-BE49-F238E27FC236}">
                <a16:creationId xmlns:a16="http://schemas.microsoft.com/office/drawing/2014/main" xmlns="" id="{F9D2CDAD-ABFB-BC8C-A332-4020C47EA629}"/>
              </a:ext>
            </a:extLst>
          </p:cNvPr>
          <p:cNvSpPr>
            <a:spLocks noGrp="1"/>
          </p:cNvSpPr>
          <p:nvPr>
            <p:ph type="subTitle" idx="1"/>
          </p:nvPr>
        </p:nvSpPr>
        <p:spPr>
          <a:xfrm>
            <a:off x="6095999" y="1596788"/>
            <a:ext cx="5257801" cy="4759562"/>
          </a:xfrm>
        </p:spPr>
        <p:txBody>
          <a:bodyPr>
            <a:normAutofit fontScale="85000" lnSpcReduction="10000"/>
          </a:bodyPr>
          <a:lstStyle/>
          <a:p>
            <a:pPr marL="285750" indent="-285750">
              <a:lnSpc>
                <a:spcPct val="120000"/>
              </a:lnSpc>
              <a:spcBef>
                <a:spcPts val="0"/>
              </a:spcBef>
              <a:spcAft>
                <a:spcPts val="600"/>
              </a:spcAft>
              <a:buFont typeface="Wingdings" panose="05000000000000000000" pitchFamily="2" charset="2"/>
              <a:buChar char="v"/>
            </a:pPr>
            <a:r>
              <a:rPr lang="en-US" sz="2100" dirty="0"/>
              <a:t>Venue: Finca La Revolucion, a repurposed solar-powered winery near Barcelona</a:t>
            </a:r>
          </a:p>
          <a:p>
            <a:pPr marL="285750" indent="-285750">
              <a:lnSpc>
                <a:spcPct val="120000"/>
              </a:lnSpc>
              <a:spcBef>
                <a:spcPts val="0"/>
              </a:spcBef>
              <a:spcAft>
                <a:spcPts val="600"/>
              </a:spcAft>
              <a:buFont typeface="Wingdings" panose="05000000000000000000" pitchFamily="2" charset="2"/>
              <a:buChar char="v"/>
            </a:pPr>
            <a:r>
              <a:rPr lang="en-US" sz="2100" dirty="0"/>
              <a:t>Capacity: Over 800 attendees; flexible indoor/outdoor spaces</a:t>
            </a:r>
          </a:p>
          <a:p>
            <a:pPr marL="285750" indent="-285750">
              <a:lnSpc>
                <a:spcPct val="120000"/>
              </a:lnSpc>
              <a:spcBef>
                <a:spcPts val="0"/>
              </a:spcBef>
              <a:spcAft>
                <a:spcPts val="600"/>
              </a:spcAft>
              <a:buFont typeface="Wingdings" panose="05000000000000000000" pitchFamily="2" charset="2"/>
              <a:buChar char="v"/>
            </a:pPr>
            <a:r>
              <a:rPr lang="en-US" sz="2100" dirty="0"/>
              <a:t>Availability: Matches event timeframe</a:t>
            </a:r>
          </a:p>
          <a:p>
            <a:pPr marL="285750" indent="-285750">
              <a:lnSpc>
                <a:spcPct val="120000"/>
              </a:lnSpc>
              <a:spcBef>
                <a:spcPts val="0"/>
              </a:spcBef>
              <a:spcAft>
                <a:spcPts val="600"/>
              </a:spcAft>
              <a:buFont typeface="Wingdings" panose="05000000000000000000" pitchFamily="2" charset="2"/>
              <a:buChar char="v"/>
            </a:pPr>
            <a:r>
              <a:rPr lang="en-US" sz="2100" dirty="0"/>
              <a:t>Setting: Stunning natural surroundings aligned with sustainability theme</a:t>
            </a:r>
          </a:p>
          <a:p>
            <a:pPr marL="285750" indent="-285750">
              <a:lnSpc>
                <a:spcPct val="120000"/>
              </a:lnSpc>
              <a:spcBef>
                <a:spcPts val="0"/>
              </a:spcBef>
              <a:spcAft>
                <a:spcPts val="600"/>
              </a:spcAft>
              <a:buFont typeface="Wingdings" panose="05000000000000000000" pitchFamily="2" charset="2"/>
              <a:buChar char="v"/>
            </a:pPr>
            <a:r>
              <a:rPr lang="en-US" sz="2100" dirty="0"/>
              <a:t>Operational criteria:</a:t>
            </a:r>
          </a:p>
          <a:p>
            <a:pPr marL="800100" lvl="1" indent="-342900" algn="l">
              <a:buFont typeface="Wingdings" panose="05000000000000000000" pitchFamily="2" charset="2"/>
              <a:buChar char="ü"/>
            </a:pPr>
            <a:r>
              <a:rPr lang="en-US" dirty="0"/>
              <a:t>Renewable energy infrastructure</a:t>
            </a:r>
          </a:p>
          <a:p>
            <a:pPr marL="800100" lvl="1" indent="-342900" algn="l">
              <a:buFont typeface="Wingdings" panose="05000000000000000000" pitchFamily="2" charset="2"/>
              <a:buChar char="ü"/>
            </a:pPr>
            <a:r>
              <a:rPr lang="en-US" dirty="0"/>
              <a:t>Organic farm-to-table dining</a:t>
            </a:r>
          </a:p>
          <a:p>
            <a:pPr marL="800100" lvl="1" indent="-342900" algn="l">
              <a:buFont typeface="Wingdings" panose="05000000000000000000" pitchFamily="2" charset="2"/>
              <a:buChar char="ü"/>
            </a:pPr>
            <a:r>
              <a:rPr lang="en-US" dirty="0"/>
              <a:t>Water conservation practices (Fox et al., 2014)</a:t>
            </a:r>
          </a:p>
          <a:p>
            <a:pPr marL="800100" lvl="1" indent="-342900" algn="l">
              <a:buFont typeface="Wingdings" panose="05000000000000000000" pitchFamily="2" charset="2"/>
              <a:buChar char="ü"/>
            </a:pPr>
            <a:r>
              <a:rPr lang="en-US" dirty="0"/>
              <a:t>Proximity to public transportation</a:t>
            </a:r>
          </a:p>
          <a:p>
            <a:pPr marL="800100" lvl="1" indent="-342900" algn="l">
              <a:buFont typeface="Wingdings" panose="05000000000000000000" pitchFamily="2" charset="2"/>
              <a:buChar char="ü"/>
            </a:pPr>
            <a:r>
              <a:rPr lang="en-US" dirty="0"/>
              <a:t>Central hub design to minimize transportation between sessions</a:t>
            </a:r>
          </a:p>
        </p:txBody>
      </p:sp>
      <p:pic>
        <p:nvPicPr>
          <p:cNvPr id="8" name="Picture Placeholder 7">
            <a:extLst>
              <a:ext uri="{FF2B5EF4-FFF2-40B4-BE49-F238E27FC236}">
                <a16:creationId xmlns:a16="http://schemas.microsoft.com/office/drawing/2014/main" xmlns="" id="{0E0D2118-60ED-1428-4365-C23E488069B7}"/>
              </a:ext>
            </a:extLst>
          </p:cNvPr>
          <p:cNvPicPr>
            <a:picLocks noGrp="1" noChangeAspect="1"/>
          </p:cNvPicPr>
          <p:nvPr>
            <p:ph type="pic" sz="quarter" idx="13"/>
          </p:nvPr>
        </p:nvPicPr>
        <p:blipFill rotWithShape="1">
          <a:blip r:embed="rId2"/>
          <a:srcRect l="22451" r="17763"/>
          <a:stretch/>
        </p:blipFill>
        <p:spPr>
          <a:xfrm>
            <a:off x="283464" y="301752"/>
            <a:ext cx="5221224" cy="6263640"/>
          </a:xfrm>
        </p:spPr>
      </p:pic>
      <p:sp>
        <p:nvSpPr>
          <p:cNvPr id="10" name="Slide Number Placeholder 9">
            <a:extLst>
              <a:ext uri="{FF2B5EF4-FFF2-40B4-BE49-F238E27FC236}">
                <a16:creationId xmlns:a16="http://schemas.microsoft.com/office/drawing/2014/main" xmlns="" id="{2AC2D2AA-6982-48AD-DE7A-6AAE1F9D40E9}"/>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8DA9DAA-006C-4F4B-980E-E3DF019B24E2}" type="slidenum">
              <a:rPr kumimoji="0" lang="en-US" sz="1200" b="1" i="0" u="none" strike="noStrike" kern="1200" cap="all" spc="100" normalizeH="0" baseline="0" noProof="0" smtClean="0">
                <a:ln>
                  <a:noFill/>
                </a:ln>
                <a:solidFill>
                  <a:srgbClr val="243FFF"/>
                </a:solidFill>
                <a:effectLst/>
                <a:uLnTx/>
                <a:uFillTx/>
                <a:latin typeface="Univers"/>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1" i="0" u="none" strike="noStrike" kern="1200" cap="all" spc="100" normalizeH="0" baseline="0" noProof="0" dirty="0">
              <a:ln>
                <a:noFill/>
              </a:ln>
              <a:solidFill>
                <a:srgbClr val="243FFF"/>
              </a:solidFill>
              <a:effectLst/>
              <a:uLnTx/>
              <a:uFillTx/>
              <a:latin typeface="Univers"/>
              <a:ea typeface="+mn-ea"/>
              <a:cs typeface="+mn-cs"/>
            </a:endParaRPr>
          </a:p>
        </p:txBody>
      </p:sp>
    </p:spTree>
    <p:extLst>
      <p:ext uri="{BB962C8B-B14F-4D97-AF65-F5344CB8AC3E}">
        <p14:creationId xmlns:p14="http://schemas.microsoft.com/office/powerpoint/2010/main" val="39130518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5B998B92-04C2-C0D9-FAC1-BB8835747E8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xmlns="" id="{281A5AD2-7C3F-367F-5A9F-7986146BE99E}"/>
              </a:ext>
            </a:extLst>
          </p:cNvPr>
          <p:cNvSpPr>
            <a:spLocks noGrp="1"/>
          </p:cNvSpPr>
          <p:nvPr>
            <p:ph type="title"/>
          </p:nvPr>
        </p:nvSpPr>
        <p:spPr>
          <a:xfrm>
            <a:off x="839788" y="472626"/>
            <a:ext cx="9327794" cy="823911"/>
          </a:xfrm>
        </p:spPr>
        <p:txBody>
          <a:bodyPr>
            <a:noAutofit/>
          </a:bodyPr>
          <a:lstStyle/>
          <a:p>
            <a:pPr>
              <a:lnSpc>
                <a:spcPct val="120000"/>
              </a:lnSpc>
            </a:pPr>
            <a:r>
              <a:rPr lang="en-GB" sz="3600" dirty="0"/>
              <a:t>Situational Analysis and Research (Operational Factors) (Cont'd)</a:t>
            </a:r>
            <a:endParaRPr lang="en-US" sz="3600" dirty="0"/>
          </a:p>
        </p:txBody>
      </p:sp>
      <p:sp>
        <p:nvSpPr>
          <p:cNvPr id="3" name="Text Placeholder 2">
            <a:extLst>
              <a:ext uri="{FF2B5EF4-FFF2-40B4-BE49-F238E27FC236}">
                <a16:creationId xmlns:a16="http://schemas.microsoft.com/office/drawing/2014/main" xmlns="" id="{01C0B66E-90C9-173E-3DB3-7C613CB18F67}"/>
              </a:ext>
            </a:extLst>
          </p:cNvPr>
          <p:cNvSpPr>
            <a:spLocks noGrp="1"/>
          </p:cNvSpPr>
          <p:nvPr>
            <p:ph type="body" idx="1"/>
          </p:nvPr>
        </p:nvSpPr>
        <p:spPr>
          <a:xfrm>
            <a:off x="1447800" y="1517387"/>
            <a:ext cx="4549775" cy="823912"/>
          </a:xfrm>
        </p:spPr>
        <p:txBody>
          <a:bodyPr>
            <a:normAutofit/>
          </a:bodyPr>
          <a:lstStyle/>
          <a:p>
            <a:r>
              <a:rPr lang="en-US" dirty="0"/>
              <a:t>Skills required:</a:t>
            </a:r>
          </a:p>
        </p:txBody>
      </p:sp>
      <p:sp>
        <p:nvSpPr>
          <p:cNvPr id="4" name="Content Placeholder 3">
            <a:extLst>
              <a:ext uri="{FF2B5EF4-FFF2-40B4-BE49-F238E27FC236}">
                <a16:creationId xmlns:a16="http://schemas.microsoft.com/office/drawing/2014/main" xmlns="" id="{6B4D5A2E-BFD0-E8CF-4900-546D47D2D9E1}"/>
              </a:ext>
            </a:extLst>
          </p:cNvPr>
          <p:cNvSpPr>
            <a:spLocks noGrp="1"/>
          </p:cNvSpPr>
          <p:nvPr>
            <p:ph sz="half" idx="2"/>
          </p:nvPr>
        </p:nvSpPr>
        <p:spPr>
          <a:xfrm>
            <a:off x="1447800" y="2505075"/>
            <a:ext cx="4549775" cy="3684588"/>
          </a:xfrm>
        </p:spPr>
        <p:txBody>
          <a:bodyPr>
            <a:normAutofit/>
          </a:bodyPr>
          <a:lstStyle/>
          <a:p>
            <a:pPr>
              <a:buFont typeface="Wingdings" panose="05000000000000000000" pitchFamily="2" charset="2"/>
              <a:buChar char="§"/>
            </a:pPr>
            <a:r>
              <a:rPr lang="en-GB" dirty="0"/>
              <a:t>Waste management expertise (Quick, 2020)</a:t>
            </a:r>
          </a:p>
          <a:p>
            <a:pPr>
              <a:buFont typeface="Wingdings" panose="05000000000000000000" pitchFamily="2" charset="2"/>
              <a:buChar char="§"/>
            </a:pPr>
            <a:r>
              <a:rPr lang="en-GB" dirty="0"/>
              <a:t>Energy and water conservation knowledge</a:t>
            </a:r>
          </a:p>
          <a:p>
            <a:pPr>
              <a:buFont typeface="Wingdings" panose="05000000000000000000" pitchFamily="2" charset="2"/>
              <a:buChar char="§"/>
            </a:pPr>
            <a:r>
              <a:rPr lang="en-GB" dirty="0"/>
              <a:t>Familiarity with local and seasonal procurement practices</a:t>
            </a:r>
          </a:p>
          <a:p>
            <a:pPr>
              <a:buFont typeface="Wingdings" panose="05000000000000000000" pitchFamily="2" charset="2"/>
              <a:buChar char="§"/>
            </a:pPr>
            <a:r>
              <a:rPr lang="en-GB" dirty="0"/>
              <a:t>Strong environmental communication skills</a:t>
            </a:r>
          </a:p>
        </p:txBody>
      </p:sp>
      <p:sp>
        <p:nvSpPr>
          <p:cNvPr id="5" name="Text Placeholder 4">
            <a:extLst>
              <a:ext uri="{FF2B5EF4-FFF2-40B4-BE49-F238E27FC236}">
                <a16:creationId xmlns:a16="http://schemas.microsoft.com/office/drawing/2014/main" xmlns="" id="{C3864F1F-1F8C-AAD3-3669-2874D1CC5B9C}"/>
              </a:ext>
            </a:extLst>
          </p:cNvPr>
          <p:cNvSpPr>
            <a:spLocks noGrp="1"/>
          </p:cNvSpPr>
          <p:nvPr>
            <p:ph type="body" sz="quarter" idx="3"/>
          </p:nvPr>
        </p:nvSpPr>
        <p:spPr>
          <a:xfrm>
            <a:off x="6373504" y="1517387"/>
            <a:ext cx="4981884" cy="823912"/>
          </a:xfrm>
        </p:spPr>
        <p:txBody>
          <a:bodyPr>
            <a:normAutofit/>
          </a:bodyPr>
          <a:lstStyle/>
          <a:p>
            <a:r>
              <a:rPr lang="en-US" dirty="0"/>
              <a:t>Resources needed:</a:t>
            </a:r>
          </a:p>
        </p:txBody>
      </p:sp>
      <p:sp>
        <p:nvSpPr>
          <p:cNvPr id="6" name="Content Placeholder 5">
            <a:extLst>
              <a:ext uri="{FF2B5EF4-FFF2-40B4-BE49-F238E27FC236}">
                <a16:creationId xmlns:a16="http://schemas.microsoft.com/office/drawing/2014/main" xmlns="" id="{FBC5DC0A-CA26-9964-9D56-B2D0757224BD}"/>
              </a:ext>
            </a:extLst>
          </p:cNvPr>
          <p:cNvSpPr>
            <a:spLocks noGrp="1"/>
          </p:cNvSpPr>
          <p:nvPr>
            <p:ph sz="quarter" idx="4"/>
          </p:nvPr>
        </p:nvSpPr>
        <p:spPr>
          <a:xfrm>
            <a:off x="6373504" y="2505075"/>
            <a:ext cx="4981884" cy="3684588"/>
          </a:xfrm>
        </p:spPr>
        <p:txBody>
          <a:bodyPr>
            <a:normAutofit/>
          </a:bodyPr>
          <a:lstStyle/>
          <a:p>
            <a:pPr>
              <a:buFont typeface="Wingdings" panose="05000000000000000000" pitchFamily="2" charset="2"/>
              <a:buChar char="§"/>
            </a:pPr>
            <a:r>
              <a:rPr lang="en-GB" dirty="0"/>
              <a:t>Catering: Organic, locally-sourced menus</a:t>
            </a:r>
          </a:p>
          <a:p>
            <a:pPr>
              <a:buFont typeface="Wingdings" panose="05000000000000000000" pitchFamily="2" charset="2"/>
              <a:buChar char="§"/>
            </a:pPr>
            <a:r>
              <a:rPr lang="en-GB" dirty="0"/>
              <a:t>Lighting: LED technology</a:t>
            </a:r>
          </a:p>
          <a:p>
            <a:pPr>
              <a:buFont typeface="Wingdings" panose="05000000000000000000" pitchFamily="2" charset="2"/>
              <a:buChar char="§"/>
            </a:pPr>
            <a:r>
              <a:rPr lang="en-GB" dirty="0"/>
              <a:t>Foodservice items: Compostable</a:t>
            </a:r>
          </a:p>
          <a:p>
            <a:pPr>
              <a:buFont typeface="Wingdings" panose="05000000000000000000" pitchFamily="2" charset="2"/>
              <a:buChar char="§"/>
            </a:pPr>
            <a:r>
              <a:rPr lang="en-GB" dirty="0"/>
              <a:t>Hydration: Stations instead of bottles</a:t>
            </a:r>
          </a:p>
          <a:p>
            <a:pPr>
              <a:buFont typeface="Wingdings" panose="05000000000000000000" pitchFamily="2" charset="2"/>
              <a:buChar char="§"/>
            </a:pPr>
            <a:r>
              <a:rPr lang="en-GB" dirty="0"/>
              <a:t>Seating: Shaded outdoor areas</a:t>
            </a:r>
          </a:p>
          <a:p>
            <a:pPr>
              <a:buFont typeface="Wingdings" panose="05000000000000000000" pitchFamily="2" charset="2"/>
              <a:buChar char="§"/>
            </a:pPr>
            <a:r>
              <a:rPr lang="en-GB" dirty="0"/>
              <a:t>Technology: Enhanced outdoor Wi-Fi for digital alternatives</a:t>
            </a:r>
          </a:p>
          <a:p>
            <a:pPr>
              <a:buFont typeface="Wingdings" panose="05000000000000000000" pitchFamily="2" charset="2"/>
              <a:buChar char="§"/>
            </a:pPr>
            <a:endParaRPr lang="en-US" dirty="0"/>
          </a:p>
        </p:txBody>
      </p:sp>
    </p:spTree>
    <p:extLst>
      <p:ext uri="{BB962C8B-B14F-4D97-AF65-F5344CB8AC3E}">
        <p14:creationId xmlns:p14="http://schemas.microsoft.com/office/powerpoint/2010/main" val="84549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B1001E3C-3D20-461B-68B1-80D708BA3B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xmlns="" id="{E7D5469B-8CE5-1884-703D-541F09D9F6A5}"/>
              </a:ext>
            </a:extLst>
          </p:cNvPr>
          <p:cNvSpPr>
            <a:spLocks noGrp="1"/>
          </p:cNvSpPr>
          <p:nvPr>
            <p:ph type="title"/>
          </p:nvPr>
        </p:nvSpPr>
        <p:spPr>
          <a:xfrm>
            <a:off x="839788" y="472626"/>
            <a:ext cx="8645406" cy="823911"/>
          </a:xfrm>
        </p:spPr>
        <p:txBody>
          <a:bodyPr>
            <a:noAutofit/>
          </a:bodyPr>
          <a:lstStyle/>
          <a:p>
            <a:pPr>
              <a:lnSpc>
                <a:spcPct val="120000"/>
              </a:lnSpc>
            </a:pPr>
            <a:r>
              <a:rPr lang="en-GB" sz="3600" dirty="0"/>
              <a:t>Situational Analysis and Research (Financial Factors)</a:t>
            </a:r>
            <a:endParaRPr lang="en-US" sz="3600" dirty="0"/>
          </a:p>
        </p:txBody>
      </p:sp>
      <p:sp>
        <p:nvSpPr>
          <p:cNvPr id="3" name="Text Placeholder 2">
            <a:extLst>
              <a:ext uri="{FF2B5EF4-FFF2-40B4-BE49-F238E27FC236}">
                <a16:creationId xmlns:a16="http://schemas.microsoft.com/office/drawing/2014/main" xmlns="" id="{D86BAD80-22BD-0109-BA39-C9979F95FB3B}"/>
              </a:ext>
            </a:extLst>
          </p:cNvPr>
          <p:cNvSpPr>
            <a:spLocks noGrp="1"/>
          </p:cNvSpPr>
          <p:nvPr>
            <p:ph type="body" idx="1"/>
          </p:nvPr>
        </p:nvSpPr>
        <p:spPr>
          <a:xfrm>
            <a:off x="1447800" y="1517387"/>
            <a:ext cx="4549775" cy="823912"/>
          </a:xfrm>
        </p:spPr>
        <p:txBody>
          <a:bodyPr>
            <a:normAutofit/>
          </a:bodyPr>
          <a:lstStyle/>
          <a:p>
            <a:r>
              <a:rPr lang="en-US" dirty="0"/>
              <a:t>Income:</a:t>
            </a:r>
          </a:p>
        </p:txBody>
      </p:sp>
      <p:sp>
        <p:nvSpPr>
          <p:cNvPr id="4" name="Content Placeholder 3">
            <a:extLst>
              <a:ext uri="{FF2B5EF4-FFF2-40B4-BE49-F238E27FC236}">
                <a16:creationId xmlns:a16="http://schemas.microsoft.com/office/drawing/2014/main" xmlns="" id="{F8B1C531-F56C-341C-049A-18BB3D0DFE54}"/>
              </a:ext>
            </a:extLst>
          </p:cNvPr>
          <p:cNvSpPr>
            <a:spLocks noGrp="1"/>
          </p:cNvSpPr>
          <p:nvPr>
            <p:ph sz="half" idx="2"/>
          </p:nvPr>
        </p:nvSpPr>
        <p:spPr>
          <a:xfrm>
            <a:off x="1447800" y="2505075"/>
            <a:ext cx="4549775" cy="3684588"/>
          </a:xfrm>
        </p:spPr>
        <p:txBody>
          <a:bodyPr>
            <a:normAutofit/>
          </a:bodyPr>
          <a:lstStyle/>
          <a:p>
            <a:pPr>
              <a:buFont typeface="Wingdings" panose="05000000000000000000" pitchFamily="2" charset="2"/>
              <a:buChar char="§"/>
            </a:pPr>
            <a:r>
              <a:rPr lang="en-GB" dirty="0"/>
              <a:t>Ticket Sales (500 attendees x $499) - $249,500</a:t>
            </a:r>
          </a:p>
          <a:p>
            <a:pPr>
              <a:buFont typeface="Wingdings" panose="05000000000000000000" pitchFamily="2" charset="2"/>
              <a:buChar char="§"/>
            </a:pPr>
            <a:r>
              <a:rPr lang="en-GB" dirty="0"/>
              <a:t>Sponsorships - $75,000</a:t>
            </a:r>
          </a:p>
          <a:p>
            <a:pPr>
              <a:buFont typeface="Wingdings" panose="05000000000000000000" pitchFamily="2" charset="2"/>
              <a:buChar char="§"/>
            </a:pPr>
            <a:r>
              <a:rPr lang="en-GB" dirty="0"/>
              <a:t>Exhibitor Fees (30 exhibitors x $2500) - $75,000</a:t>
            </a:r>
          </a:p>
          <a:p>
            <a:pPr>
              <a:buFont typeface="Wingdings" panose="05000000000000000000" pitchFamily="2" charset="2"/>
              <a:buChar char="§"/>
            </a:pPr>
            <a:r>
              <a:rPr lang="en-GB" dirty="0"/>
              <a:t>Total Income: $399,500</a:t>
            </a:r>
          </a:p>
        </p:txBody>
      </p:sp>
      <p:sp>
        <p:nvSpPr>
          <p:cNvPr id="5" name="Text Placeholder 4">
            <a:extLst>
              <a:ext uri="{FF2B5EF4-FFF2-40B4-BE49-F238E27FC236}">
                <a16:creationId xmlns:a16="http://schemas.microsoft.com/office/drawing/2014/main" xmlns="" id="{98873B03-909E-8DA9-D5E0-33777E7FBCBE}"/>
              </a:ext>
            </a:extLst>
          </p:cNvPr>
          <p:cNvSpPr>
            <a:spLocks noGrp="1"/>
          </p:cNvSpPr>
          <p:nvPr>
            <p:ph type="body" sz="quarter" idx="3"/>
          </p:nvPr>
        </p:nvSpPr>
        <p:spPr>
          <a:xfrm>
            <a:off x="6373504" y="1517387"/>
            <a:ext cx="4981884" cy="823912"/>
          </a:xfrm>
        </p:spPr>
        <p:txBody>
          <a:bodyPr>
            <a:normAutofit/>
          </a:bodyPr>
          <a:lstStyle/>
          <a:p>
            <a:r>
              <a:rPr lang="en-US" dirty="0"/>
              <a:t>Expenditures:</a:t>
            </a:r>
          </a:p>
        </p:txBody>
      </p:sp>
      <p:sp>
        <p:nvSpPr>
          <p:cNvPr id="6" name="Content Placeholder 5">
            <a:extLst>
              <a:ext uri="{FF2B5EF4-FFF2-40B4-BE49-F238E27FC236}">
                <a16:creationId xmlns:a16="http://schemas.microsoft.com/office/drawing/2014/main" xmlns="" id="{E5D53E14-017E-4CB2-F214-E732D848A303}"/>
              </a:ext>
            </a:extLst>
          </p:cNvPr>
          <p:cNvSpPr>
            <a:spLocks noGrp="1"/>
          </p:cNvSpPr>
          <p:nvPr>
            <p:ph sz="quarter" idx="4"/>
          </p:nvPr>
        </p:nvSpPr>
        <p:spPr>
          <a:xfrm>
            <a:off x="6373504" y="2505075"/>
            <a:ext cx="4981884" cy="3684588"/>
          </a:xfrm>
        </p:spPr>
        <p:txBody>
          <a:bodyPr>
            <a:normAutofit/>
          </a:bodyPr>
          <a:lstStyle/>
          <a:p>
            <a:pPr>
              <a:buFont typeface="Wingdings" panose="05000000000000000000" pitchFamily="2" charset="2"/>
              <a:buChar char="§"/>
            </a:pPr>
            <a:r>
              <a:rPr lang="en-GB" dirty="0"/>
              <a:t>Venue/F&amp;B - $150,000</a:t>
            </a:r>
          </a:p>
          <a:p>
            <a:pPr>
              <a:buFont typeface="Wingdings" panose="05000000000000000000" pitchFamily="2" charset="2"/>
              <a:buChar char="§"/>
            </a:pPr>
            <a:r>
              <a:rPr lang="en-GB" dirty="0"/>
              <a:t>Marketing/Promotion - $50,000 (O’Toole, 2011)</a:t>
            </a:r>
          </a:p>
          <a:p>
            <a:pPr>
              <a:buFont typeface="Wingdings" panose="05000000000000000000" pitchFamily="2" charset="2"/>
              <a:buChar char="§"/>
            </a:pPr>
            <a:r>
              <a:rPr lang="en-GB" dirty="0"/>
              <a:t>Speakers/Content - $40,000</a:t>
            </a:r>
          </a:p>
          <a:p>
            <a:pPr>
              <a:buFont typeface="Wingdings" panose="05000000000000000000" pitchFamily="2" charset="2"/>
              <a:buChar char="§"/>
            </a:pPr>
            <a:r>
              <a:rPr lang="en-GB" dirty="0"/>
              <a:t>Staff/Administration - $75,000</a:t>
            </a:r>
          </a:p>
          <a:p>
            <a:pPr>
              <a:buFont typeface="Wingdings" panose="05000000000000000000" pitchFamily="2" charset="2"/>
              <a:buChar char="§"/>
            </a:pPr>
            <a:r>
              <a:rPr lang="en-GB" dirty="0"/>
              <a:t>A/V &amp; Production - $60,000</a:t>
            </a:r>
          </a:p>
          <a:p>
            <a:pPr>
              <a:buFont typeface="Wingdings" panose="05000000000000000000" pitchFamily="2" charset="2"/>
              <a:buChar char="§"/>
            </a:pPr>
            <a:r>
              <a:rPr lang="en-GB" dirty="0"/>
              <a:t>Sustainable Materials/Decor - $20,000</a:t>
            </a:r>
          </a:p>
          <a:p>
            <a:pPr>
              <a:buFont typeface="Wingdings" panose="05000000000000000000" pitchFamily="2" charset="2"/>
              <a:buChar char="§"/>
            </a:pPr>
            <a:r>
              <a:rPr lang="en-GB" dirty="0"/>
              <a:t>Total Expenditures: $395,000</a:t>
            </a:r>
          </a:p>
          <a:p>
            <a:pPr>
              <a:buFont typeface="Wingdings" panose="05000000000000000000" pitchFamily="2" charset="2"/>
              <a:buChar char="§"/>
            </a:pPr>
            <a:endParaRPr lang="en-US" dirty="0"/>
          </a:p>
        </p:txBody>
      </p:sp>
      <p:sp>
        <p:nvSpPr>
          <p:cNvPr id="8" name="TextBox 7">
            <a:extLst>
              <a:ext uri="{FF2B5EF4-FFF2-40B4-BE49-F238E27FC236}">
                <a16:creationId xmlns:a16="http://schemas.microsoft.com/office/drawing/2014/main" xmlns="" id="{E27B6627-B4C6-BCB3-7B76-CF644D67F87A}"/>
              </a:ext>
            </a:extLst>
          </p:cNvPr>
          <p:cNvSpPr txBox="1"/>
          <p:nvPr/>
        </p:nvSpPr>
        <p:spPr>
          <a:xfrm>
            <a:off x="1488744" y="5629259"/>
            <a:ext cx="6093724" cy="461665"/>
          </a:xfrm>
          <a:prstGeom prst="rect">
            <a:avLst/>
          </a:prstGeom>
          <a:noFill/>
        </p:spPr>
        <p:txBody>
          <a:bodyPr wrap="square">
            <a:spAutoFit/>
          </a:bodyPr>
          <a:lstStyle/>
          <a:p>
            <a:r>
              <a:rPr lang="en-US" sz="2400" b="1" dirty="0"/>
              <a:t>Net Profit: $4,500</a:t>
            </a:r>
          </a:p>
        </p:txBody>
      </p:sp>
    </p:spTree>
    <p:extLst>
      <p:ext uri="{BB962C8B-B14F-4D97-AF65-F5344CB8AC3E}">
        <p14:creationId xmlns:p14="http://schemas.microsoft.com/office/powerpoint/2010/main" val="30359031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816CD00F-2463-4239-550E-52FFAF7C65B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xmlns="" id="{CDC22605-53E4-9DDE-BBFD-DD923C33E9E7}"/>
              </a:ext>
            </a:extLst>
          </p:cNvPr>
          <p:cNvSpPr>
            <a:spLocks noGrp="1"/>
          </p:cNvSpPr>
          <p:nvPr>
            <p:ph type="title"/>
          </p:nvPr>
        </p:nvSpPr>
        <p:spPr/>
        <p:txBody>
          <a:bodyPr>
            <a:noAutofit/>
          </a:bodyPr>
          <a:lstStyle/>
          <a:p>
            <a:pPr>
              <a:lnSpc>
                <a:spcPct val="120000"/>
              </a:lnSpc>
            </a:pPr>
            <a:r>
              <a:rPr lang="en-GB" sz="3600" dirty="0"/>
              <a:t>SWOT Analysis</a:t>
            </a:r>
            <a:endParaRPr lang="en-US" sz="3600" dirty="0"/>
          </a:p>
        </p:txBody>
      </p:sp>
      <p:graphicFrame>
        <p:nvGraphicFramePr>
          <p:cNvPr id="17" name="Content Placeholder 16">
            <a:extLst>
              <a:ext uri="{FF2B5EF4-FFF2-40B4-BE49-F238E27FC236}">
                <a16:creationId xmlns:a16="http://schemas.microsoft.com/office/drawing/2014/main" xmlns="" id="{B6FF255A-6D5A-B913-89ED-C7D8474B4E63}"/>
              </a:ext>
            </a:extLst>
          </p:cNvPr>
          <p:cNvGraphicFramePr>
            <a:graphicFrameLocks noGrp="1"/>
          </p:cNvGraphicFramePr>
          <p:nvPr>
            <p:ph idx="1"/>
            <p:extLst>
              <p:ext uri="{D42A27DB-BD31-4B8C-83A1-F6EECF244321}">
                <p14:modId xmlns:p14="http://schemas.microsoft.com/office/powerpoint/2010/main" val="2461404809"/>
              </p:ext>
            </p:extLst>
          </p:nvPr>
        </p:nvGraphicFramePr>
        <p:xfrm>
          <a:off x="838200" y="1473957"/>
          <a:ext cx="10515600" cy="5018917"/>
        </p:xfrm>
        <a:graphic>
          <a:graphicData uri="http://schemas.openxmlformats.org/drawingml/2006/table">
            <a:tbl>
              <a:tblPr bandRow="1">
                <a:tableStyleId>{3B4B98B0-60AC-42C2-AFA5-B58CD77FA1E5}</a:tableStyleId>
              </a:tblPr>
              <a:tblGrid>
                <a:gridCol w="5330588">
                  <a:extLst>
                    <a:ext uri="{9D8B030D-6E8A-4147-A177-3AD203B41FA5}">
                      <a16:colId xmlns:a16="http://schemas.microsoft.com/office/drawing/2014/main" xmlns="" val="1611432298"/>
                    </a:ext>
                  </a:extLst>
                </a:gridCol>
                <a:gridCol w="5185012">
                  <a:extLst>
                    <a:ext uri="{9D8B030D-6E8A-4147-A177-3AD203B41FA5}">
                      <a16:colId xmlns:a16="http://schemas.microsoft.com/office/drawing/2014/main" xmlns="" val="534543413"/>
                    </a:ext>
                  </a:extLst>
                </a:gridCol>
              </a:tblGrid>
              <a:tr h="437892">
                <a:tc>
                  <a:txBody>
                    <a:bodyPr/>
                    <a:lstStyle/>
                    <a:p>
                      <a:pPr algn="ctr"/>
                      <a:r>
                        <a:rPr lang="en-US" sz="2000" b="1" dirty="0">
                          <a:solidFill>
                            <a:schemeClr val="tx1"/>
                          </a:solidFill>
                        </a:rPr>
                        <a:t>Strengths:</a:t>
                      </a:r>
                    </a:p>
                  </a:txBody>
                  <a:tcPr/>
                </a:tc>
                <a:tc>
                  <a:txBody>
                    <a:bodyPr/>
                    <a:lstStyle/>
                    <a:p>
                      <a:pPr algn="ctr"/>
                      <a:r>
                        <a:rPr lang="en-US" sz="2000" b="1" dirty="0">
                          <a:solidFill>
                            <a:schemeClr val="tx1"/>
                          </a:solidFill>
                        </a:rPr>
                        <a:t>Weaknesses:</a:t>
                      </a:r>
                    </a:p>
                  </a:txBody>
                  <a:tcPr/>
                </a:tc>
                <a:extLst>
                  <a:ext uri="{0D108BD9-81ED-4DB2-BD59-A6C34878D82A}">
                    <a16:rowId xmlns:a16="http://schemas.microsoft.com/office/drawing/2014/main" xmlns="" val="1801001995"/>
                  </a:ext>
                </a:extLst>
              </a:tr>
              <a:tr h="2223145">
                <a:tc>
                  <a:txBody>
                    <a:bodyPr/>
                    <a:lstStyle/>
                    <a:p>
                      <a:pPr marL="285750" indent="-285750" algn="l" defTabSz="914400" rtl="0" eaLnBrk="1" latinLnBrk="0" hangingPunct="1">
                        <a:buFont typeface="Wingdings" panose="05000000000000000000" pitchFamily="2" charset="2"/>
                        <a:buChar char="q"/>
                      </a:pPr>
                      <a:r>
                        <a:rPr lang="en-GB" sz="1800" kern="1200" dirty="0">
                          <a:solidFill>
                            <a:schemeClr val="tx1"/>
                          </a:solidFill>
                        </a:rPr>
                        <a:t>Timely and differentiated sustainable event concept</a:t>
                      </a:r>
                    </a:p>
                    <a:p>
                      <a:pPr marL="285750" indent="-285750" algn="l" defTabSz="914400" rtl="0" eaLnBrk="1" latinLnBrk="0" hangingPunct="1">
                        <a:buFont typeface="Wingdings" panose="05000000000000000000" pitchFamily="2" charset="2"/>
                        <a:buChar char="q"/>
                      </a:pPr>
                      <a:r>
                        <a:rPr lang="en-GB" sz="1800" kern="1200" dirty="0">
                          <a:solidFill>
                            <a:schemeClr val="tx1"/>
                          </a:solidFill>
                        </a:rPr>
                        <a:t>Stunning eco-friendly venue</a:t>
                      </a:r>
                    </a:p>
                    <a:p>
                      <a:pPr marL="285750" indent="-285750" algn="l" defTabSz="914400" rtl="0" eaLnBrk="1" latinLnBrk="0" hangingPunct="1">
                        <a:buFont typeface="Wingdings" panose="05000000000000000000" pitchFamily="2" charset="2"/>
                        <a:buChar char="q"/>
                      </a:pPr>
                      <a:r>
                        <a:rPr lang="en-GB" sz="1800" kern="1200" dirty="0">
                          <a:solidFill>
                            <a:schemeClr val="tx1"/>
                          </a:solidFill>
                        </a:rPr>
                        <a:t>Strong partnerships with sustainability leaders</a:t>
                      </a:r>
                    </a:p>
                    <a:p>
                      <a:pPr marL="285750" indent="-285750" algn="l" defTabSz="914400" rtl="0" eaLnBrk="1" latinLnBrk="0" hangingPunct="1">
                        <a:buFont typeface="Wingdings" panose="05000000000000000000" pitchFamily="2" charset="2"/>
                        <a:buChar char="q"/>
                      </a:pPr>
                      <a:r>
                        <a:rPr lang="en-GB" sz="1800" kern="1200" dirty="0">
                          <a:solidFill>
                            <a:schemeClr val="tx1"/>
                          </a:solidFill>
                        </a:rPr>
                        <a:t>Experiential learning opportunities (Meredith, Shafer and Mantel, 2021)</a:t>
                      </a:r>
                      <a:endParaRPr lang="en-GB" sz="1800" kern="1200" dirty="0">
                        <a:solidFill>
                          <a:schemeClr val="tx1"/>
                        </a:solidFill>
                        <a:latin typeface="+mn-lt"/>
                        <a:ea typeface="+mn-ea"/>
                        <a:cs typeface="+mn-cs"/>
                      </a:endParaRPr>
                    </a:p>
                  </a:txBody>
                  <a:tcPr/>
                </a:tc>
                <a:tc>
                  <a:txBody>
                    <a:bodyPr/>
                    <a:lstStyle/>
                    <a:p>
                      <a:pPr marL="285750" indent="-285750" algn="l" defTabSz="914400" rtl="0" eaLnBrk="1" latinLnBrk="0" hangingPunct="1">
                        <a:buFont typeface="Wingdings" panose="05000000000000000000" pitchFamily="2" charset="2"/>
                        <a:buChar char="q"/>
                      </a:pPr>
                      <a:r>
                        <a:rPr lang="en-GB" sz="1800" kern="1200" dirty="0">
                          <a:solidFill>
                            <a:schemeClr val="tx1"/>
                          </a:solidFill>
                        </a:rPr>
                        <a:t>New and unproven event with limited brand recognition</a:t>
                      </a:r>
                    </a:p>
                    <a:p>
                      <a:pPr marL="285750" indent="-285750" algn="l" defTabSz="914400" rtl="0" eaLnBrk="1" latinLnBrk="0" hangingPunct="1">
                        <a:buFont typeface="Wingdings" panose="05000000000000000000" pitchFamily="2" charset="2"/>
                        <a:buChar char="q"/>
                      </a:pPr>
                      <a:r>
                        <a:rPr lang="en-GB" sz="1800" kern="1200" dirty="0">
                          <a:solidFill>
                            <a:schemeClr val="tx1"/>
                          </a:solidFill>
                        </a:rPr>
                        <a:t>Higher costs associated with green practices</a:t>
                      </a:r>
                    </a:p>
                    <a:p>
                      <a:pPr marL="285750" indent="-285750" algn="l" defTabSz="914400" rtl="0" eaLnBrk="1" latinLnBrk="0" hangingPunct="1">
                        <a:buFont typeface="Wingdings" panose="05000000000000000000" pitchFamily="2" charset="2"/>
                        <a:buChar char="q"/>
                      </a:pPr>
                      <a:r>
                        <a:rPr lang="en-GB" sz="1800" kern="1200" dirty="0">
                          <a:solidFill>
                            <a:schemeClr val="tx1"/>
                          </a:solidFill>
                        </a:rPr>
                        <a:t>Relatively remote location</a:t>
                      </a:r>
                    </a:p>
                    <a:p>
                      <a:pPr marL="285750" indent="-285750" algn="l" defTabSz="914400" rtl="0" eaLnBrk="1" latinLnBrk="0" hangingPunct="1">
                        <a:buFont typeface="Wingdings" panose="05000000000000000000" pitchFamily="2" charset="2"/>
                        <a:buChar char="q"/>
                      </a:pPr>
                      <a:endParaRPr lang="en-US" sz="1800" kern="1200" dirty="0">
                        <a:solidFill>
                          <a:schemeClr val="tx1"/>
                        </a:solidFill>
                        <a:latin typeface="+mn-lt"/>
                        <a:ea typeface="+mn-ea"/>
                        <a:cs typeface="+mn-cs"/>
                      </a:endParaRPr>
                    </a:p>
                  </a:txBody>
                  <a:tcPr/>
                </a:tc>
                <a:extLst>
                  <a:ext uri="{0D108BD9-81ED-4DB2-BD59-A6C34878D82A}">
                    <a16:rowId xmlns:a16="http://schemas.microsoft.com/office/drawing/2014/main" xmlns="" val="3448154201"/>
                  </a:ext>
                </a:extLst>
              </a:tr>
              <a:tr h="437892">
                <a:tc>
                  <a:txBody>
                    <a:bodyPr/>
                    <a:lstStyle/>
                    <a:p>
                      <a:pPr marL="0" algn="ctr" defTabSz="914400" rtl="0" eaLnBrk="1" latinLnBrk="0" hangingPunct="1"/>
                      <a:r>
                        <a:rPr lang="en-US" sz="2000" b="1" kern="1200" dirty="0">
                          <a:solidFill>
                            <a:schemeClr val="tx1"/>
                          </a:solidFill>
                        </a:rPr>
                        <a:t>Opportunities:</a:t>
                      </a:r>
                      <a:endParaRPr lang="en-US" sz="2000" b="1" kern="1200" dirty="0">
                        <a:solidFill>
                          <a:schemeClr val="tx1"/>
                        </a:solidFill>
                        <a:latin typeface="+mn-lt"/>
                        <a:ea typeface="+mn-ea"/>
                        <a:cs typeface="+mn-cs"/>
                      </a:endParaRPr>
                    </a:p>
                  </a:txBody>
                  <a:tcPr/>
                </a:tc>
                <a:tc>
                  <a:txBody>
                    <a:bodyPr/>
                    <a:lstStyle/>
                    <a:p>
                      <a:pPr marL="0" algn="ctr" defTabSz="914400" rtl="0" eaLnBrk="1" latinLnBrk="0" hangingPunct="1"/>
                      <a:r>
                        <a:rPr lang="en-US" sz="2000" b="1" kern="1200" dirty="0">
                          <a:solidFill>
                            <a:schemeClr val="tx1"/>
                          </a:solidFill>
                        </a:rPr>
                        <a:t>Threats:</a:t>
                      </a:r>
                      <a:endParaRPr lang="en-US" sz="2000" b="1" kern="1200" dirty="0">
                        <a:solidFill>
                          <a:schemeClr val="tx1"/>
                        </a:solidFill>
                        <a:latin typeface="+mn-lt"/>
                        <a:ea typeface="+mn-ea"/>
                        <a:cs typeface="+mn-cs"/>
                      </a:endParaRPr>
                    </a:p>
                  </a:txBody>
                  <a:tcPr/>
                </a:tc>
                <a:extLst>
                  <a:ext uri="{0D108BD9-81ED-4DB2-BD59-A6C34878D82A}">
                    <a16:rowId xmlns:a16="http://schemas.microsoft.com/office/drawing/2014/main" xmlns="" val="1819095427"/>
                  </a:ext>
                </a:extLst>
              </a:tr>
              <a:tr h="1919988">
                <a:tc>
                  <a:txBody>
                    <a:bodyPr/>
                    <a:lstStyle/>
                    <a:p>
                      <a:pPr marL="285750" indent="-285750" algn="l" defTabSz="914400" rtl="0" eaLnBrk="1" latinLnBrk="0" hangingPunct="1">
                        <a:buFont typeface="Wingdings" panose="05000000000000000000" pitchFamily="2" charset="2"/>
                        <a:buChar char="q"/>
                      </a:pPr>
                      <a:r>
                        <a:rPr lang="en-GB" sz="1800" kern="1200" dirty="0">
                          <a:solidFill>
                            <a:schemeClr val="tx1"/>
                          </a:solidFill>
                        </a:rPr>
                        <a:t>Growing demand for sustainable events</a:t>
                      </a:r>
                    </a:p>
                    <a:p>
                      <a:pPr marL="285750" indent="-285750" algn="l" defTabSz="914400" rtl="0" eaLnBrk="1" latinLnBrk="0" hangingPunct="1">
                        <a:buFont typeface="Wingdings" panose="05000000000000000000" pitchFamily="2" charset="2"/>
                        <a:buChar char="q"/>
                      </a:pPr>
                      <a:r>
                        <a:rPr lang="en-GB" sz="1800" kern="1200" dirty="0">
                          <a:solidFill>
                            <a:schemeClr val="tx1"/>
                          </a:solidFill>
                        </a:rPr>
                        <a:t>Increasing corporate sustainability commitments and budgets</a:t>
                      </a:r>
                    </a:p>
                    <a:p>
                      <a:pPr marL="285750" indent="-285750" algn="l" defTabSz="914400" rtl="0" eaLnBrk="1" latinLnBrk="0" hangingPunct="1">
                        <a:buFont typeface="Wingdings" panose="05000000000000000000" pitchFamily="2" charset="2"/>
                        <a:buChar char="q"/>
                      </a:pPr>
                      <a:r>
                        <a:rPr lang="en-GB" sz="1800" kern="1200" dirty="0">
                          <a:solidFill>
                            <a:schemeClr val="tx1"/>
                          </a:solidFill>
                        </a:rPr>
                        <a:t>Ability to be an industry leader and shape best practices</a:t>
                      </a:r>
                      <a:endParaRPr lang="en-GB" sz="1800" kern="1200" dirty="0">
                        <a:solidFill>
                          <a:schemeClr val="tx1"/>
                        </a:solidFill>
                        <a:latin typeface="+mn-lt"/>
                        <a:ea typeface="+mn-ea"/>
                        <a:cs typeface="+mn-cs"/>
                      </a:endParaRPr>
                    </a:p>
                  </a:txBody>
                  <a:tcPr/>
                </a:tc>
                <a:tc>
                  <a:txBody>
                    <a:bodyPr/>
                    <a:lstStyle/>
                    <a:p>
                      <a:pPr marL="285750" indent="-285750" algn="l" defTabSz="914400" rtl="0" eaLnBrk="1" latinLnBrk="0" hangingPunct="1">
                        <a:buFont typeface="Wingdings" panose="05000000000000000000" pitchFamily="2" charset="2"/>
                        <a:buChar char="q"/>
                      </a:pPr>
                      <a:r>
                        <a:rPr lang="en-GB" sz="1800" kern="1200" dirty="0">
                          <a:solidFill>
                            <a:schemeClr val="tx1"/>
                          </a:solidFill>
                        </a:rPr>
                        <a:t>Economic downturn impacting event and travel budgets</a:t>
                      </a:r>
                    </a:p>
                    <a:p>
                      <a:pPr marL="285750" indent="-285750" algn="l" defTabSz="914400" rtl="0" eaLnBrk="1" latinLnBrk="0" hangingPunct="1">
                        <a:buFont typeface="Wingdings" panose="05000000000000000000" pitchFamily="2" charset="2"/>
                        <a:buChar char="q"/>
                      </a:pPr>
                      <a:r>
                        <a:rPr lang="en-GB" sz="1800" kern="1200" dirty="0">
                          <a:solidFill>
                            <a:schemeClr val="tx1"/>
                          </a:solidFill>
                        </a:rPr>
                        <a:t>Rising costs of sustainable materials</a:t>
                      </a:r>
                    </a:p>
                    <a:p>
                      <a:pPr marL="285750" indent="-285750" algn="l" defTabSz="914400" rtl="0" eaLnBrk="1" latinLnBrk="0" hangingPunct="1">
                        <a:buFont typeface="Wingdings" panose="05000000000000000000" pitchFamily="2" charset="2"/>
                        <a:buChar char="q"/>
                      </a:pPr>
                      <a:r>
                        <a:rPr lang="en-GB" sz="1800" kern="1200" dirty="0">
                          <a:solidFill>
                            <a:schemeClr val="tx1"/>
                          </a:solidFill>
                        </a:rPr>
                        <a:t>Competition from adjacent sustainability platforms</a:t>
                      </a:r>
                    </a:p>
                    <a:p>
                      <a:pPr marL="285750" indent="-285750" algn="l" defTabSz="914400" rtl="0" eaLnBrk="1" latinLnBrk="0" hangingPunct="1">
                        <a:buFont typeface="Wingdings" panose="05000000000000000000" pitchFamily="2" charset="2"/>
                        <a:buChar char="q"/>
                      </a:pPr>
                      <a:r>
                        <a:rPr lang="en-GB" sz="1800" kern="1200" dirty="0">
                          <a:solidFill>
                            <a:schemeClr val="tx1"/>
                          </a:solidFill>
                        </a:rPr>
                        <a:t>Weather dependency as an outdoor venue</a:t>
                      </a:r>
                      <a:endParaRPr lang="en-GB" sz="1800" kern="1200" dirty="0">
                        <a:solidFill>
                          <a:schemeClr val="tx1"/>
                        </a:solidFill>
                        <a:latin typeface="+mn-lt"/>
                        <a:ea typeface="+mn-ea"/>
                        <a:cs typeface="+mn-cs"/>
                      </a:endParaRPr>
                    </a:p>
                  </a:txBody>
                  <a:tcPr/>
                </a:tc>
                <a:extLst>
                  <a:ext uri="{0D108BD9-81ED-4DB2-BD59-A6C34878D82A}">
                    <a16:rowId xmlns:a16="http://schemas.microsoft.com/office/drawing/2014/main" xmlns="" val="2444810251"/>
                  </a:ext>
                </a:extLst>
              </a:tr>
            </a:tbl>
          </a:graphicData>
        </a:graphic>
      </p:graphicFrame>
    </p:spTree>
    <p:extLst>
      <p:ext uri="{BB962C8B-B14F-4D97-AF65-F5344CB8AC3E}">
        <p14:creationId xmlns:p14="http://schemas.microsoft.com/office/powerpoint/2010/main" val="14978823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36DFA2D0-FF68-216D-B37E-B7C9DCEBE3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xmlns="" id="{0E6CC193-5BE2-8236-0758-AC170EC8764E}"/>
              </a:ext>
            </a:extLst>
          </p:cNvPr>
          <p:cNvSpPr>
            <a:spLocks noGrp="1"/>
          </p:cNvSpPr>
          <p:nvPr>
            <p:ph type="title"/>
          </p:nvPr>
        </p:nvSpPr>
        <p:spPr/>
        <p:txBody>
          <a:bodyPr>
            <a:normAutofit/>
          </a:bodyPr>
          <a:lstStyle/>
          <a:p>
            <a:pPr>
              <a:lnSpc>
                <a:spcPct val="120000"/>
              </a:lnSpc>
            </a:pPr>
            <a:r>
              <a:rPr lang="en-US" sz="3600" dirty="0"/>
              <a:t>PESTLE Analysis </a:t>
            </a:r>
          </a:p>
        </p:txBody>
      </p:sp>
      <p:sp>
        <p:nvSpPr>
          <p:cNvPr id="3" name="Text Placeholder 2">
            <a:extLst>
              <a:ext uri="{FF2B5EF4-FFF2-40B4-BE49-F238E27FC236}">
                <a16:creationId xmlns:a16="http://schemas.microsoft.com/office/drawing/2014/main" xmlns="" id="{06AAFB8D-4C62-8345-C33C-EC52C7DDC712}"/>
              </a:ext>
            </a:extLst>
          </p:cNvPr>
          <p:cNvSpPr>
            <a:spLocks noGrp="1"/>
          </p:cNvSpPr>
          <p:nvPr>
            <p:ph type="body" idx="1"/>
          </p:nvPr>
        </p:nvSpPr>
        <p:spPr>
          <a:xfrm>
            <a:off x="1447800" y="1681163"/>
            <a:ext cx="3356212" cy="823912"/>
          </a:xfrm>
        </p:spPr>
        <p:txBody>
          <a:bodyPr>
            <a:normAutofit/>
          </a:bodyPr>
          <a:lstStyle/>
          <a:p>
            <a:r>
              <a:rPr lang="en-US" dirty="0"/>
              <a:t>Political factors:</a:t>
            </a:r>
          </a:p>
        </p:txBody>
      </p:sp>
      <p:sp>
        <p:nvSpPr>
          <p:cNvPr id="4" name="Content Placeholder 3">
            <a:extLst>
              <a:ext uri="{FF2B5EF4-FFF2-40B4-BE49-F238E27FC236}">
                <a16:creationId xmlns:a16="http://schemas.microsoft.com/office/drawing/2014/main" xmlns="" id="{449AB616-E8B1-0400-291C-83F4288D27AD}"/>
              </a:ext>
            </a:extLst>
          </p:cNvPr>
          <p:cNvSpPr>
            <a:spLocks noGrp="1"/>
          </p:cNvSpPr>
          <p:nvPr>
            <p:ph sz="half" idx="2"/>
          </p:nvPr>
        </p:nvSpPr>
        <p:spPr>
          <a:xfrm>
            <a:off x="1447800" y="2505075"/>
            <a:ext cx="3356212" cy="3684588"/>
          </a:xfrm>
        </p:spPr>
        <p:txBody>
          <a:bodyPr>
            <a:normAutofit/>
          </a:bodyPr>
          <a:lstStyle/>
          <a:p>
            <a:r>
              <a:rPr lang="en-US" sz="2000" dirty="0"/>
              <a:t>Spain's pro-environment policies support sustainable tourism</a:t>
            </a:r>
          </a:p>
          <a:p>
            <a:r>
              <a:rPr lang="en-US" sz="2000" dirty="0"/>
              <a:t>Subsidies for green infrastructure</a:t>
            </a:r>
          </a:p>
          <a:p>
            <a:r>
              <a:rPr lang="en-US" sz="2000" dirty="0"/>
              <a:t>Carbon taxes on transport</a:t>
            </a:r>
          </a:p>
          <a:p>
            <a:r>
              <a:rPr lang="en-US" sz="2000" dirty="0"/>
              <a:t>Programs promoting agritourism/ecotourism</a:t>
            </a:r>
          </a:p>
        </p:txBody>
      </p:sp>
      <p:sp>
        <p:nvSpPr>
          <p:cNvPr id="5" name="Text Placeholder 4">
            <a:extLst>
              <a:ext uri="{FF2B5EF4-FFF2-40B4-BE49-F238E27FC236}">
                <a16:creationId xmlns:a16="http://schemas.microsoft.com/office/drawing/2014/main" xmlns="" id="{1D038F67-18E3-D020-F8E3-0E64E8E16187}"/>
              </a:ext>
            </a:extLst>
          </p:cNvPr>
          <p:cNvSpPr>
            <a:spLocks noGrp="1"/>
          </p:cNvSpPr>
          <p:nvPr>
            <p:ph type="body" sz="quarter" idx="3"/>
          </p:nvPr>
        </p:nvSpPr>
        <p:spPr>
          <a:xfrm>
            <a:off x="5069223" y="1681163"/>
            <a:ext cx="2834640" cy="823912"/>
          </a:xfrm>
        </p:spPr>
        <p:txBody>
          <a:bodyPr>
            <a:normAutofit/>
          </a:bodyPr>
          <a:lstStyle/>
          <a:p>
            <a:r>
              <a:rPr lang="en-US" dirty="0"/>
              <a:t>Economic factors:</a:t>
            </a:r>
          </a:p>
        </p:txBody>
      </p:sp>
      <p:sp>
        <p:nvSpPr>
          <p:cNvPr id="6" name="Content Placeholder 5">
            <a:extLst>
              <a:ext uri="{FF2B5EF4-FFF2-40B4-BE49-F238E27FC236}">
                <a16:creationId xmlns:a16="http://schemas.microsoft.com/office/drawing/2014/main" xmlns="" id="{1FDCE240-3BAC-6433-EC4B-DA4863244594}"/>
              </a:ext>
            </a:extLst>
          </p:cNvPr>
          <p:cNvSpPr>
            <a:spLocks noGrp="1"/>
          </p:cNvSpPr>
          <p:nvPr>
            <p:ph sz="quarter" idx="4"/>
          </p:nvPr>
        </p:nvSpPr>
        <p:spPr>
          <a:xfrm>
            <a:off x="5069223" y="2505075"/>
            <a:ext cx="2834640" cy="3684588"/>
          </a:xfrm>
        </p:spPr>
        <p:txBody>
          <a:bodyPr>
            <a:normAutofit/>
          </a:bodyPr>
          <a:lstStyle/>
          <a:p>
            <a:r>
              <a:rPr lang="en-GB" sz="2200" dirty="0"/>
              <a:t>Projected rise in overall corporate event spending</a:t>
            </a:r>
          </a:p>
          <a:p>
            <a:r>
              <a:rPr lang="en-GB" sz="2200" dirty="0"/>
              <a:t>Potential impact of economic downturn on budgets (O’Toole, 2011)</a:t>
            </a:r>
          </a:p>
        </p:txBody>
      </p:sp>
      <p:sp>
        <p:nvSpPr>
          <p:cNvPr id="11" name="Text Placeholder 4">
            <a:extLst>
              <a:ext uri="{FF2B5EF4-FFF2-40B4-BE49-F238E27FC236}">
                <a16:creationId xmlns:a16="http://schemas.microsoft.com/office/drawing/2014/main" xmlns="" id="{125FC16A-7AD9-0807-9DB5-42BE2E10F0B5}"/>
              </a:ext>
            </a:extLst>
          </p:cNvPr>
          <p:cNvSpPr txBox="1">
            <a:spLocks/>
          </p:cNvSpPr>
          <p:nvPr/>
        </p:nvSpPr>
        <p:spPr>
          <a:xfrm>
            <a:off x="8472277" y="1681163"/>
            <a:ext cx="3101023" cy="823912"/>
          </a:xfrm>
          <a:prstGeom prst="rect">
            <a:avLst/>
          </a:prstGeom>
        </p:spPr>
        <p:txBody>
          <a:bodyPr vert="horz" lIns="91440" tIns="45720" rIns="91440" bIns="45720" rtlCol="0" anchor="b">
            <a:norm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prstClr val="black"/>
                </a:solidFill>
                <a:effectLst/>
                <a:uLnTx/>
                <a:uFillTx/>
                <a:latin typeface="Univers"/>
                <a:ea typeface="+mn-ea"/>
                <a:cs typeface="+mn-cs"/>
              </a:rPr>
              <a:t>Social factors:</a:t>
            </a:r>
          </a:p>
        </p:txBody>
      </p:sp>
      <p:sp>
        <p:nvSpPr>
          <p:cNvPr id="13" name="Content Placeholder 5">
            <a:extLst>
              <a:ext uri="{FF2B5EF4-FFF2-40B4-BE49-F238E27FC236}">
                <a16:creationId xmlns:a16="http://schemas.microsoft.com/office/drawing/2014/main" xmlns="" id="{1D4C95A7-883C-586D-9A26-21BB614B9697}"/>
              </a:ext>
            </a:extLst>
          </p:cNvPr>
          <p:cNvSpPr txBox="1">
            <a:spLocks/>
          </p:cNvSpPr>
          <p:nvPr/>
        </p:nvSpPr>
        <p:spPr>
          <a:xfrm>
            <a:off x="8472277" y="2505075"/>
            <a:ext cx="3101023" cy="368458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100" b="0" i="0" u="none" strike="noStrike" kern="1200" cap="none" spc="0" normalizeH="0" baseline="0" noProof="0" dirty="0">
                <a:ln>
                  <a:noFill/>
                </a:ln>
                <a:solidFill>
                  <a:prstClr val="black"/>
                </a:solidFill>
                <a:effectLst/>
                <a:uLnTx/>
                <a:uFillTx/>
                <a:latin typeface="Univers"/>
                <a:ea typeface="+mn-ea"/>
                <a:cs typeface="+mn-cs"/>
              </a:rPr>
              <a:t>Growing public demand for sustainable products and practices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100" b="0" i="0" u="none" strike="noStrike" kern="1200" cap="none" spc="0" normalizeH="0" baseline="0" noProof="0" dirty="0">
                <a:ln>
                  <a:noFill/>
                </a:ln>
                <a:solidFill>
                  <a:prstClr val="black"/>
                </a:solidFill>
                <a:effectLst/>
                <a:uLnTx/>
                <a:uFillTx/>
                <a:latin typeface="Univers"/>
                <a:ea typeface="+mn-ea"/>
                <a:cs typeface="+mn-cs"/>
              </a:rPr>
              <a:t>Especially among young professionals attending MICE events (Jones, 2017)</a:t>
            </a:r>
          </a:p>
        </p:txBody>
      </p:sp>
    </p:spTree>
    <p:extLst>
      <p:ext uri="{BB962C8B-B14F-4D97-AF65-F5344CB8AC3E}">
        <p14:creationId xmlns:p14="http://schemas.microsoft.com/office/powerpoint/2010/main" val="14682495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2DC22D3A-D757-484D-B826-0E396FE5F8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xmlns="" id="{7E72B058-DCAA-8230-3F20-552D5BE81F0E}"/>
              </a:ext>
            </a:extLst>
          </p:cNvPr>
          <p:cNvSpPr>
            <a:spLocks noGrp="1"/>
          </p:cNvSpPr>
          <p:nvPr>
            <p:ph type="title"/>
          </p:nvPr>
        </p:nvSpPr>
        <p:spPr/>
        <p:txBody>
          <a:bodyPr>
            <a:normAutofit/>
          </a:bodyPr>
          <a:lstStyle/>
          <a:p>
            <a:pPr>
              <a:lnSpc>
                <a:spcPct val="120000"/>
              </a:lnSpc>
            </a:pPr>
            <a:r>
              <a:rPr lang="en-US" sz="3600" dirty="0"/>
              <a:t>PESTLE Analysis (Cont'd)</a:t>
            </a:r>
          </a:p>
        </p:txBody>
      </p:sp>
      <p:sp>
        <p:nvSpPr>
          <p:cNvPr id="3" name="Text Placeholder 2">
            <a:extLst>
              <a:ext uri="{FF2B5EF4-FFF2-40B4-BE49-F238E27FC236}">
                <a16:creationId xmlns:a16="http://schemas.microsoft.com/office/drawing/2014/main" xmlns="" id="{35AB890A-AEF6-E275-AF39-1411DD79139B}"/>
              </a:ext>
            </a:extLst>
          </p:cNvPr>
          <p:cNvSpPr>
            <a:spLocks noGrp="1"/>
          </p:cNvSpPr>
          <p:nvPr>
            <p:ph type="body" idx="1"/>
          </p:nvPr>
        </p:nvSpPr>
        <p:spPr>
          <a:xfrm>
            <a:off x="1065658" y="1681163"/>
            <a:ext cx="3506337" cy="823912"/>
          </a:xfrm>
        </p:spPr>
        <p:txBody>
          <a:bodyPr>
            <a:normAutofit/>
          </a:bodyPr>
          <a:lstStyle/>
          <a:p>
            <a:r>
              <a:rPr lang="en-US" dirty="0"/>
              <a:t>Technological factors:</a:t>
            </a:r>
          </a:p>
        </p:txBody>
      </p:sp>
      <p:sp>
        <p:nvSpPr>
          <p:cNvPr id="4" name="Content Placeholder 3">
            <a:extLst>
              <a:ext uri="{FF2B5EF4-FFF2-40B4-BE49-F238E27FC236}">
                <a16:creationId xmlns:a16="http://schemas.microsoft.com/office/drawing/2014/main" xmlns="" id="{7C1E0026-1C32-F980-373A-5885D51A544D}"/>
              </a:ext>
            </a:extLst>
          </p:cNvPr>
          <p:cNvSpPr>
            <a:spLocks noGrp="1"/>
          </p:cNvSpPr>
          <p:nvPr>
            <p:ph sz="half" idx="2"/>
          </p:nvPr>
        </p:nvSpPr>
        <p:spPr>
          <a:xfrm>
            <a:off x="1065659" y="2505075"/>
            <a:ext cx="3356212" cy="3684588"/>
          </a:xfrm>
        </p:spPr>
        <p:txBody>
          <a:bodyPr>
            <a:normAutofit/>
          </a:bodyPr>
          <a:lstStyle/>
          <a:p>
            <a:r>
              <a:rPr lang="en-GB" dirty="0"/>
              <a:t>Availability of renewable energy infrastructure like solar and wind</a:t>
            </a:r>
          </a:p>
          <a:p>
            <a:r>
              <a:rPr lang="en-GB" dirty="0"/>
              <a:t>Importance of leveraging clean tech</a:t>
            </a:r>
          </a:p>
          <a:p>
            <a:r>
              <a:rPr lang="en-GB" dirty="0"/>
              <a:t>Use of mobile apps and digital displays to reduce printing</a:t>
            </a:r>
          </a:p>
        </p:txBody>
      </p:sp>
      <p:sp>
        <p:nvSpPr>
          <p:cNvPr id="5" name="Text Placeholder 4">
            <a:extLst>
              <a:ext uri="{FF2B5EF4-FFF2-40B4-BE49-F238E27FC236}">
                <a16:creationId xmlns:a16="http://schemas.microsoft.com/office/drawing/2014/main" xmlns="" id="{F2AABC62-21FB-1ECD-25A6-99B9EF77BC32}"/>
              </a:ext>
            </a:extLst>
          </p:cNvPr>
          <p:cNvSpPr>
            <a:spLocks noGrp="1"/>
          </p:cNvSpPr>
          <p:nvPr>
            <p:ph type="body" sz="quarter" idx="3"/>
          </p:nvPr>
        </p:nvSpPr>
        <p:spPr>
          <a:xfrm>
            <a:off x="4741674" y="1681163"/>
            <a:ext cx="2834640" cy="823912"/>
          </a:xfrm>
        </p:spPr>
        <p:txBody>
          <a:bodyPr>
            <a:normAutofit/>
          </a:bodyPr>
          <a:lstStyle/>
          <a:p>
            <a:r>
              <a:rPr lang="en-US" dirty="0"/>
              <a:t>Legal factors:</a:t>
            </a:r>
          </a:p>
        </p:txBody>
      </p:sp>
      <p:sp>
        <p:nvSpPr>
          <p:cNvPr id="6" name="Content Placeholder 5">
            <a:extLst>
              <a:ext uri="{FF2B5EF4-FFF2-40B4-BE49-F238E27FC236}">
                <a16:creationId xmlns:a16="http://schemas.microsoft.com/office/drawing/2014/main" xmlns="" id="{AC8D0E76-03E7-4E0C-07AA-21D232E1EB05}"/>
              </a:ext>
            </a:extLst>
          </p:cNvPr>
          <p:cNvSpPr>
            <a:spLocks noGrp="1"/>
          </p:cNvSpPr>
          <p:nvPr>
            <p:ph sz="quarter" idx="4"/>
          </p:nvPr>
        </p:nvSpPr>
        <p:spPr>
          <a:xfrm>
            <a:off x="4741673" y="2505075"/>
            <a:ext cx="3190379" cy="3684588"/>
          </a:xfrm>
        </p:spPr>
        <p:txBody>
          <a:bodyPr>
            <a:noAutofit/>
          </a:bodyPr>
          <a:lstStyle/>
          <a:p>
            <a:r>
              <a:rPr lang="en-GB" dirty="0"/>
              <a:t>Regulations around outdoor events, waste management, noise levels, etc.</a:t>
            </a:r>
          </a:p>
          <a:p>
            <a:r>
              <a:rPr lang="en-GB" dirty="0"/>
              <a:t>Impact on venue and programming choices (Jones, 2017)</a:t>
            </a:r>
          </a:p>
          <a:p>
            <a:r>
              <a:rPr lang="en-GB" dirty="0"/>
              <a:t>Compliance with truth-in-advertising laws to avoid greenwashing charges</a:t>
            </a:r>
          </a:p>
        </p:txBody>
      </p:sp>
      <p:sp>
        <p:nvSpPr>
          <p:cNvPr id="11" name="Text Placeholder 4">
            <a:extLst>
              <a:ext uri="{FF2B5EF4-FFF2-40B4-BE49-F238E27FC236}">
                <a16:creationId xmlns:a16="http://schemas.microsoft.com/office/drawing/2014/main" xmlns="" id="{F1F09DC7-CD5A-4C30-82EF-3E78AC016605}"/>
              </a:ext>
            </a:extLst>
          </p:cNvPr>
          <p:cNvSpPr txBox="1">
            <a:spLocks/>
          </p:cNvSpPr>
          <p:nvPr/>
        </p:nvSpPr>
        <p:spPr>
          <a:xfrm>
            <a:off x="8267560" y="1681163"/>
            <a:ext cx="3491122" cy="823912"/>
          </a:xfrm>
          <a:prstGeom prst="rect">
            <a:avLst/>
          </a:prstGeom>
        </p:spPr>
        <p:txBody>
          <a:bodyPr vert="horz" lIns="91440" tIns="45720" rIns="91440" bIns="45720" rtlCol="0" anchor="b">
            <a:norm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prstClr val="black"/>
                </a:solidFill>
                <a:effectLst/>
                <a:uLnTx/>
                <a:uFillTx/>
                <a:latin typeface="Univers"/>
                <a:ea typeface="+mn-ea"/>
                <a:cs typeface="+mn-cs"/>
              </a:rPr>
              <a:t>Environmental factors:</a:t>
            </a:r>
          </a:p>
        </p:txBody>
      </p:sp>
      <p:sp>
        <p:nvSpPr>
          <p:cNvPr id="13" name="Content Placeholder 5">
            <a:extLst>
              <a:ext uri="{FF2B5EF4-FFF2-40B4-BE49-F238E27FC236}">
                <a16:creationId xmlns:a16="http://schemas.microsoft.com/office/drawing/2014/main" xmlns="" id="{A78221FC-B9C4-0D5B-D1E6-E2DCBB22EFFA}"/>
              </a:ext>
            </a:extLst>
          </p:cNvPr>
          <p:cNvSpPr txBox="1">
            <a:spLocks/>
          </p:cNvSpPr>
          <p:nvPr/>
        </p:nvSpPr>
        <p:spPr>
          <a:xfrm>
            <a:off x="8267560" y="2505075"/>
            <a:ext cx="3101023" cy="368458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100" b="0" i="0" u="none" strike="noStrike" kern="1200" cap="none" spc="0" normalizeH="0" baseline="0" noProof="0" dirty="0">
                <a:ln>
                  <a:noFill/>
                </a:ln>
                <a:solidFill>
                  <a:prstClr val="black"/>
                </a:solidFill>
                <a:effectLst/>
                <a:uLnTx/>
                <a:uFillTx/>
                <a:latin typeface="Univers"/>
                <a:ea typeface="+mn-ea"/>
                <a:cs typeface="+mn-cs"/>
              </a:rPr>
              <a:t>Key role of ideal weather for attendee experience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100" b="0" i="0" u="none" strike="noStrike" kern="1200" cap="none" spc="0" normalizeH="0" baseline="0" noProof="0" dirty="0">
                <a:ln>
                  <a:noFill/>
                </a:ln>
                <a:solidFill>
                  <a:prstClr val="black"/>
                </a:solidFill>
                <a:effectLst/>
                <a:uLnTx/>
                <a:uFillTx/>
                <a:latin typeface="Univers"/>
                <a:ea typeface="+mn-ea"/>
                <a:cs typeface="+mn-cs"/>
              </a:rPr>
              <a:t>Risk of drought conditions impacting agricultural offerings for farm-to-table meals and tours</a:t>
            </a:r>
          </a:p>
        </p:txBody>
      </p:sp>
    </p:spTree>
    <p:extLst>
      <p:ext uri="{BB962C8B-B14F-4D97-AF65-F5344CB8AC3E}">
        <p14:creationId xmlns:p14="http://schemas.microsoft.com/office/powerpoint/2010/main" val="19588241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75463AD6-A211-2A5E-35DC-A9F5372BF741}"/>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xmlns="" id="{F52FA8ED-1A73-EFD6-CEF8-1687E2965ECC}"/>
              </a:ext>
            </a:extLst>
          </p:cNvPr>
          <p:cNvSpPr>
            <a:spLocks noGrp="1"/>
          </p:cNvSpPr>
          <p:nvPr>
            <p:ph type="title"/>
          </p:nvPr>
        </p:nvSpPr>
        <p:spPr>
          <a:xfrm>
            <a:off x="804672" y="1130304"/>
            <a:ext cx="6190488" cy="712140"/>
          </a:xfrm>
        </p:spPr>
        <p:txBody>
          <a:bodyPr anchor="t">
            <a:normAutofit/>
          </a:bodyPr>
          <a:lstStyle/>
          <a:p>
            <a:r>
              <a:rPr lang="en-US" sz="3600" dirty="0"/>
              <a:t>Conclusion</a:t>
            </a:r>
          </a:p>
        </p:txBody>
      </p:sp>
      <p:sp>
        <p:nvSpPr>
          <p:cNvPr id="4" name="Content Placeholder 3">
            <a:extLst>
              <a:ext uri="{FF2B5EF4-FFF2-40B4-BE49-F238E27FC236}">
                <a16:creationId xmlns:a16="http://schemas.microsoft.com/office/drawing/2014/main" xmlns="" id="{1C4FFD83-1990-1338-B978-4B128127FC75}"/>
              </a:ext>
            </a:extLst>
          </p:cNvPr>
          <p:cNvSpPr>
            <a:spLocks noGrp="1"/>
          </p:cNvSpPr>
          <p:nvPr>
            <p:ph idx="1"/>
          </p:nvPr>
        </p:nvSpPr>
        <p:spPr>
          <a:xfrm>
            <a:off x="850392" y="1842444"/>
            <a:ext cx="6190488" cy="4329756"/>
          </a:xfrm>
        </p:spPr>
        <p:txBody>
          <a:bodyPr>
            <a:normAutofit fontScale="92500" lnSpcReduction="10000"/>
          </a:bodyPr>
          <a:lstStyle/>
          <a:p>
            <a:r>
              <a:rPr lang="en-GB" dirty="0"/>
              <a:t>The Sustainable Summer Soirée is a new kind of event for professionals in the meetings and events industry who care about the environment. After careful research and planning, the organizers believe there is strong need and interest in this sustainable conference.</a:t>
            </a:r>
          </a:p>
          <a:p>
            <a:r>
              <a:rPr lang="en-GB" dirty="0"/>
              <a:t>The Soirée will follow eco-friendly practices to limit waste, emissions, and environmental impact while still offering an engaging experience for attendees. Key features include an inspiring solar-powered venue, educational sessions led by sustainability experts, networking opportunities, and behind-the-scenes looks at green meeting methods.</a:t>
            </a:r>
          </a:p>
        </p:txBody>
      </p:sp>
      <p:pic>
        <p:nvPicPr>
          <p:cNvPr id="8" name="Picture Placeholder 7">
            <a:extLst>
              <a:ext uri="{FF2B5EF4-FFF2-40B4-BE49-F238E27FC236}">
                <a16:creationId xmlns:a16="http://schemas.microsoft.com/office/drawing/2014/main" xmlns="" id="{B3DB9EBF-90FD-4517-4302-ABEEB0D1D705}"/>
              </a:ext>
            </a:extLst>
          </p:cNvPr>
          <p:cNvPicPr>
            <a:picLocks noGrp="1" noChangeAspect="1"/>
          </p:cNvPicPr>
          <p:nvPr>
            <p:ph type="pic" sz="quarter" idx="13"/>
          </p:nvPr>
        </p:nvPicPr>
        <p:blipFill rotWithShape="1">
          <a:blip r:embed="rId2"/>
          <a:srcRect l="15655" r="15655"/>
          <a:stretch/>
        </p:blipFill>
        <p:spPr/>
      </p:pic>
      <p:sp>
        <p:nvSpPr>
          <p:cNvPr id="11" name="Slide Number Placeholder 10">
            <a:extLst>
              <a:ext uri="{FF2B5EF4-FFF2-40B4-BE49-F238E27FC236}">
                <a16:creationId xmlns:a16="http://schemas.microsoft.com/office/drawing/2014/main" xmlns="" id="{E403DB00-F206-15AC-C655-84C29A730830}"/>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8DA9DAA-006C-4F4B-980E-E3DF019B24E2}" type="slidenum">
              <a:rPr kumimoji="0" lang="en-US" sz="1200" b="1" i="0" u="none" strike="noStrike" kern="1200" cap="all" spc="100" normalizeH="0" baseline="0" noProof="0" smtClean="0">
                <a:ln>
                  <a:noFill/>
                </a:ln>
                <a:solidFill>
                  <a:srgbClr val="243FFF"/>
                </a:solidFill>
                <a:effectLst/>
                <a:uLnTx/>
                <a:uFillTx/>
                <a:latin typeface="Univers"/>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1" i="0" u="none" strike="noStrike" kern="1200" cap="all" spc="100" normalizeH="0" baseline="0" noProof="0" dirty="0">
              <a:ln>
                <a:noFill/>
              </a:ln>
              <a:solidFill>
                <a:srgbClr val="243FFF"/>
              </a:solidFill>
              <a:effectLst/>
              <a:uLnTx/>
              <a:uFillTx/>
              <a:latin typeface="Univers"/>
              <a:ea typeface="+mn-ea"/>
              <a:cs typeface="+mn-cs"/>
            </a:endParaRPr>
          </a:p>
        </p:txBody>
      </p:sp>
    </p:spTree>
    <p:extLst>
      <p:ext uri="{BB962C8B-B14F-4D97-AF65-F5344CB8AC3E}">
        <p14:creationId xmlns:p14="http://schemas.microsoft.com/office/powerpoint/2010/main" val="38842024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1C93F750-6AA5-0AB3-F98D-FC0F83772B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xmlns="" id="{FFDD1973-145D-D69C-E649-180468D0079F}"/>
              </a:ext>
            </a:extLst>
          </p:cNvPr>
          <p:cNvSpPr>
            <a:spLocks noGrp="1"/>
          </p:cNvSpPr>
          <p:nvPr>
            <p:ph type="title"/>
          </p:nvPr>
        </p:nvSpPr>
        <p:spPr/>
        <p:txBody>
          <a:bodyPr>
            <a:noAutofit/>
          </a:bodyPr>
          <a:lstStyle/>
          <a:p>
            <a:r>
              <a:rPr lang="en-GB" sz="3600" dirty="0"/>
              <a:t>Reference</a:t>
            </a:r>
            <a:endParaRPr lang="en-US" sz="3600" dirty="0"/>
          </a:p>
        </p:txBody>
      </p:sp>
      <p:sp>
        <p:nvSpPr>
          <p:cNvPr id="4" name="Content Placeholder 3">
            <a:extLst>
              <a:ext uri="{FF2B5EF4-FFF2-40B4-BE49-F238E27FC236}">
                <a16:creationId xmlns:a16="http://schemas.microsoft.com/office/drawing/2014/main" xmlns="" id="{6B81A219-C423-CF95-175B-0600B30D4B4A}"/>
              </a:ext>
            </a:extLst>
          </p:cNvPr>
          <p:cNvSpPr>
            <a:spLocks noGrp="1"/>
          </p:cNvSpPr>
          <p:nvPr>
            <p:ph idx="1"/>
          </p:nvPr>
        </p:nvSpPr>
        <p:spPr>
          <a:xfrm>
            <a:off x="838200" y="1378424"/>
            <a:ext cx="10515600" cy="5114451"/>
          </a:xfrm>
        </p:spPr>
        <p:txBody>
          <a:bodyPr>
            <a:normAutofit/>
          </a:bodyPr>
          <a:lstStyle/>
          <a:p>
            <a:pPr>
              <a:lnSpc>
                <a:spcPct val="100000"/>
              </a:lnSpc>
              <a:spcBef>
                <a:spcPts val="0"/>
              </a:spcBef>
              <a:spcAft>
                <a:spcPts val="600"/>
              </a:spcAft>
            </a:pPr>
            <a:r>
              <a:rPr lang="en-US" sz="2200" dirty="0"/>
              <a:t>Fox, D., </a:t>
            </a:r>
            <a:r>
              <a:rPr lang="en-US" sz="2200" dirty="0" err="1"/>
              <a:t>Gouthro</a:t>
            </a:r>
            <a:r>
              <a:rPr lang="en-US" sz="2200" dirty="0"/>
              <a:t>, M.B., </a:t>
            </a:r>
            <a:r>
              <a:rPr lang="en-US" sz="2200" dirty="0" err="1"/>
              <a:t>Morakabati</a:t>
            </a:r>
            <a:r>
              <a:rPr lang="en-US" sz="2200" dirty="0"/>
              <a:t>, Y. and </a:t>
            </a:r>
            <a:r>
              <a:rPr lang="en-US" sz="2200" dirty="0" err="1"/>
              <a:t>Brackstone</a:t>
            </a:r>
            <a:r>
              <a:rPr lang="en-US" sz="2200" dirty="0"/>
              <a:t>, J. (2014). Doing events research : from theory to practice. London: Routledge, Taylor &amp; Francis Group.</a:t>
            </a:r>
          </a:p>
          <a:p>
            <a:pPr>
              <a:lnSpc>
                <a:spcPct val="100000"/>
              </a:lnSpc>
              <a:spcBef>
                <a:spcPts val="0"/>
              </a:spcBef>
              <a:spcAft>
                <a:spcPts val="600"/>
              </a:spcAft>
            </a:pPr>
            <a:r>
              <a:rPr lang="en-US" sz="2200" dirty="0"/>
              <a:t>Getz, D. and Page, S.J. (2019). Event studies : theory, research and policy for planned events. 4th ed. London: Routledge.</a:t>
            </a:r>
          </a:p>
          <a:p>
            <a:pPr>
              <a:lnSpc>
                <a:spcPct val="100000"/>
              </a:lnSpc>
              <a:spcBef>
                <a:spcPts val="0"/>
              </a:spcBef>
              <a:spcAft>
                <a:spcPts val="600"/>
              </a:spcAft>
            </a:pPr>
            <a:r>
              <a:rPr lang="en-US" sz="2200" dirty="0"/>
              <a:t>Jones, M.L. (2017). Sustainable Event Management. [online] Routledge. </a:t>
            </a:r>
            <a:r>
              <a:rPr lang="en-US" sz="2200" dirty="0" err="1"/>
              <a:t>doi:https</a:t>
            </a:r>
            <a:r>
              <a:rPr lang="en-US" sz="2200" dirty="0"/>
              <a:t>://doi.org/10.4324/9781315439723.</a:t>
            </a:r>
          </a:p>
          <a:p>
            <a:pPr>
              <a:lnSpc>
                <a:spcPct val="100000"/>
              </a:lnSpc>
              <a:spcBef>
                <a:spcPts val="0"/>
              </a:spcBef>
              <a:spcAft>
                <a:spcPts val="600"/>
              </a:spcAft>
            </a:pPr>
            <a:r>
              <a:rPr lang="en-US" sz="2200" dirty="0"/>
              <a:t>Meredith, J.R., Shafer, S.M. and Mantel, S.J. (2021). Project management : a managerial approach. Milton Qld: John Wiley And Son Australia, Ltd.</a:t>
            </a:r>
          </a:p>
          <a:p>
            <a:pPr>
              <a:lnSpc>
                <a:spcPct val="100000"/>
              </a:lnSpc>
              <a:spcBef>
                <a:spcPts val="0"/>
              </a:spcBef>
              <a:spcAft>
                <a:spcPts val="600"/>
              </a:spcAft>
            </a:pPr>
            <a:r>
              <a:rPr lang="en-US" sz="2200" dirty="0"/>
              <a:t>O’Toole, W. (2011). Event feasibility and development: from strategy to operations. Butterworth-Heinemann.</a:t>
            </a:r>
          </a:p>
          <a:p>
            <a:pPr>
              <a:lnSpc>
                <a:spcPct val="100000"/>
              </a:lnSpc>
              <a:spcBef>
                <a:spcPts val="0"/>
              </a:spcBef>
              <a:spcAft>
                <a:spcPts val="600"/>
              </a:spcAft>
            </a:pPr>
            <a:r>
              <a:rPr lang="en-US" sz="2200" dirty="0"/>
              <a:t>Quick, L. (2020). Managing Events: Real Challenges, Real Outcomes. London: SAGE.</a:t>
            </a:r>
          </a:p>
        </p:txBody>
      </p:sp>
    </p:spTree>
    <p:extLst>
      <p:ext uri="{BB962C8B-B14F-4D97-AF65-F5344CB8AC3E}">
        <p14:creationId xmlns:p14="http://schemas.microsoft.com/office/powerpoint/2010/main" val="942905049"/>
      </p:ext>
    </p:extLst>
  </p:cSld>
  <p:clrMapOvr>
    <a:masterClrMapping/>
  </p:clrMapOvr>
</p:sld>
</file>

<file path=ppt/theme/theme1.xml><?xml version="1.0" encoding="utf-8"?>
<a:theme xmlns:a="http://schemas.openxmlformats.org/drawingml/2006/main" name="GradientUnivers">
  <a:themeElements>
    <a:clrScheme name="Gradient">
      <a:dk1>
        <a:sysClr val="windowText" lastClr="000000"/>
      </a:dk1>
      <a:lt1>
        <a:sysClr val="window" lastClr="FFFFFF"/>
      </a:lt1>
      <a:dk2>
        <a:srgbClr val="10013F"/>
      </a:dk2>
      <a:lt2>
        <a:srgbClr val="F2F0FF"/>
      </a:lt2>
      <a:accent1>
        <a:srgbClr val="814DFF"/>
      </a:accent1>
      <a:accent2>
        <a:srgbClr val="243FFF"/>
      </a:accent2>
      <a:accent3>
        <a:srgbClr val="FF83B6"/>
      </a:accent3>
      <a:accent4>
        <a:srgbClr val="FF9022"/>
      </a:accent4>
      <a:accent5>
        <a:srgbClr val="FF1F85"/>
      </a:accent5>
      <a:accent6>
        <a:srgbClr val="1A98FF"/>
      </a:accent6>
      <a:hlink>
        <a:srgbClr val="0563C1"/>
      </a:hlink>
      <a:folHlink>
        <a:srgbClr val="954F72"/>
      </a:folHlink>
    </a:clrScheme>
    <a:fontScheme name="Univers">
      <a:majorFont>
        <a:latin typeface="Univers"/>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Galaxy presentation" id="{D860ABA3-507A-4DC6-8D34-B6D2FE41A3BA}" vid="{BBA8DB39-4D39-4790-8D8A-7FB22E96343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{FA5514B7-F4B5-4E08-B62D-E2EF88E14868}tf89338750_win32</Template>
  <TotalTime>0</TotalTime>
  <Words>958</Words>
  <Application>Microsoft Office PowerPoint</Application>
  <PresentationFormat>Custom</PresentationFormat>
  <Paragraphs>118</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Univers</vt:lpstr>
      <vt:lpstr>Wingdings</vt:lpstr>
      <vt:lpstr>Calibri</vt:lpstr>
      <vt:lpstr>GradientUnivers</vt:lpstr>
      <vt:lpstr>The Sustainable Summer Soirée</vt:lpstr>
      <vt:lpstr>Introduction</vt:lpstr>
      <vt:lpstr>Situational Analysis and Research (Market Factors)</vt:lpstr>
      <vt:lpstr>Situational Analysis and Research (Market Factors) (Cont'd)</vt:lpstr>
      <vt:lpstr>Situational Analysis and Research (Operational Factors)</vt:lpstr>
      <vt:lpstr>Situational Analysis and Research (Operational Factors) (Cont'd)</vt:lpstr>
      <vt:lpstr>Situational Analysis and Research (Financial Factors)</vt:lpstr>
      <vt:lpstr>SWOT Analysis</vt:lpstr>
      <vt:lpstr>PESTLE Analysis </vt:lpstr>
      <vt:lpstr>PESTLE Analysis (Cont'd)</vt:lpstr>
      <vt:lpstr>Conclusion</vt:lpstr>
      <vt:lpstr>Reference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2024-02-08T18:16:54Z</dcterms:created>
  <dcterms:modified xsi:type="dcterms:W3CDTF">2024-02-09T18:48:27Z</dcterms:modified>
</cp:coreProperties>
</file>