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3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_rels/slideLayout31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30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_rels/slide7.xml.rels" ContentType="application/vnd.openxmlformats-package.relationships+xml"/>
  <Override PartName="/ppt/slides/_rels/slide8.xml.rels" ContentType="application/vnd.openxmlformats-package.relationships+xml"/>
  <Override PartName="/ppt/slides/_rels/slide9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presProps.xml" ContentType="application/vnd.openxmlformats-officedocument.presentationml.presProps+xml"/>
  <Override PartName="/ppt/media/image1.jpeg" ContentType="image/jpeg"/>
  <Override PartName="/ppt/media/image2.jpeg" ContentType="image/jpeg"/>
  <Override PartName="/ppt/media/image3.jpeg" ContentType="image/jpeg"/>
  <Override PartName="/ppt/media/image4.png" ContentType="image/png"/>
  <Override PartName="/ppt/media/image6.jpeg" ContentType="image/jpeg"/>
  <Override PartName="/ppt/media/image5.jpeg" ContentType="image/jpeg"/>
  <Override PartName="/ppt/media/image7.jpeg" ContentType="image/jpeg"/>
  <Override PartName="/ppt/media/image8.jpeg" ContentType="image/jpeg"/>
  <Override PartName="/ppt/media/image9.jpeg" ContentType="image/jpeg"/>
  <Override PartName="/ppt/media/image10.jpeg" ContentType="image/jpeg"/>
  <Override PartName="/ppt/media/image11.jpeg" ContentType="image/jpeg"/>
  <Override PartName="/ppt/media/image12.jpeg" ContentType="image/jpeg"/>
  <Override PartName="/ppt/media/image13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  <p:sldMasterId id="2147483674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</p:sldIdLst>
  <p:sldSz cx="10080625" cy="5670550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20" Type="http://schemas.openxmlformats.org/officeDocument/2006/relationships/slide" Target="slides/slide16.xml"/><Relationship Id="rId21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1FDD5FC7-0EDC-4975-8A65-3A754E8B642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3200" spc="-1" strike="noStrike"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FD7F05D2-CDF3-4A95-B105-E24BD1AE7D78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B9063F69-0F20-4D91-BDA2-96F4F46B8C66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1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0FC0DAAB-4D8D-4D20-BDBF-53E6065E9B7D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402C7C85-6A04-4CC9-A18B-97F5BD307EDA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1640" cy="4386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32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75B5B854-2E61-47FC-AD24-F81DC2E002B2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6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7" name="PlaceHolder 4"/>
          <p:cNvSpPr>
            <a:spLocks noGrp="1"/>
          </p:cNvSpPr>
          <p:nvPr>
            <p:ph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0E41DCA3-3816-4DB9-805C-ACC89E386F75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19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0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1" name="PlaceHolder 4"/>
          <p:cNvSpPr>
            <a:spLocks noGrp="1"/>
          </p:cNvSpPr>
          <p:nvPr>
            <p:ph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24C8C0DD-53A1-4FBE-B116-1ADC9053EB38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4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5" name="PlaceHolder 4"/>
          <p:cNvSpPr>
            <a:spLocks noGrp="1"/>
          </p:cNvSpPr>
          <p:nvPr>
            <p:ph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30273515-7017-4A6B-8AE8-5C47B62A853E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52975F43-B35C-44C8-A84B-20614AC48702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2" name="PlaceHolder 4"/>
          <p:cNvSpPr>
            <a:spLocks noGrp="1"/>
          </p:cNvSpPr>
          <p:nvPr>
            <p:ph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3" name="PlaceHolder 5"/>
          <p:cNvSpPr>
            <a:spLocks noGrp="1"/>
          </p:cNvSpPr>
          <p:nvPr>
            <p:ph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AE18412B-E2D5-45B2-A8B7-B86EFC5894F8}" type="slidenum">
              <a:t>&lt;#&gt;</a:t>
            </a:fld>
          </a:p>
        </p:txBody>
      </p:sp>
      <p:sp>
        <p:nvSpPr>
          <p:cNvPr id="9" name="PlaceHolder 8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35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6" name="PlaceHolder 3"/>
          <p:cNvSpPr>
            <a:spLocks noGrp="1"/>
          </p:cNvSpPr>
          <p:nvPr>
            <p:ph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7" name="PlaceHolder 4"/>
          <p:cNvSpPr>
            <a:spLocks noGrp="1"/>
          </p:cNvSpPr>
          <p:nvPr>
            <p:ph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8" name="PlaceHolder 5"/>
          <p:cNvSpPr>
            <a:spLocks noGrp="1"/>
          </p:cNvSpPr>
          <p:nvPr>
            <p:ph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9" name="PlaceHolder 6"/>
          <p:cNvSpPr>
            <a:spLocks noGrp="1"/>
          </p:cNvSpPr>
          <p:nvPr>
            <p:ph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0" name="PlaceHolder 7"/>
          <p:cNvSpPr>
            <a:spLocks noGrp="1"/>
          </p:cNvSpPr>
          <p:nvPr>
            <p:ph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3373839B-198A-4E3B-9277-B2E35216032F}" type="slidenum">
              <a:t>&lt;#&gt;</a:t>
            </a:fld>
          </a:p>
        </p:txBody>
      </p:sp>
      <p:sp>
        <p:nvSpPr>
          <p:cNvPr id="11" name="PlaceHolder 10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A11107B6-F89B-46A0-A134-44510C86AD6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3200" spc="-1" strike="noStrike"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7F74FF6A-1B5E-4926-B7DA-A29613857F3E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BA559B17-82CB-4267-8A3D-5A3977515E6E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DBEDA693-582A-42D7-AA3A-FA3F1AA8E077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AA4FB521-9196-493A-9984-3EE7F0B59DCC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1640" cy="4386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32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160F2930-3A65-4722-81E3-715181857801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D3F5243B-B01C-4AF0-A671-97E96954CE83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00D7B663-F0EA-4514-9ED3-5D1635C472F9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6" name="PlaceHolder 4"/>
          <p:cNvSpPr>
            <a:spLocks noGrp="1"/>
          </p:cNvSpPr>
          <p:nvPr>
            <p:ph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B4861C9F-04E3-4D86-B4F5-D77748DD7450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C029F023-ACAC-417A-B1E9-AAD0B62F79C9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71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2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3" name="PlaceHolder 4"/>
          <p:cNvSpPr>
            <a:spLocks noGrp="1"/>
          </p:cNvSpPr>
          <p:nvPr>
            <p:ph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4" name="PlaceHolder 5"/>
          <p:cNvSpPr>
            <a:spLocks noGrp="1"/>
          </p:cNvSpPr>
          <p:nvPr>
            <p:ph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50014FAC-834E-40F0-89FC-423D0B17F04E}" type="slidenum">
              <a:t>&lt;#&gt;</a:t>
            </a:fld>
          </a:p>
        </p:txBody>
      </p:sp>
      <p:sp>
        <p:nvSpPr>
          <p:cNvPr id="9" name="PlaceHolder 8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7" name="PlaceHolder 3"/>
          <p:cNvSpPr>
            <a:spLocks noGrp="1"/>
          </p:cNvSpPr>
          <p:nvPr>
            <p:ph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8" name="PlaceHolder 4"/>
          <p:cNvSpPr>
            <a:spLocks noGrp="1"/>
          </p:cNvSpPr>
          <p:nvPr>
            <p:ph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9" name="PlaceHolder 5"/>
          <p:cNvSpPr>
            <a:spLocks noGrp="1"/>
          </p:cNvSpPr>
          <p:nvPr>
            <p:ph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80" name="PlaceHolder 6"/>
          <p:cNvSpPr>
            <a:spLocks noGrp="1"/>
          </p:cNvSpPr>
          <p:nvPr>
            <p:ph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81" name="PlaceHolder 7"/>
          <p:cNvSpPr>
            <a:spLocks noGrp="1"/>
          </p:cNvSpPr>
          <p:nvPr>
            <p:ph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E5FF8D30-DB33-4A9D-9DBA-80201741C06D}" type="slidenum">
              <a:t>&lt;#&gt;</a:t>
            </a:fld>
          </a:p>
        </p:txBody>
      </p:sp>
      <p:sp>
        <p:nvSpPr>
          <p:cNvPr id="11" name="PlaceHolder 10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780065D0-BD58-4A5C-BB5D-E3D6306B554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3200" spc="-1" strike="noStrike"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0F7E1637-D61F-4E92-8BCE-3B56B6E25E22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9219FE22-D21C-4B3F-82F7-95AC86B391F0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93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256E6424-1DC3-4F2D-A4A3-C82E43A5465D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B3083196-A34E-4FFA-AD2F-DDBFDB8E289E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1640" cy="4386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32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DC9413B8-BC83-4D37-99F1-38AE19EBDFC9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97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98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99" name="PlaceHolder 4"/>
          <p:cNvSpPr>
            <a:spLocks noGrp="1"/>
          </p:cNvSpPr>
          <p:nvPr>
            <p:ph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1479523C-B0E3-474D-A4F0-4AD801650882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101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02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03" name="PlaceHolder 4"/>
          <p:cNvSpPr>
            <a:spLocks noGrp="1"/>
          </p:cNvSpPr>
          <p:nvPr>
            <p:ph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28AA48EE-31A9-4145-9A07-C4E2C10224A3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06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07" name="PlaceHolder 4"/>
          <p:cNvSpPr>
            <a:spLocks noGrp="1"/>
          </p:cNvSpPr>
          <p:nvPr>
            <p:ph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F77CAB72-347C-49A6-B8D0-57714F1BF6C0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10" name="PlaceHolder 3"/>
          <p:cNvSpPr>
            <a:spLocks noGrp="1"/>
          </p:cNvSpPr>
          <p:nvPr>
            <p:ph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77FBE6D1-4C9B-4300-85F6-5EC65A71C351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112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13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14" name="PlaceHolder 4"/>
          <p:cNvSpPr>
            <a:spLocks noGrp="1"/>
          </p:cNvSpPr>
          <p:nvPr>
            <p:ph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15" name="PlaceHolder 5"/>
          <p:cNvSpPr>
            <a:spLocks noGrp="1"/>
          </p:cNvSpPr>
          <p:nvPr>
            <p:ph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2CC10CEF-9B4C-4CA1-A88C-934C9714B8EF}" type="slidenum">
              <a:t>&lt;#&gt;</a:t>
            </a:fld>
          </a:p>
        </p:txBody>
      </p:sp>
      <p:sp>
        <p:nvSpPr>
          <p:cNvPr id="9" name="PlaceHolder 8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18" name="PlaceHolder 3"/>
          <p:cNvSpPr>
            <a:spLocks noGrp="1"/>
          </p:cNvSpPr>
          <p:nvPr>
            <p:ph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19" name="PlaceHolder 4"/>
          <p:cNvSpPr>
            <a:spLocks noGrp="1"/>
          </p:cNvSpPr>
          <p:nvPr>
            <p:ph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20" name="PlaceHolder 5"/>
          <p:cNvSpPr>
            <a:spLocks noGrp="1"/>
          </p:cNvSpPr>
          <p:nvPr>
            <p:ph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21" name="PlaceHolder 6"/>
          <p:cNvSpPr>
            <a:spLocks noGrp="1"/>
          </p:cNvSpPr>
          <p:nvPr>
            <p:ph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22" name="PlaceHolder 7"/>
          <p:cNvSpPr>
            <a:spLocks noGrp="1"/>
          </p:cNvSpPr>
          <p:nvPr>
            <p:ph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092326AA-25B1-4CAA-A32E-96A076B4FFF2}" type="slidenum">
              <a:t>&lt;#&gt;</a:t>
            </a:fld>
          </a:p>
        </p:txBody>
      </p:sp>
      <p:sp>
        <p:nvSpPr>
          <p:cNvPr id="11" name="PlaceHolder 10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6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r>
              <a:rPr b="0" lang="en-US" sz="1800" spc="-1" strike="noStrike">
                <a:latin typeface="Arial"/>
              </a:rPr>
              <a:t>Click to edit the title text format</a:t>
            </a:r>
            <a:endParaRPr b="0" lang="en-US" sz="18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ftr" idx="1"/>
          </p:nvPr>
        </p:nvSpPr>
        <p:spPr>
          <a:xfrm>
            <a:off x="3447360" y="5165280"/>
            <a:ext cx="3193200" cy="388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algn="ctr">
              <a:lnSpc>
                <a:spcPct val="100000"/>
              </a:lnSpc>
              <a:buNone/>
              <a:defRPr b="0" lang="en-US" sz="1400" spc="-1" strike="noStrike">
                <a:latin typeface="Times New Roman"/>
              </a:defRPr>
            </a:lvl1pPr>
          </a:lstStyle>
          <a:p>
            <a:pPr algn="ctr">
              <a:lnSpc>
                <a:spcPct val="100000"/>
              </a:lnSpc>
              <a:buNone/>
            </a:pPr>
            <a:r>
              <a:rPr b="0" lang="en-US" sz="1400" spc="-1" strike="noStrike">
                <a:latin typeface="Times New Roman"/>
              </a:rPr>
              <a:t> 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sldNum" idx="2"/>
          </p:nvPr>
        </p:nvSpPr>
        <p:spPr>
          <a:xfrm>
            <a:off x="7227360" y="5165280"/>
            <a:ext cx="2346480" cy="388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algn="r">
              <a:lnSpc>
                <a:spcPct val="100000"/>
              </a:lnSpc>
              <a:buNone/>
              <a:defRPr b="0" lang="en-US" sz="1400" spc="-1" strike="noStrike">
                <a:latin typeface="Times New Roman"/>
              </a:defRPr>
            </a:lvl1pPr>
          </a:lstStyle>
          <a:p>
            <a:pPr algn="r">
              <a:lnSpc>
                <a:spcPct val="100000"/>
              </a:lnSpc>
              <a:buNone/>
            </a:pPr>
            <a:fld id="{5D3A3DC9-6005-45EE-8251-B6EE22005DB0}" type="slidenum">
              <a:rPr b="0" lang="en-US" sz="1400" spc="-1" strike="noStrike">
                <a:latin typeface="Times New Roman"/>
              </a:rPr>
              <a:t>1</a:t>
            </a:fld>
            <a:endParaRPr b="0" lang="en-US" sz="1400" spc="-1" strike="noStrike"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dt" idx="3"/>
          </p:nvPr>
        </p:nvSpPr>
        <p:spPr>
          <a:xfrm>
            <a:off x="504000" y="5165280"/>
            <a:ext cx="2346480" cy="388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>
              <a:defRPr b="0" lang="en-US" sz="1400" spc="-1" strike="noStrike">
                <a:latin typeface="Times New Roman"/>
              </a:defRPr>
            </a:lvl1pPr>
          </a:lstStyle>
          <a:p>
            <a:r>
              <a:rPr b="0" lang="en-US" sz="1400" spc="-1" strike="noStrike">
                <a:latin typeface="Times New Roman"/>
              </a:rPr>
              <a:t> 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Click to edit the outline text format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Second Outline Level</a:t>
            </a:r>
            <a:endParaRPr b="0" lang="en-US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Arial"/>
              </a:rPr>
              <a:t>Third Outline Level</a:t>
            </a:r>
            <a:endParaRPr b="0" lang="en-US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latin typeface="Arial"/>
              </a:rPr>
              <a:t>Fourth Outline Level</a:t>
            </a:r>
            <a:endParaRPr b="0" lang="en-US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Fifth Outline Level</a:t>
            </a:r>
            <a:endParaRPr b="0" lang="en-US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Sixth Outline Level</a:t>
            </a:r>
            <a:endParaRPr b="0" lang="en-US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Seventh Outline Level</a:t>
            </a:r>
            <a:endParaRPr b="0" lang="en-US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ftr" idx="4"/>
          </p:nvPr>
        </p:nvSpPr>
        <p:spPr>
          <a:xfrm>
            <a:off x="3447360" y="5165280"/>
            <a:ext cx="3193200" cy="388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algn="ctr">
              <a:lnSpc>
                <a:spcPct val="100000"/>
              </a:lnSpc>
              <a:buNone/>
              <a:defRPr b="0" lang="en-US" sz="1400" spc="-1" strike="noStrike">
                <a:latin typeface="Times New Roman"/>
              </a:defRPr>
            </a:lvl1pPr>
          </a:lstStyle>
          <a:p>
            <a:pPr algn="ctr">
              <a:lnSpc>
                <a:spcPct val="100000"/>
              </a:lnSpc>
              <a:buNone/>
            </a:pPr>
            <a:r>
              <a:rPr b="0" lang="en-US" sz="1400" spc="-1" strike="noStrike">
                <a:latin typeface="Times New Roman"/>
              </a:rPr>
              <a:t>&lt;footer&gt;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 type="sldNum" idx="5"/>
          </p:nvPr>
        </p:nvSpPr>
        <p:spPr>
          <a:xfrm>
            <a:off x="7227360" y="5165280"/>
            <a:ext cx="2346480" cy="388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algn="r">
              <a:lnSpc>
                <a:spcPct val="100000"/>
              </a:lnSpc>
              <a:buNone/>
              <a:defRPr b="0" lang="en-US" sz="1400" spc="-1" strike="noStrike">
                <a:latin typeface="Times New Roman"/>
              </a:defRPr>
            </a:lvl1pPr>
          </a:lstStyle>
          <a:p>
            <a:pPr algn="r">
              <a:lnSpc>
                <a:spcPct val="100000"/>
              </a:lnSpc>
              <a:buNone/>
            </a:pPr>
            <a:fld id="{44AC38F4-C69C-478A-9518-5F6C51D55D70}" type="slidenum">
              <a:rPr b="0" lang="en-US" sz="1400" spc="-1" strike="noStrike">
                <a:latin typeface="Times New Roman"/>
              </a:rPr>
              <a:t>&lt;number&gt;</a:t>
            </a:fld>
            <a:endParaRPr b="0" lang="en-US" sz="1400" spc="-1" strike="noStrike">
              <a:latin typeface="Times New Roman"/>
            </a:endParaRPr>
          </a:p>
        </p:txBody>
      </p:sp>
      <p:sp>
        <p:nvSpPr>
          <p:cNvPr id="43" name="PlaceHolder 3"/>
          <p:cNvSpPr>
            <a:spLocks noGrp="1"/>
          </p:cNvSpPr>
          <p:nvPr>
            <p:ph type="dt" idx="6"/>
          </p:nvPr>
        </p:nvSpPr>
        <p:spPr>
          <a:xfrm>
            <a:off x="504000" y="5165280"/>
            <a:ext cx="2346480" cy="388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>
              <a:defRPr b="0" lang="en-US" sz="1400" spc="-1" strike="noStrike">
                <a:latin typeface="Times New Roman"/>
              </a:defRPr>
            </a:lvl1pPr>
          </a:lstStyle>
          <a:p>
            <a:r>
              <a:rPr b="0" lang="en-US" sz="1400" spc="-1" strike="noStrike">
                <a:latin typeface="Times New Roman"/>
              </a:rPr>
              <a:t>&lt;date/time&gt;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r>
              <a:rPr b="0" lang="en-US" sz="4400" spc="-1" strike="noStrike">
                <a:latin typeface="Arial"/>
              </a:rPr>
              <a:t>Click to edit the title text format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45" name="PlaceHolder 5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Click to edit the outline text format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Second Outline Level</a:t>
            </a:r>
            <a:endParaRPr b="0" lang="en-US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Arial"/>
              </a:rPr>
              <a:t>Third Outline Level</a:t>
            </a:r>
            <a:endParaRPr b="0" lang="en-US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latin typeface="Arial"/>
              </a:rPr>
              <a:t>Fourth Outline Level</a:t>
            </a:r>
            <a:endParaRPr b="0" lang="en-US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Fifth Outline Level</a:t>
            </a:r>
            <a:endParaRPr b="0" lang="en-US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Sixth Outline Level</a:t>
            </a:r>
            <a:endParaRPr b="0" lang="en-US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Seventh Outline Level</a:t>
            </a:r>
            <a:endParaRPr b="0" lang="en-US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r>
              <a:rPr b="0" lang="en-US" sz="1800" spc="-1" strike="noStrike">
                <a:latin typeface="Arial"/>
              </a:rPr>
              <a:t>Click to edit the title text format</a:t>
            </a:r>
            <a:endParaRPr b="0" lang="en-US" sz="1800" spc="-1" strike="noStrike"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ftr" idx="7"/>
          </p:nvPr>
        </p:nvSpPr>
        <p:spPr>
          <a:xfrm>
            <a:off x="3447360" y="5165280"/>
            <a:ext cx="3193200" cy="388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algn="ctr">
              <a:lnSpc>
                <a:spcPct val="100000"/>
              </a:lnSpc>
              <a:buNone/>
              <a:defRPr b="0" lang="en-US" sz="1400" spc="-1" strike="noStrike">
                <a:latin typeface="Times New Roman"/>
              </a:defRPr>
            </a:lvl1pPr>
          </a:lstStyle>
          <a:p>
            <a:pPr algn="ctr">
              <a:lnSpc>
                <a:spcPct val="100000"/>
              </a:lnSpc>
              <a:buNone/>
            </a:pPr>
            <a:r>
              <a:rPr b="0" lang="en-US" sz="1400" spc="-1" strike="noStrike">
                <a:latin typeface="Times New Roman"/>
              </a:rPr>
              <a:t>&lt;footer&gt;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84" name="PlaceHolder 3"/>
          <p:cNvSpPr>
            <a:spLocks noGrp="1"/>
          </p:cNvSpPr>
          <p:nvPr>
            <p:ph type="sldNum" idx="8"/>
          </p:nvPr>
        </p:nvSpPr>
        <p:spPr>
          <a:xfrm>
            <a:off x="7227360" y="5165280"/>
            <a:ext cx="2346480" cy="388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algn="r">
              <a:lnSpc>
                <a:spcPct val="100000"/>
              </a:lnSpc>
              <a:buNone/>
              <a:defRPr b="0" lang="en-US" sz="1400" spc="-1" strike="noStrike">
                <a:latin typeface="Times New Roman"/>
              </a:defRPr>
            </a:lvl1pPr>
          </a:lstStyle>
          <a:p>
            <a:pPr algn="r">
              <a:lnSpc>
                <a:spcPct val="100000"/>
              </a:lnSpc>
              <a:buNone/>
            </a:pPr>
            <a:fld id="{A9DAEB76-6507-47E7-9FED-5DA41E6917E2}" type="slidenum">
              <a:rPr b="0" lang="en-US" sz="1400" spc="-1" strike="noStrike">
                <a:latin typeface="Times New Roman"/>
              </a:rPr>
              <a:t>&lt;number&gt;</a:t>
            </a:fld>
            <a:endParaRPr b="0" lang="en-US" sz="1400" spc="-1" strike="noStrike">
              <a:latin typeface="Times New Roman"/>
            </a:endParaRPr>
          </a:p>
        </p:txBody>
      </p:sp>
      <p:sp>
        <p:nvSpPr>
          <p:cNvPr id="85" name="PlaceHolder 4"/>
          <p:cNvSpPr>
            <a:spLocks noGrp="1"/>
          </p:cNvSpPr>
          <p:nvPr>
            <p:ph type="dt" idx="9"/>
          </p:nvPr>
        </p:nvSpPr>
        <p:spPr>
          <a:xfrm>
            <a:off x="504000" y="5165280"/>
            <a:ext cx="2346480" cy="388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>
              <a:defRPr b="0" lang="en-US" sz="1400" spc="-1" strike="noStrike">
                <a:latin typeface="Times New Roman"/>
              </a:defRPr>
            </a:lvl1pPr>
          </a:lstStyle>
          <a:p>
            <a:r>
              <a:rPr b="0" lang="en-US" sz="1400" spc="-1" strike="noStrike">
                <a:latin typeface="Times New Roman"/>
              </a:rPr>
              <a:t>&lt;date/time&gt;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86" name="PlaceHolder 5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Click to edit the outline text format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Second Outline Level</a:t>
            </a:r>
            <a:endParaRPr b="0" lang="en-US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Arial"/>
              </a:rPr>
              <a:t>Third Outline Level</a:t>
            </a:r>
            <a:endParaRPr b="0" lang="en-US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latin typeface="Arial"/>
              </a:rPr>
              <a:t>Fourth Outline Level</a:t>
            </a:r>
            <a:endParaRPr b="0" lang="en-US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Fifth Outline Level</a:t>
            </a:r>
            <a:endParaRPr b="0" lang="en-US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Sixth Outline Level</a:t>
            </a:r>
            <a:endParaRPr b="0" lang="en-US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Seventh Outline Level</a:t>
            </a:r>
            <a:endParaRPr b="0" lang="en-US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slideLayout" Target="../slideLayouts/slideLayout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hyperlink" Target="https://www.worldbank.org/en/topic/indigenouspeoples#1" TargetMode="External"/><Relationship Id="rId3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5.jpeg"/><Relationship Id="rId2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6.jpeg"/><Relationship Id="rId2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7.jpeg"/><Relationship Id="rId2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9.jpeg"/><Relationship Id="rId2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10.jpeg"/><Relationship Id="rId2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11.jpeg"/><Relationship Id="rId2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12.jpeg"/><Relationship Id="rId2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13.jpeg"/><Relationship Id="rId2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hyperlink" Target="https://www.worldbank.org/en/topic/indigenouspeoples#1" TargetMode="External"/><Relationship Id="rId2" Type="http://schemas.openxmlformats.org/officeDocument/2006/relationships/hyperlink" Target="https://www.forestpeoples.org/en/node/50021" TargetMode="External"/><Relationship Id="rId3" Type="http://schemas.openxmlformats.org/officeDocument/2006/relationships/hyperlink" Target="https://ukraineworld.org/articles/ukraine-explained/indigenous-peoples-ukraine-you-may-have-never-heard-about" TargetMode="External"/><Relationship Id="rId4" Type="http://schemas.openxmlformats.org/officeDocument/2006/relationships/hyperlink" Target="https://unsplash.com/photos/UozK-1SmmJU?utm_source=unsplash&amp;utm_medium=referral&amp;utm_content=creditShareLink" TargetMode="External"/><Relationship Id="rId5" Type="http://schemas.openxmlformats.org/officeDocument/2006/relationships/hyperlink" Target="https://wallpaper.dog/tribal-pattern-wallpapers" TargetMode="External"/><Relationship Id="rId6" Type="http://schemas.openxmlformats.org/officeDocument/2006/relationships/hyperlink" Target="https://unsplash.com/photos/eEjJphHZgAA?utm_source=unsplash&amp;utm_medium=referral&amp;utm_content=creditShareLink" TargetMode="External"/><Relationship Id="rId7" Type="http://schemas.openxmlformats.org/officeDocument/2006/relationships/hyperlink" Target="https://www.landmarkmap.org/" TargetMode="External"/><Relationship Id="rId8" Type="http://schemas.openxmlformats.org/officeDocument/2006/relationships/hyperlink" Target="https://ukraineworld.org/articles/ukraine-explained/indigenous-peoples-ukraine-you-may-have-never-heard-about" TargetMode="External"/><Relationship Id="rId9" Type="http://schemas.openxmlformats.org/officeDocument/2006/relationships/hyperlink" Target="https://unsplash.com/photos/3xpptVwAl2E?utm_source=unsplash&amp;utm_medium=referral&amp;utm_content=creditShareLink" TargetMode="External"/><Relationship Id="rId10" Type="http://schemas.openxmlformats.org/officeDocument/2006/relationships/hyperlink" Target="https://unsplash.com/photos/F2Q0AZbHcwM?utm_source=unsplash&amp;utm_medium=referral&amp;utm_content=creditShareLink" TargetMode="External"/><Relationship Id="rId11" Type="http://schemas.openxmlformats.org/officeDocument/2006/relationships/hyperlink" Target="https://unsplash.com/photos/F2Q0AZbHcwM?utm_source=unsplash&amp;utm_medium=referral&amp;utm_content=creditShareLink" TargetMode="External"/><Relationship Id="rId12" Type="http://schemas.openxmlformats.org/officeDocument/2006/relationships/hyperlink" Target="https://unsplash.com/photos/wt3disORDAg?utm_source=unsplash&amp;utm_medium=referral&amp;utm_content=creditShareLink" TargetMode="External"/><Relationship Id="rId13" Type="http://schemas.openxmlformats.org/officeDocument/2006/relationships/hyperlink" Target="https://unsplash.com/photos/BwZHYqLF6Sk?utm_source=unsplash&amp;utm_medium=referral&amp;utm_content=creditShareLink" TargetMode="External"/><Relationship Id="rId14" Type="http://schemas.openxmlformats.org/officeDocument/2006/relationships/hyperlink" Target="https://unsplash.com/photos/ehdsg7SHm6A?utm_source=unsplash&amp;utm_medium=referral&amp;utm_content=creditShareLink" TargetMode="External"/><Relationship Id="rId15" Type="http://schemas.openxmlformats.org/officeDocument/2006/relationships/hyperlink" Target="https://unsplash.com/photos/ehdsg7SHm6A?utm_source=unsplash&amp;utm_medium=referral&amp;utm_content=creditShareLink" TargetMode="External"/><Relationship Id="rId16" Type="http://schemas.openxmlformats.org/officeDocument/2006/relationships/hyperlink" Target="https://unsplash.com/photos/Qsr_S-nrXR4?utm_source=unsplash&amp;utm_medium=referral&amp;utm_content=creditShareLink" TargetMode="External"/><Relationship Id="rId17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hyperlink" Target="https://doi.org/10.1177/1468796816673089" TargetMode="External"/><Relationship Id="rId2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"/>
          <p:cNvSpPr/>
          <p:nvPr/>
        </p:nvSpPr>
        <p:spPr>
          <a:xfrm rot="19800000">
            <a:off x="-559080" y="-1463760"/>
            <a:ext cx="4571640" cy="40676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d7d7">
                  <a:alpha val="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9840" cy="944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1800" spc="-1" strike="noStrike">
                <a:latin typeface="Times New Roman"/>
              </a:rPr>
              <a:t>Culture Identity Dialogue</a:t>
            </a:r>
            <a:br>
              <a:rPr sz="1800"/>
            </a:br>
            <a:r>
              <a:rPr b="0" lang="en-US" sz="4000" spc="-1" strike="noStrike">
                <a:latin typeface="Times New Roman"/>
              </a:rPr>
              <a:t>Indigenous people</a:t>
            </a:r>
            <a:endParaRPr b="0" lang="en-US" sz="4000" spc="-1" strike="noStrike"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69840" cy="328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1800" spc="-1" strike="noStrike">
                <a:latin typeface="Times New Roman"/>
              </a:rPr>
              <a:t>Course HPGC7004</a:t>
            </a:r>
            <a:endParaRPr b="0" lang="en-US" sz="18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800" spc="-1" strike="noStrike">
                <a:latin typeface="Times New Roman"/>
              </a:rPr>
              <a:t>Made by Anzhelika Abramova</a:t>
            </a:r>
            <a:endParaRPr b="0" lang="en-US" sz="18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"/>
          <p:cNvSpPr/>
          <p:nvPr/>
        </p:nvSpPr>
        <p:spPr>
          <a:xfrm rot="19800000">
            <a:off x="1189440" y="-1238760"/>
            <a:ext cx="7701120" cy="68216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d7d7">
                  <a:alpha val="0"/>
                </a:srgbClr>
              </a:gs>
            </a:gsLst>
            <a:lin ang="34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9840" cy="944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Structure of the presentation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0560" cy="32871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 algn="ctr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Font typeface="StarSymbol"/>
              <a:buAutoNum type="arabicParenR"/>
            </a:pPr>
            <a:r>
              <a:rPr b="0" lang="en-US" sz="3200" spc="-1" strike="noStrike">
                <a:latin typeface="Times New Roman"/>
              </a:rPr>
              <a:t> </a:t>
            </a:r>
            <a:r>
              <a:rPr b="0" lang="en-US" sz="3200" spc="-1" strike="noStrike">
                <a:latin typeface="Times New Roman"/>
              </a:rPr>
              <a:t>Overview</a:t>
            </a:r>
            <a:br>
              <a:rPr sz="3200"/>
            </a:br>
            <a:r>
              <a:rPr b="0" i="1" lang="en-US" sz="2600" spc="-1" strike="noStrike">
                <a:latin typeface="Times New Roman"/>
              </a:rPr>
              <a:t>representation in numbers, examples</a:t>
            </a:r>
            <a:endParaRPr b="0" lang="en-US" sz="2600" spc="-1" strike="noStrike">
              <a:latin typeface="Arial"/>
            </a:endParaRPr>
          </a:p>
          <a:p>
            <a:pPr marL="432000" indent="-324000" algn="ctr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Font typeface="StarSymbol"/>
              <a:buAutoNum type="arabicParenR"/>
            </a:pPr>
            <a:r>
              <a:rPr b="0" lang="en-US" sz="3200" spc="-1" strike="noStrike">
                <a:latin typeface="Times New Roman"/>
              </a:rPr>
              <a:t> </a:t>
            </a:r>
            <a:r>
              <a:rPr b="0" lang="en-US" sz="3200" spc="-1" strike="noStrike">
                <a:latin typeface="Times New Roman"/>
              </a:rPr>
              <a:t>Identity of indigenous</a:t>
            </a:r>
            <a:br>
              <a:rPr sz="3200"/>
            </a:br>
            <a:r>
              <a:rPr b="0" i="1" lang="en-US" sz="2200" spc="-1" strike="noStrike">
                <a:latin typeface="Times New Roman"/>
              </a:rPr>
              <a:t>what do academics say about indigenous people</a:t>
            </a:r>
            <a:r>
              <a:rPr b="0" lang="en-US" sz="3200" spc="-1" strike="noStrike">
                <a:latin typeface="Times New Roman"/>
              </a:rPr>
              <a:t> </a:t>
            </a:r>
            <a:endParaRPr b="0" lang="en-US" sz="3200" spc="-1" strike="noStrike">
              <a:latin typeface="Arial"/>
            </a:endParaRPr>
          </a:p>
          <a:p>
            <a:pPr marL="432000" indent="-324000" algn="ctr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Font typeface="StarSymbol"/>
              <a:buAutoNum type="arabicParenR"/>
            </a:pPr>
            <a:r>
              <a:rPr b="0" lang="en-US" sz="3200" spc="-1" strike="noStrike">
                <a:latin typeface="Times New Roman"/>
              </a:rPr>
              <a:t> </a:t>
            </a:r>
            <a:r>
              <a:rPr b="0" lang="en-US" sz="3200" spc="-1" strike="noStrike">
                <a:latin typeface="Times New Roman"/>
              </a:rPr>
              <a:t>Summary</a:t>
            </a:r>
            <a:endParaRPr b="0" lang="en-US" sz="3200" spc="-1" strike="noStrike">
              <a:latin typeface="Arial"/>
            </a:endParaRPr>
          </a:p>
        </p:txBody>
      </p:sp>
      <p:sp>
        <p:nvSpPr>
          <p:cNvPr id="129" name="PlaceHolder 23"/>
          <p:cNvSpPr/>
          <p:nvPr/>
        </p:nvSpPr>
        <p:spPr>
          <a:xfrm>
            <a:off x="504720" y="118800"/>
            <a:ext cx="9069840" cy="944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buNone/>
            </a:pPr>
            <a:r>
              <a:rPr b="0" lang="en-US" sz="1800" spc="-1" strike="noStrike">
                <a:latin typeface="Times New Roman"/>
              </a:rPr>
              <a:t>Indigenous People </a:t>
            </a:r>
            <a:r>
              <a:rPr b="0" lang="en-US" sz="1800" spc="-1" strike="noStrike">
                <a:latin typeface="Century Gothic"/>
                <a:ea typeface="Century Gothic"/>
              </a:rPr>
              <a:t>●</a:t>
            </a:r>
            <a:r>
              <a:rPr b="0" lang="en-US" sz="1800" spc="-1" strike="noStrike">
                <a:latin typeface="Times New Roman"/>
                <a:ea typeface="Century Gothic"/>
              </a:rPr>
              <a:t> Culture Identity Dialogue</a:t>
            </a:r>
            <a:br>
              <a:rPr sz="1800"/>
            </a:br>
            <a:r>
              <a:rPr b="0" lang="en-US" sz="4000" spc="-1" strike="noStrike">
                <a:latin typeface="Times New Roman"/>
                <a:ea typeface="Century Gothic"/>
              </a:rPr>
              <a:t> </a:t>
            </a:r>
            <a:endParaRPr b="0" lang="en-US" sz="4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"/>
          <p:cNvSpPr/>
          <p:nvPr/>
        </p:nvSpPr>
        <p:spPr>
          <a:xfrm>
            <a:off x="-38160" y="-145800"/>
            <a:ext cx="5257440" cy="58964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d7d7">
                  <a:alpha val="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9840" cy="944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Overview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0560" cy="32871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Est. 476 mln people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6% of the global population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19% of the extreme poor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20 years lower life expectancy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They own, occupy or use 25%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of the surface value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And safeguard 80% of remaining biodiversity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i="1" lang="en-US" sz="1400" spc="-1" strike="noStrike">
                <a:latin typeface="Times New Roman"/>
              </a:rPr>
              <a:t>(Information from </a:t>
            </a:r>
            <a:r>
              <a:rPr b="0" i="1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2"/>
              </a:rPr>
              <a:t>The WorldBank</a:t>
            </a:r>
            <a:r>
              <a:rPr b="0" i="1" lang="en-US" sz="1400" spc="-1" strike="noStrike">
                <a:latin typeface="Times New Roman"/>
              </a:rPr>
              <a:t>)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"/>
          <p:cNvSpPr/>
          <p:nvPr/>
        </p:nvSpPr>
        <p:spPr>
          <a:xfrm>
            <a:off x="-38160" y="-145800"/>
            <a:ext cx="5257440" cy="58964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d7d7">
                  <a:alpha val="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9840" cy="944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Overview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0560" cy="32871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i="1" lang="en-US" sz="1400" spc="-1" strike="noStrike">
                <a:latin typeface="Times New Roman"/>
              </a:rPr>
              <a:t>Green areas represent</a:t>
            </a:r>
            <a:br>
              <a:rPr sz="1400"/>
            </a:br>
            <a:r>
              <a:rPr b="0" i="1" lang="en-US" sz="1400" spc="-1" strike="noStrike">
                <a:latin typeface="Times New Roman"/>
              </a:rPr>
              <a:t>protected areas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 u="sng">
                <a:uFillTx/>
                <a:latin typeface="Times New Roman"/>
              </a:rPr>
              <a:t>From the work of T. Alcorn (1993):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- February 1992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Emerged “The Forest Peoples Charter”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Modern “Forest People Programme”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“</a:t>
            </a:r>
            <a:r>
              <a:rPr b="0" lang="en-US" sz="1400" spc="-1" strike="noStrike">
                <a:latin typeface="Times New Roman"/>
              </a:rPr>
              <a:t>Indigenous people on the web”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by L. Evelyn (2006)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 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"/>
          <p:cNvSpPr/>
          <p:nvPr/>
        </p:nvSpPr>
        <p:spPr>
          <a:xfrm>
            <a:off x="-38160" y="-145800"/>
            <a:ext cx="5257440" cy="58964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d7d7">
                  <a:alpha val="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9840" cy="944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Identity of indigenous 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38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0560" cy="32871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A study overview 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by George Psacharopoulos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and Harry Patrinos (1994):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Indigenous People and poverty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in Latin America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Covered 4 countries: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1 Bolivia (64%)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2 Guatemala (86%)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3 Mexico (80%)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4 Peru (79%)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"/>
          <p:cNvSpPr/>
          <p:nvPr/>
        </p:nvSpPr>
        <p:spPr>
          <a:xfrm>
            <a:off x="-38160" y="-145800"/>
            <a:ext cx="5257440" cy="58964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d7d7">
                  <a:alpha val="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9840" cy="944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Identity of indigenous 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0560" cy="32871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Bolivia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Identification: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- primarily language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- monolingual and bilingual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Education: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~ 4 years less of school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for indigenous women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(Psacharopoulos and Patrinos, 1994)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"/>
          <p:cNvSpPr/>
          <p:nvPr/>
        </p:nvSpPr>
        <p:spPr>
          <a:xfrm>
            <a:off x="-38160" y="-145800"/>
            <a:ext cx="5257440" cy="58964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d7d7">
                  <a:alpha val="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9840" cy="944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Identity of indigenous 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44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0560" cy="32871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Guatemala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Identification: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self-identification of people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Education: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1.3 years of school ave.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40% literacy rate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(Psacharopoulos and Patrinos, 1994)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"/>
          <p:cNvSpPr/>
          <p:nvPr/>
        </p:nvSpPr>
        <p:spPr>
          <a:xfrm>
            <a:off x="-38160" y="-145800"/>
            <a:ext cx="5257440" cy="58964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d7d7">
                  <a:alpha val="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9840" cy="944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Identity of indigenous 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0560" cy="32871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Mexico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Identification: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- language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- geographic concentration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Education: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4 years of school on ave. for F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5 years of school on ave for M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(Psacharopoulos and Patrinos, 1994)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"/>
          <p:cNvSpPr/>
          <p:nvPr/>
        </p:nvSpPr>
        <p:spPr>
          <a:xfrm>
            <a:off x="-38160" y="-145800"/>
            <a:ext cx="5257440" cy="58964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d7d7">
                  <a:alpha val="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9840" cy="944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Identity of indigenous 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0560" cy="32871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Peru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Identification: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- primarily based on language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- monolimgual indigenous or Spanish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Education: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only 40% continue beyond 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primary school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they get 20% less education overall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School attendance is greater for the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non-indegenous people!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(Psacharopoulos and Patrinos, 1994)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"/>
          <p:cNvSpPr/>
          <p:nvPr/>
        </p:nvSpPr>
        <p:spPr>
          <a:xfrm>
            <a:off x="-38160" y="-145800"/>
            <a:ext cx="5257440" cy="58964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d7d7">
                  <a:alpha val="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9840" cy="944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Identity of indigenous 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0560" cy="3930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 u="sng">
                <a:uFillTx/>
                <a:latin typeface="Times New Roman"/>
              </a:rPr>
              <a:t>An Overview by Bonita Lawrence (2003):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Federal recognition: compliance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Identity is both individual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and relational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1876 Indian Act in Canada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1969 the white paper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1985 Bill C-31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 u="sng">
                <a:uFillTx/>
                <a:latin typeface="Times New Roman"/>
              </a:rPr>
              <a:t>“</a:t>
            </a:r>
            <a:r>
              <a:rPr b="0" lang="en-US" sz="1400" spc="-1" strike="noStrike" u="sng">
                <a:uFillTx/>
                <a:latin typeface="Times New Roman"/>
              </a:rPr>
              <a:t>What we want to be called”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by Michael Yellow Bird (1999)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Emphasis on fixed ethnic marker </a:t>
            </a:r>
            <a:r>
              <a:rPr b="1" lang="en-US" sz="1400" spc="-1" strike="noStrike">
                <a:latin typeface="Times New Roman"/>
              </a:rPr>
              <a:t>&gt;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historical and processual view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(L. Field, 1994)</a:t>
            </a:r>
            <a:br>
              <a:rPr sz="1400"/>
            </a:b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"/>
          <p:cNvSpPr/>
          <p:nvPr/>
        </p:nvSpPr>
        <p:spPr>
          <a:xfrm>
            <a:off x="-38160" y="-145800"/>
            <a:ext cx="5257440" cy="58964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d7d7">
                  <a:alpha val="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9840" cy="944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Identity of indigenous 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0560" cy="4159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 u="sng">
                <a:uFillTx/>
                <a:latin typeface="Times New Roman"/>
              </a:rPr>
              <a:t>“</a:t>
            </a:r>
            <a:r>
              <a:rPr b="0" lang="en-US" sz="1400" spc="-1" strike="noStrike" u="sng">
                <a:uFillTx/>
                <a:latin typeface="Times New Roman"/>
              </a:rPr>
              <a:t>Indigenous Peoples: Issues of Definition”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by Douglas E. Sanders (2005)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- 1950 definition by the ILO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- 1982 definition by the WorldBank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- 1998 “constructivist approach” 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of Benedict Kingsbury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 u="sng">
                <a:uFillTx/>
                <a:latin typeface="Times New Roman"/>
              </a:rPr>
              <a:t>Hilary N. Weaver “Indigenous identity” (2001)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- Self-identification, community identification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  external identification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- </a:t>
            </a:r>
            <a:r>
              <a:rPr b="1" lang="en-US" sz="1400" spc="-1" strike="noStrike">
                <a:latin typeface="Times New Roman"/>
              </a:rPr>
              <a:t>Cultural identity</a:t>
            </a:r>
            <a:br>
              <a:rPr sz="1400"/>
            </a:br>
            <a:r>
              <a:rPr b="1" lang="en-US" sz="1400" spc="-1" strike="noStrike">
                <a:latin typeface="Times New Roman"/>
              </a:rPr>
              <a:t>- </a:t>
            </a:r>
            <a:r>
              <a:rPr b="0" lang="en-US" sz="1400" spc="-1" strike="noStrike">
                <a:latin typeface="Times New Roman"/>
              </a:rPr>
              <a:t>“internalized colonization”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American Indian or Native American?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First Nations People?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Tribal? Aboriginal? Indigenous?</a:t>
            </a:r>
            <a:endParaRPr b="0" lang="en-US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"/>
          <p:cNvSpPr/>
          <p:nvPr/>
        </p:nvSpPr>
        <p:spPr>
          <a:xfrm>
            <a:off x="-38160" y="-145800"/>
            <a:ext cx="5257440" cy="58964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d7d7">
                  <a:alpha val="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9840" cy="944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Summary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0560" cy="3702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Perfect “cheat-sheet” of ethics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is written by Hilary N. Weaver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in the work “Indigenous people in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a multicultural society” (1998)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The research on indigenous peoples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should be conducted on </a:t>
            </a:r>
            <a:r>
              <a:rPr b="1" lang="en-US" sz="1400" spc="-1" strike="noStrike">
                <a:latin typeface="Times New Roman"/>
              </a:rPr>
              <a:t>the principles</a:t>
            </a:r>
            <a:br>
              <a:rPr sz="1400"/>
            </a:br>
            <a:r>
              <a:rPr b="1" lang="en-US" sz="1400" spc="-1" strike="noStrike">
                <a:latin typeface="Times New Roman"/>
              </a:rPr>
              <a:t>of the cultural respect</a:t>
            </a:r>
            <a:r>
              <a:rPr b="0" lang="en-US" sz="1400" spc="-1" strike="noStrike">
                <a:latin typeface="Times New Roman"/>
              </a:rPr>
              <a:t> and in interest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of these people (Olsen, 2016)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1400" spc="-1" strike="noStrike">
                <a:latin typeface="Times New Roman"/>
              </a:rPr>
              <a:t>The </a:t>
            </a:r>
            <a:r>
              <a:rPr b="1" lang="en-US" sz="1400" spc="-1" strike="noStrike">
                <a:latin typeface="Times New Roman"/>
              </a:rPr>
              <a:t>respect and celebration</a:t>
            </a:r>
            <a:r>
              <a:rPr b="0" lang="en-US" sz="1400" spc="-1" strike="noStrike">
                <a:latin typeface="Times New Roman"/>
              </a:rPr>
              <a:t> of 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our differences is very important.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For indigenous people on the sence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of cultural belonging can depend </a:t>
            </a:r>
            <a:br>
              <a:rPr sz="1400"/>
            </a:br>
            <a:r>
              <a:rPr b="0" lang="en-US" sz="1400" spc="-1" strike="noStrike">
                <a:latin typeface="Times New Roman"/>
              </a:rPr>
              <a:t>their life. (Barker et al, 2017)</a:t>
            </a:r>
            <a:br>
              <a:rPr sz="1400"/>
            </a:b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"/>
          <p:cNvSpPr/>
          <p:nvPr/>
        </p:nvSpPr>
        <p:spPr>
          <a:xfrm rot="19800000">
            <a:off x="1189440" y="-1238400"/>
            <a:ext cx="7701120" cy="68216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d7d7">
                  <a:alpha val="0"/>
                </a:srgbClr>
              </a:gs>
            </a:gsLst>
            <a:lin ang="34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9840" cy="944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1800" spc="-1" strike="noStrike">
                <a:latin typeface="Times New Roman"/>
              </a:rPr>
              <a:t>Indigenous People </a:t>
            </a:r>
            <a:r>
              <a:rPr b="0" lang="en-US" sz="1800" spc="-1" strike="noStrike">
                <a:latin typeface="Century Gothic"/>
                <a:ea typeface="Century Gothic"/>
              </a:rPr>
              <a:t>●</a:t>
            </a:r>
            <a:r>
              <a:rPr b="0" lang="en-US" sz="1800" spc="-1" strike="noStrike">
                <a:latin typeface="Times New Roman"/>
                <a:ea typeface="Century Gothic"/>
              </a:rPr>
              <a:t> Culture Identity Dialogue</a:t>
            </a:r>
            <a:br>
              <a:rPr sz="1800"/>
            </a:br>
            <a:r>
              <a:rPr b="0" lang="en-US" sz="4000" spc="-1" strike="noStrike">
                <a:latin typeface="Times New Roman"/>
                <a:ea typeface="Century Gothic"/>
              </a:rPr>
              <a:t>Credits and consulted non-academic sources</a:t>
            </a:r>
            <a:endParaRPr b="0" lang="en-US" sz="4000" spc="-1" strike="noStrike"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4524120" cy="328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latin typeface="Times New Roman"/>
              </a:rPr>
              <a:t>S3: The World Bank, accessible </a:t>
            </a:r>
            <a:r>
              <a:rPr b="0" lang="en-US" sz="1200" spc="-1" strike="noStrike" u="sng">
                <a:solidFill>
                  <a:srgbClr val="0000ff"/>
                </a:solidFill>
                <a:uFillTx/>
                <a:latin typeface="Times New Roman"/>
                <a:hlinkClick r:id="rId1"/>
              </a:rPr>
              <a:t>here</a:t>
            </a: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latin typeface="Times New Roman"/>
              </a:rPr>
              <a:t>S4: Forest People Programme, available </a:t>
            </a:r>
            <a:r>
              <a:rPr b="0" lang="en-US" sz="1200" spc="-1" strike="noStrike" u="sng">
                <a:solidFill>
                  <a:srgbClr val="0000ff"/>
                </a:solidFill>
                <a:uFillTx/>
                <a:latin typeface="Times New Roman"/>
                <a:hlinkClick r:id="rId2"/>
              </a:rPr>
              <a:t>here</a:t>
            </a:r>
            <a:r>
              <a:rPr b="0" lang="en-US" sz="1200" spc="-1" strike="noStrike">
                <a:latin typeface="Times New Roman"/>
              </a:rPr>
              <a:t>.</a:t>
            </a: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latin typeface="Times New Roman"/>
              </a:rPr>
              <a:t>S</a:t>
            </a: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latin typeface="Times New Roman"/>
              </a:rPr>
              <a:t>S</a:t>
            </a: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latin typeface="Times New Roman"/>
              </a:rPr>
              <a:t>S13: Article from UkraineWorld by Tetyana Matychak. Available </a:t>
            </a:r>
            <a:r>
              <a:rPr b="0" lang="en-US" sz="1200" spc="-1" strike="noStrike" u="sng">
                <a:solidFill>
                  <a:srgbClr val="0000ff"/>
                </a:solidFill>
                <a:uFillTx/>
                <a:latin typeface="Times New Roman"/>
                <a:hlinkClick r:id="rId3"/>
              </a:rPr>
              <a:t>here</a:t>
            </a:r>
            <a:br>
              <a:rPr sz="1200"/>
            </a:b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endParaRPr b="0" lang="en-US" sz="1200" spc="-1" strike="noStrike">
              <a:latin typeface="Arial"/>
            </a:endParaRPr>
          </a:p>
        </p:txBody>
      </p:sp>
      <p:sp>
        <p:nvSpPr>
          <p:cNvPr id="163" name="PlaceHolder 5"/>
          <p:cNvSpPr/>
          <p:nvPr/>
        </p:nvSpPr>
        <p:spPr>
          <a:xfrm>
            <a:off x="5076000" y="1284480"/>
            <a:ext cx="4524120" cy="328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S01: Photo by Stefano Girardelli on </a:t>
            </a:r>
            <a:r>
              <a:rPr b="0" lang="en-US" sz="12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4"/>
              </a:rPr>
              <a:t>Unsplash</a:t>
            </a: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S02: Bg image from </a:t>
            </a:r>
            <a:r>
              <a:rPr b="0" lang="en-US" sz="12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5"/>
              </a:rPr>
              <a:t>Wallpaper.dog</a:t>
            </a: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S03: Photo by Ives Ives on </a:t>
            </a:r>
            <a:r>
              <a:rPr b="0" lang="en-US" sz="12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6"/>
              </a:rPr>
              <a:t>Unsplash</a:t>
            </a: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S04: Map from LandMark. Available </a:t>
            </a:r>
            <a:r>
              <a:rPr b="0" lang="en-US" sz="12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7"/>
              </a:rPr>
              <a:t>here</a:t>
            </a: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S05: Infographics from </a:t>
            </a:r>
            <a:r>
              <a:rPr b="0" lang="en-US" sz="12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8"/>
              </a:rPr>
              <a:t>UkraineWorld</a:t>
            </a: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S06: Photo by Delaney Turner on </a:t>
            </a:r>
            <a:r>
              <a:rPr b="0" lang="en-US" sz="12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9"/>
              </a:rPr>
              <a:t>Unsplash</a:t>
            </a: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S07: Photo by Lesly Derksen on </a:t>
            </a:r>
            <a:r>
              <a:rPr b="0" lang="en-US" sz="12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10"/>
              </a:rPr>
              <a:t>Unsplash</a:t>
            </a: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S08: Photo by Jeyson Heiguita on </a:t>
            </a:r>
            <a:r>
              <a:rPr b="0" lang="en-US" sz="12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11"/>
              </a:rPr>
              <a:t>Unsplash</a:t>
            </a: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S09: Photo by Roberto C.R. Don on </a:t>
            </a:r>
            <a:r>
              <a:rPr b="0" lang="en-US" sz="12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12"/>
              </a:rPr>
              <a:t>Unsplash</a:t>
            </a: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S10: Photo by Diego N. Berrospi on </a:t>
            </a:r>
            <a:r>
              <a:rPr b="0" lang="en-US" sz="12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13"/>
              </a:rPr>
              <a:t>Unsplash</a:t>
            </a: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S11: Photo by Andrew James on </a:t>
            </a:r>
            <a:r>
              <a:rPr b="0" lang="en-US" sz="12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14"/>
              </a:rPr>
              <a:t>Unsplash</a:t>
            </a: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S12: Photo by Mehelia van der Veer on </a:t>
            </a:r>
            <a:r>
              <a:rPr b="0" lang="en-US" sz="12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15"/>
              </a:rPr>
              <a:t>Pexels</a:t>
            </a: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S13: Photo by Mike Newbry on </a:t>
            </a:r>
            <a:r>
              <a:rPr b="0" lang="en-US" sz="12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16"/>
              </a:rPr>
              <a:t>Unsplash</a:t>
            </a: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endParaRPr b="0" lang="en-US" sz="12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endParaRPr b="0" lang="en-US" sz="1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"/>
          <p:cNvSpPr/>
          <p:nvPr/>
        </p:nvSpPr>
        <p:spPr>
          <a:xfrm rot="19800000">
            <a:off x="1189440" y="-1238400"/>
            <a:ext cx="7701120" cy="68216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d7d7">
                  <a:alpha val="0"/>
                </a:srgbClr>
              </a:gs>
            </a:gsLst>
            <a:lin ang="34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9840" cy="944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1800" spc="-1" strike="noStrike">
                <a:latin typeface="Times New Roman"/>
              </a:rPr>
              <a:t>Indigenous People </a:t>
            </a:r>
            <a:r>
              <a:rPr b="0" lang="en-US" sz="1800" spc="-1" strike="noStrike">
                <a:latin typeface="Century Gothic"/>
                <a:ea typeface="Century Gothic"/>
              </a:rPr>
              <a:t>●</a:t>
            </a:r>
            <a:r>
              <a:rPr b="0" lang="en-US" sz="1800" spc="-1" strike="noStrike">
                <a:latin typeface="Times New Roman"/>
                <a:ea typeface="Century Gothic"/>
              </a:rPr>
              <a:t> Culture Identity Dialogue</a:t>
            </a:r>
            <a:br>
              <a:rPr sz="1800"/>
            </a:br>
            <a:r>
              <a:rPr b="0" lang="en-US" sz="4000" spc="-1" strike="noStrike">
                <a:latin typeface="Times New Roman"/>
                <a:ea typeface="Century Gothic"/>
              </a:rPr>
              <a:t>References </a:t>
            </a:r>
            <a:endParaRPr b="0" lang="en-US" sz="4000" spc="-1" strike="noStrike"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69840" cy="328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tarSymbol"/>
              <a:buAutoNum type="arabicParenR"/>
            </a:pPr>
            <a:r>
              <a:rPr b="0" lang="en-US" sz="1200" spc="-1" strike="noStrike">
                <a:latin typeface="Times New Roman"/>
              </a:rPr>
              <a:t>Alcorn, J.B. (1993) “Indigenous peoples and conservation,” </a:t>
            </a:r>
            <a:r>
              <a:rPr b="0" i="1" lang="en-US" sz="1200" spc="-1" strike="noStrike">
                <a:latin typeface="Times New Roman"/>
              </a:rPr>
              <a:t>Conservation Biology</a:t>
            </a:r>
            <a:r>
              <a:rPr b="0" lang="en-US" sz="1200" spc="-1" strike="noStrike">
                <a:latin typeface="Times New Roman"/>
              </a:rPr>
              <a:t>, 7(2), pp. 424–426. Available at: </a:t>
            </a:r>
            <a:r>
              <a:rPr b="0" lang="en-US" sz="1200" spc="-1" strike="noStrike">
                <a:latin typeface="Times New Roman"/>
              </a:rPr>
              <a:t>	</a:t>
            </a:r>
            <a:br>
              <a:rPr sz="1200"/>
            </a:br>
            <a:r>
              <a:rPr b="0" lang="en-US" sz="1200" spc="-1" strike="noStrike">
                <a:latin typeface="Times New Roman"/>
              </a:rPr>
              <a:t>https://doi.org/10.1046/j.1523-1739.1993.07020424.x. </a:t>
            </a:r>
            <a:endParaRPr b="0" lang="en-US" sz="1200" spc="-1" strike="noStrike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tarSymbol"/>
              <a:buAutoNum type="arabicParenR"/>
            </a:pPr>
            <a:r>
              <a:rPr b="0" lang="en-US" sz="1200" spc="-1" strike="noStrike">
                <a:latin typeface="Times New Roman"/>
              </a:rPr>
              <a:t>Barker, B., Goodman, A. and DeBeck, K. (2017) “Reclaiming indigenous identities: Culture as strength against suicide among indigenous youth in Canada,” </a:t>
            </a:r>
            <a:r>
              <a:rPr b="0" i="1" lang="en-US" sz="1200" spc="-1" strike="noStrike">
                <a:latin typeface="Times New Roman"/>
              </a:rPr>
              <a:t>Canadian Journal of Public Health</a:t>
            </a:r>
            <a:r>
              <a:rPr b="0" lang="en-US" sz="1200" spc="-1" strike="noStrike">
                <a:latin typeface="Times New Roman"/>
              </a:rPr>
              <a:t>, 108(2), pp. 208–210. Available at: https://doi.org/10.17269/cjph.108.5754. </a:t>
            </a:r>
            <a:endParaRPr b="0" lang="en-US" sz="1200" spc="-1" strike="noStrike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tarSymbol"/>
              <a:buAutoNum type="arabicParenR"/>
            </a:pPr>
            <a:r>
              <a:rPr b="0" lang="en-US" sz="1200" spc="-1" strike="noStrike">
                <a:latin typeface="Times New Roman"/>
              </a:rPr>
              <a:t>Bird, M.Y. (1999) “What we want to be called: Indigenous Peoples' perspectives on racial and ethnic identity labels,” </a:t>
            </a:r>
            <a:r>
              <a:rPr b="0" i="1" lang="en-US" sz="1200" spc="-1" strike="noStrike">
                <a:latin typeface="Times New Roman"/>
              </a:rPr>
              <a:t>American Indian Quarterly</a:t>
            </a:r>
            <a:r>
              <a:rPr b="0" lang="en-US" sz="1200" spc="-1" strike="noStrike">
                <a:latin typeface="Times New Roman"/>
              </a:rPr>
              <a:t>, 23(2), pp. 1–21. Available at: https://doi.org/10.2307/1185964. </a:t>
            </a:r>
            <a:endParaRPr b="0" lang="en-US" sz="1200" spc="-1" strike="noStrike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tarSymbol"/>
              <a:buAutoNum type="arabicParenR"/>
            </a:pPr>
            <a:r>
              <a:rPr b="0" lang="en-US" sz="1200" spc="-1" strike="noStrike">
                <a:latin typeface="Times New Roman"/>
              </a:rPr>
              <a:t>Dyson, L. and Underwood, J. (2006) “Indigenous people on the web,” </a:t>
            </a:r>
            <a:r>
              <a:rPr b="0" i="1" lang="en-US" sz="1200" spc="-1" strike="noStrike">
                <a:latin typeface="Times New Roman"/>
              </a:rPr>
              <a:t>Journal of Theoretical and Applied Electronic Commerce Research</a:t>
            </a:r>
            <a:r>
              <a:rPr b="0" lang="en-US" sz="1200" spc="-1" strike="noStrike">
                <a:latin typeface="Times New Roman"/>
              </a:rPr>
              <a:t>, 1(1), pp. 65–76. Available at: https://doi.org/10.3390/jtaer1010007. </a:t>
            </a:r>
            <a:endParaRPr b="0" lang="en-US" sz="1200" spc="-1" strike="noStrike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tarSymbol"/>
              <a:buAutoNum type="arabicParenR"/>
            </a:pPr>
            <a:r>
              <a:rPr b="0" lang="en-US" sz="1200" spc="-1" strike="noStrike">
                <a:latin typeface="Times New Roman"/>
              </a:rPr>
              <a:t>Field, L.W. (1994) “Who are the Indians? Reconceptualizing indigenous identity, resistance, and the role of Social Science in Latin America,” </a:t>
            </a:r>
            <a:r>
              <a:rPr b="0" i="1" lang="en-US" sz="1200" spc="-1" strike="noStrike">
                <a:latin typeface="Times New Roman"/>
              </a:rPr>
              <a:t>Latin American Research Review</a:t>
            </a:r>
            <a:r>
              <a:rPr b="0" lang="en-US" sz="1200" spc="-1" strike="noStrike">
                <a:latin typeface="Times New Roman"/>
              </a:rPr>
              <a:t>, 29(3), pp. 237–248. Available at: https://doi.org/10.1017/s0023879100035639. </a:t>
            </a:r>
            <a:endParaRPr b="0" lang="en-US" sz="1200" spc="-1" strike="noStrike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tarSymbol"/>
              <a:buAutoNum type="arabicParenR"/>
            </a:pPr>
            <a:r>
              <a:rPr b="0" lang="en-US" sz="1200" spc="-1" strike="noStrike">
                <a:latin typeface="Times New Roman"/>
              </a:rPr>
              <a:t>Lawrence, B. (2003) “Gender, race, and the regulation of Native identity in Canada and the United States: An overview,” </a:t>
            </a:r>
            <a:r>
              <a:rPr b="0" i="1" lang="en-US" sz="1200" spc="-1" strike="noStrike">
                <a:latin typeface="Times New Roman"/>
              </a:rPr>
              <a:t>Hypatia</a:t>
            </a:r>
            <a:r>
              <a:rPr b="0" lang="en-US" sz="1200" spc="-1" strike="noStrike">
                <a:latin typeface="Times New Roman"/>
              </a:rPr>
              <a:t>, 18(2), pp. 3–31. Available at: https://doi.org/10.1111/j.1527-2001.2003.tb00799.x. </a:t>
            </a:r>
            <a:endParaRPr b="0" lang="en-US" sz="1200" spc="-1" strike="noStrike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tarSymbol"/>
              <a:buAutoNum type="arabicParenR"/>
            </a:pPr>
            <a:r>
              <a:rPr b="0" lang="en-US" sz="1200" spc="-1" strike="noStrike">
                <a:latin typeface="Times New Roman"/>
              </a:rPr>
              <a:t>Olsen, T.A. (2016) “Gender and/in indigenous methodologies: On trouble and harmony in indigenous studies,” </a:t>
            </a:r>
            <a:r>
              <a:rPr b="0" i="1" lang="en-US" sz="1200" spc="-1" strike="noStrike">
                <a:latin typeface="Times New Roman"/>
              </a:rPr>
              <a:t>Ethnicities</a:t>
            </a:r>
            <a:r>
              <a:rPr b="0" lang="en-US" sz="1200" spc="-1" strike="noStrike">
                <a:latin typeface="Times New Roman"/>
              </a:rPr>
              <a:t>, 17(4), pp. 509–525. Available at: </a:t>
            </a:r>
            <a:r>
              <a:rPr b="0" lang="en-US" sz="1200" spc="-1" strike="noStrike" u="sng">
                <a:solidFill>
                  <a:srgbClr val="0000ff"/>
                </a:solidFill>
                <a:uFillTx/>
                <a:latin typeface="Times New Roman"/>
                <a:hlinkClick r:id="rId1"/>
              </a:rPr>
              <a:t>https://doi.org/10.1177/1468796816673089</a:t>
            </a:r>
            <a:r>
              <a:rPr b="0" lang="en-US" sz="1200" spc="-1" strike="noStrike">
                <a:latin typeface="Times New Roman"/>
              </a:rPr>
              <a:t>.</a:t>
            </a:r>
            <a:endParaRPr b="0" lang="en-US" sz="1200" spc="-1" strike="noStrike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tarSymbol"/>
              <a:buAutoNum type="arabicParenR"/>
            </a:pPr>
            <a:r>
              <a:rPr b="0" lang="en-US" sz="1200" spc="-1" strike="noStrike">
                <a:latin typeface="Times New Roman"/>
              </a:rPr>
              <a:t>Psacharopoulos, G., &amp; Patrinos, H. (1994). Indigenous people and poverty in Latin America. </a:t>
            </a:r>
            <a:r>
              <a:rPr b="0" i="1" lang="en-US" sz="1200" spc="-1" strike="noStrike">
                <a:latin typeface="Times New Roman"/>
              </a:rPr>
              <a:t>Finance and Development</a:t>
            </a:r>
            <a:r>
              <a:rPr b="0" lang="en-US" sz="1200" spc="-1" strike="noStrike">
                <a:latin typeface="Times New Roman"/>
              </a:rPr>
              <a:t>, 31, pp. 41-43.</a:t>
            </a:r>
            <a:endParaRPr b="0" lang="en-US" sz="1200" spc="-1" strike="noStrike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tarSymbol"/>
              <a:buAutoNum type="arabicParenR"/>
            </a:pPr>
            <a:r>
              <a:rPr b="0" lang="en-US" sz="1200" spc="-1" strike="noStrike">
                <a:latin typeface="Times New Roman"/>
              </a:rPr>
              <a:t>Sanders, D.E. (2005) “Indigenous peoples: Issues of definition,” </a:t>
            </a:r>
            <a:r>
              <a:rPr b="0" i="1" lang="en-US" sz="1200" spc="-1" strike="noStrike">
                <a:latin typeface="Times New Roman"/>
              </a:rPr>
              <a:t>International Journal of Cultural Property</a:t>
            </a:r>
            <a:r>
              <a:rPr b="0" lang="en-US" sz="1200" spc="-1" strike="noStrike">
                <a:latin typeface="Times New Roman"/>
              </a:rPr>
              <a:t>, 8(1), pp. 4–13. Available at: https://doi.org/10.1017/s0940739199770591. </a:t>
            </a:r>
            <a:endParaRPr b="0" lang="en-US" sz="1200" spc="-1" strike="noStrike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tarSymbol"/>
              <a:buAutoNum type="arabicParenR"/>
            </a:pPr>
            <a:r>
              <a:rPr b="0" lang="en-US" sz="1200" spc="-1" strike="noStrike">
                <a:latin typeface="Times New Roman"/>
              </a:rPr>
              <a:t>Weaver, H.N. (1998) “Indigenous people in a multicultural society: Unique Issues for Human Services,” </a:t>
            </a:r>
            <a:r>
              <a:rPr b="0" i="1" lang="en-US" sz="1200" spc="-1" strike="noStrike">
                <a:latin typeface="Times New Roman"/>
              </a:rPr>
              <a:t>Social Work</a:t>
            </a:r>
            <a:r>
              <a:rPr b="0" lang="en-US" sz="1200" spc="-1" strike="noStrike">
                <a:latin typeface="Times New Roman"/>
              </a:rPr>
              <a:t>, 43(3), pp. 203–211. Available at: https://doi.org/10.1093/sw/43.3.203. </a:t>
            </a:r>
            <a:endParaRPr b="0" lang="en-US" sz="1200" spc="-1" strike="noStrike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tarSymbol"/>
              <a:buAutoNum type="arabicParenR"/>
            </a:pPr>
            <a:r>
              <a:rPr b="0" lang="en-US" sz="1200" spc="-1" strike="noStrike">
                <a:latin typeface="Times New Roman"/>
              </a:rPr>
              <a:t>Weaver, H.N. (2001) “Indigenous identity: What is it and who really has it?,” </a:t>
            </a:r>
            <a:r>
              <a:rPr b="0" i="1" lang="en-US" sz="1200" spc="-1" strike="noStrike">
                <a:latin typeface="Times New Roman"/>
              </a:rPr>
              <a:t>The American Indian Quarterly</a:t>
            </a:r>
            <a:r>
              <a:rPr b="0" lang="en-US" sz="1200" spc="-1" strike="noStrike">
                <a:latin typeface="Times New Roman"/>
              </a:rPr>
              <a:t>, 25(2), pp. 240–255. Available at: https://doi.org/10.1353/aiq.2001.0030. </a:t>
            </a:r>
            <a:endParaRPr b="0" lang="en-US" sz="1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"/>
          <p:cNvSpPr/>
          <p:nvPr/>
        </p:nvSpPr>
        <p:spPr>
          <a:xfrm rot="19800000">
            <a:off x="1189440" y="-1238040"/>
            <a:ext cx="7701120" cy="68216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d7d7">
                  <a:alpha val="0"/>
                </a:srgbClr>
              </a:gs>
            </a:gsLst>
            <a:lin ang="34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" name="PlaceHolder 1"/>
          <p:cNvSpPr>
            <a:spLocks noGrp="1"/>
          </p:cNvSpPr>
          <p:nvPr>
            <p:ph type="title"/>
          </p:nvPr>
        </p:nvSpPr>
        <p:spPr>
          <a:xfrm>
            <a:off x="300600" y="-231120"/>
            <a:ext cx="9071640" cy="5259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Thank you for your attention!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69" name="PlaceHolder 22"/>
          <p:cNvSpPr/>
          <p:nvPr/>
        </p:nvSpPr>
        <p:spPr>
          <a:xfrm>
            <a:off x="504360" y="226440"/>
            <a:ext cx="9069840" cy="944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1800" spc="-1" strike="noStrike">
                <a:latin typeface="Times New Roman"/>
              </a:rPr>
              <a:t>Indigenous People </a:t>
            </a:r>
            <a:r>
              <a:rPr b="0" lang="en-US" sz="1800" spc="-1" strike="noStrike">
                <a:latin typeface="Century Gothic"/>
                <a:ea typeface="Century Gothic"/>
              </a:rPr>
              <a:t>●</a:t>
            </a:r>
            <a:r>
              <a:rPr b="0" lang="en-US" sz="1800" spc="-1" strike="noStrike">
                <a:latin typeface="Times New Roman"/>
                <a:ea typeface="Century Gothic"/>
              </a:rPr>
              <a:t> Culture Identity Dialogue</a:t>
            </a:r>
            <a:br>
              <a:rPr sz="1800"/>
            </a:br>
            <a:r>
              <a:rPr b="0" lang="en-US" sz="4000" spc="-1" strike="noStrike">
                <a:latin typeface="Times New Roman"/>
                <a:ea typeface="Century Gothic"/>
              </a:rPr>
              <a:t> </a:t>
            </a:r>
            <a:endParaRPr b="0" lang="en-US" sz="4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1615</TotalTime>
  <Application>LibreOffice/7.3.4.2$Windows_X86_64 LibreOffice_project/728fec16bd5f605073805c3c9e7c4212a0120dc5</Application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2023-02-08T15:33:18Z</dcterms:created>
  <dc:creator/>
  <dc:description/>
  <dc:language>en-US</dc:language>
  <cp:lastModifiedBy/>
  <dcterms:modified xsi:type="dcterms:W3CDTF">2023-03-14T14:49:01Z</dcterms:modified>
  <cp:revision>19</cp:revision>
  <dc:subject/>
  <dc:title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