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9"/>
  </p:notesMasterIdLst>
  <p:sldIdLst>
    <p:sldId id="256" r:id="rId2"/>
    <p:sldId id="284" r:id="rId3"/>
    <p:sldId id="269" r:id="rId4"/>
    <p:sldId id="387" r:id="rId5"/>
    <p:sldId id="352" r:id="rId6"/>
    <p:sldId id="366" r:id="rId7"/>
    <p:sldId id="315" r:id="rId8"/>
    <p:sldId id="367" r:id="rId9"/>
    <p:sldId id="368" r:id="rId10"/>
    <p:sldId id="369" r:id="rId11"/>
    <p:sldId id="374" r:id="rId12"/>
    <p:sldId id="375" r:id="rId13"/>
    <p:sldId id="371" r:id="rId14"/>
    <p:sldId id="372" r:id="rId15"/>
    <p:sldId id="373" r:id="rId16"/>
    <p:sldId id="377" r:id="rId17"/>
    <p:sldId id="378" r:id="rId18"/>
    <p:sldId id="370" r:id="rId19"/>
    <p:sldId id="379" r:id="rId20"/>
    <p:sldId id="380" r:id="rId21"/>
    <p:sldId id="388" r:id="rId22"/>
    <p:sldId id="381" r:id="rId23"/>
    <p:sldId id="382" r:id="rId24"/>
    <p:sldId id="383" r:id="rId25"/>
    <p:sldId id="384" r:id="rId26"/>
    <p:sldId id="264" r:id="rId27"/>
    <p:sldId id="265" r:id="rId2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9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866B4555-3899-43A3-B9D5-909B7E4BCB17}"/>
    <pc:docChg chg="custSel modSld">
      <pc:chgData name="Rhian Keyse" userId="e640c12b-a8e6-4355-9f2c-a517ac7d1786" providerId="ADAL" clId="{866B4555-3899-43A3-B9D5-909B7E4BCB17}" dt="2024-12-02T11:24:49.783" v="3" actId="478"/>
      <pc:docMkLst>
        <pc:docMk/>
      </pc:docMkLst>
      <pc:sldChg chg="delSp mod delAnim">
        <pc:chgData name="Rhian Keyse" userId="e640c12b-a8e6-4355-9f2c-a517ac7d1786" providerId="ADAL" clId="{866B4555-3899-43A3-B9D5-909B7E4BCB17}" dt="2024-12-02T11:24:40.851" v="0" actId="478"/>
        <pc:sldMkLst>
          <pc:docMk/>
          <pc:sldMk cId="0" sldId="264"/>
        </pc:sldMkLst>
        <pc:picChg chg="del">
          <ac:chgData name="Rhian Keyse" userId="e640c12b-a8e6-4355-9f2c-a517ac7d1786" providerId="ADAL" clId="{866B4555-3899-43A3-B9D5-909B7E4BCB17}" dt="2024-12-02T11:24:40.851" v="0" actId="478"/>
          <ac:picMkLst>
            <pc:docMk/>
            <pc:sldMk cId="0" sldId="264"/>
            <ac:picMk id="3" creationId="{071C9EA2-814E-DA0E-C685-983C7DC26F07}"/>
          </ac:picMkLst>
        </pc:picChg>
      </pc:sldChg>
      <pc:sldChg chg="delSp mod delAnim">
        <pc:chgData name="Rhian Keyse" userId="e640c12b-a8e6-4355-9f2c-a517ac7d1786" providerId="ADAL" clId="{866B4555-3899-43A3-B9D5-909B7E4BCB17}" dt="2024-12-02T11:24:49.783" v="3" actId="478"/>
        <pc:sldMkLst>
          <pc:docMk/>
          <pc:sldMk cId="0" sldId="381"/>
        </pc:sldMkLst>
        <pc:picChg chg="del">
          <ac:chgData name="Rhian Keyse" userId="e640c12b-a8e6-4355-9f2c-a517ac7d1786" providerId="ADAL" clId="{866B4555-3899-43A3-B9D5-909B7E4BCB17}" dt="2024-12-02T11:24:49.783" v="3" actId="478"/>
          <ac:picMkLst>
            <pc:docMk/>
            <pc:sldMk cId="0" sldId="381"/>
            <ac:picMk id="3" creationId="{749DC698-8816-968C-83F3-97AD6D084E83}"/>
          </ac:picMkLst>
        </pc:picChg>
      </pc:sldChg>
      <pc:sldChg chg="delSp mod delAnim">
        <pc:chgData name="Rhian Keyse" userId="e640c12b-a8e6-4355-9f2c-a517ac7d1786" providerId="ADAL" clId="{866B4555-3899-43A3-B9D5-909B7E4BCB17}" dt="2024-12-02T11:24:47.607" v="2" actId="478"/>
        <pc:sldMkLst>
          <pc:docMk/>
          <pc:sldMk cId="0" sldId="382"/>
        </pc:sldMkLst>
        <pc:picChg chg="del">
          <ac:chgData name="Rhian Keyse" userId="e640c12b-a8e6-4355-9f2c-a517ac7d1786" providerId="ADAL" clId="{866B4555-3899-43A3-B9D5-909B7E4BCB17}" dt="2024-12-02T11:24:47.607" v="2" actId="478"/>
          <ac:picMkLst>
            <pc:docMk/>
            <pc:sldMk cId="0" sldId="382"/>
            <ac:picMk id="3" creationId="{A277D63F-C60D-5AFE-7E18-C7379883A77B}"/>
          </ac:picMkLst>
        </pc:picChg>
      </pc:sldChg>
      <pc:sldChg chg="delSp mod delAnim">
        <pc:chgData name="Rhian Keyse" userId="e640c12b-a8e6-4355-9f2c-a517ac7d1786" providerId="ADAL" clId="{866B4555-3899-43A3-B9D5-909B7E4BCB17}" dt="2024-12-02T11:24:42.889" v="1" actId="478"/>
        <pc:sldMkLst>
          <pc:docMk/>
          <pc:sldMk cId="0" sldId="384"/>
        </pc:sldMkLst>
        <pc:picChg chg="del">
          <ac:chgData name="Rhian Keyse" userId="e640c12b-a8e6-4355-9f2c-a517ac7d1786" providerId="ADAL" clId="{866B4555-3899-43A3-B9D5-909B7E4BCB17}" dt="2024-12-02T11:24:42.889" v="1" actId="478"/>
          <ac:picMkLst>
            <pc:docMk/>
            <pc:sldMk cId="0" sldId="384"/>
            <ac:picMk id="3" creationId="{68F668D5-B94B-BA59-3C0C-C060866113F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954CD-890D-49CC-B04A-DB96DDEA33C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9E7A64-C4B3-42FB-815E-DF98C21AD893}">
      <dgm:prSet/>
      <dgm:spPr/>
      <dgm:t>
        <a:bodyPr/>
        <a:lstStyle/>
        <a:p>
          <a:r>
            <a:rPr lang="en-GB"/>
            <a:t>Purpose of today isn’t to tell you how to write!</a:t>
          </a:r>
          <a:endParaRPr lang="en-US"/>
        </a:p>
      </dgm:t>
    </dgm:pt>
    <dgm:pt modelId="{79187465-547B-4851-B1BC-07519061EEAA}" type="parTrans" cxnId="{E375D948-2925-4396-BBBF-30EC33545C3B}">
      <dgm:prSet/>
      <dgm:spPr/>
      <dgm:t>
        <a:bodyPr/>
        <a:lstStyle/>
        <a:p>
          <a:endParaRPr lang="en-US"/>
        </a:p>
      </dgm:t>
    </dgm:pt>
    <dgm:pt modelId="{10CFC2DB-D66F-41C5-8AC6-36811F7E455E}" type="sibTrans" cxnId="{E375D948-2925-4396-BBBF-30EC33545C3B}">
      <dgm:prSet/>
      <dgm:spPr/>
      <dgm:t>
        <a:bodyPr/>
        <a:lstStyle/>
        <a:p>
          <a:endParaRPr lang="en-US"/>
        </a:p>
      </dgm:t>
    </dgm:pt>
    <dgm:pt modelId="{0E467B06-4FCF-47F7-9B10-BC11412FB5D3}">
      <dgm:prSet/>
      <dgm:spPr/>
      <dgm:t>
        <a:bodyPr/>
        <a:lstStyle/>
        <a:p>
          <a:r>
            <a:rPr lang="en-GB"/>
            <a:t>Giving you things to think about, tips, and tools, to build your confidence</a:t>
          </a:r>
          <a:endParaRPr lang="en-US"/>
        </a:p>
      </dgm:t>
    </dgm:pt>
    <dgm:pt modelId="{51FC20CB-76DA-4408-9CA8-1C2E54DAF7E2}" type="parTrans" cxnId="{9FA15432-8CCD-4EA8-AA25-3951821A676B}">
      <dgm:prSet/>
      <dgm:spPr/>
      <dgm:t>
        <a:bodyPr/>
        <a:lstStyle/>
        <a:p>
          <a:endParaRPr lang="en-US"/>
        </a:p>
      </dgm:t>
    </dgm:pt>
    <dgm:pt modelId="{DA610987-D0D4-4F54-B6D9-2132C5C6DEDF}" type="sibTrans" cxnId="{9FA15432-8CCD-4EA8-AA25-3951821A676B}">
      <dgm:prSet/>
      <dgm:spPr/>
      <dgm:t>
        <a:bodyPr/>
        <a:lstStyle/>
        <a:p>
          <a:endParaRPr lang="en-US"/>
        </a:p>
      </dgm:t>
    </dgm:pt>
    <dgm:pt modelId="{6FA83FDF-B867-43C3-8782-2EB3D4DCF8BC}" type="pres">
      <dgm:prSet presAssocID="{8D2954CD-890D-49CC-B04A-DB96DDEA33CB}" presName="vert0" presStyleCnt="0">
        <dgm:presLayoutVars>
          <dgm:dir/>
          <dgm:animOne val="branch"/>
          <dgm:animLvl val="lvl"/>
        </dgm:presLayoutVars>
      </dgm:prSet>
      <dgm:spPr/>
    </dgm:pt>
    <dgm:pt modelId="{B66ACC7B-51C3-48BD-965F-05E2560B05C4}" type="pres">
      <dgm:prSet presAssocID="{B09E7A64-C4B3-42FB-815E-DF98C21AD893}" presName="thickLine" presStyleLbl="alignNode1" presStyleIdx="0" presStyleCnt="2"/>
      <dgm:spPr/>
    </dgm:pt>
    <dgm:pt modelId="{62B7307A-1148-4F14-ACEE-B44B2135CD01}" type="pres">
      <dgm:prSet presAssocID="{B09E7A64-C4B3-42FB-815E-DF98C21AD893}" presName="horz1" presStyleCnt="0"/>
      <dgm:spPr/>
    </dgm:pt>
    <dgm:pt modelId="{AE5EEF3C-6415-42F7-B73A-894A8D3DEE63}" type="pres">
      <dgm:prSet presAssocID="{B09E7A64-C4B3-42FB-815E-DF98C21AD893}" presName="tx1" presStyleLbl="revTx" presStyleIdx="0" presStyleCnt="2"/>
      <dgm:spPr/>
    </dgm:pt>
    <dgm:pt modelId="{54203069-33F5-4875-BA28-ADF29C9BD53D}" type="pres">
      <dgm:prSet presAssocID="{B09E7A64-C4B3-42FB-815E-DF98C21AD893}" presName="vert1" presStyleCnt="0"/>
      <dgm:spPr/>
    </dgm:pt>
    <dgm:pt modelId="{A9187086-8691-4871-80D9-D08C42D4C513}" type="pres">
      <dgm:prSet presAssocID="{0E467B06-4FCF-47F7-9B10-BC11412FB5D3}" presName="thickLine" presStyleLbl="alignNode1" presStyleIdx="1" presStyleCnt="2"/>
      <dgm:spPr/>
    </dgm:pt>
    <dgm:pt modelId="{EE2275FE-FF9C-4859-8F98-F0B0B6E93583}" type="pres">
      <dgm:prSet presAssocID="{0E467B06-4FCF-47F7-9B10-BC11412FB5D3}" presName="horz1" presStyleCnt="0"/>
      <dgm:spPr/>
    </dgm:pt>
    <dgm:pt modelId="{6E1BF86D-0108-4CC0-AE0F-4747E2EC87F0}" type="pres">
      <dgm:prSet presAssocID="{0E467B06-4FCF-47F7-9B10-BC11412FB5D3}" presName="tx1" presStyleLbl="revTx" presStyleIdx="1" presStyleCnt="2"/>
      <dgm:spPr/>
    </dgm:pt>
    <dgm:pt modelId="{46AFC83E-767E-4A52-9429-414FCD6D0336}" type="pres">
      <dgm:prSet presAssocID="{0E467B06-4FCF-47F7-9B10-BC11412FB5D3}" presName="vert1" presStyleCnt="0"/>
      <dgm:spPr/>
    </dgm:pt>
  </dgm:ptLst>
  <dgm:cxnLst>
    <dgm:cxn modelId="{CC547420-FD4D-4F8D-890C-C1714D5965D4}" type="presOf" srcId="{8D2954CD-890D-49CC-B04A-DB96DDEA33CB}" destId="{6FA83FDF-B867-43C3-8782-2EB3D4DCF8BC}" srcOrd="0" destOrd="0" presId="urn:microsoft.com/office/officeart/2008/layout/LinedList"/>
    <dgm:cxn modelId="{9FA15432-8CCD-4EA8-AA25-3951821A676B}" srcId="{8D2954CD-890D-49CC-B04A-DB96DDEA33CB}" destId="{0E467B06-4FCF-47F7-9B10-BC11412FB5D3}" srcOrd="1" destOrd="0" parTransId="{51FC20CB-76DA-4408-9CA8-1C2E54DAF7E2}" sibTransId="{DA610987-D0D4-4F54-B6D9-2132C5C6DEDF}"/>
    <dgm:cxn modelId="{E375D948-2925-4396-BBBF-30EC33545C3B}" srcId="{8D2954CD-890D-49CC-B04A-DB96DDEA33CB}" destId="{B09E7A64-C4B3-42FB-815E-DF98C21AD893}" srcOrd="0" destOrd="0" parTransId="{79187465-547B-4851-B1BC-07519061EEAA}" sibTransId="{10CFC2DB-D66F-41C5-8AC6-36811F7E455E}"/>
    <dgm:cxn modelId="{63EB266E-7728-4A4E-9C8A-BFCE58045623}" type="presOf" srcId="{0E467B06-4FCF-47F7-9B10-BC11412FB5D3}" destId="{6E1BF86D-0108-4CC0-AE0F-4747E2EC87F0}" srcOrd="0" destOrd="0" presId="urn:microsoft.com/office/officeart/2008/layout/LinedList"/>
    <dgm:cxn modelId="{6C6A4894-35DA-4CBA-8790-F583B0B7A6A5}" type="presOf" srcId="{B09E7A64-C4B3-42FB-815E-DF98C21AD893}" destId="{AE5EEF3C-6415-42F7-B73A-894A8D3DEE63}" srcOrd="0" destOrd="0" presId="urn:microsoft.com/office/officeart/2008/layout/LinedList"/>
    <dgm:cxn modelId="{E4158272-BD12-429F-AE14-24F37D860903}" type="presParOf" srcId="{6FA83FDF-B867-43C3-8782-2EB3D4DCF8BC}" destId="{B66ACC7B-51C3-48BD-965F-05E2560B05C4}" srcOrd="0" destOrd="0" presId="urn:microsoft.com/office/officeart/2008/layout/LinedList"/>
    <dgm:cxn modelId="{3690292D-2EC0-4DCD-8AB3-2CE3946B4779}" type="presParOf" srcId="{6FA83FDF-B867-43C3-8782-2EB3D4DCF8BC}" destId="{62B7307A-1148-4F14-ACEE-B44B2135CD01}" srcOrd="1" destOrd="0" presId="urn:microsoft.com/office/officeart/2008/layout/LinedList"/>
    <dgm:cxn modelId="{BB8DFEA2-D6D8-49AF-ACB6-586F18033C8A}" type="presParOf" srcId="{62B7307A-1148-4F14-ACEE-B44B2135CD01}" destId="{AE5EEF3C-6415-42F7-B73A-894A8D3DEE63}" srcOrd="0" destOrd="0" presId="urn:microsoft.com/office/officeart/2008/layout/LinedList"/>
    <dgm:cxn modelId="{F77C1619-216B-4C55-8B91-8CBB33115BE1}" type="presParOf" srcId="{62B7307A-1148-4F14-ACEE-B44B2135CD01}" destId="{54203069-33F5-4875-BA28-ADF29C9BD53D}" srcOrd="1" destOrd="0" presId="urn:microsoft.com/office/officeart/2008/layout/LinedList"/>
    <dgm:cxn modelId="{B76A26EA-DD48-4FE3-B17D-4F1501683C9F}" type="presParOf" srcId="{6FA83FDF-B867-43C3-8782-2EB3D4DCF8BC}" destId="{A9187086-8691-4871-80D9-D08C42D4C513}" srcOrd="2" destOrd="0" presId="urn:microsoft.com/office/officeart/2008/layout/LinedList"/>
    <dgm:cxn modelId="{17B9FD26-50C3-4CA9-9E14-17E0427DE1D4}" type="presParOf" srcId="{6FA83FDF-B867-43C3-8782-2EB3D4DCF8BC}" destId="{EE2275FE-FF9C-4859-8F98-F0B0B6E93583}" srcOrd="3" destOrd="0" presId="urn:microsoft.com/office/officeart/2008/layout/LinedList"/>
    <dgm:cxn modelId="{F9279482-55AB-45E8-A73A-6E349CE3CA15}" type="presParOf" srcId="{EE2275FE-FF9C-4859-8F98-F0B0B6E93583}" destId="{6E1BF86D-0108-4CC0-AE0F-4747E2EC87F0}" srcOrd="0" destOrd="0" presId="urn:microsoft.com/office/officeart/2008/layout/LinedList"/>
    <dgm:cxn modelId="{1E46B640-3CEE-4855-B749-35D83D817C3D}" type="presParOf" srcId="{EE2275FE-FF9C-4859-8F98-F0B0B6E93583}" destId="{46AFC83E-767E-4A52-9429-414FCD6D03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43A560-F548-45AD-80B3-967F9C979C7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6CE017-080E-4F18-B4DB-EC47ED6FD37D}">
      <dgm:prSet/>
      <dgm:spPr/>
      <dgm:t>
        <a:bodyPr/>
        <a:lstStyle/>
        <a:p>
          <a:r>
            <a:rPr lang="en-GB"/>
            <a:t>Often described as:</a:t>
          </a:r>
          <a:endParaRPr lang="en-US"/>
        </a:p>
      </dgm:t>
    </dgm:pt>
    <dgm:pt modelId="{981BB006-1D9A-40AC-B02B-017E45664CBB}" type="parTrans" cxnId="{F6FBAE15-98B3-43A4-A9AF-3D53F63123BF}">
      <dgm:prSet/>
      <dgm:spPr/>
      <dgm:t>
        <a:bodyPr/>
        <a:lstStyle/>
        <a:p>
          <a:endParaRPr lang="en-US"/>
        </a:p>
      </dgm:t>
    </dgm:pt>
    <dgm:pt modelId="{F6D16250-F8A7-4ED1-92ED-AFA99523C287}" type="sibTrans" cxnId="{F6FBAE15-98B3-43A4-A9AF-3D53F63123BF}">
      <dgm:prSet/>
      <dgm:spPr/>
      <dgm:t>
        <a:bodyPr/>
        <a:lstStyle/>
        <a:p>
          <a:endParaRPr lang="en-US"/>
        </a:p>
      </dgm:t>
    </dgm:pt>
    <dgm:pt modelId="{1333566B-F6C6-4859-BB94-61251F9DCE54}">
      <dgm:prSet/>
      <dgm:spPr/>
      <dgm:t>
        <a:bodyPr/>
        <a:lstStyle/>
        <a:p>
          <a:r>
            <a:rPr lang="en-GB"/>
            <a:t>Formal</a:t>
          </a:r>
          <a:endParaRPr lang="en-US"/>
        </a:p>
      </dgm:t>
    </dgm:pt>
    <dgm:pt modelId="{F11867F8-7C88-4C92-B96E-A67E8265C7D6}" type="parTrans" cxnId="{EAEEBE71-53D8-4327-800E-31820159EB1B}">
      <dgm:prSet/>
      <dgm:spPr/>
      <dgm:t>
        <a:bodyPr/>
        <a:lstStyle/>
        <a:p>
          <a:endParaRPr lang="en-US"/>
        </a:p>
      </dgm:t>
    </dgm:pt>
    <dgm:pt modelId="{267FAB62-3D21-47FB-BF43-BD19D844F442}" type="sibTrans" cxnId="{EAEEBE71-53D8-4327-800E-31820159EB1B}">
      <dgm:prSet/>
      <dgm:spPr/>
      <dgm:t>
        <a:bodyPr/>
        <a:lstStyle/>
        <a:p>
          <a:endParaRPr lang="en-US"/>
        </a:p>
      </dgm:t>
    </dgm:pt>
    <dgm:pt modelId="{CAB3ABD4-83AC-4C96-AB73-719F09C596F1}">
      <dgm:prSet/>
      <dgm:spPr/>
      <dgm:t>
        <a:bodyPr/>
        <a:lstStyle/>
        <a:p>
          <a:r>
            <a:rPr lang="en-GB"/>
            <a:t>Cautious</a:t>
          </a:r>
          <a:endParaRPr lang="en-US"/>
        </a:p>
      </dgm:t>
    </dgm:pt>
    <dgm:pt modelId="{0E019F28-C99A-439D-819D-1076AA4975B5}" type="parTrans" cxnId="{40F198C2-E91A-4AD4-93C1-07FC162EAE3F}">
      <dgm:prSet/>
      <dgm:spPr/>
      <dgm:t>
        <a:bodyPr/>
        <a:lstStyle/>
        <a:p>
          <a:endParaRPr lang="en-US"/>
        </a:p>
      </dgm:t>
    </dgm:pt>
    <dgm:pt modelId="{2C3A6AE4-F814-476F-9DD1-F2F2590D2ACF}" type="sibTrans" cxnId="{40F198C2-E91A-4AD4-93C1-07FC162EAE3F}">
      <dgm:prSet/>
      <dgm:spPr/>
      <dgm:t>
        <a:bodyPr/>
        <a:lstStyle/>
        <a:p>
          <a:endParaRPr lang="en-US"/>
        </a:p>
      </dgm:t>
    </dgm:pt>
    <dgm:pt modelId="{2A0CD2D7-5733-40C9-9D14-A1AF9C44C509}">
      <dgm:prSet/>
      <dgm:spPr/>
      <dgm:t>
        <a:bodyPr/>
        <a:lstStyle/>
        <a:p>
          <a:r>
            <a:rPr lang="en-GB"/>
            <a:t>Objective</a:t>
          </a:r>
          <a:endParaRPr lang="en-US"/>
        </a:p>
      </dgm:t>
    </dgm:pt>
    <dgm:pt modelId="{C6160135-FC8A-463E-98BD-4F39870DE22D}" type="parTrans" cxnId="{061163E0-9206-45E0-88DB-49EECBB1E5A2}">
      <dgm:prSet/>
      <dgm:spPr/>
      <dgm:t>
        <a:bodyPr/>
        <a:lstStyle/>
        <a:p>
          <a:endParaRPr lang="en-US"/>
        </a:p>
      </dgm:t>
    </dgm:pt>
    <dgm:pt modelId="{62D69E51-4E0D-46D7-A07C-3D42F25593C1}" type="sibTrans" cxnId="{061163E0-9206-45E0-88DB-49EECBB1E5A2}">
      <dgm:prSet/>
      <dgm:spPr/>
      <dgm:t>
        <a:bodyPr/>
        <a:lstStyle/>
        <a:p>
          <a:endParaRPr lang="en-US"/>
        </a:p>
      </dgm:t>
    </dgm:pt>
    <dgm:pt modelId="{03360A09-7E6E-4AF4-B8DE-F1CE1A270681}">
      <dgm:prSet/>
      <dgm:spPr/>
      <dgm:t>
        <a:bodyPr/>
        <a:lstStyle/>
        <a:p>
          <a:r>
            <a:rPr lang="en-GB"/>
            <a:t>Impersonal</a:t>
          </a:r>
          <a:endParaRPr lang="en-US"/>
        </a:p>
      </dgm:t>
    </dgm:pt>
    <dgm:pt modelId="{00089B35-5770-415A-81D6-4BBA83B05AB4}" type="parTrans" cxnId="{938D4ED0-B4B1-425E-9DBF-0004FC8B3337}">
      <dgm:prSet/>
      <dgm:spPr/>
      <dgm:t>
        <a:bodyPr/>
        <a:lstStyle/>
        <a:p>
          <a:endParaRPr lang="en-US"/>
        </a:p>
      </dgm:t>
    </dgm:pt>
    <dgm:pt modelId="{5B82EC73-ECDC-4ADE-8A77-10FEC84E8711}" type="sibTrans" cxnId="{938D4ED0-B4B1-425E-9DBF-0004FC8B3337}">
      <dgm:prSet/>
      <dgm:spPr/>
      <dgm:t>
        <a:bodyPr/>
        <a:lstStyle/>
        <a:p>
          <a:endParaRPr lang="en-US"/>
        </a:p>
      </dgm:t>
    </dgm:pt>
    <dgm:pt modelId="{49432B20-23D9-4F0C-BDE4-C760CC2B702A}">
      <dgm:prSet/>
      <dgm:spPr/>
      <dgm:t>
        <a:bodyPr/>
        <a:lstStyle/>
        <a:p>
          <a:r>
            <a:rPr lang="en-GB"/>
            <a:t>But…</a:t>
          </a:r>
          <a:endParaRPr lang="en-US"/>
        </a:p>
      </dgm:t>
    </dgm:pt>
    <dgm:pt modelId="{7D215E6A-3738-48D5-A826-EECE906160E6}" type="parTrans" cxnId="{A0E7C693-C48D-469B-92D3-71BAE089F213}">
      <dgm:prSet/>
      <dgm:spPr/>
      <dgm:t>
        <a:bodyPr/>
        <a:lstStyle/>
        <a:p>
          <a:endParaRPr lang="en-US"/>
        </a:p>
      </dgm:t>
    </dgm:pt>
    <dgm:pt modelId="{87B6A54B-684C-40BC-9202-E04E23DF01DA}" type="sibTrans" cxnId="{A0E7C693-C48D-469B-92D3-71BAE089F213}">
      <dgm:prSet/>
      <dgm:spPr/>
      <dgm:t>
        <a:bodyPr/>
        <a:lstStyle/>
        <a:p>
          <a:endParaRPr lang="en-US"/>
        </a:p>
      </dgm:t>
    </dgm:pt>
    <dgm:pt modelId="{534921DC-8EBC-4D27-8111-F3834C6FF403}">
      <dgm:prSet/>
      <dgm:spPr/>
      <dgm:t>
        <a:bodyPr/>
        <a:lstStyle/>
        <a:p>
          <a:r>
            <a:rPr lang="en-GB"/>
            <a:t>Depends on discipline/assignment</a:t>
          </a:r>
          <a:endParaRPr lang="en-US"/>
        </a:p>
      </dgm:t>
    </dgm:pt>
    <dgm:pt modelId="{A3D19599-5594-4779-BB41-2464CC49B81E}" type="parTrans" cxnId="{AA302637-042C-4B37-ABF6-8183E7179114}">
      <dgm:prSet/>
      <dgm:spPr/>
      <dgm:t>
        <a:bodyPr/>
        <a:lstStyle/>
        <a:p>
          <a:endParaRPr lang="en-US"/>
        </a:p>
      </dgm:t>
    </dgm:pt>
    <dgm:pt modelId="{F67E9A9C-7005-4294-BFF2-C315FCF22D73}" type="sibTrans" cxnId="{AA302637-042C-4B37-ABF6-8183E7179114}">
      <dgm:prSet/>
      <dgm:spPr/>
      <dgm:t>
        <a:bodyPr/>
        <a:lstStyle/>
        <a:p>
          <a:endParaRPr lang="en-US"/>
        </a:p>
      </dgm:t>
    </dgm:pt>
    <dgm:pt modelId="{F452A436-8A65-4DB3-9702-ACE7D580FD61}">
      <dgm:prSet/>
      <dgm:spPr/>
      <dgm:t>
        <a:bodyPr/>
        <a:lstStyle/>
        <a:p>
          <a:r>
            <a:rPr lang="en-GB"/>
            <a:t>“Objectivity” is contested</a:t>
          </a:r>
          <a:endParaRPr lang="en-US"/>
        </a:p>
      </dgm:t>
    </dgm:pt>
    <dgm:pt modelId="{1E8EA7D5-19A7-4DBA-ABF8-F4ECDE8F85B3}" type="parTrans" cxnId="{6184AF07-762A-4504-9670-E050C8182BC6}">
      <dgm:prSet/>
      <dgm:spPr/>
      <dgm:t>
        <a:bodyPr/>
        <a:lstStyle/>
        <a:p>
          <a:endParaRPr lang="en-US"/>
        </a:p>
      </dgm:t>
    </dgm:pt>
    <dgm:pt modelId="{F6308A20-CB8E-4459-9A86-E17D0FE971F9}" type="sibTrans" cxnId="{6184AF07-762A-4504-9670-E050C8182BC6}">
      <dgm:prSet/>
      <dgm:spPr/>
      <dgm:t>
        <a:bodyPr/>
        <a:lstStyle/>
        <a:p>
          <a:endParaRPr lang="en-US"/>
        </a:p>
      </dgm:t>
    </dgm:pt>
    <dgm:pt modelId="{67915FB7-D252-43D3-9D3B-CBC652D7F172}">
      <dgm:prSet/>
      <dgm:spPr/>
      <dgm:t>
        <a:bodyPr/>
        <a:lstStyle/>
        <a:p>
          <a:r>
            <a:rPr lang="en-GB"/>
            <a:t>Best to check with your lecturer!</a:t>
          </a:r>
          <a:endParaRPr lang="en-US"/>
        </a:p>
      </dgm:t>
    </dgm:pt>
    <dgm:pt modelId="{61996F99-900C-4100-BC1C-3B4E678DF2E3}" type="parTrans" cxnId="{87605320-7747-4859-ACA4-97F267DDF237}">
      <dgm:prSet/>
      <dgm:spPr/>
      <dgm:t>
        <a:bodyPr/>
        <a:lstStyle/>
        <a:p>
          <a:endParaRPr lang="en-US"/>
        </a:p>
      </dgm:t>
    </dgm:pt>
    <dgm:pt modelId="{98A0DA74-1964-4949-9DE8-37C80702EB29}" type="sibTrans" cxnId="{87605320-7747-4859-ACA4-97F267DDF237}">
      <dgm:prSet/>
      <dgm:spPr/>
      <dgm:t>
        <a:bodyPr/>
        <a:lstStyle/>
        <a:p>
          <a:endParaRPr lang="en-US"/>
        </a:p>
      </dgm:t>
    </dgm:pt>
    <dgm:pt modelId="{2495E754-92FB-4B41-AB3F-06A7C8939E0B}" type="pres">
      <dgm:prSet presAssocID="{9743A560-F548-45AD-80B3-967F9C979C7C}" presName="diagram" presStyleCnt="0">
        <dgm:presLayoutVars>
          <dgm:dir/>
          <dgm:resizeHandles val="exact"/>
        </dgm:presLayoutVars>
      </dgm:prSet>
      <dgm:spPr/>
    </dgm:pt>
    <dgm:pt modelId="{1A5BE0A4-73C5-4DC4-8DDA-78EE223C9086}" type="pres">
      <dgm:prSet presAssocID="{B56CE017-080E-4F18-B4DB-EC47ED6FD37D}" presName="node" presStyleLbl="node1" presStyleIdx="0" presStyleCnt="2">
        <dgm:presLayoutVars>
          <dgm:bulletEnabled val="1"/>
        </dgm:presLayoutVars>
      </dgm:prSet>
      <dgm:spPr/>
    </dgm:pt>
    <dgm:pt modelId="{2D7155FA-0454-4E1A-9D0E-A512A32C4BE4}" type="pres">
      <dgm:prSet presAssocID="{F6D16250-F8A7-4ED1-92ED-AFA99523C287}" presName="sibTrans" presStyleCnt="0"/>
      <dgm:spPr/>
    </dgm:pt>
    <dgm:pt modelId="{5B344BBB-420C-4FDC-940F-743A85BE2DC9}" type="pres">
      <dgm:prSet presAssocID="{49432B20-23D9-4F0C-BDE4-C760CC2B702A}" presName="node" presStyleLbl="node1" presStyleIdx="1" presStyleCnt="2">
        <dgm:presLayoutVars>
          <dgm:bulletEnabled val="1"/>
        </dgm:presLayoutVars>
      </dgm:prSet>
      <dgm:spPr/>
    </dgm:pt>
  </dgm:ptLst>
  <dgm:cxnLst>
    <dgm:cxn modelId="{6184AF07-762A-4504-9670-E050C8182BC6}" srcId="{49432B20-23D9-4F0C-BDE4-C760CC2B702A}" destId="{F452A436-8A65-4DB3-9702-ACE7D580FD61}" srcOrd="1" destOrd="0" parTransId="{1E8EA7D5-19A7-4DBA-ABF8-F4ECDE8F85B3}" sibTransId="{F6308A20-CB8E-4459-9A86-E17D0FE971F9}"/>
    <dgm:cxn modelId="{F6FBAE15-98B3-43A4-A9AF-3D53F63123BF}" srcId="{9743A560-F548-45AD-80B3-967F9C979C7C}" destId="{B56CE017-080E-4F18-B4DB-EC47ED6FD37D}" srcOrd="0" destOrd="0" parTransId="{981BB006-1D9A-40AC-B02B-017E45664CBB}" sibTransId="{F6D16250-F8A7-4ED1-92ED-AFA99523C287}"/>
    <dgm:cxn modelId="{87605320-7747-4859-ACA4-97F267DDF237}" srcId="{49432B20-23D9-4F0C-BDE4-C760CC2B702A}" destId="{67915FB7-D252-43D3-9D3B-CBC652D7F172}" srcOrd="2" destOrd="0" parTransId="{61996F99-900C-4100-BC1C-3B4E678DF2E3}" sibTransId="{98A0DA74-1964-4949-9DE8-37C80702EB29}"/>
    <dgm:cxn modelId="{58BF242D-C9BE-481A-A821-F0E50C4AC2AC}" type="presOf" srcId="{03360A09-7E6E-4AF4-B8DE-F1CE1A270681}" destId="{1A5BE0A4-73C5-4DC4-8DDA-78EE223C9086}" srcOrd="0" destOrd="4" presId="urn:microsoft.com/office/officeart/2005/8/layout/default"/>
    <dgm:cxn modelId="{AA302637-042C-4B37-ABF6-8183E7179114}" srcId="{49432B20-23D9-4F0C-BDE4-C760CC2B702A}" destId="{534921DC-8EBC-4D27-8111-F3834C6FF403}" srcOrd="0" destOrd="0" parTransId="{A3D19599-5594-4779-BB41-2464CC49B81E}" sibTransId="{F67E9A9C-7005-4294-BFF2-C315FCF22D73}"/>
    <dgm:cxn modelId="{E54BFB39-8E21-442E-AD17-9E2C4E3817F0}" type="presOf" srcId="{67915FB7-D252-43D3-9D3B-CBC652D7F172}" destId="{5B344BBB-420C-4FDC-940F-743A85BE2DC9}" srcOrd="0" destOrd="3" presId="urn:microsoft.com/office/officeart/2005/8/layout/default"/>
    <dgm:cxn modelId="{3A3DEC6E-E303-4A20-8F88-211C8E7A826D}" type="presOf" srcId="{49432B20-23D9-4F0C-BDE4-C760CC2B702A}" destId="{5B344BBB-420C-4FDC-940F-743A85BE2DC9}" srcOrd="0" destOrd="0" presId="urn:microsoft.com/office/officeart/2005/8/layout/default"/>
    <dgm:cxn modelId="{EAEEBE71-53D8-4327-800E-31820159EB1B}" srcId="{B56CE017-080E-4F18-B4DB-EC47ED6FD37D}" destId="{1333566B-F6C6-4859-BB94-61251F9DCE54}" srcOrd="0" destOrd="0" parTransId="{F11867F8-7C88-4C92-B96E-A67E8265C7D6}" sibTransId="{267FAB62-3D21-47FB-BF43-BD19D844F442}"/>
    <dgm:cxn modelId="{B859EC59-0143-4903-8C60-D3BA0E8A6B7D}" type="presOf" srcId="{F452A436-8A65-4DB3-9702-ACE7D580FD61}" destId="{5B344BBB-420C-4FDC-940F-743A85BE2DC9}" srcOrd="0" destOrd="2" presId="urn:microsoft.com/office/officeart/2005/8/layout/default"/>
    <dgm:cxn modelId="{A0E7C693-C48D-469B-92D3-71BAE089F213}" srcId="{9743A560-F548-45AD-80B3-967F9C979C7C}" destId="{49432B20-23D9-4F0C-BDE4-C760CC2B702A}" srcOrd="1" destOrd="0" parTransId="{7D215E6A-3738-48D5-A826-EECE906160E6}" sibTransId="{87B6A54B-684C-40BC-9202-E04E23DF01DA}"/>
    <dgm:cxn modelId="{5F0430B2-D9AA-4355-A395-067322F47035}" type="presOf" srcId="{534921DC-8EBC-4D27-8111-F3834C6FF403}" destId="{5B344BBB-420C-4FDC-940F-743A85BE2DC9}" srcOrd="0" destOrd="1" presId="urn:microsoft.com/office/officeart/2005/8/layout/default"/>
    <dgm:cxn modelId="{D738ECB4-68EC-49B9-96AA-72CA78C05EDD}" type="presOf" srcId="{9743A560-F548-45AD-80B3-967F9C979C7C}" destId="{2495E754-92FB-4B41-AB3F-06A7C8939E0B}" srcOrd="0" destOrd="0" presId="urn:microsoft.com/office/officeart/2005/8/layout/default"/>
    <dgm:cxn modelId="{B81B2FBF-93BD-446B-B5C1-9139FB65A3D4}" type="presOf" srcId="{B56CE017-080E-4F18-B4DB-EC47ED6FD37D}" destId="{1A5BE0A4-73C5-4DC4-8DDA-78EE223C9086}" srcOrd="0" destOrd="0" presId="urn:microsoft.com/office/officeart/2005/8/layout/default"/>
    <dgm:cxn modelId="{40F198C2-E91A-4AD4-93C1-07FC162EAE3F}" srcId="{B56CE017-080E-4F18-B4DB-EC47ED6FD37D}" destId="{CAB3ABD4-83AC-4C96-AB73-719F09C596F1}" srcOrd="1" destOrd="0" parTransId="{0E019F28-C99A-439D-819D-1076AA4975B5}" sibTransId="{2C3A6AE4-F814-476F-9DD1-F2F2590D2ACF}"/>
    <dgm:cxn modelId="{938D4ED0-B4B1-425E-9DBF-0004FC8B3337}" srcId="{B56CE017-080E-4F18-B4DB-EC47ED6FD37D}" destId="{03360A09-7E6E-4AF4-B8DE-F1CE1A270681}" srcOrd="3" destOrd="0" parTransId="{00089B35-5770-415A-81D6-4BBA83B05AB4}" sibTransId="{5B82EC73-ECDC-4ADE-8A77-10FEC84E8711}"/>
    <dgm:cxn modelId="{2838BCDC-44CB-4B0F-B001-028E28784940}" type="presOf" srcId="{1333566B-F6C6-4859-BB94-61251F9DCE54}" destId="{1A5BE0A4-73C5-4DC4-8DDA-78EE223C9086}" srcOrd="0" destOrd="1" presId="urn:microsoft.com/office/officeart/2005/8/layout/default"/>
    <dgm:cxn modelId="{B8EB52DE-7B9E-4A12-8D55-CBE39D373C30}" type="presOf" srcId="{CAB3ABD4-83AC-4C96-AB73-719F09C596F1}" destId="{1A5BE0A4-73C5-4DC4-8DDA-78EE223C9086}" srcOrd="0" destOrd="2" presId="urn:microsoft.com/office/officeart/2005/8/layout/default"/>
    <dgm:cxn modelId="{061163E0-9206-45E0-88DB-49EECBB1E5A2}" srcId="{B56CE017-080E-4F18-B4DB-EC47ED6FD37D}" destId="{2A0CD2D7-5733-40C9-9D14-A1AF9C44C509}" srcOrd="2" destOrd="0" parTransId="{C6160135-FC8A-463E-98BD-4F39870DE22D}" sibTransId="{62D69E51-4E0D-46D7-A07C-3D42F25593C1}"/>
    <dgm:cxn modelId="{310A65E8-46CC-46FD-ADEF-1D6D277880C6}" type="presOf" srcId="{2A0CD2D7-5733-40C9-9D14-A1AF9C44C509}" destId="{1A5BE0A4-73C5-4DC4-8DDA-78EE223C9086}" srcOrd="0" destOrd="3" presId="urn:microsoft.com/office/officeart/2005/8/layout/default"/>
    <dgm:cxn modelId="{C5AB0CED-A30D-4AEC-B591-D297B665AEC3}" type="presParOf" srcId="{2495E754-92FB-4B41-AB3F-06A7C8939E0B}" destId="{1A5BE0A4-73C5-4DC4-8DDA-78EE223C9086}" srcOrd="0" destOrd="0" presId="urn:microsoft.com/office/officeart/2005/8/layout/default"/>
    <dgm:cxn modelId="{2C1592BB-BD4F-44FC-A735-175F62B25729}" type="presParOf" srcId="{2495E754-92FB-4B41-AB3F-06A7C8939E0B}" destId="{2D7155FA-0454-4E1A-9D0E-A512A32C4BE4}" srcOrd="1" destOrd="0" presId="urn:microsoft.com/office/officeart/2005/8/layout/default"/>
    <dgm:cxn modelId="{82E6240F-119D-476A-BD58-54F1D200F50B}" type="presParOf" srcId="{2495E754-92FB-4B41-AB3F-06A7C8939E0B}" destId="{5B344BBB-420C-4FDC-940F-743A85BE2DC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8F541-D3BC-4529-9318-F63E1C82CC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446D23-BA20-4F8D-859F-383FFA93BD79}">
      <dgm:prSet/>
      <dgm:spPr/>
      <dgm:t>
        <a:bodyPr/>
        <a:lstStyle/>
        <a:p>
          <a:r>
            <a:rPr lang="en-GB"/>
            <a:t>Be careful of using words like “definitely” or “proves”.</a:t>
          </a:r>
          <a:endParaRPr lang="en-US"/>
        </a:p>
      </dgm:t>
    </dgm:pt>
    <dgm:pt modelId="{B303848B-75C0-46B1-A4E8-84D21C76BD2B}" type="parTrans" cxnId="{4DCF99B1-A6A8-4CC1-BB84-3CAF0BC141E1}">
      <dgm:prSet/>
      <dgm:spPr/>
      <dgm:t>
        <a:bodyPr/>
        <a:lstStyle/>
        <a:p>
          <a:endParaRPr lang="en-US"/>
        </a:p>
      </dgm:t>
    </dgm:pt>
    <dgm:pt modelId="{5E52DDDF-AE3D-4570-B9B6-57879615A151}" type="sibTrans" cxnId="{4DCF99B1-A6A8-4CC1-BB84-3CAF0BC141E1}">
      <dgm:prSet/>
      <dgm:spPr/>
      <dgm:t>
        <a:bodyPr/>
        <a:lstStyle/>
        <a:p>
          <a:endParaRPr lang="en-US"/>
        </a:p>
      </dgm:t>
    </dgm:pt>
    <dgm:pt modelId="{AA218B03-E584-4B22-9C39-2D8C25B870D9}">
      <dgm:prSet/>
      <dgm:spPr/>
      <dgm:t>
        <a:bodyPr/>
        <a:lstStyle/>
        <a:p>
          <a:r>
            <a:rPr lang="en-GB"/>
            <a:t>Ask yourself whether your statement is a fact or an interpretation – might there be doubt either now or in the future?</a:t>
          </a:r>
          <a:endParaRPr lang="en-US"/>
        </a:p>
      </dgm:t>
    </dgm:pt>
    <dgm:pt modelId="{B34BA8B4-22B5-4A64-B771-BE14CE57A5E1}" type="parTrans" cxnId="{5F8523AD-84CA-43D5-B4CB-17669BB57107}">
      <dgm:prSet/>
      <dgm:spPr/>
      <dgm:t>
        <a:bodyPr/>
        <a:lstStyle/>
        <a:p>
          <a:endParaRPr lang="en-US"/>
        </a:p>
      </dgm:t>
    </dgm:pt>
    <dgm:pt modelId="{3BAFB686-C002-43D6-87C4-A51935FFC812}" type="sibTrans" cxnId="{5F8523AD-84CA-43D5-B4CB-17669BB57107}">
      <dgm:prSet/>
      <dgm:spPr/>
      <dgm:t>
        <a:bodyPr/>
        <a:lstStyle/>
        <a:p>
          <a:endParaRPr lang="en-US"/>
        </a:p>
      </dgm:t>
    </dgm:pt>
    <dgm:pt modelId="{E11097F6-5E6B-40DC-88AB-0C31EF5DD3FA}" type="pres">
      <dgm:prSet presAssocID="{5958F541-D3BC-4529-9318-F63E1C82CC42}" presName="linear" presStyleCnt="0">
        <dgm:presLayoutVars>
          <dgm:animLvl val="lvl"/>
          <dgm:resizeHandles val="exact"/>
        </dgm:presLayoutVars>
      </dgm:prSet>
      <dgm:spPr/>
    </dgm:pt>
    <dgm:pt modelId="{2C9C7586-59C5-414E-9C98-DD07B7A5ECC1}" type="pres">
      <dgm:prSet presAssocID="{8F446D23-BA20-4F8D-859F-383FFA93BD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E8E0BAA-52E0-4E98-91A4-E113EA62568E}" type="pres">
      <dgm:prSet presAssocID="{5E52DDDF-AE3D-4570-B9B6-57879615A151}" presName="spacer" presStyleCnt="0"/>
      <dgm:spPr/>
    </dgm:pt>
    <dgm:pt modelId="{6FA69BE2-20D9-407E-A33C-C541863D8DB5}" type="pres">
      <dgm:prSet presAssocID="{AA218B03-E584-4B22-9C39-2D8C25B870D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FE16A67-0D26-4B8D-AA50-2BDC6B37B9D6}" type="presOf" srcId="{AA218B03-E584-4B22-9C39-2D8C25B870D9}" destId="{6FA69BE2-20D9-407E-A33C-C541863D8DB5}" srcOrd="0" destOrd="0" presId="urn:microsoft.com/office/officeart/2005/8/layout/vList2"/>
    <dgm:cxn modelId="{F5EF6B9D-8AFF-4C3F-9BE3-D45BD465386C}" type="presOf" srcId="{5958F541-D3BC-4529-9318-F63E1C82CC42}" destId="{E11097F6-5E6B-40DC-88AB-0C31EF5DD3FA}" srcOrd="0" destOrd="0" presId="urn:microsoft.com/office/officeart/2005/8/layout/vList2"/>
    <dgm:cxn modelId="{5F8523AD-84CA-43D5-B4CB-17669BB57107}" srcId="{5958F541-D3BC-4529-9318-F63E1C82CC42}" destId="{AA218B03-E584-4B22-9C39-2D8C25B870D9}" srcOrd="1" destOrd="0" parTransId="{B34BA8B4-22B5-4A64-B771-BE14CE57A5E1}" sibTransId="{3BAFB686-C002-43D6-87C4-A51935FFC812}"/>
    <dgm:cxn modelId="{4DCF99B1-A6A8-4CC1-BB84-3CAF0BC141E1}" srcId="{5958F541-D3BC-4529-9318-F63E1C82CC42}" destId="{8F446D23-BA20-4F8D-859F-383FFA93BD79}" srcOrd="0" destOrd="0" parTransId="{B303848B-75C0-46B1-A4E8-84D21C76BD2B}" sibTransId="{5E52DDDF-AE3D-4570-B9B6-57879615A151}"/>
    <dgm:cxn modelId="{EE7633CC-2309-43A9-8DB7-E5093F3370CB}" type="presOf" srcId="{8F446D23-BA20-4F8D-859F-383FFA93BD79}" destId="{2C9C7586-59C5-414E-9C98-DD07B7A5ECC1}" srcOrd="0" destOrd="0" presId="urn:microsoft.com/office/officeart/2005/8/layout/vList2"/>
    <dgm:cxn modelId="{CFF5006F-F1B8-4890-B352-D185BD225F99}" type="presParOf" srcId="{E11097F6-5E6B-40DC-88AB-0C31EF5DD3FA}" destId="{2C9C7586-59C5-414E-9C98-DD07B7A5ECC1}" srcOrd="0" destOrd="0" presId="urn:microsoft.com/office/officeart/2005/8/layout/vList2"/>
    <dgm:cxn modelId="{DC1A2F0F-7F9B-4FB3-BA7B-6A746D98CD36}" type="presParOf" srcId="{E11097F6-5E6B-40DC-88AB-0C31EF5DD3FA}" destId="{4E8E0BAA-52E0-4E98-91A4-E113EA62568E}" srcOrd="1" destOrd="0" presId="urn:microsoft.com/office/officeart/2005/8/layout/vList2"/>
    <dgm:cxn modelId="{3967B716-B8F1-411F-BEAD-4FCF0B4E56F9}" type="presParOf" srcId="{E11097F6-5E6B-40DC-88AB-0C31EF5DD3FA}" destId="{6FA69BE2-20D9-407E-A33C-C541863D8DB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ACC7B-51C3-48BD-965F-05E2560B05C4}">
      <dsp:nvSpPr>
        <dsp:cNvPr id="0" name=""/>
        <dsp:cNvSpPr/>
      </dsp:nvSpPr>
      <dsp:spPr>
        <a:xfrm>
          <a:off x="0" y="0"/>
          <a:ext cx="54735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EEF3C-6415-42F7-B73A-894A8D3DEE63}">
      <dsp:nvSpPr>
        <dsp:cNvPr id="0" name=""/>
        <dsp:cNvSpPr/>
      </dsp:nvSpPr>
      <dsp:spPr>
        <a:xfrm>
          <a:off x="0" y="0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Purpose of today isn’t to tell you how to write!</a:t>
          </a:r>
          <a:endParaRPr lang="en-US" sz="3900" kern="1200"/>
        </a:p>
      </dsp:txBody>
      <dsp:txXfrm>
        <a:off x="0" y="0"/>
        <a:ext cx="5473546" cy="2489028"/>
      </dsp:txXfrm>
    </dsp:sp>
    <dsp:sp modelId="{A9187086-8691-4871-80D9-D08C42D4C513}">
      <dsp:nvSpPr>
        <dsp:cNvPr id="0" name=""/>
        <dsp:cNvSpPr/>
      </dsp:nvSpPr>
      <dsp:spPr>
        <a:xfrm>
          <a:off x="0" y="2489028"/>
          <a:ext cx="5473546" cy="0"/>
        </a:xfrm>
        <a:prstGeom prst="line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accent2">
              <a:hueOff val="10288398"/>
              <a:satOff val="-6286"/>
              <a:lumOff val="-34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F86D-0108-4CC0-AE0F-4747E2EC87F0}">
      <dsp:nvSpPr>
        <dsp:cNvPr id="0" name=""/>
        <dsp:cNvSpPr/>
      </dsp:nvSpPr>
      <dsp:spPr>
        <a:xfrm>
          <a:off x="0" y="2489028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Giving you things to think about, tips, and tools, to build your confidence</a:t>
          </a:r>
          <a:endParaRPr lang="en-US" sz="3900" kern="1200"/>
        </a:p>
      </dsp:txBody>
      <dsp:txXfrm>
        <a:off x="0" y="2489028"/>
        <a:ext cx="5473546" cy="2489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BE0A4-73C5-4DC4-8DDA-78EE223C9086}">
      <dsp:nvSpPr>
        <dsp:cNvPr id="0" name=""/>
        <dsp:cNvSpPr/>
      </dsp:nvSpPr>
      <dsp:spPr>
        <a:xfrm>
          <a:off x="1339" y="450552"/>
          <a:ext cx="5223867" cy="3134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Often described as: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Formal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Cautious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Objective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Impersonal</a:t>
          </a:r>
          <a:endParaRPr lang="en-US" sz="2800" kern="1200"/>
        </a:p>
      </dsp:txBody>
      <dsp:txXfrm>
        <a:off x="1339" y="450552"/>
        <a:ext cx="5223867" cy="3134320"/>
      </dsp:txXfrm>
    </dsp:sp>
    <dsp:sp modelId="{5B344BBB-420C-4FDC-940F-743A85BE2DC9}">
      <dsp:nvSpPr>
        <dsp:cNvPr id="0" name=""/>
        <dsp:cNvSpPr/>
      </dsp:nvSpPr>
      <dsp:spPr>
        <a:xfrm>
          <a:off x="5747593" y="450552"/>
          <a:ext cx="5223867" cy="31343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But…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Depends on discipline/assignment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“Objectivity” is contested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Best to check with your lecturer!</a:t>
          </a:r>
          <a:endParaRPr lang="en-US" sz="2800" kern="1200"/>
        </a:p>
      </dsp:txBody>
      <dsp:txXfrm>
        <a:off x="5747593" y="450552"/>
        <a:ext cx="5223867" cy="31343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C7586-59C5-414E-9C98-DD07B7A5ECC1}">
      <dsp:nvSpPr>
        <dsp:cNvPr id="0" name=""/>
        <dsp:cNvSpPr/>
      </dsp:nvSpPr>
      <dsp:spPr>
        <a:xfrm>
          <a:off x="0" y="12182"/>
          <a:ext cx="5473546" cy="24365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 careful of using words like “definitely” or “proves”.</a:t>
          </a:r>
          <a:endParaRPr lang="en-US" sz="2800" kern="1200"/>
        </a:p>
      </dsp:txBody>
      <dsp:txXfrm>
        <a:off x="118941" y="131123"/>
        <a:ext cx="5235664" cy="2198643"/>
      </dsp:txXfrm>
    </dsp:sp>
    <dsp:sp modelId="{6FA69BE2-20D9-407E-A33C-C541863D8DB5}">
      <dsp:nvSpPr>
        <dsp:cNvPr id="0" name=""/>
        <dsp:cNvSpPr/>
      </dsp:nvSpPr>
      <dsp:spPr>
        <a:xfrm>
          <a:off x="0" y="2529347"/>
          <a:ext cx="5473546" cy="2436525"/>
        </a:xfrm>
        <a:prstGeom prst="roundRect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Ask yourself whether your statement is a fact or an interpretation – might there be doubt either now or in the future?</a:t>
          </a:r>
          <a:endParaRPr lang="en-US" sz="2800" kern="1200"/>
        </a:p>
      </dsp:txBody>
      <dsp:txXfrm>
        <a:off x="118941" y="2648288"/>
        <a:ext cx="5235664" cy="2198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02/12/2024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12/2/2024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ongig.com/diversity-and-inclusion/discriminatory-language-in-job-description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HPFY3001: Academic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Academic language and tone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37753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dirty="0"/>
              <a:t>Essay structure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390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Academic language and tone: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Formal writing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Being clear and concise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Accurate and non-discriminatory language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4197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18E7A-8C14-806C-E03A-840A289C0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In this session: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882DD-FCC1-C34D-5DE0-14833A260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275327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23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343"/>
    </mc:Choice>
    <mc:Fallback xmlns="">
      <p:transition spd="slow" advTm="8334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56868F6D-B2D8-4E22-1A37-69D58E6D7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400"/>
              <a:t>What do we mean by ‘academic language’?</a:t>
            </a:r>
          </a:p>
        </p:txBody>
      </p: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164BB343-A94B-A082-9E31-D191CB8D8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pic>
        <p:nvPicPr>
          <p:cNvPr id="3" name="Content Placeholder 2" descr="Question mark on green pastel background">
            <a:extLst>
              <a:ext uri="{FF2B5EF4-FFF2-40B4-BE49-F238E27FC236}">
                <a16:creationId xmlns:a16="http://schemas.microsoft.com/office/drawing/2014/main" id="{7C663DCF-D014-3E59-1E21-8EA1B1742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7" r="1" b="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5"/>
    </mc:Choice>
    <mc:Fallback xmlns="">
      <p:transition spd="slow" advTm="990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DF6CDF0B-E185-9BC8-4872-C3AAF0F619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100"/>
              <a:t>What do we mean by ‘academic language’?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A23ABD59-DAE1-E10B-487B-90FB036556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4"/>
            <a:ext cx="5355276" cy="4198719"/>
          </a:xfrm>
        </p:spPr>
        <p:txBody>
          <a:bodyPr anchor="t">
            <a:normAutofit lnSpcReduction="10000"/>
          </a:bodyPr>
          <a:lstStyle/>
          <a:p>
            <a:pPr eaLnBrk="1" hangingPunct="1"/>
            <a:r>
              <a:rPr lang="en-GB" altLang="en-US" sz="2600" dirty="0"/>
              <a:t>Different to conversation/how we speak</a:t>
            </a:r>
          </a:p>
          <a:p>
            <a:pPr eaLnBrk="1" hangingPunct="1"/>
            <a:r>
              <a:rPr lang="en-GB" altLang="en-US" sz="2600" dirty="0"/>
              <a:t>Tends to be more formal</a:t>
            </a:r>
          </a:p>
          <a:p>
            <a:pPr eaLnBrk="1" hangingPunct="1"/>
            <a:r>
              <a:rPr lang="en-GB" altLang="en-US" sz="2600" dirty="0"/>
              <a:t>NB: Differences between disciplines</a:t>
            </a:r>
          </a:p>
          <a:p>
            <a:pPr eaLnBrk="1" hangingPunct="1"/>
            <a:r>
              <a:rPr lang="en-GB" altLang="en-US" sz="2600" dirty="0"/>
              <a:t>Changing over time</a:t>
            </a:r>
          </a:p>
          <a:p>
            <a:pPr eaLnBrk="1" hangingPunct="1"/>
            <a:r>
              <a:rPr lang="en-GB" altLang="en-US" sz="2600" dirty="0"/>
              <a:t>Note: It doesn’t mean you have to use overcomplicated sentence structures and big words!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7173" name="Picture 7172" descr="Different colored question marks">
            <a:extLst>
              <a:ext uri="{FF2B5EF4-FFF2-40B4-BE49-F238E27FC236}">
                <a16:creationId xmlns:a16="http://schemas.microsoft.com/office/drawing/2014/main" id="{8955C89C-E762-E4F0-ECD7-CE7ABF4445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8" r="2779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45"/>
    </mc:Choice>
    <mc:Fallback xmlns="">
      <p:transition spd="slow" advTm="6014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Freeform: Shape 820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CB8A499C-9E57-7BE1-6694-2826844C7F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Features of academic language</a:t>
            </a:r>
          </a:p>
        </p:txBody>
      </p:sp>
      <p:graphicFrame>
        <p:nvGraphicFramePr>
          <p:cNvPr id="8196" name="Content Placeholder 2">
            <a:extLst>
              <a:ext uri="{FF2B5EF4-FFF2-40B4-BE49-F238E27FC236}">
                <a16:creationId xmlns:a16="http://schemas.microsoft.com/office/drawing/2014/main" id="{42B09DC7-7976-D9C4-EE83-6BDA8412E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256579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 advTm="14136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B0D23F42-2C3F-E0A5-A8DF-B0754598C6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altLang="en-US"/>
              <a:t>“Formal” writing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8B42D78-105C-F9C7-F2CD-2A18E8213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altLang="en-US" sz="3200" dirty="0"/>
              <a:t>Not chatty/casual</a:t>
            </a:r>
          </a:p>
          <a:p>
            <a:r>
              <a:rPr lang="en-GB" altLang="en-US" sz="3200" dirty="0"/>
              <a:t>Avoid colloquialisms</a:t>
            </a:r>
          </a:p>
          <a:p>
            <a:r>
              <a:rPr lang="en-GB" altLang="en-US" sz="3200" dirty="0"/>
              <a:t>Precise</a:t>
            </a:r>
          </a:p>
          <a:p>
            <a:r>
              <a:rPr lang="en-GB" altLang="en-US" sz="3200" dirty="0"/>
              <a:t>Avoid terms that could be easily misinterpreted</a:t>
            </a:r>
          </a:p>
        </p:txBody>
      </p:sp>
      <p:pic>
        <p:nvPicPr>
          <p:cNvPr id="9221" name="Picture 9220" descr="Pen placed on top of a signature line">
            <a:extLst>
              <a:ext uri="{FF2B5EF4-FFF2-40B4-BE49-F238E27FC236}">
                <a16:creationId xmlns:a16="http://schemas.microsoft.com/office/drawing/2014/main" id="{23247586-CF22-6E9C-E575-29003F8666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80" r="-1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45"/>
    </mc:Choice>
    <mc:Fallback xmlns="">
      <p:transition spd="slow" advTm="3394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7C582327-9172-2597-1D71-5D48DC30A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altLang="en-US" dirty="0"/>
              <a:t>Colloquialisms – what do we mean?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F983CAF-7B47-1BDC-63CB-DE34558F40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endParaRPr lang="en-GB" altLang="en-US"/>
          </a:p>
        </p:txBody>
      </p:sp>
      <p:pic>
        <p:nvPicPr>
          <p:cNvPr id="10245" name="Picture 10244" descr="Wood human figure">
            <a:extLst>
              <a:ext uri="{FF2B5EF4-FFF2-40B4-BE49-F238E27FC236}">
                <a16:creationId xmlns:a16="http://schemas.microsoft.com/office/drawing/2014/main" id="{1FA0F98E-91FC-4CC0-973E-595B0278C3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2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23"/>
    </mc:Choice>
    <mc:Fallback xmlns="">
      <p:transition spd="slow" advTm="932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72E5390-93D5-73AA-FE25-27AFB37897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Colloquialisms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C505590-6C17-6134-F07C-CA3D7623DA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dirty="0"/>
              <a:t>Informal words/phrases often used in casual communication</a:t>
            </a:r>
          </a:p>
          <a:p>
            <a:r>
              <a:rPr lang="en-GB" altLang="en-US" sz="3200" dirty="0"/>
              <a:t>Slang</a:t>
            </a:r>
          </a:p>
          <a:p>
            <a:r>
              <a:rPr lang="en-GB" altLang="en-US" sz="3200" dirty="0"/>
              <a:t>Contractions – shortening words instead of writing them out fully e.g. “don’t” instead of “do not”.</a:t>
            </a:r>
          </a:p>
          <a:p>
            <a:r>
              <a:rPr lang="en-GB" altLang="en-US" sz="3200" dirty="0"/>
              <a:t>Common turns of phrase e.g. ‘political heavyweights’ rather than ‘leading political figures’.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46"/>
    </mc:Choice>
    <mc:Fallback xmlns="">
      <p:transition spd="slow" advTm="6624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61C9C484-2C12-4B1B-98D1-84696D246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01" name="Freeform: Shape 12300">
            <a:extLst>
              <a:ext uri="{FF2B5EF4-FFF2-40B4-BE49-F238E27FC236}">
                <a16:creationId xmlns:a16="http://schemas.microsoft.com/office/drawing/2014/main" id="{29DC2263-C92B-446E-9CFA-02329CD8E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5" y="1934904"/>
            <a:ext cx="7930101" cy="4923095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ACBCD171-63D9-A9E5-CBA9-C65C7F11C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10387054" cy="1625875"/>
          </a:xfrm>
        </p:spPr>
        <p:txBody>
          <a:bodyPr>
            <a:normAutofit/>
          </a:bodyPr>
          <a:lstStyle/>
          <a:p>
            <a:r>
              <a:rPr lang="en-GB" altLang="en-US"/>
              <a:t>Clarity and concision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5784D-DF9D-C9DD-D364-419375B3D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0195" y="2695491"/>
            <a:ext cx="6456458" cy="3524334"/>
          </a:xfrm>
        </p:spPr>
        <p:txBody>
          <a:bodyPr anchor="t">
            <a:normAutofit fontScale="92500" lnSpcReduction="20000"/>
          </a:bodyPr>
          <a:lstStyle/>
          <a:p>
            <a:pPr>
              <a:defRPr/>
            </a:pPr>
            <a:r>
              <a:rPr lang="en-GB" sz="2400" dirty="0"/>
              <a:t>Good academic writing is clear and concise</a:t>
            </a:r>
          </a:p>
          <a:p>
            <a:pPr>
              <a:defRPr/>
            </a:pPr>
            <a:r>
              <a:rPr lang="en-GB" sz="2400" dirty="0"/>
              <a:t>It helps your reader to quickly understand your points</a:t>
            </a:r>
          </a:p>
          <a:p>
            <a:pPr>
              <a:defRPr/>
            </a:pPr>
            <a:r>
              <a:rPr lang="en-GB" sz="2400" dirty="0"/>
              <a:t>Tips for concise writing: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Keep sentences to a reasonable length – long, complex sentences can be difficult to understand and detract from your point.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Avoid repeating the same idea – reading your work aloud might help you identify repetition</a:t>
            </a:r>
          </a:p>
        </p:txBody>
      </p:sp>
      <p:pic>
        <p:nvPicPr>
          <p:cNvPr id="12294" name="Graphic 12293" descr="Pencil">
            <a:extLst>
              <a:ext uri="{FF2B5EF4-FFF2-40B4-BE49-F238E27FC236}">
                <a16:creationId xmlns:a16="http://schemas.microsoft.com/office/drawing/2014/main" id="{8255BBE0-1809-C48C-5DBC-09C04E0464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456" y="2796587"/>
            <a:ext cx="3322144" cy="33221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80"/>
    </mc:Choice>
    <mc:Fallback xmlns="">
      <p:transition spd="slow" advTm="7298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1A3793C-251B-8A48-B562-4F24189996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Clarity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90B7BC4-DBAB-8072-94E8-2DDD2E802C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dirty="0"/>
              <a:t>Use specific and precise language</a:t>
            </a:r>
          </a:p>
          <a:p>
            <a:r>
              <a:rPr lang="en-GB" altLang="en-US" sz="3200" dirty="0"/>
              <a:t>Use specialist terminology where appropriate – but explain it.</a:t>
            </a:r>
          </a:p>
          <a:p>
            <a:r>
              <a:rPr lang="en-GB" altLang="en-US" sz="3200" dirty="0"/>
              <a:t>Use punctuation accurately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68"/>
    </mc:Choice>
    <mc:Fallback xmlns="">
      <p:transition spd="slow" advTm="22668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D8B73B4-3552-B401-57C0-FB41007152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“Objectivity”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82758D2-C3FA-D5A5-5287-3C5329D991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Avoiding beliefs, ideology or emotion – implies what you are writing is based on evidence and facts</a:t>
            </a:r>
          </a:p>
          <a:p>
            <a:r>
              <a:rPr lang="en-GB" altLang="en-US" sz="2800" dirty="0"/>
              <a:t>Sometimes subjective detail is needed – e.g. in fieldwork diaries, reflective writing, opinion pieces</a:t>
            </a:r>
          </a:p>
          <a:p>
            <a:r>
              <a:rPr lang="en-GB" altLang="en-US" sz="2800" dirty="0"/>
              <a:t>Are we ever objective?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93"/>
    </mc:Choice>
    <mc:Fallback xmlns="">
      <p:transition spd="slow" advTm="7169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BDBEAC7-096A-B017-7CC8-77715B3B7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“Impersonal” writing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7D6B643-B9FD-40BA-9AA2-0B6A6C7F21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“Third person”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Instead of e.g. “We found out”, write “This research indicates”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Instead of “I think”, write “this essay will suggest”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00"/>
    </mc:Choice>
    <mc:Fallback xmlns="">
      <p:transition spd="slow" advTm="384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77F6FF8-ED0F-3C9F-97D8-4883AE6424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Accuracy, inclusivity, non-discriminatory language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1839378-6BCF-B01C-313B-569E98FBA9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“The West”?</a:t>
            </a:r>
          </a:p>
          <a:p>
            <a:r>
              <a:rPr lang="en-GB" altLang="en-US" dirty="0"/>
              <a:t>Lots of nations, different ways of being. Better to be more precise and refer to the country/countries, culture, practices you’re referring to e.g. “France”, “industrialised nations” etc.</a:t>
            </a:r>
          </a:p>
          <a:p>
            <a:r>
              <a:rPr lang="en-GB" altLang="en-US" b="1" dirty="0"/>
              <a:t>“Mankind”</a:t>
            </a:r>
          </a:p>
          <a:p>
            <a:r>
              <a:rPr lang="en-GB" altLang="en-US" dirty="0"/>
              <a:t>Ignores half of the population – use ‘people’ or ‘humanity’</a:t>
            </a:r>
          </a:p>
          <a:p>
            <a:r>
              <a:rPr lang="en-GB" altLang="en-US" b="1" dirty="0"/>
              <a:t>‘The elderly’</a:t>
            </a:r>
          </a:p>
          <a:p>
            <a:r>
              <a:rPr lang="en-GB" altLang="en-US" dirty="0"/>
              <a:t>Defines people by  one characteristic alone – use ‘people first’ language like ‘older people’</a:t>
            </a:r>
          </a:p>
          <a:p>
            <a:r>
              <a:rPr lang="en-GB" altLang="en-US" dirty="0">
                <a:hlinkClick r:id="rId2"/>
              </a:rPr>
              <a:t>8 Best Practices to Avoid Discriminatory Language | </a:t>
            </a:r>
            <a:r>
              <a:rPr lang="en-GB" altLang="en-US" dirty="0" err="1">
                <a:hlinkClick r:id="rId2"/>
              </a:rPr>
              <a:t>Ongig</a:t>
            </a:r>
            <a:r>
              <a:rPr lang="en-GB" altLang="en-US" dirty="0">
                <a:hlinkClick r:id="rId2"/>
              </a:rPr>
              <a:t> Blog</a:t>
            </a:r>
            <a:r>
              <a:rPr lang="en-GB" altLang="en-US" dirty="0"/>
              <a:t> – more information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82"/>
    </mc:Choice>
    <mc:Fallback xmlns="">
      <p:transition spd="slow" advTm="11438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68988800-4054-4E60-A352-60CF604A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46" name="Freeform: Shape 18445">
            <a:extLst>
              <a:ext uri="{FF2B5EF4-FFF2-40B4-BE49-F238E27FC236}">
                <a16:creationId xmlns:a16="http://schemas.microsoft.com/office/drawing/2014/main" id="{01FB661E-0D75-43BF-813D-0FBD5093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317625" cy="6840668"/>
          </a:xfrm>
          <a:custGeom>
            <a:avLst/>
            <a:gdLst>
              <a:gd name="connsiteX0" fmla="*/ 4958378 w 6317625"/>
              <a:gd name="connsiteY0" fmla="*/ 6031137 h 6840668"/>
              <a:gd name="connsiteX1" fmla="*/ 5305315 w 6317625"/>
              <a:gd name="connsiteY1" fmla="*/ 6282257 h 6840668"/>
              <a:gd name="connsiteX2" fmla="*/ 5065129 w 6317625"/>
              <a:gd name="connsiteY2" fmla="*/ 6696958 h 6840668"/>
              <a:gd name="connsiteX3" fmla="*/ 4650427 w 6317625"/>
              <a:gd name="connsiteY3" fmla="*/ 6456771 h 6840668"/>
              <a:gd name="connsiteX4" fmla="*/ 4890615 w 6317625"/>
              <a:gd name="connsiteY4" fmla="*/ 6042071 h 6840668"/>
              <a:gd name="connsiteX5" fmla="*/ 4958378 w 6317625"/>
              <a:gd name="connsiteY5" fmla="*/ 6031137 h 6840668"/>
              <a:gd name="connsiteX6" fmla="*/ 892226 w 6317625"/>
              <a:gd name="connsiteY6" fmla="*/ 3293470 h 6840668"/>
              <a:gd name="connsiteX7" fmla="*/ 1475080 w 6317625"/>
              <a:gd name="connsiteY7" fmla="*/ 3715351 h 6840668"/>
              <a:gd name="connsiteX8" fmla="*/ 1071567 w 6317625"/>
              <a:gd name="connsiteY8" fmla="*/ 4412048 h 6840668"/>
              <a:gd name="connsiteX9" fmla="*/ 374869 w 6317625"/>
              <a:gd name="connsiteY9" fmla="*/ 4008535 h 6840668"/>
              <a:gd name="connsiteX10" fmla="*/ 778382 w 6317625"/>
              <a:gd name="connsiteY10" fmla="*/ 3311837 h 6840668"/>
              <a:gd name="connsiteX11" fmla="*/ 892226 w 6317625"/>
              <a:gd name="connsiteY11" fmla="*/ 3293470 h 6840668"/>
              <a:gd name="connsiteX12" fmla="*/ 1515375 w 6317625"/>
              <a:gd name="connsiteY12" fmla="*/ 663501 h 6840668"/>
              <a:gd name="connsiteX13" fmla="*/ 1862311 w 6317625"/>
              <a:gd name="connsiteY13" fmla="*/ 914620 h 6840668"/>
              <a:gd name="connsiteX14" fmla="*/ 1622124 w 6317625"/>
              <a:gd name="connsiteY14" fmla="*/ 1329322 h 6840668"/>
              <a:gd name="connsiteX15" fmla="*/ 1207424 w 6317625"/>
              <a:gd name="connsiteY15" fmla="*/ 1089135 h 6840668"/>
              <a:gd name="connsiteX16" fmla="*/ 1447610 w 6317625"/>
              <a:gd name="connsiteY16" fmla="*/ 674434 h 6840668"/>
              <a:gd name="connsiteX17" fmla="*/ 1515375 w 6317625"/>
              <a:gd name="connsiteY17" fmla="*/ 663501 h 6840668"/>
              <a:gd name="connsiteX18" fmla="*/ 2542954 w 6317625"/>
              <a:gd name="connsiteY18" fmla="*/ 0 h 6840668"/>
              <a:gd name="connsiteX19" fmla="*/ 6317625 w 6317625"/>
              <a:gd name="connsiteY19" fmla="*/ 0 h 6840668"/>
              <a:gd name="connsiteX20" fmla="*/ 6317625 w 6317625"/>
              <a:gd name="connsiteY20" fmla="*/ 6840668 h 6840668"/>
              <a:gd name="connsiteX21" fmla="*/ 6230037 w 6317625"/>
              <a:gd name="connsiteY21" fmla="*/ 6814791 h 6840668"/>
              <a:gd name="connsiteX22" fmla="*/ 5013461 w 6317625"/>
              <a:gd name="connsiteY22" fmla="*/ 5538903 h 6840668"/>
              <a:gd name="connsiteX23" fmla="*/ 3720873 w 6317625"/>
              <a:gd name="connsiteY23" fmla="*/ 6063409 h 6840668"/>
              <a:gd name="connsiteX24" fmla="*/ 2775987 w 6317625"/>
              <a:gd name="connsiteY24" fmla="*/ 5162980 h 6840668"/>
              <a:gd name="connsiteX25" fmla="*/ 2210002 w 6317625"/>
              <a:gd name="connsiteY25" fmla="*/ 5455137 h 6840668"/>
              <a:gd name="connsiteX26" fmla="*/ 1437015 w 6317625"/>
              <a:gd name="connsiteY26" fmla="*/ 6401298 h 6840668"/>
              <a:gd name="connsiteX27" fmla="*/ 75055 w 6317625"/>
              <a:gd name="connsiteY27" fmla="*/ 6031719 h 6840668"/>
              <a:gd name="connsiteX28" fmla="*/ 406869 w 6317625"/>
              <a:gd name="connsiteY28" fmla="*/ 4883188 h 6840668"/>
              <a:gd name="connsiteX29" fmla="*/ 1425737 w 6317625"/>
              <a:gd name="connsiteY29" fmla="*/ 4614510 h 6840668"/>
              <a:gd name="connsiteX30" fmla="*/ 2401798 w 6317625"/>
              <a:gd name="connsiteY30" fmla="*/ 3834988 h 6840668"/>
              <a:gd name="connsiteX31" fmla="*/ 1823833 w 6317625"/>
              <a:gd name="connsiteY31" fmla="*/ 3299773 h 6840668"/>
              <a:gd name="connsiteX32" fmla="*/ 964802 w 6317625"/>
              <a:gd name="connsiteY32" fmla="*/ 2659918 h 6840668"/>
              <a:gd name="connsiteX33" fmla="*/ 1218949 w 6317625"/>
              <a:gd name="connsiteY33" fmla="*/ 1977364 h 6840668"/>
              <a:gd name="connsiteX34" fmla="*/ 2387241 w 6317625"/>
              <a:gd name="connsiteY34" fmla="*/ 1909455 h 6840668"/>
              <a:gd name="connsiteX35" fmla="*/ 2947668 w 6317625"/>
              <a:gd name="connsiteY35" fmla="*/ 1386658 h 6840668"/>
              <a:gd name="connsiteX36" fmla="*/ 2498714 w 6317625"/>
              <a:gd name="connsiteY36" fmla="*/ 259434 h 6840668"/>
              <a:gd name="connsiteX37" fmla="*/ 2511421 w 6317625"/>
              <a:gd name="connsiteY37" fmla="*/ 121590 h 6840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317625" h="6840668">
                <a:moveTo>
                  <a:pt x="4958378" y="6031137"/>
                </a:moveTo>
                <a:cubicBezTo>
                  <a:pt x="5115727" y="6021909"/>
                  <a:pt x="5263149" y="6124019"/>
                  <a:pt x="5305315" y="6282257"/>
                </a:cubicBezTo>
                <a:cubicBezTo>
                  <a:pt x="5353507" y="6463099"/>
                  <a:pt x="5245971" y="6648768"/>
                  <a:pt x="5065129" y="6696958"/>
                </a:cubicBezTo>
                <a:cubicBezTo>
                  <a:pt x="4884289" y="6745149"/>
                  <a:pt x="4698617" y="6637614"/>
                  <a:pt x="4650427" y="6456771"/>
                </a:cubicBezTo>
                <a:cubicBezTo>
                  <a:pt x="4602235" y="6275928"/>
                  <a:pt x="4709771" y="6090262"/>
                  <a:pt x="4890615" y="6042071"/>
                </a:cubicBezTo>
                <a:cubicBezTo>
                  <a:pt x="4913219" y="6036047"/>
                  <a:pt x="4935901" y="6032455"/>
                  <a:pt x="4958378" y="6031137"/>
                </a:cubicBezTo>
                <a:close/>
                <a:moveTo>
                  <a:pt x="892226" y="3293470"/>
                </a:moveTo>
                <a:cubicBezTo>
                  <a:pt x="1156570" y="3277966"/>
                  <a:pt x="1404240" y="3449513"/>
                  <a:pt x="1475080" y="3715351"/>
                </a:cubicBezTo>
                <a:cubicBezTo>
                  <a:pt x="1556041" y="4019167"/>
                  <a:pt x="1375383" y="4331088"/>
                  <a:pt x="1071567" y="4412048"/>
                </a:cubicBezTo>
                <a:cubicBezTo>
                  <a:pt x="767753" y="4493009"/>
                  <a:pt x="455831" y="4312351"/>
                  <a:pt x="374869" y="4008535"/>
                </a:cubicBezTo>
                <a:cubicBezTo>
                  <a:pt x="293908" y="3704721"/>
                  <a:pt x="474567" y="3392798"/>
                  <a:pt x="778382" y="3311837"/>
                </a:cubicBezTo>
                <a:cubicBezTo>
                  <a:pt x="816360" y="3301718"/>
                  <a:pt x="854463" y="3295686"/>
                  <a:pt x="892226" y="3293470"/>
                </a:cubicBezTo>
                <a:close/>
                <a:moveTo>
                  <a:pt x="1515375" y="663501"/>
                </a:moveTo>
                <a:cubicBezTo>
                  <a:pt x="1672721" y="654272"/>
                  <a:pt x="1820145" y="756383"/>
                  <a:pt x="1862311" y="914620"/>
                </a:cubicBezTo>
                <a:cubicBezTo>
                  <a:pt x="1910502" y="1095462"/>
                  <a:pt x="1802968" y="1281132"/>
                  <a:pt x="1622124" y="1329322"/>
                </a:cubicBezTo>
                <a:cubicBezTo>
                  <a:pt x="1441283" y="1377513"/>
                  <a:pt x="1255615" y="1269977"/>
                  <a:pt x="1207424" y="1089135"/>
                </a:cubicBezTo>
                <a:cubicBezTo>
                  <a:pt x="1159233" y="908294"/>
                  <a:pt x="1266769" y="722625"/>
                  <a:pt x="1447610" y="674434"/>
                </a:cubicBezTo>
                <a:cubicBezTo>
                  <a:pt x="1470217" y="668411"/>
                  <a:pt x="1492896" y="664821"/>
                  <a:pt x="1515375" y="663501"/>
                </a:cubicBezTo>
                <a:close/>
                <a:moveTo>
                  <a:pt x="2542954" y="0"/>
                </a:moveTo>
                <a:lnTo>
                  <a:pt x="6317625" y="0"/>
                </a:lnTo>
                <a:lnTo>
                  <a:pt x="6317625" y="6840668"/>
                </a:lnTo>
                <a:lnTo>
                  <a:pt x="6230037" y="6814791"/>
                </a:lnTo>
                <a:cubicBezTo>
                  <a:pt x="5511511" y="6546277"/>
                  <a:pt x="5563886" y="5634137"/>
                  <a:pt x="5013461" y="5538903"/>
                </a:cubicBezTo>
                <a:cubicBezTo>
                  <a:pt x="4504461" y="5450825"/>
                  <a:pt x="4212037" y="6187406"/>
                  <a:pt x="3720873" y="6063409"/>
                </a:cubicBezTo>
                <a:cubicBezTo>
                  <a:pt x="3249852" y="5944482"/>
                  <a:pt x="3223909" y="5195131"/>
                  <a:pt x="2775987" y="5162980"/>
                </a:cubicBezTo>
                <a:cubicBezTo>
                  <a:pt x="2577088" y="5148695"/>
                  <a:pt x="2416139" y="5282749"/>
                  <a:pt x="2210002" y="5455137"/>
                </a:cubicBezTo>
                <a:cubicBezTo>
                  <a:pt x="1759503" y="5831872"/>
                  <a:pt x="1735837" y="6203943"/>
                  <a:pt x="1437015" y="6401298"/>
                </a:cubicBezTo>
                <a:cubicBezTo>
                  <a:pt x="1022137" y="6675287"/>
                  <a:pt x="277340" y="6489917"/>
                  <a:pt x="75055" y="6031719"/>
                </a:cubicBezTo>
                <a:cubicBezTo>
                  <a:pt x="-100071" y="5635034"/>
                  <a:pt x="39649" y="5119308"/>
                  <a:pt x="406869" y="4883188"/>
                </a:cubicBezTo>
                <a:cubicBezTo>
                  <a:pt x="668038" y="4715275"/>
                  <a:pt x="978899" y="4781854"/>
                  <a:pt x="1425737" y="4614510"/>
                </a:cubicBezTo>
                <a:cubicBezTo>
                  <a:pt x="1483018" y="4593066"/>
                  <a:pt x="2421509" y="4233274"/>
                  <a:pt x="2401798" y="3834988"/>
                </a:cubicBezTo>
                <a:cubicBezTo>
                  <a:pt x="2389953" y="3595533"/>
                  <a:pt x="2054344" y="3420191"/>
                  <a:pt x="1823833" y="3299773"/>
                </a:cubicBezTo>
                <a:cubicBezTo>
                  <a:pt x="1207509" y="2977771"/>
                  <a:pt x="1033713" y="2885600"/>
                  <a:pt x="964802" y="2659918"/>
                </a:cubicBezTo>
                <a:cubicBezTo>
                  <a:pt x="895511" y="2432959"/>
                  <a:pt x="1010317" y="2120581"/>
                  <a:pt x="1218949" y="1977364"/>
                </a:cubicBezTo>
                <a:cubicBezTo>
                  <a:pt x="1546835" y="1752277"/>
                  <a:pt x="1872903" y="2105427"/>
                  <a:pt x="2387241" y="1909455"/>
                </a:cubicBezTo>
                <a:cubicBezTo>
                  <a:pt x="2455367" y="1883513"/>
                  <a:pt x="2884207" y="1718365"/>
                  <a:pt x="2947668" y="1386658"/>
                </a:cubicBezTo>
                <a:cubicBezTo>
                  <a:pt x="3028995" y="961696"/>
                  <a:pt x="2497170" y="773992"/>
                  <a:pt x="2498714" y="259434"/>
                </a:cubicBezTo>
                <a:cubicBezTo>
                  <a:pt x="2498850" y="213850"/>
                  <a:pt x="2503216" y="167716"/>
                  <a:pt x="2511421" y="1215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A73A0709-ED17-485F-D7A1-D1563DEA4F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0" y="552782"/>
            <a:ext cx="5486400" cy="14235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Academic arguments…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A30400C-36CA-3AAC-6D1E-4AE0AB6567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1" y="2263662"/>
            <a:ext cx="5486400" cy="3521704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When writing your assignments, you’re expected to present an argument</a:t>
            </a:r>
          </a:p>
          <a:p>
            <a:r>
              <a:rPr lang="en-GB" altLang="en-US" sz="3200" dirty="0"/>
              <a:t>What do we mean by argument? </a:t>
            </a:r>
          </a:p>
        </p:txBody>
      </p:sp>
      <p:pic>
        <p:nvPicPr>
          <p:cNvPr id="18439" name="Graphic 18438" descr="Pencil">
            <a:extLst>
              <a:ext uri="{FF2B5EF4-FFF2-40B4-BE49-F238E27FC236}">
                <a16:creationId xmlns:a16="http://schemas.microsoft.com/office/drawing/2014/main" id="{D47CB66F-B24C-A859-07BA-46EE4D3E3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363" y="1361055"/>
            <a:ext cx="3657303" cy="365730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62"/>
    </mc:Choice>
    <mc:Fallback xmlns="">
      <p:transition spd="slow" advTm="2326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28595840-6CC8-37B7-4B84-5F046F8E7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Academic arguments…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F9AF52E9-70F8-E2D0-936E-EB868E7A3E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Not a fight!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We mean: showing your take on a subject or in answer to a question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Presenting your position in a debate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Academics tend to write cautiously…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69"/>
    </mc:Choice>
    <mc:Fallback xmlns="">
      <p:transition spd="slow" advTm="3136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ectangle 20489">
            <a:extLst>
              <a:ext uri="{FF2B5EF4-FFF2-40B4-BE49-F238E27FC236}">
                <a16:creationId xmlns:a16="http://schemas.microsoft.com/office/drawing/2014/main" id="{68988800-4054-4E60-A352-60CF604A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92" name="Freeform: Shape 20491">
            <a:extLst>
              <a:ext uri="{FF2B5EF4-FFF2-40B4-BE49-F238E27FC236}">
                <a16:creationId xmlns:a16="http://schemas.microsoft.com/office/drawing/2014/main" id="{01FB661E-0D75-43BF-813D-0FBD5093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317625" cy="6840668"/>
          </a:xfrm>
          <a:custGeom>
            <a:avLst/>
            <a:gdLst>
              <a:gd name="connsiteX0" fmla="*/ 4958378 w 6317625"/>
              <a:gd name="connsiteY0" fmla="*/ 6031137 h 6840668"/>
              <a:gd name="connsiteX1" fmla="*/ 5305315 w 6317625"/>
              <a:gd name="connsiteY1" fmla="*/ 6282257 h 6840668"/>
              <a:gd name="connsiteX2" fmla="*/ 5065129 w 6317625"/>
              <a:gd name="connsiteY2" fmla="*/ 6696958 h 6840668"/>
              <a:gd name="connsiteX3" fmla="*/ 4650427 w 6317625"/>
              <a:gd name="connsiteY3" fmla="*/ 6456771 h 6840668"/>
              <a:gd name="connsiteX4" fmla="*/ 4890615 w 6317625"/>
              <a:gd name="connsiteY4" fmla="*/ 6042071 h 6840668"/>
              <a:gd name="connsiteX5" fmla="*/ 4958378 w 6317625"/>
              <a:gd name="connsiteY5" fmla="*/ 6031137 h 6840668"/>
              <a:gd name="connsiteX6" fmla="*/ 892226 w 6317625"/>
              <a:gd name="connsiteY6" fmla="*/ 3293470 h 6840668"/>
              <a:gd name="connsiteX7" fmla="*/ 1475080 w 6317625"/>
              <a:gd name="connsiteY7" fmla="*/ 3715351 h 6840668"/>
              <a:gd name="connsiteX8" fmla="*/ 1071567 w 6317625"/>
              <a:gd name="connsiteY8" fmla="*/ 4412048 h 6840668"/>
              <a:gd name="connsiteX9" fmla="*/ 374869 w 6317625"/>
              <a:gd name="connsiteY9" fmla="*/ 4008535 h 6840668"/>
              <a:gd name="connsiteX10" fmla="*/ 778382 w 6317625"/>
              <a:gd name="connsiteY10" fmla="*/ 3311837 h 6840668"/>
              <a:gd name="connsiteX11" fmla="*/ 892226 w 6317625"/>
              <a:gd name="connsiteY11" fmla="*/ 3293470 h 6840668"/>
              <a:gd name="connsiteX12" fmla="*/ 1515375 w 6317625"/>
              <a:gd name="connsiteY12" fmla="*/ 663501 h 6840668"/>
              <a:gd name="connsiteX13" fmla="*/ 1862311 w 6317625"/>
              <a:gd name="connsiteY13" fmla="*/ 914620 h 6840668"/>
              <a:gd name="connsiteX14" fmla="*/ 1622124 w 6317625"/>
              <a:gd name="connsiteY14" fmla="*/ 1329322 h 6840668"/>
              <a:gd name="connsiteX15" fmla="*/ 1207424 w 6317625"/>
              <a:gd name="connsiteY15" fmla="*/ 1089135 h 6840668"/>
              <a:gd name="connsiteX16" fmla="*/ 1447610 w 6317625"/>
              <a:gd name="connsiteY16" fmla="*/ 674434 h 6840668"/>
              <a:gd name="connsiteX17" fmla="*/ 1515375 w 6317625"/>
              <a:gd name="connsiteY17" fmla="*/ 663501 h 6840668"/>
              <a:gd name="connsiteX18" fmla="*/ 2542954 w 6317625"/>
              <a:gd name="connsiteY18" fmla="*/ 0 h 6840668"/>
              <a:gd name="connsiteX19" fmla="*/ 6317625 w 6317625"/>
              <a:gd name="connsiteY19" fmla="*/ 0 h 6840668"/>
              <a:gd name="connsiteX20" fmla="*/ 6317625 w 6317625"/>
              <a:gd name="connsiteY20" fmla="*/ 6840668 h 6840668"/>
              <a:gd name="connsiteX21" fmla="*/ 6230037 w 6317625"/>
              <a:gd name="connsiteY21" fmla="*/ 6814791 h 6840668"/>
              <a:gd name="connsiteX22" fmla="*/ 5013461 w 6317625"/>
              <a:gd name="connsiteY22" fmla="*/ 5538903 h 6840668"/>
              <a:gd name="connsiteX23" fmla="*/ 3720873 w 6317625"/>
              <a:gd name="connsiteY23" fmla="*/ 6063409 h 6840668"/>
              <a:gd name="connsiteX24" fmla="*/ 2775987 w 6317625"/>
              <a:gd name="connsiteY24" fmla="*/ 5162980 h 6840668"/>
              <a:gd name="connsiteX25" fmla="*/ 2210002 w 6317625"/>
              <a:gd name="connsiteY25" fmla="*/ 5455137 h 6840668"/>
              <a:gd name="connsiteX26" fmla="*/ 1437015 w 6317625"/>
              <a:gd name="connsiteY26" fmla="*/ 6401298 h 6840668"/>
              <a:gd name="connsiteX27" fmla="*/ 75055 w 6317625"/>
              <a:gd name="connsiteY27" fmla="*/ 6031719 h 6840668"/>
              <a:gd name="connsiteX28" fmla="*/ 406869 w 6317625"/>
              <a:gd name="connsiteY28" fmla="*/ 4883188 h 6840668"/>
              <a:gd name="connsiteX29" fmla="*/ 1425737 w 6317625"/>
              <a:gd name="connsiteY29" fmla="*/ 4614510 h 6840668"/>
              <a:gd name="connsiteX30" fmla="*/ 2401798 w 6317625"/>
              <a:gd name="connsiteY30" fmla="*/ 3834988 h 6840668"/>
              <a:gd name="connsiteX31" fmla="*/ 1823833 w 6317625"/>
              <a:gd name="connsiteY31" fmla="*/ 3299773 h 6840668"/>
              <a:gd name="connsiteX32" fmla="*/ 964802 w 6317625"/>
              <a:gd name="connsiteY32" fmla="*/ 2659918 h 6840668"/>
              <a:gd name="connsiteX33" fmla="*/ 1218949 w 6317625"/>
              <a:gd name="connsiteY33" fmla="*/ 1977364 h 6840668"/>
              <a:gd name="connsiteX34" fmla="*/ 2387241 w 6317625"/>
              <a:gd name="connsiteY34" fmla="*/ 1909455 h 6840668"/>
              <a:gd name="connsiteX35" fmla="*/ 2947668 w 6317625"/>
              <a:gd name="connsiteY35" fmla="*/ 1386658 h 6840668"/>
              <a:gd name="connsiteX36" fmla="*/ 2498714 w 6317625"/>
              <a:gd name="connsiteY36" fmla="*/ 259434 h 6840668"/>
              <a:gd name="connsiteX37" fmla="*/ 2511421 w 6317625"/>
              <a:gd name="connsiteY37" fmla="*/ 121590 h 6840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317625" h="6840668">
                <a:moveTo>
                  <a:pt x="4958378" y="6031137"/>
                </a:moveTo>
                <a:cubicBezTo>
                  <a:pt x="5115727" y="6021909"/>
                  <a:pt x="5263149" y="6124019"/>
                  <a:pt x="5305315" y="6282257"/>
                </a:cubicBezTo>
                <a:cubicBezTo>
                  <a:pt x="5353507" y="6463099"/>
                  <a:pt x="5245971" y="6648768"/>
                  <a:pt x="5065129" y="6696958"/>
                </a:cubicBezTo>
                <a:cubicBezTo>
                  <a:pt x="4884289" y="6745149"/>
                  <a:pt x="4698617" y="6637614"/>
                  <a:pt x="4650427" y="6456771"/>
                </a:cubicBezTo>
                <a:cubicBezTo>
                  <a:pt x="4602235" y="6275928"/>
                  <a:pt x="4709771" y="6090262"/>
                  <a:pt x="4890615" y="6042071"/>
                </a:cubicBezTo>
                <a:cubicBezTo>
                  <a:pt x="4913219" y="6036047"/>
                  <a:pt x="4935901" y="6032455"/>
                  <a:pt x="4958378" y="6031137"/>
                </a:cubicBezTo>
                <a:close/>
                <a:moveTo>
                  <a:pt x="892226" y="3293470"/>
                </a:moveTo>
                <a:cubicBezTo>
                  <a:pt x="1156570" y="3277966"/>
                  <a:pt x="1404240" y="3449513"/>
                  <a:pt x="1475080" y="3715351"/>
                </a:cubicBezTo>
                <a:cubicBezTo>
                  <a:pt x="1556041" y="4019167"/>
                  <a:pt x="1375383" y="4331088"/>
                  <a:pt x="1071567" y="4412048"/>
                </a:cubicBezTo>
                <a:cubicBezTo>
                  <a:pt x="767753" y="4493009"/>
                  <a:pt x="455831" y="4312351"/>
                  <a:pt x="374869" y="4008535"/>
                </a:cubicBezTo>
                <a:cubicBezTo>
                  <a:pt x="293908" y="3704721"/>
                  <a:pt x="474567" y="3392798"/>
                  <a:pt x="778382" y="3311837"/>
                </a:cubicBezTo>
                <a:cubicBezTo>
                  <a:pt x="816360" y="3301718"/>
                  <a:pt x="854463" y="3295686"/>
                  <a:pt x="892226" y="3293470"/>
                </a:cubicBezTo>
                <a:close/>
                <a:moveTo>
                  <a:pt x="1515375" y="663501"/>
                </a:moveTo>
                <a:cubicBezTo>
                  <a:pt x="1672721" y="654272"/>
                  <a:pt x="1820145" y="756383"/>
                  <a:pt x="1862311" y="914620"/>
                </a:cubicBezTo>
                <a:cubicBezTo>
                  <a:pt x="1910502" y="1095462"/>
                  <a:pt x="1802968" y="1281132"/>
                  <a:pt x="1622124" y="1329322"/>
                </a:cubicBezTo>
                <a:cubicBezTo>
                  <a:pt x="1441283" y="1377513"/>
                  <a:pt x="1255615" y="1269977"/>
                  <a:pt x="1207424" y="1089135"/>
                </a:cubicBezTo>
                <a:cubicBezTo>
                  <a:pt x="1159233" y="908294"/>
                  <a:pt x="1266769" y="722625"/>
                  <a:pt x="1447610" y="674434"/>
                </a:cubicBezTo>
                <a:cubicBezTo>
                  <a:pt x="1470217" y="668411"/>
                  <a:pt x="1492896" y="664821"/>
                  <a:pt x="1515375" y="663501"/>
                </a:cubicBezTo>
                <a:close/>
                <a:moveTo>
                  <a:pt x="2542954" y="0"/>
                </a:moveTo>
                <a:lnTo>
                  <a:pt x="6317625" y="0"/>
                </a:lnTo>
                <a:lnTo>
                  <a:pt x="6317625" y="6840668"/>
                </a:lnTo>
                <a:lnTo>
                  <a:pt x="6230037" y="6814791"/>
                </a:lnTo>
                <a:cubicBezTo>
                  <a:pt x="5511511" y="6546277"/>
                  <a:pt x="5563886" y="5634137"/>
                  <a:pt x="5013461" y="5538903"/>
                </a:cubicBezTo>
                <a:cubicBezTo>
                  <a:pt x="4504461" y="5450825"/>
                  <a:pt x="4212037" y="6187406"/>
                  <a:pt x="3720873" y="6063409"/>
                </a:cubicBezTo>
                <a:cubicBezTo>
                  <a:pt x="3249852" y="5944482"/>
                  <a:pt x="3223909" y="5195131"/>
                  <a:pt x="2775987" y="5162980"/>
                </a:cubicBezTo>
                <a:cubicBezTo>
                  <a:pt x="2577088" y="5148695"/>
                  <a:pt x="2416139" y="5282749"/>
                  <a:pt x="2210002" y="5455137"/>
                </a:cubicBezTo>
                <a:cubicBezTo>
                  <a:pt x="1759503" y="5831872"/>
                  <a:pt x="1735837" y="6203943"/>
                  <a:pt x="1437015" y="6401298"/>
                </a:cubicBezTo>
                <a:cubicBezTo>
                  <a:pt x="1022137" y="6675287"/>
                  <a:pt x="277340" y="6489917"/>
                  <a:pt x="75055" y="6031719"/>
                </a:cubicBezTo>
                <a:cubicBezTo>
                  <a:pt x="-100071" y="5635034"/>
                  <a:pt x="39649" y="5119308"/>
                  <a:pt x="406869" y="4883188"/>
                </a:cubicBezTo>
                <a:cubicBezTo>
                  <a:pt x="668038" y="4715275"/>
                  <a:pt x="978899" y="4781854"/>
                  <a:pt x="1425737" y="4614510"/>
                </a:cubicBezTo>
                <a:cubicBezTo>
                  <a:pt x="1483018" y="4593066"/>
                  <a:pt x="2421509" y="4233274"/>
                  <a:pt x="2401798" y="3834988"/>
                </a:cubicBezTo>
                <a:cubicBezTo>
                  <a:pt x="2389953" y="3595533"/>
                  <a:pt x="2054344" y="3420191"/>
                  <a:pt x="1823833" y="3299773"/>
                </a:cubicBezTo>
                <a:cubicBezTo>
                  <a:pt x="1207509" y="2977771"/>
                  <a:pt x="1033713" y="2885600"/>
                  <a:pt x="964802" y="2659918"/>
                </a:cubicBezTo>
                <a:cubicBezTo>
                  <a:pt x="895511" y="2432959"/>
                  <a:pt x="1010317" y="2120581"/>
                  <a:pt x="1218949" y="1977364"/>
                </a:cubicBezTo>
                <a:cubicBezTo>
                  <a:pt x="1546835" y="1752277"/>
                  <a:pt x="1872903" y="2105427"/>
                  <a:pt x="2387241" y="1909455"/>
                </a:cubicBezTo>
                <a:cubicBezTo>
                  <a:pt x="2455367" y="1883513"/>
                  <a:pt x="2884207" y="1718365"/>
                  <a:pt x="2947668" y="1386658"/>
                </a:cubicBezTo>
                <a:cubicBezTo>
                  <a:pt x="3028995" y="961696"/>
                  <a:pt x="2497170" y="773992"/>
                  <a:pt x="2498714" y="259434"/>
                </a:cubicBezTo>
                <a:cubicBezTo>
                  <a:pt x="2498850" y="213850"/>
                  <a:pt x="2503216" y="167716"/>
                  <a:pt x="2511421" y="1215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06E94F08-793A-5196-44FC-E5E059A943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0" y="552782"/>
            <a:ext cx="5486400" cy="1423502"/>
          </a:xfrm>
        </p:spPr>
        <p:txBody>
          <a:bodyPr>
            <a:normAutofit/>
          </a:bodyPr>
          <a:lstStyle/>
          <a:p>
            <a:r>
              <a:rPr lang="en-GB" altLang="en-US"/>
              <a:t>Cautious writing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77AE0B8-78A0-3C76-ED06-4E6F544A15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1" y="2263662"/>
            <a:ext cx="5486400" cy="3521704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Why do we write cautiously?</a:t>
            </a:r>
          </a:p>
        </p:txBody>
      </p:sp>
      <p:pic>
        <p:nvPicPr>
          <p:cNvPr id="3" name="Picture 2" descr="Question mark boxes">
            <a:extLst>
              <a:ext uri="{FF2B5EF4-FFF2-40B4-BE49-F238E27FC236}">
                <a16:creationId xmlns:a16="http://schemas.microsoft.com/office/drawing/2014/main" id="{6F6D5CC5-69C9-3D7D-17B1-27D9AA0D70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63" y="2161091"/>
            <a:ext cx="3657303" cy="205723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9"/>
    </mc:Choice>
    <mc:Fallback xmlns="">
      <p:transition spd="slow" advTm="6929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0E01179-D656-9B92-099F-A45D2CAC82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Cautious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A36F5-1B07-3829-9BAC-7FBE2ECCD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Your job is to persuade the reader of your position</a:t>
            </a:r>
          </a:p>
          <a:p>
            <a:pPr>
              <a:defRPr/>
            </a:pPr>
            <a:r>
              <a:rPr lang="en-GB" dirty="0"/>
              <a:t>It’s important to be cautious because: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You haven’t examined all possible evidence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Findings may be shown to be inaccurate later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Ideas about what is ‘known’ change as research evolves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Findings can be interpreted differently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If you’re asserting something is indisputably the case, you must show evidence that it’s incontrovertibly true…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75"/>
    </mc:Choice>
    <mc:Fallback xmlns="">
      <p:transition spd="slow" advTm="92175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4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45" name="Freeform: Shape 22544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BD5B3911-B815-C679-9890-7D221A67F5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Cautious writing</a:t>
            </a:r>
          </a:p>
        </p:txBody>
      </p:sp>
      <p:graphicFrame>
        <p:nvGraphicFramePr>
          <p:cNvPr id="22546" name="Content Placeholder 2">
            <a:extLst>
              <a:ext uri="{FF2B5EF4-FFF2-40B4-BE49-F238E27FC236}">
                <a16:creationId xmlns:a16="http://schemas.microsoft.com/office/drawing/2014/main" id="{1F53EB60-F247-00C4-21E0-09B651523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927771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00"/>
    </mc:Choice>
    <mc:Fallback xmlns="">
      <p:transition spd="slow" advTm="254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8434-B640-4023-1149-EC5CEC585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4A4A4A"/>
                </a:solidFill>
              </a:rPr>
              <a:t>“Hedging” words and phrases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4D1AF-44B7-B800-9165-79B75D4F8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This suggests...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It is possible that...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A possible explanation...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Usually...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Sometimes...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Somewhat...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8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99"/>
    </mc:Choice>
    <mc:Fallback xmlns="">
      <p:transition spd="slow" advTm="2519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FDEEE19-DC35-F56B-B8DF-2BD60BA85D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Sentence comparison: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6538057-2C9E-A038-F89D-49257C453F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Sentence 1</a:t>
            </a:r>
            <a:endParaRPr lang="en-GB" altLang="en-US" b="1" dirty="0">
              <a:solidFill>
                <a:srgbClr val="FFFFFF"/>
              </a:solidFill>
            </a:endParaRPr>
          </a:p>
          <a:p>
            <a:r>
              <a:rPr lang="en-GB" altLang="en-US" dirty="0">
                <a:solidFill>
                  <a:srgbClr val="4A4A4A"/>
                </a:solidFill>
              </a:rPr>
              <a:t>“Research proves that drinking a large volume of fizzy drinks containing sugar leads to the development of type II diabetes.” </a:t>
            </a:r>
          </a:p>
          <a:p>
            <a:r>
              <a:rPr lang="en-GB" altLang="en-US" b="1" dirty="0">
                <a:solidFill>
                  <a:srgbClr val="000000"/>
                </a:solidFill>
              </a:rPr>
              <a:t>Sentence 2</a:t>
            </a:r>
            <a:endParaRPr lang="en-GB" altLang="en-US" b="1" dirty="0">
              <a:solidFill>
                <a:srgbClr val="FFFFFF"/>
              </a:solidFill>
            </a:endParaRPr>
          </a:p>
          <a:p>
            <a:r>
              <a:rPr lang="en-GB" altLang="en-US" dirty="0">
                <a:solidFill>
                  <a:srgbClr val="4A4A4A"/>
                </a:solidFill>
              </a:rPr>
              <a:t>“Research suggests that high consumption of fizzy drinks containing sugar may contribute to the development of type II diabetes.”  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473"/>
    </mc:Choice>
    <mc:Fallback xmlns="">
      <p:transition spd="slow" advTm="44473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9D47659-E57F-F109-AA7C-DC8E0A5DC7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Reporting verbs</a:t>
            </a:r>
          </a:p>
        </p:txBody>
      </p:sp>
      <p:sp>
        <p:nvSpPr>
          <p:cNvPr id="24579" name="Rectangle 1">
            <a:extLst>
              <a:ext uri="{FF2B5EF4-FFF2-40B4-BE49-F238E27FC236}">
                <a16:creationId xmlns:a16="http://schemas.microsoft.com/office/drawing/2014/main" id="{36EEEE9F-70D6-D59D-BAD9-F2CC9CA35F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2388"/>
            <a:ext cx="90488" cy="3524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8872" tIns="0" rIns="0" bIns="74589" anchor="ctr">
            <a:spAutoFit/>
          </a:bodyPr>
          <a:lstStyle>
            <a:lvl1pPr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80" name="Content Placeholder 6">
            <a:extLst>
              <a:ext uri="{FF2B5EF4-FFF2-40B4-BE49-F238E27FC236}">
                <a16:creationId xmlns:a16="http://schemas.microsoft.com/office/drawing/2014/main" id="{9E27F66C-82C0-25C1-0B7B-B30048CC41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3 main categories:</a:t>
            </a:r>
          </a:p>
          <a:p>
            <a:r>
              <a:rPr lang="en-GB" altLang="en-US" b="1" dirty="0"/>
              <a:t>Strong verbs </a:t>
            </a:r>
            <a:r>
              <a:rPr lang="en-GB" altLang="en-US" dirty="0"/>
              <a:t>– convey a degree of certainty</a:t>
            </a:r>
          </a:p>
          <a:p>
            <a:r>
              <a:rPr lang="en-GB" altLang="en-US" b="1" dirty="0"/>
              <a:t>Neutral verbs </a:t>
            </a:r>
            <a:r>
              <a:rPr lang="en-GB" altLang="en-US" dirty="0"/>
              <a:t>– don’t indicate value judgements. Descriptive in tone</a:t>
            </a:r>
          </a:p>
          <a:p>
            <a:r>
              <a:rPr lang="en-GB" altLang="en-US" b="1" dirty="0"/>
              <a:t>Tentative verbs </a:t>
            </a:r>
            <a:r>
              <a:rPr lang="en-GB" altLang="en-US" dirty="0"/>
              <a:t>– show that the writer tends to have a certain opinion but is not wholly sure.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24"/>
    </mc:Choice>
    <mc:Fallback xmlns="">
      <p:transition spd="slow" advTm="42224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5C88AE38-942E-AF83-DA13-50B5B3C6B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Reporting verbs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6C3FEC6B-1E9B-C7F8-8B5F-E838E47255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Sort the following into strong, neutral, and tentative verbs:</a:t>
            </a:r>
          </a:p>
          <a:p>
            <a:r>
              <a:rPr lang="en-GB" altLang="en-US"/>
              <a:t>Argue		Claim		Demonstrate		Imply		Deny</a:t>
            </a:r>
          </a:p>
          <a:p>
            <a:r>
              <a:rPr lang="en-GB" altLang="en-US"/>
              <a:t>Challenge	Examine	Propose		Suggest	Reject</a:t>
            </a:r>
          </a:p>
          <a:p>
            <a:r>
              <a:rPr lang="en-GB" altLang="en-US"/>
              <a:t>Illustrate	Negate		State			Speculate	Question the view</a:t>
            </a:r>
          </a:p>
          <a:p>
            <a:r>
              <a:rPr lang="en-GB" altLang="en-US"/>
              <a:t>Describe	Emphasise	Note			Hypothesise	Posit the view that</a:t>
            </a:r>
          </a:p>
          <a:p>
            <a:r>
              <a:rPr lang="en-GB" altLang="en-US"/>
              <a:t>Assert		Postulate	Mention		Refute		Counter the view that</a:t>
            </a:r>
          </a:p>
          <a:p>
            <a:r>
              <a:rPr lang="en-GB" altLang="en-US"/>
              <a:t>Observe	Contend	Indicate		Show		Point out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44"/>
    </mc:Choice>
    <mc:Fallback xmlns="">
      <p:transition spd="slow" advTm="40944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23F44612-0C3A-76FB-AFC3-9F51DE55A9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Reporting verbs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89A6DA-5EE1-AFBC-A4B2-3C51E9FDC56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7763" y="2054225"/>
          <a:ext cx="9532936" cy="4038600"/>
        </p:xfrm>
        <a:graphic>
          <a:graphicData uri="http://schemas.openxmlformats.org/drawingml/2006/table">
            <a:tbl>
              <a:tblPr/>
              <a:tblGrid>
                <a:gridCol w="3086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23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230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7858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Strong verbs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Neutral verbs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Tentative verbs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0742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argue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assert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challenge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contend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counter the view that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deny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emphasise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negate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refute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reject</a:t>
                      </a:r>
                      <a:endParaRPr lang="en-GB" sz="1600" b="0" dirty="0">
                        <a:effectLst/>
                      </a:endParaRP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demonstrate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describe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examine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illustrate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indicate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mention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note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observe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point out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show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state</a:t>
                      </a:r>
                      <a:br>
                        <a:rPr lang="en-GB" sz="1600" b="0" dirty="0">
                          <a:effectLst/>
                        </a:rPr>
                      </a:br>
                      <a:endParaRPr lang="en-GB" sz="1600" b="0" dirty="0">
                        <a:effectLst/>
                      </a:endParaRP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claim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hypothesise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imply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posit the view that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postulate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propose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question the view that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speculate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suggest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03"/>
    </mc:Choice>
    <mc:Fallback xmlns="">
      <p:transition spd="slow" advTm="26303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17807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Next time: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Please do email me if you have questions between classes!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</p:spTree>
  </p:cSld>
  <p:clrMapOvr>
    <a:masterClrMapping/>
  </p:clrMapOvr>
  <p:transition spd="slow" advTm="25102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981</Words>
  <Application>Microsoft Office PowerPoint</Application>
  <PresentationFormat>Widescreen</PresentationFormat>
  <Paragraphs>124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Arial</vt:lpstr>
      <vt:lpstr>Avenir Next LT Pro</vt:lpstr>
      <vt:lpstr>Posterama</vt:lpstr>
      <vt:lpstr>SplashVTI</vt:lpstr>
      <vt:lpstr>HPFY3001: Academic Skills  Academic language and tone</vt:lpstr>
      <vt:lpstr>Last session - review</vt:lpstr>
      <vt:lpstr>In this session:</vt:lpstr>
      <vt:lpstr>In this session:</vt:lpstr>
      <vt:lpstr>What do we mean by ‘academic language’?</vt:lpstr>
      <vt:lpstr>What do we mean by ‘academic language’?</vt:lpstr>
      <vt:lpstr>Features of academic language</vt:lpstr>
      <vt:lpstr>“Formal” writing</vt:lpstr>
      <vt:lpstr>Colloquialisms – what do we mean?</vt:lpstr>
      <vt:lpstr>Colloquialisms</vt:lpstr>
      <vt:lpstr>Clarity and concision</vt:lpstr>
      <vt:lpstr>Clarity</vt:lpstr>
      <vt:lpstr>“Objectivity”</vt:lpstr>
      <vt:lpstr>“Impersonal” writing</vt:lpstr>
      <vt:lpstr>Accuracy, inclusivity, non-discriminatory language</vt:lpstr>
      <vt:lpstr>Academic arguments…</vt:lpstr>
      <vt:lpstr>Academic arguments…</vt:lpstr>
      <vt:lpstr>Cautious writing</vt:lpstr>
      <vt:lpstr>Cautious writing</vt:lpstr>
      <vt:lpstr>Cautious writing</vt:lpstr>
      <vt:lpstr>“Hedging” words and phrases</vt:lpstr>
      <vt:lpstr>Sentence comparison:</vt:lpstr>
      <vt:lpstr>Reporting verbs</vt:lpstr>
      <vt:lpstr>Reporting verbs</vt:lpstr>
      <vt:lpstr>Reporting verbs</vt:lpstr>
      <vt:lpstr>Over to you: any questions?</vt:lpstr>
      <vt:lpstr>Next time: Critical thinking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21</cp:revision>
  <dcterms:created xsi:type="dcterms:W3CDTF">2024-09-11T12:44:55Z</dcterms:created>
  <dcterms:modified xsi:type="dcterms:W3CDTF">2024-12-02T11:24:58Z</dcterms:modified>
</cp:coreProperties>
</file>