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7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7F2"/>
    <a:srgbClr val="FFDEFF"/>
    <a:srgbClr val="DCF8FF"/>
    <a:srgbClr val="FFD3FC"/>
    <a:srgbClr val="D9EDD2"/>
    <a:srgbClr val="BACF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8E869-13AE-B140-8BF8-D7B9706B383D}" v="188" dt="2024-01-21T18:34:21.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94653"/>
  </p:normalViewPr>
  <p:slideViewPr>
    <p:cSldViewPr snapToGrid="0">
      <p:cViewPr varScale="1">
        <p:scale>
          <a:sx n="113" d="100"/>
          <a:sy n="113" d="100"/>
        </p:scale>
        <p:origin x="6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4249063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1071927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1086459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83556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41A60B-9F83-9A4A-AB76-7B1B12EC5FE5}" type="datetimeFigureOut">
              <a:rPr lang="en-US" smtClean="0"/>
              <a:t>1/21/24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2652318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41A60B-9F83-9A4A-AB76-7B1B12EC5FE5}" type="datetimeFigureOut">
              <a:rPr lang="en-US" smtClean="0"/>
              <a:t>1/21/24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3039190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41A60B-9F83-9A4A-AB76-7B1B12EC5FE5}" type="datetimeFigureOut">
              <a:rPr lang="en-US" smtClean="0"/>
              <a:t>1/21/24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880319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409135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3476503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3850607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FA0EC7-BFFF-A341-931F-3C5F476E82E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5186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2483816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FA0EC7-BFFF-A341-931F-3C5F476E82E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4496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541A60B-9F83-9A4A-AB76-7B1B12EC5FE5}"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889204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3861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41A60B-9F83-9A4A-AB76-7B1B12EC5FE5}"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FA0EC7-BFFF-A341-931F-3C5F476E82E3}" type="slidenum">
              <a:rPr lang="en-US" smtClean="0"/>
              <a:t>‹#›</a:t>
            </a:fld>
            <a:endParaRPr lang="en-US"/>
          </a:p>
        </p:txBody>
      </p:sp>
    </p:spTree>
    <p:extLst>
      <p:ext uri="{BB962C8B-B14F-4D97-AF65-F5344CB8AC3E}">
        <p14:creationId xmlns:p14="http://schemas.microsoft.com/office/powerpoint/2010/main" val="4280432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DEFF"/>
            </a:gs>
            <a:gs pos="100000">
              <a:schemeClr val="bg2">
                <a:shade val="98000"/>
                <a:satMod val="120000"/>
                <a:lumMod val="98000"/>
              </a:schemeClr>
            </a:gs>
          </a:gsLst>
          <a:lin ang="5400000" scaled="0"/>
          <a:tileRect/>
        </a:gra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541A60B-9F83-9A4A-AB76-7B1B12EC5FE5}" type="datetimeFigureOut">
              <a:rPr lang="en-US" smtClean="0"/>
              <a:t>1/21/24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FA0EC7-BFFF-A341-931F-3C5F476E82E3}" type="slidenum">
              <a:rPr lang="en-US" smtClean="0"/>
              <a:t>‹#›</a:t>
            </a:fld>
            <a:endParaRPr lang="en-US"/>
          </a:p>
        </p:txBody>
      </p:sp>
    </p:spTree>
    <p:extLst>
      <p:ext uri="{BB962C8B-B14F-4D97-AF65-F5344CB8AC3E}">
        <p14:creationId xmlns:p14="http://schemas.microsoft.com/office/powerpoint/2010/main" val="317347512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 id="2147483986" r:id="rId12"/>
    <p:sldLayoutId id="2147483987" r:id="rId13"/>
    <p:sldLayoutId id="2147483988" r:id="rId14"/>
    <p:sldLayoutId id="2147483989" r:id="rId15"/>
    <p:sldLayoutId id="214748399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DTIz2D0K_EE"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www.youtube.com/watch?v=O-4ithG_07Q"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g6pUQ4EDHeQ"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thousanddays.org/why-1000-days/" TargetMode="External"/><Relationship Id="rId13" Type="http://schemas.openxmlformats.org/officeDocument/2006/relationships/hyperlink" Target="https://www.happiestbaby.com/blogs/baby/infant-activities-6-to-12-months" TargetMode="External"/><Relationship Id="rId18" Type="http://schemas.openxmlformats.org/officeDocument/2006/relationships/hyperlink" Target="https://longfordchildcare.ie/partnerships-parents-important/" TargetMode="External"/><Relationship Id="rId3" Type="http://schemas.openxmlformats.org/officeDocument/2006/relationships/hyperlink" Target="https://birthto5matters.org.uk/learning-environments/#:~:text=Enabling%20environments%20offer%20children%20security%2C%20comfort%2C%20engagement%20and%20opportunity.,simply%20from%20inside%20to%20outside" TargetMode="External"/><Relationship Id="rId21" Type="http://schemas.openxmlformats.org/officeDocument/2006/relationships/hyperlink" Target="https://www.monmouthshire.gov.uk/the-first-1000-days/" TargetMode="External"/><Relationship Id="rId7" Type="http://schemas.openxmlformats.org/officeDocument/2006/relationships/hyperlink" Target="https://bettercarenetwork.org/sites/default/files/attachments/Why%20Care%20Matters%20-%20The%20Importance%20of%20Adequate%20Care%20for%20Children%20and%20Society.pdf" TargetMode="External"/><Relationship Id="rId12" Type="http://schemas.openxmlformats.org/officeDocument/2006/relationships/hyperlink" Target="https://help-for-early-years-providers.education.gov.uk/get-help-to-improve-your-practice/meeting-the-needs-of-all-children#:~:text=In%20addition%20to%20the%20formal,child%20has%20special%20educational%20needs" TargetMode="External"/><Relationship Id="rId17" Type="http://schemas.openxmlformats.org/officeDocument/2006/relationships/hyperlink" Target="https://www.usda.gov/media/blog/2022/06/13/caring-our-clients" TargetMode="External"/><Relationship Id="rId2" Type="http://schemas.openxmlformats.org/officeDocument/2006/relationships/hyperlink" Target="https://www.researchgate.net/profile/Carlo-Bellieni/publication/302780875_The_Golden_1000_Days/links/5776311d08ae1b18a7e17693/The-Golden-1-000-Days.pdf?_sg%5B0%5D=started_experiment_milestone&amp;origin=journalDetail" TargetMode="External"/><Relationship Id="rId16" Type="http://schemas.openxmlformats.org/officeDocument/2006/relationships/hyperlink" Target="https://phw.nhs.wales/services-and-teams/local-public-health1/cwm-taf-morgannwg-public-health-team/cwm-taf-morgannwg-public-health-documents/cwm-taf-annual-report-of-the-director-of-public-health-2011-first-1000-days-foundations-for-life/#:~:text=Children%20born%20into%20secure%20and,same%20good%20start%20in%20life" TargetMode="External"/><Relationship Id="rId20" Type="http://schemas.openxmlformats.org/officeDocument/2006/relationships/hyperlink" Target="https://momlovesbest.com/when-do-babies-play-with-toys" TargetMode="External"/><Relationship Id="rId1" Type="http://schemas.openxmlformats.org/officeDocument/2006/relationships/slideLayout" Target="../slideLayouts/slideLayout2.xml"/><Relationship Id="rId6" Type="http://schemas.openxmlformats.org/officeDocument/2006/relationships/hyperlink" Target="https://www.linkedin.com/pulse/exceptional-care-kids-why-do-we-need-special-needs-daycare-era#:~:text=Making%20Kids%20Feel%20Safe%3A%20Exceptional,other%20kids%20with%20special%20attention" TargetMode="External"/><Relationship Id="rId11" Type="http://schemas.openxmlformats.org/officeDocument/2006/relationships/hyperlink" Target="https://www.graygroupintl.com/blog/challenges-facing-early-childhood-education" TargetMode="External"/><Relationship Id="rId5" Type="http://schemas.openxmlformats.org/officeDocument/2006/relationships/hyperlink" Target="https://www.nspcc.org.uk/globalassets/documents/news/critical-days-manifesto.pdf" TargetMode="External"/><Relationship Id="rId15" Type="http://schemas.openxmlformats.org/officeDocument/2006/relationships/hyperlink" Target="https://medium.com/@juliejanis96/give-children-loose-parts-instead-of-toys-7351fc601294" TargetMode="External"/><Relationship Id="rId23" Type="http://schemas.openxmlformats.org/officeDocument/2006/relationships/hyperlink" Target="https://www.news-medical.net/health/An-Overview-of-Brain-Development.aspx" TargetMode="External"/><Relationship Id="rId10" Type="http://schemas.openxmlformats.org/officeDocument/2006/relationships/hyperlink" Target="https://www.youtube.com/watch?v=DTIz2D0K_EE" TargetMode="External"/><Relationship Id="rId19" Type="http://schemas.openxmlformats.org/officeDocument/2006/relationships/hyperlink" Target="https://www.simplypsychology.org/maslow.html" TargetMode="External"/><Relationship Id="rId4" Type="http://schemas.openxmlformats.org/officeDocument/2006/relationships/hyperlink" Target="https://www.wildlings.sg/post/reggio-emilia-and-forest-school-a-match-made-in-heaven-wildlings" TargetMode="External"/><Relationship Id="rId9" Type="http://schemas.openxmlformats.org/officeDocument/2006/relationships/hyperlink" Target="https://selfsufficientkids.com/basic-needs-of-a-child/" TargetMode="External"/><Relationship Id="rId14" Type="http://schemas.openxmlformats.org/officeDocument/2006/relationships/hyperlink" Target="https://www.mdpi.com/2079-3200/11/8/151" TargetMode="External"/><Relationship Id="rId22" Type="http://schemas.openxmlformats.org/officeDocument/2006/relationships/hyperlink" Target="https://muddypuddles.com/blogs/blog/pros-cons-forest-school"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verywellfamily.com/what-to-look-for-in-child-care-for-autistic-children-6833881" TargetMode="External"/><Relationship Id="rId13" Type="http://schemas.openxmlformats.org/officeDocument/2006/relationships/hyperlink" Target="https://www.togetherscotland.org.uk/pdfs/Parenting%20and%20the%20UNCRC%20v2.pdf" TargetMode="External"/><Relationship Id="rId3" Type="http://schemas.openxmlformats.org/officeDocument/2006/relationships/hyperlink" Target="https://www.scu.edu/oml/about-us/theoretical-framework/" TargetMode="External"/><Relationship Id="rId7" Type="http://schemas.openxmlformats.org/officeDocument/2006/relationships/hyperlink" Target="https://www.simplypsychology.org/montessori-method-of-education.html" TargetMode="External"/><Relationship Id="rId12" Type="http://schemas.openxmlformats.org/officeDocument/2006/relationships/hyperlink" Target="https://www.youtube.com/watch?v=g6pUQ4EDHeQ" TargetMode="External"/><Relationship Id="rId2" Type="http://schemas.openxmlformats.org/officeDocument/2006/relationships/hyperlink" Target="https://learning.nspcc.org.uk/child-health-development/attachment-early-years#skip-to-content" TargetMode="External"/><Relationship Id="rId16" Type="http://schemas.openxmlformats.org/officeDocument/2006/relationships/hyperlink" Target="https://www.ncbi.nlm.nih.gov/pmc/articles/PMC5330336/#ref-list-a.d.atitle" TargetMode="External"/><Relationship Id="rId1" Type="http://schemas.openxmlformats.org/officeDocument/2006/relationships/slideLayout" Target="../slideLayouts/slideLayout2.xml"/><Relationship Id="rId6" Type="http://schemas.openxmlformats.org/officeDocument/2006/relationships/hyperlink" Target="https://raisingchildren.net.au/guides/first-1000-days/loving-relationships/bonding-newborns" TargetMode="External"/><Relationship Id="rId11" Type="http://schemas.openxmlformats.org/officeDocument/2006/relationships/hyperlink" Target="https://www.youtube.com/watch?v=O-4ithG_07Q" TargetMode="External"/><Relationship Id="rId5" Type="http://schemas.openxmlformats.org/officeDocument/2006/relationships/hyperlink" Target="https://raisingchildren.net.au/guides/first-1000-days/development/baby-development" TargetMode="External"/><Relationship Id="rId15" Type="http://schemas.openxmlformats.org/officeDocument/2006/relationships/hyperlink" Target="https://www.wichita.edu/services/mrc/OIR/Pedagogy/Theories/maslow.php#:~:text=Abraham%20Maslow%27s%20pyramidal%20%22Hierarchy%20of,to%20the%20more%20advanced%20needs" TargetMode="External"/><Relationship Id="rId10" Type="http://schemas.openxmlformats.org/officeDocument/2006/relationships/hyperlink" Target="https://stscp.co.uk/stscp-priorities/working-together/#:~:text=Working%20together%20means%20ensuring%20a,multi%2Dagency%20working%20can%20flourish" TargetMode="External"/><Relationship Id="rId4" Type="http://schemas.openxmlformats.org/officeDocument/2006/relationships/hyperlink" Target="https://online-learning-college.com/knowledge-hub/care/the-challenges-of-caring-for-children-with-additional-needs/" TargetMode="External"/><Relationship Id="rId9" Type="http://schemas.openxmlformats.org/officeDocument/2006/relationships/hyperlink" Target="https://moodle.uwtsd.ac.uk/course/view.php?id=9749&amp;section=1" TargetMode="External"/><Relationship Id="rId14" Type="http://schemas.openxmlformats.org/officeDocument/2006/relationships/hyperlink" Target="https://news.liverpool.ac.uk/2023/08/14/risk-of-premature-birth-50-higher-in-mothers-with-poor-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descr="A group of babies sitting on the floor&#10;&#10;Description automatically generated">
            <a:extLst>
              <a:ext uri="{FF2B5EF4-FFF2-40B4-BE49-F238E27FC236}">
                <a16:creationId xmlns:a16="http://schemas.microsoft.com/office/drawing/2014/main" id="{8EA5A9BA-C357-D113-0B7D-FD78A82DE604}"/>
              </a:ext>
            </a:extLst>
          </p:cNvPr>
          <p:cNvPicPr>
            <a:picLocks noChangeAspect="1"/>
          </p:cNvPicPr>
          <p:nvPr/>
        </p:nvPicPr>
        <p:blipFill rotWithShape="1">
          <a:blip r:embed="rId2">
            <a:alphaModFix amt="40000"/>
          </a:blip>
          <a:srcRect t="7143" b="644"/>
          <a:stretch/>
        </p:blipFill>
        <p:spPr>
          <a:xfrm>
            <a:off x="91440" y="-5534"/>
            <a:ext cx="12191980" cy="6857990"/>
          </a:xfrm>
          <a:prstGeom prst="rect">
            <a:avLst/>
          </a:prstGeom>
        </p:spPr>
      </p:pic>
      <p:sp>
        <p:nvSpPr>
          <p:cNvPr id="40" name="Rectangle 39">
            <a:extLst>
              <a:ext uri="{FF2B5EF4-FFF2-40B4-BE49-F238E27FC236}">
                <a16:creationId xmlns:a16="http://schemas.microsoft.com/office/drawing/2014/main" id="{0CB40506-2834-597F-A107-D799E5ADC6C9}"/>
              </a:ext>
            </a:extLst>
          </p:cNvPr>
          <p:cNvSpPr/>
          <p:nvPr/>
        </p:nvSpPr>
        <p:spPr>
          <a:xfrm>
            <a:off x="2856843" y="2648872"/>
            <a:ext cx="8915399" cy="2262781"/>
          </a:xfrm>
          <a:prstGeom prst="rect">
            <a:avLst/>
          </a:prstGeom>
        </p:spPr>
        <p:txBody>
          <a:bodyPr vert="horz" lIns="91440" tIns="45720" rIns="91440" bIns="45720" rtlCol="0" anchor="b">
            <a:normAutofit/>
          </a:bodyPr>
          <a:lstStyle/>
          <a:p>
            <a:pPr>
              <a:spcBef>
                <a:spcPct val="0"/>
              </a:spcBef>
              <a:spcAft>
                <a:spcPts val="600"/>
              </a:spcAft>
            </a:pPr>
            <a:r>
              <a:rPr lang="en-US" sz="5400" dirty="0">
                <a:ln w="0"/>
                <a:effectLst/>
                <a:latin typeface="+mj-lt"/>
                <a:ea typeface="+mj-ea"/>
                <a:cs typeface="+mj-cs"/>
              </a:rPr>
              <a:t>The first 1,000 days</a:t>
            </a:r>
            <a:endParaRPr lang="en-US" sz="5400" b="0" cap="none" spc="0" dirty="0">
              <a:ln w="0"/>
              <a:effectLst/>
              <a:latin typeface="+mj-lt"/>
              <a:ea typeface="+mj-ea"/>
              <a:cs typeface="+mj-cs"/>
            </a:endParaRPr>
          </a:p>
        </p:txBody>
      </p:sp>
      <p:sp>
        <p:nvSpPr>
          <p:cNvPr id="57" name="Rectangle 5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83B6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2" name="TextBox 1">
            <a:extLst>
              <a:ext uri="{FF2B5EF4-FFF2-40B4-BE49-F238E27FC236}">
                <a16:creationId xmlns:a16="http://schemas.microsoft.com/office/drawing/2014/main" id="{63E20B4D-BC50-F5AA-32B5-B6657B62DA70}"/>
              </a:ext>
            </a:extLst>
          </p:cNvPr>
          <p:cNvSpPr txBox="1"/>
          <p:nvPr/>
        </p:nvSpPr>
        <p:spPr>
          <a:xfrm>
            <a:off x="417689" y="158044"/>
            <a:ext cx="2968978" cy="1200329"/>
          </a:xfrm>
          <a:prstGeom prst="rect">
            <a:avLst/>
          </a:prstGeom>
          <a:noFill/>
        </p:spPr>
        <p:txBody>
          <a:bodyPr wrap="square" rtlCol="0">
            <a:spAutoFit/>
          </a:bodyPr>
          <a:lstStyle/>
          <a:p>
            <a:r>
              <a:rPr lang="en-GB" b="1" i="0" u="none" strike="noStrike" dirty="0">
                <a:effectLst/>
                <a:latin typeface="-apple-system"/>
              </a:rPr>
              <a:t>Module - (ECEY4005/C)</a:t>
            </a:r>
          </a:p>
          <a:p>
            <a:r>
              <a:rPr lang="en-GB" b="1" dirty="0">
                <a:latin typeface="-apple-system"/>
              </a:rPr>
              <a:t>Student Number- 2306769</a:t>
            </a:r>
          </a:p>
          <a:p>
            <a:r>
              <a:rPr lang="en-GB" b="1" i="0" u="none" strike="noStrike" dirty="0">
                <a:effectLst/>
                <a:latin typeface="-apple-system"/>
              </a:rPr>
              <a:t>Word count- 2,967</a:t>
            </a:r>
          </a:p>
          <a:p>
            <a:endParaRPr lang="en-US" dirty="0"/>
          </a:p>
        </p:txBody>
      </p:sp>
    </p:spTree>
    <p:extLst>
      <p:ext uri="{BB962C8B-B14F-4D97-AF65-F5344CB8AC3E}">
        <p14:creationId xmlns:p14="http://schemas.microsoft.com/office/powerpoint/2010/main" val="9300640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02B8F-2ED2-A0D8-851A-349F0C89C109}"/>
              </a:ext>
            </a:extLst>
          </p:cNvPr>
          <p:cNvSpPr>
            <a:spLocks noGrp="1"/>
          </p:cNvSpPr>
          <p:nvPr>
            <p:ph type="title"/>
          </p:nvPr>
        </p:nvSpPr>
        <p:spPr>
          <a:xfrm>
            <a:off x="104775" y="100361"/>
            <a:ext cx="3818255" cy="1225581"/>
          </a:xfrm>
        </p:spPr>
        <p:txBody>
          <a:bodyPr vert="horz" lIns="91440" tIns="45720" rIns="91440" bIns="45720" rtlCol="0" anchor="t">
            <a:normAutofit/>
          </a:bodyPr>
          <a:lstStyle/>
          <a:p>
            <a:r>
              <a:rPr lang="cy-GB" sz="24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What is the first 1,000 days? </a:t>
            </a:r>
            <a:endParaRPr lang="en-US" sz="2400" dirty="0">
              <a:solidFill>
                <a:schemeClr val="bg1"/>
              </a:solidFill>
              <a:latin typeface="Arial Rounded MT Bold" panose="020F0704030504030204" pitchFamily="34" charset="77"/>
              <a:cs typeface="Arial" panose="020B0604020202020204" pitchFamily="34" charset="0"/>
            </a:endParaRPr>
          </a:p>
        </p:txBody>
      </p:sp>
      <p:sp>
        <p:nvSpPr>
          <p:cNvPr id="11" name="TextBox 10">
            <a:extLst>
              <a:ext uri="{FF2B5EF4-FFF2-40B4-BE49-F238E27FC236}">
                <a16:creationId xmlns:a16="http://schemas.microsoft.com/office/drawing/2014/main" id="{3E3E6338-E782-F9C7-D3D1-4B5824EC22AC}"/>
              </a:ext>
            </a:extLst>
          </p:cNvPr>
          <p:cNvSpPr txBox="1"/>
          <p:nvPr/>
        </p:nvSpPr>
        <p:spPr>
          <a:xfrm>
            <a:off x="3923030" y="777918"/>
            <a:ext cx="8029575" cy="5516163"/>
          </a:xfrm>
          <a:prstGeom prst="rect">
            <a:avLst/>
          </a:prstGeom>
        </p:spPr>
        <p:txBody>
          <a:bodyPr vert="horz" lIns="91440" tIns="45720" rIns="91440" bIns="45720" rtlCol="0" anchor="ctr">
            <a:noAutofit/>
          </a:bodyPr>
          <a:lstStyle/>
          <a:p>
            <a:pPr>
              <a:lnSpc>
                <a:spcPct val="90000"/>
              </a:lnSpc>
              <a:spcBef>
                <a:spcPts val="1000"/>
              </a:spcBef>
              <a:buClr>
                <a:schemeClr val="accent1"/>
              </a:buClr>
            </a:pPr>
            <a:r>
              <a:rPr lang="en-US" sz="1400" dirty="0">
                <a:latin typeface="Arial" panose="020B0604020202020204" pitchFamily="34" charset="0"/>
                <a:cs typeface="Arial" panose="020B0604020202020204" pitchFamily="34" charset="0"/>
              </a:rPr>
              <a:t>Pregnancy marks the start of the first 1,000 days of life, which is thought to be the most critical developmental period says </a:t>
            </a:r>
            <a:r>
              <a:rPr lang="en-US" sz="1400" dirty="0">
                <a:effectLst/>
                <a:latin typeface="Arial" panose="020B0604020202020204" pitchFamily="34" charset="0"/>
                <a:ea typeface="Calibri" panose="020F0502020204030204" pitchFamily="34" charset="0"/>
                <a:cs typeface="Arial" panose="020B0604020202020204" pitchFamily="34" charset="0"/>
              </a:rPr>
              <a:t>Fhi360</a:t>
            </a:r>
            <a:r>
              <a:rPr lang="en-US" sz="1400" dirty="0">
                <a:effectLst/>
                <a:latin typeface="Calibri" panose="020F0502020204030204" pitchFamily="34" charset="0"/>
                <a:ea typeface="Calibri" panose="020F0502020204030204" pitchFamily="34" charset="0"/>
                <a:cs typeface="Times New Roman" panose="02020603050405020304" pitchFamily="18" charset="0"/>
              </a:rPr>
              <a:t> </a:t>
            </a:r>
            <a:r>
              <a:rPr lang="en-US" sz="1400" dirty="0">
                <a:latin typeface="Arial" panose="020B0604020202020204" pitchFamily="34" charset="0"/>
                <a:cs typeface="Arial" panose="020B0604020202020204" pitchFamily="34" charset="0"/>
              </a:rPr>
              <a:t>(no date). This is  because a child's brain starts to expand and develop throughout the first 1,000 days of life, laying the groundwork for long-term health (Fhi360, no date). </a:t>
            </a:r>
            <a:r>
              <a:rPr lang="en-US" sz="1400" dirty="0">
                <a:effectLst/>
                <a:latin typeface="Arial" panose="020B0604020202020204" pitchFamily="34" charset="0"/>
                <a:cs typeface="Arial" panose="020B0604020202020204" pitchFamily="34" charset="0"/>
              </a:rPr>
              <a:t>From the first year of a mother's pregnancy until her child is two, factors such as environments,  relationships, and diet all have an impact on future outcomes, according to research in the fields of biology, neurology, and early childhood education </a:t>
            </a:r>
            <a:r>
              <a:rPr lang="en-US" sz="1400" dirty="0">
                <a:latin typeface="Arial" panose="020B0604020202020204" pitchFamily="34" charset="0"/>
                <a:cs typeface="Arial" panose="020B0604020202020204" pitchFamily="34" charset="0"/>
              </a:rPr>
              <a:t>(Fhi360, no date).</a:t>
            </a:r>
          </a:p>
          <a:p>
            <a:pPr>
              <a:lnSpc>
                <a:spcPct val="90000"/>
              </a:lnSpc>
              <a:spcBef>
                <a:spcPts val="1000"/>
              </a:spcBef>
              <a:buClr>
                <a:schemeClr val="accent1"/>
              </a:buClr>
            </a:pP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sz="1400" dirty="0">
                <a:latin typeface="Arial" panose="020B0604020202020204" pitchFamily="34" charset="0"/>
                <a:cs typeface="Arial" panose="020B0604020202020204" pitchFamily="34" charset="0"/>
              </a:rPr>
              <a:t>The first 1,000 days is a crucial period of development during which children begin to communicate, develop relationships with their </a:t>
            </a:r>
            <a:r>
              <a:rPr lang="en-US" sz="1400" dirty="0" err="1">
                <a:latin typeface="Arial" panose="020B0604020202020204" pitchFamily="34" charset="0"/>
                <a:cs typeface="Arial" panose="020B0604020202020204" pitchFamily="34" charset="0"/>
              </a:rPr>
              <a:t>carers</a:t>
            </a:r>
            <a:r>
              <a:rPr lang="en-US" sz="1400" dirty="0">
                <a:latin typeface="Arial" panose="020B0604020202020204" pitchFamily="34" charset="0"/>
                <a:cs typeface="Arial" panose="020B0604020202020204" pitchFamily="34" charset="0"/>
              </a:rPr>
              <a:t>, and learn how to safely explore and trust their surroundings states </a:t>
            </a:r>
            <a:r>
              <a:rPr lang="en-US" sz="1400" dirty="0" err="1">
                <a:latin typeface="Arial" panose="020B0604020202020204" pitchFamily="34" charset="0"/>
                <a:cs typeface="Arial" panose="020B0604020202020204" pitchFamily="34" charset="0"/>
              </a:rPr>
              <a:t>Monmouthshire</a:t>
            </a:r>
            <a:r>
              <a:rPr lang="en-US" sz="1400" dirty="0">
                <a:latin typeface="Arial" panose="020B0604020202020204" pitchFamily="34" charset="0"/>
                <a:cs typeface="Arial" panose="020B0604020202020204" pitchFamily="34" charset="0"/>
              </a:rPr>
              <a:t> County council (2024). </a:t>
            </a:r>
            <a:r>
              <a:rPr lang="en-US" sz="1400" dirty="0" err="1">
                <a:latin typeface="Arial" panose="020B0604020202020204" pitchFamily="34" charset="0"/>
                <a:cs typeface="Arial" panose="020B0604020202020204" pitchFamily="34" charset="0"/>
              </a:rPr>
              <a:t>Monmouthshire</a:t>
            </a:r>
            <a:r>
              <a:rPr lang="en-US" sz="1400" dirty="0">
                <a:latin typeface="Arial" panose="020B0604020202020204" pitchFamily="34" charset="0"/>
                <a:cs typeface="Arial" panose="020B0604020202020204" pitchFamily="34" charset="0"/>
              </a:rPr>
              <a:t> County council (2024) explains that the experiences that a child receives during their first 1,000 days of life determine multiple aspects of their adult lives, including their overall health and wellbeing, their ability to obtain employment and their academic success. A baby’s development within the first twelve months of life are incredibly remarkable says </a:t>
            </a:r>
            <a:r>
              <a:rPr lang="en-US" sz="1400" b="0" i="0" u="none" strike="noStrike" dirty="0">
                <a:effectLst/>
                <a:latin typeface="Arial" panose="020B0604020202020204" pitchFamily="34" charset="0"/>
                <a:cs typeface="Arial" panose="020B0604020202020204" pitchFamily="34" charset="0"/>
              </a:rPr>
              <a:t>Raising Children Network (2023). They state that babies acquire a wide range of skills through play and loving interactions with parents and </a:t>
            </a:r>
            <a:r>
              <a:rPr lang="en-US" sz="1400" b="0" i="0" u="none" strike="noStrike" dirty="0" err="1">
                <a:effectLst/>
                <a:latin typeface="Arial" panose="020B0604020202020204" pitchFamily="34" charset="0"/>
                <a:cs typeface="Arial" panose="020B0604020202020204" pitchFamily="34" charset="0"/>
              </a:rPr>
              <a:t>carers</a:t>
            </a:r>
            <a:r>
              <a:rPr lang="en-US" sz="1400" b="0" i="0" u="none" strike="noStrike" dirty="0">
                <a:effectLst/>
                <a:latin typeface="Arial" panose="020B0604020202020204" pitchFamily="34" charset="0"/>
                <a:cs typeface="Arial" panose="020B0604020202020204" pitchFamily="34" charset="0"/>
              </a:rPr>
              <a:t>. The changes that occur in babies as they learn to move, hear, speak, see and engage with others are documented as developmental milestones (Raising Children Network 2023). By monitoring developmental milestones</a:t>
            </a:r>
            <a:r>
              <a:rPr lang="en-US" sz="1400" dirty="0">
                <a:latin typeface="Arial" panose="020B0604020202020204" pitchFamily="34" charset="0"/>
                <a:cs typeface="Arial" panose="020B0604020202020204" pitchFamily="34" charset="0"/>
              </a:rPr>
              <a:t>, parents and </a:t>
            </a:r>
            <a:r>
              <a:rPr lang="en-US" sz="1400" dirty="0" err="1">
                <a:latin typeface="Arial" panose="020B0604020202020204" pitchFamily="34" charset="0"/>
                <a:cs typeface="Arial" panose="020B0604020202020204" pitchFamily="34" charset="0"/>
              </a:rPr>
              <a:t>carers</a:t>
            </a:r>
            <a:r>
              <a:rPr lang="en-US" sz="1400" dirty="0">
                <a:latin typeface="Arial" panose="020B0604020202020204" pitchFamily="34" charset="0"/>
                <a:cs typeface="Arial" panose="020B0604020202020204" pitchFamily="34" charset="0"/>
              </a:rPr>
              <a:t> can ensure an early intervention for babies who may be experiencing delays in their growth.  </a:t>
            </a:r>
          </a:p>
          <a:p>
            <a:pPr>
              <a:lnSpc>
                <a:spcPct val="90000"/>
              </a:lnSpc>
              <a:spcBef>
                <a:spcPts val="1000"/>
              </a:spcBef>
              <a:buClr>
                <a:schemeClr val="accent1"/>
              </a:buClr>
            </a:pP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sz="1400" dirty="0">
                <a:latin typeface="Arial" panose="020B0604020202020204" pitchFamily="34" charset="0"/>
                <a:cs typeface="Arial" panose="020B0604020202020204" pitchFamily="34" charset="0"/>
              </a:rPr>
              <a:t>Additionally the video attached below explains the milestones that children experience at different stages of their lives- </a:t>
            </a:r>
          </a:p>
          <a:p>
            <a:pPr>
              <a:lnSpc>
                <a:spcPct val="90000"/>
              </a:lnSpc>
              <a:spcBef>
                <a:spcPts val="1000"/>
              </a:spcBef>
              <a:buClr>
                <a:schemeClr val="accent1"/>
              </a:buClr>
            </a:pPr>
            <a:endParaRPr lang="en-US" sz="1400" dirty="0">
              <a:latin typeface="Arial" panose="020B0604020202020204" pitchFamily="34" charset="0"/>
              <a:cs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 </a:t>
            </a:r>
          </a:p>
          <a:p>
            <a:r>
              <a:rPr lang="en-US" sz="1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https://www.youtube.com/watch?v=DTIz2D0K_EE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spcBef>
                <a:spcPts val="1000"/>
              </a:spcBef>
              <a:buClr>
                <a:schemeClr val="accent1"/>
              </a:buClr>
            </a:pPr>
            <a:endParaRPr lang="en-US" sz="1400" dirty="0">
              <a:effectLst/>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8FFAB601-757E-4EEE-4B3F-D1BA4796EA47}"/>
              </a:ext>
            </a:extLst>
          </p:cNvPr>
          <p:cNvSpPr txBox="1"/>
          <p:nvPr/>
        </p:nvSpPr>
        <p:spPr>
          <a:xfrm>
            <a:off x="473336" y="3076687"/>
            <a:ext cx="184731" cy="369332"/>
          </a:xfrm>
          <a:prstGeom prst="rect">
            <a:avLst/>
          </a:prstGeom>
          <a:noFill/>
        </p:spPr>
        <p:txBody>
          <a:bodyPr wrap="none" rtlCol="0">
            <a:spAutoFit/>
          </a:bodyPr>
          <a:lstStyle/>
          <a:p>
            <a:endParaRPr lang="en-US" dirty="0"/>
          </a:p>
        </p:txBody>
      </p:sp>
      <p:pic>
        <p:nvPicPr>
          <p:cNvPr id="37" name="Picture 36">
            <a:extLst>
              <a:ext uri="{FF2B5EF4-FFF2-40B4-BE49-F238E27FC236}">
                <a16:creationId xmlns:a16="http://schemas.microsoft.com/office/drawing/2014/main" id="{EA2B120B-A1BC-2760-6E6D-C0DBF995696D}"/>
              </a:ext>
            </a:extLst>
          </p:cNvPr>
          <p:cNvPicPr>
            <a:picLocks noChangeAspect="1"/>
          </p:cNvPicPr>
          <p:nvPr/>
        </p:nvPicPr>
        <p:blipFill>
          <a:blip r:embed="rId3"/>
          <a:stretch>
            <a:fillRect/>
          </a:stretch>
        </p:blipFill>
        <p:spPr>
          <a:xfrm>
            <a:off x="104775" y="1454561"/>
            <a:ext cx="3587410" cy="2120077"/>
          </a:xfrm>
          <a:prstGeom prst="rect">
            <a:avLst/>
          </a:prstGeom>
        </p:spPr>
      </p:pic>
      <p:pic>
        <p:nvPicPr>
          <p:cNvPr id="38" name="Picture 37">
            <a:extLst>
              <a:ext uri="{FF2B5EF4-FFF2-40B4-BE49-F238E27FC236}">
                <a16:creationId xmlns:a16="http://schemas.microsoft.com/office/drawing/2014/main" id="{E8B08EC0-206A-B3A5-D752-A68A1FDFA37E}"/>
              </a:ext>
            </a:extLst>
          </p:cNvPr>
          <p:cNvPicPr>
            <a:picLocks noChangeAspect="1"/>
          </p:cNvPicPr>
          <p:nvPr/>
        </p:nvPicPr>
        <p:blipFill rotWithShape="1">
          <a:blip r:embed="rId4"/>
          <a:srcRect l="15798" r="5817"/>
          <a:stretch/>
        </p:blipFill>
        <p:spPr>
          <a:xfrm>
            <a:off x="265998" y="3842209"/>
            <a:ext cx="3264963" cy="2451872"/>
          </a:xfrm>
          <a:prstGeom prst="rect">
            <a:avLst/>
          </a:prstGeom>
        </p:spPr>
      </p:pic>
    </p:spTree>
    <p:extLst>
      <p:ext uri="{BB962C8B-B14F-4D97-AF65-F5344CB8AC3E}">
        <p14:creationId xmlns:p14="http://schemas.microsoft.com/office/powerpoint/2010/main" val="1787863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749480-3494-0F7C-79FA-84D8D2AA4833}"/>
              </a:ext>
            </a:extLst>
          </p:cNvPr>
          <p:cNvSpPr txBox="1"/>
          <p:nvPr/>
        </p:nvSpPr>
        <p:spPr>
          <a:xfrm>
            <a:off x="312233" y="334537"/>
            <a:ext cx="10905893" cy="1200329"/>
          </a:xfrm>
          <a:prstGeom prst="rect">
            <a:avLst/>
          </a:prstGeom>
          <a:noFill/>
        </p:spPr>
        <p:txBody>
          <a:bodyPr wrap="square" rtlCol="0">
            <a:spAutoFit/>
          </a:bodyPr>
          <a:lstStyle/>
          <a:p>
            <a:endParaRPr lang="en-US" dirty="0"/>
          </a:p>
          <a:p>
            <a:endParaRPr lang="en-US" dirty="0"/>
          </a:p>
          <a:p>
            <a:endParaRPr lang="en-US" dirty="0"/>
          </a:p>
          <a:p>
            <a:endParaRPr lang="en-US" dirty="0"/>
          </a:p>
        </p:txBody>
      </p:sp>
      <p:sp>
        <p:nvSpPr>
          <p:cNvPr id="5" name="Title 1">
            <a:extLst>
              <a:ext uri="{FF2B5EF4-FFF2-40B4-BE49-F238E27FC236}">
                <a16:creationId xmlns:a16="http://schemas.microsoft.com/office/drawing/2014/main" id="{84FEAA74-E6F2-2D16-C39F-09C5BE36DEDC}"/>
              </a:ext>
            </a:extLst>
          </p:cNvPr>
          <p:cNvSpPr>
            <a:spLocks noGrp="1"/>
          </p:cNvSpPr>
          <p:nvPr>
            <p:ph type="title"/>
          </p:nvPr>
        </p:nvSpPr>
        <p:spPr>
          <a:xfrm>
            <a:off x="104775" y="109072"/>
            <a:ext cx="3032125" cy="1200329"/>
          </a:xfrm>
        </p:spPr>
        <p:txBody>
          <a:bodyPr vert="horz" lIns="91440" tIns="45720" rIns="91440" bIns="45720" rtlCol="0" anchor="t">
            <a:normAutofit/>
          </a:bodyPr>
          <a:lstStyle/>
          <a:p>
            <a:r>
              <a:rPr lang="cy-GB" sz="2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latin typeface="Arial Rounded MT Bold" panose="020F0704030504030204" pitchFamily="34" charset="77"/>
                <a:cs typeface="Aharoni" panose="02010803020104030203" pitchFamily="2" charset="-79"/>
              </a:rPr>
              <a:t>Why are the first 1,000 days important?</a:t>
            </a:r>
            <a:endParaRPr lang="en-US" sz="2400" dirty="0">
              <a:solidFill>
                <a:schemeClr val="bg1"/>
              </a:solidFill>
              <a:latin typeface="Arial Rounded MT Bold" panose="020F0704030504030204" pitchFamily="34" charset="77"/>
              <a:cs typeface="Arial" panose="020B0604020202020204" pitchFamily="34" charset="0"/>
            </a:endParaRPr>
          </a:p>
        </p:txBody>
      </p:sp>
      <p:sp>
        <p:nvSpPr>
          <p:cNvPr id="7" name="TextBox 6">
            <a:extLst>
              <a:ext uri="{FF2B5EF4-FFF2-40B4-BE49-F238E27FC236}">
                <a16:creationId xmlns:a16="http://schemas.microsoft.com/office/drawing/2014/main" id="{CCCE2B3F-85B0-6751-BA5F-59A65555E73A}"/>
              </a:ext>
            </a:extLst>
          </p:cNvPr>
          <p:cNvSpPr txBox="1"/>
          <p:nvPr/>
        </p:nvSpPr>
        <p:spPr>
          <a:xfrm>
            <a:off x="3136900" y="43458"/>
            <a:ext cx="8950325" cy="6771084"/>
          </a:xfrm>
          <a:prstGeom prst="rect">
            <a:avLst/>
          </a:prstGeom>
          <a:noFill/>
        </p:spPr>
        <p:txBody>
          <a:bodyPr wrap="square" rtlCol="0">
            <a:spAutoFit/>
          </a:bodyPr>
          <a:lstStyle/>
          <a:p>
            <a:r>
              <a:rPr lang="en-GB" sz="14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According to </a:t>
            </a:r>
            <a:r>
              <a:rPr lang="en-GB" sz="1400" kern="100" dirty="0" err="1">
                <a:solidFill>
                  <a:srgbClr val="252525"/>
                </a:solidFill>
                <a:effectLst/>
                <a:latin typeface="Arial" panose="020B0604020202020204" pitchFamily="34" charset="0"/>
                <a:ea typeface="Calibri" panose="020F0502020204030204" pitchFamily="34" charset="0"/>
                <a:cs typeface="Arial" panose="020B0604020202020204" pitchFamily="34" charset="0"/>
              </a:rPr>
              <a:t>Bellieni</a:t>
            </a:r>
            <a:r>
              <a:rPr lang="en-GB" sz="14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 (2016) every child’s future is highly dependent on the experiences and care that they receive in the first 1,000 days of life. This period of their life is essential for learning, development and overall health therefore it is crucial that parents and cares provide the adequate care and experiences to develop their children holistically and meet their needs (</a:t>
            </a:r>
            <a:r>
              <a:rPr lang="en-GB" sz="1400" kern="100" dirty="0" err="1">
                <a:solidFill>
                  <a:srgbClr val="252525"/>
                </a:solidFill>
                <a:effectLst/>
                <a:latin typeface="Arial" panose="020B0604020202020204" pitchFamily="34" charset="0"/>
                <a:ea typeface="Calibri" panose="020F0502020204030204" pitchFamily="34" charset="0"/>
                <a:cs typeface="Arial" panose="020B0604020202020204" pitchFamily="34" charset="0"/>
              </a:rPr>
              <a:t>Bellieni</a:t>
            </a:r>
            <a:r>
              <a:rPr lang="en-GB" sz="1400" kern="100" dirty="0">
                <a:solidFill>
                  <a:srgbClr val="252525"/>
                </a:solidFill>
                <a:effectLst/>
                <a:latin typeface="Arial" panose="020B0604020202020204" pitchFamily="34" charset="0"/>
                <a:ea typeface="Calibri" panose="020F0502020204030204" pitchFamily="34" charset="0"/>
                <a:cs typeface="Arial" panose="020B0604020202020204" pitchFamily="34" charset="0"/>
              </a:rPr>
              <a:t> 2016). </a:t>
            </a:r>
            <a:endParaRPr lang="en-US" sz="1400" dirty="0">
              <a:latin typeface="Arial" panose="020B0604020202020204" pitchFamily="34" charset="0"/>
              <a:cs typeface="Arial" panose="020B0604020202020204" pitchFamily="34" charset="0"/>
            </a:endParaRPr>
          </a:p>
          <a:p>
            <a:r>
              <a:rPr lang="en-GB" sz="1400" b="1" u="sng" dirty="0">
                <a:solidFill>
                  <a:srgbClr val="252525"/>
                </a:solidFill>
                <a:effectLst/>
                <a:latin typeface="Arial" panose="020B0604020202020204" pitchFamily="34" charset="0"/>
                <a:ea typeface="Times New Roman" panose="02020603050405020304" pitchFamily="18" charset="0"/>
              </a:rPr>
              <a:t>Brain development</a:t>
            </a:r>
            <a:endParaRPr lang="en-GB" sz="1400" b="1" u="sng" dirty="0">
              <a:effectLst/>
              <a:latin typeface="Times New Roman" panose="02020603050405020304" pitchFamily="18" charset="0"/>
              <a:ea typeface="Times New Roman" panose="02020603050405020304" pitchFamily="18" charset="0"/>
            </a:endParaRPr>
          </a:p>
          <a:p>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Durkan </a:t>
            </a:r>
            <a:r>
              <a:rPr lang="en-GB"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states that receiving a positive experience during the first 1,000 days of life is crucial for ensuring that the brain develops and is nurtured to its full potential. A baby’s earliest experiences shape their brain and have a lifelong effect on their mental and emotional health says Durkan </a:t>
            </a:r>
            <a:r>
              <a:rPr lang="en-GB"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Durkan et al. (no date) explains that it has been estimated that connections in the brain are generated at rate of one million per second, therefore it is vital that baby’s receive positive experience as well as interaction and attention during the first 1,000 days of life. According to international studies, babies whose development falls behind during the early years of life are more likely to fall even further behind in the future (Durkan </a:t>
            </a:r>
            <a:r>
              <a:rPr lang="en-GB"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a:t>
            </a:r>
          </a:p>
          <a:p>
            <a:r>
              <a:rPr lang="en-US" sz="1400" b="1" u="sng" dirty="0">
                <a:latin typeface="Arial" panose="020B0604020202020204" pitchFamily="34" charset="0"/>
                <a:cs typeface="Arial" panose="020B0604020202020204" pitchFamily="34" charset="0"/>
              </a:rPr>
              <a:t>Diet and Nutrition </a:t>
            </a:r>
          </a:p>
          <a:p>
            <a:r>
              <a:rPr lang="en-US" sz="1400" dirty="0">
                <a:latin typeface="Arial" panose="020B0604020202020204" pitchFamily="34" charset="0"/>
                <a:cs typeface="Arial" panose="020B0604020202020204" pitchFamily="34" charset="0"/>
              </a:rPr>
              <a:t>According to </a:t>
            </a:r>
            <a:r>
              <a:rPr lang="en-GB" sz="1400" kern="100" dirty="0">
                <a:effectLst/>
                <a:latin typeface="Arial" panose="020B0604020202020204" pitchFamily="34" charset="0"/>
                <a:ea typeface="Calibri" panose="020F0502020204030204" pitchFamily="34" charset="0"/>
                <a:cs typeface="Arial" panose="020B0604020202020204" pitchFamily="34" charset="0"/>
              </a:rPr>
              <a:t>Schwarzenberg </a:t>
            </a:r>
            <a:r>
              <a:rPr lang="en-GB" sz="1400" i="1" kern="100" dirty="0">
                <a:effectLst/>
                <a:latin typeface="Arial" panose="020B0604020202020204" pitchFamily="34" charset="0"/>
                <a:ea typeface="Calibri" panose="020F0502020204030204" pitchFamily="34" charset="0"/>
                <a:cs typeface="Arial" panose="020B0604020202020204" pitchFamily="34" charset="0"/>
              </a:rPr>
              <a:t>et al. </a:t>
            </a:r>
            <a:r>
              <a:rPr lang="en-GB" sz="1400" kern="100" dirty="0">
                <a:effectLst/>
                <a:latin typeface="Arial" panose="020B0604020202020204" pitchFamily="34" charset="0"/>
                <a:ea typeface="Calibri" panose="020F0502020204030204" pitchFamily="34" charset="0"/>
                <a:cs typeface="Arial" panose="020B0604020202020204" pitchFamily="34" charset="0"/>
              </a:rPr>
              <a:t>(no date) the diet of a child during the first 1,000 days of life, and the nutrition of the mother are extremely important </a:t>
            </a:r>
            <a:r>
              <a:rPr lang="en-US" sz="1400" dirty="0">
                <a:latin typeface="Arial" panose="020B0604020202020204" pitchFamily="34" charset="0"/>
                <a:cs typeface="Arial" panose="020B0604020202020204" pitchFamily="34" charset="0"/>
              </a:rPr>
              <a:t> because they affect the child’s neurodevelopment and long-term mental health. Inadequate nourishment in the first 1,000 days of life can potentially lead to possible health risks later in life, including diabetes, obesity and hypertension (</a:t>
            </a:r>
            <a:r>
              <a:rPr lang="en-GB" sz="1400" kern="100" dirty="0">
                <a:effectLst/>
                <a:latin typeface="Arial" panose="020B0604020202020204" pitchFamily="34" charset="0"/>
                <a:ea typeface="Calibri" panose="020F0502020204030204" pitchFamily="34" charset="0"/>
                <a:cs typeface="Arial" panose="020B0604020202020204" pitchFamily="34" charset="0"/>
              </a:rPr>
              <a:t>Schwarzenberg </a:t>
            </a:r>
            <a:r>
              <a:rPr lang="en-GB" sz="1400" i="1" kern="100" dirty="0">
                <a:effectLst/>
                <a:latin typeface="Arial" panose="020B0604020202020204" pitchFamily="34" charset="0"/>
                <a:ea typeface="Calibri" panose="020F0502020204030204" pitchFamily="34" charset="0"/>
                <a:cs typeface="Arial" panose="020B0604020202020204" pitchFamily="34" charset="0"/>
              </a:rPr>
              <a:t>et al. </a:t>
            </a:r>
            <a:r>
              <a:rPr lang="en-GB" sz="1400" kern="100" dirty="0">
                <a:effectLst/>
                <a:latin typeface="Arial" panose="020B0604020202020204" pitchFamily="34" charset="0"/>
                <a:ea typeface="Calibri" panose="020F0502020204030204" pitchFamily="34" charset="0"/>
                <a:cs typeface="Arial" panose="020B0604020202020204" pitchFamily="34" charset="0"/>
              </a:rPr>
              <a:t>no date). Brain development is highly dependant on nutrition, and failure to provide the correct nutrients during this period can cause deficit</a:t>
            </a:r>
            <a:r>
              <a:rPr lang="en-GB" sz="1400" kern="100" dirty="0">
                <a:latin typeface="Arial" panose="020B0604020202020204" pitchFamily="34" charset="0"/>
                <a:ea typeface="Calibri" panose="020F0502020204030204" pitchFamily="34" charset="0"/>
                <a:cs typeface="Arial" panose="020B0604020202020204" pitchFamily="34" charset="0"/>
              </a:rPr>
              <a:t>s in the brain function that last a lifetime. A balanced diet, supportive surroundings, and nutritional components are crucial for good neurodevelopment says </a:t>
            </a:r>
            <a:r>
              <a:rPr lang="en-GB" sz="1400" kern="100" dirty="0">
                <a:effectLst/>
                <a:latin typeface="Arial" panose="020B0604020202020204" pitchFamily="34" charset="0"/>
                <a:ea typeface="Calibri" panose="020F0502020204030204" pitchFamily="34" charset="0"/>
                <a:cs typeface="Arial" panose="020B0604020202020204" pitchFamily="34" charset="0"/>
              </a:rPr>
              <a:t>Schwarzenberg </a:t>
            </a:r>
            <a:r>
              <a:rPr lang="en-GB" sz="1400" i="1" kern="100" dirty="0">
                <a:effectLst/>
                <a:latin typeface="Arial" panose="020B0604020202020204" pitchFamily="34" charset="0"/>
                <a:ea typeface="Calibri" panose="020F0502020204030204" pitchFamily="34" charset="0"/>
                <a:cs typeface="Arial" panose="020B0604020202020204" pitchFamily="34" charset="0"/>
              </a:rPr>
              <a:t>et al. </a:t>
            </a:r>
            <a:r>
              <a:rPr lang="en-GB" sz="1400" kern="100" dirty="0">
                <a:effectLst/>
                <a:latin typeface="Arial" panose="020B0604020202020204" pitchFamily="34" charset="0"/>
                <a:ea typeface="Calibri" panose="020F0502020204030204" pitchFamily="34" charset="0"/>
                <a:cs typeface="Arial" panose="020B0604020202020204" pitchFamily="34" charset="0"/>
              </a:rPr>
              <a:t>(no date). </a:t>
            </a:r>
          </a:p>
          <a:p>
            <a:r>
              <a:rPr lang="en-GB" sz="1400" b="1" u="sng" kern="100" dirty="0">
                <a:latin typeface="Arial" panose="020B0604020202020204" pitchFamily="34" charset="0"/>
                <a:ea typeface="Calibri" panose="020F0502020204030204" pitchFamily="34" charset="0"/>
                <a:cs typeface="Arial" panose="020B0604020202020204" pitchFamily="34" charset="0"/>
              </a:rPr>
              <a:t>Forming Attachments </a:t>
            </a:r>
            <a:endParaRPr lang="en-GB" sz="1400" b="1" u="sng" kern="1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According to Raising Children Network (2023), children’s mental and physical development is highly dependent on their ability to form attachments. Winston </a:t>
            </a:r>
            <a:r>
              <a:rPr lang="en-GB" sz="1400" i="1"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et al.</a:t>
            </a:r>
            <a:r>
              <a:rPr lang="en-GB" sz="14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(2016) suggests that if parents are left unsupported throughout this time to form attachments, children have a lower chance of growing up to be content, self-sufficient, and resilient adults. The first 1,000 days is crucial for brain development, and children’s needs are not being met if they do not have a strong initial bond with their care giver. This is supported by the NSPCC (2021), which states that children who don’t establish stable attachments in their early years are more likely to grow up with behavioural disorders such as ADHD, as well as this they are more likely to struggle with relationships in the future. According to Howe (2011), cited in NSPCC (2021) states that adults with attachments issues are more likely to enter volatile relationships, have poor parenting skills, behavioural issues and mental health issues.</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8" name="Picture 7">
            <a:extLst>
              <a:ext uri="{FF2B5EF4-FFF2-40B4-BE49-F238E27FC236}">
                <a16:creationId xmlns:a16="http://schemas.microsoft.com/office/drawing/2014/main" id="{396C747B-3EE2-5D2C-A022-72F79797DE67}"/>
              </a:ext>
            </a:extLst>
          </p:cNvPr>
          <p:cNvPicPr>
            <a:picLocks noChangeAspect="1"/>
          </p:cNvPicPr>
          <p:nvPr/>
        </p:nvPicPr>
        <p:blipFill>
          <a:blip r:embed="rId2"/>
          <a:stretch>
            <a:fillRect/>
          </a:stretch>
        </p:blipFill>
        <p:spPr>
          <a:xfrm>
            <a:off x="104775" y="1600480"/>
            <a:ext cx="2962351" cy="1831483"/>
          </a:xfrm>
          <a:prstGeom prst="rect">
            <a:avLst/>
          </a:prstGeom>
        </p:spPr>
      </p:pic>
      <p:pic>
        <p:nvPicPr>
          <p:cNvPr id="9" name="Picture 8">
            <a:extLst>
              <a:ext uri="{FF2B5EF4-FFF2-40B4-BE49-F238E27FC236}">
                <a16:creationId xmlns:a16="http://schemas.microsoft.com/office/drawing/2014/main" id="{610CD264-FB24-786C-99CB-18103310C0F4}"/>
              </a:ext>
            </a:extLst>
          </p:cNvPr>
          <p:cNvPicPr>
            <a:picLocks noChangeAspect="1"/>
          </p:cNvPicPr>
          <p:nvPr/>
        </p:nvPicPr>
        <p:blipFill>
          <a:blip r:embed="rId3"/>
          <a:stretch>
            <a:fillRect/>
          </a:stretch>
        </p:blipFill>
        <p:spPr>
          <a:xfrm>
            <a:off x="81208" y="3723042"/>
            <a:ext cx="2985918" cy="2203605"/>
          </a:xfrm>
          <a:prstGeom prst="rect">
            <a:avLst/>
          </a:prstGeom>
        </p:spPr>
      </p:pic>
    </p:spTree>
    <p:extLst>
      <p:ext uri="{BB962C8B-B14F-4D97-AF65-F5344CB8AC3E}">
        <p14:creationId xmlns:p14="http://schemas.microsoft.com/office/powerpoint/2010/main" val="2093190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EFA5B85-C403-94C9-A5E1-C5AD60B796F5}"/>
              </a:ext>
            </a:extLst>
          </p:cNvPr>
          <p:cNvSpPr txBox="1"/>
          <p:nvPr/>
        </p:nvSpPr>
        <p:spPr>
          <a:xfrm>
            <a:off x="140678" y="116072"/>
            <a:ext cx="2473570" cy="1200329"/>
          </a:xfrm>
          <a:prstGeom prst="rect">
            <a:avLst/>
          </a:prstGeom>
          <a:noFill/>
        </p:spPr>
        <p:txBody>
          <a:bodyPr wrap="square">
            <a:spAutoFit/>
          </a:bodyPr>
          <a:lstStyle/>
          <a:p>
            <a:r>
              <a:rPr lang="cy-GB" sz="24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What is exceptional care? </a:t>
            </a:r>
            <a:endParaRPr lang="en-US" sz="2400" dirty="0"/>
          </a:p>
        </p:txBody>
      </p:sp>
      <p:sp>
        <p:nvSpPr>
          <p:cNvPr id="13" name="TextBox 12">
            <a:extLst>
              <a:ext uri="{FF2B5EF4-FFF2-40B4-BE49-F238E27FC236}">
                <a16:creationId xmlns:a16="http://schemas.microsoft.com/office/drawing/2014/main" id="{FD0D8B7F-A01A-9C60-DE6D-D51DCCDD8AF9}"/>
              </a:ext>
            </a:extLst>
          </p:cNvPr>
          <p:cNvSpPr txBox="1"/>
          <p:nvPr/>
        </p:nvSpPr>
        <p:spPr>
          <a:xfrm>
            <a:off x="3280410" y="116072"/>
            <a:ext cx="8770912" cy="4185761"/>
          </a:xfrm>
          <a:prstGeom prst="rect">
            <a:avLst/>
          </a:prstGeom>
          <a:noFill/>
        </p:spPr>
        <p:txBody>
          <a:bodyPr wrap="square" rtlCol="0">
            <a:spAutoFit/>
          </a:bodyPr>
          <a:lstStyle/>
          <a:p>
            <a:r>
              <a:rPr lang="en-GB" sz="1400" dirty="0">
                <a:effectLst/>
                <a:latin typeface="Arial" panose="020B0604020202020204" pitchFamily="34" charset="0"/>
                <a:ea typeface="Times New Roman" panose="02020603050405020304" pitchFamily="18" charset="0"/>
                <a:cs typeface="Arial" panose="020B0604020202020204" pitchFamily="34" charset="0"/>
              </a:rPr>
              <a:t>Era (2023) defines exceptional care as providing children with a warm, caring environment in which they can feel safe and secure. By doing this, children are also given the chance to develop intellectually, socialise, make new friends, and gain confidence.</a:t>
            </a:r>
          </a:p>
          <a:p>
            <a:endPar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Dunlap's (2004) view, children's development is supported if their fundamental needs are met, which include:</a:t>
            </a:r>
            <a:r>
              <a:rPr lang="en-GB" sz="1400" dirty="0">
                <a:effectLst/>
                <a:latin typeface="Arial" panose="020B0604020202020204" pitchFamily="34" charset="0"/>
                <a:ea typeface="Times New Roman" panose="02020603050405020304" pitchFamily="18" charset="0"/>
                <a:cs typeface="Arial" panose="020B0604020202020204" pitchFamily="34" charset="0"/>
              </a:rPr>
              <a:t> food, clean water and air, sufficient shelter, clothing, personal space and basic medical attention as well as getting enough sleep and exercise.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Dunlap </a:t>
            </a:r>
            <a:r>
              <a:rPr lang="en-GB" sz="1400" dirty="0">
                <a:effectLst/>
                <a:latin typeface="Arial" panose="020B0604020202020204" pitchFamily="34" charset="0"/>
                <a:ea typeface="Times New Roman" panose="02020603050405020304" pitchFamily="18" charset="0"/>
                <a:cs typeface="Arial" panose="020B0604020202020204" pitchFamily="34" charset="0"/>
              </a:rPr>
              <a:t>(2004) notes that while a lot of people think these necessities are unimportant, Maslow's theory disagrees with this. Maslow argued that human beings need to meet their fundamental needs of security, safety, love, and belonging before they can meet their more complex needs of self-realization. Food and sleep are the primary physiological needs of children. They take precedence over all other needs until they are satisfied. Everything else is secondary. For example, Maslow argued that if a child is hungry or ill, they will not get the full benefit of learning new things (Maslow, 1971, cited by Dunlap, 2004).</a:t>
            </a:r>
          </a:p>
          <a:p>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Maslow's Hierarchy of needs model is a highly influential method of classifying human needs from the most basic to the most advanced, according to Wichita State University (WSU 2024). According to Maslow, satisfying one's most fundamental needs comes before addressing one's more complex needs (WSU 2024). Maslow's theory did not, however, contend that a person must have satisfied every need to advance up the triangle; for instance, a student can be somewhat fatigued and yet retain knowledge, but exhaustion is an issue (WSU 2024).  </a:t>
            </a:r>
          </a:p>
        </p:txBody>
      </p:sp>
      <p:pic>
        <p:nvPicPr>
          <p:cNvPr id="16" name="Picture 15">
            <a:extLst>
              <a:ext uri="{FF2B5EF4-FFF2-40B4-BE49-F238E27FC236}">
                <a16:creationId xmlns:a16="http://schemas.microsoft.com/office/drawing/2014/main" id="{6AC6BFF2-39E1-FDBB-1AAC-E504A3600E06}"/>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backgroundRemoval t="6071" b="90000" l="9663" r="87416">
                        <a14:foregroundMark x1="46629" y1="9405" x2="46629" y2="9405"/>
                        <a14:foregroundMark x1="47753" y1="6071" x2="47753" y2="6071"/>
                      </a14:backgroundRemoval>
                    </a14:imgEffect>
                  </a14:imgLayer>
                </a14:imgProps>
              </a:ext>
            </a:extLst>
          </a:blip>
          <a:srcRect r="2663"/>
          <a:stretch/>
        </p:blipFill>
        <p:spPr>
          <a:xfrm>
            <a:off x="-124093" y="775379"/>
            <a:ext cx="3848636" cy="4466803"/>
          </a:xfrm>
          <a:prstGeom prst="rect">
            <a:avLst/>
          </a:prstGeom>
          <a:noFill/>
        </p:spPr>
      </p:pic>
      <p:sp>
        <p:nvSpPr>
          <p:cNvPr id="20" name="TextBox 19">
            <a:extLst>
              <a:ext uri="{FF2B5EF4-FFF2-40B4-BE49-F238E27FC236}">
                <a16:creationId xmlns:a16="http://schemas.microsoft.com/office/drawing/2014/main" id="{401D0AC4-FB4F-30EE-90FE-F2BF59AA9BB4}"/>
              </a:ext>
            </a:extLst>
          </p:cNvPr>
          <p:cNvSpPr txBox="1"/>
          <p:nvPr/>
        </p:nvSpPr>
        <p:spPr>
          <a:xfrm>
            <a:off x="140678" y="4864491"/>
            <a:ext cx="3415933" cy="187743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Additionally the video attached below explains Maslow’s </a:t>
            </a:r>
            <a:r>
              <a:rPr lang="en-GB" sz="1400" dirty="0">
                <a:solidFill>
                  <a:srgbClr val="000000"/>
                </a:solidFill>
                <a:latin typeface="Arial" panose="020B0604020202020204" pitchFamily="34" charset="0"/>
                <a:cs typeface="Arial" panose="020B0604020202020204" pitchFamily="34" charset="0"/>
              </a:rPr>
              <a:t>h</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ierarchy of needs theor</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y in depth, please spare a few minutes to watch- </a:t>
            </a:r>
            <a:endParaRPr lang="en-US" sz="1400" dirty="0">
              <a:latin typeface="Arial" panose="020B0604020202020204" pitchFamily="34" charset="0"/>
              <a:cs typeface="Arial" panose="020B0604020202020204" pitchFamily="34" charset="0"/>
            </a:endParaRPr>
          </a:p>
          <a:p>
            <a:endPar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https://www.youtube.com/watch?v=O-4ithG_07Q</a:t>
            </a:r>
            <a:endPar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23" name="Explosion 2 22">
            <a:extLst>
              <a:ext uri="{FF2B5EF4-FFF2-40B4-BE49-F238E27FC236}">
                <a16:creationId xmlns:a16="http://schemas.microsoft.com/office/drawing/2014/main" id="{52FCB95E-3E85-A9A7-AB17-9F63517966EC}"/>
              </a:ext>
            </a:extLst>
          </p:cNvPr>
          <p:cNvSpPr/>
          <p:nvPr/>
        </p:nvSpPr>
        <p:spPr>
          <a:xfrm rot="528903">
            <a:off x="3929097" y="3837501"/>
            <a:ext cx="7853222" cy="3274934"/>
          </a:xfrm>
          <a:prstGeom prst="irregularSeal2">
            <a:avLst/>
          </a:prstGeom>
          <a:solidFill>
            <a:srgbClr val="FFE7F2"/>
          </a:solidFill>
        </p:spPr>
        <p:style>
          <a:lnRef idx="2">
            <a:schemeClr val="accent6"/>
          </a:lnRef>
          <a:fillRef idx="1">
            <a:schemeClr val="lt1"/>
          </a:fillRef>
          <a:effectRef idx="0">
            <a:schemeClr val="accent6"/>
          </a:effectRef>
          <a:fontRef idx="minor">
            <a:schemeClr val="dk1"/>
          </a:fontRef>
        </p:style>
        <p:txBody>
          <a:bodyPr rtlCol="0" anchor="ctr"/>
          <a:lstStyle/>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endParaRPr lang="en-US" dirty="0"/>
          </a:p>
        </p:txBody>
      </p:sp>
      <p:sp>
        <p:nvSpPr>
          <p:cNvPr id="24" name="TextBox 23">
            <a:extLst>
              <a:ext uri="{FF2B5EF4-FFF2-40B4-BE49-F238E27FC236}">
                <a16:creationId xmlns:a16="http://schemas.microsoft.com/office/drawing/2014/main" id="{B5120622-DD95-F26C-0C1E-248095040BC4}"/>
              </a:ext>
            </a:extLst>
          </p:cNvPr>
          <p:cNvSpPr txBox="1"/>
          <p:nvPr/>
        </p:nvSpPr>
        <p:spPr>
          <a:xfrm>
            <a:off x="5470059" y="4674749"/>
            <a:ext cx="4206240" cy="1600438"/>
          </a:xfrm>
          <a:prstGeom prst="rect">
            <a:avLst/>
          </a:prstGeom>
          <a:noFill/>
        </p:spPr>
        <p:txBody>
          <a:bodyPr wrap="square" rtlCol="0">
            <a:spAutoFit/>
          </a:bodyPr>
          <a:lstStyle/>
          <a:p>
            <a:pPr algn="ctr"/>
            <a:r>
              <a:rPr lang="en-GB" sz="1400" dirty="0">
                <a:effectLst/>
                <a:latin typeface="Arial" panose="020B0604020202020204" pitchFamily="34" charset="0"/>
                <a:ea typeface="Times New Roman" panose="02020603050405020304" pitchFamily="18" charset="0"/>
                <a:cs typeface="Arial" panose="020B0604020202020204" pitchFamily="34" charset="0"/>
              </a:rPr>
              <a:t>The UNCRC sets out the role of parents in ensuring that children’s rights are protected and promoted, to ensure their best interests are consistently respected. According to the UNCRC, every child has a right of care, security and upbringing that respects his or her rights and individual characteristics </a:t>
            </a:r>
            <a:r>
              <a:rPr lang="en-GB" sz="1300" dirty="0">
                <a:effectLst/>
                <a:latin typeface="Arial" panose="020B0604020202020204" pitchFamily="34" charset="0"/>
                <a:ea typeface="Times New Roman" panose="02020603050405020304" pitchFamily="18" charset="0"/>
                <a:cs typeface="Arial" panose="020B0604020202020204" pitchFamily="34" charset="0"/>
              </a:rPr>
              <a:t>(together Scotland no date)</a:t>
            </a:r>
          </a:p>
        </p:txBody>
      </p:sp>
    </p:spTree>
    <p:extLst>
      <p:ext uri="{BB962C8B-B14F-4D97-AF65-F5344CB8AC3E}">
        <p14:creationId xmlns:p14="http://schemas.microsoft.com/office/powerpoint/2010/main" val="1016678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9D065C-DF75-AC10-047F-544342E232CB}"/>
              </a:ext>
            </a:extLst>
          </p:cNvPr>
          <p:cNvSpPr txBox="1"/>
          <p:nvPr/>
        </p:nvSpPr>
        <p:spPr>
          <a:xfrm>
            <a:off x="168593" y="91440"/>
            <a:ext cx="2555831" cy="646331"/>
          </a:xfrm>
          <a:prstGeom prst="rect">
            <a:avLst/>
          </a:prstGeom>
          <a:noFill/>
        </p:spPr>
        <p:txBody>
          <a:bodyPr wrap="square">
            <a:spAutoFit/>
          </a:bodyPr>
          <a:lstStyle/>
          <a:p>
            <a:r>
              <a:rPr lang="cy-GB"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Why is exceptional care important?</a:t>
            </a:r>
            <a:r>
              <a:rPr lang="cy-GB" sz="18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 </a:t>
            </a:r>
            <a:endParaRPr lang="en-US" sz="1800" dirty="0"/>
          </a:p>
        </p:txBody>
      </p:sp>
      <p:sp>
        <p:nvSpPr>
          <p:cNvPr id="8" name="TextBox 7">
            <a:extLst>
              <a:ext uri="{FF2B5EF4-FFF2-40B4-BE49-F238E27FC236}">
                <a16:creationId xmlns:a16="http://schemas.microsoft.com/office/drawing/2014/main" id="{8AE90747-1806-5B46-B0F7-41CF02E747B1}"/>
              </a:ext>
            </a:extLst>
          </p:cNvPr>
          <p:cNvSpPr txBox="1"/>
          <p:nvPr/>
        </p:nvSpPr>
        <p:spPr>
          <a:xfrm>
            <a:off x="2893017" y="217170"/>
            <a:ext cx="9298983" cy="5970865"/>
          </a:xfrm>
          <a:prstGeom prst="rect">
            <a:avLst/>
          </a:prstGeom>
          <a:noFill/>
        </p:spPr>
        <p:txBody>
          <a:bodyPr wrap="square" rtlCol="0">
            <a:spAutoFit/>
          </a:bodyPr>
          <a:lstStyle/>
          <a:p>
            <a:r>
              <a:rPr lang="en-GB" sz="1400" dirty="0">
                <a:effectLst/>
                <a:latin typeface="Arial" panose="020B0604020202020204" pitchFamily="34" charset="0"/>
                <a:ea typeface="Times New Roman" panose="02020603050405020304" pitchFamily="18" charset="0"/>
                <a:cs typeface="Arial" panose="020B0604020202020204" pitchFamily="34" charset="0"/>
              </a:rPr>
              <a:t>Dunlap (2004) argues that since children are still developing, it is more important to meet their basic needs, as these necessities are more important to them than adults. Children cannot grow, may not even survive, and cannot reach their full potential when their basic needs are not met (Dunlap 2004). Dunlap (2004) argues that while providing for children's basic requirements comes at a high expense, it does contribute to their development.  </a:t>
            </a:r>
          </a:p>
          <a:p>
            <a:r>
              <a:rPr lang="en-GB" sz="1400" dirty="0">
                <a:effectLst/>
                <a:latin typeface="Arial" panose="020B0604020202020204" pitchFamily="34" charset="0"/>
                <a:ea typeface="Times New Roman" panose="02020603050405020304" pitchFamily="18" charset="0"/>
                <a:cs typeface="Arial" panose="020B0604020202020204" pitchFamily="34" charset="0"/>
              </a:rPr>
              <a:t>According to John (2011), children who are born into stable, loving families where their basic needs, both physical and emotional are successfully met, are more likely to be better educated, more financially secure and healthier adults. These children are also more likely to provide a positive start to their own children in the future says John (2011). Flatley (2024) emphasizes how crucial it is for parents to understand that a lot of their child’s behavioural difficulties are caused by their basic needs not being met. Flatley (2024) proceeds to say that when a child’s social, emotional and physical needs are met, they are given a strong foundation to develop happily and reach their full potential. </a:t>
            </a:r>
          </a:p>
          <a:p>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dirty="0">
                <a:effectLst/>
                <a:latin typeface="Arial" panose="020B0604020202020204" pitchFamily="34" charset="0"/>
                <a:ea typeface="Times New Roman" panose="02020603050405020304" pitchFamily="18" charset="0"/>
                <a:cs typeface="Arial" panose="020B0604020202020204" pitchFamily="34" charset="0"/>
              </a:rPr>
              <a:t>The effects of inadequate care are frequently life-threatening, and it is widely acknowledged that exceptional care is essential for holistic development, Children who do not receive adequate care are among the most vulnerable groups in the world, according to Family for every child (2014). Children who receive subpar care may experience delays in their language, intelligence and physical development (Family for every child 2014). </a:t>
            </a:r>
            <a:r>
              <a:rPr lang="en-GB" sz="1400" dirty="0" err="1">
                <a:effectLst/>
                <a:latin typeface="Arial" panose="020B0604020202020204" pitchFamily="34" charset="0"/>
                <a:ea typeface="Times New Roman" panose="02020603050405020304" pitchFamily="18" charset="0"/>
                <a:cs typeface="Arial" panose="020B0604020202020204" pitchFamily="34" charset="0"/>
              </a:rPr>
              <a:t>Kurg</a:t>
            </a:r>
            <a:r>
              <a:rPr lang="en-GB" sz="1400" dirty="0">
                <a:effectLst/>
                <a:latin typeface="Arial" panose="020B0604020202020204" pitchFamily="34" charset="0"/>
                <a:ea typeface="Times New Roman" panose="02020603050405020304" pitchFamily="18" charset="0"/>
                <a:cs typeface="Arial" panose="020B0604020202020204" pitchFamily="34" charset="0"/>
              </a:rPr>
              <a:t> et al. (2002) cited in Family for every child (2014)  states that children who do not receive exceptional care are more likely to suffer from mental illness, substance abuse, malnourishment and other diseases including HIV. They are also far more susceptible to other problems such as child protection issues. According to </a:t>
            </a:r>
            <a:r>
              <a:rPr lang="en-GB" sz="1400" dirty="0" err="1">
                <a:effectLst/>
                <a:latin typeface="Arial" panose="020B0604020202020204" pitchFamily="34" charset="0"/>
                <a:ea typeface="Times New Roman" panose="02020603050405020304" pitchFamily="18" charset="0"/>
                <a:cs typeface="Arial" panose="020B0604020202020204" pitchFamily="34" charset="0"/>
              </a:rPr>
              <a:t>Csaky</a:t>
            </a:r>
            <a:r>
              <a:rPr lang="en-GB" sz="1400" dirty="0">
                <a:effectLst/>
                <a:latin typeface="Arial" panose="020B0604020202020204" pitchFamily="34" charset="0"/>
                <a:ea typeface="Times New Roman" panose="02020603050405020304" pitchFamily="18" charset="0"/>
                <a:cs typeface="Arial" panose="020B0604020202020204" pitchFamily="34" charset="0"/>
              </a:rPr>
              <a:t> (2009) cited in Family for every child (2014) the consequences of substandard care are frequently transferred to the following generation. Adults who are subjected to abuse or neglect as children are less likely to provide their own children with adequate care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Csky</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2009 in family for every child 2014). Adults who received subpar care as children are also more likely to need assistance from public services. As adults, they frequently have fewer job opportunities and are more vulnerable to behavioural, physical and mental health issue, such as obesity, heart disease, cancer, depression, high-risk behaviours and STD’s, drug and alcohol abuse, and violence (Gilbert et al. 2009 in </a:t>
            </a:r>
            <a:r>
              <a:rPr lang="en-GB" sz="1400" dirty="0">
                <a:effectLst/>
                <a:latin typeface="Arial" panose="020B0604020202020204" pitchFamily="34" charset="0"/>
                <a:ea typeface="Times New Roman" panose="02020603050405020304" pitchFamily="18" charset="0"/>
                <a:cs typeface="Arial" panose="020B0604020202020204" pitchFamily="34" charset="0"/>
              </a:rPr>
              <a:t>Family for every child 2014)</a:t>
            </a:r>
          </a:p>
          <a:p>
            <a:endParaRPr lang="en-US" dirty="0"/>
          </a:p>
        </p:txBody>
      </p:sp>
      <p:pic>
        <p:nvPicPr>
          <p:cNvPr id="10" name="Picture 9">
            <a:extLst>
              <a:ext uri="{FF2B5EF4-FFF2-40B4-BE49-F238E27FC236}">
                <a16:creationId xmlns:a16="http://schemas.microsoft.com/office/drawing/2014/main" id="{F1938561-1CC0-9BBA-5ED3-A1922C2B8C1E}"/>
              </a:ext>
            </a:extLst>
          </p:cNvPr>
          <p:cNvPicPr>
            <a:picLocks noChangeAspect="1"/>
          </p:cNvPicPr>
          <p:nvPr/>
        </p:nvPicPr>
        <p:blipFill>
          <a:blip r:embed="rId2"/>
          <a:stretch>
            <a:fillRect/>
          </a:stretch>
        </p:blipFill>
        <p:spPr>
          <a:xfrm>
            <a:off x="168594" y="2184821"/>
            <a:ext cx="2724424" cy="2035562"/>
          </a:xfrm>
          <a:prstGeom prst="rect">
            <a:avLst/>
          </a:prstGeom>
        </p:spPr>
      </p:pic>
    </p:spTree>
    <p:extLst>
      <p:ext uri="{BB962C8B-B14F-4D97-AF65-F5344CB8AC3E}">
        <p14:creationId xmlns:p14="http://schemas.microsoft.com/office/powerpoint/2010/main" val="1028564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F8B648-0178-BFD0-C93F-9D8480C33338}"/>
              </a:ext>
            </a:extLst>
          </p:cNvPr>
          <p:cNvSpPr txBox="1"/>
          <p:nvPr/>
        </p:nvSpPr>
        <p:spPr>
          <a:xfrm>
            <a:off x="2174489" y="86387"/>
            <a:ext cx="10106722" cy="6909584"/>
          </a:xfrm>
          <a:prstGeom prst="rect">
            <a:avLst/>
          </a:prstGeom>
          <a:noFill/>
        </p:spPr>
        <p:txBody>
          <a:bodyPr wrap="square" rtlCol="0">
            <a:spAutoFit/>
          </a:bodyPr>
          <a:lstStyle/>
          <a:p>
            <a:r>
              <a:rPr lang="en-GB" sz="13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Meting the needs of the child</a:t>
            </a:r>
          </a:p>
          <a:p>
            <a:r>
              <a:rPr lang="en-GB" sz="1300" dirty="0">
                <a:solidFill>
                  <a:srgbClr val="000000"/>
                </a:solidFill>
                <a:latin typeface="Arial" panose="020B0604020202020204" pitchFamily="34" charset="0"/>
                <a:ea typeface="Times New Roman" panose="02020603050405020304" pitchFamily="18" charset="0"/>
                <a:cs typeface="Arial" panose="020B0604020202020204" pitchFamily="34" charset="0"/>
              </a:rPr>
              <a:t>Working in partnership with others plays an integral roll in </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ensuring that every child has the best chance to develop holistically and reach their full potential. Working with others means an increased likelihood of children’s needs being successfully met and adequate support can be provided if necessary (</a:t>
            </a:r>
            <a:r>
              <a:rPr lang="en-GB" sz="13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a:t>
            </a:r>
            <a:r>
              <a:rPr lang="en-GB" sz="13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states that its crucial for early years practitioners to meet the needs of children for multiple reasons, one of which is early intervention. By working </a:t>
            </a:r>
            <a:r>
              <a:rPr lang="en-GB" sz="1300" dirty="0">
                <a:solidFill>
                  <a:srgbClr val="000000"/>
                </a:solidFill>
                <a:latin typeface="Arial" panose="020B0604020202020204" pitchFamily="34" charset="0"/>
                <a:ea typeface="Times New Roman" panose="02020603050405020304" pitchFamily="18" charset="0"/>
                <a:cs typeface="Arial" panose="020B0604020202020204" pitchFamily="34" charset="0"/>
              </a:rPr>
              <a:t>with others early years practitioners can successfully review the progress and development of all children within their setting and determine whether a child needs additional support. </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Workers can then intervene and act to determine what is best to meet the needs of the child. This early support can make all the difference to a child’s learning and development and can help a child overcome an additional need altogether (</a:t>
            </a:r>
            <a:r>
              <a:rPr lang="en-GB" sz="13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In this case, meeting the need’s of the child is a priority </a:t>
            </a:r>
            <a:r>
              <a:rPr lang="en-GB" sz="13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emphasizes the significance of working in partnership with others within the setting such as the Special Educational Needs Co-ordinator (SENCO), teachers and teaching assistants, and any other relevant local agencies. </a:t>
            </a:r>
          </a:p>
          <a:p>
            <a:r>
              <a:rPr lang="en-GB" sz="13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Working with parents and careers </a:t>
            </a:r>
            <a:endParaRPr lang="en-GB" sz="13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Early childhood practitioners must, however, establish trusting bonds with parents and caregivers and involve them in providing for their children’s needs during their time in the setting (</a:t>
            </a:r>
            <a:r>
              <a:rPr lang="en-GB" sz="13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Parents and carers are the first primary caregivers as they know their children the best says Longford (2017). Early years practitioners are known as the secondary caregivers, and it is their responsibility to be there and access the knowledge they can offer (Longford 2017). Effective communication is one way to achieve this. Bronfenbrenner, in his ecological theory, compares it to a set of Russian dolls, where the child is at the centre, surrounded by their family, school and other supportive environments (Longford 2017). Bronfenbrenner believed that these systems could influence a child’s learning and development, therefore in other words the more support parents and caregivers receive, the better for the child’s development and future (Longford 2017).</a:t>
            </a:r>
          </a:p>
          <a:p>
            <a:r>
              <a:rPr lang="en-GB" sz="13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Environment’s</a:t>
            </a:r>
            <a:endParaRPr lang="en-GB" sz="13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Workin</a:t>
            </a:r>
            <a:r>
              <a:rPr lang="en-GB" sz="1300" dirty="0">
                <a:solidFill>
                  <a:srgbClr val="000000"/>
                </a:solidFill>
                <a:latin typeface="Arial" panose="020B0604020202020204" pitchFamily="34" charset="0"/>
                <a:ea typeface="Times New Roman" panose="02020603050405020304" pitchFamily="18" charset="0"/>
                <a:cs typeface="Arial" panose="020B0604020202020204" pitchFamily="34" charset="0"/>
              </a:rPr>
              <a:t>g in partnership with others also creates a positive environment for children. </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Positive environments provide children with security, comfort, engagement, and opportunities, allowing their basic needs to be met (Birth to five matters no date). </a:t>
            </a:r>
            <a:r>
              <a:rPr lang="en-GB" sz="1300" dirty="0">
                <a:effectLst/>
                <a:latin typeface="Arial" panose="020B0604020202020204" pitchFamily="34" charset="0"/>
                <a:ea typeface="Times New Roman" panose="02020603050405020304" pitchFamily="18" charset="0"/>
                <a:cs typeface="Arial" panose="020B0604020202020204" pitchFamily="34" charset="0"/>
              </a:rPr>
              <a:t>Dunlap (2004) quoted Freud (1965) on the significance of a child’s surroundings for the formation of their personalities. </a:t>
            </a:r>
            <a:r>
              <a:rPr lang="en-GB" sz="1300" dirty="0">
                <a:solidFill>
                  <a:srgbClr val="000000"/>
                </a:solidFill>
                <a:latin typeface="Arial" panose="020B0604020202020204" pitchFamily="34" charset="0"/>
                <a:ea typeface="Times New Roman" panose="02020603050405020304" pitchFamily="18" charset="0"/>
                <a:cs typeface="Arial" panose="020B0604020202020204" pitchFamily="34" charset="0"/>
              </a:rPr>
              <a:t>Creating a positive environment for children to experience play, safety and relaxation is vital. </a:t>
            </a:r>
            <a:r>
              <a:rPr lang="en-GB" sz="13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Play is a fundamental need that is critical to a child’s development, according to Flatley (2024). Children’s social, physical, cognitive and emotional wellbeing are all enhanced by play (Flatley 2024) therefore play is crucial for development. Every child has the right to relax, play and take part in age-appropriate activities, states article 31 of the United Nations Convention on the Rights of the child (Scottish Government 2013). </a:t>
            </a:r>
            <a:r>
              <a:rPr lang="en-GB" sz="1300" dirty="0">
                <a:effectLst/>
                <a:latin typeface="Arial" panose="020B0604020202020204" pitchFamily="34" charset="0"/>
                <a:ea typeface="Times New Roman" panose="02020603050405020304" pitchFamily="18" charset="0"/>
                <a:cs typeface="Arial" panose="020B0604020202020204" pitchFamily="34" charset="0"/>
              </a:rPr>
              <a:t>Erikson (1963) in  </a:t>
            </a:r>
            <a:r>
              <a:rPr lang="en-GB" sz="1300" dirty="0" err="1">
                <a:effectLst/>
                <a:latin typeface="Arial" panose="020B0604020202020204" pitchFamily="34" charset="0"/>
                <a:ea typeface="Times New Roman" panose="02020603050405020304" pitchFamily="18" charset="0"/>
                <a:cs typeface="Arial" panose="020B0604020202020204" pitchFamily="34" charset="0"/>
              </a:rPr>
              <a:t>Dunalp</a:t>
            </a:r>
            <a:r>
              <a:rPr lang="en-GB" sz="1300" dirty="0">
                <a:effectLst/>
                <a:latin typeface="Arial" panose="020B0604020202020204" pitchFamily="34" charset="0"/>
                <a:ea typeface="Times New Roman" panose="02020603050405020304" pitchFamily="18" charset="0"/>
                <a:cs typeface="Arial" panose="020B0604020202020204" pitchFamily="34" charset="0"/>
              </a:rPr>
              <a:t> (2004) believes that the experiences that children receive in their environments have a significant impact on how their brains develop. </a:t>
            </a:r>
          </a:p>
          <a:p>
            <a:r>
              <a:rPr lang="en-GB" sz="1300" b="1" u="sng" dirty="0">
                <a:solidFill>
                  <a:srgbClr val="000000"/>
                </a:solidFill>
                <a:latin typeface="Arial" panose="020B0604020202020204" pitchFamily="34" charset="0"/>
                <a:ea typeface="Times New Roman" panose="02020603050405020304" pitchFamily="18" charset="0"/>
                <a:cs typeface="Arial" panose="020B0604020202020204" pitchFamily="34" charset="0"/>
              </a:rPr>
              <a:t>Safeguarding </a:t>
            </a:r>
          </a:p>
          <a:p>
            <a:r>
              <a:rPr lang="en-GB" sz="1300" dirty="0">
                <a:effectLst/>
                <a:latin typeface="Arial" panose="020B0604020202020204" pitchFamily="34" charset="0"/>
                <a:ea typeface="Times New Roman" panose="02020603050405020304" pitchFamily="18" charset="0"/>
                <a:cs typeface="Arial" panose="020B0604020202020204" pitchFamily="34" charset="0"/>
              </a:rPr>
              <a:t>According to south Tees (no date) one of the main responsibilities of any childcare worker is to safeguard children. To lower the risk of harm to children, collaboration is necessary. Providing people with numerous and complex needs a seamless response is the definition of effective multi-agency working (South Tees no date). It takes team effort to protect and safeguard children (South Tees no date). </a:t>
            </a:r>
          </a:p>
          <a:p>
            <a:endParaRPr lang="en-GB" sz="1400" b="1" u="sng"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487B7EE7-6BAB-C6F7-C757-4C1BAECAAE5D}"/>
              </a:ext>
            </a:extLst>
          </p:cNvPr>
          <p:cNvSpPr txBox="1"/>
          <p:nvPr/>
        </p:nvSpPr>
        <p:spPr>
          <a:xfrm>
            <a:off x="124390" y="86387"/>
            <a:ext cx="2096429" cy="1200329"/>
          </a:xfrm>
          <a:prstGeom prst="rect">
            <a:avLst/>
          </a:prstGeom>
          <a:noFill/>
        </p:spPr>
        <p:txBody>
          <a:bodyPr wrap="square">
            <a:spAutoFit/>
          </a:bodyPr>
          <a:lstStyle/>
          <a:p>
            <a:r>
              <a:rPr lang="cy-GB" sz="18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Why is partnership working important ?</a:t>
            </a:r>
            <a:endParaRPr lang="en-US" sz="1800" dirty="0"/>
          </a:p>
        </p:txBody>
      </p:sp>
      <p:sp>
        <p:nvSpPr>
          <p:cNvPr id="8" name="TextBox 7">
            <a:extLst>
              <a:ext uri="{FF2B5EF4-FFF2-40B4-BE49-F238E27FC236}">
                <a16:creationId xmlns:a16="http://schemas.microsoft.com/office/drawing/2014/main" id="{BC3515C2-BD9E-D225-A47A-CEA135CA6C56}"/>
              </a:ext>
            </a:extLst>
          </p:cNvPr>
          <p:cNvSpPr txBox="1"/>
          <p:nvPr/>
        </p:nvSpPr>
        <p:spPr>
          <a:xfrm>
            <a:off x="0" y="4142542"/>
            <a:ext cx="2096428" cy="252376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Additionally the video attached below explains </a:t>
            </a:r>
            <a:r>
              <a:rPr lang="en-GB"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Bronfenbrenner’s ecological theory</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rPr>
              <a:t>, please spare a few minutes to watch- </a:t>
            </a:r>
            <a:r>
              <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https://www.youtube.com/watch?v=g6pUQ4EDHeQ</a:t>
            </a:r>
            <a:endParaRPr lang="en-GB" sz="14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dirty="0"/>
          </a:p>
        </p:txBody>
      </p:sp>
      <p:pic>
        <p:nvPicPr>
          <p:cNvPr id="9" name="Picture 8">
            <a:extLst>
              <a:ext uri="{FF2B5EF4-FFF2-40B4-BE49-F238E27FC236}">
                <a16:creationId xmlns:a16="http://schemas.microsoft.com/office/drawing/2014/main" id="{7FB68C66-68AE-264B-58D9-ABC1A2CF99C2}"/>
              </a:ext>
            </a:extLst>
          </p:cNvPr>
          <p:cNvPicPr>
            <a:picLocks noChangeAspect="1"/>
          </p:cNvPicPr>
          <p:nvPr/>
        </p:nvPicPr>
        <p:blipFill>
          <a:blip r:embed="rId3"/>
          <a:stretch>
            <a:fillRect/>
          </a:stretch>
        </p:blipFill>
        <p:spPr>
          <a:xfrm>
            <a:off x="124390" y="1706159"/>
            <a:ext cx="1972038" cy="2122242"/>
          </a:xfrm>
          <a:prstGeom prst="rect">
            <a:avLst/>
          </a:prstGeom>
        </p:spPr>
      </p:pic>
    </p:spTree>
    <p:extLst>
      <p:ext uri="{BB962C8B-B14F-4D97-AF65-F5344CB8AC3E}">
        <p14:creationId xmlns:p14="http://schemas.microsoft.com/office/powerpoint/2010/main" val="3731019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D061BB-98A6-34F1-DC56-626A9DE51B58}"/>
              </a:ext>
            </a:extLst>
          </p:cNvPr>
          <p:cNvSpPr txBox="1"/>
          <p:nvPr/>
        </p:nvSpPr>
        <p:spPr>
          <a:xfrm>
            <a:off x="144966" y="0"/>
            <a:ext cx="2341756" cy="1200329"/>
          </a:xfrm>
          <a:prstGeom prst="rect">
            <a:avLst/>
          </a:prstGeom>
          <a:noFill/>
        </p:spPr>
        <p:txBody>
          <a:bodyPr wrap="square">
            <a:spAutoFit/>
          </a:bodyPr>
          <a:lstStyle/>
          <a:p>
            <a:r>
              <a:rPr lang="cy-GB" sz="18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What are the challenges in providing high quality care? </a:t>
            </a:r>
            <a:endParaRPr lang="en-US" sz="1800" dirty="0"/>
          </a:p>
        </p:txBody>
      </p:sp>
      <p:sp>
        <p:nvSpPr>
          <p:cNvPr id="6" name="TextBox 5">
            <a:extLst>
              <a:ext uri="{FF2B5EF4-FFF2-40B4-BE49-F238E27FC236}">
                <a16:creationId xmlns:a16="http://schemas.microsoft.com/office/drawing/2014/main" id="{EACA83EB-AB0E-8FD1-D877-C400A261DB5B}"/>
              </a:ext>
            </a:extLst>
          </p:cNvPr>
          <p:cNvSpPr txBox="1"/>
          <p:nvPr/>
        </p:nvSpPr>
        <p:spPr>
          <a:xfrm>
            <a:off x="3010828" y="211873"/>
            <a:ext cx="9036205" cy="634019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Parents, caregivers and early years practitioners are faced with numerous challenges when it comes to providing high quality care for children. </a:t>
            </a:r>
          </a:p>
          <a:p>
            <a:endParaRPr lang="en-US" sz="1400" dirty="0">
              <a:latin typeface="Arial" panose="020B0604020202020204" pitchFamily="34" charset="0"/>
              <a:cs typeface="Arial" panose="020B0604020202020204" pitchFamily="34" charset="0"/>
            </a:endParaRPr>
          </a:p>
          <a:p>
            <a:r>
              <a:rPr lang="en-US" sz="1400" b="1" u="sng" dirty="0">
                <a:latin typeface="Arial" panose="020B0604020202020204" pitchFamily="34" charset="0"/>
                <a:cs typeface="Arial" panose="020B0604020202020204" pitchFamily="34" charset="0"/>
              </a:rPr>
              <a:t>Children with additional </a:t>
            </a:r>
            <a:r>
              <a:rPr lang="en-US" sz="1400" b="1" u="sng" dirty="0" err="1">
                <a:latin typeface="Arial" panose="020B0604020202020204" pitchFamily="34" charset="0"/>
                <a:cs typeface="Arial" panose="020B0604020202020204" pitchFamily="34" charset="0"/>
              </a:rPr>
              <a:t>lerning</a:t>
            </a:r>
            <a:r>
              <a:rPr lang="en-US" sz="1400" b="1" u="sng" dirty="0">
                <a:latin typeface="Arial" panose="020B0604020202020204" pitchFamily="34" charset="0"/>
                <a:cs typeface="Arial" panose="020B0604020202020204" pitchFamily="34" charset="0"/>
              </a:rPr>
              <a:t> needs</a:t>
            </a:r>
          </a:p>
          <a:p>
            <a:r>
              <a:rPr lang="en-GB" sz="1400" dirty="0">
                <a:effectLst/>
                <a:latin typeface="Arial" panose="020B0604020202020204" pitchFamily="34" charset="0"/>
                <a:ea typeface="Times New Roman" panose="02020603050405020304" pitchFamily="18" charset="0"/>
                <a:cs typeface="Arial" panose="020B0604020202020204" pitchFamily="34" charset="0"/>
              </a:rPr>
              <a:t>Ensuring the holistic development and well-being of children with additional learning needs (ALN), demands a great deal of understanding, patience and empathy states Online learning college (2023). Online learning college (2023) explains that it can be physically, emotionally and financially challenging to raise a child with ALN, and parents and caregivers have frequently reported signs of stress, anxiety and guilt. In the extra financial strain that comes with caring for a child who requires special attention is one of the biggest obstacles faced by caregivers. One parent may have to quit their job to provide full time care and support for their child, which would mean cutting the household income in half says Online learning college (2023). This comes with a great deal of stress, as providing high quality care can come at a high expense. </a:t>
            </a:r>
            <a:r>
              <a:rPr lang="en-GB" sz="1400"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Some children who suffer with ALN also experience troubles in communicating. Their inability to communicate directly or clearly makes it difficult for them to express their needs, which makes it challenging for early years practitioners to provide </a:t>
            </a:r>
            <a:r>
              <a:rPr lang="en-GB" sz="1400" dirty="0">
                <a:latin typeface="Arial" panose="020B0604020202020204" pitchFamily="34" charset="0"/>
                <a:ea typeface="Times New Roman" panose="02020603050405020304" pitchFamily="18" charset="0"/>
                <a:cs typeface="Arial" panose="020B0604020202020204" pitchFamily="34" charset="0"/>
              </a:rPr>
              <a:t>high quality </a:t>
            </a:r>
            <a:r>
              <a:rPr lang="en-GB" sz="1400" dirty="0">
                <a:effectLst/>
                <a:latin typeface="Arial" panose="020B0604020202020204" pitchFamily="34" charset="0"/>
                <a:ea typeface="Times New Roman" panose="02020603050405020304" pitchFamily="18" charset="0"/>
                <a:cs typeface="Arial" panose="020B0604020202020204" pitchFamily="34" charset="0"/>
              </a:rPr>
              <a:t>care (Online learning college 2023).</a:t>
            </a:r>
          </a:p>
          <a:p>
            <a:r>
              <a:rPr lang="en-GB" sz="1400" b="1" u="sng" dirty="0">
                <a:solidFill>
                  <a:srgbClr val="3B3B3B"/>
                </a:solidFill>
                <a:effectLst/>
                <a:latin typeface="Arial" panose="020B0604020202020204" pitchFamily="34" charset="0"/>
                <a:ea typeface="Times New Roman" panose="02020603050405020304" pitchFamily="18" charset="0"/>
                <a:cs typeface="Arial" panose="020B0604020202020204" pitchFamily="34" charset="0"/>
              </a:rPr>
              <a:t>Lack of Adequate funding</a:t>
            </a:r>
            <a:endParaRPr lang="en-GB" sz="1400" b="1" u="sng" dirty="0">
              <a:effectLst/>
              <a:latin typeface="Arial" panose="020B0604020202020204" pitchFamily="34" charset="0"/>
              <a:ea typeface="Times New Roman" panose="02020603050405020304" pitchFamily="18" charset="0"/>
              <a:cs typeface="Arial" panose="020B0604020202020204" pitchFamily="34" charset="0"/>
            </a:endParaRPr>
          </a:p>
          <a:p>
            <a:r>
              <a:rPr lang="en-GB" sz="1400" dirty="0">
                <a:solidFill>
                  <a:srgbClr val="3B3B3B"/>
                </a:solidFill>
                <a:effectLst/>
                <a:latin typeface="Arial" panose="020B0604020202020204" pitchFamily="34" charset="0"/>
                <a:ea typeface="Times New Roman" panose="02020603050405020304" pitchFamily="18" charset="0"/>
                <a:cs typeface="Arial" panose="020B0604020202020204" pitchFamily="34" charset="0"/>
              </a:rPr>
              <a:t>According to GGI Insights (2024) one major issue facing early childhood education programs is lack of funding. Many programs fight to get the funding needed to give all children, especially the unprivileged ones, access to excellent education and support services (GGI Insights 2024). Program quality is weakened and early childhood education accessibility is restricted as a result of inadequate funding explains GGI Insights (2024)</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b="1" u="sng" dirty="0">
                <a:solidFill>
                  <a:srgbClr val="3B3B3B"/>
                </a:solidFill>
                <a:effectLst/>
                <a:latin typeface="Arial" panose="020B0604020202020204" pitchFamily="34" charset="0"/>
                <a:ea typeface="Times New Roman" panose="02020603050405020304" pitchFamily="18" charset="0"/>
                <a:cs typeface="Arial" panose="020B0604020202020204" pitchFamily="34" charset="0"/>
              </a:rPr>
              <a:t>Teacher Shortages and High turn over rates</a:t>
            </a:r>
            <a:endParaRPr lang="en-GB" sz="1400" b="1" u="sng"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0" dirty="0">
                <a:solidFill>
                  <a:srgbClr val="3B3B3B"/>
                </a:solidFill>
                <a:effectLst/>
                <a:latin typeface="Arial" panose="020B0604020202020204" pitchFamily="34" charset="0"/>
                <a:ea typeface="Times New Roman" panose="02020603050405020304" pitchFamily="18" charset="0"/>
                <a:cs typeface="Arial" panose="020B0604020202020204" pitchFamily="34" charset="0"/>
              </a:rPr>
              <a:t>One major issue facing early childhood education and care is the lack of qualified early childhood educators (GGI Insights 2024). GGI Insights (2024) explains that children who do not have access to high quality care and education may find it difficult to interact with others and face more emotional and social difficulties. The development of children’s social and emotional well-being is greatly influenced by early childhood education and care (GGI Insights 2024).  Without the correct staff ratios settings are facing challenges when it comes to providing high quality care.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400" dirty="0">
              <a:latin typeface="Arial" panose="020B0604020202020204" pitchFamily="34" charset="0"/>
              <a:ea typeface="Times New Roman" panose="02020603050405020304" pitchFamily="18" charset="0"/>
              <a:cs typeface="Arial" panose="020B0604020202020204" pitchFamily="34" charset="0"/>
            </a:endParaRPr>
          </a:p>
        </p:txBody>
      </p:sp>
      <p:pic>
        <p:nvPicPr>
          <p:cNvPr id="7" name="Picture 6">
            <a:extLst>
              <a:ext uri="{FF2B5EF4-FFF2-40B4-BE49-F238E27FC236}">
                <a16:creationId xmlns:a16="http://schemas.microsoft.com/office/drawing/2014/main" id="{F3F0454B-7568-7E27-7A75-291569AB23F8}"/>
              </a:ext>
            </a:extLst>
          </p:cNvPr>
          <p:cNvPicPr>
            <a:picLocks noChangeAspect="1"/>
          </p:cNvPicPr>
          <p:nvPr/>
        </p:nvPicPr>
        <p:blipFill>
          <a:blip r:embed="rId2"/>
          <a:stretch>
            <a:fillRect/>
          </a:stretch>
        </p:blipFill>
        <p:spPr>
          <a:xfrm>
            <a:off x="39017" y="1571549"/>
            <a:ext cx="2970805" cy="2286000"/>
          </a:xfrm>
          <a:prstGeom prst="rect">
            <a:avLst/>
          </a:prstGeom>
        </p:spPr>
      </p:pic>
    </p:spTree>
    <p:extLst>
      <p:ext uri="{BB962C8B-B14F-4D97-AF65-F5344CB8AC3E}">
        <p14:creationId xmlns:p14="http://schemas.microsoft.com/office/powerpoint/2010/main" val="328120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9161F7-DB72-0152-B03A-2E8E3ECBFBCE}"/>
              </a:ext>
            </a:extLst>
          </p:cNvPr>
          <p:cNvSpPr txBox="1"/>
          <p:nvPr/>
        </p:nvSpPr>
        <p:spPr>
          <a:xfrm>
            <a:off x="194449" y="80206"/>
            <a:ext cx="1750741" cy="461665"/>
          </a:xfrm>
          <a:prstGeom prst="rect">
            <a:avLst/>
          </a:prstGeom>
          <a:noFill/>
        </p:spPr>
        <p:txBody>
          <a:bodyPr wrap="square">
            <a:spAutoFit/>
          </a:bodyPr>
          <a:lstStyle/>
          <a:p>
            <a:r>
              <a:rPr lang="cy-GB" sz="24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Activities</a:t>
            </a:r>
            <a:r>
              <a:rPr lang="cy-GB" sz="18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 </a:t>
            </a:r>
            <a:r>
              <a:rPr lang="en-US" sz="1800" dirty="0"/>
              <a:t> </a:t>
            </a:r>
          </a:p>
        </p:txBody>
      </p:sp>
      <p:sp>
        <p:nvSpPr>
          <p:cNvPr id="6" name="TextBox 5">
            <a:extLst>
              <a:ext uri="{FF2B5EF4-FFF2-40B4-BE49-F238E27FC236}">
                <a16:creationId xmlns:a16="http://schemas.microsoft.com/office/drawing/2014/main" id="{A9A99D56-A932-EEBB-A8BB-F9446B3ED901}"/>
              </a:ext>
            </a:extLst>
          </p:cNvPr>
          <p:cNvSpPr txBox="1"/>
          <p:nvPr/>
        </p:nvSpPr>
        <p:spPr>
          <a:xfrm>
            <a:off x="2542478" y="55756"/>
            <a:ext cx="9606775" cy="6494085"/>
          </a:xfrm>
          <a:prstGeom prst="rect">
            <a:avLst/>
          </a:prstGeom>
          <a:noFill/>
        </p:spPr>
        <p:txBody>
          <a:bodyPr wrap="square" rtlCol="0">
            <a:spAutoFit/>
          </a:bodyPr>
          <a:lstStyle/>
          <a:p>
            <a:r>
              <a:rPr lang="en-GB" sz="1300" b="1"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Loose parts </a:t>
            </a:r>
          </a:p>
          <a:p>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According to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loose parts play is a popular type of play that is expressly recommended by academics and educators for the development of cognitive skills such as problem solving and divergent thinking. Children can combine various play types with natural or manufactured materials in a single instance, making it unique among play types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According to Casey and Robertson (2016) and Sear (2016) in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loose parts play is a type of play that prioritizes materials that allows children to experiment, discover, invent and have fun while playing in a verity of ways and at different levels of complexity.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Beleglovsky</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and Daly (2016) in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states that a range of materials can be used in loose parts play, including common synthetic or natural materials as well as reusable and upcycled materials. According to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play materials with a verity of affordances give children mire chances to learn and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gorw</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through play.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states that loose parts play has a major impact on children’s cognitive development and is essential to early childhood development. Playing with loose parts is free-form, which encourages different ways of thinking and approaching problems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Playing with loose parts has been proven to support language development, symbolic substitution and problem solving explains </a:t>
            </a:r>
            <a:r>
              <a:rPr lang="en-GB" sz="13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3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it also encourages constructive play. </a:t>
            </a:r>
            <a:r>
              <a:rPr lang="en-GB" sz="1300" dirty="0">
                <a:effectLst/>
                <a:latin typeface="Arial" panose="020B0604020202020204" pitchFamily="34" charset="0"/>
                <a:ea typeface="Times New Roman" panose="02020603050405020304" pitchFamily="18" charset="0"/>
              </a:rPr>
              <a:t>The education approach known as the Montessori method, after its creator Maria Montessori, places a strong emphasis on student autonomy and choice in the classroom (</a:t>
            </a:r>
            <a:r>
              <a:rPr lang="en-GB" sz="1300" dirty="0" err="1">
                <a:effectLst/>
                <a:latin typeface="Arial" panose="020B0604020202020204" pitchFamily="34" charset="0"/>
                <a:ea typeface="Times New Roman" panose="02020603050405020304" pitchFamily="18" charset="0"/>
              </a:rPr>
              <a:t>Rhul</a:t>
            </a:r>
            <a:r>
              <a:rPr lang="en-GB" sz="1300" dirty="0">
                <a:effectLst/>
                <a:latin typeface="Arial" panose="020B0604020202020204" pitchFamily="34" charset="0"/>
                <a:ea typeface="Times New Roman" panose="02020603050405020304" pitchFamily="18" charset="0"/>
              </a:rPr>
              <a:t> 2023). Rather than relying solely on teaching, Montessori thought that students could learn by using specially made materials (</a:t>
            </a:r>
            <a:r>
              <a:rPr lang="en-GB" sz="1300" dirty="0" err="1">
                <a:effectLst/>
                <a:latin typeface="Arial" panose="020B0604020202020204" pitchFamily="34" charset="0"/>
                <a:ea typeface="Times New Roman" panose="02020603050405020304" pitchFamily="18" charset="0"/>
              </a:rPr>
              <a:t>Rhul</a:t>
            </a:r>
            <a:r>
              <a:rPr lang="en-GB" sz="1300" dirty="0">
                <a:effectLst/>
                <a:latin typeface="Arial" panose="020B0604020202020204" pitchFamily="34" charset="0"/>
                <a:ea typeface="Times New Roman" panose="02020603050405020304" pitchFamily="18" charset="0"/>
              </a:rPr>
              <a:t> 2023). Loose parts play often involves self-directed activity, hands-on learning, and collaborative play- all of which are highlighted in her theory. According to </a:t>
            </a:r>
            <a:r>
              <a:rPr lang="en-GB" sz="1300" dirty="0" err="1">
                <a:effectLst/>
                <a:latin typeface="Arial" panose="020B0604020202020204" pitchFamily="34" charset="0"/>
                <a:ea typeface="Times New Roman" panose="02020603050405020304" pitchFamily="18" charset="0"/>
              </a:rPr>
              <a:t>Rhul</a:t>
            </a:r>
            <a:r>
              <a:rPr lang="en-GB" sz="1300" dirty="0">
                <a:effectLst/>
                <a:latin typeface="Arial" panose="020B0604020202020204" pitchFamily="34" charset="0"/>
                <a:ea typeface="Times New Roman" panose="02020603050405020304" pitchFamily="18" charset="0"/>
              </a:rPr>
              <a:t> (2023), children in Montessori classrooms make independent decisions about their education, with the teacher and the classroom serving as guides and facilitators. A student can gently enhance self-construction and realize their full potential by participating in self-directed activities in a carefully structured environment, according to Montessori, cited in </a:t>
            </a:r>
            <a:r>
              <a:rPr lang="en-GB" sz="1300" dirty="0" err="1">
                <a:effectLst/>
                <a:latin typeface="Arial" panose="020B0604020202020204" pitchFamily="34" charset="0"/>
                <a:ea typeface="Times New Roman" panose="02020603050405020304" pitchFamily="18" charset="0"/>
              </a:rPr>
              <a:t>Rhul</a:t>
            </a:r>
            <a:r>
              <a:rPr lang="en-GB" sz="1300" dirty="0">
                <a:effectLst/>
                <a:latin typeface="Arial" panose="020B0604020202020204" pitchFamily="34" charset="0"/>
                <a:ea typeface="Times New Roman" panose="02020603050405020304" pitchFamily="18" charset="0"/>
              </a:rPr>
              <a:t> (2023). Her theory suggests that via interacting with their surroundings, both adults and children participate in self-constriction- the process of representing one’s own identity (</a:t>
            </a:r>
            <a:r>
              <a:rPr lang="en-GB" sz="1300" dirty="0" err="1">
                <a:effectLst/>
                <a:latin typeface="Arial" panose="020B0604020202020204" pitchFamily="34" charset="0"/>
                <a:ea typeface="Times New Roman" panose="02020603050405020304" pitchFamily="18" charset="0"/>
              </a:rPr>
              <a:t>Rhul</a:t>
            </a:r>
            <a:r>
              <a:rPr lang="en-GB" sz="1300" dirty="0">
                <a:effectLst/>
                <a:latin typeface="Arial" panose="020B0604020202020204" pitchFamily="34" charset="0"/>
                <a:ea typeface="Times New Roman" panose="02020603050405020304" pitchFamily="18" charset="0"/>
              </a:rPr>
              <a:t> 2023). </a:t>
            </a:r>
            <a:endParaRPr lang="en-GB" sz="1300" dirty="0">
              <a:effectLst/>
              <a:latin typeface="Times New Roman" panose="02020603050405020304" pitchFamily="18" charset="0"/>
              <a:ea typeface="Times New Roman" panose="02020603050405020304" pitchFamily="18" charset="0"/>
            </a:endParaRPr>
          </a:p>
          <a:p>
            <a:r>
              <a:rPr lang="en-GB" sz="1300" b="1" u="sng" dirty="0">
                <a:latin typeface="Arial" panose="020B0604020202020204" pitchFamily="34" charset="0"/>
                <a:cs typeface="Arial" panose="020B0604020202020204" pitchFamily="34" charset="0"/>
              </a:rPr>
              <a:t>Forest School </a:t>
            </a:r>
          </a:p>
          <a:p>
            <a:r>
              <a:rPr lang="en-GB" sz="1300"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According to Claire (2021) the environment serves as a third teacher. According to the Reggio Emilia approach, play experiences can be greatly influenced by the surroundings (Claire 2021). According to Reggio Emilia, teachers should be mindful of their observations of the students, and the environment should respect the children’s ongoing passions and interests (Claire 2021). According to Claire (2021), children in Forest schools experience freedom and the time to design their own play experiences. </a:t>
            </a:r>
            <a:r>
              <a:rPr lang="en-GB" sz="1300" dirty="0">
                <a:solidFill>
                  <a:srgbClr val="2F2F30"/>
                </a:solidFill>
                <a:latin typeface="Arial" panose="020B0604020202020204" pitchFamily="34" charset="0"/>
                <a:ea typeface="Times New Roman" panose="02020603050405020304" pitchFamily="18" charset="0"/>
                <a:cs typeface="Arial" panose="020B0604020202020204" pitchFamily="34" charset="0"/>
              </a:rPr>
              <a:t>Children</a:t>
            </a:r>
            <a:r>
              <a:rPr lang="en-GB" sz="1300"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 are capable and imaginative and have their own ideas about how to interact with and make sense of their surroundings (Claire 2021). Like the Reggio Emilia method, Forest School recognizes that children’s creativity develops when they have time to play. Practitioners of Forest school watch without interfering with the children’s play and help only upon request from the children (Claire 2021). </a:t>
            </a:r>
            <a:endParaRPr lang="en-GB" sz="1300" dirty="0">
              <a:effectLst/>
              <a:latin typeface="Arial" panose="020B0604020202020204" pitchFamily="34" charset="0"/>
              <a:ea typeface="Times New Roman" panose="02020603050405020304" pitchFamily="18"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4AF2E59-BBDB-4B90-9CE0-3BF0910D93A8}"/>
              </a:ext>
            </a:extLst>
          </p:cNvPr>
          <p:cNvPicPr>
            <a:picLocks noChangeAspect="1"/>
          </p:cNvPicPr>
          <p:nvPr/>
        </p:nvPicPr>
        <p:blipFill>
          <a:blip r:embed="rId2"/>
          <a:stretch>
            <a:fillRect/>
          </a:stretch>
        </p:blipFill>
        <p:spPr>
          <a:xfrm>
            <a:off x="194449" y="879707"/>
            <a:ext cx="2348029" cy="1687160"/>
          </a:xfrm>
          <a:prstGeom prst="rect">
            <a:avLst/>
          </a:prstGeom>
        </p:spPr>
      </p:pic>
      <p:pic>
        <p:nvPicPr>
          <p:cNvPr id="8" name="Picture 7">
            <a:extLst>
              <a:ext uri="{FF2B5EF4-FFF2-40B4-BE49-F238E27FC236}">
                <a16:creationId xmlns:a16="http://schemas.microsoft.com/office/drawing/2014/main" id="{7C1A8EB4-17D8-FBD4-6B43-5C97C269FC26}"/>
              </a:ext>
            </a:extLst>
          </p:cNvPr>
          <p:cNvPicPr>
            <a:picLocks noChangeAspect="1"/>
          </p:cNvPicPr>
          <p:nvPr/>
        </p:nvPicPr>
        <p:blipFill>
          <a:blip r:embed="rId3"/>
          <a:stretch>
            <a:fillRect/>
          </a:stretch>
        </p:blipFill>
        <p:spPr>
          <a:xfrm rot="16200000">
            <a:off x="-409017" y="3570865"/>
            <a:ext cx="3554959" cy="1974977"/>
          </a:xfrm>
          <a:prstGeom prst="rect">
            <a:avLst/>
          </a:prstGeom>
        </p:spPr>
      </p:pic>
    </p:spTree>
    <p:extLst>
      <p:ext uri="{BB962C8B-B14F-4D97-AF65-F5344CB8AC3E}">
        <p14:creationId xmlns:p14="http://schemas.microsoft.com/office/powerpoint/2010/main" val="2705946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A49D3F-A5FB-AF98-43D2-3E706FBB5CA3}"/>
              </a:ext>
            </a:extLst>
          </p:cNvPr>
          <p:cNvSpPr txBox="1"/>
          <p:nvPr/>
        </p:nvSpPr>
        <p:spPr>
          <a:xfrm>
            <a:off x="140678" y="116072"/>
            <a:ext cx="2473570" cy="461665"/>
          </a:xfrm>
          <a:prstGeom prst="rect">
            <a:avLst/>
          </a:prstGeom>
          <a:noFill/>
        </p:spPr>
        <p:txBody>
          <a:bodyPr wrap="square">
            <a:spAutoFit/>
          </a:bodyPr>
          <a:lstStyle/>
          <a:p>
            <a:r>
              <a:rPr lang="en-US" sz="2400" dirty="0"/>
              <a:t> </a:t>
            </a:r>
          </a:p>
        </p:txBody>
      </p:sp>
      <p:sp>
        <p:nvSpPr>
          <p:cNvPr id="6" name="TextBox 5">
            <a:extLst>
              <a:ext uri="{FF2B5EF4-FFF2-40B4-BE49-F238E27FC236}">
                <a16:creationId xmlns:a16="http://schemas.microsoft.com/office/drawing/2014/main" id="{342CC198-EAAE-4F72-08FC-47F45FBD8040}"/>
              </a:ext>
            </a:extLst>
          </p:cNvPr>
          <p:cNvSpPr txBox="1"/>
          <p:nvPr/>
        </p:nvSpPr>
        <p:spPr>
          <a:xfrm>
            <a:off x="293078" y="268472"/>
            <a:ext cx="2473570" cy="461665"/>
          </a:xfrm>
          <a:prstGeom prst="rect">
            <a:avLst/>
          </a:prstGeom>
          <a:noFill/>
        </p:spPr>
        <p:txBody>
          <a:bodyPr wrap="square">
            <a:spAutoFit/>
          </a:bodyPr>
          <a:lstStyle/>
          <a:p>
            <a:r>
              <a:rPr lang="en-US" sz="2400" dirty="0"/>
              <a:t> </a:t>
            </a:r>
          </a:p>
        </p:txBody>
      </p:sp>
      <p:sp>
        <p:nvSpPr>
          <p:cNvPr id="8" name="TextBox 7">
            <a:extLst>
              <a:ext uri="{FF2B5EF4-FFF2-40B4-BE49-F238E27FC236}">
                <a16:creationId xmlns:a16="http://schemas.microsoft.com/office/drawing/2014/main" id="{0D0166D1-EE6C-4341-DC3A-79F9AE3BDDDA}"/>
              </a:ext>
            </a:extLst>
          </p:cNvPr>
          <p:cNvSpPr txBox="1"/>
          <p:nvPr/>
        </p:nvSpPr>
        <p:spPr>
          <a:xfrm>
            <a:off x="0" y="-1284"/>
            <a:ext cx="1812786" cy="369332"/>
          </a:xfrm>
          <a:prstGeom prst="rect">
            <a:avLst/>
          </a:prstGeom>
          <a:noFill/>
        </p:spPr>
        <p:txBody>
          <a:bodyPr wrap="square">
            <a:spAutoFit/>
          </a:bodyPr>
          <a:lstStyle/>
          <a:p>
            <a:r>
              <a:rPr lang="cy-GB" sz="18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Reference list </a:t>
            </a:r>
            <a:r>
              <a:rPr lang="cy-GB" sz="1400" dirty="0">
                <a:ln w="0"/>
                <a:gradFill>
                  <a:gsLst>
                    <a:gs pos="0">
                      <a:schemeClr val="accent5">
                        <a:lumMod val="50000"/>
                      </a:schemeClr>
                    </a:gs>
                    <a:gs pos="50000">
                      <a:schemeClr val="accent5"/>
                    </a:gs>
                    <a:gs pos="100000">
                      <a:schemeClr val="accent5">
                        <a:lumMod val="60000"/>
                        <a:lumOff val="40000"/>
                      </a:schemeClr>
                    </a:gs>
                  </a:gsLst>
                  <a:lin ang="5400000"/>
                </a:gradFill>
                <a:latin typeface="Arial Rounded MT Bold" panose="020F0704030504030204" pitchFamily="34" charset="77"/>
                <a:cs typeface="Aharoni" panose="02010803020104030203" pitchFamily="2" charset="-79"/>
              </a:rPr>
              <a:t> </a:t>
            </a:r>
            <a:r>
              <a:rPr lang="en-US" sz="1400" dirty="0"/>
              <a:t> </a:t>
            </a:r>
          </a:p>
        </p:txBody>
      </p:sp>
      <p:sp>
        <p:nvSpPr>
          <p:cNvPr id="9" name="TextBox 8">
            <a:extLst>
              <a:ext uri="{FF2B5EF4-FFF2-40B4-BE49-F238E27FC236}">
                <a16:creationId xmlns:a16="http://schemas.microsoft.com/office/drawing/2014/main" id="{4345D4D7-6931-2929-1DE8-4497FA55F8C3}"/>
              </a:ext>
            </a:extLst>
          </p:cNvPr>
          <p:cNvSpPr txBox="1"/>
          <p:nvPr/>
        </p:nvSpPr>
        <p:spPr>
          <a:xfrm>
            <a:off x="140678" y="368048"/>
            <a:ext cx="11623859" cy="6422271"/>
          </a:xfrm>
          <a:prstGeom prst="rect">
            <a:avLst/>
          </a:prstGeom>
          <a:noFill/>
        </p:spPr>
        <p:txBody>
          <a:bodyPr wrap="square" rtlCol="0">
            <a:spAutoFit/>
          </a:bodyPr>
          <a:lstStyle/>
          <a:p>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err="1">
                <a:effectLst/>
                <a:latin typeface="Arial" panose="020B0604020202020204" pitchFamily="34" charset="0"/>
                <a:ea typeface="Times New Roman" panose="02020603050405020304" pitchFamily="18" charset="0"/>
                <a:cs typeface="Arial" panose="020B0604020202020204" pitchFamily="34" charset="0"/>
              </a:rPr>
              <a:t>Bellieni</a:t>
            </a:r>
            <a:r>
              <a:rPr lang="en-GB" sz="1000" dirty="0">
                <a:effectLst/>
                <a:latin typeface="Arial" panose="020B0604020202020204" pitchFamily="34" charset="0"/>
                <a:ea typeface="Times New Roman" panose="02020603050405020304" pitchFamily="18" charset="0"/>
                <a:cs typeface="Arial" panose="020B0604020202020204" pitchFamily="34" charset="0"/>
              </a:rPr>
              <a:t>, C (2016) ‘The Golden 1,000 days’, </a:t>
            </a:r>
            <a:r>
              <a:rPr lang="en-GB" sz="1000" i="1" dirty="0">
                <a:effectLst/>
                <a:latin typeface="Arial" panose="020B0604020202020204" pitchFamily="34" charset="0"/>
                <a:ea typeface="Times New Roman" panose="02020603050405020304" pitchFamily="18" charset="0"/>
                <a:cs typeface="Arial" panose="020B0604020202020204" pitchFamily="34" charset="0"/>
              </a:rPr>
              <a:t>General Practice, </a:t>
            </a:r>
            <a:r>
              <a:rPr lang="en-GB" sz="1000" dirty="0">
                <a:effectLst/>
                <a:latin typeface="Arial" panose="020B0604020202020204" pitchFamily="34" charset="0"/>
                <a:ea typeface="Times New Roman" panose="02020603050405020304" pitchFamily="18" charset="0"/>
                <a:cs typeface="Arial" panose="020B0604020202020204" pitchFamily="34" charset="0"/>
              </a:rPr>
              <a:t>v</a:t>
            </a:r>
            <a:r>
              <a:rPr lang="en-GB" sz="1000" i="1" dirty="0">
                <a:effectLst/>
                <a:latin typeface="Arial" panose="020B0604020202020204" pitchFamily="34" charset="0"/>
                <a:ea typeface="Times New Roman" panose="02020603050405020304" pitchFamily="18" charset="0"/>
                <a:cs typeface="Arial" panose="020B0604020202020204" pitchFamily="34" charset="0"/>
              </a:rPr>
              <a:t>.</a:t>
            </a:r>
            <a:r>
              <a:rPr lang="en-GB" sz="1000" dirty="0">
                <a:effectLst/>
                <a:latin typeface="Arial" panose="020B0604020202020204" pitchFamily="34" charset="0"/>
                <a:ea typeface="Times New Roman" panose="02020603050405020304" pitchFamily="18" charset="0"/>
                <a:cs typeface="Arial" panose="020B0604020202020204" pitchFamily="34" charset="0"/>
              </a:rPr>
              <a:t>4(2), </a:t>
            </a:r>
            <a:r>
              <a:rPr lang="en-GB" sz="1000" dirty="0" err="1">
                <a:effectLst/>
                <a:latin typeface="Arial" panose="020B0604020202020204" pitchFamily="34" charset="0"/>
                <a:ea typeface="Times New Roman" panose="02020603050405020304" pitchFamily="18" charset="0"/>
                <a:cs typeface="Arial" panose="020B0604020202020204" pitchFamily="34" charset="0"/>
              </a:rPr>
              <a:t>tud</a:t>
            </a:r>
            <a:r>
              <a:rPr lang="en-GB" sz="1000" dirty="0">
                <a:effectLst/>
                <a:latin typeface="Arial" panose="020B0604020202020204" pitchFamily="34" charset="0"/>
                <a:ea typeface="Times New Roman" panose="02020603050405020304" pitchFamily="18" charset="0"/>
                <a:cs typeface="Arial" panose="020B0604020202020204" pitchFamily="34" charset="0"/>
              </a:rPr>
              <a:t> 1-2. 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https://www.researchgate.net/profile/Carlo-Bellieni/publication/302780875_The_Golden_1000_Days/links/5776311d08ae1b18a7e17693/The-Golden-1-000-Days.pdf?_sg%5B0%5D=started_experiment_milestone&amp;origin=journalDetail</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13ydd o </a:t>
            </a:r>
            <a:r>
              <a:rPr lang="en-GB" sz="1000" dirty="0" err="1">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effectLst/>
                <a:latin typeface="Arial" panose="020B0604020202020204" pitchFamily="34" charset="0"/>
                <a:ea typeface="Times New Roman" panose="02020603050405020304" pitchFamily="18" charset="0"/>
                <a:cs typeface="Arial" panose="020B0604020202020204" pitchFamily="34" charset="0"/>
              </a:rPr>
              <a:t> 2024).</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Birth to five matters (no date)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Learning environments.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https://birthto5matters.org.uk/learning-environments/#:~:text=Enabling%20environments%20offer%20children%20security%2C%20comfort%2C%20engagement%20and%20opportunity.,simply%20from%20inside%20to%20outside</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Claire (2023) </a:t>
            </a:r>
            <a:r>
              <a:rPr lang="en-GB" sz="1000" i="1"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Reggio Emilia and Forest School, a match made in heaven @Wildlings!</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2F2F30"/>
                </a:solidFill>
                <a:effectLst/>
                <a:latin typeface="Arial" panose="020B0604020202020204" pitchFamily="34" charset="0"/>
                <a:ea typeface="Times New Roman" panose="02020603050405020304" pitchFamily="18" charset="0"/>
                <a:cs typeface="Arial" panose="020B0604020202020204" pitchFamily="34" charset="0"/>
                <a:hlinkClick r:id="rId4"/>
              </a:rPr>
              <a:t>https://www.wildlings.sg/post/reggio-emilia-and-forest-school-a-match-made-in-heaven-wildlings</a:t>
            </a:r>
            <a:r>
              <a:rPr lang="en-GB" sz="1000"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Dunlap, L (2004)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What all children need.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Second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edn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University Press of America. </a:t>
            </a:r>
            <a:r>
              <a:rPr lang="en-GB" sz="1000" dirty="0">
                <a:effectLst/>
                <a:latin typeface="Arial" panose="020B0604020202020204" pitchFamily="34" charset="0"/>
                <a:ea typeface="Times New Roman" panose="02020603050405020304" pitchFamily="18" charset="0"/>
                <a:cs typeface="Arial" panose="020B0604020202020204" pitchFamily="34" charset="0"/>
              </a:rPr>
              <a:t>(</a:t>
            </a:r>
            <a:r>
              <a:rPr lang="en-GB" sz="1000" dirty="0" err="1">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effectLst/>
                <a:latin typeface="Arial" panose="020B0604020202020204" pitchFamily="34" charset="0"/>
                <a:ea typeface="Times New Roman" panose="02020603050405020304" pitchFamily="18" charset="0"/>
                <a:cs typeface="Arial" panose="020B0604020202020204" pitchFamily="34" charset="0"/>
              </a:rPr>
              <a:t> 16ydd o </a:t>
            </a:r>
            <a:r>
              <a:rPr lang="en-GB" sz="1000" dirty="0" err="1">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effectLst/>
                <a:latin typeface="Arial" panose="020B0604020202020204" pitchFamily="34" charset="0"/>
                <a:ea typeface="Times New Roman" panose="02020603050405020304" pitchFamily="18" charset="0"/>
                <a:cs typeface="Arial" panose="020B0604020202020204" pitchFamily="34" charset="0"/>
              </a:rPr>
              <a:t> 2024).</a:t>
            </a:r>
          </a:p>
          <a:p>
            <a:r>
              <a:rPr lang="en-GB" sz="1000" dirty="0">
                <a:effectLst/>
                <a:latin typeface="Arial" panose="020B0604020202020204" pitchFamily="34" charset="0"/>
                <a:ea typeface="Times New Roman" panose="02020603050405020304" pitchFamily="18" charset="0"/>
                <a:cs typeface="Arial" panose="020B0604020202020204" pitchFamily="34" charset="0"/>
              </a:rPr>
              <a:t>Durkan, M </a:t>
            </a:r>
            <a:r>
              <a:rPr lang="en-GB" sz="1000" i="1" dirty="0">
                <a:effectLst/>
                <a:latin typeface="Arial" panose="020B0604020202020204" pitchFamily="34" charset="0"/>
                <a:ea typeface="Times New Roman" panose="02020603050405020304" pitchFamily="18" charset="0"/>
                <a:cs typeface="Arial" panose="020B0604020202020204" pitchFamily="34" charset="0"/>
              </a:rPr>
              <a:t>et al.</a:t>
            </a:r>
            <a:r>
              <a:rPr lang="en-GB" sz="1000" dirty="0">
                <a:effectLst/>
                <a:latin typeface="Arial" panose="020B0604020202020204" pitchFamily="34" charset="0"/>
                <a:ea typeface="Times New Roman" panose="02020603050405020304" pitchFamily="18" charset="0"/>
                <a:cs typeface="Arial" panose="020B0604020202020204" pitchFamily="34" charset="0"/>
              </a:rPr>
              <a:t> (no date) </a:t>
            </a:r>
            <a:r>
              <a:rPr lang="en-GB" sz="1000" i="1" dirty="0">
                <a:effectLst/>
                <a:latin typeface="Arial" panose="020B0604020202020204" pitchFamily="34" charset="0"/>
                <a:ea typeface="Times New Roman" panose="02020603050405020304" pitchFamily="18" charset="0"/>
                <a:cs typeface="Arial" panose="020B0604020202020204" pitchFamily="34" charset="0"/>
              </a:rPr>
              <a:t>The 1001 critical days.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https://www.nspcc.org.uk/globalassets/documents/news/critical-days-manifesto.pdf</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effectLst/>
                <a:latin typeface="Arial" panose="020B0604020202020204" pitchFamily="34" charset="0"/>
                <a:ea typeface="Times New Roman" panose="02020603050405020304" pitchFamily="18" charset="0"/>
                <a:cs typeface="Arial" panose="020B0604020202020204" pitchFamily="34" charset="0"/>
              </a:rPr>
              <a:t> 13ydd o </a:t>
            </a:r>
            <a:r>
              <a:rPr lang="en-GB" sz="1000" dirty="0" err="1">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effectLst/>
                <a:latin typeface="Arial" panose="020B0604020202020204" pitchFamily="34" charset="0"/>
                <a:ea typeface="Times New Roman" panose="02020603050405020304" pitchFamily="18" charset="0"/>
                <a:cs typeface="Arial" panose="020B0604020202020204" pitchFamily="34" charset="0"/>
              </a:rPr>
              <a:t>Era, A. (2023) ‘Exceptional Care for Exceptional Kids: Why Do We Need Special Needs </a:t>
            </a:r>
            <a:r>
              <a:rPr lang="en-GB" sz="1000" dirty="0" err="1">
                <a:effectLst/>
                <a:latin typeface="Arial" panose="020B0604020202020204" pitchFamily="34" charset="0"/>
                <a:ea typeface="Times New Roman" panose="02020603050405020304" pitchFamily="18" charset="0"/>
                <a:cs typeface="Arial" panose="020B0604020202020204" pitchFamily="34" charset="0"/>
              </a:rPr>
              <a:t>Daycare</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i="1" dirty="0" err="1">
                <a:effectLst/>
                <a:latin typeface="Arial" panose="020B0604020202020204" pitchFamily="34" charset="0"/>
                <a:ea typeface="Times New Roman" panose="02020603050405020304" pitchFamily="18" charset="0"/>
                <a:cs typeface="Arial" panose="020B0604020202020204" pitchFamily="34" charset="0"/>
              </a:rPr>
              <a:t>Linkedin</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effectLst/>
                <a:latin typeface="Arial" panose="020B0604020202020204" pitchFamily="34" charset="0"/>
                <a:ea typeface="Times New Roman" panose="02020603050405020304" pitchFamily="18" charset="0"/>
                <a:cs typeface="Arial" panose="020B0604020202020204" pitchFamily="34" charset="0"/>
              </a:rPr>
              <a:t>17Awst. 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https://www.linkedin.com/pulse/exceptional-care-kids-why-do-we-need-special-needs-daycare-era#:~:text=Making%20Kids%20Feel%20Safe%3A%20Exceptional,other%20kids%20with%20special%20attention</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effectLst/>
                <a:latin typeface="Arial" panose="020B0604020202020204" pitchFamily="34" charset="0"/>
                <a:ea typeface="Times New Roman" panose="02020603050405020304" pitchFamily="18" charset="0"/>
                <a:cs typeface="Arial" panose="020B0604020202020204" pitchFamily="34" charset="0"/>
              </a:rPr>
              <a:t> 16ydd o </a:t>
            </a:r>
            <a:r>
              <a:rPr lang="en-GB" sz="1000" dirty="0" err="1">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Family for every child (2014)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Why Care Matters.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https://bettercarenetwork.org/sites/default/files/attachments/Why%20Care%20Matters%20-%20The%20Importance%20of%20Adequate%20Care%20for%20Children%20and%20Society.pdf</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US" sz="1000" dirty="0">
                <a:effectLst/>
                <a:latin typeface="Arial" panose="020B0604020202020204" pitchFamily="34" charset="0"/>
                <a:ea typeface="Times New Roman" panose="02020603050405020304" pitchFamily="18" charset="0"/>
                <a:cs typeface="Arial" panose="020B0604020202020204" pitchFamily="34" charset="0"/>
              </a:rPr>
              <a:t>Fhi360 (no date) </a:t>
            </a:r>
            <a:r>
              <a:rPr lang="en-GB" sz="1000" i="1" dirty="0">
                <a:effectLst/>
                <a:latin typeface="Arial" panose="020B0604020202020204" pitchFamily="34" charset="0"/>
                <a:ea typeface="Times New Roman" panose="02020603050405020304" pitchFamily="18" charset="0"/>
                <a:cs typeface="Arial" panose="020B0604020202020204" pitchFamily="34" charset="0"/>
              </a:rPr>
              <a:t>1,000 days.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8"/>
              </a:rPr>
              <a:t>https://thousanddays.org/why-1000-days/</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14ydd o </a:t>
            </a:r>
            <a:r>
              <a:rPr lang="en-GB" sz="1000" dirty="0" err="1">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Flatley, K. (2024) </a:t>
            </a:r>
            <a:r>
              <a:rPr lang="en-GB" sz="1000" i="1" dirty="0">
                <a:effectLst/>
                <a:latin typeface="Arial" panose="020B0604020202020204" pitchFamily="34" charset="0"/>
                <a:ea typeface="Times New Roman" panose="02020603050405020304" pitchFamily="18" charset="0"/>
                <a:cs typeface="Arial" panose="020B0604020202020204" pitchFamily="34" charset="0"/>
              </a:rPr>
              <a:t>The Basic Needs of a Child: 9 Essential Things Every Child Needs to Thrive.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9"/>
              </a:rPr>
              <a:t>https://selfsufficientkids.com/basic-needs-of-a-child/</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US" sz="1000" dirty="0" err="1">
                <a:solidFill>
                  <a:srgbClr val="252525"/>
                </a:solidFill>
                <a:effectLst/>
                <a:latin typeface="Arial" panose="020B0604020202020204" pitchFamily="34" charset="0"/>
                <a:ea typeface="Times New Roman" panose="02020603050405020304" pitchFamily="18" charset="0"/>
                <a:cs typeface="Arial" panose="020B0604020202020204" pitchFamily="34" charset="0"/>
              </a:rPr>
              <a:t>Freemededucation</a:t>
            </a:r>
            <a:r>
              <a:rPr lang="en-US" sz="1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(2020) </a:t>
            </a:r>
            <a:r>
              <a:rPr lang="en-US" sz="1000" i="1"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What are baby monthly milestones? How should a baby grow?. </a:t>
            </a:r>
            <a:r>
              <a:rPr lang="en-US" sz="1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1000" u="sng" dirty="0">
                <a:solidFill>
                  <a:srgbClr val="252525"/>
                </a:solidFill>
                <a:effectLst/>
                <a:latin typeface="Arial" panose="020B0604020202020204" pitchFamily="34" charset="0"/>
                <a:ea typeface="Times New Roman" panose="02020603050405020304" pitchFamily="18" charset="0"/>
                <a:cs typeface="Arial" panose="020B0604020202020204" pitchFamily="34" charset="0"/>
                <a:hlinkClick r:id="rId10"/>
              </a:rPr>
              <a:t>https://www.youtube.com/watch?v=DTIz2D0K_EE</a:t>
            </a:r>
            <a:r>
              <a:rPr lang="en-US" sz="1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US" sz="1000" dirty="0" err="1">
                <a:solidFill>
                  <a:srgbClr val="252525"/>
                </a:solidFill>
                <a:effectLst/>
                <a:latin typeface="Arial" panose="020B0604020202020204" pitchFamily="34" charset="0"/>
                <a:ea typeface="Times New Roman" panose="02020603050405020304" pitchFamily="18" charset="0"/>
                <a:cs typeface="Arial" panose="020B0604020202020204" pitchFamily="34" charset="0"/>
              </a:rPr>
              <a:t>Acsessed</a:t>
            </a:r>
            <a:r>
              <a:rPr lang="en-US" sz="1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14ydd o </a:t>
            </a:r>
            <a:r>
              <a:rPr lang="en-US" sz="1000" dirty="0" err="1">
                <a:solidFill>
                  <a:srgbClr val="252525"/>
                </a:solidFill>
                <a:effectLst/>
                <a:latin typeface="Arial" panose="020B0604020202020204" pitchFamily="34" charset="0"/>
                <a:ea typeface="Times New Roman" panose="02020603050405020304" pitchFamily="18" charset="0"/>
                <a:cs typeface="Arial" panose="020B0604020202020204" pitchFamily="34" charset="0"/>
              </a:rPr>
              <a:t>Ionawr</a:t>
            </a:r>
            <a:r>
              <a:rPr lang="en-US" sz="1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GGI Insights (2024)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Challenges Facing Early Childhood Education: Key Issues and Solutions.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https://www.graygroupintl.com/blog/challenges-facing-early-childhood-education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(no date) </a:t>
            </a:r>
            <a:r>
              <a:rPr lang="en-GB" sz="1000" i="1" dirty="0">
                <a:effectLst/>
                <a:latin typeface="Arial" panose="020B0604020202020204" pitchFamily="34" charset="0"/>
                <a:ea typeface="Times New Roman" panose="02020603050405020304" pitchFamily="18" charset="0"/>
                <a:cs typeface="Arial" panose="020B0604020202020204" pitchFamily="34" charset="0"/>
              </a:rPr>
              <a:t>Meeting the needs of all children.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2"/>
              </a:rPr>
              <a:t>https://help-for-early-years-providers.education.gov.uk/get-help-to-improve-your-practice/meeting-the-needs-of-all-children#:~:text=In%20addition%20to%20the%20formal,child%20has%20special%20educational%20needs</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Happiest baby (2024). Available at:</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https://www.happiestbaby.com/blogs/baby/infant-activities-6-to-12-months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 </a:t>
            </a:r>
            <a:r>
              <a:rPr lang="en-GB" sz="1000" i="1"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Intell</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11</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(8), 151;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4"/>
              </a:rPr>
              <a:t>https://www.mdpi.com/2079-3200/11/8/151</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Janis, J (2018) </a:t>
            </a:r>
            <a:r>
              <a:rPr lang="en-GB" sz="1000" b="0" i="1" spc="-15"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Give Children Loose Parts Instead of Toys. </a:t>
            </a:r>
            <a:r>
              <a:rPr lang="en-GB" sz="1000" b="0" spc="-15"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spc="-15" dirty="0">
                <a:solidFill>
                  <a:srgbClr val="242424"/>
                </a:solidFill>
                <a:effectLst/>
                <a:latin typeface="Arial" panose="020B0604020202020204" pitchFamily="34" charset="0"/>
                <a:ea typeface="Times New Roman" panose="02020603050405020304" pitchFamily="18" charset="0"/>
                <a:cs typeface="Arial" panose="020B0604020202020204" pitchFamily="34" charset="0"/>
                <a:hlinkClick r:id="rId15"/>
              </a:rPr>
              <a:t>https://medium.com/@juliejanis96/give-children-loose-parts-instead-of-toys-7351fc601294</a:t>
            </a:r>
            <a:r>
              <a:rPr lang="en-GB" sz="1000" b="0" spc="-15" dirty="0">
                <a:solidFill>
                  <a:srgbClr val="242424"/>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John, 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(2011)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First 1000 Days: Foundations for life.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6"/>
              </a:rPr>
              <a:t>https://phw.nhs.wales/services-and-teams/local-public-health1/cwm-taf-morgannwg-public-health-team/cwm-taf-morgannwg-public-health-documents/cwm-taf-annual-report-of-the-director-of-public-health-2011-first-1000-days-foundations-for-life/#:~:text=Children%20born%20into%20secure%20and,same%20good%20start%20in%20life</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17ydd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Long, C (2022) </a:t>
            </a:r>
            <a:r>
              <a:rPr lang="en-GB" sz="10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Caring for our Clients.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7"/>
              </a:rPr>
              <a:t>https://www.usda.gov/media/blog/2022/06/13/caring-our-clients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Longford (2023) ‘Partnerships with Parents: Why are Partnerships with Parents so important?’</a:t>
            </a:r>
            <a:r>
              <a:rPr lang="en-GB" sz="10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Longford Childcare Committee.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8"/>
              </a:rPr>
              <a:t>https://longfordchildcare.ie/partnerships-parents-important/</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(2024) 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19"/>
              </a:rPr>
              <a:t>https://www.simplypsychology.org/maslow.html</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16ydd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a:t>
            </a:r>
          </a:p>
          <a:p>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MomLovesBest</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a:t>
            </a:r>
            <a:r>
              <a:rPr lang="en-GB" sz="1000" b="0" i="1" dirty="0">
                <a:solidFill>
                  <a:srgbClr val="211E1F"/>
                </a:solidFill>
                <a:effectLst/>
                <a:latin typeface="Arial" panose="020B0604020202020204" pitchFamily="34" charset="0"/>
                <a:ea typeface="Times New Roman" panose="02020603050405020304" pitchFamily="18" charset="0"/>
                <a:cs typeface="Arial" panose="020B0604020202020204" pitchFamily="34" charset="0"/>
              </a:rPr>
              <a:t>When Do Babies Start Playing with Toys?. </a:t>
            </a:r>
            <a:r>
              <a:rPr lang="en-GB" sz="1000" b="0" dirty="0">
                <a:solidFill>
                  <a:srgbClr val="211E1F"/>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211E1F"/>
                </a:solidFill>
                <a:effectLst/>
                <a:latin typeface="Arial" panose="020B0604020202020204" pitchFamily="34" charset="0"/>
                <a:ea typeface="Times New Roman" panose="02020603050405020304" pitchFamily="18" charset="0"/>
                <a:cs typeface="Arial" panose="020B0604020202020204" pitchFamily="34" charset="0"/>
                <a:hlinkClick r:id="rId20"/>
              </a:rPr>
              <a:t>https://momlovesbest.com/when-do-babies-play-with-toys</a:t>
            </a:r>
            <a:r>
              <a:rPr lang="en-GB" sz="1000" b="0" dirty="0">
                <a:solidFill>
                  <a:srgbClr val="211E1F"/>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Monmouthshire county council (2024)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The first 1,000 days.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21"/>
              </a:rPr>
              <a:t>https://www.monmouthshire.gov.uk/the-first-1000-days/</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(Accessed 14ydd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a:t>
            </a:r>
          </a:p>
          <a:p>
            <a:pPr>
              <a:spcAft>
                <a:spcPts val="750"/>
              </a:spcAft>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Muddy puddles (2023) </a:t>
            </a:r>
            <a:r>
              <a:rPr lang="en-GB" sz="1000" b="0" i="1"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Pros and Cons of Forest School. </a:t>
            </a:r>
            <a:r>
              <a:rPr lang="en-GB" sz="1000" b="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2"/>
              </a:rPr>
              <a:t>https://muddypuddles.com/blogs/blog/pros-cons-forest-school</a:t>
            </a:r>
            <a:r>
              <a:rPr lang="en-GB" sz="1000" b="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News medical life sciences (2024) </a:t>
            </a:r>
            <a:r>
              <a:rPr lang="en-GB" sz="1000" b="0" i="1"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An Overview of Brain Development. </a:t>
            </a:r>
            <a:r>
              <a:rPr lang="en-GB" sz="1000" b="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333333"/>
                </a:solidFill>
                <a:effectLst/>
                <a:latin typeface="Arial" panose="020B0604020202020204" pitchFamily="34" charset="0"/>
                <a:ea typeface="Times New Roman" panose="02020603050405020304" pitchFamily="18" charset="0"/>
                <a:cs typeface="Arial" panose="020B0604020202020204" pitchFamily="34" charset="0"/>
                <a:hlinkClick r:id="rId23"/>
              </a:rPr>
              <a:t>https://www.news-medical.net/health/An-Overview-of-Brain-Development.aspx</a:t>
            </a:r>
            <a:r>
              <a:rPr lang="en-GB" sz="1000" b="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138780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2907B6-2AA4-8E85-C045-3B065EC1EA57}"/>
              </a:ext>
            </a:extLst>
          </p:cNvPr>
          <p:cNvSpPr txBox="1"/>
          <p:nvPr/>
        </p:nvSpPr>
        <p:spPr>
          <a:xfrm>
            <a:off x="105103" y="115614"/>
            <a:ext cx="11855669" cy="4011355"/>
          </a:xfrm>
          <a:prstGeom prst="rect">
            <a:avLst/>
          </a:prstGeom>
          <a:noFill/>
        </p:spPr>
        <p:txBody>
          <a:bodyPr wrap="square" rtlCol="0">
            <a:spAutoFit/>
          </a:bodyPr>
          <a:lstStyle/>
          <a:p>
            <a:r>
              <a:rPr lang="en-GB" sz="10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NSPCC (2021) </a:t>
            </a:r>
            <a:r>
              <a:rPr lang="en-GB" sz="1000" i="1" spc="-25"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Attachment and child development. </a:t>
            </a:r>
            <a:r>
              <a:rPr lang="en-GB" sz="1000" spc="-25"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spc="-25"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https://learning.nspcc.org.uk/child-health-development/attachment-early-years#skip-to-content</a:t>
            </a:r>
            <a:r>
              <a:rPr lang="en-GB" sz="1000" spc="-25"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15ydd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a:t>
            </a:r>
          </a:p>
          <a:p>
            <a:r>
              <a:rPr lang="en-GB" sz="1000" b="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Office for theoretical framework (2024) </a:t>
            </a:r>
            <a:r>
              <a:rPr lang="en-GB" sz="1000" b="0" i="1"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Theoretical Framework. </a:t>
            </a:r>
            <a:r>
              <a:rPr lang="en-GB" sz="1000" b="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212529"/>
                </a:solidFill>
                <a:effectLst/>
                <a:latin typeface="Arial" panose="020B0604020202020204" pitchFamily="34" charset="0"/>
                <a:ea typeface="Times New Roman" panose="02020603050405020304" pitchFamily="18" charset="0"/>
                <a:cs typeface="Arial" panose="020B0604020202020204" pitchFamily="34" charset="0"/>
                <a:hlinkClick r:id="rId3"/>
              </a:rPr>
              <a:t>https://www.scu.edu/oml/about-us/theoretical-framework/</a:t>
            </a:r>
            <a:r>
              <a:rPr lang="en-GB" sz="1000" b="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r>
              <a:rPr lang="en-GB" sz="1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Online learning college (2023)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Challenges of Caring for Children With Additional Needs.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https://online-learning-college.com/knowledge-hub/care/the-challenges-of-caring-for-children-with-additional-needs/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Raising Children Network (2023)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Baby development and developmental milestones.</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5"/>
              </a:rPr>
              <a:t>https://raisingchildren.net.au/guides/first-1000-days/development/baby-development</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(Accessed 14ydd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Raising Children Network (2023)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Bonding and attachment: </a:t>
            </a:r>
            <a:r>
              <a:rPr lang="en-GB" sz="1000" i="1"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newborns</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6"/>
              </a:rPr>
              <a:t>https://raisingchildren.net.au/guides/first-1000-days/loving-relationships/bonding-newborns</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14ydd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Rhul</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Montessori Theory of Education.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https://www.simplypsychology.org/montessori-method-of-education.html</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750"/>
              </a:spcAft>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Rudy, L (2023) </a:t>
            </a:r>
            <a:r>
              <a:rPr lang="en-GB" sz="1000" b="0" i="1"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What to Look for in Child Care for Autistic Children. </a:t>
            </a:r>
            <a:r>
              <a:rPr lang="en-GB" sz="1000" b="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0" u="sng" dirty="0">
                <a:solidFill>
                  <a:srgbClr val="212121"/>
                </a:solidFill>
                <a:effectLst/>
                <a:latin typeface="Arial" panose="020B0604020202020204" pitchFamily="34" charset="0"/>
                <a:ea typeface="Times New Roman" panose="02020603050405020304" pitchFamily="18" charset="0"/>
                <a:cs typeface="Arial" panose="020B0604020202020204" pitchFamily="34" charset="0"/>
                <a:hlinkClick r:id="rId8"/>
              </a:rPr>
              <a:t>https://www.verywellfamily.com/what-to-look-for-in-child-care-for-autistic-children-6833881</a:t>
            </a:r>
            <a:r>
              <a:rPr lang="en-GB" sz="1000" b="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 </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b="1"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Schwarzenberg SJ, Georgieff MK, AAP COMMITTEE ON NUTRITION. Advocacy for improving Nutrition in the first 1000 Days To Support Childhood Development and Adult Health. </a:t>
            </a:r>
            <a:r>
              <a:rPr lang="en-GB" sz="1000" i="1"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Pediatrics</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2018;141(2):e20173716. 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9"/>
              </a:rPr>
              <a:t>https://moodle.uwtsd.ac.uk/course/view.php?id=9749&amp;section=1</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15ydd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South Tees (no date)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Working together.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https://stscp.co.uk/stscp-priorities/working-together/#:~:text=Working%20together%20means%20ensuring%20a,multi%2Dagency%20working%20can%20flourish</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18ydd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Sprouts (2017)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11"/>
              </a:rPr>
              <a:t>https://www.youtube.com/watch?v=O-4ithG_07Q</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16ydd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Sprouts (2022) </a:t>
            </a:r>
            <a:r>
              <a:rPr lang="en-GB" sz="1000" i="1" dirty="0">
                <a:solidFill>
                  <a:srgbClr val="0F0F0F"/>
                </a:solidFill>
                <a:effectLst/>
                <a:latin typeface="Arial" panose="020B0604020202020204" pitchFamily="34" charset="0"/>
                <a:ea typeface="Times New Roman" panose="02020603050405020304" pitchFamily="18" charset="0"/>
                <a:cs typeface="Arial" panose="020B0604020202020204" pitchFamily="34" charset="0"/>
              </a:rPr>
              <a:t>Bronfenbrenner's Ecological Systems: 5 Forces Impacting Our Lives. </a:t>
            </a:r>
            <a:r>
              <a:rPr lang="en-GB" sz="1000" dirty="0">
                <a:solidFill>
                  <a:srgbClr val="0F0F0F"/>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F0F0F"/>
                </a:solidFill>
                <a:effectLst/>
                <a:latin typeface="Arial" panose="020B0604020202020204" pitchFamily="34" charset="0"/>
                <a:ea typeface="Times New Roman" panose="02020603050405020304" pitchFamily="18" charset="0"/>
                <a:cs typeface="Arial" panose="020B0604020202020204" pitchFamily="34" charset="0"/>
                <a:hlinkClick r:id="rId12"/>
              </a:rPr>
              <a:t>https://www.youtube.com/watch?v=g6pUQ4EDHeQ</a:t>
            </a:r>
            <a:r>
              <a:rPr lang="en-GB" sz="1000" dirty="0">
                <a:solidFill>
                  <a:srgbClr val="0F0F0F"/>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F2F30"/>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Together Scotland (no date) </a:t>
            </a:r>
            <a:r>
              <a:rPr lang="en-GB" sz="1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Parenting and the United Nations Convention on the Rights of the Child (UNCRC).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222222"/>
                </a:solidFill>
                <a:effectLst/>
                <a:latin typeface="Arial" panose="020B0604020202020204" pitchFamily="34" charset="0"/>
                <a:ea typeface="Times New Roman" panose="02020603050405020304" pitchFamily="18" charset="0"/>
                <a:cs typeface="Arial" panose="020B0604020202020204" pitchFamily="34" charset="0"/>
                <a:hlinkClick r:id="rId13"/>
              </a:rPr>
              <a:t>https://www.togetherscotland.org.uk/pdfs/Parenting%20and%20the%20UNCRC%20v2.pdf</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17ydd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 </a:t>
            </a:r>
          </a:p>
          <a:p>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Univeristy</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Liverpool (no date). 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4"/>
              </a:rPr>
              <a:t>https://news.liverpool.ac.uk/2023/08/14/risk-of-premature-birth-50-higher-in-mothers-with-poor-mental-health/</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20fed o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a:t>
            </a:r>
            <a:endPar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Wichita State University (2024)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Maslow’s Hierarchy of Needs.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5"/>
              </a:rPr>
              <a:t>https://www.wichita.edu/services/mrc/OIR/Pedagogy/Theories/maslow.php#:~:text=Abraham%20Maslow%27s%20pyramidal%20%22Hierarchy%20of,to%20the%20more%20advanced%20needs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16ydd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a:t>
            </a:r>
          </a:p>
          <a:p>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Winston, R (2016) ‘</a:t>
            </a:r>
            <a:r>
              <a:rPr lang="en-GB" sz="10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importance of early bonding on the long-term mental health and resilience of children’, </a:t>
            </a:r>
            <a:r>
              <a:rPr lang="en-GB" sz="1000" i="1"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National Library of Medicine,  </a:t>
            </a:r>
            <a:r>
              <a:rPr lang="en-GB" sz="10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v.8(1), </a:t>
            </a:r>
            <a:r>
              <a:rPr lang="en-GB" sz="1000" spc="-1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tud</a:t>
            </a:r>
            <a:r>
              <a:rPr lang="en-GB" sz="10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12-14. Available at: </a:t>
            </a:r>
            <a:r>
              <a:rPr lang="en-GB" sz="1000" u="sng"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6"/>
              </a:rPr>
              <a:t>https://www.ncbi.nlm.nih.gov/pmc/articles/PMC5330336/#ref-list-a.d.atitle</a:t>
            </a:r>
            <a:r>
              <a:rPr lang="en-GB" sz="10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Accsessed</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15ydd o </a:t>
            </a:r>
            <a:r>
              <a:rPr lang="en-GB" sz="1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Ionawr</a:t>
            </a:r>
            <a:r>
              <a:rPr lang="en-GB"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2024).</a:t>
            </a:r>
          </a:p>
          <a:p>
            <a:endParaRPr lang="en-US" dirty="0"/>
          </a:p>
        </p:txBody>
      </p:sp>
    </p:spTree>
    <p:extLst>
      <p:ext uri="{BB962C8B-B14F-4D97-AF65-F5344CB8AC3E}">
        <p14:creationId xmlns:p14="http://schemas.microsoft.com/office/powerpoint/2010/main" val="862845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{0A14B39F-DEF8-AD46-96AA-E12474BF2912}tf10001069</Template>
  <TotalTime>11951</TotalTime>
  <Words>5142</Words>
  <Application>Microsoft Macintosh PowerPoint</Application>
  <PresentationFormat>Widescreen</PresentationFormat>
  <Paragraphs>103</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-apple-system</vt:lpstr>
      <vt:lpstr>Arial</vt:lpstr>
      <vt:lpstr>Arial Rounded MT Bold</vt:lpstr>
      <vt:lpstr>Calibri</vt:lpstr>
      <vt:lpstr>Century Gothic</vt:lpstr>
      <vt:lpstr>Times New Roman</vt:lpstr>
      <vt:lpstr>Wingdings 3</vt:lpstr>
      <vt:lpstr>Wisp</vt:lpstr>
      <vt:lpstr>PowerPoint Presentation</vt:lpstr>
      <vt:lpstr>What is the first 1,000 days? </vt:lpstr>
      <vt:lpstr>Why are the first 1,000 days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Alys Jones (2306769)</dc:creator>
  <cp:lastModifiedBy>Alys Jones (2306769)</cp:lastModifiedBy>
  <cp:revision>3</cp:revision>
  <dcterms:created xsi:type="dcterms:W3CDTF">2024-01-13T11:28:36Z</dcterms:created>
  <dcterms:modified xsi:type="dcterms:W3CDTF">2024-01-21T18:42:36Z</dcterms:modified>
</cp:coreProperties>
</file>