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2" r:id="rId2"/>
    <p:sldId id="257" r:id="rId3"/>
    <p:sldId id="258" r:id="rId4"/>
    <p:sldId id="263" r:id="rId5"/>
    <p:sldId id="259" r:id="rId6"/>
    <p:sldId id="260" r:id="rId7"/>
    <p:sldId id="261"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CCA6A5-88E3-4AB7-A9DF-8689E98DCAB7}" type="datetimeFigureOut">
              <a:rPr lang="en-GB" smtClean="0"/>
              <a:t>17/01/18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1BEFF7-9E9B-48E1-8A78-4A626F705FA4}" type="slidenum">
              <a:rPr lang="en-GB" smtClean="0"/>
              <a:t>‹#›</a:t>
            </a:fld>
            <a:endParaRPr lang="en-GB"/>
          </a:p>
        </p:txBody>
      </p:sp>
    </p:spTree>
    <p:extLst>
      <p:ext uri="{BB962C8B-B14F-4D97-AF65-F5344CB8AC3E}">
        <p14:creationId xmlns:p14="http://schemas.microsoft.com/office/powerpoint/2010/main" val="1488409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36AF-8F70-4CA1-A529-228A00EF2C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3DC903-9FCD-4512-A0A7-85D61C06FF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955EF8-BE05-40E6-9CD2-417298D1325E}"/>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5" name="Footer Placeholder 4">
            <a:extLst>
              <a:ext uri="{FF2B5EF4-FFF2-40B4-BE49-F238E27FC236}">
                <a16:creationId xmlns:a16="http://schemas.microsoft.com/office/drawing/2014/main" id="{E7F2FB58-AF6C-4470-A7D2-FA16F0565B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B9E2A3-E9EA-4AF0-9C13-C374295426F2}"/>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639445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77C46-8625-44DB-A5FD-E6B062CCA5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33BE1D-EEC1-4113-BF07-0844CE05506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2B3DFD-BCE5-4F88-A7DB-A5597A38496D}"/>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5" name="Footer Placeholder 4">
            <a:extLst>
              <a:ext uri="{FF2B5EF4-FFF2-40B4-BE49-F238E27FC236}">
                <a16:creationId xmlns:a16="http://schemas.microsoft.com/office/drawing/2014/main" id="{3A81473C-9778-4C51-9305-73E17CA186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158BF8-D07F-4B86-8306-A79397DD7894}"/>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4178602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AC22D-D4A0-498C-A7E6-0BC5E5DC45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EF2F04-48F2-44D2-BF50-6BAD46C42D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88ADAE5-D762-4457-B489-A549AC950DF5}"/>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5" name="Footer Placeholder 4">
            <a:extLst>
              <a:ext uri="{FF2B5EF4-FFF2-40B4-BE49-F238E27FC236}">
                <a16:creationId xmlns:a16="http://schemas.microsoft.com/office/drawing/2014/main" id="{D96689DC-74B0-45BF-9416-C75D9DFA9A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1A81C-E3CB-439F-811D-097D77EBF896}"/>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1232998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3CCCA-8384-4C3F-8647-4002C89B1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C1220D-00D7-4FBE-9B26-E4CC055F3A4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BD715F-8A45-4BD4-964E-2F2DC66D904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45882F-3579-4B45-B7E4-E6A494BAD684}"/>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6" name="Footer Placeholder 5">
            <a:extLst>
              <a:ext uri="{FF2B5EF4-FFF2-40B4-BE49-F238E27FC236}">
                <a16:creationId xmlns:a16="http://schemas.microsoft.com/office/drawing/2014/main" id="{A406B4B6-9205-439E-A4A7-44D1435A3D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708B03-9C69-477A-BE55-D9407DE28EF4}"/>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2578180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2E81E-94B5-42EB-B1B0-69D099F5A8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96B64E-FA52-4317-A962-B5C6D0CC99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DEF2D9C-56D1-4CE9-8357-424232103A1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49DAA0-AC11-41D9-9C03-108C015282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2B6CBE0-65B3-49E3-8D9B-96B0634A5D8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3CE3F7-82A1-4579-B88F-CB2538DD38A6}"/>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8" name="Footer Placeholder 7">
            <a:extLst>
              <a:ext uri="{FF2B5EF4-FFF2-40B4-BE49-F238E27FC236}">
                <a16:creationId xmlns:a16="http://schemas.microsoft.com/office/drawing/2014/main" id="{3ACE7429-186B-4A6B-9401-CDE59FF5C6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CADD5F-CD36-4C78-97B3-C0DE561D8DE9}"/>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4168994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28310-A2AC-4361-A474-21C4DE5842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B806EB-F921-4764-8344-7059471E0DB7}"/>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4" name="Footer Placeholder 3">
            <a:extLst>
              <a:ext uri="{FF2B5EF4-FFF2-40B4-BE49-F238E27FC236}">
                <a16:creationId xmlns:a16="http://schemas.microsoft.com/office/drawing/2014/main" id="{D6C22F50-0E56-448A-BEBE-D17CB8BDA7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DC37FD-FBA6-49C9-9D86-122C3D97F3E5}"/>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2385456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E9A12C-44DC-4786-9745-28FE09E3306F}"/>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3" name="Footer Placeholder 2">
            <a:extLst>
              <a:ext uri="{FF2B5EF4-FFF2-40B4-BE49-F238E27FC236}">
                <a16:creationId xmlns:a16="http://schemas.microsoft.com/office/drawing/2014/main" id="{5AA32E1E-0AEB-4B47-A409-C420C36B82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6FBF08-CE45-4825-929A-303B7752142E}"/>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480809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F6D46-C55F-42E1-8109-832677E7C4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FF0CE8-CF66-4CCE-8535-A9C5243901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0D14F1-CEA4-4EBF-8C24-06FF57E2A3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273191B-994E-40B5-9DAB-7E6A6397CA92}"/>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6" name="Footer Placeholder 5">
            <a:extLst>
              <a:ext uri="{FF2B5EF4-FFF2-40B4-BE49-F238E27FC236}">
                <a16:creationId xmlns:a16="http://schemas.microsoft.com/office/drawing/2014/main" id="{18CEE69F-3119-48A0-A908-C2B4A6708C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605220-BB0A-4888-AF33-3B55FF095D61}"/>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985209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E15DD-5B29-4EB5-9B7A-5F2A0A7399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4B97EE-2F3C-44AB-BF72-5CD07EE78B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0FF92E-C664-4929-862C-F4B4E37460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AC238D7-6181-4587-ACE9-031461D13B44}"/>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6" name="Footer Placeholder 5">
            <a:extLst>
              <a:ext uri="{FF2B5EF4-FFF2-40B4-BE49-F238E27FC236}">
                <a16:creationId xmlns:a16="http://schemas.microsoft.com/office/drawing/2014/main" id="{28F69E34-E8F6-4709-87DD-12E6FAB8D2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F608A8-C873-429D-9563-225B4248DBCB}"/>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68672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F0EE6-E62D-42BC-9D78-41120D550A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22F473-D5BA-48CB-83A3-58AC19EBCFD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F7E585-8BCF-4CDF-9E68-75F0719B95B7}"/>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5" name="Footer Placeholder 4">
            <a:extLst>
              <a:ext uri="{FF2B5EF4-FFF2-40B4-BE49-F238E27FC236}">
                <a16:creationId xmlns:a16="http://schemas.microsoft.com/office/drawing/2014/main" id="{78941E29-BA99-4C16-BFAB-D36239D44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AF0892-6F59-4767-8538-B79C6526B2FF}"/>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91047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02ADE3-C145-4D00-8A35-615F441047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833504-57E1-44DF-9C7D-3B2EAFBEA2B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916560-DF37-4D7D-80E3-E465E053732B}"/>
              </a:ext>
            </a:extLst>
          </p:cNvPr>
          <p:cNvSpPr>
            <a:spLocks noGrp="1"/>
          </p:cNvSpPr>
          <p:nvPr>
            <p:ph type="dt" sz="half" idx="10"/>
          </p:nvPr>
        </p:nvSpPr>
        <p:spPr/>
        <p:txBody>
          <a:bodyPr/>
          <a:lstStyle/>
          <a:p>
            <a:fld id="{AD2C0FFE-AE98-4312-8E4B-CDF30E20D903}" type="datetimeFigureOut">
              <a:rPr lang="en-GB" smtClean="0"/>
              <a:t>17/01/18</a:t>
            </a:fld>
            <a:endParaRPr lang="en-GB"/>
          </a:p>
        </p:txBody>
      </p:sp>
      <p:sp>
        <p:nvSpPr>
          <p:cNvPr id="5" name="Footer Placeholder 4">
            <a:extLst>
              <a:ext uri="{FF2B5EF4-FFF2-40B4-BE49-F238E27FC236}">
                <a16:creationId xmlns:a16="http://schemas.microsoft.com/office/drawing/2014/main" id="{75278E02-4FA3-4655-898B-3522D75771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AD3C85-9C41-411C-A183-CCDA352DC462}"/>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806234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7078C8-C3E8-4608-A59F-F8D6075A4A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6488BB-7324-4CD6-8B30-90C68DB368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0597CB-A30B-4F19-A5A7-8D357265CD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2C0FFE-AE98-4312-8E4B-CDF30E20D903}" type="datetimeFigureOut">
              <a:rPr lang="en-GB" smtClean="0"/>
              <a:t>17/01/18</a:t>
            </a:fld>
            <a:endParaRPr lang="en-GB"/>
          </a:p>
        </p:txBody>
      </p:sp>
      <p:sp>
        <p:nvSpPr>
          <p:cNvPr id="5" name="Footer Placeholder 4">
            <a:extLst>
              <a:ext uri="{FF2B5EF4-FFF2-40B4-BE49-F238E27FC236}">
                <a16:creationId xmlns:a16="http://schemas.microsoft.com/office/drawing/2014/main" id="{94507756-5353-43D1-915F-48F4872A7B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6FF5B2-04DB-48A0-913E-6711BD48C9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1C7595-CE4E-4339-8424-0648635C1BC6}" type="slidenum">
              <a:rPr lang="en-GB" smtClean="0"/>
              <a:t>‹#›</a:t>
            </a:fld>
            <a:endParaRPr lang="en-GB"/>
          </a:p>
        </p:txBody>
      </p:sp>
    </p:spTree>
    <p:extLst>
      <p:ext uri="{BB962C8B-B14F-4D97-AF65-F5344CB8AC3E}">
        <p14:creationId xmlns:p14="http://schemas.microsoft.com/office/powerpoint/2010/main" val="3545059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file:///C:\Users\erowl_000\Documents\%20https\www.gov.uk\government\publications\proposed-benefit-and-pension-rates-2018-to-2019" TargetMode="External"/><Relationship Id="rId3" Type="http://schemas.openxmlformats.org/officeDocument/2006/relationships/hyperlink" Target="file:///C:\Users\erowl_000\Documents\%20http\www.independent.co.uk\news\universal-credit-stopped-paused-vote-government-defeat-commons-mp-a8007706.html" TargetMode="External"/><Relationship Id="rId7" Type="http://schemas.openxmlformats.org/officeDocument/2006/relationships/hyperlink" Target="http://www.designprinciplesftw.com/collections/46-rules-of-genius#747" TargetMode="External"/><Relationship Id="rId2" Type="http://schemas.openxmlformats.org/officeDocument/2006/relationships/hyperlink" Target="https://qph.ec.quoracdn.net/main-qimg-b98d152beefb60cbd0cc74ab21e30e0e-c" TargetMode="External"/><Relationship Id="rId1" Type="http://schemas.openxmlformats.org/officeDocument/2006/relationships/slideLayout" Target="../slideLayouts/slideLayout7.xml"/><Relationship Id="rId6" Type="http://schemas.openxmlformats.org/officeDocument/2006/relationships/hyperlink" Target="https://childmind.org/article/will-adhd-medication-change-my-childs-brain/" TargetMode="External"/><Relationship Id="rId5" Type="http://schemas.openxmlformats.org/officeDocument/2006/relationships/hyperlink" Target="http://www.educationalneuroscience.org.uk/neuromyth-or-neurofact/is-adhd-on-the-rise-in-uk-schools/" TargetMode="External"/><Relationship Id="rId4" Type="http://schemas.openxmlformats.org/officeDocument/2006/relationships/hyperlink" Target="https://www.brainyquote.com/quotes/gilbert_k_chesterton_108937" TargetMode="External"/><Relationship Id="rId9" Type="http://schemas.openxmlformats.org/officeDocument/2006/relationships/hyperlink" Target="https://www.gov.uk/government/publications/2010-to-2015-government-policy-equality/2010-to-2015-government-policy-equality"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jrf.org.uk/press/single-earner-families-face-living-standards-drop" TargetMode="External"/><Relationship Id="rId2" Type="http://schemas.openxmlformats.org/officeDocument/2006/relationships/hyperlink" Target="http://gov.wales/topics/welshlanguage/welsh-language-strategy-and-policies/welsh-language-policies-upto-2017/?lang=en%20" TargetMode="External"/><Relationship Id="rId1" Type="http://schemas.openxmlformats.org/officeDocument/2006/relationships/slideLayout" Target="../slideLayouts/slideLayout7.xml"/><Relationship Id="rId6" Type="http://schemas.openxmlformats.org/officeDocument/2006/relationships/hyperlink" Target="https://www.suttontrust.com/research-paper/parliamentary-privilege-the-mps-2017/" TargetMode="External"/><Relationship Id="rId5" Type="http://schemas.openxmlformats.org/officeDocument/2006/relationships/hyperlink" Target="http://www.politics.co.uk/reference/education-leaving-age" TargetMode="External"/><Relationship Id="rId4" Type="http://schemas.openxmlformats.org/officeDocument/2006/relationships/hyperlink" Target="http://file/C:/Users/erowl_000/Downloads/CBP-7547.pdf"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MRdUsKYzhQQ%20" TargetMode="External"/><Relationship Id="rId3" Type="http://schemas.openxmlformats.org/officeDocument/2006/relationships/hyperlink" Target="https://sweden.se/society/10-things-that-make-sweden-family-friendly/" TargetMode="External"/><Relationship Id="rId7" Type="http://schemas.openxmlformats.org/officeDocument/2006/relationships/hyperlink" Target="https://www.youtube.com/watch?v=y87OQpX5ltM%20" TargetMode="External"/><Relationship Id="rId2" Type="http://schemas.openxmlformats.org/officeDocument/2006/relationships/hyperlink" Target="https://sweden.se/business/taking-care-of-business-in-sweden/" TargetMode="External"/><Relationship Id="rId1" Type="http://schemas.openxmlformats.org/officeDocument/2006/relationships/slideLayout" Target="../slideLayouts/slideLayout7.xml"/><Relationship Id="rId6" Type="http://schemas.openxmlformats.org/officeDocument/2006/relationships/hyperlink" Target="http://thedailynewnation.com/library/1393511637_2.jpg" TargetMode="External"/><Relationship Id="rId5" Type="http://schemas.openxmlformats.org/officeDocument/2006/relationships/hyperlink" Target="file:///C:\Users\erowl_000\Documents\%20https\www.thebalance.com\information-required-to-complete-a-job-application-2061573" TargetMode="External"/><Relationship Id="rId4" Type="http://schemas.openxmlformats.org/officeDocument/2006/relationships/hyperlink" Target="http://www.teacherstoyourhome.co.uk/articles/significant-increase-in-home-schooling-in-the-uk" TargetMode="External"/><Relationship Id="rId9" Type="http://schemas.openxmlformats.org/officeDocument/2006/relationships/hyperlink" Target="https://www.youtube.com/watch?v=2qBQKOos6SU%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265288-0D31-4D96-8203-E82873E3FBC7}"/>
              </a:ext>
            </a:extLst>
          </p:cNvPr>
          <p:cNvSpPr txBox="1"/>
          <p:nvPr/>
        </p:nvSpPr>
        <p:spPr>
          <a:xfrm>
            <a:off x="717452" y="703385"/>
            <a:ext cx="11474548" cy="523220"/>
          </a:xfrm>
          <a:prstGeom prst="rect">
            <a:avLst/>
          </a:prstGeom>
          <a:noFill/>
        </p:spPr>
        <p:txBody>
          <a:bodyPr wrap="square" rtlCol="0">
            <a:spAutoFit/>
          </a:bodyPr>
          <a:lstStyle/>
          <a:p>
            <a:r>
              <a:rPr lang="en-GB" sz="2800" dirty="0"/>
              <a:t>1</a:t>
            </a:r>
          </a:p>
        </p:txBody>
      </p:sp>
      <p:sp>
        <p:nvSpPr>
          <p:cNvPr id="3" name="TextBox 2">
            <a:extLst>
              <a:ext uri="{FF2B5EF4-FFF2-40B4-BE49-F238E27FC236}">
                <a16:creationId xmlns:a16="http://schemas.microsoft.com/office/drawing/2014/main" id="{8A365640-7AFE-47CF-A3E5-6C353BF46E9F}"/>
              </a:ext>
            </a:extLst>
          </p:cNvPr>
          <p:cNvSpPr txBox="1"/>
          <p:nvPr/>
        </p:nvSpPr>
        <p:spPr>
          <a:xfrm>
            <a:off x="844062" y="1026942"/>
            <a:ext cx="170663"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45D100D2-C87F-402C-9642-6CBC6D6E6826}"/>
              </a:ext>
            </a:extLst>
          </p:cNvPr>
          <p:cNvSpPr txBox="1"/>
          <p:nvPr/>
        </p:nvSpPr>
        <p:spPr>
          <a:xfrm>
            <a:off x="1014725" y="520506"/>
            <a:ext cx="11376074" cy="2400657"/>
          </a:xfrm>
          <a:prstGeom prst="rect">
            <a:avLst/>
          </a:prstGeom>
          <a:noFill/>
        </p:spPr>
        <p:txBody>
          <a:bodyPr wrap="square" rtlCol="0">
            <a:spAutoFit/>
          </a:bodyPr>
          <a:lstStyle/>
          <a:p>
            <a:r>
              <a:rPr lang="en-GB" dirty="0"/>
              <a:t>SJEQ7002                                                                                                                             1401654</a:t>
            </a:r>
          </a:p>
          <a:p>
            <a:endParaRPr lang="en-GB" dirty="0"/>
          </a:p>
          <a:p>
            <a:endParaRPr lang="en-GB" dirty="0"/>
          </a:p>
          <a:p>
            <a:r>
              <a:rPr lang="en-GB" sz="3200" dirty="0">
                <a:latin typeface="AR CARTER" panose="02000000000000000000" pitchFamily="2" charset="0"/>
              </a:rPr>
              <a:t>Critically examine how society might have to change in order to become more equal,</a:t>
            </a:r>
          </a:p>
          <a:p>
            <a:r>
              <a:rPr lang="en-GB" sz="3200" dirty="0">
                <a:latin typeface="AR CARTER" panose="02000000000000000000" pitchFamily="2" charset="0"/>
              </a:rPr>
              <a:t> inclusive and sustainable. Student’s must support their opinions with</a:t>
            </a:r>
          </a:p>
          <a:p>
            <a:r>
              <a:rPr lang="en-GB" sz="3200" dirty="0">
                <a:latin typeface="AR CARTER" panose="02000000000000000000" pitchFamily="2" charset="0"/>
              </a:rPr>
              <a:t> valid sources of references.</a:t>
            </a:r>
          </a:p>
        </p:txBody>
      </p:sp>
      <p:pic>
        <p:nvPicPr>
          <p:cNvPr id="1028" name="Picture 4" descr="http://thedailynewnation.com/library/1393511637_2.jpg">
            <a:extLst>
              <a:ext uri="{FF2B5EF4-FFF2-40B4-BE49-F238E27FC236}">
                <a16:creationId xmlns:a16="http://schemas.microsoft.com/office/drawing/2014/main" id="{1FD5D3CC-B817-4689-9AB5-D6DDBE6AC5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505233"/>
            <a:ext cx="5587562" cy="424240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B4E3EF1-E758-4CD9-998F-4942FEC39ACB}"/>
              </a:ext>
            </a:extLst>
          </p:cNvPr>
          <p:cNvSpPr txBox="1"/>
          <p:nvPr/>
        </p:nvSpPr>
        <p:spPr>
          <a:xfrm>
            <a:off x="3121572" y="6154615"/>
            <a:ext cx="2974428" cy="369332"/>
          </a:xfrm>
          <a:prstGeom prst="rect">
            <a:avLst/>
          </a:prstGeom>
          <a:noFill/>
        </p:spPr>
        <p:txBody>
          <a:bodyPr wrap="square" rtlCol="0">
            <a:spAutoFit/>
          </a:bodyPr>
          <a:lstStyle/>
          <a:p>
            <a:r>
              <a:rPr lang="en-GB" b="1" dirty="0"/>
              <a:t> </a:t>
            </a:r>
            <a:r>
              <a:rPr lang="en-GB" sz="1600" dirty="0"/>
              <a:t>(Thedailynewnation.com, 2018)</a:t>
            </a:r>
          </a:p>
        </p:txBody>
      </p:sp>
    </p:spTree>
    <p:extLst>
      <p:ext uri="{BB962C8B-B14F-4D97-AF65-F5344CB8AC3E}">
        <p14:creationId xmlns:p14="http://schemas.microsoft.com/office/powerpoint/2010/main" val="3300667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6BFEEF-DA04-4AA0-894E-EA39B569D784}"/>
              </a:ext>
            </a:extLst>
          </p:cNvPr>
          <p:cNvSpPr txBox="1"/>
          <p:nvPr/>
        </p:nvSpPr>
        <p:spPr>
          <a:xfrm>
            <a:off x="543338" y="781878"/>
            <a:ext cx="490765" cy="369332"/>
          </a:xfrm>
          <a:prstGeom prst="rect">
            <a:avLst/>
          </a:prstGeom>
          <a:noFill/>
        </p:spPr>
        <p:txBody>
          <a:bodyPr wrap="square" rtlCol="0">
            <a:spAutoFit/>
          </a:bodyPr>
          <a:lstStyle/>
          <a:p>
            <a:r>
              <a:rPr lang="en-GB" dirty="0"/>
              <a:t>2</a:t>
            </a:r>
          </a:p>
        </p:txBody>
      </p:sp>
      <p:sp>
        <p:nvSpPr>
          <p:cNvPr id="3" name="TextBox 2">
            <a:extLst>
              <a:ext uri="{FF2B5EF4-FFF2-40B4-BE49-F238E27FC236}">
                <a16:creationId xmlns:a16="http://schemas.microsoft.com/office/drawing/2014/main" id="{0C7AE560-42FC-44F2-ADAE-B9D1326744FF}"/>
              </a:ext>
            </a:extLst>
          </p:cNvPr>
          <p:cNvSpPr txBox="1"/>
          <p:nvPr/>
        </p:nvSpPr>
        <p:spPr>
          <a:xfrm>
            <a:off x="1524000" y="1151210"/>
            <a:ext cx="184731" cy="369332"/>
          </a:xfrm>
          <a:prstGeom prst="rect">
            <a:avLst/>
          </a:prstGeom>
          <a:noFill/>
        </p:spPr>
        <p:txBody>
          <a:bodyPr wrap="none" rtlCol="0">
            <a:spAutoFit/>
          </a:bodyPr>
          <a:lstStyle/>
          <a:p>
            <a:endParaRPr lang="en-GB" dirty="0"/>
          </a:p>
        </p:txBody>
      </p:sp>
      <p:pic>
        <p:nvPicPr>
          <p:cNvPr id="5" name="Picture 4">
            <a:extLst>
              <a:ext uri="{FF2B5EF4-FFF2-40B4-BE49-F238E27FC236}">
                <a16:creationId xmlns:a16="http://schemas.microsoft.com/office/drawing/2014/main" id="{BC08EE08-D16B-40B2-8BFC-B36BCA37F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5376" y="1110838"/>
            <a:ext cx="5771442" cy="3701702"/>
          </a:xfrm>
          <a:prstGeom prst="rect">
            <a:avLst/>
          </a:prstGeom>
        </p:spPr>
      </p:pic>
      <p:sp>
        <p:nvSpPr>
          <p:cNvPr id="6" name="Rectangle 5">
            <a:extLst>
              <a:ext uri="{FF2B5EF4-FFF2-40B4-BE49-F238E27FC236}">
                <a16:creationId xmlns:a16="http://schemas.microsoft.com/office/drawing/2014/main" id="{FCC65C3C-4958-4882-AFDC-36C26D465572}"/>
              </a:ext>
            </a:extLst>
          </p:cNvPr>
          <p:cNvSpPr/>
          <p:nvPr/>
        </p:nvSpPr>
        <p:spPr>
          <a:xfrm>
            <a:off x="3229828" y="5247107"/>
            <a:ext cx="5732344" cy="1200329"/>
          </a:xfrm>
          <a:prstGeom prst="rect">
            <a:avLst/>
          </a:prstGeom>
        </p:spPr>
        <p:txBody>
          <a:bodyPr wrap="square">
            <a:spAutoFit/>
          </a:bodyPr>
          <a:lstStyle/>
          <a:p>
            <a:r>
              <a:rPr lang="en-GB" sz="2400" i="0" dirty="0">
                <a:solidFill>
                  <a:srgbClr val="000000"/>
                </a:solidFill>
                <a:effectLst/>
                <a:latin typeface="AR CENA" panose="02000000000000000000" pitchFamily="2" charset="0"/>
              </a:rPr>
              <a:t>"Everybody is a genius but if you judge a fish by its ability to climb a tree, it will live its whole life believing that it is stupid" - Albert Einstein</a:t>
            </a:r>
            <a:endParaRPr lang="en-GB" sz="2400" dirty="0">
              <a:latin typeface="AR CENA" panose="02000000000000000000" pitchFamily="2" charset="0"/>
            </a:endParaRPr>
          </a:p>
        </p:txBody>
      </p:sp>
      <p:sp>
        <p:nvSpPr>
          <p:cNvPr id="7" name="TextBox 6">
            <a:extLst>
              <a:ext uri="{FF2B5EF4-FFF2-40B4-BE49-F238E27FC236}">
                <a16:creationId xmlns:a16="http://schemas.microsoft.com/office/drawing/2014/main" id="{80FC7ADC-9693-4F2A-A511-3A68848A509F}"/>
              </a:ext>
            </a:extLst>
          </p:cNvPr>
          <p:cNvSpPr txBox="1"/>
          <p:nvPr/>
        </p:nvSpPr>
        <p:spPr>
          <a:xfrm>
            <a:off x="5420078" y="4748250"/>
            <a:ext cx="4299644" cy="369332"/>
          </a:xfrm>
          <a:prstGeom prst="rect">
            <a:avLst/>
          </a:prstGeom>
          <a:noFill/>
        </p:spPr>
        <p:txBody>
          <a:bodyPr wrap="square" rtlCol="0">
            <a:spAutoFit/>
          </a:bodyPr>
          <a:lstStyle/>
          <a:p>
            <a:r>
              <a:rPr lang="en-GB" b="1" dirty="0"/>
              <a:t> </a:t>
            </a:r>
            <a:r>
              <a:rPr lang="en-GB" sz="1200" dirty="0"/>
              <a:t>(Albert Einstein quote on equal society, 2018)</a:t>
            </a:r>
          </a:p>
        </p:txBody>
      </p:sp>
      <p:sp>
        <p:nvSpPr>
          <p:cNvPr id="27" name="TextBox 26">
            <a:extLst>
              <a:ext uri="{FF2B5EF4-FFF2-40B4-BE49-F238E27FC236}">
                <a16:creationId xmlns:a16="http://schemas.microsoft.com/office/drawing/2014/main" id="{721FFC7C-2D83-4903-9668-3456EF114F33}"/>
              </a:ext>
            </a:extLst>
          </p:cNvPr>
          <p:cNvSpPr txBox="1"/>
          <p:nvPr/>
        </p:nvSpPr>
        <p:spPr>
          <a:xfrm rot="20078659">
            <a:off x="9348779" y="288096"/>
            <a:ext cx="1266211" cy="830997"/>
          </a:xfrm>
          <a:prstGeom prst="rect">
            <a:avLst/>
          </a:prstGeom>
          <a:noFill/>
        </p:spPr>
        <p:txBody>
          <a:bodyPr wrap="square" rtlCol="0">
            <a:spAutoFit/>
          </a:bodyPr>
          <a:lstStyle/>
          <a:p>
            <a:r>
              <a:rPr lang="en-GB" sz="4800" dirty="0">
                <a:latin typeface="AR CARTER" panose="02000000000000000000" pitchFamily="2" charset="0"/>
                <a:cs typeface="Aharoni" panose="02010803020104030203" pitchFamily="2" charset="-79"/>
              </a:rPr>
              <a:t>family</a:t>
            </a:r>
          </a:p>
        </p:txBody>
      </p:sp>
      <p:sp>
        <p:nvSpPr>
          <p:cNvPr id="29" name="TextBox 28">
            <a:extLst>
              <a:ext uri="{FF2B5EF4-FFF2-40B4-BE49-F238E27FC236}">
                <a16:creationId xmlns:a16="http://schemas.microsoft.com/office/drawing/2014/main" id="{42E84DF5-0A2B-42A2-BEA3-BB4BA7AC2498}"/>
              </a:ext>
            </a:extLst>
          </p:cNvPr>
          <p:cNvSpPr txBox="1"/>
          <p:nvPr/>
        </p:nvSpPr>
        <p:spPr>
          <a:xfrm>
            <a:off x="9225233" y="1996475"/>
            <a:ext cx="1457739" cy="923330"/>
          </a:xfrm>
          <a:prstGeom prst="rect">
            <a:avLst/>
          </a:prstGeom>
          <a:noFill/>
        </p:spPr>
        <p:txBody>
          <a:bodyPr wrap="square" rtlCol="0">
            <a:spAutoFit/>
          </a:bodyPr>
          <a:lstStyle/>
          <a:p>
            <a:r>
              <a:rPr lang="en-GB" sz="5400" dirty="0">
                <a:latin typeface="AR CARTER" panose="02000000000000000000" pitchFamily="2" charset="0"/>
              </a:rPr>
              <a:t>age</a:t>
            </a:r>
          </a:p>
        </p:txBody>
      </p:sp>
      <p:sp>
        <p:nvSpPr>
          <p:cNvPr id="30" name="TextBox 29">
            <a:extLst>
              <a:ext uri="{FF2B5EF4-FFF2-40B4-BE49-F238E27FC236}">
                <a16:creationId xmlns:a16="http://schemas.microsoft.com/office/drawing/2014/main" id="{ACF3CD63-838D-4020-858D-5B7B08EB68B1}"/>
              </a:ext>
            </a:extLst>
          </p:cNvPr>
          <p:cNvSpPr txBox="1"/>
          <p:nvPr/>
        </p:nvSpPr>
        <p:spPr>
          <a:xfrm>
            <a:off x="9981884" y="3786112"/>
            <a:ext cx="1669773" cy="707886"/>
          </a:xfrm>
          <a:prstGeom prst="rect">
            <a:avLst/>
          </a:prstGeom>
          <a:noFill/>
        </p:spPr>
        <p:txBody>
          <a:bodyPr wrap="square" rtlCol="0">
            <a:spAutoFit/>
          </a:bodyPr>
          <a:lstStyle/>
          <a:p>
            <a:r>
              <a:rPr lang="en-GB" sz="4000" dirty="0">
                <a:latin typeface="AR CARTER" panose="02000000000000000000" pitchFamily="2" charset="0"/>
              </a:rPr>
              <a:t>education</a:t>
            </a:r>
          </a:p>
        </p:txBody>
      </p:sp>
      <p:sp>
        <p:nvSpPr>
          <p:cNvPr id="31" name="TextBox 30">
            <a:extLst>
              <a:ext uri="{FF2B5EF4-FFF2-40B4-BE49-F238E27FC236}">
                <a16:creationId xmlns:a16="http://schemas.microsoft.com/office/drawing/2014/main" id="{C0B14E53-016C-4048-8182-85E43C63D9B5}"/>
              </a:ext>
            </a:extLst>
          </p:cNvPr>
          <p:cNvSpPr txBox="1"/>
          <p:nvPr/>
        </p:nvSpPr>
        <p:spPr>
          <a:xfrm rot="777963">
            <a:off x="6156986" y="260884"/>
            <a:ext cx="2088199" cy="646331"/>
          </a:xfrm>
          <a:prstGeom prst="rect">
            <a:avLst/>
          </a:prstGeom>
          <a:noFill/>
        </p:spPr>
        <p:txBody>
          <a:bodyPr wrap="square" rtlCol="0">
            <a:spAutoFit/>
          </a:bodyPr>
          <a:lstStyle/>
          <a:p>
            <a:r>
              <a:rPr lang="en-GB" sz="3600" dirty="0">
                <a:latin typeface="AR CARTER" panose="02000000000000000000" pitchFamily="2" charset="0"/>
              </a:rPr>
              <a:t>employment</a:t>
            </a:r>
          </a:p>
        </p:txBody>
      </p:sp>
      <p:sp>
        <p:nvSpPr>
          <p:cNvPr id="32" name="TextBox 31">
            <a:extLst>
              <a:ext uri="{FF2B5EF4-FFF2-40B4-BE49-F238E27FC236}">
                <a16:creationId xmlns:a16="http://schemas.microsoft.com/office/drawing/2014/main" id="{0876D157-02AB-422A-ACC1-F12779BA48AA}"/>
              </a:ext>
            </a:extLst>
          </p:cNvPr>
          <p:cNvSpPr txBox="1"/>
          <p:nvPr/>
        </p:nvSpPr>
        <p:spPr>
          <a:xfrm rot="546528">
            <a:off x="1764398" y="361588"/>
            <a:ext cx="1603513" cy="830997"/>
          </a:xfrm>
          <a:prstGeom prst="rect">
            <a:avLst/>
          </a:prstGeom>
          <a:noFill/>
        </p:spPr>
        <p:txBody>
          <a:bodyPr wrap="square" rtlCol="0">
            <a:spAutoFit/>
          </a:bodyPr>
          <a:lstStyle/>
          <a:p>
            <a:r>
              <a:rPr lang="en-GB" sz="4800" dirty="0">
                <a:latin typeface="AR CARTER" panose="02000000000000000000" pitchFamily="2" charset="0"/>
              </a:rPr>
              <a:t>Health</a:t>
            </a:r>
          </a:p>
        </p:txBody>
      </p:sp>
      <p:sp>
        <p:nvSpPr>
          <p:cNvPr id="33" name="TextBox 32">
            <a:extLst>
              <a:ext uri="{FF2B5EF4-FFF2-40B4-BE49-F238E27FC236}">
                <a16:creationId xmlns:a16="http://schemas.microsoft.com/office/drawing/2014/main" id="{63742549-4C31-4002-8C0E-198797F7DA53}"/>
              </a:ext>
            </a:extLst>
          </p:cNvPr>
          <p:cNvSpPr txBox="1"/>
          <p:nvPr/>
        </p:nvSpPr>
        <p:spPr>
          <a:xfrm>
            <a:off x="1263221" y="1574215"/>
            <a:ext cx="1020588" cy="830997"/>
          </a:xfrm>
          <a:prstGeom prst="rect">
            <a:avLst/>
          </a:prstGeom>
          <a:noFill/>
        </p:spPr>
        <p:txBody>
          <a:bodyPr wrap="square" rtlCol="0">
            <a:spAutoFit/>
          </a:bodyPr>
          <a:lstStyle/>
          <a:p>
            <a:r>
              <a:rPr lang="en-GB" sz="4800" dirty="0">
                <a:latin typeface="AR CARTER" panose="02000000000000000000" pitchFamily="2" charset="0"/>
              </a:rPr>
              <a:t>race</a:t>
            </a:r>
          </a:p>
        </p:txBody>
      </p:sp>
      <p:sp>
        <p:nvSpPr>
          <p:cNvPr id="34" name="TextBox 33">
            <a:extLst>
              <a:ext uri="{FF2B5EF4-FFF2-40B4-BE49-F238E27FC236}">
                <a16:creationId xmlns:a16="http://schemas.microsoft.com/office/drawing/2014/main" id="{B0E6D23D-BBA5-4BBE-8E79-FF674C32DFD6}"/>
              </a:ext>
            </a:extLst>
          </p:cNvPr>
          <p:cNvSpPr txBox="1"/>
          <p:nvPr/>
        </p:nvSpPr>
        <p:spPr>
          <a:xfrm>
            <a:off x="1433624" y="3536919"/>
            <a:ext cx="1276573" cy="769441"/>
          </a:xfrm>
          <a:prstGeom prst="rect">
            <a:avLst/>
          </a:prstGeom>
          <a:noFill/>
        </p:spPr>
        <p:txBody>
          <a:bodyPr wrap="square" rtlCol="0">
            <a:spAutoFit/>
          </a:bodyPr>
          <a:lstStyle/>
          <a:p>
            <a:r>
              <a:rPr lang="en-GB" sz="4400" dirty="0">
                <a:latin typeface="AR CARTER" panose="02000000000000000000" pitchFamily="2" charset="0"/>
              </a:rPr>
              <a:t>wealth</a:t>
            </a:r>
          </a:p>
        </p:txBody>
      </p:sp>
      <p:sp>
        <p:nvSpPr>
          <p:cNvPr id="35" name="TextBox 34">
            <a:extLst>
              <a:ext uri="{FF2B5EF4-FFF2-40B4-BE49-F238E27FC236}">
                <a16:creationId xmlns:a16="http://schemas.microsoft.com/office/drawing/2014/main" id="{EAF2CC4F-10EB-440D-843A-2B9477B50BB7}"/>
              </a:ext>
            </a:extLst>
          </p:cNvPr>
          <p:cNvSpPr txBox="1"/>
          <p:nvPr/>
        </p:nvSpPr>
        <p:spPr>
          <a:xfrm rot="20729219">
            <a:off x="3812059" y="363716"/>
            <a:ext cx="1115671" cy="646331"/>
          </a:xfrm>
          <a:prstGeom prst="rect">
            <a:avLst/>
          </a:prstGeom>
          <a:noFill/>
        </p:spPr>
        <p:txBody>
          <a:bodyPr wrap="square" rtlCol="0">
            <a:spAutoFit/>
          </a:bodyPr>
          <a:lstStyle/>
          <a:p>
            <a:r>
              <a:rPr lang="en-GB" sz="3600" dirty="0">
                <a:latin typeface="AR CARTER" panose="02000000000000000000" pitchFamily="2" charset="0"/>
              </a:rPr>
              <a:t>gender</a:t>
            </a:r>
          </a:p>
        </p:txBody>
      </p:sp>
    </p:spTree>
    <p:extLst>
      <p:ext uri="{BB962C8B-B14F-4D97-AF65-F5344CB8AC3E}">
        <p14:creationId xmlns:p14="http://schemas.microsoft.com/office/powerpoint/2010/main" val="4047834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672767-D016-4F22-A2C9-ECCA31E292F8}"/>
              </a:ext>
            </a:extLst>
          </p:cNvPr>
          <p:cNvSpPr txBox="1"/>
          <p:nvPr/>
        </p:nvSpPr>
        <p:spPr>
          <a:xfrm>
            <a:off x="365760" y="506437"/>
            <a:ext cx="667909" cy="369332"/>
          </a:xfrm>
          <a:prstGeom prst="rect">
            <a:avLst/>
          </a:prstGeom>
          <a:noFill/>
        </p:spPr>
        <p:txBody>
          <a:bodyPr wrap="square" rtlCol="0">
            <a:spAutoFit/>
          </a:bodyPr>
          <a:lstStyle/>
          <a:p>
            <a:r>
              <a:rPr lang="en-GB" dirty="0"/>
              <a:t>3</a:t>
            </a:r>
          </a:p>
        </p:txBody>
      </p:sp>
      <p:sp>
        <p:nvSpPr>
          <p:cNvPr id="5" name="TextBox 4">
            <a:extLst>
              <a:ext uri="{FF2B5EF4-FFF2-40B4-BE49-F238E27FC236}">
                <a16:creationId xmlns:a16="http://schemas.microsoft.com/office/drawing/2014/main" id="{D7B8735F-5558-4763-A41C-723FE06902CA}"/>
              </a:ext>
            </a:extLst>
          </p:cNvPr>
          <p:cNvSpPr txBox="1"/>
          <p:nvPr/>
        </p:nvSpPr>
        <p:spPr>
          <a:xfrm>
            <a:off x="3319975" y="1055077"/>
            <a:ext cx="184731" cy="646331"/>
          </a:xfrm>
          <a:prstGeom prst="rect">
            <a:avLst/>
          </a:prstGeom>
          <a:noFill/>
        </p:spPr>
        <p:txBody>
          <a:bodyPr wrap="none" rtlCol="0">
            <a:spAutoFit/>
          </a:bodyPr>
          <a:lstStyle/>
          <a:p>
            <a:endParaRPr lang="en-GB" dirty="0"/>
          </a:p>
          <a:p>
            <a:endParaRPr lang="en-GB" dirty="0"/>
          </a:p>
        </p:txBody>
      </p:sp>
      <p:sp>
        <p:nvSpPr>
          <p:cNvPr id="10" name="TextBox 9">
            <a:extLst>
              <a:ext uri="{FF2B5EF4-FFF2-40B4-BE49-F238E27FC236}">
                <a16:creationId xmlns:a16="http://schemas.microsoft.com/office/drawing/2014/main" id="{FDB56A9F-9DD7-4A3C-99BB-8B9D311E07E7}"/>
              </a:ext>
            </a:extLst>
          </p:cNvPr>
          <p:cNvSpPr txBox="1"/>
          <p:nvPr/>
        </p:nvSpPr>
        <p:spPr>
          <a:xfrm>
            <a:off x="0" y="1055077"/>
            <a:ext cx="12787531" cy="646331"/>
          </a:xfrm>
          <a:prstGeom prst="rect">
            <a:avLst/>
          </a:prstGeom>
          <a:noFill/>
        </p:spPr>
        <p:txBody>
          <a:bodyPr wrap="square" rtlCol="0">
            <a:spAutoFit/>
          </a:bodyPr>
          <a:lstStyle/>
          <a:p>
            <a:endParaRPr lang="en-GB" dirty="0"/>
          </a:p>
          <a:p>
            <a:endParaRPr lang="en-GB" dirty="0"/>
          </a:p>
        </p:txBody>
      </p:sp>
      <p:sp>
        <p:nvSpPr>
          <p:cNvPr id="16" name="TextBox 15">
            <a:extLst>
              <a:ext uri="{FF2B5EF4-FFF2-40B4-BE49-F238E27FC236}">
                <a16:creationId xmlns:a16="http://schemas.microsoft.com/office/drawing/2014/main" id="{E82C6015-A07E-4629-8D9D-A1B7820BD34B}"/>
              </a:ext>
            </a:extLst>
          </p:cNvPr>
          <p:cNvSpPr txBox="1"/>
          <p:nvPr/>
        </p:nvSpPr>
        <p:spPr>
          <a:xfrm>
            <a:off x="312351" y="410817"/>
            <a:ext cx="11879649" cy="523220"/>
          </a:xfrm>
          <a:prstGeom prst="rect">
            <a:avLst/>
          </a:prstGeom>
          <a:noFill/>
        </p:spPr>
        <p:txBody>
          <a:bodyPr wrap="square" rtlCol="0">
            <a:spAutoFit/>
          </a:bodyPr>
          <a:lstStyle/>
          <a:p>
            <a:r>
              <a:rPr lang="en-GB" sz="2800" dirty="0"/>
              <a:t>Freezing the benefit rates for 2018/19       </a:t>
            </a:r>
            <a:r>
              <a:rPr lang="en-GB" dirty="0"/>
              <a:t>(</a:t>
            </a:r>
            <a:r>
              <a:rPr lang="en-GB" sz="1200" dirty="0"/>
              <a:t>Gov.uk, 2018)</a:t>
            </a:r>
          </a:p>
        </p:txBody>
      </p:sp>
      <p:sp>
        <p:nvSpPr>
          <p:cNvPr id="17" name="TextBox 16">
            <a:extLst>
              <a:ext uri="{FF2B5EF4-FFF2-40B4-BE49-F238E27FC236}">
                <a16:creationId xmlns:a16="http://schemas.microsoft.com/office/drawing/2014/main" id="{602F6976-5E27-4121-9E53-5D914AC262D4}"/>
              </a:ext>
            </a:extLst>
          </p:cNvPr>
          <p:cNvSpPr txBox="1"/>
          <p:nvPr/>
        </p:nvSpPr>
        <p:spPr>
          <a:xfrm>
            <a:off x="145774" y="106018"/>
            <a:ext cx="11932257" cy="369332"/>
          </a:xfrm>
          <a:prstGeom prst="rect">
            <a:avLst/>
          </a:prstGeom>
          <a:noFill/>
        </p:spPr>
        <p:txBody>
          <a:bodyPr wrap="square" rtlCol="0">
            <a:spAutoFit/>
          </a:bodyPr>
          <a:lstStyle/>
          <a:p>
            <a:r>
              <a:rPr lang="en-GB" dirty="0"/>
              <a:t>3</a:t>
            </a:r>
          </a:p>
        </p:txBody>
      </p:sp>
      <p:sp>
        <p:nvSpPr>
          <p:cNvPr id="18" name="TextBox 17">
            <a:extLst>
              <a:ext uri="{FF2B5EF4-FFF2-40B4-BE49-F238E27FC236}">
                <a16:creationId xmlns:a16="http://schemas.microsoft.com/office/drawing/2014/main" id="{C6DDA19B-7FA6-4F67-8974-D7610C95EA17}"/>
              </a:ext>
            </a:extLst>
          </p:cNvPr>
          <p:cNvSpPr txBox="1"/>
          <p:nvPr/>
        </p:nvSpPr>
        <p:spPr>
          <a:xfrm>
            <a:off x="312351" y="1398451"/>
            <a:ext cx="11680466" cy="4278094"/>
          </a:xfrm>
          <a:prstGeom prst="rect">
            <a:avLst/>
          </a:prstGeom>
          <a:noFill/>
        </p:spPr>
        <p:txBody>
          <a:bodyPr wrap="square" rtlCol="0">
            <a:spAutoFit/>
          </a:bodyPr>
          <a:lstStyle/>
          <a:p>
            <a:r>
              <a:rPr lang="en-GB" sz="2400" dirty="0"/>
              <a:t>The joseph Rowntree foundation                                                                                                               </a:t>
            </a:r>
            <a:r>
              <a:rPr lang="en-GB" sz="1100" dirty="0"/>
              <a:t>(JRF, 2018)</a:t>
            </a:r>
          </a:p>
          <a:p>
            <a:endParaRPr lang="en-GB" sz="1100" dirty="0"/>
          </a:p>
          <a:p>
            <a:r>
              <a:rPr lang="en-GB" sz="2400" dirty="0"/>
              <a:t>Universal credit given no votes in the house of commons                                                                     </a:t>
            </a:r>
            <a:r>
              <a:rPr lang="en-GB" sz="1100" dirty="0"/>
              <a:t>(Ashley Cowburn, 2018)</a:t>
            </a:r>
          </a:p>
          <a:p>
            <a:endParaRPr lang="en-GB" dirty="0"/>
          </a:p>
          <a:p>
            <a:r>
              <a:rPr lang="en-GB" sz="3200" dirty="0"/>
              <a:t>What is universal credit?                                                                                                                              </a:t>
            </a:r>
            <a:r>
              <a:rPr lang="en-GB" sz="1100" dirty="0"/>
              <a:t>(Legislation.gov.uk, 2018)</a:t>
            </a:r>
          </a:p>
          <a:p>
            <a:endParaRPr lang="en-GB" dirty="0"/>
          </a:p>
          <a:p>
            <a:r>
              <a:rPr lang="en-GB" sz="2800" dirty="0"/>
              <a:t>Council  and their policies for public education</a:t>
            </a:r>
          </a:p>
          <a:p>
            <a:r>
              <a:rPr lang="en-GB" sz="1100" b="1" dirty="0"/>
              <a:t> </a:t>
            </a:r>
            <a:r>
              <a:rPr lang="en-GB" sz="1100" dirty="0"/>
              <a:t>(Gov.wales, 2018)</a:t>
            </a:r>
          </a:p>
          <a:p>
            <a:endParaRPr lang="en-GB" dirty="0"/>
          </a:p>
          <a:p>
            <a:r>
              <a:rPr lang="en-GB" sz="3200" dirty="0"/>
              <a:t>Country</a:t>
            </a:r>
            <a:r>
              <a:rPr lang="en-GB" dirty="0"/>
              <a:t>                                                                                                                                                                                                   </a:t>
            </a:r>
            <a:r>
              <a:rPr lang="en-GB" sz="1100" dirty="0"/>
              <a:t>(BBC Guides, 2018)</a:t>
            </a:r>
          </a:p>
          <a:p>
            <a:r>
              <a:rPr lang="en-GB" sz="1200" dirty="0"/>
              <a:t>                                                                                                                                                                                                                                                                </a:t>
            </a:r>
          </a:p>
        </p:txBody>
      </p:sp>
      <p:sp>
        <p:nvSpPr>
          <p:cNvPr id="19" name="TextBox 18">
            <a:extLst>
              <a:ext uri="{FF2B5EF4-FFF2-40B4-BE49-F238E27FC236}">
                <a16:creationId xmlns:a16="http://schemas.microsoft.com/office/drawing/2014/main" id="{ABC417D1-EEC2-4671-9618-865600DC3F99}"/>
              </a:ext>
            </a:extLst>
          </p:cNvPr>
          <p:cNvSpPr txBox="1"/>
          <p:nvPr/>
        </p:nvSpPr>
        <p:spPr>
          <a:xfrm>
            <a:off x="145774" y="410817"/>
            <a:ext cx="11900452" cy="369332"/>
          </a:xfrm>
          <a:prstGeom prst="rect">
            <a:avLst/>
          </a:prstGeom>
          <a:noFill/>
        </p:spPr>
        <p:txBody>
          <a:bodyPr wrap="square" rtlCol="0">
            <a:spAutoFit/>
          </a:bodyPr>
          <a:lstStyle/>
          <a:p>
            <a:r>
              <a:rPr lang="en-GB" dirty="0"/>
              <a:t> </a:t>
            </a:r>
          </a:p>
        </p:txBody>
      </p:sp>
      <p:sp>
        <p:nvSpPr>
          <p:cNvPr id="20" name="TextBox 19">
            <a:extLst>
              <a:ext uri="{FF2B5EF4-FFF2-40B4-BE49-F238E27FC236}">
                <a16:creationId xmlns:a16="http://schemas.microsoft.com/office/drawing/2014/main" id="{0DAA3557-AB13-4F9D-89D2-FF8DEC3E3CAA}"/>
              </a:ext>
            </a:extLst>
          </p:cNvPr>
          <p:cNvSpPr txBox="1"/>
          <p:nvPr/>
        </p:nvSpPr>
        <p:spPr>
          <a:xfrm>
            <a:off x="219986" y="780149"/>
            <a:ext cx="184731"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538433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2E097A-CA3F-44D6-8331-5F8474BEBABB}"/>
              </a:ext>
            </a:extLst>
          </p:cNvPr>
          <p:cNvSpPr txBox="1"/>
          <p:nvPr/>
        </p:nvSpPr>
        <p:spPr>
          <a:xfrm>
            <a:off x="742122" y="1139687"/>
            <a:ext cx="11330608" cy="3834386"/>
          </a:xfrm>
          <a:prstGeom prst="rect">
            <a:avLst/>
          </a:prstGeom>
          <a:noFill/>
        </p:spPr>
        <p:txBody>
          <a:bodyPr wrap="square" rtlCol="0">
            <a:spAutoFit/>
          </a:bodyPr>
          <a:lstStyle/>
          <a:p>
            <a:r>
              <a:rPr lang="en-GB" dirty="0"/>
              <a:t>    </a:t>
            </a:r>
            <a:r>
              <a:rPr lang="en-GB" sz="3200" dirty="0"/>
              <a:t>It has been estimated that over 50,000 young people are being home schooled in</a:t>
            </a:r>
          </a:p>
          <a:p>
            <a:r>
              <a:rPr lang="en-GB" sz="3200" dirty="0"/>
              <a:t> the UK and that figure has been Rising by 80% per year, but why  If an education is suposed to be so good? </a:t>
            </a:r>
          </a:p>
          <a:p>
            <a:r>
              <a:rPr lang="en-GB" dirty="0"/>
              <a:t>     </a:t>
            </a:r>
            <a:r>
              <a:rPr lang="en-GB" sz="1200" dirty="0"/>
              <a:t>( Teacherstoryyourhome.co.uk,2018)</a:t>
            </a:r>
          </a:p>
          <a:p>
            <a:endParaRPr lang="en-GB" sz="1200" dirty="0"/>
          </a:p>
          <a:p>
            <a:endParaRPr lang="en-GB" sz="1200" dirty="0"/>
          </a:p>
          <a:p>
            <a:endParaRPr lang="en-GB" sz="1200" dirty="0"/>
          </a:p>
          <a:p>
            <a:endParaRPr lang="en-GB" sz="1200" dirty="0"/>
          </a:p>
          <a:p>
            <a:r>
              <a:rPr lang="en-GB" sz="3200" dirty="0"/>
              <a:t>The Elementary Education Act 1870                        </a:t>
            </a:r>
            <a:r>
              <a:rPr lang="en-GB" sz="1200" dirty="0"/>
              <a:t> (The Balance, 2018)</a:t>
            </a:r>
          </a:p>
          <a:p>
            <a:endParaRPr lang="en-GB" sz="1200" dirty="0"/>
          </a:p>
        </p:txBody>
      </p:sp>
      <p:sp>
        <p:nvSpPr>
          <p:cNvPr id="3" name="TextBox 2">
            <a:extLst>
              <a:ext uri="{FF2B5EF4-FFF2-40B4-BE49-F238E27FC236}">
                <a16:creationId xmlns:a16="http://schemas.microsoft.com/office/drawing/2014/main" id="{F6AD5EF3-135B-4BFC-AF92-80105927695E}"/>
              </a:ext>
            </a:extLst>
          </p:cNvPr>
          <p:cNvSpPr txBox="1"/>
          <p:nvPr/>
        </p:nvSpPr>
        <p:spPr>
          <a:xfrm>
            <a:off x="397565" y="198782"/>
            <a:ext cx="1842052" cy="400110"/>
          </a:xfrm>
          <a:prstGeom prst="rect">
            <a:avLst/>
          </a:prstGeom>
          <a:noFill/>
        </p:spPr>
        <p:txBody>
          <a:bodyPr wrap="square" rtlCol="0">
            <a:spAutoFit/>
          </a:bodyPr>
          <a:lstStyle/>
          <a:p>
            <a:r>
              <a:rPr lang="en-GB" sz="2000" dirty="0"/>
              <a:t>4</a:t>
            </a:r>
          </a:p>
        </p:txBody>
      </p:sp>
    </p:spTree>
    <p:extLst>
      <p:ext uri="{BB962C8B-B14F-4D97-AF65-F5344CB8AC3E}">
        <p14:creationId xmlns:p14="http://schemas.microsoft.com/office/powerpoint/2010/main" val="3760556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2C4A6-EF1C-45B1-8FCF-0304B42505BC}"/>
              </a:ext>
            </a:extLst>
          </p:cNvPr>
          <p:cNvSpPr txBox="1"/>
          <p:nvPr/>
        </p:nvSpPr>
        <p:spPr>
          <a:xfrm>
            <a:off x="238539" y="645830"/>
            <a:ext cx="11840919" cy="8049176"/>
          </a:xfrm>
          <a:prstGeom prst="rect">
            <a:avLst/>
          </a:prstGeom>
          <a:noFill/>
        </p:spPr>
        <p:txBody>
          <a:bodyPr wrap="square" rtlCol="0">
            <a:spAutoFit/>
          </a:bodyPr>
          <a:lstStyle/>
          <a:p>
            <a:r>
              <a:rPr lang="en-GB" sz="3600" dirty="0">
                <a:latin typeface="AR CARTER" panose="02000000000000000000" pitchFamily="2" charset="0"/>
              </a:rPr>
              <a:t>The purpose of Compulsory Education is to deprive the common people of their </a:t>
            </a:r>
            <a:r>
              <a:rPr lang="en-GB" sz="3600" dirty="0" err="1">
                <a:latin typeface="AR CARTER" panose="02000000000000000000" pitchFamily="2" charset="0"/>
              </a:rPr>
              <a:t>commonsense</a:t>
            </a:r>
            <a:r>
              <a:rPr lang="en-GB" sz="3600" dirty="0">
                <a:latin typeface="AR CARTER" panose="02000000000000000000" pitchFamily="2" charset="0"/>
              </a:rPr>
              <a:t>.” </a:t>
            </a:r>
            <a:r>
              <a:rPr lang="en-GB" sz="2400" dirty="0">
                <a:latin typeface="AR CARTER" panose="02000000000000000000" pitchFamily="2" charset="0"/>
              </a:rPr>
              <a:t>Gilbert K. Chesterton</a:t>
            </a:r>
          </a:p>
          <a:p>
            <a:br>
              <a:rPr lang="en-GB" dirty="0"/>
            </a:br>
            <a:r>
              <a:rPr lang="en-GB" dirty="0"/>
              <a:t>“</a:t>
            </a:r>
          </a:p>
          <a:p>
            <a:r>
              <a:rPr lang="en-GB" b="1" dirty="0"/>
              <a:t> </a:t>
            </a:r>
            <a:r>
              <a:rPr lang="en-GB" sz="4000" dirty="0">
                <a:latin typeface="AR CARTER" panose="02000000000000000000" pitchFamily="2" charset="0"/>
              </a:rPr>
              <a:t> The difference between stupidity and genius is that genius has its limits.” </a:t>
            </a:r>
            <a:r>
              <a:rPr lang="en-GB" sz="2800" dirty="0">
                <a:latin typeface="AR CARTER" panose="02000000000000000000" pitchFamily="2" charset="0"/>
              </a:rPr>
              <a:t>Albert Einstein</a:t>
            </a:r>
          </a:p>
          <a:p>
            <a:endParaRPr lang="en-GB" sz="2800" dirty="0">
              <a:latin typeface="AR CARTER" panose="02000000000000000000" pitchFamily="2" charset="0"/>
            </a:endParaRPr>
          </a:p>
          <a:p>
            <a:r>
              <a:rPr lang="en-GB" sz="4000" dirty="0">
                <a:latin typeface="AR CARTER" panose="02000000000000000000" pitchFamily="2" charset="0"/>
              </a:rPr>
              <a:t>“Peace cannot be kept by force; it can only be achieved by understanding.” </a:t>
            </a:r>
            <a:r>
              <a:rPr lang="en-GB" sz="2800" dirty="0">
                <a:latin typeface="AR CARTER" panose="02000000000000000000" pitchFamily="2" charset="0"/>
              </a:rPr>
              <a:t>Albert Einstein</a:t>
            </a:r>
          </a:p>
          <a:p>
            <a:endParaRPr lang="en-GB" sz="2800" dirty="0">
              <a:latin typeface="AR CARTER" panose="02000000000000000000" pitchFamily="2" charset="0"/>
            </a:endParaRPr>
          </a:p>
          <a:p>
            <a:r>
              <a:rPr lang="en-GB" sz="3600" dirty="0">
                <a:latin typeface="AR CARTER" panose="02000000000000000000" pitchFamily="2" charset="0"/>
              </a:rPr>
              <a:t>“There are some ideas so wrong that only a very intelligent person could believe in them.” </a:t>
            </a:r>
            <a:r>
              <a:rPr lang="en-GB" sz="2800" dirty="0">
                <a:latin typeface="AR CARTER" panose="02000000000000000000" pitchFamily="2" charset="0"/>
              </a:rPr>
              <a:t>George Orwell</a:t>
            </a:r>
            <a:br>
              <a:rPr lang="en-GB" sz="4000" dirty="0"/>
            </a:br>
            <a:br>
              <a:rPr lang="en-GB" sz="4000" dirty="0"/>
            </a:br>
            <a:endParaRPr lang="en-GB" sz="4000" dirty="0">
              <a:latin typeface="AR CARTER" panose="02000000000000000000" pitchFamily="2" charset="0"/>
            </a:endParaRPr>
          </a:p>
          <a:p>
            <a:br>
              <a:rPr lang="en-GB" dirty="0"/>
            </a:br>
            <a:r>
              <a:rPr lang="en-GB" dirty="0"/>
              <a:t>                                                                                                                                                              </a:t>
            </a:r>
            <a:r>
              <a:rPr lang="en-GB" b="1" dirty="0"/>
              <a:t>  </a:t>
            </a:r>
            <a:r>
              <a:rPr lang="en-GB" dirty="0"/>
              <a:t>(BrainyQuote, 2018)</a:t>
            </a:r>
          </a:p>
          <a:p>
            <a:endParaRPr lang="en-GB" dirty="0"/>
          </a:p>
        </p:txBody>
      </p:sp>
      <p:sp>
        <p:nvSpPr>
          <p:cNvPr id="3" name="TextBox 2">
            <a:extLst>
              <a:ext uri="{FF2B5EF4-FFF2-40B4-BE49-F238E27FC236}">
                <a16:creationId xmlns:a16="http://schemas.microsoft.com/office/drawing/2014/main" id="{AE152228-FE48-48C4-9FC1-BF6B1846AABE}"/>
              </a:ext>
            </a:extLst>
          </p:cNvPr>
          <p:cNvSpPr txBox="1"/>
          <p:nvPr/>
        </p:nvSpPr>
        <p:spPr>
          <a:xfrm>
            <a:off x="4051495" y="0"/>
            <a:ext cx="5922499" cy="769441"/>
          </a:xfrm>
          <a:prstGeom prst="rect">
            <a:avLst/>
          </a:prstGeom>
          <a:noFill/>
        </p:spPr>
        <p:txBody>
          <a:bodyPr wrap="square" rtlCol="0">
            <a:spAutoFit/>
          </a:bodyPr>
          <a:lstStyle/>
          <a:p>
            <a:r>
              <a:rPr lang="en-GB" sz="4400" b="1" dirty="0">
                <a:latin typeface="AR CENA" panose="02000000000000000000" pitchFamily="2" charset="0"/>
              </a:rPr>
              <a:t>Famous quotes</a:t>
            </a:r>
          </a:p>
        </p:txBody>
      </p:sp>
      <p:sp>
        <p:nvSpPr>
          <p:cNvPr id="4" name="TextBox 3">
            <a:extLst>
              <a:ext uri="{FF2B5EF4-FFF2-40B4-BE49-F238E27FC236}">
                <a16:creationId xmlns:a16="http://schemas.microsoft.com/office/drawing/2014/main" id="{4ABFAEA3-8300-4D16-85A2-9D8BC8421D77}"/>
              </a:ext>
            </a:extLst>
          </p:cNvPr>
          <p:cNvSpPr txBox="1"/>
          <p:nvPr/>
        </p:nvSpPr>
        <p:spPr>
          <a:xfrm>
            <a:off x="506437" y="245720"/>
            <a:ext cx="773724" cy="400110"/>
          </a:xfrm>
          <a:prstGeom prst="rect">
            <a:avLst/>
          </a:prstGeom>
          <a:noFill/>
        </p:spPr>
        <p:txBody>
          <a:bodyPr wrap="square" rtlCol="0">
            <a:spAutoFit/>
          </a:bodyPr>
          <a:lstStyle/>
          <a:p>
            <a:r>
              <a:rPr lang="en-GB" sz="2000" dirty="0"/>
              <a:t>5</a:t>
            </a:r>
          </a:p>
        </p:txBody>
      </p:sp>
      <p:sp>
        <p:nvSpPr>
          <p:cNvPr id="5" name="TextBox 4">
            <a:extLst>
              <a:ext uri="{FF2B5EF4-FFF2-40B4-BE49-F238E27FC236}">
                <a16:creationId xmlns:a16="http://schemas.microsoft.com/office/drawing/2014/main" id="{33FB3108-167C-462E-864B-8D611D532C70}"/>
              </a:ext>
            </a:extLst>
          </p:cNvPr>
          <p:cNvSpPr txBox="1"/>
          <p:nvPr/>
        </p:nvSpPr>
        <p:spPr>
          <a:xfrm>
            <a:off x="6973497" y="6062869"/>
            <a:ext cx="5168348" cy="369332"/>
          </a:xfrm>
          <a:prstGeom prst="rect">
            <a:avLst/>
          </a:prstGeom>
          <a:noFill/>
        </p:spPr>
        <p:txBody>
          <a:bodyPr wrap="square" rtlCol="0">
            <a:spAutoFit/>
          </a:bodyPr>
          <a:lstStyle/>
          <a:p>
            <a:r>
              <a:rPr lang="en-GB" dirty="0"/>
              <a:t>(Designprinciplesftw.com, 2018)</a:t>
            </a:r>
          </a:p>
        </p:txBody>
      </p:sp>
      <p:sp>
        <p:nvSpPr>
          <p:cNvPr id="11" name="TextBox 10">
            <a:extLst>
              <a:ext uri="{FF2B5EF4-FFF2-40B4-BE49-F238E27FC236}">
                <a16:creationId xmlns:a16="http://schemas.microsoft.com/office/drawing/2014/main" id="{F24921E3-7BC4-4B22-B15A-207EF61F04A8}"/>
              </a:ext>
            </a:extLst>
          </p:cNvPr>
          <p:cNvSpPr txBox="1"/>
          <p:nvPr/>
        </p:nvSpPr>
        <p:spPr>
          <a:xfrm>
            <a:off x="506437" y="425799"/>
            <a:ext cx="184731" cy="369332"/>
          </a:xfrm>
          <a:prstGeom prst="rect">
            <a:avLst/>
          </a:prstGeom>
          <a:noFill/>
        </p:spPr>
        <p:txBody>
          <a:bodyPr wrap="none" rtlCol="0">
            <a:spAutoFit/>
          </a:bodyPr>
          <a:lstStyle/>
          <a:p>
            <a:endParaRPr lang="en-GB" dirty="0"/>
          </a:p>
        </p:txBody>
      </p:sp>
      <p:sp>
        <p:nvSpPr>
          <p:cNvPr id="7" name="TextBox 6">
            <a:extLst>
              <a:ext uri="{FF2B5EF4-FFF2-40B4-BE49-F238E27FC236}">
                <a16:creationId xmlns:a16="http://schemas.microsoft.com/office/drawing/2014/main" id="{34B15BAE-BA3F-470D-BBF0-1FD4D0C31A95}"/>
              </a:ext>
            </a:extLst>
          </p:cNvPr>
          <p:cNvSpPr txBox="1"/>
          <p:nvPr/>
        </p:nvSpPr>
        <p:spPr>
          <a:xfrm>
            <a:off x="176152" y="425799"/>
            <a:ext cx="11777309" cy="369332"/>
          </a:xfrm>
          <a:prstGeom prst="rect">
            <a:avLst/>
          </a:prstGeom>
          <a:noFill/>
        </p:spPr>
        <p:txBody>
          <a:bodyPr wrap="square" rtlCol="0">
            <a:spAutoFit/>
          </a:bodyPr>
          <a:lstStyle/>
          <a:p>
            <a:r>
              <a:rPr lang="en-GB" dirty="0"/>
              <a:t>“</a:t>
            </a:r>
          </a:p>
        </p:txBody>
      </p:sp>
    </p:spTree>
    <p:extLst>
      <p:ext uri="{BB962C8B-B14F-4D97-AF65-F5344CB8AC3E}">
        <p14:creationId xmlns:p14="http://schemas.microsoft.com/office/powerpoint/2010/main" val="54945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77B73-4AD6-4C28-96F0-A824D62AF642}"/>
              </a:ext>
            </a:extLst>
          </p:cNvPr>
          <p:cNvSpPr txBox="1"/>
          <p:nvPr/>
        </p:nvSpPr>
        <p:spPr>
          <a:xfrm>
            <a:off x="154745" y="124824"/>
            <a:ext cx="12562449" cy="369332"/>
          </a:xfrm>
          <a:prstGeom prst="rect">
            <a:avLst/>
          </a:prstGeom>
          <a:noFill/>
        </p:spPr>
        <p:txBody>
          <a:bodyPr wrap="square" rtlCol="0">
            <a:spAutoFit/>
          </a:bodyPr>
          <a:lstStyle/>
          <a:p>
            <a:r>
              <a:rPr lang="en-GB" dirty="0"/>
              <a:t>5</a:t>
            </a:r>
          </a:p>
        </p:txBody>
      </p:sp>
      <p:sp>
        <p:nvSpPr>
          <p:cNvPr id="4" name="TextBox 3">
            <a:extLst>
              <a:ext uri="{FF2B5EF4-FFF2-40B4-BE49-F238E27FC236}">
                <a16:creationId xmlns:a16="http://schemas.microsoft.com/office/drawing/2014/main" id="{4AAFB9BC-FBAD-42C3-822D-51A5803B6C63}"/>
              </a:ext>
            </a:extLst>
          </p:cNvPr>
          <p:cNvSpPr txBox="1"/>
          <p:nvPr/>
        </p:nvSpPr>
        <p:spPr>
          <a:xfrm>
            <a:off x="1899139" y="309490"/>
            <a:ext cx="12759396" cy="1015663"/>
          </a:xfrm>
          <a:prstGeom prst="rect">
            <a:avLst/>
          </a:prstGeom>
          <a:noFill/>
        </p:spPr>
        <p:txBody>
          <a:bodyPr wrap="square" rtlCol="0">
            <a:spAutoFit/>
          </a:bodyPr>
          <a:lstStyle/>
          <a:p>
            <a:r>
              <a:rPr lang="en-GB" sz="2800" dirty="0"/>
              <a:t>                </a:t>
            </a:r>
            <a:r>
              <a:rPr lang="en-GB" sz="6000" dirty="0">
                <a:latin typeface="AR CARTER" panose="02000000000000000000" pitchFamily="2" charset="0"/>
              </a:rPr>
              <a:t>A sustainable society</a:t>
            </a:r>
          </a:p>
        </p:txBody>
      </p:sp>
      <p:sp>
        <p:nvSpPr>
          <p:cNvPr id="5" name="TextBox 4">
            <a:extLst>
              <a:ext uri="{FF2B5EF4-FFF2-40B4-BE49-F238E27FC236}">
                <a16:creationId xmlns:a16="http://schemas.microsoft.com/office/drawing/2014/main" id="{063CFA49-238A-4BCC-8A51-E8BD9857EF03}"/>
              </a:ext>
            </a:extLst>
          </p:cNvPr>
          <p:cNvSpPr txBox="1"/>
          <p:nvPr/>
        </p:nvSpPr>
        <p:spPr>
          <a:xfrm>
            <a:off x="23447" y="1928055"/>
            <a:ext cx="12168553" cy="3970318"/>
          </a:xfrm>
          <a:prstGeom prst="rect">
            <a:avLst/>
          </a:prstGeom>
          <a:noFill/>
        </p:spPr>
        <p:txBody>
          <a:bodyPr wrap="square" rtlCol="0">
            <a:spAutoFit/>
          </a:bodyPr>
          <a:lstStyle/>
          <a:p>
            <a:r>
              <a:rPr lang="en-GB" sz="2400" dirty="0">
                <a:latin typeface="AR CARTER" panose="02000000000000000000" pitchFamily="2" charset="0"/>
              </a:rPr>
              <a:t>     </a:t>
            </a:r>
            <a:r>
              <a:rPr lang="en-GB" sz="2800" dirty="0">
                <a:latin typeface="AR CARTER" panose="02000000000000000000" pitchFamily="2" charset="0"/>
              </a:rPr>
              <a:t>Democracy should mean more than just elections and governments, decisions about public rights</a:t>
            </a:r>
          </a:p>
          <a:p>
            <a:r>
              <a:rPr lang="en-GB" sz="2800" dirty="0">
                <a:latin typeface="AR CARTER" panose="02000000000000000000" pitchFamily="2" charset="0"/>
              </a:rPr>
              <a:t> and economic self-containment should also be applied to the decision making. Ecological sustainability requires better  amalgamation With environmental protection. The consumption of ever increasing materials are being widely consumed And the health of the environment and economy for future generations relies on our ability to achieve a good practice.</a:t>
            </a:r>
          </a:p>
          <a:p>
            <a:r>
              <a:rPr lang="en-GB" sz="2800" dirty="0">
                <a:latin typeface="AR CARTER" panose="02000000000000000000" pitchFamily="2" charset="0"/>
              </a:rPr>
              <a:t>Health, education and safety should be a natural resource, organisations who pursue to privatise these elements</a:t>
            </a:r>
          </a:p>
          <a:p>
            <a:r>
              <a:rPr lang="en-GB" sz="2800" dirty="0">
                <a:latin typeface="AR CARTER" panose="02000000000000000000" pitchFamily="2" charset="0"/>
              </a:rPr>
              <a:t> threaten a person’s ability to sustain a future for the individual and their families.</a:t>
            </a:r>
          </a:p>
          <a:p>
            <a:r>
              <a:rPr lang="en-GB" sz="2800" dirty="0">
                <a:latin typeface="AR CARTER" panose="02000000000000000000" pitchFamily="2" charset="0"/>
              </a:rPr>
              <a:t>Protecting workers rights by creating policies and Laws, will help sustain the health, equality and inclusion of every society member.</a:t>
            </a:r>
          </a:p>
        </p:txBody>
      </p:sp>
      <p:sp>
        <p:nvSpPr>
          <p:cNvPr id="6" name="TextBox 5">
            <a:extLst>
              <a:ext uri="{FF2B5EF4-FFF2-40B4-BE49-F238E27FC236}">
                <a16:creationId xmlns:a16="http://schemas.microsoft.com/office/drawing/2014/main" id="{311CC6BC-D601-4D24-B63D-DF7CDBE5973D}"/>
              </a:ext>
            </a:extLst>
          </p:cNvPr>
          <p:cNvSpPr txBox="1"/>
          <p:nvPr/>
        </p:nvSpPr>
        <p:spPr>
          <a:xfrm>
            <a:off x="8384345" y="5937347"/>
            <a:ext cx="4178105" cy="584775"/>
          </a:xfrm>
          <a:prstGeom prst="rect">
            <a:avLst/>
          </a:prstGeom>
          <a:noFill/>
        </p:spPr>
        <p:txBody>
          <a:bodyPr wrap="square" rtlCol="0">
            <a:spAutoFit/>
          </a:bodyPr>
          <a:lstStyle/>
          <a:p>
            <a:r>
              <a:rPr lang="en-GB" b="1" dirty="0"/>
              <a:t> </a:t>
            </a:r>
            <a:r>
              <a:rPr lang="en-GB" sz="1400" dirty="0"/>
              <a:t>(Gov.uk, 2018)                                                     (Heilbroner and Milberg, 2012)</a:t>
            </a:r>
          </a:p>
        </p:txBody>
      </p:sp>
    </p:spTree>
    <p:extLst>
      <p:ext uri="{BB962C8B-B14F-4D97-AF65-F5344CB8AC3E}">
        <p14:creationId xmlns:p14="http://schemas.microsoft.com/office/powerpoint/2010/main" val="2586870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5C0EF3-6713-4007-BF84-DC3CECCC7630}"/>
              </a:ext>
            </a:extLst>
          </p:cNvPr>
          <p:cNvSpPr txBox="1"/>
          <p:nvPr/>
        </p:nvSpPr>
        <p:spPr>
          <a:xfrm>
            <a:off x="661183" y="450166"/>
            <a:ext cx="10592972" cy="1015663"/>
          </a:xfrm>
          <a:prstGeom prst="rect">
            <a:avLst/>
          </a:prstGeom>
          <a:noFill/>
        </p:spPr>
        <p:txBody>
          <a:bodyPr wrap="square" rtlCol="0">
            <a:spAutoFit/>
          </a:bodyPr>
          <a:lstStyle/>
          <a:p>
            <a:r>
              <a:rPr lang="en-GB" dirty="0"/>
              <a:t>7                                                                       </a:t>
            </a:r>
            <a:r>
              <a:rPr lang="en-GB" sz="6000" dirty="0">
                <a:latin typeface="AR CARTER" panose="02000000000000000000" pitchFamily="2" charset="0"/>
              </a:rPr>
              <a:t>conclusion</a:t>
            </a:r>
          </a:p>
        </p:txBody>
      </p:sp>
      <p:sp>
        <p:nvSpPr>
          <p:cNvPr id="3" name="TextBox 2">
            <a:extLst>
              <a:ext uri="{FF2B5EF4-FFF2-40B4-BE49-F238E27FC236}">
                <a16:creationId xmlns:a16="http://schemas.microsoft.com/office/drawing/2014/main" id="{B8CDF8F8-9744-4804-94B0-A79DFB845BCA}"/>
              </a:ext>
            </a:extLst>
          </p:cNvPr>
          <p:cNvSpPr txBox="1"/>
          <p:nvPr/>
        </p:nvSpPr>
        <p:spPr>
          <a:xfrm>
            <a:off x="501748" y="1674674"/>
            <a:ext cx="11690252" cy="6863417"/>
          </a:xfrm>
          <a:prstGeom prst="rect">
            <a:avLst/>
          </a:prstGeom>
          <a:noFill/>
        </p:spPr>
        <p:txBody>
          <a:bodyPr wrap="square" rtlCol="0">
            <a:spAutoFit/>
          </a:bodyPr>
          <a:lstStyle/>
          <a:p>
            <a:r>
              <a:rPr lang="en-GB" sz="2800" dirty="0">
                <a:latin typeface="AR CARTER" panose="02000000000000000000" pitchFamily="2" charset="0"/>
              </a:rPr>
              <a:t>The educational system within the British society requires change. Traditionalism plays an active part</a:t>
            </a:r>
          </a:p>
          <a:p>
            <a:r>
              <a:rPr lang="en-GB" sz="2800" dirty="0">
                <a:latin typeface="AR CARTER" panose="02000000000000000000" pitchFamily="2" charset="0"/>
              </a:rPr>
              <a:t> in the policy making. The Elementary Education Act 1870 that came into law during history as recognition to</a:t>
            </a:r>
          </a:p>
          <a:p>
            <a:r>
              <a:rPr lang="en-GB" sz="2800" dirty="0">
                <a:latin typeface="AR CARTER" panose="02000000000000000000" pitchFamily="2" charset="0"/>
              </a:rPr>
              <a:t> improve the skills of the British workforce is a Similar strategy to the educational purpose of today. </a:t>
            </a:r>
          </a:p>
          <a:p>
            <a:r>
              <a:rPr lang="en-GB" sz="2800" dirty="0">
                <a:latin typeface="AR CARTER" panose="02000000000000000000" pitchFamily="2" charset="0"/>
              </a:rPr>
              <a:t>To conform to certain rules and expectations, suggesting ‘one size fits all’ is an unfair practice and should not be implemented in a British educational system, if more powers and opportunities were provided to members of society, exclusion, deprivation and poverty would probably be a thing of the past.</a:t>
            </a:r>
          </a:p>
          <a:p>
            <a:r>
              <a:rPr lang="en-GB" sz="2800" dirty="0">
                <a:latin typeface="AR CARTER" panose="02000000000000000000" pitchFamily="2" charset="0"/>
              </a:rPr>
              <a:t>Society requires a sympathetic approach and a want to change lives for the better. This can be achieved if moral ground can be found and acted upon for the interests of the long term sustainable future.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25616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5EB973-318C-4B77-A6B5-BD6345E4EA97}"/>
              </a:ext>
            </a:extLst>
          </p:cNvPr>
          <p:cNvSpPr txBox="1"/>
          <p:nvPr/>
        </p:nvSpPr>
        <p:spPr>
          <a:xfrm>
            <a:off x="492369" y="0"/>
            <a:ext cx="12098216" cy="7017306"/>
          </a:xfrm>
          <a:prstGeom prst="rect">
            <a:avLst/>
          </a:prstGeom>
          <a:noFill/>
        </p:spPr>
        <p:txBody>
          <a:bodyPr wrap="square" rtlCol="0">
            <a:spAutoFit/>
          </a:bodyPr>
          <a:lstStyle/>
          <a:p>
            <a:r>
              <a:rPr lang="en-GB" dirty="0"/>
              <a:t>ADHD. (1999). London: </a:t>
            </a:r>
            <a:r>
              <a:rPr lang="en-GB" dirty="0" err="1"/>
              <a:t>Whurr</a:t>
            </a:r>
            <a:r>
              <a:rPr lang="en-GB" dirty="0"/>
              <a:t> Publishers.</a:t>
            </a:r>
          </a:p>
          <a:p>
            <a:r>
              <a:rPr lang="en-GB" dirty="0"/>
              <a:t>Albert Einstein quote on equal society. (2018). [image] Available at: </a:t>
            </a:r>
            <a:r>
              <a:rPr lang="en-GB" u="sng" dirty="0">
                <a:hlinkClick r:id="rId2"/>
              </a:rPr>
              <a:t>https://qph.ec.quoracdn.net/main-qimg-b98d152beefb60cbd0cc74ab21e30e0e-c</a:t>
            </a:r>
            <a:r>
              <a:rPr lang="en-GB" dirty="0"/>
              <a:t> [Accessed 11 Jan. 2018].</a:t>
            </a:r>
          </a:p>
          <a:p>
            <a:r>
              <a:rPr lang="en-GB" dirty="0"/>
              <a:t>Ashley Cowburn, T. (2018). </a:t>
            </a:r>
            <a:r>
              <a:rPr lang="en-GB" i="1" dirty="0"/>
              <a:t>Government humiliated as commons votes overwhelmingly to pause Universal Credit</a:t>
            </a:r>
            <a:r>
              <a:rPr lang="en-GB" dirty="0"/>
              <a:t>. [online] The Independent. Available at</a:t>
            </a:r>
            <a:r>
              <a:rPr lang="en-GB" u="sng" dirty="0">
                <a:hlinkClick r:id="rId3" action="ppaction://hlinkfile"/>
              </a:rPr>
              <a:t>: http://www.independent.co.uk/news/universal-credit-stopped-paused-vote-government-defeat-commons-mp-a8007706.html</a:t>
            </a:r>
            <a:r>
              <a:rPr lang="en-GB" dirty="0"/>
              <a:t> [Accessed 5 Jan. 2018].</a:t>
            </a:r>
          </a:p>
          <a:p>
            <a:r>
              <a:rPr lang="en-GB" dirty="0"/>
              <a:t>Barkley, R., Murphy, K. and Fischer, M. (2008). </a:t>
            </a:r>
            <a:r>
              <a:rPr lang="en-GB" i="1" dirty="0"/>
              <a:t>ADHD in adults</a:t>
            </a:r>
            <a:r>
              <a:rPr lang="en-GB" dirty="0"/>
              <a:t>. New York: Guilford Press.</a:t>
            </a:r>
          </a:p>
          <a:p>
            <a:r>
              <a:rPr lang="en-GB" dirty="0"/>
              <a:t>BBC Guides. (2018). </a:t>
            </a:r>
            <a:r>
              <a:rPr lang="en-GB" i="1" dirty="0"/>
              <a:t>Why do they speak Welsh in South America?</a:t>
            </a:r>
            <a:r>
              <a:rPr lang="en-GB" dirty="0"/>
              <a:t>. [online] Available at: http://www.bbc.co.uk/guides/z9kr9j6 [Accessed 4 Jan. 2018].</a:t>
            </a:r>
          </a:p>
          <a:p>
            <a:r>
              <a:rPr lang="en-GB" dirty="0"/>
              <a:t>BrainyQuote. (2018). </a:t>
            </a:r>
            <a:r>
              <a:rPr lang="en-GB" i="1" dirty="0"/>
              <a:t>Gilbert K. Chesterton Quotes</a:t>
            </a:r>
            <a:r>
              <a:rPr lang="en-GB" dirty="0"/>
              <a:t>. [online] Available at: </a:t>
            </a:r>
            <a:r>
              <a:rPr lang="en-GB" u="sng" dirty="0">
                <a:hlinkClick r:id="rId4"/>
              </a:rPr>
              <a:t>https://www.brainyquote.com/quotes/gilbert_k_chesterton_108937</a:t>
            </a:r>
            <a:r>
              <a:rPr lang="en-GB" dirty="0"/>
              <a:t> [Accessed 6 Jan. 2018].</a:t>
            </a:r>
          </a:p>
          <a:p>
            <a:r>
              <a:rPr lang="en-GB" dirty="0"/>
              <a:t>Centre for Educational Neuroscience. (2018). </a:t>
            </a:r>
            <a:r>
              <a:rPr lang="en-GB" i="1" dirty="0"/>
              <a:t>Is ADHD on the rise in UK schools?</a:t>
            </a:r>
            <a:r>
              <a:rPr lang="en-GB" dirty="0"/>
              <a:t>. [online] Available at: </a:t>
            </a:r>
            <a:r>
              <a:rPr lang="en-GB" u="sng" dirty="0">
                <a:hlinkClick r:id="rId5"/>
              </a:rPr>
              <a:t>http://www.educationalneuroscience.org.uk/neuromyth-or-neurofact/is-adhd-on-the-rise-in-uk-schools/</a:t>
            </a:r>
            <a:r>
              <a:rPr lang="en-GB" dirty="0"/>
              <a:t> [Accessed 5 Jan. 2018].</a:t>
            </a:r>
          </a:p>
          <a:p>
            <a:r>
              <a:rPr lang="en-GB" dirty="0"/>
              <a:t>Child Mind Institute. (2018). </a:t>
            </a:r>
            <a:r>
              <a:rPr lang="en-GB" i="1" dirty="0"/>
              <a:t>Will ADHD Medication Change My Child's Brain?</a:t>
            </a:r>
            <a:r>
              <a:rPr lang="en-GB" dirty="0"/>
              <a:t>. [online] Available at: </a:t>
            </a:r>
            <a:r>
              <a:rPr lang="en-GB" u="sng" dirty="0">
                <a:hlinkClick r:id="rId6"/>
              </a:rPr>
              <a:t>https://childmind.org/article/will-adhd-medication-change-my-childs-brain/</a:t>
            </a:r>
            <a:r>
              <a:rPr lang="en-GB" dirty="0"/>
              <a:t> [Accessed 6 Jan. 2018].</a:t>
            </a:r>
          </a:p>
          <a:p>
            <a:r>
              <a:rPr lang="en-GB" dirty="0"/>
              <a:t>Designprinciplesftw.com. (2018). </a:t>
            </a:r>
            <a:r>
              <a:rPr lang="en-GB" i="1" dirty="0"/>
              <a:t>46 Rules of Genius | Design Principles FTW</a:t>
            </a:r>
            <a:r>
              <a:rPr lang="en-GB" dirty="0"/>
              <a:t>. [online] Available at: </a:t>
            </a:r>
            <a:r>
              <a:rPr lang="en-GB" u="sng" dirty="0">
                <a:hlinkClick r:id="rId7"/>
              </a:rPr>
              <a:t>http://www.designprinciplesftw.com/collections/46-rules-of-genius#747</a:t>
            </a:r>
            <a:r>
              <a:rPr lang="en-GB" dirty="0"/>
              <a:t> [Accessed 8 Jan. 2018].</a:t>
            </a:r>
          </a:p>
          <a:p>
            <a:r>
              <a:rPr lang="en-GB" dirty="0"/>
              <a:t>Dewey, J. (2017). </a:t>
            </a:r>
            <a:r>
              <a:rPr lang="en-GB" i="1" dirty="0"/>
              <a:t>Democracy and Education</a:t>
            </a:r>
            <a:r>
              <a:rPr lang="en-GB" dirty="0"/>
              <a:t>. Lanham: Dancing Unicorn Books.</a:t>
            </a:r>
          </a:p>
          <a:p>
            <a:r>
              <a:rPr lang="en-GB" dirty="0"/>
              <a:t>Dorling, D. (2015). </a:t>
            </a:r>
            <a:r>
              <a:rPr lang="en-GB" i="1" dirty="0"/>
              <a:t>Inequality and the 1%</a:t>
            </a:r>
            <a:r>
              <a:rPr lang="en-GB" dirty="0"/>
              <a:t>. London: Verso.</a:t>
            </a:r>
          </a:p>
          <a:p>
            <a:r>
              <a:rPr lang="en-GB" dirty="0"/>
              <a:t>Gov.uk. (2018). </a:t>
            </a:r>
            <a:r>
              <a:rPr lang="en-GB" i="1" dirty="0"/>
              <a:t>Proposed benefit and pension rates 2018 to 2019 - GOV.UK</a:t>
            </a:r>
            <a:r>
              <a:rPr lang="en-GB" dirty="0"/>
              <a:t>. [online] Available at</a:t>
            </a:r>
            <a:r>
              <a:rPr lang="en-GB" u="sng" dirty="0">
                <a:hlinkClick r:id="rId8" action="ppaction://hlinkfile"/>
              </a:rPr>
              <a:t>: https://www.gov.uk/government/publications/proposed-benefit-and-pension-rates-2018-to-2019</a:t>
            </a:r>
            <a:r>
              <a:rPr lang="en-GB" dirty="0"/>
              <a:t> [Accessed 13 Jan. 2018].</a:t>
            </a:r>
          </a:p>
          <a:p>
            <a:r>
              <a:rPr lang="en-GB" dirty="0"/>
              <a:t>Gov.uk. (2018). </a:t>
            </a:r>
            <a:r>
              <a:rPr lang="en-GB" i="1" dirty="0"/>
              <a:t>2010 to 2015 government policy: equality - GOV.UK</a:t>
            </a:r>
            <a:r>
              <a:rPr lang="en-GB" dirty="0"/>
              <a:t>. [online] Available at: </a:t>
            </a:r>
            <a:r>
              <a:rPr lang="en-GB" u="sng" dirty="0">
                <a:hlinkClick r:id="rId9"/>
              </a:rPr>
              <a:t>https://www.gov.uk/government/publications/2010-to-2015-government-policy-equality/2010-to-2015-government-policy-equality</a:t>
            </a:r>
            <a:r>
              <a:rPr lang="en-GB" dirty="0"/>
              <a:t> [Accessed 9 Jan. 2018].</a:t>
            </a:r>
          </a:p>
        </p:txBody>
      </p:sp>
    </p:spTree>
    <p:extLst>
      <p:ext uri="{BB962C8B-B14F-4D97-AF65-F5344CB8AC3E}">
        <p14:creationId xmlns:p14="http://schemas.microsoft.com/office/powerpoint/2010/main" val="1934753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933E35-B22C-4873-932D-BF4E1EFCE4BC}"/>
              </a:ext>
            </a:extLst>
          </p:cNvPr>
          <p:cNvSpPr txBox="1"/>
          <p:nvPr/>
        </p:nvSpPr>
        <p:spPr>
          <a:xfrm>
            <a:off x="168812" y="267286"/>
            <a:ext cx="12238893" cy="6740307"/>
          </a:xfrm>
          <a:prstGeom prst="rect">
            <a:avLst/>
          </a:prstGeom>
          <a:noFill/>
        </p:spPr>
        <p:txBody>
          <a:bodyPr wrap="square" rtlCol="0">
            <a:spAutoFit/>
          </a:bodyPr>
          <a:lstStyle/>
          <a:p>
            <a:r>
              <a:rPr lang="en-GB"/>
              <a:t>Gov.wales. (2018). </a:t>
            </a:r>
            <a:r>
              <a:rPr lang="en-GB" i="1"/>
              <a:t>Welsh Government|Education and skills</a:t>
            </a:r>
            <a:r>
              <a:rPr lang="en-GB"/>
              <a:t>. [online] Available at: http://gov.wales/topics/educationandskills/?lang=en [Accessed 9 Jan. 2018].</a:t>
            </a:r>
          </a:p>
          <a:p>
            <a:r>
              <a:rPr lang="en-GB"/>
              <a:t>Gov.wales. (2018). </a:t>
            </a:r>
            <a:r>
              <a:rPr lang="en-GB" i="1"/>
              <a:t>Welsh Government|Welsh language policies up to 2017</a:t>
            </a:r>
            <a:r>
              <a:rPr lang="en-GB"/>
              <a:t>. [online] Available at: </a:t>
            </a:r>
            <a:r>
              <a:rPr lang="en-GB" u="sng">
                <a:hlinkClick r:id="rId2"/>
              </a:rPr>
              <a:t>http://gov.wales/topics/welshlanguage/welsh-language-strategy-and-policies/welsh-language-policies-upto-2017/?lang=en</a:t>
            </a:r>
            <a:r>
              <a:rPr lang="en-GB"/>
              <a:t> [Accessed 5 Jan. 2018].</a:t>
            </a:r>
          </a:p>
          <a:p>
            <a:r>
              <a:rPr lang="en-GB"/>
              <a:t>Heilbroner, R. and Milberg, W. (2012). </a:t>
            </a:r>
            <a:r>
              <a:rPr lang="en-GB" i="1"/>
              <a:t>The making of economic society</a:t>
            </a:r>
            <a:r>
              <a:rPr lang="en-GB"/>
              <a:t>. Upper Saddle River, N.J.: Pearson.</a:t>
            </a:r>
          </a:p>
          <a:p>
            <a:r>
              <a:rPr lang="en-GB"/>
              <a:t>Hills, J. and Stewart, K. (2005). </a:t>
            </a:r>
            <a:r>
              <a:rPr lang="en-GB" i="1"/>
              <a:t>A more equal society?</a:t>
            </a:r>
            <a:r>
              <a:rPr lang="en-GB"/>
              <a:t>. Bristol: Policy Press.</a:t>
            </a:r>
          </a:p>
          <a:p>
            <a:r>
              <a:rPr lang="en-GB"/>
              <a:t>Huxley, A. (1965). </a:t>
            </a:r>
            <a:r>
              <a:rPr lang="en-GB" i="1"/>
              <a:t>Brave new world &amp; Brave new world revisited</a:t>
            </a:r>
            <a:r>
              <a:rPr lang="en-GB"/>
              <a:t>. New York: Harper &amp; Row.</a:t>
            </a:r>
          </a:p>
          <a:p>
            <a:r>
              <a:rPr lang="en-GB"/>
              <a:t>JRF. (2018). </a:t>
            </a:r>
            <a:r>
              <a:rPr lang="en-GB" i="1"/>
              <a:t>Single-earner families face living standards drop</a:t>
            </a:r>
            <a:r>
              <a:rPr lang="en-GB"/>
              <a:t>. [online] Available at: </a:t>
            </a:r>
            <a:r>
              <a:rPr lang="en-GB" u="sng">
                <a:hlinkClick r:id="rId3"/>
              </a:rPr>
              <a:t>https://www.jrf.org.uk/press/single-earner-families-face-living-standards-drop</a:t>
            </a:r>
            <a:r>
              <a:rPr lang="en-GB"/>
              <a:t> [Accessed 12 Jan. 2018].</a:t>
            </a:r>
          </a:p>
          <a:p>
            <a:r>
              <a:rPr lang="en-GB"/>
              <a:t>Kurtz, L. (2008). </a:t>
            </a:r>
            <a:r>
              <a:rPr lang="en-GB" i="1"/>
              <a:t>Understanding motor skills in children with dyspraxia, ADHD, autism, and other learning disabilities</a:t>
            </a:r>
            <a:r>
              <a:rPr lang="en-GB"/>
              <a:t>. London: Jessica Kingsley Publishers.</a:t>
            </a:r>
          </a:p>
          <a:p>
            <a:r>
              <a:rPr lang="en-GB"/>
              <a:t>Lansley, S. (2012). </a:t>
            </a:r>
            <a:r>
              <a:rPr lang="en-GB" i="1"/>
              <a:t>The cost of inequality</a:t>
            </a:r>
            <a:r>
              <a:rPr lang="en-GB"/>
              <a:t>. New York: Gibson Square.</a:t>
            </a:r>
          </a:p>
          <a:p>
            <a:r>
              <a:rPr lang="en-GB"/>
              <a:t>Legislation.gov.uk. (2018). </a:t>
            </a:r>
            <a:r>
              <a:rPr lang="en-GB" i="1"/>
              <a:t>The Universal Credit (Reduction of the Earnings Taper Rate) Amendment Regulations 2017 No. 348</a:t>
            </a:r>
            <a:r>
              <a:rPr lang="en-GB"/>
              <a:t>. [online] Available at: http://www.legislation.gov.uk/cy/uksi/2017/348/made/data.xht?wrap=true [Accessed 8 Jan. 2018].</a:t>
            </a:r>
          </a:p>
          <a:p>
            <a:r>
              <a:rPr lang="en-GB"/>
              <a:t>Lynch, K. (1999). </a:t>
            </a:r>
            <a:r>
              <a:rPr lang="en-GB" i="1"/>
              <a:t>Equality in education</a:t>
            </a:r>
            <a:r>
              <a:rPr lang="en-GB"/>
              <a:t>. Dublin: Gill &amp; Macmillan.</a:t>
            </a:r>
          </a:p>
          <a:p>
            <a:r>
              <a:rPr lang="en-GB"/>
              <a:t>Mental health policy in England. (2018). [online] Available at: </a:t>
            </a:r>
            <a:r>
              <a:rPr lang="en-GB" u="sng">
                <a:hlinkClick r:id="rId4"/>
              </a:rPr>
              <a:t>http://file:///C:/Users/erowl_000/Downloads/CBP-7547.pdf</a:t>
            </a:r>
            <a:r>
              <a:rPr lang="en-GB"/>
              <a:t> [Accessed 8 Jan. 2018].</a:t>
            </a:r>
          </a:p>
          <a:p>
            <a:r>
              <a:rPr lang="en-GB"/>
              <a:t>politics.co.uk. (2018). </a:t>
            </a:r>
            <a:r>
              <a:rPr lang="en-GB" i="1"/>
              <a:t>Education leaving age</a:t>
            </a:r>
            <a:r>
              <a:rPr lang="en-GB"/>
              <a:t>. [online] Available at: </a:t>
            </a:r>
            <a:r>
              <a:rPr lang="en-GB" u="sng">
                <a:hlinkClick r:id="rId5"/>
              </a:rPr>
              <a:t>http://www.politics.co.uk/reference/education-leaving-age</a:t>
            </a:r>
            <a:r>
              <a:rPr lang="en-GB"/>
              <a:t> [Accessed 4 Jan. 2018].</a:t>
            </a:r>
          </a:p>
          <a:p>
            <a:r>
              <a:rPr lang="en-GB"/>
              <a:t>Ryan, N. and McDougall, T. (2009). </a:t>
            </a:r>
            <a:r>
              <a:rPr lang="en-GB" i="1"/>
              <a:t>Nursing children and young people with ADHD</a:t>
            </a:r>
            <a:r>
              <a:rPr lang="en-GB"/>
              <a:t>. London: Routledge.</a:t>
            </a:r>
          </a:p>
          <a:p>
            <a:r>
              <a:rPr lang="en-GB"/>
              <a:t>Schaeffer, E. (2013). </a:t>
            </a:r>
            <a:r>
              <a:rPr lang="en-GB" i="1"/>
              <a:t>What is a family?</a:t>
            </a:r>
            <a:r>
              <a:rPr lang="en-GB"/>
              <a:t>. Grand Rapids, Mich.: Baker Books.</a:t>
            </a:r>
          </a:p>
          <a:p>
            <a:r>
              <a:rPr lang="en-GB"/>
              <a:t>Sutton Trust. (2018). </a:t>
            </a:r>
            <a:r>
              <a:rPr lang="en-GB" i="1"/>
              <a:t>Parliamentary Privilege - The MPs 2017 - Sutton Trust</a:t>
            </a:r>
            <a:r>
              <a:rPr lang="en-GB"/>
              <a:t>. [online] Available at: </a:t>
            </a:r>
            <a:r>
              <a:rPr lang="en-GB" u="sng">
                <a:hlinkClick r:id="rId6"/>
              </a:rPr>
              <a:t>https://www.suttontrust.com/research-paper/parliamentary-privilege-the-mps-2017/</a:t>
            </a:r>
            <a:r>
              <a:rPr lang="en-GB"/>
              <a:t> [Accessed 10 Jan. 2018].</a:t>
            </a:r>
          </a:p>
        </p:txBody>
      </p:sp>
    </p:spTree>
    <p:extLst>
      <p:ext uri="{BB962C8B-B14F-4D97-AF65-F5344CB8AC3E}">
        <p14:creationId xmlns:p14="http://schemas.microsoft.com/office/powerpoint/2010/main" val="1953202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247BEA-EF7A-43D1-B880-424A06FF1568}"/>
              </a:ext>
            </a:extLst>
          </p:cNvPr>
          <p:cNvSpPr txBox="1"/>
          <p:nvPr/>
        </p:nvSpPr>
        <p:spPr>
          <a:xfrm>
            <a:off x="182880" y="295421"/>
            <a:ext cx="12506178" cy="4801314"/>
          </a:xfrm>
          <a:prstGeom prst="rect">
            <a:avLst/>
          </a:prstGeom>
          <a:noFill/>
        </p:spPr>
        <p:txBody>
          <a:bodyPr wrap="square" rtlCol="0">
            <a:spAutoFit/>
          </a:bodyPr>
          <a:lstStyle/>
          <a:p>
            <a:r>
              <a:rPr lang="en-GB"/>
              <a:t>sweden.se. (2018). </a:t>
            </a:r>
            <a:r>
              <a:rPr lang="en-GB" i="1"/>
              <a:t>Taking care of business in Sweden</a:t>
            </a:r>
            <a:r>
              <a:rPr lang="en-GB"/>
              <a:t>. [online] Available at: </a:t>
            </a:r>
            <a:r>
              <a:rPr lang="en-GB" u="sng">
                <a:hlinkClick r:id="rId2"/>
              </a:rPr>
              <a:t>https://sweden.se/business/taking-care-of-business-in-sweden/</a:t>
            </a:r>
            <a:r>
              <a:rPr lang="en-GB"/>
              <a:t> [Accessed 3 Jan. 2018].</a:t>
            </a:r>
          </a:p>
          <a:p>
            <a:r>
              <a:rPr lang="en-GB"/>
              <a:t>sweden.se. (2018). </a:t>
            </a:r>
            <a:r>
              <a:rPr lang="en-GB" i="1"/>
              <a:t>10 things that make Sweden family-friendly</a:t>
            </a:r>
            <a:r>
              <a:rPr lang="en-GB"/>
              <a:t>. [online] Available at: </a:t>
            </a:r>
            <a:r>
              <a:rPr lang="en-GB" u="sng">
                <a:hlinkClick r:id="rId3"/>
              </a:rPr>
              <a:t>https://sweden.se/society/10-things-that-make-sweden-family-friendly/</a:t>
            </a:r>
            <a:r>
              <a:rPr lang="en-GB"/>
              <a:t> [Accessed 8 Jan. 2018].</a:t>
            </a:r>
          </a:p>
          <a:p>
            <a:r>
              <a:rPr lang="en-GB"/>
              <a:t>Teacherstoyourhome.co.uk. (2018). [online] Available at: </a:t>
            </a:r>
            <a:r>
              <a:rPr lang="en-GB" u="sng">
                <a:hlinkClick r:id="rId4"/>
              </a:rPr>
              <a:t>http://www.teacherstoyourhome.co.uk/articles/significant-increase-in-home-schooling-in-the-uk</a:t>
            </a:r>
            <a:r>
              <a:rPr lang="en-GB"/>
              <a:t> [Accessed 5 Jan. 2018].</a:t>
            </a:r>
          </a:p>
          <a:p>
            <a:r>
              <a:rPr lang="en-GB"/>
              <a:t>The Balance. (2018). </a:t>
            </a:r>
            <a:r>
              <a:rPr lang="en-GB" i="1"/>
              <a:t>What Information Do You Need to Apply for a Job?</a:t>
            </a:r>
            <a:r>
              <a:rPr lang="en-GB"/>
              <a:t>. [online] Available at</a:t>
            </a:r>
            <a:r>
              <a:rPr lang="en-GB" u="sng">
                <a:hlinkClick r:id="rId5" action="ppaction://hlinkfile"/>
              </a:rPr>
              <a:t>: https://www.thebalance.com/information-required-to-complete-a-job-application-2061573</a:t>
            </a:r>
            <a:r>
              <a:rPr lang="en-GB"/>
              <a:t> [Accessed 3 Jan. 2018].</a:t>
            </a:r>
          </a:p>
          <a:p>
            <a:r>
              <a:rPr lang="en-GB"/>
              <a:t>Thedailynewnation.com. (2018). </a:t>
            </a:r>
            <a:r>
              <a:rPr lang="en-GB" i="1"/>
              <a:t>inclusive society images</a:t>
            </a:r>
            <a:r>
              <a:rPr lang="en-GB"/>
              <a:t>. [online] Available at: </a:t>
            </a:r>
            <a:r>
              <a:rPr lang="en-GB" u="sng">
                <a:hlinkClick r:id="rId6"/>
              </a:rPr>
              <a:t>http://thedailynewnation.com/library/1393511637_2.jpg</a:t>
            </a:r>
            <a:r>
              <a:rPr lang="en-GB"/>
              <a:t> [Accessed 7 Jan. 2018].</a:t>
            </a:r>
          </a:p>
          <a:p>
            <a:r>
              <a:rPr lang="en-GB"/>
              <a:t>Wilkinson, R. and Pickett, K. (2011). </a:t>
            </a:r>
            <a:r>
              <a:rPr lang="en-GB" i="1"/>
              <a:t>Spirit level</a:t>
            </a:r>
            <a:r>
              <a:rPr lang="en-GB"/>
              <a:t>. London: Penguin Books Ltd.</a:t>
            </a:r>
          </a:p>
          <a:p>
            <a:r>
              <a:rPr lang="en-GB"/>
              <a:t>YouTube. (2018). </a:t>
            </a:r>
            <a:r>
              <a:rPr lang="en-GB" i="1"/>
              <a:t>ADHD Medication Does These Horrible Things To Kids</a:t>
            </a:r>
            <a:r>
              <a:rPr lang="en-GB"/>
              <a:t>. [online] Available at: </a:t>
            </a:r>
            <a:r>
              <a:rPr lang="en-GB" u="sng">
                <a:hlinkClick r:id="rId7"/>
              </a:rPr>
              <a:t>https://www.youtube.com/watch?v=y87OQpX5ltM</a:t>
            </a:r>
            <a:r>
              <a:rPr lang="en-GB"/>
              <a:t> [Accessed 9 Jan. 2018].</a:t>
            </a:r>
          </a:p>
          <a:p>
            <a:r>
              <a:rPr lang="en-GB"/>
              <a:t>YouTube. (2018). </a:t>
            </a:r>
            <a:r>
              <a:rPr lang="en-GB" i="1"/>
              <a:t>Leo makes a film at school about his ADHD</a:t>
            </a:r>
            <a:r>
              <a:rPr lang="en-GB"/>
              <a:t>. [online] Available at: </a:t>
            </a:r>
            <a:r>
              <a:rPr lang="en-GB" u="sng">
                <a:hlinkClick r:id="rId8"/>
              </a:rPr>
              <a:t>https://www.youtube.com/watch?v=MRdUsKYzhQQ</a:t>
            </a:r>
            <a:r>
              <a:rPr lang="en-GB"/>
              <a:t> [Accessed 8 Jan. 2018].</a:t>
            </a:r>
          </a:p>
          <a:p>
            <a:r>
              <a:rPr lang="en-GB"/>
              <a:t>YouTube. (2018). </a:t>
            </a:r>
            <a:r>
              <a:rPr lang="en-GB" i="1"/>
              <a:t>School takes unique approach to teaching kids with ADHD</a:t>
            </a:r>
            <a:r>
              <a:rPr lang="en-GB"/>
              <a:t>. [online] Available at: </a:t>
            </a:r>
            <a:r>
              <a:rPr lang="en-GB" u="sng">
                <a:hlinkClick r:id="rId9"/>
              </a:rPr>
              <a:t>https://www.youtube.com/watch?v=2qBQKOos6SU</a:t>
            </a:r>
            <a:r>
              <a:rPr lang="en-GB"/>
              <a:t> [Accessed 4 Jan. 2018].</a:t>
            </a:r>
          </a:p>
        </p:txBody>
      </p:sp>
    </p:spTree>
    <p:extLst>
      <p:ext uri="{BB962C8B-B14F-4D97-AF65-F5344CB8AC3E}">
        <p14:creationId xmlns:p14="http://schemas.microsoft.com/office/powerpoint/2010/main" val="2638608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1050</TotalTime>
  <Words>580</Words>
  <Application>Microsoft Office PowerPoint</Application>
  <PresentationFormat>Widescreen</PresentationFormat>
  <Paragraphs>116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Aharoni</vt:lpstr>
      <vt:lpstr>AR CARTER</vt:lpstr>
      <vt:lpstr>AR CENA</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examine how society might have to change in order to become more equal, inclusive and sustainable. Students must support ‘their opinions’ with valid sources of reference.</dc:title>
  <dc:creator>julie rowlands</dc:creator>
  <cp:lastModifiedBy>julie rowlands</cp:lastModifiedBy>
  <cp:revision>36</cp:revision>
  <dcterms:created xsi:type="dcterms:W3CDTF">2018-01-16T20:41:42Z</dcterms:created>
  <dcterms:modified xsi:type="dcterms:W3CDTF">2018-01-17T14:20:05Z</dcterms:modified>
</cp:coreProperties>
</file>