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34"/>
  </p:handoutMasterIdLst>
  <p:sldIdLst>
    <p:sldId id="256" r:id="rId2"/>
    <p:sldId id="293" r:id="rId3"/>
    <p:sldId id="278" r:id="rId4"/>
    <p:sldId id="284" r:id="rId5"/>
    <p:sldId id="285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80" r:id="rId14"/>
    <p:sldId id="265" r:id="rId15"/>
    <p:sldId id="279" r:id="rId16"/>
    <p:sldId id="266" r:id="rId17"/>
    <p:sldId id="282" r:id="rId18"/>
    <p:sldId id="267" r:id="rId19"/>
    <p:sldId id="268" r:id="rId20"/>
    <p:sldId id="269" r:id="rId21"/>
    <p:sldId id="288" r:id="rId22"/>
    <p:sldId id="287" r:id="rId23"/>
    <p:sldId id="286" r:id="rId24"/>
    <p:sldId id="283" r:id="rId25"/>
    <p:sldId id="290" r:id="rId26"/>
    <p:sldId id="273" r:id="rId27"/>
    <p:sldId id="289" r:id="rId28"/>
    <p:sldId id="274" r:id="rId29"/>
    <p:sldId id="275" r:id="rId30"/>
    <p:sldId id="291" r:id="rId31"/>
    <p:sldId id="277" r:id="rId32"/>
    <p:sldId id="292" r:id="rId33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FDB9"/>
    <a:srgbClr val="408000"/>
    <a:srgbClr val="008000"/>
    <a:srgbClr val="EFFE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7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72E239-2F39-41FB-9C24-21DE2A879019}" type="datetimeFigureOut">
              <a:rPr lang="en-US" smtClean="0"/>
              <a:pPr/>
              <a:t>3/14/2019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53707B-9910-4BCE-9313-EF344CD23F1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717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DD0639F8-C781-4C7E-A90A-632B10AB23F4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2F0C33-43B2-4C6A-8A59-C458F592F38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D964B1-4646-45A0-B6C6-563499BE952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019CA-7BFB-4369-8E63-6927356508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F8E31B-14D7-4CC1-B16E-E7EF31E9EC6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3F575B-061B-4EE8-AD10-08B69D2FA66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089191-9839-491A-A895-B684A6EB08E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5157CD-0D95-436B-962D-5753E639C2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D1BE52-3619-4EBF-BAFB-5B3156FB7E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DFAA97-639B-41AA-84B8-9A14E20260F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1FA700-C9F9-4C48-80AF-DCAD957BE6C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0">
          <a:gsLst>
            <a:gs pos="16000">
              <a:srgbClr val="D0FDB9"/>
            </a:gs>
            <a:gs pos="100000">
              <a:schemeClr val="bg1"/>
            </a:gs>
          </a:gsLst>
          <a:path path="rect">
            <a:fillToRect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1DE7FFB-0C8B-4106-AE8D-67EB342972E8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arstechnica.com/tech-policy/2016/06/facebook-wins-privacy-case-against-belgiums-data-protection-authority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scroll.co.uk/what-happens-when-content-design-crashes-into-the-general-data-protection-regulation-gdpr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guide-to-data-protection/guide-to-the-general-data-protection-regulation-gdpr/principles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red.com/2014/12/e-books-for-the-blind-should-be-legal/" TargetMode="External"/><Relationship Id="rId2" Type="http://schemas.openxmlformats.org/officeDocument/2006/relationships/hyperlink" Target="http://copyrightuser.org/topics/disability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online-and-distance-selling-for-businesses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827584" y="1495177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chemeClr val="tx1"/>
                </a:solidFill>
              </a:rPr>
              <a:t>Legal and Ethical Issues for Project Managers</a:t>
            </a:r>
            <a:endParaRPr lang="en-US" sz="4400" dirty="0">
              <a:solidFill>
                <a:schemeClr val="tx1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>
              <a:solidFill>
                <a:srgbClr val="408000"/>
              </a:solidFill>
            </a:endParaRPr>
          </a:p>
        </p:txBody>
      </p:sp>
      <p:pic>
        <p:nvPicPr>
          <p:cNvPr id="5" name="Picture 2" descr="http://hospitalityrisksolutions.files.wordpress.com/2010/08/cyber-crime-hote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140968"/>
            <a:ext cx="4104456" cy="308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3284984"/>
            <a:ext cx="8064127" cy="2869754"/>
          </a:xfrm>
        </p:spPr>
        <p:txBody>
          <a:bodyPr/>
          <a:lstStyle/>
          <a:p>
            <a:r>
              <a:rPr lang="en-GB" dirty="0" smtClean="0"/>
              <a:t>You are a contractor on the Splash Holidays project and you are evil. List the evil things you could do while working on the project.</a:t>
            </a:r>
            <a:endParaRPr lang="en-GB" dirty="0"/>
          </a:p>
        </p:txBody>
      </p:sp>
      <p:pic>
        <p:nvPicPr>
          <p:cNvPr id="1026" name="Picture 2" descr="Image result for hack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4664"/>
            <a:ext cx="4356597" cy="217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1935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NHS England patient data 'uploaded to Google </a:t>
            </a:r>
            <a:r>
              <a:rPr lang="en-GB" dirty="0" smtClean="0"/>
              <a:t>servers‘</a:t>
            </a:r>
          </a:p>
          <a:p>
            <a:r>
              <a:rPr lang="en-GB" dirty="0" smtClean="0"/>
              <a:t>Facebook overwhelmed with data protection requests</a:t>
            </a:r>
          </a:p>
          <a:p>
            <a:r>
              <a:rPr lang="en-GB" dirty="0" err="1" smtClean="0"/>
              <a:t>Paro</a:t>
            </a:r>
            <a:r>
              <a:rPr lang="en-GB" dirty="0" smtClean="0"/>
              <a:t> robot carer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2" descr="Paro, a popular Japanese robo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852936"/>
            <a:ext cx="5976664" cy="336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517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4869161"/>
            <a:ext cx="6835470" cy="1008112"/>
          </a:xfrm>
        </p:spPr>
        <p:txBody>
          <a:bodyPr/>
          <a:lstStyle/>
          <a:p>
            <a:r>
              <a:rPr lang="en-GB" dirty="0" smtClean="0"/>
              <a:t>Driverless cars</a:t>
            </a:r>
          </a:p>
          <a:p>
            <a:pPr marL="0" indent="0">
              <a:buNone/>
            </a:pPr>
            <a:r>
              <a:rPr lang="en-GB" sz="1200" dirty="0"/>
              <a:t>http://spectrum.ieee.org/cars-that-think/transportation/self-driving/people-want-driverless-cars-with-utilitarian-ethics-unless-theyre-a-passenger</a:t>
            </a:r>
          </a:p>
        </p:txBody>
      </p:sp>
      <p:pic>
        <p:nvPicPr>
          <p:cNvPr id="5" name="Picture 2" descr="nu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0350"/>
            <a:ext cx="5905500" cy="442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8662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952" y="4221088"/>
            <a:ext cx="7798321" cy="925538"/>
          </a:xfrm>
        </p:spPr>
        <p:txBody>
          <a:bodyPr/>
          <a:lstStyle/>
          <a:p>
            <a:r>
              <a:rPr lang="en-GB" dirty="0" smtClean="0"/>
              <a:t>Facebook privacy case Belgium 2016</a:t>
            </a: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https://arstechnica.com/tech-policy/2016/06/facebook-wins-privacy-case-against-belgiums-data-protection-authority</a:t>
            </a:r>
            <a:r>
              <a:rPr lang="en-GB" sz="1400" dirty="0" smtClean="0">
                <a:hlinkClick r:id="rId2"/>
              </a:rPr>
              <a:t>/</a:t>
            </a:r>
            <a:endParaRPr lang="en-GB" sz="1400" dirty="0" smtClean="0"/>
          </a:p>
          <a:p>
            <a:pPr marL="0" indent="0">
              <a:buNone/>
            </a:pPr>
            <a:r>
              <a:rPr lang="en-GB" sz="1400" dirty="0"/>
              <a:t>"We are pleased with the court’s decision and look forward to bringing all our services back online for people in Belgium</a:t>
            </a:r>
            <a:r>
              <a:rPr lang="en-GB" sz="1400" dirty="0" smtClean="0"/>
              <a:t>,“ Facebook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"Today’s decision simply and purely means that Belgian citizens cannot obtain the protection of their private lives through the courts and tribunals when it concerns foreign actors</a:t>
            </a:r>
            <a:r>
              <a:rPr lang="en-GB" sz="1400" dirty="0" smtClean="0"/>
              <a:t>,“ Belgian Privacy Commission</a:t>
            </a:r>
            <a:endParaRPr lang="en-GB" sz="1400" dirty="0"/>
          </a:p>
        </p:txBody>
      </p:sp>
      <p:pic>
        <p:nvPicPr>
          <p:cNvPr id="5" name="Picture 2" descr="https://cdn0.vox-cdn.com/thumbor/qtyvMB1pzYdjJ7SBOUpgDWVqfFg=/0x0:1020x676/1200x800/filters:focal(429x257:591x419)/cdn1.vox-cdn.com/uploads/chorus_image/image/49994251/mark-zuckerberg-theverge-stock-1_1020.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9845"/>
            <a:ext cx="5760640" cy="3840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6032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714480" y="357166"/>
            <a:ext cx="5029200" cy="633434"/>
          </a:xfrm>
        </p:spPr>
        <p:txBody>
          <a:bodyPr/>
          <a:lstStyle/>
          <a:p>
            <a:pPr algn="l"/>
            <a:r>
              <a:rPr lang="en-GB" sz="18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1800" b="1" dirty="0">
                <a:solidFill>
                  <a:schemeClr val="tx1"/>
                </a:solidFill>
                <a:latin typeface="Arial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2400" b="1" dirty="0">
                <a:solidFill>
                  <a:schemeClr val="tx1"/>
                </a:solidFill>
                <a:latin typeface="Arial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charset="0"/>
              </a:rPr>
              <a:t>ETHICS – definitions</a:t>
            </a:r>
            <a:r>
              <a:rPr lang="en-GB" sz="2400" dirty="0">
                <a:solidFill>
                  <a:schemeClr val="tx1"/>
                </a:solidFill>
              </a:rPr>
              <a:t/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200" b="1" dirty="0">
                <a:solidFill>
                  <a:schemeClr val="tx1"/>
                </a:solidFill>
                <a:latin typeface="Arial" charset="0"/>
              </a:rPr>
              <a:t/>
            </a:r>
            <a:br>
              <a:rPr lang="en-GB" sz="2200" b="1" dirty="0">
                <a:solidFill>
                  <a:schemeClr val="tx1"/>
                </a:solidFill>
                <a:latin typeface="Arial" charset="0"/>
              </a:rPr>
            </a:br>
            <a:endParaRPr lang="en-GB" sz="2200" b="1" dirty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16896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>
              <a:buFontTx/>
              <a:buNone/>
            </a:pPr>
            <a:r>
              <a:rPr lang="en-GB" sz="2000" b="1" dirty="0"/>
              <a:t>General -  New Oxford Dictionary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000" b="1" dirty="0"/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‘Moral principles that govern a person’s behaviour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or the conducting of an activity ‘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endParaRPr lang="en-GB" sz="1600" b="1" dirty="0"/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endParaRPr lang="en-GB" sz="1600" b="1" dirty="0"/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sz="2000" b="1" dirty="0"/>
              <a:t>Ethics &amp; Computing -</a:t>
            </a:r>
            <a:r>
              <a:rPr lang="en-GB" sz="2000" dirty="0"/>
              <a:t> 	</a:t>
            </a:r>
            <a:r>
              <a:rPr lang="en-GB" sz="2000" b="1" dirty="0"/>
              <a:t>Robert Ayers : </a:t>
            </a:r>
          </a:p>
          <a:p>
            <a:pPr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sz="2000" b="1" dirty="0"/>
              <a:t>				Professional Issues in Computing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000" dirty="0"/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dirty="0"/>
              <a:t>‘</a:t>
            </a:r>
            <a:r>
              <a:rPr lang="en-GB" sz="2000" b="1" dirty="0"/>
              <a:t>Ethics is concerned with questions of right and wrong, good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and bad, and determining how people should behave in 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sz="2000" b="1" dirty="0"/>
              <a:t>particular situations’</a:t>
            </a:r>
          </a:p>
          <a:p>
            <a:pPr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sz="2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PRACTICAL Computer Ethics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>
                <a:solidFill>
                  <a:schemeClr val="accent2"/>
                </a:solidFill>
              </a:rPr>
              <a:t>NOT</a:t>
            </a:r>
            <a:r>
              <a:rPr lang="en-GB" b="1" dirty="0"/>
              <a:t> academic philosophical study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>
                <a:solidFill>
                  <a:schemeClr val="accent2"/>
                </a:solidFill>
              </a:rPr>
              <a:t>BUT</a:t>
            </a:r>
            <a:r>
              <a:rPr lang="en-GB" b="1" dirty="0"/>
              <a:t> Practical issues - e.g.</a:t>
            </a:r>
            <a:br>
              <a:rPr lang="en-GB" b="1" dirty="0"/>
            </a:b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Dealing with personal uncertainties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Dealing with conflicts of opinion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What choice should I make ?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Is this action unfair ?</a:t>
            </a:r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4214818"/>
            <a:ext cx="2857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70" y="4367218"/>
            <a:ext cx="2857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Why be ethical 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TRUST	</a:t>
            </a:r>
            <a:r>
              <a:rPr lang="en-GB" b="1" dirty="0"/>
              <a:t>		as a reliable IS / IT Professional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SECURITY</a:t>
            </a:r>
            <a:r>
              <a:rPr lang="en-GB" b="1" dirty="0"/>
              <a:t>		guarding against unexpected 					outcomes</a:t>
            </a:r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endParaRPr lang="en-GB" b="1" dirty="0"/>
          </a:p>
          <a:p>
            <a:pPr>
              <a:lnSpc>
                <a:spcPct val="90000"/>
              </a:lnSpc>
              <a:buClr>
                <a:schemeClr val="tx2"/>
              </a:buClr>
              <a:buSzPct val="75000"/>
              <a:buFont typeface="Monotype Sorts" pitchFamily="2" charset="2"/>
              <a:buNone/>
            </a:pPr>
            <a:r>
              <a:rPr lang="en-GB" b="1" dirty="0"/>
              <a:t>		</a:t>
            </a:r>
            <a:r>
              <a:rPr lang="en-GB" b="1" dirty="0">
                <a:solidFill>
                  <a:schemeClr val="accent2"/>
                </a:solidFill>
              </a:rPr>
              <a:t>COMFORT</a:t>
            </a:r>
            <a:r>
              <a:rPr lang="en-GB" b="1" dirty="0"/>
              <a:t>		peace of mind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From Langford, Practical Computing Ethics – based on ideas from Computing students. Can you add any reasons?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Professional Societies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endParaRPr lang="en-GB" sz="2400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Accredit individual professional competence and integrity</a:t>
            </a:r>
            <a:br>
              <a:rPr lang="en-GB" b="1" dirty="0" smtClean="0"/>
            </a:b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Advise the UK Government on IS-related matters, examine &amp; initiate debate on topical IS issues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Represent profession on issues of importance</a:t>
            </a:r>
            <a:br>
              <a:rPr lang="en-GB" b="1" dirty="0" smtClean="0"/>
            </a:b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Set standards for education and training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Provide opportunities for networking through branch and specialist groups 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IMPORTANTLY they set standards for </a:t>
            </a:r>
            <a:r>
              <a:rPr lang="en-GB" b="1" u="sng" dirty="0" smtClean="0"/>
              <a:t>professional </a:t>
            </a:r>
            <a:r>
              <a:rPr lang="en-GB" b="1" dirty="0" smtClean="0"/>
              <a:t>conduct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b="1" dirty="0" smtClean="0"/>
              <a:t>                                                         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3568" y="1147950"/>
            <a:ext cx="35718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Codes of Conduct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Define rules of Professional &amp; Personal Conduct</a:t>
            </a:r>
            <a:r>
              <a:rPr lang="en-GB" b="1" dirty="0"/>
              <a:t> ( i.e. </a:t>
            </a:r>
            <a:r>
              <a:rPr lang="en-GB" b="1" dirty="0" smtClean="0"/>
              <a:t>behaviour</a:t>
            </a:r>
            <a:r>
              <a:rPr lang="en-GB" b="1" dirty="0"/>
              <a:t> )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I</a:t>
            </a:r>
            <a:r>
              <a:rPr lang="en-GB" b="1" dirty="0" smtClean="0"/>
              <a:t>n </a:t>
            </a:r>
            <a:r>
              <a:rPr lang="en-GB" b="1" dirty="0"/>
              <a:t>the case of the BCS the professional standards required as a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  condition of membership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Allow evaluation of what should be expected</a:t>
            </a:r>
            <a:r>
              <a:rPr lang="en-GB" b="1" dirty="0"/>
              <a:t> from 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/>
              <a:t>members of their profession.</a:t>
            </a:r>
            <a:br>
              <a:rPr lang="en-GB" b="1" dirty="0"/>
            </a:b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Provide clear definitions</a:t>
            </a:r>
            <a:r>
              <a:rPr lang="en-GB" b="1" dirty="0"/>
              <a:t> of what is acceptable and 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/>
              <a:t>what is unacceptable </a:t>
            </a:r>
            <a:r>
              <a:rPr lang="en-GB" b="1" dirty="0" smtClean="0"/>
              <a:t>behaviour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 of Conduct &amp; Practise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sz="1800" b="1" dirty="0">
                <a:solidFill>
                  <a:srgbClr val="000000"/>
                </a:solidFill>
              </a:rPr>
              <a:t>The BCS Code of Conduct covers :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sz="1800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sz="2100" b="1" dirty="0">
                <a:solidFill>
                  <a:srgbClr val="000000"/>
                </a:solidFill>
              </a:rPr>
              <a:t>			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The Public Interest			Rules 1 - 6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Duty to Relevant Authority		Rules 7 - 9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Duty to the Profession			Rules 10 - 13</a:t>
            </a:r>
            <a:br>
              <a:rPr lang="en-GB" b="1" dirty="0">
                <a:solidFill>
                  <a:srgbClr val="000000"/>
                </a:solidFill>
              </a:rPr>
            </a:b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Professional Competence &amp; Integrity	Rules 14 – </a:t>
            </a:r>
            <a:r>
              <a:rPr lang="en-GB" b="1" dirty="0" smtClean="0">
                <a:solidFill>
                  <a:srgbClr val="000000"/>
                </a:solidFill>
              </a:rPr>
              <a:t>17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b="1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>
                <a:solidFill>
                  <a:srgbClr val="000000"/>
                </a:solidFill>
              </a:rPr>
              <a:t>http://www.bcs.org/category/6030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Code of Conduct &amp; Practice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Code of Practise covers :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/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Maintaining ‘standards’ of competence 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&amp; Members’ Duty of Professional Care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b="1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dirty="0">
                <a:solidFill>
                  <a:schemeClr val="tx2"/>
                </a:solidFill>
              </a:rPr>
              <a:t>Upgrading/ maintaining personal knowledge / skill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dirty="0">
                <a:solidFill>
                  <a:schemeClr val="tx2"/>
                </a:solidFill>
              </a:rPr>
              <a:t>Maintaining awareness of relevant :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endParaRPr lang="en-GB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technological developments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procedures</a:t>
            </a:r>
          </a:p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dirty="0">
                <a:solidFill>
                  <a:schemeClr val="tx2"/>
                </a:solidFill>
              </a:rPr>
              <a:t>standards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/>
              <a:t>http://bcs.org/upload/pdf/cop.pdf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from BCS Code of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b="1" dirty="0"/>
              <a:t>When Performing Database Administration </a:t>
            </a:r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r>
              <a:rPr lang="en-GB" sz="1800" dirty="0"/>
              <a:t> Be aware of the commercial sensitivity of the organisation's data, taking </a:t>
            </a:r>
          </a:p>
          <a:p>
            <a:pPr marL="0" indent="0">
              <a:buNone/>
            </a:pPr>
            <a:r>
              <a:rPr lang="en-GB" sz="1800" dirty="0" smtClean="0"/>
              <a:t>      measures </a:t>
            </a:r>
            <a:r>
              <a:rPr lang="en-GB" sz="1800" dirty="0"/>
              <a:t>to prevent unauthorised access, without preventing access by </a:t>
            </a:r>
          </a:p>
          <a:p>
            <a:pPr marL="0" indent="0">
              <a:buNone/>
            </a:pPr>
            <a:r>
              <a:rPr lang="en-GB" sz="1800" dirty="0" smtClean="0"/>
              <a:t>      legitimate </a:t>
            </a:r>
            <a:r>
              <a:rPr lang="en-GB" sz="1800" dirty="0"/>
              <a:t>users. </a:t>
            </a:r>
          </a:p>
          <a:p>
            <a:r>
              <a:rPr lang="en-GB" sz="1800" dirty="0"/>
              <a:t> Refrain from accessing data which you have no need to see. </a:t>
            </a:r>
          </a:p>
          <a:p>
            <a:r>
              <a:rPr lang="en-GB" sz="1800" dirty="0"/>
              <a:t> Enforce strict partitioning between operational data and data used for training or </a:t>
            </a:r>
            <a:r>
              <a:rPr lang="en-GB" sz="1800" dirty="0" smtClean="0"/>
              <a:t>test </a:t>
            </a:r>
            <a:r>
              <a:rPr lang="en-GB" sz="1800" dirty="0"/>
              <a:t>purposes; discourage support staff from attempting any testing on the </a:t>
            </a:r>
            <a:r>
              <a:rPr lang="en-GB" sz="1800" dirty="0" smtClean="0"/>
              <a:t>operational </a:t>
            </a:r>
            <a:r>
              <a:rPr lang="en-GB" sz="1800" dirty="0"/>
              <a:t>data. </a:t>
            </a:r>
          </a:p>
          <a:p>
            <a:r>
              <a:rPr lang="en-GB" sz="1800" dirty="0"/>
              <a:t> Make yourself aware of the licensing conditions and prevent situations where </a:t>
            </a:r>
            <a:r>
              <a:rPr lang="en-GB" sz="1800" dirty="0" smtClean="0"/>
              <a:t>they </a:t>
            </a:r>
            <a:r>
              <a:rPr lang="en-GB" sz="1800" dirty="0"/>
              <a:t>could be breached.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124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charset="0"/>
              </a:rPr>
              <a:t>Other </a:t>
            </a:r>
            <a:r>
              <a:rPr lang="en-GB" dirty="0" smtClean="0">
                <a:solidFill>
                  <a:schemeClr val="tx1"/>
                </a:solidFill>
                <a:latin typeface="Arial" charset="0"/>
              </a:rPr>
              <a:t>Codes </a:t>
            </a:r>
            <a:r>
              <a:rPr lang="en-GB" dirty="0">
                <a:solidFill>
                  <a:schemeClr val="tx1"/>
                </a:solidFill>
                <a:latin typeface="Arial" charset="0"/>
              </a:rPr>
              <a:t>of Conduct &amp; Practice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Institution of Analysts and Programmers (IAP)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 smtClean="0"/>
              <a:t>		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	Similar in structure to the BCS</a:t>
            </a:r>
          </a:p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GB" b="1" dirty="0"/>
              <a:t>	Includes Duties to the </a:t>
            </a:r>
            <a:r>
              <a:rPr lang="en-GB" b="1" dirty="0" smtClean="0"/>
              <a:t>Public, Profession, the IAP, Clients / Employers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90000"/>
              <a:buFont typeface="Monotype Sorts" pitchFamily="2" charset="2"/>
              <a:buNone/>
            </a:pPr>
            <a:r>
              <a:rPr lang="en-GB" b="1" dirty="0" smtClean="0"/>
              <a:t>ACM - Code of Ethics &amp; Professional Conduct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dirty="0" smtClean="0"/>
              <a:t>	</a:t>
            </a:r>
            <a:r>
              <a:rPr lang="en-GB" b="1" dirty="0" smtClean="0"/>
              <a:t>Defined in terms of :		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General Moral Imperatives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Specific </a:t>
            </a:r>
            <a:r>
              <a:rPr lang="en-GB" b="1" dirty="0"/>
              <a:t>Professional Responsibilities			</a:t>
            </a:r>
            <a:endParaRPr lang="en-GB" b="1" dirty="0" smtClean="0"/>
          </a:p>
          <a:p>
            <a:pPr lvl="1"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Organisational </a:t>
            </a:r>
            <a:r>
              <a:rPr lang="en-GB" b="1" dirty="0"/>
              <a:t>Leadership Imperatives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Institution of Electrical Engineers</a:t>
            </a:r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endParaRPr lang="en-GB" b="1" dirty="0" smtClean="0"/>
          </a:p>
          <a:p>
            <a:pPr>
              <a:lnSpc>
                <a:spcPct val="90000"/>
              </a:lnSpc>
              <a:spcBef>
                <a:spcPct val="0"/>
              </a:spcBef>
              <a:buClr>
                <a:srgbClr val="000000"/>
              </a:buClr>
              <a:buSzPct val="46000"/>
              <a:buNone/>
            </a:pPr>
            <a:r>
              <a:rPr lang="en-GB" b="1" dirty="0" smtClean="0"/>
              <a:t>Institution for the Management of Information Systems</a:t>
            </a:r>
            <a:endParaRPr lang="en-GB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2591519" cy="410448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Ethical Worksheet</a:t>
            </a:r>
          </a:p>
          <a:p>
            <a:pPr marL="0" indent="0">
              <a:buNone/>
            </a:pPr>
            <a:r>
              <a:rPr lang="en-GB" sz="1800" dirty="0" err="1" smtClean="0"/>
              <a:t>Langheinrich</a:t>
            </a:r>
            <a:r>
              <a:rPr lang="en-GB" sz="1800" dirty="0" smtClean="0"/>
              <a:t> et al 2013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Complete the form  for your own planned research with a fellow student as data subject.</a:t>
            </a:r>
          </a:p>
          <a:p>
            <a:pPr marL="0" indent="0">
              <a:buNone/>
            </a:pPr>
            <a:r>
              <a:rPr lang="en-GB" sz="1800" dirty="0" smtClean="0"/>
              <a:t>What ethical risks do you envisage?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 smtClean="0"/>
          </a:p>
          <a:p>
            <a:endParaRPr lang="en-GB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76672"/>
            <a:ext cx="5772150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7269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Computer Law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Data Protection / Privacy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Intellectual Property - Copyright vs. Patents</a:t>
            </a:r>
          </a:p>
          <a:p>
            <a:pPr lvl="1">
              <a:buFont typeface="Webdings" pitchFamily="18" charset="2"/>
              <a:buChar char="4"/>
            </a:pPr>
            <a:r>
              <a:rPr lang="en-GB" sz="2400" dirty="0" smtClean="0"/>
              <a:t>Computer Misuse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Privacy concerns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Right to be forgotten</a:t>
            </a:r>
          </a:p>
          <a:p>
            <a:r>
              <a:rPr lang="en-GB" dirty="0" smtClean="0"/>
              <a:t>“The Internet of Things”, new technologies </a:t>
            </a:r>
          </a:p>
          <a:p>
            <a:r>
              <a:rPr lang="en-GB" dirty="0" smtClean="0"/>
              <a:t>Globalisation (nearly 100 differing privacy laws!)</a:t>
            </a:r>
          </a:p>
          <a:p>
            <a:r>
              <a:rPr lang="en-GB" dirty="0" smtClean="0"/>
              <a:t>State agency surveillance</a:t>
            </a:r>
          </a:p>
          <a:p>
            <a:r>
              <a:rPr lang="en-GB" smtClean="0"/>
              <a:t>……</a:t>
            </a:r>
            <a:endParaRPr lang="en-GB" dirty="0" smtClean="0"/>
          </a:p>
          <a:p>
            <a:r>
              <a:rPr lang="en-GB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193268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Protection / Privacy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Data Protection Act 1998</a:t>
            </a:r>
          </a:p>
          <a:p>
            <a:r>
              <a:rPr lang="en-GB" dirty="0" smtClean="0"/>
              <a:t>Largely came into effect 24 Oct. 2001</a:t>
            </a:r>
          </a:p>
          <a:p>
            <a:r>
              <a:rPr lang="en-GB" dirty="0" smtClean="0"/>
              <a:t>Continues and extends regime of Data Protection Act 1984 (DPA 1984)</a:t>
            </a:r>
          </a:p>
          <a:p>
            <a:r>
              <a:rPr lang="en-GB" dirty="0"/>
              <a:t>General Data Protection Regulation (GDPR</a:t>
            </a:r>
            <a:r>
              <a:rPr lang="en-GB" dirty="0" smtClean="0"/>
              <a:t>) 2014 </a:t>
            </a:r>
          </a:p>
          <a:p>
            <a:r>
              <a:rPr lang="en-GB" dirty="0" smtClean="0"/>
              <a:t>Comes into force </a:t>
            </a:r>
            <a:r>
              <a:rPr lang="en-GB" dirty="0"/>
              <a:t>25 May 2018, after a two-year transition period.</a:t>
            </a:r>
            <a:endParaRPr lang="en-GB" dirty="0" smtClean="0"/>
          </a:p>
          <a:p>
            <a:r>
              <a:rPr lang="en-GB" dirty="0" smtClean="0"/>
              <a:t>Area of law which covers ‘privacy’ on data about individuals</a:t>
            </a:r>
            <a:endParaRPr lang="en-GB" dirty="0"/>
          </a:p>
        </p:txBody>
      </p:sp>
      <p:pic>
        <p:nvPicPr>
          <p:cNvPr id="1026" name="Picture 2" descr="Image result for General Data Protection Regulation (GDPR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665" y="4292058"/>
            <a:ext cx="5363815" cy="201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0644" y="4221088"/>
            <a:ext cx="2214578" cy="2303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628775"/>
            <a:ext cx="3239591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dirty="0"/>
              <a:t>Personal data is data about</a:t>
            </a:r>
          </a:p>
          <a:p>
            <a:pPr lvl="1"/>
            <a:r>
              <a:rPr lang="en-GB" dirty="0"/>
              <a:t>living</a:t>
            </a:r>
          </a:p>
          <a:p>
            <a:pPr lvl="1"/>
            <a:r>
              <a:rPr lang="en-GB" dirty="0"/>
              <a:t>identifiable</a:t>
            </a:r>
          </a:p>
          <a:p>
            <a:pPr lvl="1"/>
            <a:r>
              <a:rPr lang="en-GB" dirty="0"/>
              <a:t>human beings</a:t>
            </a:r>
          </a:p>
          <a:p>
            <a:r>
              <a:rPr lang="en-GB" dirty="0"/>
              <a:t>Processing is</a:t>
            </a:r>
            <a:br>
              <a:rPr lang="en-GB" dirty="0"/>
            </a:br>
            <a:r>
              <a:rPr lang="en-GB" dirty="0"/>
              <a:t>anything you do with personal data (hold, store, gather, delete, modify</a:t>
            </a:r>
            <a:r>
              <a:rPr lang="en-GB" dirty="0" smtClean="0"/>
              <a:t>…)</a:t>
            </a:r>
          </a:p>
          <a:p>
            <a:pPr marL="0" indent="0">
              <a:buNone/>
            </a:pPr>
            <a:r>
              <a:rPr lang="en-GB" sz="1050" dirty="0">
                <a:hlinkClick r:id="rId2"/>
              </a:rPr>
              <a:t>https://www.scroll.co.uk/what-happens-when-content-design-crashes-into-the-general-data-protection-regulation-gdpr</a:t>
            </a:r>
            <a:r>
              <a:rPr lang="en-GB" sz="1050" dirty="0" smtClean="0">
                <a:hlinkClick r:id="rId2"/>
              </a:rPr>
              <a:t>/</a:t>
            </a:r>
            <a:endParaRPr lang="en-GB" sz="1050" dirty="0" smtClean="0"/>
          </a:p>
          <a:p>
            <a:pPr marL="0" indent="0">
              <a:buNone/>
            </a:pPr>
            <a:endParaRPr lang="en-GB" sz="1050" dirty="0"/>
          </a:p>
        </p:txBody>
      </p:sp>
      <p:pic>
        <p:nvPicPr>
          <p:cNvPr id="2050" name="Picture 2" descr="Image result for General Data Protection Regulation (GDPR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010" y="1772816"/>
            <a:ext cx="4914975" cy="3688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Obligations of Data Controllers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To </a:t>
            </a:r>
            <a:r>
              <a:rPr lang="en-GB" sz="2400" b="1" dirty="0" smtClean="0"/>
              <a:t>NOTIFY</a:t>
            </a:r>
            <a:r>
              <a:rPr lang="en-GB" sz="2400" dirty="0" smtClean="0"/>
              <a:t> (formerly Register) with Information Commissioner</a:t>
            </a:r>
          </a:p>
          <a:p>
            <a:pPr lvl="1"/>
            <a:r>
              <a:rPr lang="en-GB" i="1" dirty="0"/>
              <a:t> </a:t>
            </a:r>
            <a:r>
              <a:rPr lang="en-GB" i="1" dirty="0" smtClean="0"/>
              <a:t>payment of annual fee  </a:t>
            </a:r>
            <a:endParaRPr lang="en-GB" sz="1800" i="1" dirty="0" smtClean="0"/>
          </a:p>
          <a:p>
            <a:pPr lvl="1"/>
            <a:r>
              <a:rPr lang="en-GB" i="1" dirty="0"/>
              <a:t>Notify </a:t>
            </a:r>
            <a:r>
              <a:rPr lang="en-GB" i="1" dirty="0" smtClean="0"/>
              <a:t>WHAT TYPES of information </a:t>
            </a:r>
            <a:br>
              <a:rPr lang="en-GB" i="1" dirty="0" smtClean="0"/>
            </a:br>
            <a:r>
              <a:rPr lang="en-GB" i="1" dirty="0" smtClean="0"/>
              <a:t>held for WHAT (broad) PURPOSES</a:t>
            </a:r>
            <a:r>
              <a:rPr lang="en-GB" dirty="0" smtClean="0"/>
              <a:t>; </a:t>
            </a:r>
            <a:r>
              <a:rPr lang="en-GB" i="1" u="sng" dirty="0" smtClean="0"/>
              <a:t>obtained from </a:t>
            </a:r>
            <a:r>
              <a:rPr lang="en-GB" i="1" dirty="0" smtClean="0"/>
              <a:t>WHO;</a:t>
            </a:r>
            <a:r>
              <a:rPr lang="en-GB" dirty="0" smtClean="0"/>
              <a:t>  </a:t>
            </a:r>
            <a:r>
              <a:rPr lang="en-GB" i="1" u="sng" dirty="0" smtClean="0"/>
              <a:t>disclosed to</a:t>
            </a:r>
            <a:r>
              <a:rPr lang="en-GB" i="1" dirty="0" smtClean="0"/>
              <a:t> </a:t>
            </a:r>
            <a:r>
              <a:rPr lang="en-GB" dirty="0" smtClean="0"/>
              <a:t>WHO)</a:t>
            </a:r>
          </a:p>
          <a:p>
            <a:pPr lvl="1"/>
            <a:r>
              <a:rPr lang="en-GB" dirty="0" smtClean="0"/>
              <a:t>published on public Register</a:t>
            </a:r>
            <a:endParaRPr lang="en-GB" dirty="0"/>
          </a:p>
          <a:p>
            <a:r>
              <a:rPr lang="en-GB" sz="2400" dirty="0" smtClean="0"/>
              <a:t>To </a:t>
            </a:r>
            <a:r>
              <a:rPr lang="en-GB" sz="2400" dirty="0" smtClean="0"/>
              <a:t>follow</a:t>
            </a:r>
            <a:r>
              <a:rPr lang="en-GB" sz="2400" b="1" dirty="0" smtClean="0"/>
              <a:t> </a:t>
            </a:r>
            <a:r>
              <a:rPr lang="en-GB" sz="2400" b="1" dirty="0" smtClean="0"/>
              <a:t>Data Protection Principles</a:t>
            </a:r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“The Right to Be Forgotten”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 smtClean="0"/>
          </a:p>
          <a:p>
            <a:r>
              <a:rPr lang="en-GB" b="1" dirty="0" smtClean="0"/>
              <a:t>Confirmed by European Court of Justice 2014</a:t>
            </a:r>
          </a:p>
          <a:p>
            <a:r>
              <a:rPr lang="en-GB" dirty="0" smtClean="0"/>
              <a:t>Spanish businessman found that reports of a long paid off debt were easily found online. </a:t>
            </a:r>
          </a:p>
          <a:p>
            <a:r>
              <a:rPr lang="en-GB" b="1" dirty="0" smtClean="0"/>
              <a:t>Data </a:t>
            </a:r>
            <a:r>
              <a:rPr lang="en-GB" b="1" dirty="0"/>
              <a:t>deletion a priority:  </a:t>
            </a:r>
            <a:r>
              <a:rPr lang="en-GB" dirty="0"/>
              <a:t>Individuals </a:t>
            </a:r>
            <a:r>
              <a:rPr lang="en-GB" dirty="0" smtClean="0"/>
              <a:t>can </a:t>
            </a:r>
            <a:r>
              <a:rPr lang="en-GB" dirty="0"/>
              <a:t>require deletion of their data under EU law – businesses need to </a:t>
            </a:r>
            <a:r>
              <a:rPr lang="en-GB" dirty="0" smtClean="0"/>
              <a:t>create or amend systems architecture to </a:t>
            </a:r>
            <a:r>
              <a:rPr lang="en-GB" dirty="0"/>
              <a:t>enable data deletion on request and to adopt appropriate data retention and deletion policies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Now incorporated into the GDPR as the Right to Erasure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800" y="4797152"/>
            <a:ext cx="3240360" cy="1867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795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Privacy: The Right to be </a:t>
            </a:r>
            <a:r>
              <a:rPr lang="en-GB" dirty="0" smtClean="0"/>
              <a:t>Forgotten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828" y="1628775"/>
            <a:ext cx="7263077" cy="4316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9485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Privacy: The Right To Erasure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The “Right to be forgotten</a:t>
            </a:r>
            <a:r>
              <a:rPr lang="en-GB" dirty="0"/>
              <a:t> was replaced by a more limited </a:t>
            </a:r>
            <a:r>
              <a:rPr lang="en-GB" i="1" dirty="0"/>
              <a:t>right to erasure</a:t>
            </a:r>
            <a:r>
              <a:rPr lang="en-GB" dirty="0"/>
              <a:t> in the version of the </a:t>
            </a:r>
            <a:r>
              <a:rPr lang="en-GB" b="1" dirty="0"/>
              <a:t>General Data Protection Regulation</a:t>
            </a:r>
            <a:r>
              <a:rPr lang="en-GB" dirty="0"/>
              <a:t> (</a:t>
            </a:r>
            <a:r>
              <a:rPr lang="en-GB" b="1" dirty="0"/>
              <a:t>GDPR</a:t>
            </a:r>
            <a:r>
              <a:rPr lang="en-GB" dirty="0"/>
              <a:t>)</a:t>
            </a:r>
            <a:r>
              <a:rPr lang="en-GB" dirty="0" smtClean="0"/>
              <a:t> </a:t>
            </a:r>
            <a:r>
              <a:rPr lang="en-GB" dirty="0"/>
              <a:t>adopted by the European Parliament in March </a:t>
            </a:r>
            <a:r>
              <a:rPr lang="en-GB" dirty="0" smtClean="0"/>
              <a:t>2014. Article </a:t>
            </a:r>
            <a:r>
              <a:rPr lang="en-GB" dirty="0"/>
              <a:t>17 provides that the data subject has the right to request erasure of personal data related to him on any one of a number of grounds including non-compliance with article 6.1 (lawfulness) that includes a case (f) where the legitimate interests of the controller is overridden by the interests or fundamental rights and freedoms of the data subject which require protection of personal </a:t>
            </a:r>
            <a:r>
              <a:rPr lang="en-GB" dirty="0" smtClean="0"/>
              <a:t>data</a:t>
            </a:r>
          </a:p>
          <a:p>
            <a:endParaRPr lang="en-GB" dirty="0"/>
          </a:p>
          <a:p>
            <a:r>
              <a:rPr lang="en-GB" dirty="0" smtClean="0"/>
              <a:t>See</a:t>
            </a:r>
            <a:r>
              <a:rPr lang="pt-BR" dirty="0" smtClean="0"/>
              <a:t> De </a:t>
            </a:r>
            <a:r>
              <a:rPr lang="pt-BR" dirty="0"/>
              <a:t>Silva and </a:t>
            </a:r>
            <a:r>
              <a:rPr lang="pt-BR" dirty="0" smtClean="0"/>
              <a:t>Liu</a:t>
            </a:r>
            <a:r>
              <a:rPr lang="pt-BR" dirty="0"/>
              <a:t> </a:t>
            </a:r>
            <a:r>
              <a:rPr lang="pt-BR" dirty="0" smtClean="0"/>
              <a:t>for an overview of the </a:t>
            </a:r>
            <a:r>
              <a:rPr lang="en-GB" dirty="0"/>
              <a:t>General Data Protection Regulation (GDPR</a:t>
            </a:r>
            <a:r>
              <a:rPr lang="en-GB" dirty="0" smtClean="0"/>
              <a:t>)</a:t>
            </a:r>
            <a:r>
              <a:rPr lang="pt-BR" dirty="0" smtClean="0"/>
              <a:t>, the new category of Sensitive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9477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Questions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Investigate the timescale of the Right to be Forgotten </a:t>
            </a:r>
            <a:r>
              <a:rPr lang="en-GB" dirty="0" smtClean="0"/>
              <a:t>Issue, the </a:t>
            </a:r>
            <a:r>
              <a:rPr lang="en-GB" dirty="0"/>
              <a:t>General Data Protection Regulation (GDPR</a:t>
            </a:r>
            <a:r>
              <a:rPr lang="en-GB" dirty="0" smtClean="0"/>
              <a:t>). The Splash Holidays Project Manager needs to update the project plan to allow for the new legislation. Highlight two pieces of advice for the project.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https://ico.org.uk/for-organisations/guide-to-data-protection/guide-to-the-general-data-protection-regulation-gdpr/principles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information sources </a:t>
            </a:r>
            <a:r>
              <a:rPr lang="en-GB" dirty="0" smtClean="0"/>
              <a:t>would you recommend for a project manager to keep up to date with legal changes?</a:t>
            </a:r>
            <a:endParaRPr lang="en-GB" dirty="0"/>
          </a:p>
          <a:p>
            <a:r>
              <a:rPr lang="en-GB" dirty="0"/>
              <a:t>What are the characteristics of good information sources for an IT Project manager?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0097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665895"/>
            <a:ext cx="8936394" cy="4139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8063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720378"/>
          </a:xfrm>
        </p:spPr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509" y="980728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sz="2400" dirty="0" smtClean="0"/>
              <a:t>Is one of a number of forms of “Intellectual Property” such as:</a:t>
            </a:r>
          </a:p>
          <a:p>
            <a:pPr lvl="1"/>
            <a:r>
              <a:rPr lang="en-GB" dirty="0"/>
              <a:t>Patents</a:t>
            </a:r>
          </a:p>
          <a:p>
            <a:pPr lvl="1"/>
            <a:r>
              <a:rPr lang="en-GB" dirty="0"/>
              <a:t>Trade Marks</a:t>
            </a:r>
          </a:p>
          <a:p>
            <a:pPr lvl="1"/>
            <a:r>
              <a:rPr lang="en-GB" dirty="0"/>
              <a:t>Registered designs</a:t>
            </a:r>
          </a:p>
          <a:p>
            <a:pPr>
              <a:buFontTx/>
              <a:buNone/>
            </a:pPr>
            <a:r>
              <a:rPr lang="en-GB" sz="2400" dirty="0" smtClean="0"/>
              <a:t>	covering new ideas, designs both creative and commercial</a:t>
            </a:r>
          </a:p>
          <a:p>
            <a:endParaRPr lang="en-GB" dirty="0"/>
          </a:p>
        </p:txBody>
      </p:sp>
      <p:pic>
        <p:nvPicPr>
          <p:cNvPr id="3074" name="Picture 2" descr="Image result for copyrigh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348" y="3717031"/>
            <a:ext cx="4253883" cy="2833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Tangible vs intangible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I steal your car, you no longer have it! </a:t>
            </a:r>
            <a:r>
              <a:rPr lang="en-GB" b="1" dirty="0" smtClean="0"/>
              <a:t>Tangible property</a:t>
            </a:r>
          </a:p>
          <a:p>
            <a:r>
              <a:rPr lang="en-GB" dirty="0" smtClean="0"/>
              <a:t>If you have the design for a new sort algorithm on your laptop and I take a copy I can use the algorithm to create a more efficient database. </a:t>
            </a:r>
            <a:r>
              <a:rPr lang="en-GB" b="1" dirty="0" smtClean="0"/>
              <a:t>Intangible property.</a:t>
            </a:r>
            <a:endParaRPr lang="en-GB" b="1" dirty="0"/>
          </a:p>
        </p:txBody>
      </p:sp>
      <p:pic>
        <p:nvPicPr>
          <p:cNvPr id="4098" name="Picture 2" descr="Image result for car thief carto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83" y="3356992"/>
            <a:ext cx="3318917" cy="222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software pirac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4779" y="3306408"/>
            <a:ext cx="3453110" cy="2302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08360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432346"/>
          </a:xfrm>
        </p:spPr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3"/>
          </a:xfrm>
        </p:spPr>
        <p:txBody>
          <a:bodyPr/>
          <a:lstStyle/>
          <a:p>
            <a:r>
              <a:rPr lang="en-GB" dirty="0" smtClean="0"/>
              <a:t>unregistered, creative right, arising automatically</a:t>
            </a:r>
          </a:p>
          <a:p>
            <a:r>
              <a:rPr lang="en-GB" dirty="0" smtClean="0"/>
              <a:t>literary dramatic, musical or artistic work</a:t>
            </a:r>
          </a:p>
          <a:p>
            <a:r>
              <a:rPr lang="en-GB" dirty="0" smtClean="0"/>
              <a:t>sound recordings, film, broadcast, cable…</a:t>
            </a:r>
          </a:p>
          <a:p>
            <a:r>
              <a:rPr lang="en-GB" dirty="0" smtClean="0"/>
              <a:t>typographical arrangement or published edition</a:t>
            </a:r>
          </a:p>
          <a:p>
            <a:r>
              <a:rPr lang="en-GB" dirty="0"/>
              <a:t>Computer programs created by a human author are protected as form of ‘literary work’.</a:t>
            </a:r>
          </a:p>
          <a:p>
            <a:r>
              <a:rPr lang="en-GB" dirty="0" smtClean="0"/>
              <a:t>Copyright </a:t>
            </a:r>
            <a:r>
              <a:rPr lang="en-GB" dirty="0"/>
              <a:t>protection on software stems from </a:t>
            </a:r>
            <a:r>
              <a:rPr lang="en-GB" dirty="0" smtClean="0"/>
              <a:t>three </a:t>
            </a:r>
            <a:r>
              <a:rPr lang="en-GB" dirty="0"/>
              <a:t>sources, the Copyright, Designs and Patents Act (</a:t>
            </a:r>
            <a:r>
              <a:rPr lang="en-GB" dirty="0" smtClean="0"/>
              <a:t>CDPA)1988, the </a:t>
            </a:r>
            <a:r>
              <a:rPr lang="en-GB" dirty="0"/>
              <a:t>Copyright (Computer Programs) Regulations 1992. and directive 91/250/EC (commonly known as the software directive).</a:t>
            </a:r>
            <a:endParaRPr lang="en-GB" dirty="0" smtClean="0"/>
          </a:p>
          <a:p>
            <a:r>
              <a:rPr lang="en-GB" dirty="0"/>
              <a:t>Computer programs created by a human author are protected as form of ‘literary work</a:t>
            </a:r>
            <a:r>
              <a:rPr lang="en-GB" dirty="0" smtClean="0"/>
              <a:t>’.</a:t>
            </a:r>
          </a:p>
          <a:p>
            <a:r>
              <a:rPr lang="en-GB" dirty="0"/>
              <a:t>The CDPA states that for copyright to subsist in a computer program it must be original and recorded. The meaning of ‘original’ is that the program should be the result of a modest amount of skill, labour or effort and that it originates from the author. </a:t>
            </a:r>
            <a:r>
              <a:rPr lang="en-GB" dirty="0" smtClean="0"/>
              <a:t>Is this true for a typical coding project?</a:t>
            </a:r>
          </a:p>
          <a:p>
            <a:r>
              <a:rPr lang="en-GB" dirty="0"/>
              <a:t>https://www.gov.uk/topic/intellectual-property/copyright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9636"/>
            <a:ext cx="8229600" cy="1143000"/>
          </a:xfrm>
        </p:spPr>
        <p:txBody>
          <a:bodyPr/>
          <a:lstStyle/>
          <a:p>
            <a:r>
              <a:rPr lang="en-GB" dirty="0"/>
              <a:t>IBCOS Computers Ltd. vs. Barclays Mercantile Highland Finance Ltd.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52636"/>
            <a:ext cx="8784976" cy="4525963"/>
          </a:xfrm>
        </p:spPr>
        <p:txBody>
          <a:bodyPr/>
          <a:lstStyle/>
          <a:p>
            <a:r>
              <a:rPr lang="en-GB" dirty="0" smtClean="0"/>
              <a:t>Mr </a:t>
            </a:r>
            <a:r>
              <a:rPr lang="en-GB" dirty="0"/>
              <a:t>Poole, a </a:t>
            </a:r>
            <a:r>
              <a:rPr lang="en-GB" dirty="0" smtClean="0"/>
              <a:t>programmer, </a:t>
            </a:r>
            <a:r>
              <a:rPr lang="en-GB" dirty="0"/>
              <a:t>wrote a suite of programs for accounts and payroll for agricultural machinery dealers. </a:t>
            </a:r>
            <a:endParaRPr lang="en-GB" dirty="0" smtClean="0"/>
          </a:p>
          <a:p>
            <a:r>
              <a:rPr lang="en-GB" dirty="0" smtClean="0"/>
              <a:t>He </a:t>
            </a:r>
            <a:r>
              <a:rPr lang="en-GB" dirty="0"/>
              <a:t>left the firm, and signed an agreement to not write competing software for 2 years. </a:t>
            </a:r>
            <a:endParaRPr lang="en-GB" dirty="0" smtClean="0"/>
          </a:p>
          <a:p>
            <a:r>
              <a:rPr lang="en-GB" dirty="0" smtClean="0"/>
              <a:t>He </a:t>
            </a:r>
            <a:r>
              <a:rPr lang="en-GB" dirty="0"/>
              <a:t>wrote a similar set of programs for Barclays. The software was not marketed for two years. he used the same language </a:t>
            </a:r>
            <a:r>
              <a:rPr lang="en-GB" dirty="0" smtClean="0"/>
              <a:t>but </a:t>
            </a:r>
            <a:r>
              <a:rPr lang="en-GB" dirty="0"/>
              <a:t>a different version of it </a:t>
            </a:r>
            <a:r>
              <a:rPr lang="en-GB" dirty="0" smtClean="0"/>
              <a:t>IBCOS sued </a:t>
            </a:r>
            <a:r>
              <a:rPr lang="en-GB" dirty="0"/>
              <a:t>for copyright infringement and breach of confidence, and was successful: partly because the two sets of programs contained spelling errors and redundant code in the same places. </a:t>
            </a:r>
            <a:endParaRPr lang="en-GB" dirty="0" smtClean="0"/>
          </a:p>
          <a:p>
            <a:r>
              <a:rPr lang="en-GB" dirty="0" smtClean="0"/>
              <a:t>Judge </a:t>
            </a:r>
            <a:r>
              <a:rPr lang="en-GB" dirty="0"/>
              <a:t>ruled that individual programs were copied and also the overall structure of the programs in the package </a:t>
            </a:r>
            <a:endParaRPr lang="en-GB" dirty="0" smtClean="0"/>
          </a:p>
          <a:p>
            <a:r>
              <a:rPr lang="en-GB" dirty="0" smtClean="0"/>
              <a:t> Should we include deliberate </a:t>
            </a:r>
            <a:r>
              <a:rPr lang="en-GB" dirty="0"/>
              <a:t>errors or redundancy as a watermark </a:t>
            </a:r>
            <a:r>
              <a:rPr lang="en-GB" dirty="0" smtClean="0"/>
              <a:t>in </a:t>
            </a:r>
            <a:r>
              <a:rPr lang="en-GB" dirty="0"/>
              <a:t>copyright </a:t>
            </a:r>
            <a:r>
              <a:rPr lang="en-GB" dirty="0" smtClean="0"/>
              <a:t>disputes?</a:t>
            </a:r>
            <a:endParaRPr lang="en-GB" dirty="0"/>
          </a:p>
        </p:txBody>
      </p:sp>
      <p:pic>
        <p:nvPicPr>
          <p:cNvPr id="5126" name="Picture 6" descr="Image result for tractor clipa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60363"/>
            <a:ext cx="2901008" cy="184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Disabled users and 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Why is there an exemption for people with disabilities?</a:t>
            </a:r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://copyrightuser.org/topics/disability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https://www.wired.com/2014/12/e-books-for-the-blind-should-be-legal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Image result for braille eboo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braille ebook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52" name="Picture 8" descr="Image result for braille eboo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29000"/>
            <a:ext cx="28575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7741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Consumer Contracts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Distance selling means selling and buying by phone, mail order, via the Internet or digital TV. </a:t>
            </a:r>
            <a:r>
              <a:rPr lang="en-GB" sz="1600" i="1" dirty="0">
                <a:hlinkClick r:id="rId2"/>
              </a:rPr>
              <a:t>https://</a:t>
            </a:r>
            <a:r>
              <a:rPr lang="en-GB" sz="1600" i="1" dirty="0" smtClean="0">
                <a:hlinkClick r:id="rId2"/>
              </a:rPr>
              <a:t>www.gov.uk/online-and-distance-selling-for-businesses</a:t>
            </a:r>
            <a:r>
              <a:rPr lang="en-GB" sz="1600" i="1" dirty="0" smtClean="0"/>
              <a:t>. </a:t>
            </a:r>
          </a:p>
          <a:p>
            <a:r>
              <a:rPr lang="en-GB" dirty="0" smtClean="0"/>
              <a:t>Different rules apply to high street purchases and distance learning.</a:t>
            </a:r>
            <a:endParaRPr lang="en-GB" i="1" dirty="0" smtClean="0"/>
          </a:p>
          <a:p>
            <a:r>
              <a:rPr lang="en-GB" dirty="0"/>
              <a:t>You must tell the customer they can cancel their order up to 14 days after the contract was made. They don’t need to give a reason for cancelling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b="1" dirty="0"/>
              <a:t>Downloads and streaming services</a:t>
            </a:r>
          </a:p>
          <a:p>
            <a:r>
              <a:rPr lang="en-GB" dirty="0" smtClean="0"/>
              <a:t>get </a:t>
            </a:r>
            <a:r>
              <a:rPr lang="en-GB" dirty="0"/>
              <a:t>the customer to confirm before they download or stream content that they are aware they’ll lose their 14 day right to cancel</a:t>
            </a:r>
          </a:p>
          <a:p>
            <a:r>
              <a:rPr lang="en-GB" dirty="0"/>
              <a:t>get the customer to agree to an instant download before they start the download</a:t>
            </a:r>
          </a:p>
          <a:p>
            <a:endParaRPr lang="en-GB" i="1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 to Returns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Review </a:t>
            </a:r>
            <a:r>
              <a:rPr lang="en-GB" dirty="0" err="1" smtClean="0"/>
              <a:t>Hjort</a:t>
            </a:r>
            <a:r>
              <a:rPr lang="en-GB" dirty="0" smtClean="0"/>
              <a:t> and Lantz’s article on returns policy.</a:t>
            </a:r>
          </a:p>
          <a:p>
            <a:r>
              <a:rPr lang="en-GB" dirty="0" smtClean="0"/>
              <a:t>What factors decide the returns policy for an e-business?</a:t>
            </a:r>
          </a:p>
          <a:p>
            <a:r>
              <a:rPr lang="en-GB" dirty="0" smtClean="0"/>
              <a:t>Who pays for postage on items such as clothes and books that are returned?</a:t>
            </a:r>
            <a:endParaRPr lang="en-GB" dirty="0"/>
          </a:p>
        </p:txBody>
      </p:sp>
      <p:sp>
        <p:nvSpPr>
          <p:cNvPr id="4" name="AutoShape 2" descr="Image result for amazon box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72" name="Picture 4" descr="Image result for amazon box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160" y="3330365"/>
            <a:ext cx="5199906" cy="304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4737930"/>
      </p:ext>
    </p:extLst>
  </p:cSld>
  <p:clrMapOvr>
    <a:masterClrMapping/>
  </p:clrMapOvr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10420</TotalTime>
  <Words>1142</Words>
  <Application>Microsoft Office PowerPoint</Application>
  <PresentationFormat>On-screen Show (4:3)</PresentationFormat>
  <Paragraphs>209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Monotype Sorts</vt:lpstr>
      <vt:lpstr>Webdings</vt:lpstr>
      <vt:lpstr>SMU POWERPOINT TEMPLATE</vt:lpstr>
      <vt:lpstr>Legal and Ethical Issues for Project Managers</vt:lpstr>
      <vt:lpstr>PowerPoint Presentation</vt:lpstr>
      <vt:lpstr>Examples</vt:lpstr>
      <vt:lpstr>PowerPoint Presentation</vt:lpstr>
      <vt:lpstr>PowerPoint Presentation</vt:lpstr>
      <vt:lpstr>  ETHICS – definitions  </vt:lpstr>
      <vt:lpstr>PRACTICAL Computer Ethics</vt:lpstr>
      <vt:lpstr>Why be ethical ?</vt:lpstr>
      <vt:lpstr>Professional Societies</vt:lpstr>
      <vt:lpstr>Codes of Conduct</vt:lpstr>
      <vt:lpstr>Code of Conduct &amp; Practise</vt:lpstr>
      <vt:lpstr>Code of Conduct &amp; Practice</vt:lpstr>
      <vt:lpstr>Example from BCS Code of Practice</vt:lpstr>
      <vt:lpstr>Other Codes of Conduct &amp; Practice</vt:lpstr>
      <vt:lpstr>PowerPoint Presentation</vt:lpstr>
      <vt:lpstr>Legal Issues</vt:lpstr>
      <vt:lpstr>Privacy concerns</vt:lpstr>
      <vt:lpstr>Data Protection / Privacy</vt:lpstr>
      <vt:lpstr>Definitions</vt:lpstr>
      <vt:lpstr>Obligations of Data Controllers</vt:lpstr>
      <vt:lpstr>“The Right to Be Forgotten” </vt:lpstr>
      <vt:lpstr>Privacy: The Right to be Forgotten</vt:lpstr>
      <vt:lpstr>Privacy: The Right To Erasure</vt:lpstr>
      <vt:lpstr>Questions</vt:lpstr>
      <vt:lpstr>Copyright</vt:lpstr>
      <vt:lpstr>Copyright</vt:lpstr>
      <vt:lpstr>Tangible vs intangible property</vt:lpstr>
      <vt:lpstr>Copyright</vt:lpstr>
      <vt:lpstr>IBCOS Computers Ltd. vs. Barclays Mercantile Highland Finance Ltd.</vt:lpstr>
      <vt:lpstr>Disabled users and Copyright</vt:lpstr>
      <vt:lpstr>Consumer Contracts </vt:lpstr>
      <vt:lpstr>Application to Returns Policy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Legal and Ethical Issues for Project Managers</dc:title>
  <dc:creator>sc-sm</dc:creator>
  <cp:lastModifiedBy>Sue Maw</cp:lastModifiedBy>
  <cp:revision>25</cp:revision>
  <cp:lastPrinted>2014-03-11T10:11:35Z</cp:lastPrinted>
  <dcterms:created xsi:type="dcterms:W3CDTF">2011-03-29T08:49:06Z</dcterms:created>
  <dcterms:modified xsi:type="dcterms:W3CDTF">2019-03-14T08:55:34Z</dcterms:modified>
</cp:coreProperties>
</file>