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embedTrueTypeFonts="1" saveSubsetFonts="1">
  <p:sldMasterIdLst>
    <p:sldMasterId id="2147483821" r:id="rId6"/>
  </p:sldMasterIdLst>
  <p:notesMasterIdLst>
    <p:notesMasterId r:id="rId36"/>
  </p:notesMasterIdLst>
  <p:handoutMasterIdLst>
    <p:handoutMasterId r:id="rId37"/>
  </p:handoutMasterIdLst>
  <p:sldIdLst>
    <p:sldId id="277" r:id="rId7"/>
    <p:sldId id="375" r:id="rId8"/>
    <p:sldId id="339" r:id="rId9"/>
    <p:sldId id="340" r:id="rId10"/>
    <p:sldId id="342" r:id="rId11"/>
    <p:sldId id="344" r:id="rId12"/>
    <p:sldId id="347" r:id="rId13"/>
    <p:sldId id="365" r:id="rId14"/>
    <p:sldId id="377" r:id="rId15"/>
    <p:sldId id="343" r:id="rId16"/>
    <p:sldId id="349" r:id="rId17"/>
    <p:sldId id="384" r:id="rId18"/>
    <p:sldId id="387" r:id="rId19"/>
    <p:sldId id="330" r:id="rId20"/>
    <p:sldId id="351" r:id="rId21"/>
    <p:sldId id="354" r:id="rId22"/>
    <p:sldId id="356" r:id="rId23"/>
    <p:sldId id="360" r:id="rId24"/>
    <p:sldId id="359" r:id="rId25"/>
    <p:sldId id="361" r:id="rId26"/>
    <p:sldId id="362" r:id="rId27"/>
    <p:sldId id="389" r:id="rId28"/>
    <p:sldId id="388" r:id="rId29"/>
    <p:sldId id="363" r:id="rId30"/>
    <p:sldId id="364" r:id="rId31"/>
    <p:sldId id="386" r:id="rId32"/>
    <p:sldId id="369" r:id="rId33"/>
    <p:sldId id="390" r:id="rId34"/>
    <p:sldId id="383" r:id="rId35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  <a:srgbClr val="9900CC"/>
    <a:srgbClr val="0000FF"/>
    <a:srgbClr val="EDB9FF"/>
    <a:srgbClr val="CFD5EA"/>
    <a:srgbClr val="FFD400"/>
    <a:srgbClr val="E9EBF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0" d="100"/>
          <a:sy n="60" d="100"/>
        </p:scale>
        <p:origin x="884" y="48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presProps" Target="presProps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tableStyles" Target="tableStyles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1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handoutMaster" Target="handoutMasters/handoutMaster1.xml"/><Relationship Id="rId40" Type="http://schemas.openxmlformats.org/officeDocument/2006/relationships/viewProps" Target="viewProps.xml"/><Relationship Id="rId5" Type="http://schemas.openxmlformats.org/officeDocument/2006/relationships/customXml" Target="../customXml/item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customXml" Target="../customXml/item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commentAuthors" Target="commentAuthor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AE8C648-1DD9-4DFE-931B-DB9DF0C8ABE5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EDC2AAA-639C-4552-ACFC-D24D0AAE231B}">
      <dgm:prSet/>
      <dgm:spPr/>
      <dgm:t>
        <a:bodyPr/>
        <a:lstStyle/>
        <a:p>
          <a:r>
            <a:rPr lang="en-GB" b="1"/>
            <a:t>Decomposition - </a:t>
          </a:r>
          <a:r>
            <a:rPr lang="en-GB"/>
            <a:t>Break the riddle into smaller clues:</a:t>
          </a:r>
        </a:p>
      </dgm:t>
    </dgm:pt>
    <dgm:pt modelId="{874B104A-073E-4E40-8F94-E53CE7342034}" type="parTrans" cxnId="{3B61D317-D362-414A-A417-38D81C45B74C}">
      <dgm:prSet/>
      <dgm:spPr/>
      <dgm:t>
        <a:bodyPr/>
        <a:lstStyle/>
        <a:p>
          <a:endParaRPr lang="en-GB"/>
        </a:p>
      </dgm:t>
    </dgm:pt>
    <dgm:pt modelId="{C09801D5-F800-47FC-8273-2EBAE26AC07B}" type="sibTrans" cxnId="{3B61D317-D362-414A-A417-38D81C45B74C}">
      <dgm:prSet/>
      <dgm:spPr/>
      <dgm:t>
        <a:bodyPr/>
        <a:lstStyle/>
        <a:p>
          <a:endParaRPr lang="en-GB"/>
        </a:p>
      </dgm:t>
    </dgm:pt>
    <dgm:pt modelId="{F62347C9-2467-49B9-8CAF-7205BA938248}">
      <dgm:prSet/>
      <dgm:spPr/>
      <dgm:t>
        <a:bodyPr/>
        <a:lstStyle/>
        <a:p>
          <a:r>
            <a:rPr lang="en-GB"/>
            <a:t>“Beginning of everything”</a:t>
          </a:r>
        </a:p>
      </dgm:t>
    </dgm:pt>
    <dgm:pt modelId="{DEDDA798-7DD2-4A5D-847B-695A870A6A31}" type="parTrans" cxnId="{4C1514B9-2DF3-47FA-B697-A79CA12D1EB7}">
      <dgm:prSet/>
      <dgm:spPr/>
      <dgm:t>
        <a:bodyPr/>
        <a:lstStyle/>
        <a:p>
          <a:endParaRPr lang="en-GB"/>
        </a:p>
      </dgm:t>
    </dgm:pt>
    <dgm:pt modelId="{7D98A58E-E6C5-4C9E-B99C-48B40DC97EE3}" type="sibTrans" cxnId="{4C1514B9-2DF3-47FA-B697-A79CA12D1EB7}">
      <dgm:prSet/>
      <dgm:spPr/>
      <dgm:t>
        <a:bodyPr/>
        <a:lstStyle/>
        <a:p>
          <a:endParaRPr lang="en-GB"/>
        </a:p>
      </dgm:t>
    </dgm:pt>
    <dgm:pt modelId="{143E2DC6-C6C7-4880-9A71-1B4FDB6FF26C}">
      <dgm:prSet/>
      <dgm:spPr/>
      <dgm:t>
        <a:bodyPr/>
        <a:lstStyle/>
        <a:p>
          <a:r>
            <a:rPr lang="en-GB"/>
            <a:t>“End of everywhere”</a:t>
          </a:r>
        </a:p>
      </dgm:t>
    </dgm:pt>
    <dgm:pt modelId="{72C2D487-AE8F-4308-B742-14EA7AFA9DBB}" type="parTrans" cxnId="{5AACC779-9AC3-4C26-97FB-2F7874F7C8E6}">
      <dgm:prSet/>
      <dgm:spPr/>
      <dgm:t>
        <a:bodyPr/>
        <a:lstStyle/>
        <a:p>
          <a:endParaRPr lang="en-GB"/>
        </a:p>
      </dgm:t>
    </dgm:pt>
    <dgm:pt modelId="{2870F878-6E68-4432-B8B2-6D7A8E528F90}" type="sibTrans" cxnId="{5AACC779-9AC3-4C26-97FB-2F7874F7C8E6}">
      <dgm:prSet/>
      <dgm:spPr/>
      <dgm:t>
        <a:bodyPr/>
        <a:lstStyle/>
        <a:p>
          <a:endParaRPr lang="en-GB"/>
        </a:p>
      </dgm:t>
    </dgm:pt>
    <dgm:pt modelId="{BDAEF7A3-DD56-4B6B-908C-1487E1486838}">
      <dgm:prSet/>
      <dgm:spPr/>
      <dgm:t>
        <a:bodyPr/>
        <a:lstStyle/>
        <a:p>
          <a:r>
            <a:rPr lang="en-GB"/>
            <a:t>“Beginning of eternity”</a:t>
          </a:r>
        </a:p>
      </dgm:t>
    </dgm:pt>
    <dgm:pt modelId="{D7E83934-FEA4-4013-A1C6-0BB57F5A6965}" type="parTrans" cxnId="{8EC9372C-482F-4362-BFDF-7BC7EB769FF1}">
      <dgm:prSet/>
      <dgm:spPr/>
      <dgm:t>
        <a:bodyPr/>
        <a:lstStyle/>
        <a:p>
          <a:endParaRPr lang="en-GB"/>
        </a:p>
      </dgm:t>
    </dgm:pt>
    <dgm:pt modelId="{C72CE0E1-560E-4297-9854-19DAAECC2297}" type="sibTrans" cxnId="{8EC9372C-482F-4362-BFDF-7BC7EB769FF1}">
      <dgm:prSet/>
      <dgm:spPr/>
      <dgm:t>
        <a:bodyPr/>
        <a:lstStyle/>
        <a:p>
          <a:endParaRPr lang="en-GB"/>
        </a:p>
      </dgm:t>
    </dgm:pt>
    <dgm:pt modelId="{E2EE89F0-E2A5-485D-8270-6B24143515F7}">
      <dgm:prSet/>
      <dgm:spPr/>
      <dgm:t>
        <a:bodyPr/>
        <a:lstStyle/>
        <a:p>
          <a:r>
            <a:rPr lang="en-GB"/>
            <a:t>“End of time”</a:t>
          </a:r>
        </a:p>
      </dgm:t>
    </dgm:pt>
    <dgm:pt modelId="{7F085D85-D524-4707-BD21-87605C4015B5}" type="parTrans" cxnId="{C09208EE-73A9-48A4-AC6C-6FEFC5159439}">
      <dgm:prSet/>
      <dgm:spPr/>
      <dgm:t>
        <a:bodyPr/>
        <a:lstStyle/>
        <a:p>
          <a:endParaRPr lang="en-GB"/>
        </a:p>
      </dgm:t>
    </dgm:pt>
    <dgm:pt modelId="{9CD321A7-F928-4B80-BD3D-67B7597B7B87}" type="sibTrans" cxnId="{C09208EE-73A9-48A4-AC6C-6FEFC5159439}">
      <dgm:prSet/>
      <dgm:spPr/>
      <dgm:t>
        <a:bodyPr/>
        <a:lstStyle/>
        <a:p>
          <a:endParaRPr lang="en-GB"/>
        </a:p>
      </dgm:t>
    </dgm:pt>
    <dgm:pt modelId="{6CB61A5B-9F8F-47E3-8919-84304A75E6EA}">
      <dgm:prSet/>
      <dgm:spPr/>
      <dgm:t>
        <a:bodyPr/>
        <a:lstStyle/>
        <a:p>
          <a:r>
            <a:rPr lang="en-GB"/>
            <a:t>“End of space”</a:t>
          </a:r>
        </a:p>
      </dgm:t>
    </dgm:pt>
    <dgm:pt modelId="{2065F3B5-1D8F-4031-8AB5-D32956378165}" type="parTrans" cxnId="{06540C44-0E89-400A-AAA1-10F5C837861A}">
      <dgm:prSet/>
      <dgm:spPr/>
      <dgm:t>
        <a:bodyPr/>
        <a:lstStyle/>
        <a:p>
          <a:endParaRPr lang="en-GB"/>
        </a:p>
      </dgm:t>
    </dgm:pt>
    <dgm:pt modelId="{10ECECF6-05E3-4565-BFCF-2C62344F4A8F}" type="sibTrans" cxnId="{06540C44-0E89-400A-AAA1-10F5C837861A}">
      <dgm:prSet/>
      <dgm:spPr/>
      <dgm:t>
        <a:bodyPr/>
        <a:lstStyle/>
        <a:p>
          <a:endParaRPr lang="en-GB"/>
        </a:p>
      </dgm:t>
    </dgm:pt>
    <dgm:pt modelId="{D572238E-7800-4C1A-ABA9-CD040A32727D}">
      <dgm:prSet/>
      <dgm:spPr/>
      <dgm:t>
        <a:bodyPr/>
        <a:lstStyle/>
        <a:p>
          <a:r>
            <a:rPr lang="en-GB" b="1"/>
            <a:t>Pattern Recognition - </a:t>
          </a:r>
          <a:r>
            <a:rPr lang="en-GB"/>
            <a:t>Look for similarities:</a:t>
          </a:r>
        </a:p>
      </dgm:t>
    </dgm:pt>
    <dgm:pt modelId="{BFC37D1D-B135-41F0-9B1F-114434761A6C}" type="parTrans" cxnId="{D5BF73CE-2693-4CB6-B880-303AABC53327}">
      <dgm:prSet/>
      <dgm:spPr/>
      <dgm:t>
        <a:bodyPr/>
        <a:lstStyle/>
        <a:p>
          <a:endParaRPr lang="en-GB"/>
        </a:p>
      </dgm:t>
    </dgm:pt>
    <dgm:pt modelId="{ABC22B07-3BB2-4067-9CA9-01E5125C438B}" type="sibTrans" cxnId="{D5BF73CE-2693-4CB6-B880-303AABC53327}">
      <dgm:prSet/>
      <dgm:spPr/>
      <dgm:t>
        <a:bodyPr/>
        <a:lstStyle/>
        <a:p>
          <a:endParaRPr lang="en-GB"/>
        </a:p>
      </dgm:t>
    </dgm:pt>
    <dgm:pt modelId="{5FA57AFD-95E5-4D8A-A083-2EAE1834671B}">
      <dgm:prSet/>
      <dgm:spPr/>
      <dgm:t>
        <a:bodyPr/>
        <a:lstStyle/>
        <a:p>
          <a:r>
            <a:rPr lang="en-GB"/>
            <a:t>“Beginning of” appears twice</a:t>
          </a:r>
        </a:p>
      </dgm:t>
    </dgm:pt>
    <dgm:pt modelId="{92B9556A-7DC3-45D3-A110-19F8A54C44B2}" type="parTrans" cxnId="{0C9DD333-89E9-446D-9052-D5F896B69715}">
      <dgm:prSet/>
      <dgm:spPr/>
      <dgm:t>
        <a:bodyPr/>
        <a:lstStyle/>
        <a:p>
          <a:endParaRPr lang="en-GB"/>
        </a:p>
      </dgm:t>
    </dgm:pt>
    <dgm:pt modelId="{4AA99ACE-C0DE-481C-84F2-F41ABA88CE4A}" type="sibTrans" cxnId="{0C9DD333-89E9-446D-9052-D5F896B69715}">
      <dgm:prSet/>
      <dgm:spPr/>
      <dgm:t>
        <a:bodyPr/>
        <a:lstStyle/>
        <a:p>
          <a:endParaRPr lang="en-GB"/>
        </a:p>
      </dgm:t>
    </dgm:pt>
    <dgm:pt modelId="{CDE8F805-0BE7-473F-9F7E-4AAB01AFB75D}">
      <dgm:prSet/>
      <dgm:spPr/>
      <dgm:t>
        <a:bodyPr/>
        <a:lstStyle/>
        <a:p>
          <a:r>
            <a:rPr lang="en-GB"/>
            <a:t>“End of” appears three times</a:t>
          </a:r>
        </a:p>
      </dgm:t>
    </dgm:pt>
    <dgm:pt modelId="{7BBA3A7F-3239-4764-8DC2-70E9368C9405}" type="parTrans" cxnId="{1D3FCBE1-0D84-4EDC-9A34-9D971D6AB9B9}">
      <dgm:prSet/>
      <dgm:spPr/>
      <dgm:t>
        <a:bodyPr/>
        <a:lstStyle/>
        <a:p>
          <a:endParaRPr lang="en-GB"/>
        </a:p>
      </dgm:t>
    </dgm:pt>
    <dgm:pt modelId="{60E835CB-1F89-4074-9ED5-280BF75A7DFF}" type="sibTrans" cxnId="{1D3FCBE1-0D84-4EDC-9A34-9D971D6AB9B9}">
      <dgm:prSet/>
      <dgm:spPr/>
      <dgm:t>
        <a:bodyPr/>
        <a:lstStyle/>
        <a:p>
          <a:endParaRPr lang="en-GB"/>
        </a:p>
      </dgm:t>
    </dgm:pt>
    <dgm:pt modelId="{D582CC54-63FD-4DB1-914E-1B1561103EF3}">
      <dgm:prSet/>
      <dgm:spPr/>
      <dgm:t>
        <a:bodyPr/>
        <a:lstStyle/>
        <a:p>
          <a:r>
            <a:rPr lang="en-GB"/>
            <a:t>All terms are abstract (everything, everywhere, eternity, time, space)</a:t>
          </a:r>
        </a:p>
      </dgm:t>
    </dgm:pt>
    <dgm:pt modelId="{1E73BF70-9540-4BDE-BCFD-49DBF1C427EB}" type="parTrans" cxnId="{FDC04A14-C414-478C-B669-192425860309}">
      <dgm:prSet/>
      <dgm:spPr/>
      <dgm:t>
        <a:bodyPr/>
        <a:lstStyle/>
        <a:p>
          <a:endParaRPr lang="en-GB"/>
        </a:p>
      </dgm:t>
    </dgm:pt>
    <dgm:pt modelId="{8AED61D9-9290-4204-BAC1-594B28BBCD54}" type="sibTrans" cxnId="{FDC04A14-C414-478C-B669-192425860309}">
      <dgm:prSet/>
      <dgm:spPr/>
      <dgm:t>
        <a:bodyPr/>
        <a:lstStyle/>
        <a:p>
          <a:endParaRPr lang="en-GB"/>
        </a:p>
      </dgm:t>
    </dgm:pt>
    <dgm:pt modelId="{CC6EBB4F-1D76-4E32-807C-01C0EE61A833}">
      <dgm:prSet/>
      <dgm:spPr/>
      <dgm:t>
        <a:bodyPr/>
        <a:lstStyle/>
        <a:p>
          <a:r>
            <a:rPr lang="en-GB"/>
            <a:t>Could this be symbolic, not literal?</a:t>
          </a:r>
        </a:p>
      </dgm:t>
    </dgm:pt>
    <dgm:pt modelId="{E8FD648B-33DC-4588-A716-38EC2B232A83}" type="parTrans" cxnId="{00F54357-3939-43C9-A162-DA0E62DACA29}">
      <dgm:prSet/>
      <dgm:spPr/>
      <dgm:t>
        <a:bodyPr/>
        <a:lstStyle/>
        <a:p>
          <a:endParaRPr lang="en-GB"/>
        </a:p>
      </dgm:t>
    </dgm:pt>
    <dgm:pt modelId="{5157BEF0-99B4-4844-B67B-C2E704CEA4E7}" type="sibTrans" cxnId="{00F54357-3939-43C9-A162-DA0E62DACA29}">
      <dgm:prSet/>
      <dgm:spPr/>
      <dgm:t>
        <a:bodyPr/>
        <a:lstStyle/>
        <a:p>
          <a:endParaRPr lang="en-GB"/>
        </a:p>
      </dgm:t>
    </dgm:pt>
    <dgm:pt modelId="{F1B5DBFE-5D97-498E-9B2B-175AEFDBB827}">
      <dgm:prSet/>
      <dgm:spPr/>
      <dgm:t>
        <a:bodyPr/>
        <a:lstStyle/>
        <a:p>
          <a:r>
            <a:rPr lang="en-GB" b="1"/>
            <a:t>Abstraction - </a:t>
          </a:r>
          <a:r>
            <a:rPr lang="en-GB"/>
            <a:t>Focus on symbolic meaning, not real objects:</a:t>
          </a:r>
        </a:p>
      </dgm:t>
    </dgm:pt>
    <dgm:pt modelId="{AA412460-B737-4A39-88FC-A723D402BC8B}" type="parTrans" cxnId="{19414FEE-2D1E-404D-A3C2-CE69DE3376DF}">
      <dgm:prSet/>
      <dgm:spPr/>
      <dgm:t>
        <a:bodyPr/>
        <a:lstStyle/>
        <a:p>
          <a:endParaRPr lang="en-GB"/>
        </a:p>
      </dgm:t>
    </dgm:pt>
    <dgm:pt modelId="{E86E00DB-CCF5-4495-8C54-ACD90BF98BB7}" type="sibTrans" cxnId="{19414FEE-2D1E-404D-A3C2-CE69DE3376DF}">
      <dgm:prSet/>
      <dgm:spPr/>
      <dgm:t>
        <a:bodyPr/>
        <a:lstStyle/>
        <a:p>
          <a:endParaRPr lang="en-GB"/>
        </a:p>
      </dgm:t>
    </dgm:pt>
    <dgm:pt modelId="{2BB714A4-8D7B-443C-AAE8-2EE10133C9A6}">
      <dgm:prSet/>
      <dgm:spPr/>
      <dgm:t>
        <a:bodyPr/>
        <a:lstStyle/>
        <a:p>
          <a:r>
            <a:rPr lang="en-GB"/>
            <a:t>It’s not a physical thing; it's a </a:t>
          </a:r>
          <a:r>
            <a:rPr lang="en-GB" b="1"/>
            <a:t>concept or letter</a:t>
          </a:r>
          <a:endParaRPr lang="en-GB"/>
        </a:p>
      </dgm:t>
    </dgm:pt>
    <dgm:pt modelId="{512FCC93-0AFB-42AD-9955-00D3737931B9}" type="parTrans" cxnId="{49394D8F-813B-489B-9425-DCAA30135092}">
      <dgm:prSet/>
      <dgm:spPr/>
      <dgm:t>
        <a:bodyPr/>
        <a:lstStyle/>
        <a:p>
          <a:endParaRPr lang="en-GB"/>
        </a:p>
      </dgm:t>
    </dgm:pt>
    <dgm:pt modelId="{B37F2B03-09E4-430B-AC55-019E4F1EFAB0}" type="sibTrans" cxnId="{49394D8F-813B-489B-9425-DCAA30135092}">
      <dgm:prSet/>
      <dgm:spPr/>
      <dgm:t>
        <a:bodyPr/>
        <a:lstStyle/>
        <a:p>
          <a:endParaRPr lang="en-GB"/>
        </a:p>
      </dgm:t>
    </dgm:pt>
    <dgm:pt modelId="{0D274F8A-32FC-480B-AB76-88C710537D07}">
      <dgm:prSet/>
      <dgm:spPr/>
      <dgm:t>
        <a:bodyPr/>
        <a:lstStyle/>
        <a:p>
          <a:r>
            <a:rPr lang="en-GB"/>
            <a:t>Each line refers to </a:t>
          </a:r>
          <a:r>
            <a:rPr lang="en-GB" b="1"/>
            <a:t>positions</a:t>
          </a:r>
          <a:r>
            <a:rPr lang="en-GB"/>
            <a:t> in words</a:t>
          </a:r>
        </a:p>
      </dgm:t>
    </dgm:pt>
    <dgm:pt modelId="{1854A1CA-3D4E-4DE6-B2A4-DDE4F4E4FFEC}" type="parTrans" cxnId="{CED22D2E-4999-4C5C-92C8-CB75AA275F5F}">
      <dgm:prSet/>
      <dgm:spPr/>
      <dgm:t>
        <a:bodyPr/>
        <a:lstStyle/>
        <a:p>
          <a:endParaRPr lang="en-GB"/>
        </a:p>
      </dgm:t>
    </dgm:pt>
    <dgm:pt modelId="{40090A88-13DD-4A11-9D84-A815E8B15778}" type="sibTrans" cxnId="{CED22D2E-4999-4C5C-92C8-CB75AA275F5F}">
      <dgm:prSet/>
      <dgm:spPr/>
      <dgm:t>
        <a:bodyPr/>
        <a:lstStyle/>
        <a:p>
          <a:endParaRPr lang="en-GB"/>
        </a:p>
      </dgm:t>
    </dgm:pt>
    <dgm:pt modelId="{4861B303-6E30-4D54-9B05-3EE3460B6962}">
      <dgm:prSet/>
      <dgm:spPr/>
      <dgm:t>
        <a:bodyPr/>
        <a:lstStyle/>
        <a:p>
          <a:r>
            <a:rPr lang="en-GB"/>
            <a:t>Think of something small but present in all—</a:t>
          </a:r>
          <a:r>
            <a:rPr lang="en-GB" b="1"/>
            <a:t>a letter</a:t>
          </a:r>
          <a:endParaRPr lang="en-GB"/>
        </a:p>
      </dgm:t>
    </dgm:pt>
    <dgm:pt modelId="{420D7101-DB40-43A5-9861-D751590296B2}" type="parTrans" cxnId="{B9A81938-9332-43D9-A303-525B3641C44A}">
      <dgm:prSet/>
      <dgm:spPr/>
      <dgm:t>
        <a:bodyPr/>
        <a:lstStyle/>
        <a:p>
          <a:endParaRPr lang="en-GB"/>
        </a:p>
      </dgm:t>
    </dgm:pt>
    <dgm:pt modelId="{A21F7AB5-8CA4-45BD-8DB0-3FEED5DB5A45}" type="sibTrans" cxnId="{B9A81938-9332-43D9-A303-525B3641C44A}">
      <dgm:prSet/>
      <dgm:spPr/>
      <dgm:t>
        <a:bodyPr/>
        <a:lstStyle/>
        <a:p>
          <a:endParaRPr lang="en-GB"/>
        </a:p>
      </dgm:t>
    </dgm:pt>
    <dgm:pt modelId="{DC1BF1AE-8F30-40AE-A54C-D2E4394A9F19}">
      <dgm:prSet/>
      <dgm:spPr/>
      <dgm:t>
        <a:bodyPr/>
        <a:lstStyle/>
        <a:p>
          <a:r>
            <a:rPr lang="en-GB" b="1"/>
            <a:t>Algorithm Design - </a:t>
          </a:r>
          <a:r>
            <a:rPr lang="en-GB"/>
            <a:t>Create a step-by-step method:</a:t>
          </a:r>
        </a:p>
      </dgm:t>
    </dgm:pt>
    <dgm:pt modelId="{AA4ED5EF-50CA-4F1F-8E3A-82907E3C050F}" type="parTrans" cxnId="{6FB9CCB2-1B0C-4912-AF29-CF2D0FEE2031}">
      <dgm:prSet/>
      <dgm:spPr/>
      <dgm:t>
        <a:bodyPr/>
        <a:lstStyle/>
        <a:p>
          <a:endParaRPr lang="en-GB"/>
        </a:p>
      </dgm:t>
    </dgm:pt>
    <dgm:pt modelId="{A9C156AF-A746-4CB5-AA5A-B6AE36B97571}" type="sibTrans" cxnId="{6FB9CCB2-1B0C-4912-AF29-CF2D0FEE2031}">
      <dgm:prSet/>
      <dgm:spPr/>
      <dgm:t>
        <a:bodyPr/>
        <a:lstStyle/>
        <a:p>
          <a:endParaRPr lang="en-GB"/>
        </a:p>
      </dgm:t>
    </dgm:pt>
    <dgm:pt modelId="{B622EB07-7BF8-4DAF-BC88-A1183252697C}">
      <dgm:prSet/>
      <dgm:spPr/>
      <dgm:t>
        <a:bodyPr/>
        <a:lstStyle/>
        <a:p>
          <a:r>
            <a:rPr lang="en-GB"/>
            <a:t>Take the </a:t>
          </a:r>
          <a:r>
            <a:rPr lang="en-GB" b="1"/>
            <a:t>first letter</a:t>
          </a:r>
          <a:r>
            <a:rPr lang="en-GB"/>
            <a:t> of “everything”: </a:t>
          </a:r>
          <a:r>
            <a:rPr lang="en-GB" b="1"/>
            <a:t>E</a:t>
          </a:r>
          <a:endParaRPr lang="en-GB"/>
        </a:p>
      </dgm:t>
    </dgm:pt>
    <dgm:pt modelId="{2A16FC67-4A84-4A1B-A520-EE649D3DFCA5}" type="parTrans" cxnId="{9D6581C4-123D-40EA-B8FB-1622DA07706B}">
      <dgm:prSet/>
      <dgm:spPr/>
      <dgm:t>
        <a:bodyPr/>
        <a:lstStyle/>
        <a:p>
          <a:endParaRPr lang="en-GB"/>
        </a:p>
      </dgm:t>
    </dgm:pt>
    <dgm:pt modelId="{41902216-D39F-4C42-BA67-0A6D1E7881CC}" type="sibTrans" cxnId="{9D6581C4-123D-40EA-B8FB-1622DA07706B}">
      <dgm:prSet/>
      <dgm:spPr/>
      <dgm:t>
        <a:bodyPr/>
        <a:lstStyle/>
        <a:p>
          <a:endParaRPr lang="en-GB"/>
        </a:p>
      </dgm:t>
    </dgm:pt>
    <dgm:pt modelId="{1E1F5111-B524-40CF-80F2-4A927B9F6133}">
      <dgm:prSet/>
      <dgm:spPr/>
      <dgm:t>
        <a:bodyPr/>
        <a:lstStyle/>
        <a:p>
          <a:r>
            <a:rPr lang="en-GB"/>
            <a:t>Take the </a:t>
          </a:r>
          <a:r>
            <a:rPr lang="en-GB" b="1"/>
            <a:t>last letter</a:t>
          </a:r>
          <a:r>
            <a:rPr lang="en-GB"/>
            <a:t> of “everywhere”: </a:t>
          </a:r>
          <a:r>
            <a:rPr lang="en-GB" b="1"/>
            <a:t>E</a:t>
          </a:r>
          <a:endParaRPr lang="en-GB"/>
        </a:p>
      </dgm:t>
    </dgm:pt>
    <dgm:pt modelId="{D4525968-7E39-4E61-B93E-EFDDE76C4987}" type="parTrans" cxnId="{060FF5BA-F1AC-47DC-BC30-00149FD1D05F}">
      <dgm:prSet/>
      <dgm:spPr/>
      <dgm:t>
        <a:bodyPr/>
        <a:lstStyle/>
        <a:p>
          <a:endParaRPr lang="en-GB"/>
        </a:p>
      </dgm:t>
    </dgm:pt>
    <dgm:pt modelId="{19E87DBD-F47B-48CA-A4F4-8FB4AB22DB2E}" type="sibTrans" cxnId="{060FF5BA-F1AC-47DC-BC30-00149FD1D05F}">
      <dgm:prSet/>
      <dgm:spPr/>
      <dgm:t>
        <a:bodyPr/>
        <a:lstStyle/>
        <a:p>
          <a:endParaRPr lang="en-GB"/>
        </a:p>
      </dgm:t>
    </dgm:pt>
    <dgm:pt modelId="{C47B340A-BF5D-4EA2-8AC5-B2E70111FC70}">
      <dgm:prSet/>
      <dgm:spPr/>
      <dgm:t>
        <a:bodyPr/>
        <a:lstStyle/>
        <a:p>
          <a:r>
            <a:rPr lang="en-GB"/>
            <a:t>First of “eternity”: </a:t>
          </a:r>
          <a:r>
            <a:rPr lang="en-GB" b="1"/>
            <a:t>E</a:t>
          </a:r>
          <a:endParaRPr lang="en-GB"/>
        </a:p>
      </dgm:t>
    </dgm:pt>
    <dgm:pt modelId="{C9AF85A6-78FF-4F8B-AFBB-AB1335CB4BFB}" type="parTrans" cxnId="{3A148E88-D640-487F-9913-4049EC33D507}">
      <dgm:prSet/>
      <dgm:spPr/>
      <dgm:t>
        <a:bodyPr/>
        <a:lstStyle/>
        <a:p>
          <a:endParaRPr lang="en-GB"/>
        </a:p>
      </dgm:t>
    </dgm:pt>
    <dgm:pt modelId="{C9368AD3-E089-4B2D-B206-ABCB31F02A3F}" type="sibTrans" cxnId="{3A148E88-D640-487F-9913-4049EC33D507}">
      <dgm:prSet/>
      <dgm:spPr/>
      <dgm:t>
        <a:bodyPr/>
        <a:lstStyle/>
        <a:p>
          <a:endParaRPr lang="en-GB"/>
        </a:p>
      </dgm:t>
    </dgm:pt>
    <dgm:pt modelId="{A5C3C4CC-4EA8-4C53-B507-7579266B7455}">
      <dgm:prSet/>
      <dgm:spPr/>
      <dgm:t>
        <a:bodyPr/>
        <a:lstStyle/>
        <a:p>
          <a:r>
            <a:rPr lang="en-GB"/>
            <a:t>Last of “time”: </a:t>
          </a:r>
          <a:r>
            <a:rPr lang="en-GB" b="1"/>
            <a:t>E</a:t>
          </a:r>
          <a:endParaRPr lang="en-GB"/>
        </a:p>
      </dgm:t>
    </dgm:pt>
    <dgm:pt modelId="{2A1FAE1B-2C58-46EE-BEF8-C6DE3B6D5038}" type="parTrans" cxnId="{C8239534-C29E-4214-9926-C802D667B1CC}">
      <dgm:prSet/>
      <dgm:spPr/>
      <dgm:t>
        <a:bodyPr/>
        <a:lstStyle/>
        <a:p>
          <a:endParaRPr lang="en-GB"/>
        </a:p>
      </dgm:t>
    </dgm:pt>
    <dgm:pt modelId="{123390D7-0BE9-4778-A3B9-CB7E37C5A7CF}" type="sibTrans" cxnId="{C8239534-C29E-4214-9926-C802D667B1CC}">
      <dgm:prSet/>
      <dgm:spPr/>
      <dgm:t>
        <a:bodyPr/>
        <a:lstStyle/>
        <a:p>
          <a:endParaRPr lang="en-GB"/>
        </a:p>
      </dgm:t>
    </dgm:pt>
    <dgm:pt modelId="{6B618CFD-35CC-4A98-BDC5-4F820A45D15F}">
      <dgm:prSet/>
      <dgm:spPr/>
      <dgm:t>
        <a:bodyPr/>
        <a:lstStyle/>
        <a:p>
          <a:endParaRPr lang="en-GB"/>
        </a:p>
      </dgm:t>
    </dgm:pt>
    <dgm:pt modelId="{2DCDE11C-B355-443F-B640-535D979A2059}" type="parTrans" cxnId="{37CCC9D4-2A4E-4059-B083-8B085FCFB8D9}">
      <dgm:prSet/>
      <dgm:spPr/>
      <dgm:t>
        <a:bodyPr/>
        <a:lstStyle/>
        <a:p>
          <a:endParaRPr lang="en-GB"/>
        </a:p>
      </dgm:t>
    </dgm:pt>
    <dgm:pt modelId="{2A3C50B3-7A51-476C-8211-4AC0EBED626E}" type="sibTrans" cxnId="{37CCC9D4-2A4E-4059-B083-8B085FCFB8D9}">
      <dgm:prSet/>
      <dgm:spPr/>
      <dgm:t>
        <a:bodyPr/>
        <a:lstStyle/>
        <a:p>
          <a:endParaRPr lang="en-GB"/>
        </a:p>
      </dgm:t>
    </dgm:pt>
    <dgm:pt modelId="{60F9F494-BFD1-409F-8B4B-319B0D1A5C9E}" type="pres">
      <dgm:prSet presAssocID="{1AE8C648-1DD9-4DFE-931B-DB9DF0C8ABE5}" presName="matrix" presStyleCnt="0">
        <dgm:presLayoutVars>
          <dgm:chMax val="1"/>
          <dgm:dir/>
          <dgm:resizeHandles val="exact"/>
        </dgm:presLayoutVars>
      </dgm:prSet>
      <dgm:spPr/>
    </dgm:pt>
    <dgm:pt modelId="{D8F162F9-E456-4004-A5B7-EFFE1439C965}" type="pres">
      <dgm:prSet presAssocID="{1AE8C648-1DD9-4DFE-931B-DB9DF0C8ABE5}" presName="diamond" presStyleLbl="bgShp" presStyleIdx="0" presStyleCnt="1"/>
      <dgm:spPr/>
    </dgm:pt>
    <dgm:pt modelId="{982558FE-C1F2-40C1-8104-310559224E9F}" type="pres">
      <dgm:prSet presAssocID="{1AE8C648-1DD9-4DFE-931B-DB9DF0C8ABE5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836CB59C-0D03-452D-8931-5A45BDF60625}" type="pres">
      <dgm:prSet presAssocID="{1AE8C648-1DD9-4DFE-931B-DB9DF0C8ABE5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D19A0CD7-751A-4939-B095-4E5F45060F52}" type="pres">
      <dgm:prSet presAssocID="{1AE8C648-1DD9-4DFE-931B-DB9DF0C8ABE5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91F6891B-E526-4E78-A62B-26E6C6AA8BCF}" type="pres">
      <dgm:prSet presAssocID="{1AE8C648-1DD9-4DFE-931B-DB9DF0C8ABE5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EE3E300B-74BC-4993-958C-24CE75349A98}" type="presOf" srcId="{F62347C9-2467-49B9-8CAF-7205BA938248}" destId="{982558FE-C1F2-40C1-8104-310559224E9F}" srcOrd="0" destOrd="1" presId="urn:microsoft.com/office/officeart/2005/8/layout/matrix3"/>
    <dgm:cxn modelId="{FDC04A14-C414-478C-B669-192425860309}" srcId="{D572238E-7800-4C1A-ABA9-CD040A32727D}" destId="{D582CC54-63FD-4DB1-914E-1B1561103EF3}" srcOrd="2" destOrd="0" parTransId="{1E73BF70-9540-4BDE-BCFD-49DBF1C427EB}" sibTransId="{8AED61D9-9290-4204-BAC1-594B28BBCD54}"/>
    <dgm:cxn modelId="{C7477914-BD16-421F-8803-FF1C6A8FF12E}" type="presOf" srcId="{A5C3C4CC-4EA8-4C53-B507-7579266B7455}" destId="{91F6891B-E526-4E78-A62B-26E6C6AA8BCF}" srcOrd="0" destOrd="4" presId="urn:microsoft.com/office/officeart/2005/8/layout/matrix3"/>
    <dgm:cxn modelId="{3B61D317-D362-414A-A417-38D81C45B74C}" srcId="{1AE8C648-1DD9-4DFE-931B-DB9DF0C8ABE5}" destId="{0EDC2AAA-639C-4552-ACFC-D24D0AAE231B}" srcOrd="0" destOrd="0" parTransId="{874B104A-073E-4E40-8F94-E53CE7342034}" sibTransId="{C09801D5-F800-47FC-8273-2EBAE26AC07B}"/>
    <dgm:cxn modelId="{B0A4321A-E7C5-4D2D-B11A-779939B7D9EA}" type="presOf" srcId="{6CB61A5B-9F8F-47E3-8919-84304A75E6EA}" destId="{982558FE-C1F2-40C1-8104-310559224E9F}" srcOrd="0" destOrd="5" presId="urn:microsoft.com/office/officeart/2005/8/layout/matrix3"/>
    <dgm:cxn modelId="{0C58DA27-5CC4-4196-9F5A-359CC908791A}" type="presOf" srcId="{B622EB07-7BF8-4DAF-BC88-A1183252697C}" destId="{91F6891B-E526-4E78-A62B-26E6C6AA8BCF}" srcOrd="0" destOrd="1" presId="urn:microsoft.com/office/officeart/2005/8/layout/matrix3"/>
    <dgm:cxn modelId="{8EC9372C-482F-4362-BFDF-7BC7EB769FF1}" srcId="{0EDC2AAA-639C-4552-ACFC-D24D0AAE231B}" destId="{BDAEF7A3-DD56-4B6B-908C-1487E1486838}" srcOrd="2" destOrd="0" parTransId="{D7E83934-FEA4-4013-A1C6-0BB57F5A6965}" sibTransId="{C72CE0E1-560E-4297-9854-19DAAECC2297}"/>
    <dgm:cxn modelId="{CED22D2E-4999-4C5C-92C8-CB75AA275F5F}" srcId="{F1B5DBFE-5D97-498E-9B2B-175AEFDBB827}" destId="{0D274F8A-32FC-480B-AB76-88C710537D07}" srcOrd="1" destOrd="0" parTransId="{1854A1CA-3D4E-4DE6-B2A4-DDE4F4E4FFEC}" sibTransId="{40090A88-13DD-4A11-9D84-A815E8B15778}"/>
    <dgm:cxn modelId="{0C9DD333-89E9-446D-9052-D5F896B69715}" srcId="{D572238E-7800-4C1A-ABA9-CD040A32727D}" destId="{5FA57AFD-95E5-4D8A-A083-2EAE1834671B}" srcOrd="0" destOrd="0" parTransId="{92B9556A-7DC3-45D3-A110-19F8A54C44B2}" sibTransId="{4AA99ACE-C0DE-481C-84F2-F41ABA88CE4A}"/>
    <dgm:cxn modelId="{2F47E733-A4F6-4F83-AEA0-E0E46DF9B34F}" type="presOf" srcId="{CC6EBB4F-1D76-4E32-807C-01C0EE61A833}" destId="{836CB59C-0D03-452D-8931-5A45BDF60625}" srcOrd="0" destOrd="4" presId="urn:microsoft.com/office/officeart/2005/8/layout/matrix3"/>
    <dgm:cxn modelId="{F2793C34-0EF1-4C0A-B0AA-8B6CB5500AFF}" type="presOf" srcId="{1AE8C648-1DD9-4DFE-931B-DB9DF0C8ABE5}" destId="{60F9F494-BFD1-409F-8B4B-319B0D1A5C9E}" srcOrd="0" destOrd="0" presId="urn:microsoft.com/office/officeart/2005/8/layout/matrix3"/>
    <dgm:cxn modelId="{C8239534-C29E-4214-9926-C802D667B1CC}" srcId="{DC1BF1AE-8F30-40AE-A54C-D2E4394A9F19}" destId="{A5C3C4CC-4EA8-4C53-B507-7579266B7455}" srcOrd="3" destOrd="0" parTransId="{2A1FAE1B-2C58-46EE-BEF8-C6DE3B6D5038}" sibTransId="{123390D7-0BE9-4778-A3B9-CB7E37C5A7CF}"/>
    <dgm:cxn modelId="{B9A81938-9332-43D9-A303-525B3641C44A}" srcId="{F1B5DBFE-5D97-498E-9B2B-175AEFDBB827}" destId="{4861B303-6E30-4D54-9B05-3EE3460B6962}" srcOrd="2" destOrd="0" parTransId="{420D7101-DB40-43A5-9861-D751590296B2}" sibTransId="{A21F7AB5-8CA4-45BD-8DB0-3FEED5DB5A45}"/>
    <dgm:cxn modelId="{59C17562-AA9C-42DA-919C-1E007CD8285E}" type="presOf" srcId="{C47B340A-BF5D-4EA2-8AC5-B2E70111FC70}" destId="{91F6891B-E526-4E78-A62B-26E6C6AA8BCF}" srcOrd="0" destOrd="3" presId="urn:microsoft.com/office/officeart/2005/8/layout/matrix3"/>
    <dgm:cxn modelId="{EAB0D043-FC1B-4126-B7A2-8CB1D4EFAEBB}" type="presOf" srcId="{0EDC2AAA-639C-4552-ACFC-D24D0AAE231B}" destId="{982558FE-C1F2-40C1-8104-310559224E9F}" srcOrd="0" destOrd="0" presId="urn:microsoft.com/office/officeart/2005/8/layout/matrix3"/>
    <dgm:cxn modelId="{06540C44-0E89-400A-AAA1-10F5C837861A}" srcId="{0EDC2AAA-639C-4552-ACFC-D24D0AAE231B}" destId="{6CB61A5B-9F8F-47E3-8919-84304A75E6EA}" srcOrd="4" destOrd="0" parTransId="{2065F3B5-1D8F-4031-8AB5-D32956378165}" sibTransId="{10ECECF6-05E3-4565-BFCF-2C62344F4A8F}"/>
    <dgm:cxn modelId="{AEEBE16A-FD27-4C5E-966B-B34783304369}" type="presOf" srcId="{D572238E-7800-4C1A-ABA9-CD040A32727D}" destId="{836CB59C-0D03-452D-8931-5A45BDF60625}" srcOrd="0" destOrd="0" presId="urn:microsoft.com/office/officeart/2005/8/layout/matrix3"/>
    <dgm:cxn modelId="{A4A99C6C-173C-4DB4-A36F-599038EFB408}" type="presOf" srcId="{4861B303-6E30-4D54-9B05-3EE3460B6962}" destId="{D19A0CD7-751A-4939-B095-4E5F45060F52}" srcOrd="0" destOrd="3" presId="urn:microsoft.com/office/officeart/2005/8/layout/matrix3"/>
    <dgm:cxn modelId="{1B35D751-1D3F-4F1E-865C-E6152C5753F9}" type="presOf" srcId="{D582CC54-63FD-4DB1-914E-1B1561103EF3}" destId="{836CB59C-0D03-452D-8931-5A45BDF60625}" srcOrd="0" destOrd="3" presId="urn:microsoft.com/office/officeart/2005/8/layout/matrix3"/>
    <dgm:cxn modelId="{00F54357-3939-43C9-A162-DA0E62DACA29}" srcId="{D572238E-7800-4C1A-ABA9-CD040A32727D}" destId="{CC6EBB4F-1D76-4E32-807C-01C0EE61A833}" srcOrd="3" destOrd="0" parTransId="{E8FD648B-33DC-4588-A716-38EC2B232A83}" sibTransId="{5157BEF0-99B4-4844-B67B-C2E704CEA4E7}"/>
    <dgm:cxn modelId="{F8DBB058-C290-4F52-BF62-0DF8F22B2B44}" type="presOf" srcId="{5FA57AFD-95E5-4D8A-A083-2EAE1834671B}" destId="{836CB59C-0D03-452D-8931-5A45BDF60625}" srcOrd="0" destOrd="1" presId="urn:microsoft.com/office/officeart/2005/8/layout/matrix3"/>
    <dgm:cxn modelId="{5AACC779-9AC3-4C26-97FB-2F7874F7C8E6}" srcId="{0EDC2AAA-639C-4552-ACFC-D24D0AAE231B}" destId="{143E2DC6-C6C7-4880-9A71-1B4FDB6FF26C}" srcOrd="1" destOrd="0" parTransId="{72C2D487-AE8F-4308-B742-14EA7AFA9DBB}" sibTransId="{2870F878-6E68-4432-B8B2-6D7A8E528F90}"/>
    <dgm:cxn modelId="{3A148E88-D640-487F-9913-4049EC33D507}" srcId="{DC1BF1AE-8F30-40AE-A54C-D2E4394A9F19}" destId="{C47B340A-BF5D-4EA2-8AC5-B2E70111FC70}" srcOrd="2" destOrd="0" parTransId="{C9AF85A6-78FF-4F8B-AFBB-AB1335CB4BFB}" sibTransId="{C9368AD3-E089-4B2D-B206-ABCB31F02A3F}"/>
    <dgm:cxn modelId="{49394D8F-813B-489B-9425-DCAA30135092}" srcId="{F1B5DBFE-5D97-498E-9B2B-175AEFDBB827}" destId="{2BB714A4-8D7B-443C-AAE8-2EE10133C9A6}" srcOrd="0" destOrd="0" parTransId="{512FCC93-0AFB-42AD-9955-00D3737931B9}" sibTransId="{B37F2B03-09E4-430B-AC55-019E4F1EFAB0}"/>
    <dgm:cxn modelId="{1D046E96-6E5E-45CC-A8C9-0D471FE566E6}" type="presOf" srcId="{E2EE89F0-E2A5-485D-8270-6B24143515F7}" destId="{982558FE-C1F2-40C1-8104-310559224E9F}" srcOrd="0" destOrd="4" presId="urn:microsoft.com/office/officeart/2005/8/layout/matrix3"/>
    <dgm:cxn modelId="{EF9DD19B-4765-4DAA-BDF7-106E3C8E150B}" type="presOf" srcId="{BDAEF7A3-DD56-4B6B-908C-1487E1486838}" destId="{982558FE-C1F2-40C1-8104-310559224E9F}" srcOrd="0" destOrd="3" presId="urn:microsoft.com/office/officeart/2005/8/layout/matrix3"/>
    <dgm:cxn modelId="{1BA029AD-DBE3-48A7-BDF6-B29F6D882C6F}" type="presOf" srcId="{2BB714A4-8D7B-443C-AAE8-2EE10133C9A6}" destId="{D19A0CD7-751A-4939-B095-4E5F45060F52}" srcOrd="0" destOrd="1" presId="urn:microsoft.com/office/officeart/2005/8/layout/matrix3"/>
    <dgm:cxn modelId="{452291AF-F2F4-44C6-BB3C-B2C605B28104}" type="presOf" srcId="{1E1F5111-B524-40CF-80F2-4A927B9F6133}" destId="{91F6891B-E526-4E78-A62B-26E6C6AA8BCF}" srcOrd="0" destOrd="2" presId="urn:microsoft.com/office/officeart/2005/8/layout/matrix3"/>
    <dgm:cxn modelId="{B181E8AF-CA52-47C1-A92E-7AEC0B1BA81D}" type="presOf" srcId="{143E2DC6-C6C7-4880-9A71-1B4FDB6FF26C}" destId="{982558FE-C1F2-40C1-8104-310559224E9F}" srcOrd="0" destOrd="2" presId="urn:microsoft.com/office/officeart/2005/8/layout/matrix3"/>
    <dgm:cxn modelId="{6FB9CCB2-1B0C-4912-AF29-CF2D0FEE2031}" srcId="{1AE8C648-1DD9-4DFE-931B-DB9DF0C8ABE5}" destId="{DC1BF1AE-8F30-40AE-A54C-D2E4394A9F19}" srcOrd="3" destOrd="0" parTransId="{AA4ED5EF-50CA-4F1F-8E3A-82907E3C050F}" sibTransId="{A9C156AF-A746-4CB5-AA5A-B6AE36B97571}"/>
    <dgm:cxn modelId="{FA8C14B5-811A-42AE-91AD-90B0C26407FE}" type="presOf" srcId="{CDE8F805-0BE7-473F-9F7E-4AAB01AFB75D}" destId="{836CB59C-0D03-452D-8931-5A45BDF60625}" srcOrd="0" destOrd="2" presId="urn:microsoft.com/office/officeart/2005/8/layout/matrix3"/>
    <dgm:cxn modelId="{4C1514B9-2DF3-47FA-B697-A79CA12D1EB7}" srcId="{0EDC2AAA-639C-4552-ACFC-D24D0AAE231B}" destId="{F62347C9-2467-49B9-8CAF-7205BA938248}" srcOrd="0" destOrd="0" parTransId="{DEDDA798-7DD2-4A5D-847B-695A870A6A31}" sibTransId="{7D98A58E-E6C5-4C9E-B99C-48B40DC97EE3}"/>
    <dgm:cxn modelId="{060FF5BA-F1AC-47DC-BC30-00149FD1D05F}" srcId="{DC1BF1AE-8F30-40AE-A54C-D2E4394A9F19}" destId="{1E1F5111-B524-40CF-80F2-4A927B9F6133}" srcOrd="1" destOrd="0" parTransId="{D4525968-7E39-4E61-B93E-EFDDE76C4987}" sibTransId="{19E87DBD-F47B-48CA-A4F4-8FB4AB22DB2E}"/>
    <dgm:cxn modelId="{77A6FBC1-0ED5-4049-8600-E7E6D41D47B0}" type="presOf" srcId="{0D274F8A-32FC-480B-AB76-88C710537D07}" destId="{D19A0CD7-751A-4939-B095-4E5F45060F52}" srcOrd="0" destOrd="2" presId="urn:microsoft.com/office/officeart/2005/8/layout/matrix3"/>
    <dgm:cxn modelId="{9D6581C4-123D-40EA-B8FB-1622DA07706B}" srcId="{DC1BF1AE-8F30-40AE-A54C-D2E4394A9F19}" destId="{B622EB07-7BF8-4DAF-BC88-A1183252697C}" srcOrd="0" destOrd="0" parTransId="{2A16FC67-4A84-4A1B-A520-EE649D3DFCA5}" sibTransId="{41902216-D39F-4C42-BA67-0A6D1E7881CC}"/>
    <dgm:cxn modelId="{D5BF73CE-2693-4CB6-B880-303AABC53327}" srcId="{1AE8C648-1DD9-4DFE-931B-DB9DF0C8ABE5}" destId="{D572238E-7800-4C1A-ABA9-CD040A32727D}" srcOrd="1" destOrd="0" parTransId="{BFC37D1D-B135-41F0-9B1F-114434761A6C}" sibTransId="{ABC22B07-3BB2-4067-9CA9-01E5125C438B}"/>
    <dgm:cxn modelId="{37CCC9D4-2A4E-4059-B083-8B085FCFB8D9}" srcId="{1AE8C648-1DD9-4DFE-931B-DB9DF0C8ABE5}" destId="{6B618CFD-35CC-4A98-BDC5-4F820A45D15F}" srcOrd="4" destOrd="0" parTransId="{2DCDE11C-B355-443F-B640-535D979A2059}" sibTransId="{2A3C50B3-7A51-476C-8211-4AC0EBED626E}"/>
    <dgm:cxn modelId="{1D3FCBE1-0D84-4EDC-9A34-9D971D6AB9B9}" srcId="{D572238E-7800-4C1A-ABA9-CD040A32727D}" destId="{CDE8F805-0BE7-473F-9F7E-4AAB01AFB75D}" srcOrd="1" destOrd="0" parTransId="{7BBA3A7F-3239-4764-8DC2-70E9368C9405}" sibTransId="{60E835CB-1F89-4074-9ED5-280BF75A7DFF}"/>
    <dgm:cxn modelId="{95F952E5-B3FF-48C8-917F-E4224AFA0876}" type="presOf" srcId="{DC1BF1AE-8F30-40AE-A54C-D2E4394A9F19}" destId="{91F6891B-E526-4E78-A62B-26E6C6AA8BCF}" srcOrd="0" destOrd="0" presId="urn:microsoft.com/office/officeart/2005/8/layout/matrix3"/>
    <dgm:cxn modelId="{C09208EE-73A9-48A4-AC6C-6FEFC5159439}" srcId="{0EDC2AAA-639C-4552-ACFC-D24D0AAE231B}" destId="{E2EE89F0-E2A5-485D-8270-6B24143515F7}" srcOrd="3" destOrd="0" parTransId="{7F085D85-D524-4707-BD21-87605C4015B5}" sibTransId="{9CD321A7-F928-4B80-BD3D-67B7597B7B87}"/>
    <dgm:cxn modelId="{19414FEE-2D1E-404D-A3C2-CE69DE3376DF}" srcId="{1AE8C648-1DD9-4DFE-931B-DB9DF0C8ABE5}" destId="{F1B5DBFE-5D97-498E-9B2B-175AEFDBB827}" srcOrd="2" destOrd="0" parTransId="{AA412460-B737-4A39-88FC-A723D402BC8B}" sibTransId="{E86E00DB-CCF5-4495-8C54-ACD90BF98BB7}"/>
    <dgm:cxn modelId="{DDEDEDF9-F5AA-45C5-A031-46B48B9EACD4}" type="presOf" srcId="{F1B5DBFE-5D97-498E-9B2B-175AEFDBB827}" destId="{D19A0CD7-751A-4939-B095-4E5F45060F52}" srcOrd="0" destOrd="0" presId="urn:microsoft.com/office/officeart/2005/8/layout/matrix3"/>
    <dgm:cxn modelId="{4A692087-B152-496A-80C7-2E85F5FE18F7}" type="presParOf" srcId="{60F9F494-BFD1-409F-8B4B-319B0D1A5C9E}" destId="{D8F162F9-E456-4004-A5B7-EFFE1439C965}" srcOrd="0" destOrd="0" presId="urn:microsoft.com/office/officeart/2005/8/layout/matrix3"/>
    <dgm:cxn modelId="{49138FB4-983A-42D0-9B14-E6696AC92BE1}" type="presParOf" srcId="{60F9F494-BFD1-409F-8B4B-319B0D1A5C9E}" destId="{982558FE-C1F2-40C1-8104-310559224E9F}" srcOrd="1" destOrd="0" presId="urn:microsoft.com/office/officeart/2005/8/layout/matrix3"/>
    <dgm:cxn modelId="{00FA97EC-F741-45C2-8B49-328765FC0E5C}" type="presParOf" srcId="{60F9F494-BFD1-409F-8B4B-319B0D1A5C9E}" destId="{836CB59C-0D03-452D-8931-5A45BDF60625}" srcOrd="2" destOrd="0" presId="urn:microsoft.com/office/officeart/2005/8/layout/matrix3"/>
    <dgm:cxn modelId="{7354466E-C5BF-439D-8B6B-B56A94F38F30}" type="presParOf" srcId="{60F9F494-BFD1-409F-8B4B-319B0D1A5C9E}" destId="{D19A0CD7-751A-4939-B095-4E5F45060F52}" srcOrd="3" destOrd="0" presId="urn:microsoft.com/office/officeart/2005/8/layout/matrix3"/>
    <dgm:cxn modelId="{C5653F23-179A-4FAD-ACAD-5E0D8A8180E0}" type="presParOf" srcId="{60F9F494-BFD1-409F-8B4B-319B0D1A5C9E}" destId="{91F6891B-E526-4E78-A62B-26E6C6AA8BCF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F162F9-E456-4004-A5B7-EFFE1439C965}">
      <dsp:nvSpPr>
        <dsp:cNvPr id="0" name=""/>
        <dsp:cNvSpPr/>
      </dsp:nvSpPr>
      <dsp:spPr>
        <a:xfrm>
          <a:off x="0" y="239071"/>
          <a:ext cx="5272469" cy="5272469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2558FE-C1F2-40C1-8104-310559224E9F}">
      <dsp:nvSpPr>
        <dsp:cNvPr id="0" name=""/>
        <dsp:cNvSpPr/>
      </dsp:nvSpPr>
      <dsp:spPr>
        <a:xfrm>
          <a:off x="500884" y="739956"/>
          <a:ext cx="2056262" cy="20562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Decomposition - </a:t>
          </a:r>
          <a:r>
            <a:rPr lang="en-GB" sz="1400" kern="1200"/>
            <a:t>Break the riddle into smaller clues: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“Beginning of everything”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“End of everywhere”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“Beginning of eternity”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“End of time”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“End of space”</a:t>
          </a:r>
        </a:p>
      </dsp:txBody>
      <dsp:txXfrm>
        <a:off x="601262" y="840334"/>
        <a:ext cx="1855506" cy="1855506"/>
      </dsp:txXfrm>
    </dsp:sp>
    <dsp:sp modelId="{836CB59C-0D03-452D-8931-5A45BDF60625}">
      <dsp:nvSpPr>
        <dsp:cNvPr id="0" name=""/>
        <dsp:cNvSpPr/>
      </dsp:nvSpPr>
      <dsp:spPr>
        <a:xfrm>
          <a:off x="2715321" y="739956"/>
          <a:ext cx="2056262" cy="20562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Pattern Recognition - </a:t>
          </a:r>
          <a:r>
            <a:rPr lang="en-GB" sz="1400" kern="1200"/>
            <a:t>Look for similarities: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“Beginning of” appears twice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“End of” appears three times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All terms are abstract (everything, everywhere, eternity, time, space)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Could this be symbolic, not literal?</a:t>
          </a:r>
        </a:p>
      </dsp:txBody>
      <dsp:txXfrm>
        <a:off x="2815699" y="840334"/>
        <a:ext cx="1855506" cy="1855506"/>
      </dsp:txXfrm>
    </dsp:sp>
    <dsp:sp modelId="{D19A0CD7-751A-4939-B095-4E5F45060F52}">
      <dsp:nvSpPr>
        <dsp:cNvPr id="0" name=""/>
        <dsp:cNvSpPr/>
      </dsp:nvSpPr>
      <dsp:spPr>
        <a:xfrm>
          <a:off x="500884" y="2954393"/>
          <a:ext cx="2056262" cy="20562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Abstraction - </a:t>
          </a:r>
          <a:r>
            <a:rPr lang="en-GB" sz="1400" kern="1200"/>
            <a:t>Focus on symbolic meaning, not real objects: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It’s not a physical thing; it's a </a:t>
          </a:r>
          <a:r>
            <a:rPr lang="en-GB" sz="1100" b="1" kern="1200"/>
            <a:t>concept or letter</a:t>
          </a:r>
          <a:endParaRPr lang="en-GB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Each line refers to </a:t>
          </a:r>
          <a:r>
            <a:rPr lang="en-GB" sz="1100" b="1" kern="1200"/>
            <a:t>positions</a:t>
          </a:r>
          <a:r>
            <a:rPr lang="en-GB" sz="1100" kern="1200"/>
            <a:t> in words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Think of something small but present in all—</a:t>
          </a:r>
          <a:r>
            <a:rPr lang="en-GB" sz="1100" b="1" kern="1200"/>
            <a:t>a letter</a:t>
          </a:r>
          <a:endParaRPr lang="en-GB" sz="1100" kern="1200"/>
        </a:p>
      </dsp:txBody>
      <dsp:txXfrm>
        <a:off x="601262" y="3054771"/>
        <a:ext cx="1855506" cy="1855506"/>
      </dsp:txXfrm>
    </dsp:sp>
    <dsp:sp modelId="{91F6891B-E526-4E78-A62B-26E6C6AA8BCF}">
      <dsp:nvSpPr>
        <dsp:cNvPr id="0" name=""/>
        <dsp:cNvSpPr/>
      </dsp:nvSpPr>
      <dsp:spPr>
        <a:xfrm>
          <a:off x="2715321" y="2954393"/>
          <a:ext cx="2056262" cy="20562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Algorithm Design - </a:t>
          </a:r>
          <a:r>
            <a:rPr lang="en-GB" sz="1400" kern="1200"/>
            <a:t>Create a step-by-step method: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Take the </a:t>
          </a:r>
          <a:r>
            <a:rPr lang="en-GB" sz="1100" b="1" kern="1200"/>
            <a:t>first letter</a:t>
          </a:r>
          <a:r>
            <a:rPr lang="en-GB" sz="1100" kern="1200"/>
            <a:t> of “everything”: </a:t>
          </a:r>
          <a:r>
            <a:rPr lang="en-GB" sz="1100" b="1" kern="1200"/>
            <a:t>E</a:t>
          </a:r>
          <a:endParaRPr lang="en-GB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Take the </a:t>
          </a:r>
          <a:r>
            <a:rPr lang="en-GB" sz="1100" b="1" kern="1200"/>
            <a:t>last letter</a:t>
          </a:r>
          <a:r>
            <a:rPr lang="en-GB" sz="1100" kern="1200"/>
            <a:t> of “everywhere”: </a:t>
          </a:r>
          <a:r>
            <a:rPr lang="en-GB" sz="1100" b="1" kern="1200"/>
            <a:t>E</a:t>
          </a:r>
          <a:endParaRPr lang="en-GB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First of “eternity”: </a:t>
          </a:r>
          <a:r>
            <a:rPr lang="en-GB" sz="1100" b="1" kern="1200"/>
            <a:t>E</a:t>
          </a:r>
          <a:endParaRPr lang="en-GB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Last of “time”: </a:t>
          </a:r>
          <a:r>
            <a:rPr lang="en-GB" sz="1100" b="1" kern="1200"/>
            <a:t>E</a:t>
          </a:r>
          <a:endParaRPr lang="en-GB" sz="1100" kern="1200"/>
        </a:p>
      </dsp:txBody>
      <dsp:txXfrm>
        <a:off x="2815699" y="3054771"/>
        <a:ext cx="1855506" cy="18555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10/7/2025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6700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20986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3" y="1338149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48006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342900" indent="0" algn="ctr">
              <a:buNone/>
            </a:lvl2pPr>
            <a:lvl3pPr marL="685800" indent="0" algn="ctr">
              <a:buNone/>
            </a:lvl3pPr>
            <a:lvl4pPr marL="1028700" indent="0" algn="ctr">
              <a:buNone/>
            </a:lvl4pPr>
            <a:lvl5pPr marL="1371600" indent="0" algn="ctr">
              <a:buNone/>
            </a:lvl5pPr>
            <a:lvl6pPr marL="1714500" indent="0" algn="ctr">
              <a:buNone/>
            </a:lvl6pPr>
            <a:lvl7pPr marL="2057400" indent="0" algn="ctr">
              <a:buNone/>
            </a:lvl7pPr>
            <a:lvl8pPr marL="2400300" indent="0" algn="ctr">
              <a:buNone/>
            </a:lvl8pPr>
            <a:lvl9pPr marL="27432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A9E3A7C2-7AED-417B-8274-A9E6E0B4512D}" type="datetime1">
              <a:rPr lang="en-US" smtClean="0"/>
              <a:t>10/7/2025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5" y="567649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73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E0E6E9"/>
                </a:solidFill>
              </a:defRPr>
            </a:lvl1pPr>
          </a:lstStyle>
          <a:p>
            <a:fld id="{94AE516A-A443-489D-BF82-919992A18F35}" type="datetime1">
              <a:rPr lang="en-US" smtClean="0"/>
              <a:t>10/7/2025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5" y="567649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3" y="1338149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4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48006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342900" indent="0" algn="ctr">
              <a:buNone/>
            </a:lvl2pPr>
            <a:lvl3pPr marL="685800" indent="0" algn="ctr">
              <a:buNone/>
            </a:lvl3pPr>
            <a:lvl4pPr marL="1028700" indent="0" algn="ctr">
              <a:buNone/>
            </a:lvl4pPr>
            <a:lvl5pPr marL="1371600" indent="0" algn="ctr">
              <a:buNone/>
            </a:lvl5pPr>
            <a:lvl6pPr marL="1714500" indent="0" algn="ctr">
              <a:buNone/>
            </a:lvl6pPr>
            <a:lvl7pPr marL="2057400" indent="0" algn="ctr">
              <a:buNone/>
            </a:lvl7pPr>
            <a:lvl8pPr marL="2400300" indent="0" algn="ctr">
              <a:buNone/>
            </a:lvl8pPr>
            <a:lvl9pPr marL="27432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688730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22" y="164077"/>
            <a:ext cx="11031105" cy="778582"/>
          </a:xfrm>
        </p:spPr>
        <p:txBody>
          <a:bodyPr>
            <a:normAutofit/>
          </a:bodyPr>
          <a:lstStyle>
            <a:lvl1pPr>
              <a:defRPr sz="3200">
                <a:solidFill>
                  <a:srgbClr val="004989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CBEBC-4E21-4213-9E20-37497DDC7ECF}" type="datetime1">
              <a:rPr lang="en-US" smtClean="0"/>
              <a:t>10/7/2025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7" y="1069979"/>
            <a:ext cx="11487151" cy="4975225"/>
          </a:xfrm>
        </p:spPr>
        <p:txBody>
          <a:bodyPr/>
          <a:lstStyle>
            <a:lvl1pPr marL="271463" indent="-271463">
              <a:defRPr/>
            </a:lvl1pPr>
            <a:lvl2pPr marL="542925" indent="-271463">
              <a:defRPr/>
            </a:lvl2pPr>
            <a:lvl3pPr marL="803275" indent="-260350">
              <a:defRPr/>
            </a:lvl3pPr>
            <a:lvl4pPr marL="984250" indent="-180975">
              <a:defRPr/>
            </a:lvl4pPr>
            <a:lvl5pPr marL="1165225" indent="-180975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pic>
        <p:nvPicPr>
          <p:cNvPr id="8" name="Graphic 7" descr="Clipboard with solid fill">
            <a:extLst>
              <a:ext uri="{FF2B5EF4-FFF2-40B4-BE49-F238E27FC236}">
                <a16:creationId xmlns:a16="http://schemas.microsoft.com/office/drawing/2014/main" id="{3C61A5C2-849A-B063-927F-B9CB242693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" y="164081"/>
            <a:ext cx="720883" cy="720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605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5" y="164077"/>
            <a:ext cx="11012511" cy="778582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09D82-F3B5-48A6-A4C7-01D3D861724F}" type="datetime1">
              <a:rPr lang="en-US" smtClean="0"/>
              <a:t>10/7/2025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7" y="1069979"/>
            <a:ext cx="11487151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7" name="Graphic 6" descr="Chat with solid fill">
            <a:extLst>
              <a:ext uri="{FF2B5EF4-FFF2-40B4-BE49-F238E27FC236}">
                <a16:creationId xmlns:a16="http://schemas.microsoft.com/office/drawing/2014/main" id="{C1B3A237-B989-E423-4627-AB4D474298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28259"/>
            <a:ext cx="914400" cy="914400"/>
          </a:xfrm>
          <a:prstGeom prst="rect">
            <a:avLst/>
          </a:prstGeom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91829EA-6FE6-9842-0CC3-3982AA3ECD79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FFD9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6974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185247"/>
            <a:ext cx="2743200" cy="356491"/>
          </a:xfrm>
        </p:spPr>
        <p:txBody>
          <a:bodyPr/>
          <a:lstStyle/>
          <a:p>
            <a:fld id="{8DDCD83C-B02C-46D8-87FE-58590056B62C}" type="datetime1">
              <a:rPr lang="en-US" smtClean="0"/>
              <a:t>10/7/2025</a:t>
            </a:fld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5755807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868" y="164077"/>
            <a:ext cx="11042656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7" y="1103313"/>
            <a:ext cx="11487151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0E5074-9C3F-FB3E-2E4D-94B5898C83EE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Graphic 7" descr="Puzzle pieces with solid fill">
            <a:extLst>
              <a:ext uri="{FF2B5EF4-FFF2-40B4-BE49-F238E27FC236}">
                <a16:creationId xmlns:a16="http://schemas.microsoft.com/office/drawing/2014/main" id="{4890D5CD-044A-9D0A-69AB-9213116126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9616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6148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FFD9D-4384-49CF-93EC-1EFA100AFA27}" type="datetime1">
              <a:rPr lang="en-US" smtClean="0"/>
              <a:t>10/7/2025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006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376598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2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7" y="4854317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69660FD-F17A-43E4-99AD-23AA88628F8D}" type="datetime1">
              <a:rPr lang="en-US" smtClean="0"/>
              <a:t>10/7/2025</a:t>
            </a:fld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51" y="6424877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25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7" y="1081088"/>
            <a:ext cx="11487151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952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422097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2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87770"/>
            <a:ext cx="2743200" cy="356491"/>
          </a:xfrm>
        </p:spPr>
        <p:txBody>
          <a:bodyPr/>
          <a:lstStyle/>
          <a:p>
            <a:fld id="{1A485FC5-D10D-4095-AD59-55FE2F2EC61B}" type="datetime1">
              <a:rPr lang="en-US" smtClean="0"/>
              <a:t>10/7/2025</a:t>
            </a:fld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58330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641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118341"/>
            <a:ext cx="2743200" cy="356491"/>
          </a:xfrm>
        </p:spPr>
        <p:txBody>
          <a:bodyPr/>
          <a:lstStyle/>
          <a:p>
            <a:fld id="{157939F7-1260-45A7-B1F3-8857C24005AE}" type="datetime1">
              <a:rPr lang="en-US" smtClean="0"/>
              <a:t>10/7/2025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568890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181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101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6692DFF-E7B2-4B6D-8BE7-0A33A93CFFA5}" type="datetime1">
              <a:rPr lang="en-US" smtClean="0"/>
              <a:t>10/7/2025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5" y="6484571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42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3" y="6448546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8092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98921"/>
            <a:ext cx="2743200" cy="356491"/>
          </a:xfrm>
        </p:spPr>
        <p:txBody>
          <a:bodyPr/>
          <a:lstStyle/>
          <a:p>
            <a:fld id="{1C690C6D-4CD6-4E6A-A3DD-00742A6C8F55}" type="datetime1">
              <a:rPr lang="en-US" smtClean="0"/>
              <a:t>10/7/2025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6948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1695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98925"/>
            <a:ext cx="2743200" cy="356491"/>
          </a:xfrm>
        </p:spPr>
        <p:txBody>
          <a:bodyPr/>
          <a:lstStyle/>
          <a:p>
            <a:fld id="{CA766A20-24B5-482C-AB82-69E8A164AE7A}" type="datetime1">
              <a:rPr lang="en-US" smtClean="0"/>
              <a:t>10/7/2025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69485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456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87772"/>
            <a:ext cx="2743200" cy="356491"/>
          </a:xfrm>
        </p:spPr>
        <p:txBody>
          <a:bodyPr/>
          <a:lstStyle/>
          <a:p>
            <a:fld id="{AECFE451-6B34-461A-A220-F0BAC671E9AC}" type="datetime1">
              <a:rPr lang="en-US" smtClean="0"/>
              <a:t>10/7/2025</a:t>
            </a:fld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58332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5522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185247"/>
            <a:ext cx="2743200" cy="356491"/>
          </a:xfrm>
        </p:spPr>
        <p:txBody>
          <a:bodyPr/>
          <a:lstStyle/>
          <a:p>
            <a:fld id="{A6F56CB0-0A88-47C1-A734-EF48DE7BA848}" type="datetime1">
              <a:rPr lang="en-US" smtClean="0"/>
              <a:t>10/7/2025</a:t>
            </a:fld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5755807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368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6" y="6230683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18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98922"/>
            <a:ext cx="2743200" cy="356491"/>
          </a:xfrm>
        </p:spPr>
        <p:txBody>
          <a:bodyPr/>
          <a:lstStyle/>
          <a:p>
            <a:fld id="{67ED4ADA-00AA-49AF-8689-ABFED01E6B19}" type="datetime1">
              <a:rPr lang="en-US" smtClean="0"/>
              <a:t>10/7/2025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69482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021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5" y="581374"/>
            <a:ext cx="5485007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4543B017-0323-6F4E-1BB2-E28C90FEE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5" y="581374"/>
            <a:ext cx="5485007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3159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6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E0E6E9"/>
                </a:solidFill>
              </a:defRPr>
            </a:lvl1pPr>
          </a:lstStyle>
          <a:p>
            <a:fld id="{7EA1A5AD-61EC-4419-B064-A12A63DBE72D}" type="datetime1">
              <a:rPr lang="en-US" smtClean="0"/>
              <a:t>10/7/2025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5" y="567649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200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73783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2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0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7" y="4118341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7B4161CD-777B-4025-B20A-A2A5D7447EAB}" type="datetime1">
              <a:rPr lang="en-US" smtClean="0"/>
              <a:t>10/7/2025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51" y="568890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25" b="1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22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1BCB9-C2B2-7B93-E5F7-1A145D795383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8918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2" r:id="rId1"/>
    <p:sldLayoutId id="2147483823" r:id="rId2"/>
    <p:sldLayoutId id="2147483824" r:id="rId3"/>
    <p:sldLayoutId id="2147483825" r:id="rId4"/>
    <p:sldLayoutId id="2147483826" r:id="rId5"/>
    <p:sldLayoutId id="2147483827" r:id="rId6"/>
    <p:sldLayoutId id="2147483828" r:id="rId7"/>
    <p:sldLayoutId id="2147483829" r:id="rId8"/>
    <p:sldLayoutId id="2147483830" r:id="rId9"/>
    <p:sldLayoutId id="2147483831" r:id="rId10"/>
    <p:sldLayoutId id="2147483832" r:id="rId11"/>
    <p:sldLayoutId id="2147483833" r:id="rId12"/>
    <p:sldLayoutId id="2147483834" r:id="rId13"/>
    <p:sldLayoutId id="2147483835" r:id="rId14"/>
    <p:sldLayoutId id="2147483836" r:id="rId15"/>
    <p:sldLayoutId id="2147483837" r:id="rId16"/>
    <p:sldLayoutId id="2147483838" r:id="rId17"/>
    <p:sldLayoutId id="2147483839" r:id="rId18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6858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71463" indent="-271463" algn="l" defTabSz="685800" rtl="0" eaLnBrk="1" latinLnBrk="0" hangingPunct="1">
        <a:lnSpc>
          <a:spcPct val="90000"/>
        </a:lnSpc>
        <a:spcBef>
          <a:spcPts val="750"/>
        </a:spcBef>
        <a:buSzPct val="80000"/>
        <a:buFont typeface="Calibri" panose="020F0502020204030204" pitchFamily="34" charset="0"/>
        <a:buChar char="●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42925" indent="-271463" algn="l" defTabSz="685800" rtl="0" eaLnBrk="1" latinLnBrk="0" hangingPunct="1">
        <a:lnSpc>
          <a:spcPct val="90000"/>
        </a:lnSpc>
        <a:spcBef>
          <a:spcPts val="375"/>
        </a:spcBef>
        <a:buSzPct val="60000"/>
        <a:buFont typeface="Wingdings" panose="05000000000000000000" pitchFamily="2" charset="2"/>
        <a:buChar char="q"/>
        <a:defRPr sz="2200" kern="1200">
          <a:solidFill>
            <a:srgbClr val="004989"/>
          </a:solidFill>
          <a:latin typeface="+mn-lt"/>
          <a:ea typeface="+mn-ea"/>
          <a:cs typeface="+mn-cs"/>
        </a:defRPr>
      </a:lvl2pPr>
      <a:lvl3pPr marL="803275" indent="-260350" algn="l" defTabSz="685800" rtl="0" eaLnBrk="1" latinLnBrk="0" hangingPunct="1">
        <a:lnSpc>
          <a:spcPct val="90000"/>
        </a:lnSpc>
        <a:spcBef>
          <a:spcPts val="375"/>
        </a:spcBef>
        <a:buSzPct val="80000"/>
        <a:buFont typeface="Wingdings" panose="05000000000000000000" pitchFamily="2" charset="2"/>
        <a:buChar char="§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984250" indent="-180975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000" kern="1200">
          <a:solidFill>
            <a:srgbClr val="7030A0"/>
          </a:solidFill>
          <a:latin typeface="+mn-lt"/>
          <a:ea typeface="+mn-ea"/>
          <a:cs typeface="+mn-cs"/>
        </a:defRPr>
      </a:lvl4pPr>
      <a:lvl5pPr marL="1165225" indent="-180975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D955D944-7FD2-698B-AA46-457559F9373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Analysing and Solving Problems (ACCA4019)</a:t>
            </a:r>
            <a:br>
              <a:rPr lang="en-GB" sz="4000" dirty="0">
                <a:solidFill>
                  <a:schemeClr val="bg1"/>
                </a:solidFill>
              </a:rPr>
            </a:br>
            <a:br>
              <a:rPr lang="en-GB" sz="4000" dirty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Week 5</a:t>
            </a:r>
            <a:endParaRPr lang="en-GB" sz="4000" dirty="0">
              <a:solidFill>
                <a:srgbClr val="004989"/>
              </a:solidFill>
            </a:endParaRP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95A4B799-7970-B5CA-F5FE-5F7E308872A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 dirty="0"/>
              <a:t>Pseudocode</a:t>
            </a:r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C0AA4FA-279D-D8F7-4B2D-883ADD7181EA}"/>
              </a:ext>
            </a:extLst>
          </p:cNvPr>
          <p:cNvSpPr/>
          <p:nvPr/>
        </p:nvSpPr>
        <p:spPr>
          <a:xfrm>
            <a:off x="5232400" y="2600326"/>
            <a:ext cx="18473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endParaRPr lang="en-GB" altLang="en-US" sz="2400" b="1"/>
          </a:p>
          <a:p>
            <a:pPr>
              <a:defRPr/>
            </a:pPr>
            <a:endParaRPr lang="en-GB" altLang="en-US" sz="2400" b="1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4F023-D6C0-AF7F-E547-81436FFB6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Weekly schedule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B95BA3-6785-E066-C67C-CCF4DBD10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2</a:t>
            </a:fld>
            <a:endParaRPr lang="en-GB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880D74B-47A9-6774-E271-38E158600C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478193"/>
              </p:ext>
            </p:extLst>
          </p:nvPr>
        </p:nvGraphicFramePr>
        <p:xfrm>
          <a:off x="777961" y="942975"/>
          <a:ext cx="10636078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2995">
                  <a:extLst>
                    <a:ext uri="{9D8B030D-6E8A-4147-A177-3AD203B41FA5}">
                      <a16:colId xmlns:a16="http://schemas.microsoft.com/office/drawing/2014/main" val="3057948719"/>
                    </a:ext>
                  </a:extLst>
                </a:gridCol>
                <a:gridCol w="8373083">
                  <a:extLst>
                    <a:ext uri="{9D8B030D-6E8A-4147-A177-3AD203B41FA5}">
                      <a16:colId xmlns:a16="http://schemas.microsoft.com/office/drawing/2014/main" val="3015195872"/>
                    </a:ext>
                  </a:extLst>
                </a:gridCol>
              </a:tblGrid>
              <a:tr h="245110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Topics 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4732260"/>
                  </a:ext>
                </a:extLst>
              </a:tr>
              <a:tr h="249555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Week 1</a:t>
                      </a:r>
                      <a:endParaRPr lang="en-GB" sz="2200" kern="100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Introduction to Module - Abstract Thinking</a:t>
                      </a:r>
                      <a:endParaRPr lang="en-GB" sz="2200" kern="10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5731072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Week 2</a:t>
                      </a:r>
                      <a:endParaRPr lang="en-GB" sz="2200" kern="10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Requirement Analysis - </a:t>
                      </a:r>
                      <a:r>
                        <a:rPr lang="en-GB" sz="2200" kern="1200" dirty="0" err="1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MoSCoW</a:t>
                      </a:r>
                      <a:r>
                        <a:rPr lang="en-GB" sz="2200" kern="1200" dirty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 Method</a:t>
                      </a:r>
                      <a:endParaRPr lang="en-GB" sz="2200" kern="100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9869103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Week 3</a:t>
                      </a:r>
                      <a:endParaRPr lang="en-GB" sz="2200" kern="10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Decomposition of Problems</a:t>
                      </a:r>
                      <a:endParaRPr lang="en-GB" sz="2200" kern="100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664211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Week 4</a:t>
                      </a:r>
                      <a:endParaRPr lang="en-GB" sz="2200" kern="100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Variables</a:t>
                      </a:r>
                      <a:endParaRPr lang="en-GB" sz="2200" kern="100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6812496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5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FFD4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Pseudocode and Program Output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FFD4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583615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6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Tracing Tables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8624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7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Flowcharts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4741380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8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noProof="0">
                          <a:solidFill>
                            <a:schemeClr val="tx1"/>
                          </a:solidFill>
                          <a:effectLst/>
                        </a:rPr>
                        <a:t>Modularisation</a:t>
                      </a: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 &amp; Sub Processes in Flowcharts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91286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9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>
                          <a:solidFill>
                            <a:schemeClr val="tx1"/>
                          </a:solidFill>
                          <a:effectLst/>
                        </a:rPr>
                        <a:t>Mock Exam &amp; Assessment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1605429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10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Revision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031385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5429975-04A1-742B-B1ED-108E6EA2E97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B2CEF1D-F01B-6049-B0E7-D7E975CD739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Recap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10AA5863-58ED-BCD9-F491-23B0A952A97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778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9398D2-C823-8BD7-F9FD-98BCE51B95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Abstract Thinking - Example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3AFD3C3-0C40-F2B3-6137-A96C7CEE9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4</a:t>
            </a:fld>
            <a:endParaRPr lang="en-GB"/>
          </a:p>
        </p:txBody>
      </p:sp>
      <p:pic>
        <p:nvPicPr>
          <p:cNvPr id="1032" name="Picture 8" descr="Generated image">
            <a:extLst>
              <a:ext uri="{FF2B5EF4-FFF2-40B4-BE49-F238E27FC236}">
                <a16:creationId xmlns:a16="http://schemas.microsoft.com/office/drawing/2014/main" id="{AC2D4CE2-3A2C-75AB-943B-9436CE07D05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463" b="46692"/>
          <a:stretch/>
        </p:blipFill>
        <p:spPr bwMode="auto">
          <a:xfrm>
            <a:off x="1620589" y="942660"/>
            <a:ext cx="8950821" cy="2198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8" descr="Generated image">
            <a:extLst>
              <a:ext uri="{FF2B5EF4-FFF2-40B4-BE49-F238E27FC236}">
                <a16:creationId xmlns:a16="http://schemas.microsoft.com/office/drawing/2014/main" id="{69813089-45D8-5AC8-D469-4FF67A9EBFE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" t="53421" r="50071" b="-58"/>
          <a:stretch/>
        </p:blipFill>
        <p:spPr bwMode="auto">
          <a:xfrm>
            <a:off x="1637719" y="3141234"/>
            <a:ext cx="4458282" cy="2782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8" descr="Generated image">
            <a:extLst>
              <a:ext uri="{FF2B5EF4-FFF2-40B4-BE49-F238E27FC236}">
                <a16:creationId xmlns:a16="http://schemas.microsoft.com/office/drawing/2014/main" id="{C67F22A0-25F6-0A9F-31EF-569481E9DEA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808" t="52643" r="383" b="720"/>
          <a:stretch/>
        </p:blipFill>
        <p:spPr bwMode="auto">
          <a:xfrm>
            <a:off x="6095999" y="3141234"/>
            <a:ext cx="4458282" cy="2782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8262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B16D97-2F54-3137-E534-91A707EE6D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Abstract Thinking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313F964-DA25-B7ED-4066-4BCB975500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BAB85-CCBE-8CFC-AB46-C8D5A650917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988698" cy="4975225"/>
          </a:xfrm>
        </p:spPr>
        <p:txBody>
          <a:bodyPr>
            <a:normAutofit fontScale="925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Every object or event in the world can be thought of in many ways.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Abstract Thinking is the ability to: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lang="en-GB"/>
              <a:t>Filter out the specifics</a:t>
            </a:r>
          </a:p>
          <a:p>
            <a:pPr marL="1143000" marR="0" lvl="2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/>
              <a:t>Understand and </a:t>
            </a:r>
            <a:r>
              <a:rPr lang="en-GB">
                <a:solidFill>
                  <a:srgbClr val="C00000"/>
                </a:solidFill>
              </a:rPr>
              <a:t>separate the context from content.</a:t>
            </a:r>
            <a:endParaRPr lang="en-GB"/>
          </a:p>
          <a:p>
            <a:pPr marL="1143000" marR="0" lvl="2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/>
              <a:t>Think about things in a way </a:t>
            </a:r>
            <a:r>
              <a:rPr lang="en-GB">
                <a:solidFill>
                  <a:srgbClr val="C00000"/>
                </a:solidFill>
              </a:rPr>
              <a:t>removed from the present time and specific examples.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lang="en-GB" b="1">
                <a:solidFill>
                  <a:srgbClr val="C00000"/>
                </a:solidFill>
              </a:rPr>
              <a:t>Generalise</a:t>
            </a:r>
            <a:r>
              <a:rPr lang="en-GB"/>
              <a:t> from a set of specific examples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lang="en-GB"/>
              <a:t>Connect the dots i.e. </a:t>
            </a:r>
            <a:r>
              <a:rPr lang="en-GB">
                <a:solidFill>
                  <a:srgbClr val="C00000"/>
                </a:solidFill>
              </a:rPr>
              <a:t>understand the relationships </a:t>
            </a:r>
            <a:r>
              <a:rPr lang="en-GB"/>
              <a:t>(connections and patterns) between events and objects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lang="en-GB">
                <a:highlight>
                  <a:srgbClr val="FFFF00"/>
                </a:highlight>
              </a:rPr>
              <a:t>Understand the </a:t>
            </a:r>
            <a:r>
              <a:rPr lang="en-GB" b="1">
                <a:highlight>
                  <a:srgbClr val="FFFF00"/>
                </a:highlight>
              </a:rPr>
              <a:t>meaning behind words</a:t>
            </a:r>
            <a:r>
              <a:rPr lang="en-GB">
                <a:highlight>
                  <a:srgbClr val="FFFF00"/>
                </a:highlight>
              </a:rPr>
              <a:t>, events and situations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It is an important element of </a:t>
            </a:r>
            <a:r>
              <a:rPr kumimoji="0" lang="en-GB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problem solving</a:t>
            </a:r>
            <a:r>
              <a:rPr kumimoji="0" lang="en-GB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.</a:t>
            </a:r>
          </a:p>
          <a:p>
            <a:endParaRPr lang="en-GB"/>
          </a:p>
        </p:txBody>
      </p:sp>
      <p:pic>
        <p:nvPicPr>
          <p:cNvPr id="4098" name="Picture 2" descr="Abstract vs Concrete Thinking: What You Need To Know">
            <a:extLst>
              <a:ext uri="{FF2B5EF4-FFF2-40B4-BE49-F238E27FC236}">
                <a16:creationId xmlns:a16="http://schemas.microsoft.com/office/drawing/2014/main" id="{14E0CAF3-B9C0-BB74-0E9D-9B5A4A6CD5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2321" y="2091690"/>
            <a:ext cx="5059680" cy="284607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03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9D4C92-1609-6636-6B4B-08050C0672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8403F62-44F2-4CA1-B049-7C5689816D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Computational Thinking - Example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A6D90DE-A2D2-E539-1051-0C9F9810B1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t>6</a:t>
            </a:fld>
            <a:endParaRPr lang="en-GB"/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CE729196-949A-DCBC-88AC-18BE7848AD0A}"/>
              </a:ext>
            </a:extLst>
          </p:cNvPr>
          <p:cNvGraphicFramePr/>
          <p:nvPr/>
        </p:nvGraphicFramePr>
        <p:xfrm>
          <a:off x="6325496" y="553693"/>
          <a:ext cx="5272469" cy="575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0D20B1B2-7BC8-08E5-ECE0-8BC094E97E37}"/>
              </a:ext>
            </a:extLst>
          </p:cNvPr>
          <p:cNvSpPr txBox="1"/>
          <p:nvPr/>
        </p:nvSpPr>
        <p:spPr>
          <a:xfrm>
            <a:off x="278618" y="1053082"/>
            <a:ext cx="6126480" cy="10673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800"/>
              <a:t>Let's apply Computational Thinking to the riddle: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800" b="1"/>
              <a:t>“I am the beginning of everything, the end of everywhere. I’m the beginning of eternity, the end of time &amp; space.”</a:t>
            </a:r>
          </a:p>
        </p:txBody>
      </p:sp>
    </p:spTree>
    <p:extLst>
      <p:ext uri="{BB962C8B-B14F-4D97-AF65-F5344CB8AC3E}">
        <p14:creationId xmlns:p14="http://schemas.microsoft.com/office/powerpoint/2010/main" val="1021270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D8F162F9-E456-4004-A5B7-EFFE1439C9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graphicEl>
                                              <a:dgm id="{D8F162F9-E456-4004-A5B7-EFFE1439C96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82558FE-C1F2-40C1-8104-310559224E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graphicEl>
                                              <a:dgm id="{982558FE-C1F2-40C1-8104-310559224E9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36CB59C-0D03-452D-8931-5A45BDF606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graphicEl>
                                              <a:dgm id="{836CB59C-0D03-452D-8931-5A45BDF6062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D19A0CD7-751A-4939-B095-4E5F45060F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graphicEl>
                                              <a:dgm id="{D19A0CD7-751A-4939-B095-4E5F45060F5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1F6891B-E526-4E78-A62B-26E6C6AA8B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graphicEl>
                                              <a:dgm id="{91F6891B-E526-4E78-A62B-26E6C6AA8BC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169D090-E83F-42FD-38E0-29C47AEFD5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Requirements Analysis Example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1A76737-1F80-EAF4-BFBA-B519C21ABF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2045B94-2BBC-5674-902E-F23A8B3E8DD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buNone/>
            </a:pPr>
            <a:r>
              <a:rPr lang="en-GB" b="1"/>
              <a:t>Scenario: </a:t>
            </a:r>
            <a:r>
              <a:rPr lang="en-GB"/>
              <a:t>You are designing an </a:t>
            </a:r>
            <a:r>
              <a:rPr lang="en-GB" b="1"/>
              <a:t>e-commerce system</a:t>
            </a:r>
            <a:r>
              <a:rPr lang="en-GB"/>
              <a:t> for a retail website. Use the numbered list method to break down the </a:t>
            </a:r>
            <a:r>
              <a:rPr lang="en-GB" b="1"/>
              <a:t>checkout process</a:t>
            </a:r>
            <a:r>
              <a:rPr lang="en-GB"/>
              <a:t> into sub-requirements.</a:t>
            </a:r>
          </a:p>
          <a:p>
            <a:pPr>
              <a:buNone/>
            </a:pPr>
            <a:r>
              <a:rPr lang="en-GB" b="1"/>
              <a:t>1. Checkout Process</a:t>
            </a:r>
            <a:endParaRPr lang="en-GB"/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/>
              <a:t>1.1</a:t>
            </a:r>
            <a:r>
              <a:rPr lang="en-GB"/>
              <a:t> User must be able to view their shopping cart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/>
              <a:t>1.2</a:t>
            </a:r>
            <a:r>
              <a:rPr lang="en-GB"/>
              <a:t> User must be able to enter delivery details</a:t>
            </a:r>
          </a:p>
          <a:p>
            <a:pPr marL="1100137" lvl="2" indent="-285750">
              <a:buFont typeface="Arial" panose="020B0604020202020204" pitchFamily="34" charset="0"/>
              <a:buChar char="•"/>
            </a:pPr>
            <a:r>
              <a:rPr lang="en-GB" b="1"/>
              <a:t>1.2.1</a:t>
            </a:r>
            <a:r>
              <a:rPr lang="en-GB"/>
              <a:t> Delivery address must be validated</a:t>
            </a:r>
          </a:p>
          <a:p>
            <a:pPr marL="1100137" lvl="2" indent="-285750">
              <a:buFont typeface="Arial" panose="020B0604020202020204" pitchFamily="34" charset="0"/>
              <a:buChar char="•"/>
            </a:pPr>
            <a:r>
              <a:rPr lang="en-GB" b="1"/>
              <a:t>1.2.2</a:t>
            </a:r>
            <a:r>
              <a:rPr lang="en-GB"/>
              <a:t> User must select a delivery method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/>
              <a:t>1.3</a:t>
            </a:r>
            <a:r>
              <a:rPr lang="en-GB"/>
              <a:t> User must be able to make a payment</a:t>
            </a:r>
          </a:p>
          <a:p>
            <a:pPr marL="1100137" lvl="2" indent="-285750">
              <a:buFont typeface="Arial" panose="020B0604020202020204" pitchFamily="34" charset="0"/>
              <a:buChar char="•"/>
            </a:pPr>
            <a:r>
              <a:rPr lang="en-GB" b="1"/>
              <a:t>1.3.1</a:t>
            </a:r>
            <a:r>
              <a:rPr lang="en-GB"/>
              <a:t> Payment must be processed securely</a:t>
            </a:r>
          </a:p>
          <a:p>
            <a:pPr marL="1100137" lvl="2" indent="-285750">
              <a:buFont typeface="Arial" panose="020B0604020202020204" pitchFamily="34" charset="0"/>
              <a:buChar char="•"/>
            </a:pPr>
            <a:r>
              <a:rPr lang="en-GB" b="1"/>
              <a:t>1.3.2</a:t>
            </a:r>
            <a:r>
              <a:rPr lang="en-GB"/>
              <a:t> Payment confirmation must be shown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/>
              <a:t>1.4</a:t>
            </a:r>
            <a:r>
              <a:rPr lang="en-GB"/>
              <a:t> Order confirmation must be emailed to the user</a:t>
            </a:r>
          </a:p>
          <a:p>
            <a:endParaRPr lang="en-GB"/>
          </a:p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8915AE2-97FA-D62C-309D-FF9C3C463D9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402" t="15352" r="4077"/>
          <a:stretch/>
        </p:blipFill>
        <p:spPr>
          <a:xfrm>
            <a:off x="7702477" y="2601103"/>
            <a:ext cx="3636084" cy="191296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60694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Discovering IPOs: An Example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79591C-BC97-1BAF-1AA7-4290E39284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6EA856F-7FCD-4AED-824B-82A47E56E707}" type="slidenum">
              <a:rPr kumimoji="0" lang="en-GB" sz="825" b="1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82000"/>
                  </a:prst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825" b="1" i="0" u="none" strike="noStrike" kern="1200" cap="none" spc="0" normalizeH="0" baseline="0" noProof="0">
              <a:ln>
                <a:noFill/>
              </a:ln>
              <a:solidFill>
                <a:prstClr val="black">
                  <a:tint val="82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>
                <a:solidFill>
                  <a:prstClr val="black"/>
                </a:solidFill>
              </a:rPr>
              <a:t>Create a simple tip calculator. It should </a:t>
            </a:r>
            <a:r>
              <a:rPr lang="en-GB">
                <a:solidFill>
                  <a:srgbClr val="00B050"/>
                </a:solidFill>
              </a:rPr>
              <a:t>prompt</a:t>
            </a:r>
            <a:r>
              <a:rPr lang="en-GB">
                <a:solidFill>
                  <a:prstClr val="black"/>
                </a:solidFill>
              </a:rPr>
              <a:t> for a </a:t>
            </a:r>
            <a:r>
              <a:rPr lang="en-GB">
                <a:solidFill>
                  <a:srgbClr val="FF0000"/>
                </a:solidFill>
              </a:rPr>
              <a:t>bill amount</a:t>
            </a:r>
            <a:r>
              <a:rPr lang="en-GB">
                <a:solidFill>
                  <a:prstClr val="black"/>
                </a:solidFill>
              </a:rPr>
              <a:t> and a </a:t>
            </a:r>
            <a:r>
              <a:rPr lang="en-GB">
                <a:solidFill>
                  <a:srgbClr val="FF0000"/>
                </a:solidFill>
              </a:rPr>
              <a:t>tip rate</a:t>
            </a:r>
            <a:r>
              <a:rPr lang="en-GB">
                <a:solidFill>
                  <a:prstClr val="black"/>
                </a:solidFill>
              </a:rPr>
              <a:t> (percentage). The calculator will then </a:t>
            </a:r>
            <a:r>
              <a:rPr lang="en-GB">
                <a:solidFill>
                  <a:srgbClr val="00B050"/>
                </a:solidFill>
              </a:rPr>
              <a:t>calculate</a:t>
            </a:r>
            <a:r>
              <a:rPr lang="en-GB">
                <a:solidFill>
                  <a:prstClr val="black"/>
                </a:solidFill>
              </a:rPr>
              <a:t> the </a:t>
            </a:r>
            <a:r>
              <a:rPr lang="en-GB">
                <a:solidFill>
                  <a:srgbClr val="FF0000"/>
                </a:solidFill>
              </a:rPr>
              <a:t>tip amount</a:t>
            </a:r>
            <a:r>
              <a:rPr lang="en-GB">
                <a:solidFill>
                  <a:prstClr val="black"/>
                </a:solidFill>
              </a:rPr>
              <a:t> and </a:t>
            </a:r>
            <a:r>
              <a:rPr lang="en-GB">
                <a:solidFill>
                  <a:srgbClr val="00B050"/>
                </a:solidFill>
              </a:rPr>
              <a:t>display</a:t>
            </a:r>
            <a:r>
              <a:rPr lang="en-GB">
                <a:solidFill>
                  <a:prstClr val="black"/>
                </a:solidFill>
              </a:rPr>
              <a:t> both the </a:t>
            </a:r>
            <a:r>
              <a:rPr lang="en-GB">
                <a:solidFill>
                  <a:srgbClr val="FF0000"/>
                </a:solidFill>
              </a:rPr>
              <a:t>tip amount</a:t>
            </a:r>
            <a:r>
              <a:rPr lang="en-GB">
                <a:solidFill>
                  <a:prstClr val="black"/>
                </a:solidFill>
              </a:rPr>
              <a:t> and the final, </a:t>
            </a:r>
            <a:r>
              <a:rPr lang="en-GB">
                <a:solidFill>
                  <a:srgbClr val="FF0000"/>
                </a:solidFill>
              </a:rPr>
              <a:t>total bill amount</a:t>
            </a:r>
            <a:r>
              <a:rPr lang="en-GB">
                <a:solidFill>
                  <a:prstClr val="black"/>
                </a:solidFill>
              </a:rPr>
              <a:t>.</a:t>
            </a:r>
          </a:p>
          <a:p>
            <a:pPr marL="0" indent="0">
              <a:buNone/>
            </a:pPr>
            <a:endParaRPr lang="en-GB"/>
          </a:p>
          <a:p>
            <a:r>
              <a:rPr lang="en-GB"/>
              <a:t>Next you need to take a closer look at the list</a:t>
            </a:r>
          </a:p>
          <a:p>
            <a:pPr lvl="1"/>
            <a:r>
              <a:rPr lang="en-GB"/>
              <a:t>For the Nouns,</a:t>
            </a:r>
          </a:p>
          <a:p>
            <a:pPr lvl="2"/>
            <a:r>
              <a:rPr lang="en-GB"/>
              <a:t>Which are inputs? 	</a:t>
            </a:r>
          </a:p>
          <a:p>
            <a:pPr lvl="3"/>
            <a:r>
              <a:rPr lang="en-GB">
                <a:solidFill>
                  <a:srgbClr val="C00000"/>
                </a:solidFill>
              </a:rPr>
              <a:t>Bill amount &amp; Tip Rate</a:t>
            </a:r>
          </a:p>
          <a:p>
            <a:pPr lvl="2"/>
            <a:r>
              <a:rPr lang="en-GB"/>
              <a:t>Which are outputs?	</a:t>
            </a:r>
          </a:p>
          <a:p>
            <a:pPr lvl="3"/>
            <a:r>
              <a:rPr lang="en-GB">
                <a:solidFill>
                  <a:srgbClr val="0000FF"/>
                </a:solidFill>
              </a:rPr>
              <a:t>Tip amount &amp; Total Bill Amount</a:t>
            </a:r>
          </a:p>
          <a:p>
            <a:pPr lvl="1"/>
            <a:r>
              <a:rPr lang="en-GB"/>
              <a:t>For the Verbs, which are used to:</a:t>
            </a:r>
          </a:p>
          <a:p>
            <a:pPr lvl="2"/>
            <a:r>
              <a:rPr lang="en-GB"/>
              <a:t>Ask for input:			</a:t>
            </a:r>
          </a:p>
          <a:p>
            <a:pPr lvl="3"/>
            <a:r>
              <a:rPr lang="en-GB">
                <a:solidFill>
                  <a:srgbClr val="C00000"/>
                </a:solidFill>
              </a:rPr>
              <a:t>Prompt</a:t>
            </a:r>
          </a:p>
          <a:p>
            <a:pPr lvl="2"/>
            <a:r>
              <a:rPr lang="en-GB"/>
              <a:t>Actually, process something:	</a:t>
            </a:r>
          </a:p>
          <a:p>
            <a:pPr lvl="3"/>
            <a:r>
              <a:rPr lang="en-GB" b="1">
                <a:solidFill>
                  <a:srgbClr val="00B050"/>
                </a:solidFill>
              </a:rPr>
              <a:t>Calculate</a:t>
            </a:r>
          </a:p>
          <a:p>
            <a:pPr lvl="2"/>
            <a:r>
              <a:rPr lang="en-GB"/>
              <a:t>Show the output:		</a:t>
            </a:r>
          </a:p>
          <a:p>
            <a:pPr lvl="3"/>
            <a:r>
              <a:rPr lang="en-GB">
                <a:solidFill>
                  <a:srgbClr val="0000FF"/>
                </a:solidFill>
              </a:rPr>
              <a:t>Display</a:t>
            </a:r>
          </a:p>
          <a:p>
            <a:endParaRPr lang="en-GB"/>
          </a:p>
          <a:p>
            <a:r>
              <a:rPr lang="en-GB"/>
              <a:t>An easy way to represent this information is to use an </a:t>
            </a:r>
            <a:r>
              <a:rPr lang="en-GB" b="1"/>
              <a:t>IPO Chart</a:t>
            </a:r>
            <a:r>
              <a:rPr lang="en-GB"/>
              <a:t>.</a:t>
            </a:r>
          </a:p>
        </p:txBody>
      </p:sp>
      <p:graphicFrame>
        <p:nvGraphicFramePr>
          <p:cNvPr id="5" name="Content Placeholder 3">
            <a:extLst>
              <a:ext uri="{FF2B5EF4-FFF2-40B4-BE49-F238E27FC236}">
                <a16:creationId xmlns:a16="http://schemas.microsoft.com/office/drawing/2014/main" id="{EF843F01-3575-1232-CA5F-AC2DB671318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97250766"/>
              </p:ext>
            </p:extLst>
          </p:nvPr>
        </p:nvGraphicFramePr>
        <p:xfrm>
          <a:off x="4958981" y="3341879"/>
          <a:ext cx="6897170" cy="11887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63373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6437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9905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000"/>
                        <a:t>Input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Process(</a:t>
                      </a:r>
                      <a:r>
                        <a:rPr lang="en-GB" sz="2000" err="1"/>
                        <a:t>es</a:t>
                      </a:r>
                      <a:r>
                        <a:rPr lang="en-GB" sz="200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Output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/>
                        <a:t>Bill amount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Calculate the tip amount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Tip 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/>
                        <a:t>Tip</a:t>
                      </a:r>
                      <a:r>
                        <a:rPr lang="en-GB" sz="2000" baseline="0"/>
                        <a:t> rate</a:t>
                      </a:r>
                      <a:endParaRPr lang="en-GB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Total bill 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10480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Naming a Variable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CD1671-4240-1775-C5D3-5938898BD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9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sz="2000" b="1" dirty="0">
                <a:sym typeface="Wingdings" panose="05000000000000000000" pitchFamily="2" charset="2"/>
              </a:rPr>
              <a:t>Rule of thumb for variable names:</a:t>
            </a:r>
          </a:p>
          <a:p>
            <a:pPr lvl="1"/>
            <a:r>
              <a:rPr lang="en-GB" sz="2000" dirty="0">
                <a:sym typeface="Wingdings" panose="05000000000000000000" pitchFamily="2" charset="2"/>
              </a:rPr>
              <a:t>Must be one word (</a:t>
            </a:r>
            <a:r>
              <a:rPr lang="en-GB" sz="2000" b="1" dirty="0">
                <a:sym typeface="Wingdings" panose="05000000000000000000" pitchFamily="2" charset="2"/>
              </a:rPr>
              <a:t>no spaces</a:t>
            </a:r>
            <a:r>
              <a:rPr lang="en-GB" sz="2000" dirty="0">
                <a:sym typeface="Wingdings" panose="05000000000000000000" pitchFamily="2" charset="2"/>
              </a:rPr>
              <a:t>!)</a:t>
            </a:r>
          </a:p>
          <a:p>
            <a:pPr lvl="1"/>
            <a:r>
              <a:rPr lang="en-GB" sz="2000" dirty="0">
                <a:sym typeface="Wingdings" panose="05000000000000000000" pitchFamily="2" charset="2"/>
              </a:rPr>
              <a:t>No punctuation characters (.,!’”, + etc.) </a:t>
            </a:r>
            <a:r>
              <a:rPr lang="en-GB" sz="2000" dirty="0">
                <a:solidFill>
                  <a:srgbClr val="FF0000"/>
                </a:solidFill>
                <a:sym typeface="Wingdings" panose="05000000000000000000" pitchFamily="2" charset="2"/>
              </a:rPr>
              <a:t></a:t>
            </a:r>
          </a:p>
          <a:p>
            <a:pPr lvl="1"/>
            <a:r>
              <a:rPr lang="en-GB" sz="2000" dirty="0">
                <a:sym typeface="Wingdings" panose="05000000000000000000" pitchFamily="2" charset="2"/>
              </a:rPr>
              <a:t>Some languages allow hyphens (-) and underscore (_)</a:t>
            </a:r>
          </a:p>
          <a:p>
            <a:pPr lvl="1"/>
            <a:r>
              <a:rPr lang="en-GB" sz="2000" dirty="0">
                <a:sym typeface="Wingdings" panose="05000000000000000000" pitchFamily="2" charset="2"/>
              </a:rPr>
              <a:t>The first character </a:t>
            </a:r>
            <a:r>
              <a:rPr lang="en-GB" sz="2000" u="sng" dirty="0">
                <a:sym typeface="Wingdings" panose="05000000000000000000" pitchFamily="2" charset="2"/>
              </a:rPr>
              <a:t>cannot</a:t>
            </a:r>
            <a:r>
              <a:rPr lang="en-GB" sz="2000" dirty="0">
                <a:sym typeface="Wingdings" panose="05000000000000000000" pitchFamily="2" charset="2"/>
              </a:rPr>
              <a:t> be a number, but others can.</a:t>
            </a:r>
            <a:r>
              <a:rPr lang="en-GB" sz="2000" dirty="0">
                <a:solidFill>
                  <a:srgbClr val="FF0000"/>
                </a:solidFill>
                <a:sym typeface="Wingdings" panose="05000000000000000000" pitchFamily="2" charset="2"/>
              </a:rPr>
              <a:t> </a:t>
            </a:r>
          </a:p>
          <a:p>
            <a:pPr lvl="1"/>
            <a:r>
              <a:rPr lang="en-GB" sz="2000" dirty="0">
                <a:sym typeface="Wingdings" panose="05000000000000000000" pitchFamily="2" charset="2"/>
              </a:rPr>
              <a:t>The name should be </a:t>
            </a:r>
            <a:r>
              <a:rPr lang="en-GB" sz="2000" b="1" i="1" dirty="0">
                <a:sym typeface="Wingdings" panose="05000000000000000000" pitchFamily="2" charset="2"/>
              </a:rPr>
              <a:t>meaningful</a:t>
            </a:r>
            <a:r>
              <a:rPr lang="en-GB" sz="2000" dirty="0">
                <a:sym typeface="Wingdings" panose="05000000000000000000" pitchFamily="2" charset="2"/>
              </a:rPr>
              <a:t> and related to what it represents.</a:t>
            </a:r>
          </a:p>
          <a:p>
            <a:r>
              <a:rPr lang="en-GB" sz="2000" dirty="0"/>
              <a:t>There are </a:t>
            </a:r>
            <a:r>
              <a:rPr lang="en-GB" sz="2000" b="1" dirty="0"/>
              <a:t>two approaches or styles </a:t>
            </a:r>
            <a:r>
              <a:rPr lang="en-GB" sz="2000" dirty="0"/>
              <a:t>that mostly used by the majority for naming variables.</a:t>
            </a:r>
          </a:p>
          <a:p>
            <a:pPr lvl="1"/>
            <a:r>
              <a:rPr lang="en-GB" sz="2000" dirty="0"/>
              <a:t>Camel Case</a:t>
            </a:r>
          </a:p>
          <a:p>
            <a:pPr lvl="2"/>
            <a:r>
              <a:rPr lang="en-GB" sz="2000" dirty="0"/>
              <a:t>The style of naming is “</a:t>
            </a:r>
            <a:r>
              <a:rPr lang="en-GB" sz="2000" b="1" dirty="0">
                <a:solidFill>
                  <a:srgbClr val="C00000"/>
                </a:solidFill>
              </a:rPr>
              <a:t>camelCase</a:t>
            </a:r>
            <a:r>
              <a:rPr lang="en-GB" sz="2000" dirty="0"/>
              <a:t>”.</a:t>
            </a:r>
          </a:p>
          <a:p>
            <a:pPr lvl="1"/>
            <a:r>
              <a:rPr lang="en-GB" sz="2000" dirty="0"/>
              <a:t>Pascal Case</a:t>
            </a:r>
          </a:p>
          <a:p>
            <a:pPr lvl="2"/>
            <a:r>
              <a:rPr lang="en-GB" sz="2000" dirty="0"/>
              <a:t>The style of naming is “</a:t>
            </a:r>
            <a:r>
              <a:rPr lang="en-GB" sz="2000" b="1" dirty="0" err="1">
                <a:solidFill>
                  <a:srgbClr val="C00000"/>
                </a:solidFill>
              </a:rPr>
              <a:t>PascalCase</a:t>
            </a:r>
            <a:r>
              <a:rPr lang="en-GB" sz="2000" dirty="0"/>
              <a:t>”.</a:t>
            </a:r>
          </a:p>
          <a:p>
            <a:pPr lvl="1"/>
            <a:r>
              <a:rPr lang="en-GB" sz="2000" dirty="0"/>
              <a:t>Other styles</a:t>
            </a:r>
          </a:p>
          <a:p>
            <a:pPr lvl="2"/>
            <a:r>
              <a:rPr lang="en-GB" sz="2000" b="1" dirty="0" err="1">
                <a:solidFill>
                  <a:srgbClr val="C00000"/>
                </a:solidFill>
              </a:rPr>
              <a:t>My_Case</a:t>
            </a:r>
            <a:endParaRPr lang="en-GB" sz="2000" b="1" dirty="0">
              <a:solidFill>
                <a:srgbClr val="C00000"/>
              </a:solidFill>
            </a:endParaRPr>
          </a:p>
          <a:p>
            <a:pPr lvl="2"/>
            <a:r>
              <a:rPr lang="en-GB" sz="2000" b="1" dirty="0" err="1">
                <a:solidFill>
                  <a:srgbClr val="C00000"/>
                </a:solidFill>
              </a:rPr>
              <a:t>my_case</a:t>
            </a:r>
            <a:endParaRPr lang="en-GB" sz="2000" b="1" dirty="0">
              <a:solidFill>
                <a:srgbClr val="C00000"/>
              </a:solidFill>
            </a:endParaRP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F0A2B2D-E232-1D49-2E8C-8655371A6A3B}"/>
              </a:ext>
            </a:extLst>
          </p:cNvPr>
          <p:cNvSpPr txBox="1"/>
          <p:nvPr/>
        </p:nvSpPr>
        <p:spPr>
          <a:xfrm rot="20340072">
            <a:off x="6076986" y="4290222"/>
            <a:ext cx="586838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highlight>
                  <a:srgbClr val="FFFF00"/>
                </a:highlight>
              </a:rPr>
              <a:t>You can use any format but </a:t>
            </a:r>
            <a:r>
              <a:rPr lang="en-GB" sz="2400" b="1" dirty="0">
                <a:highlight>
                  <a:srgbClr val="FFFF00"/>
                </a:highlight>
              </a:rPr>
              <a:t>be consistent</a:t>
            </a:r>
            <a:r>
              <a:rPr lang="en-GB" sz="2400" dirty="0">
                <a:highlight>
                  <a:srgbClr val="FFFF00"/>
                </a:highlight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299601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Variables: Example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5BA7BD-6332-BD2B-B0A7-E5AF99CCBA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10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Referring to our tip calculator from the last exercise:</a:t>
            </a:r>
          </a:p>
          <a:p>
            <a:pPr lvl="1"/>
            <a:r>
              <a:rPr lang="en-GB" sz="2000" dirty="0">
                <a:solidFill>
                  <a:prstClr val="black"/>
                </a:solidFill>
              </a:rPr>
              <a:t>Create a simple tip calculator. It should </a:t>
            </a:r>
            <a:r>
              <a:rPr lang="en-GB" sz="2000" dirty="0">
                <a:solidFill>
                  <a:srgbClr val="00B050"/>
                </a:solidFill>
              </a:rPr>
              <a:t>prompt</a:t>
            </a:r>
            <a:r>
              <a:rPr lang="en-GB" sz="2000" dirty="0">
                <a:solidFill>
                  <a:prstClr val="black"/>
                </a:solidFill>
              </a:rPr>
              <a:t> for a </a:t>
            </a:r>
            <a:r>
              <a:rPr lang="en-GB" sz="2000" dirty="0">
                <a:solidFill>
                  <a:srgbClr val="FF0000"/>
                </a:solidFill>
              </a:rPr>
              <a:t>bill amount</a:t>
            </a:r>
            <a:r>
              <a:rPr lang="en-GB" sz="2000" dirty="0">
                <a:solidFill>
                  <a:prstClr val="black"/>
                </a:solidFill>
              </a:rPr>
              <a:t> and a </a:t>
            </a:r>
            <a:r>
              <a:rPr lang="en-GB" sz="2000" dirty="0">
                <a:solidFill>
                  <a:srgbClr val="FF0000"/>
                </a:solidFill>
              </a:rPr>
              <a:t>tip rate</a:t>
            </a:r>
            <a:r>
              <a:rPr lang="en-GB" sz="2000" dirty="0">
                <a:solidFill>
                  <a:prstClr val="black"/>
                </a:solidFill>
              </a:rPr>
              <a:t> (percentage). The calculator will then </a:t>
            </a:r>
            <a:r>
              <a:rPr lang="en-GB" sz="2000" dirty="0">
                <a:solidFill>
                  <a:srgbClr val="00B050"/>
                </a:solidFill>
              </a:rPr>
              <a:t>calculate</a:t>
            </a:r>
            <a:r>
              <a:rPr lang="en-GB" sz="2000" dirty="0">
                <a:solidFill>
                  <a:prstClr val="black"/>
                </a:solidFill>
              </a:rPr>
              <a:t> the </a:t>
            </a:r>
            <a:r>
              <a:rPr lang="en-GB" sz="2000" dirty="0">
                <a:solidFill>
                  <a:srgbClr val="FF0000"/>
                </a:solidFill>
              </a:rPr>
              <a:t>tip amount</a:t>
            </a:r>
            <a:r>
              <a:rPr lang="en-GB" sz="2000" dirty="0">
                <a:solidFill>
                  <a:prstClr val="black"/>
                </a:solidFill>
              </a:rPr>
              <a:t> and </a:t>
            </a:r>
            <a:r>
              <a:rPr lang="en-GB" sz="2000" dirty="0">
                <a:solidFill>
                  <a:srgbClr val="00B050"/>
                </a:solidFill>
              </a:rPr>
              <a:t>display</a:t>
            </a:r>
            <a:r>
              <a:rPr lang="en-GB" sz="2000" dirty="0">
                <a:solidFill>
                  <a:prstClr val="black"/>
                </a:solidFill>
              </a:rPr>
              <a:t> both the </a:t>
            </a:r>
            <a:r>
              <a:rPr lang="en-GB" sz="2000" dirty="0">
                <a:solidFill>
                  <a:srgbClr val="FF0000"/>
                </a:solidFill>
              </a:rPr>
              <a:t>tip amount</a:t>
            </a:r>
            <a:r>
              <a:rPr lang="en-GB" sz="2000" dirty="0">
                <a:solidFill>
                  <a:prstClr val="black"/>
                </a:solidFill>
              </a:rPr>
              <a:t> and the final, </a:t>
            </a:r>
            <a:r>
              <a:rPr lang="en-GB" sz="2000" dirty="0">
                <a:solidFill>
                  <a:srgbClr val="FF0000"/>
                </a:solidFill>
              </a:rPr>
              <a:t>total bill amount</a:t>
            </a:r>
            <a:r>
              <a:rPr lang="en-GB" sz="2000" dirty="0">
                <a:solidFill>
                  <a:prstClr val="black"/>
                </a:solidFill>
              </a:rPr>
              <a:t>.</a:t>
            </a:r>
          </a:p>
          <a:p>
            <a:pPr lvl="1"/>
            <a:endParaRPr lang="en-GB" sz="2000" dirty="0">
              <a:solidFill>
                <a:prstClr val="black"/>
              </a:solidFill>
            </a:endParaRPr>
          </a:p>
          <a:p>
            <a:pPr lvl="1"/>
            <a:endParaRPr lang="en-GB" sz="2000" dirty="0">
              <a:solidFill>
                <a:prstClr val="black"/>
              </a:solidFill>
            </a:endParaRPr>
          </a:p>
          <a:p>
            <a:pPr lvl="1"/>
            <a:endParaRPr lang="en-GB" sz="2000" dirty="0">
              <a:solidFill>
                <a:prstClr val="black"/>
              </a:solidFill>
            </a:endParaRPr>
          </a:p>
          <a:p>
            <a:pPr lvl="1"/>
            <a:endParaRPr lang="en-GB" sz="2000" dirty="0">
              <a:solidFill>
                <a:prstClr val="black"/>
              </a:solidFill>
            </a:endParaRPr>
          </a:p>
          <a:p>
            <a:r>
              <a:rPr lang="en-GB" dirty="0"/>
              <a:t>We may come up with the following variables using pascal case (</a:t>
            </a:r>
            <a:r>
              <a:rPr lang="en-GB" b="1" dirty="0" err="1">
                <a:solidFill>
                  <a:srgbClr val="C00000"/>
                </a:solidFill>
              </a:rPr>
              <a:t>P</a:t>
            </a:r>
            <a:r>
              <a:rPr lang="en-GB" dirty="0" err="1"/>
              <a:t>ascal</a:t>
            </a:r>
            <a:r>
              <a:rPr lang="en-GB" b="1" dirty="0" err="1">
                <a:solidFill>
                  <a:srgbClr val="C00000"/>
                </a:solidFill>
              </a:rPr>
              <a:t>C</a:t>
            </a:r>
            <a:r>
              <a:rPr lang="en-GB" dirty="0" err="1"/>
              <a:t>ase</a:t>
            </a:r>
            <a:r>
              <a:rPr lang="en-GB" dirty="0"/>
              <a:t>):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CDC690E9-4898-2415-F2E9-D508E71A906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92489054"/>
              </p:ext>
            </p:extLst>
          </p:nvPr>
        </p:nvGraphicFramePr>
        <p:xfrm>
          <a:off x="1445540" y="2459450"/>
          <a:ext cx="9531273" cy="1137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0326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8836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3963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000"/>
                        <a:t>Input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Process(es)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Output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41680">
                <a:tc>
                  <a:txBody>
                    <a:bodyPr/>
                    <a:lstStyle/>
                    <a:p>
                      <a:r>
                        <a:rPr lang="en-GB" sz="2000" dirty="0"/>
                        <a:t>Bill amount</a:t>
                      </a:r>
                    </a:p>
                    <a:p>
                      <a:r>
                        <a:rPr lang="en-GB" sz="2000" dirty="0"/>
                        <a:t>Tip</a:t>
                      </a:r>
                      <a:r>
                        <a:rPr lang="en-GB" sz="2000" baseline="0" dirty="0"/>
                        <a:t> rate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Calculate the tip amount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Tip amount</a:t>
                      </a:r>
                    </a:p>
                    <a:p>
                      <a:r>
                        <a:rPr lang="en-GB" sz="2000" dirty="0"/>
                        <a:t>Total bill 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9" name="Content Placeholder 3">
            <a:extLst>
              <a:ext uri="{FF2B5EF4-FFF2-40B4-BE49-F238E27FC236}">
                <a16:creationId xmlns:a16="http://schemas.microsoft.com/office/drawing/2014/main" id="{3463C9A3-FF5D-41EA-4D37-05B5DADBF7D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15438027"/>
              </p:ext>
            </p:extLst>
          </p:nvPr>
        </p:nvGraphicFramePr>
        <p:xfrm>
          <a:off x="1445541" y="4650101"/>
          <a:ext cx="9531274" cy="1137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857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16096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584540">
                  <a:extLst>
                    <a:ext uri="{9D8B030D-6E8A-4147-A177-3AD203B41FA5}">
                      <a16:colId xmlns:a16="http://schemas.microsoft.com/office/drawing/2014/main" val="215186415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2000" dirty="0"/>
                        <a:t>Input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Process (es)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Output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41680"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B</a:t>
                      </a:r>
                      <a:r>
                        <a:rPr lang="en-GB" sz="2000" dirty="0" err="1"/>
                        <a:t>ill</a:t>
                      </a:r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A</a:t>
                      </a:r>
                      <a:r>
                        <a:rPr lang="en-GB" sz="2000" dirty="0" err="1"/>
                        <a:t>mount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T</a:t>
                      </a:r>
                      <a:r>
                        <a:rPr lang="en-GB" sz="2000" dirty="0" err="1"/>
                        <a:t>ip</a:t>
                      </a:r>
                      <a:r>
                        <a:rPr lang="en-GB" sz="2000" b="1" baseline="0" dirty="0" err="1">
                          <a:solidFill>
                            <a:srgbClr val="C00000"/>
                          </a:solidFill>
                        </a:rPr>
                        <a:t>R</a:t>
                      </a:r>
                      <a:r>
                        <a:rPr lang="en-GB" sz="2000" baseline="0" dirty="0" err="1"/>
                        <a:t>ate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T</a:t>
                      </a:r>
                      <a:r>
                        <a:rPr lang="en-GB" sz="2000" dirty="0" err="1"/>
                        <a:t>ip</a:t>
                      </a:r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A</a:t>
                      </a:r>
                      <a:r>
                        <a:rPr lang="en-GB" sz="2000" dirty="0" err="1"/>
                        <a:t>mount</a:t>
                      </a:r>
                      <a:r>
                        <a:rPr lang="en-GB" sz="2000" dirty="0"/>
                        <a:t> = </a:t>
                      </a:r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B</a:t>
                      </a:r>
                      <a:r>
                        <a:rPr lang="en-GB" sz="2000" dirty="0" err="1"/>
                        <a:t>ill</a:t>
                      </a:r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A</a:t>
                      </a:r>
                      <a:r>
                        <a:rPr lang="en-GB" sz="2000" dirty="0" err="1"/>
                        <a:t>mount</a:t>
                      </a:r>
                      <a:r>
                        <a:rPr lang="en-GB" sz="2000" dirty="0"/>
                        <a:t> x </a:t>
                      </a:r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T</a:t>
                      </a:r>
                      <a:r>
                        <a:rPr lang="en-GB" sz="2000" dirty="0" err="1"/>
                        <a:t>ip</a:t>
                      </a:r>
                      <a:r>
                        <a:rPr lang="en-GB" sz="2000" b="1" baseline="0" dirty="0" err="1">
                          <a:solidFill>
                            <a:srgbClr val="C00000"/>
                          </a:solidFill>
                        </a:rPr>
                        <a:t>R</a:t>
                      </a:r>
                      <a:r>
                        <a:rPr lang="en-GB" sz="2000" baseline="0" dirty="0" err="1"/>
                        <a:t>ate</a:t>
                      </a:r>
                    </a:p>
                    <a:p>
                      <a:pPr marL="342900" marR="0" lvl="0" indent="-34290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T</a:t>
                      </a:r>
                      <a:r>
                        <a:rPr lang="en-GB" sz="2000" dirty="0" err="1"/>
                        <a:t>otal</a:t>
                      </a:r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B</a:t>
                      </a:r>
                      <a:r>
                        <a:rPr lang="en-GB" sz="2000" dirty="0" err="1"/>
                        <a:t>ill</a:t>
                      </a:r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A</a:t>
                      </a:r>
                      <a:r>
                        <a:rPr lang="en-GB" sz="2000" dirty="0" err="1"/>
                        <a:t>mount</a:t>
                      </a:r>
                      <a:r>
                        <a:rPr lang="en-GB" sz="2000" dirty="0"/>
                        <a:t> = </a:t>
                      </a:r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B</a:t>
                      </a:r>
                      <a:r>
                        <a:rPr lang="en-GB" sz="2000" dirty="0" err="1"/>
                        <a:t>ill</a:t>
                      </a:r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A</a:t>
                      </a:r>
                      <a:r>
                        <a:rPr lang="en-GB" sz="2000" dirty="0" err="1"/>
                        <a:t>mount</a:t>
                      </a:r>
                      <a:r>
                        <a:rPr lang="en-GB" sz="2000" dirty="0"/>
                        <a:t> + </a:t>
                      </a:r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T</a:t>
                      </a:r>
                      <a:r>
                        <a:rPr lang="en-GB" sz="2000" dirty="0" err="1"/>
                        <a:t>ip</a:t>
                      </a:r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A</a:t>
                      </a:r>
                      <a:r>
                        <a:rPr lang="en-GB" sz="2000" dirty="0" err="1"/>
                        <a:t>mount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T</a:t>
                      </a:r>
                      <a:r>
                        <a:rPr lang="en-GB" sz="2000" dirty="0" err="1"/>
                        <a:t>ip</a:t>
                      </a:r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A</a:t>
                      </a:r>
                      <a:r>
                        <a:rPr lang="en-GB" sz="2000" dirty="0" err="1"/>
                        <a:t>mount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T</a:t>
                      </a:r>
                      <a:r>
                        <a:rPr lang="en-GB" sz="2000" dirty="0" err="1"/>
                        <a:t>otal</a:t>
                      </a:r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B</a:t>
                      </a:r>
                      <a:r>
                        <a:rPr lang="en-GB" sz="2000" dirty="0" err="1"/>
                        <a:t>ill</a:t>
                      </a:r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A</a:t>
                      </a:r>
                      <a:r>
                        <a:rPr lang="en-GB" sz="2000" dirty="0" err="1"/>
                        <a:t>mount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048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 Types (Variables vs </a:t>
            </a:r>
            <a:r>
              <a:rPr lang="en-GB" dirty="0" err="1"/>
              <a:t>Costants</a:t>
            </a:r>
            <a:r>
              <a:rPr lang="en-GB" dirty="0"/>
              <a:t>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44D289-4521-44B3-3BC3-FEA11531B3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11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>
          <a:xfrm>
            <a:off x="358777" y="1069979"/>
            <a:ext cx="7870823" cy="4975225"/>
          </a:xfrm>
        </p:spPr>
        <p:txBody>
          <a:bodyPr>
            <a:normAutofit/>
          </a:bodyPr>
          <a:lstStyle/>
          <a:p>
            <a:r>
              <a:rPr lang="en-GB" dirty="0"/>
              <a:t>Variables can be constant, that is, their values do not change.</a:t>
            </a:r>
          </a:p>
          <a:p>
            <a:r>
              <a:rPr lang="en-GB" dirty="0"/>
              <a:t>Such variables are called </a:t>
            </a:r>
            <a:r>
              <a:rPr lang="en-GB" b="1" dirty="0">
                <a:solidFill>
                  <a:srgbClr val="C00000"/>
                </a:solidFill>
              </a:rPr>
              <a:t>Constants</a:t>
            </a:r>
            <a:r>
              <a:rPr lang="en-GB" dirty="0"/>
              <a:t>, because their values remain constant (do not change).</a:t>
            </a:r>
          </a:p>
          <a:p>
            <a:pPr lvl="1"/>
            <a:r>
              <a:rPr lang="en-GB" dirty="0"/>
              <a:t>In the previous example, the </a:t>
            </a:r>
            <a:r>
              <a:rPr lang="en-GB" b="1" dirty="0" err="1"/>
              <a:t>vatRate</a:t>
            </a:r>
            <a:r>
              <a:rPr lang="en-GB" dirty="0"/>
              <a:t> variable will be an example of a constant.</a:t>
            </a:r>
          </a:p>
          <a:p>
            <a:pPr lvl="2"/>
            <a:r>
              <a:rPr lang="en-GB" dirty="0"/>
              <a:t>Its value is always 20%.</a:t>
            </a:r>
          </a:p>
          <a:p>
            <a:r>
              <a:rPr lang="en-GB" dirty="0"/>
              <a:t>Variables whose values change or have values that are not predefined (e.g. based on input) are simply known as </a:t>
            </a:r>
            <a:r>
              <a:rPr lang="en-GB" b="1" dirty="0">
                <a:solidFill>
                  <a:srgbClr val="C00000"/>
                </a:solidFill>
              </a:rPr>
              <a:t>Variables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pic>
        <p:nvPicPr>
          <p:cNvPr id="2050" name="Picture 2" descr="Different between constant and variable|| Constant vs variable - YouTube">
            <a:extLst>
              <a:ext uri="{FF2B5EF4-FFF2-40B4-BE49-F238E27FC236}">
                <a16:creationId xmlns:a16="http://schemas.microsoft.com/office/drawing/2014/main" id="{D046F711-6016-02E5-550F-22E9334E68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9600" y="1344706"/>
            <a:ext cx="3351007" cy="335100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5087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D3A8B7-F00D-A806-436B-8A8B0B85BF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12</a:t>
            </a:fld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09DAF3EA-0E5F-5A76-F84E-FE9B7F8334A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Pseudocode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46CA3F7A-8648-41E4-FF65-1696749449C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523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8DBEBC-1206-A1A7-BE4A-C13844DE26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ECEBE-0C55-C946-0186-D597603154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Pseudocode Looks Like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A5CC7F-3FA6-76F3-89EF-7AE59E7BC5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13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42E56B-2EF5-B24C-82AB-C169A748F91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202538" y="965343"/>
            <a:ext cx="5914155" cy="4927314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700" dirty="0">
                <a:solidFill>
                  <a:prstClr val="black"/>
                </a:solidFill>
              </a:rPr>
              <a:t>START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100" dirty="0">
              <a:solidFill>
                <a:prstClr val="black"/>
              </a:solidFill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700" dirty="0">
                <a:solidFill>
                  <a:prstClr val="black"/>
                </a:solidFill>
                <a:highlight>
                  <a:srgbClr val="FFFF00"/>
                </a:highlight>
              </a:rPr>
              <a:t>// Step 1: Prompt user for input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700" b="1" dirty="0">
                <a:solidFill>
                  <a:srgbClr val="0000FF"/>
                </a:solidFill>
              </a:rPr>
              <a:t>DISPLAY "Enter the bill amount:"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700" b="1" dirty="0">
                <a:solidFill>
                  <a:srgbClr val="0000FF"/>
                </a:solidFill>
              </a:rPr>
              <a:t>INPUT </a:t>
            </a:r>
            <a:r>
              <a:rPr lang="en-GB" sz="1700" b="1" dirty="0" err="1">
                <a:solidFill>
                  <a:srgbClr val="0000FF"/>
                </a:solidFill>
              </a:rPr>
              <a:t>BillAmount</a:t>
            </a:r>
            <a:endParaRPr lang="en-GB" sz="1700" b="1" dirty="0">
              <a:solidFill>
                <a:srgbClr val="0000FF"/>
              </a:solidFill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700" b="1" dirty="0">
              <a:solidFill>
                <a:srgbClr val="0000FF"/>
              </a:solidFill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700" b="1" dirty="0">
                <a:solidFill>
                  <a:srgbClr val="0000FF"/>
                </a:solidFill>
              </a:rPr>
              <a:t>DISPLAY "Enter the tip rate (as a decimal, e.g., 0.15 for 15%):"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700" b="1" dirty="0">
                <a:solidFill>
                  <a:srgbClr val="0000FF"/>
                </a:solidFill>
              </a:rPr>
              <a:t>INPUT </a:t>
            </a:r>
            <a:r>
              <a:rPr lang="en-GB" sz="1700" b="1" dirty="0" err="1">
                <a:solidFill>
                  <a:srgbClr val="0000FF"/>
                </a:solidFill>
              </a:rPr>
              <a:t>TipRate</a:t>
            </a:r>
            <a:endParaRPr lang="en-GB" sz="1700" b="1" dirty="0">
              <a:solidFill>
                <a:srgbClr val="0000FF"/>
              </a:solidFill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700" dirty="0">
              <a:solidFill>
                <a:prstClr val="black"/>
              </a:solidFill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700" dirty="0">
                <a:solidFill>
                  <a:prstClr val="black"/>
                </a:solidFill>
                <a:highlight>
                  <a:srgbClr val="FFFF00"/>
                </a:highlight>
              </a:rPr>
              <a:t>// Step 2: Process (calculations)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700" b="1" dirty="0">
                <a:solidFill>
                  <a:srgbClr val="00B050"/>
                </a:solidFill>
              </a:rPr>
              <a:t>SET </a:t>
            </a:r>
            <a:r>
              <a:rPr lang="en-GB" sz="1700" b="1" dirty="0" err="1">
                <a:solidFill>
                  <a:srgbClr val="00B050"/>
                </a:solidFill>
              </a:rPr>
              <a:t>TipAmount</a:t>
            </a:r>
            <a:r>
              <a:rPr lang="en-GB" sz="1700" b="1" dirty="0">
                <a:solidFill>
                  <a:srgbClr val="00B050"/>
                </a:solidFill>
              </a:rPr>
              <a:t> = </a:t>
            </a:r>
            <a:r>
              <a:rPr lang="en-GB" sz="1700" b="1" dirty="0" err="1">
                <a:solidFill>
                  <a:srgbClr val="00B050"/>
                </a:solidFill>
              </a:rPr>
              <a:t>BillAmount</a:t>
            </a:r>
            <a:r>
              <a:rPr lang="en-GB" sz="1700" b="1" dirty="0">
                <a:solidFill>
                  <a:srgbClr val="00B050"/>
                </a:solidFill>
              </a:rPr>
              <a:t> * </a:t>
            </a:r>
            <a:r>
              <a:rPr lang="en-GB" sz="1700" b="1" dirty="0" err="1">
                <a:solidFill>
                  <a:srgbClr val="00B050"/>
                </a:solidFill>
              </a:rPr>
              <a:t>TipRate</a:t>
            </a:r>
            <a:endParaRPr lang="en-GB" sz="1700" b="1" dirty="0">
              <a:solidFill>
                <a:srgbClr val="00B050"/>
              </a:solidFill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700" b="1" dirty="0">
                <a:solidFill>
                  <a:srgbClr val="00B050"/>
                </a:solidFill>
              </a:rPr>
              <a:t>SET </a:t>
            </a:r>
            <a:r>
              <a:rPr lang="en-GB" sz="1700" b="1" dirty="0" err="1">
                <a:solidFill>
                  <a:srgbClr val="00B050"/>
                </a:solidFill>
              </a:rPr>
              <a:t>TotalBillAmount</a:t>
            </a:r>
            <a:r>
              <a:rPr lang="en-GB" sz="1700" b="1" dirty="0">
                <a:solidFill>
                  <a:srgbClr val="00B050"/>
                </a:solidFill>
              </a:rPr>
              <a:t> = </a:t>
            </a:r>
            <a:r>
              <a:rPr lang="en-GB" sz="1700" b="1" dirty="0" err="1">
                <a:solidFill>
                  <a:srgbClr val="00B050"/>
                </a:solidFill>
              </a:rPr>
              <a:t>BillAmount</a:t>
            </a:r>
            <a:r>
              <a:rPr lang="en-GB" sz="1700" b="1" dirty="0">
                <a:solidFill>
                  <a:srgbClr val="00B050"/>
                </a:solidFill>
              </a:rPr>
              <a:t> + </a:t>
            </a:r>
            <a:r>
              <a:rPr lang="en-GB" sz="1700" b="1" dirty="0" err="1">
                <a:solidFill>
                  <a:srgbClr val="00B050"/>
                </a:solidFill>
              </a:rPr>
              <a:t>TipAmount</a:t>
            </a:r>
            <a:endParaRPr lang="en-GB" sz="1700" b="1" dirty="0">
              <a:solidFill>
                <a:srgbClr val="00B050"/>
              </a:solidFill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700" dirty="0">
              <a:solidFill>
                <a:prstClr val="black"/>
              </a:solidFill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700" dirty="0">
                <a:solidFill>
                  <a:prstClr val="black"/>
                </a:solidFill>
                <a:highlight>
                  <a:srgbClr val="FFFF00"/>
                </a:highlight>
              </a:rPr>
              <a:t>// Step 3: Display the results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700" b="1" dirty="0">
                <a:solidFill>
                  <a:srgbClr val="9900CC"/>
                </a:solidFill>
              </a:rPr>
              <a:t>DISPLAY "Tip Amount: “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700" b="1" dirty="0">
                <a:solidFill>
                  <a:srgbClr val="9900CC"/>
                </a:solidFill>
              </a:rPr>
              <a:t>DISPLAY </a:t>
            </a:r>
            <a:r>
              <a:rPr lang="en-GB" sz="1700" b="1" dirty="0" err="1">
                <a:solidFill>
                  <a:srgbClr val="9900CC"/>
                </a:solidFill>
              </a:rPr>
              <a:t>TipAmount</a:t>
            </a:r>
            <a:endParaRPr lang="en-GB" sz="1700" b="1" dirty="0">
              <a:solidFill>
                <a:srgbClr val="9900CC"/>
              </a:solidFill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700" b="1" dirty="0">
                <a:solidFill>
                  <a:srgbClr val="9900CC"/>
                </a:solidFill>
              </a:rPr>
              <a:t>DISPLAY "Total Bill Amount: “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700" b="1" dirty="0">
                <a:solidFill>
                  <a:srgbClr val="9900CC"/>
                </a:solidFill>
              </a:rPr>
              <a:t>SISPLAY </a:t>
            </a:r>
            <a:r>
              <a:rPr lang="en-GB" sz="1700" b="1" dirty="0" err="1">
                <a:solidFill>
                  <a:srgbClr val="9900CC"/>
                </a:solidFill>
              </a:rPr>
              <a:t>TotalBillAmount</a:t>
            </a:r>
            <a:endParaRPr lang="en-GB" sz="1700" b="1" dirty="0">
              <a:solidFill>
                <a:srgbClr val="9900CC"/>
              </a:solidFill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200" dirty="0">
              <a:solidFill>
                <a:prstClr val="black"/>
              </a:solidFill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700" dirty="0">
                <a:solidFill>
                  <a:prstClr val="black"/>
                </a:solidFill>
              </a:rPr>
              <a:t>END</a:t>
            </a:r>
          </a:p>
        </p:txBody>
      </p:sp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9DD22722-42F4-7566-71D0-B8E6EDF66E8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74504094"/>
              </p:ext>
            </p:extLst>
          </p:nvPr>
        </p:nvGraphicFramePr>
        <p:xfrm>
          <a:off x="154382" y="1579529"/>
          <a:ext cx="5835081" cy="132472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8706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376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1032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10325">
                <a:tc>
                  <a:txBody>
                    <a:bodyPr/>
                    <a:lstStyle/>
                    <a:p>
                      <a:r>
                        <a:rPr lang="en-GB" sz="1800"/>
                        <a:t>Input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Process(es)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Output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68044">
                <a:tc>
                  <a:txBody>
                    <a:bodyPr/>
                    <a:lstStyle/>
                    <a:p>
                      <a:r>
                        <a:rPr lang="en-GB" sz="1800" dirty="0"/>
                        <a:t>Bill amount</a:t>
                      </a:r>
                    </a:p>
                    <a:p>
                      <a:endParaRPr lang="en-GB" sz="1800" dirty="0"/>
                    </a:p>
                    <a:p>
                      <a:r>
                        <a:rPr lang="en-GB" sz="1800" dirty="0"/>
                        <a:t>Tip</a:t>
                      </a:r>
                      <a:r>
                        <a:rPr lang="en-GB" sz="1800" baseline="0" dirty="0"/>
                        <a:t> rate</a:t>
                      </a:r>
                      <a:endParaRPr lang="en-GB" sz="18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Calculate the tip amount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Tip amount</a:t>
                      </a:r>
                    </a:p>
                    <a:p>
                      <a:endParaRPr lang="en-GB" sz="1800" dirty="0"/>
                    </a:p>
                    <a:p>
                      <a:r>
                        <a:rPr lang="en-GB" sz="1800" dirty="0"/>
                        <a:t>Total bill amount</a:t>
                      </a:r>
                    </a:p>
                  </a:txBody>
                  <a:tcPr>
                    <a:solidFill>
                      <a:srgbClr val="EDB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9" name="Content Placeholder 3">
            <a:extLst>
              <a:ext uri="{FF2B5EF4-FFF2-40B4-BE49-F238E27FC236}">
                <a16:creationId xmlns:a16="http://schemas.microsoft.com/office/drawing/2014/main" id="{80397E77-E9EA-8F2F-A5DA-9727509B3D9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513474034"/>
              </p:ext>
            </p:extLst>
          </p:nvPr>
        </p:nvGraphicFramePr>
        <p:xfrm>
          <a:off x="154382" y="3608784"/>
          <a:ext cx="5835081" cy="183395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6244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7547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697162">
                  <a:extLst>
                    <a:ext uri="{9D8B030D-6E8A-4147-A177-3AD203B41FA5}">
                      <a16:colId xmlns:a16="http://schemas.microsoft.com/office/drawing/2014/main" val="2151864154"/>
                    </a:ext>
                  </a:extLst>
                </a:gridCol>
              </a:tblGrid>
              <a:tr h="370918">
                <a:tc>
                  <a:txBody>
                    <a:bodyPr/>
                    <a:lstStyle/>
                    <a:p>
                      <a:r>
                        <a:rPr lang="en-GB" sz="1800" dirty="0"/>
                        <a:t>Input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Process (es)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Output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05484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800" b="1" dirty="0" err="1">
                          <a:solidFill>
                            <a:srgbClr val="C00000"/>
                          </a:solidFill>
                        </a:rPr>
                        <a:t>B</a:t>
                      </a:r>
                      <a:r>
                        <a:rPr lang="en-GB" sz="1800" dirty="0" err="1"/>
                        <a:t>ill</a:t>
                      </a:r>
                      <a:r>
                        <a:rPr lang="en-GB" sz="1800" b="1" dirty="0" err="1">
                          <a:solidFill>
                            <a:srgbClr val="C00000"/>
                          </a:solidFill>
                        </a:rPr>
                        <a:t>A</a:t>
                      </a:r>
                      <a:r>
                        <a:rPr lang="en-GB" sz="1800" dirty="0" err="1"/>
                        <a:t>mount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800" b="1" dirty="0">
                        <a:solidFill>
                          <a:srgbClr val="C00000"/>
                        </a:solidFill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800" b="1" dirty="0" err="1">
                          <a:solidFill>
                            <a:srgbClr val="C00000"/>
                          </a:solidFill>
                        </a:rPr>
                        <a:t>T</a:t>
                      </a:r>
                      <a:r>
                        <a:rPr lang="en-GB" sz="1800" dirty="0" err="1"/>
                        <a:t>ip</a:t>
                      </a:r>
                      <a:r>
                        <a:rPr lang="en-GB" sz="1800" b="1" baseline="0" dirty="0" err="1">
                          <a:solidFill>
                            <a:srgbClr val="C00000"/>
                          </a:solidFill>
                        </a:rPr>
                        <a:t>R</a:t>
                      </a:r>
                      <a:r>
                        <a:rPr lang="en-GB" sz="1800" baseline="0" dirty="0" err="1"/>
                        <a:t>ate</a:t>
                      </a:r>
                      <a:endParaRPr lang="en-GB" sz="18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800" b="1" dirty="0" err="1">
                          <a:solidFill>
                            <a:srgbClr val="C00000"/>
                          </a:solidFill>
                        </a:rPr>
                        <a:t>T</a:t>
                      </a:r>
                      <a:r>
                        <a:rPr lang="en-GB" sz="1800" dirty="0" err="1"/>
                        <a:t>ip</a:t>
                      </a:r>
                      <a:r>
                        <a:rPr lang="en-GB" sz="1800" b="1" dirty="0" err="1">
                          <a:solidFill>
                            <a:srgbClr val="C00000"/>
                          </a:solidFill>
                        </a:rPr>
                        <a:t>A</a:t>
                      </a:r>
                      <a:r>
                        <a:rPr lang="en-GB" sz="1800" dirty="0" err="1"/>
                        <a:t>mount</a:t>
                      </a:r>
                      <a:r>
                        <a:rPr lang="en-GB" sz="1800" dirty="0"/>
                        <a:t> = </a:t>
                      </a:r>
                      <a:r>
                        <a:rPr lang="en-GB" sz="1800" b="1" dirty="0" err="1">
                          <a:solidFill>
                            <a:srgbClr val="C00000"/>
                          </a:solidFill>
                        </a:rPr>
                        <a:t>B</a:t>
                      </a:r>
                      <a:r>
                        <a:rPr lang="en-GB" sz="1800" dirty="0" err="1"/>
                        <a:t>ill</a:t>
                      </a:r>
                      <a:r>
                        <a:rPr lang="en-GB" sz="1800" b="1" dirty="0" err="1">
                          <a:solidFill>
                            <a:srgbClr val="C00000"/>
                          </a:solidFill>
                        </a:rPr>
                        <a:t>A</a:t>
                      </a:r>
                      <a:r>
                        <a:rPr lang="en-GB" sz="1800" dirty="0" err="1"/>
                        <a:t>mount</a:t>
                      </a:r>
                      <a:r>
                        <a:rPr lang="en-GB" sz="1800" dirty="0"/>
                        <a:t> x </a:t>
                      </a:r>
                      <a:r>
                        <a:rPr lang="en-GB" sz="1800" b="1" dirty="0" err="1">
                          <a:solidFill>
                            <a:srgbClr val="C00000"/>
                          </a:solidFill>
                        </a:rPr>
                        <a:t>T</a:t>
                      </a:r>
                      <a:r>
                        <a:rPr lang="en-GB" sz="1800" dirty="0" err="1"/>
                        <a:t>ip</a:t>
                      </a:r>
                      <a:r>
                        <a:rPr lang="en-GB" sz="1800" b="1" baseline="0" dirty="0" err="1">
                          <a:solidFill>
                            <a:srgbClr val="C00000"/>
                          </a:solidFill>
                        </a:rPr>
                        <a:t>R</a:t>
                      </a:r>
                      <a:r>
                        <a:rPr lang="en-GB" sz="1800" baseline="0" dirty="0" err="1"/>
                        <a:t>ate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endParaRPr lang="en-GB" sz="1800" b="1" dirty="0">
                        <a:solidFill>
                          <a:srgbClr val="C00000"/>
                        </a:solidFill>
                      </a:endParaRP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800" b="1" dirty="0" err="1">
                          <a:solidFill>
                            <a:srgbClr val="C00000"/>
                          </a:solidFill>
                        </a:rPr>
                        <a:t>T</a:t>
                      </a:r>
                      <a:r>
                        <a:rPr lang="en-GB" sz="1800" dirty="0" err="1"/>
                        <a:t>otal</a:t>
                      </a:r>
                      <a:r>
                        <a:rPr lang="en-GB" sz="1800" b="1" dirty="0" err="1">
                          <a:solidFill>
                            <a:srgbClr val="C00000"/>
                          </a:solidFill>
                        </a:rPr>
                        <a:t>B</a:t>
                      </a:r>
                      <a:r>
                        <a:rPr lang="en-GB" sz="1800" dirty="0" err="1"/>
                        <a:t>ill</a:t>
                      </a:r>
                      <a:r>
                        <a:rPr lang="en-GB" sz="1800" b="1" dirty="0" err="1">
                          <a:solidFill>
                            <a:srgbClr val="C00000"/>
                          </a:solidFill>
                        </a:rPr>
                        <a:t>A</a:t>
                      </a:r>
                      <a:r>
                        <a:rPr lang="en-GB" sz="1800" dirty="0" err="1"/>
                        <a:t>mount</a:t>
                      </a:r>
                      <a:r>
                        <a:rPr lang="en-GB" sz="1800" dirty="0"/>
                        <a:t> = </a:t>
                      </a:r>
                      <a:r>
                        <a:rPr lang="en-GB" sz="1800" b="1" dirty="0" err="1">
                          <a:solidFill>
                            <a:srgbClr val="C00000"/>
                          </a:solidFill>
                        </a:rPr>
                        <a:t>B</a:t>
                      </a:r>
                      <a:r>
                        <a:rPr lang="en-GB" sz="1800" dirty="0" err="1"/>
                        <a:t>ill</a:t>
                      </a:r>
                      <a:r>
                        <a:rPr lang="en-GB" sz="1800" b="1" dirty="0" err="1">
                          <a:solidFill>
                            <a:srgbClr val="C00000"/>
                          </a:solidFill>
                        </a:rPr>
                        <a:t>A</a:t>
                      </a:r>
                      <a:r>
                        <a:rPr lang="en-GB" sz="1800" dirty="0" err="1"/>
                        <a:t>mount</a:t>
                      </a:r>
                      <a:r>
                        <a:rPr lang="en-GB" sz="1800" dirty="0"/>
                        <a:t> + </a:t>
                      </a:r>
                      <a:r>
                        <a:rPr lang="en-GB" sz="1800" b="1" dirty="0" err="1">
                          <a:solidFill>
                            <a:srgbClr val="C00000"/>
                          </a:solidFill>
                        </a:rPr>
                        <a:t>T</a:t>
                      </a:r>
                      <a:r>
                        <a:rPr lang="en-GB" sz="1800" dirty="0" err="1"/>
                        <a:t>ip</a:t>
                      </a:r>
                      <a:r>
                        <a:rPr lang="en-GB" sz="1800" b="1" dirty="0" err="1">
                          <a:solidFill>
                            <a:srgbClr val="C00000"/>
                          </a:solidFill>
                        </a:rPr>
                        <a:t>A</a:t>
                      </a:r>
                      <a:r>
                        <a:rPr lang="en-GB" sz="1800" dirty="0" err="1"/>
                        <a:t>mount</a:t>
                      </a:r>
                      <a:endParaRPr lang="en-GB" sz="1800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800" b="1" dirty="0" err="1">
                          <a:solidFill>
                            <a:srgbClr val="C00000"/>
                          </a:solidFill>
                        </a:rPr>
                        <a:t>T</a:t>
                      </a:r>
                      <a:r>
                        <a:rPr lang="en-GB" sz="1800" dirty="0" err="1"/>
                        <a:t>ip</a:t>
                      </a:r>
                      <a:r>
                        <a:rPr lang="en-GB" sz="1800" b="1" dirty="0" err="1">
                          <a:solidFill>
                            <a:srgbClr val="C00000"/>
                          </a:solidFill>
                        </a:rPr>
                        <a:t>A</a:t>
                      </a:r>
                      <a:r>
                        <a:rPr lang="en-GB" sz="1800" dirty="0" err="1"/>
                        <a:t>mount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800" b="1" dirty="0">
                        <a:solidFill>
                          <a:srgbClr val="C00000"/>
                        </a:solidFill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800" b="1" dirty="0" err="1">
                          <a:solidFill>
                            <a:srgbClr val="C00000"/>
                          </a:solidFill>
                        </a:rPr>
                        <a:t>T</a:t>
                      </a:r>
                      <a:r>
                        <a:rPr lang="en-GB" sz="1800" dirty="0" err="1"/>
                        <a:t>otal</a:t>
                      </a:r>
                      <a:r>
                        <a:rPr lang="en-GB" sz="1800" b="1" dirty="0" err="1">
                          <a:solidFill>
                            <a:srgbClr val="C00000"/>
                          </a:solidFill>
                        </a:rPr>
                        <a:t>B</a:t>
                      </a:r>
                      <a:r>
                        <a:rPr lang="en-GB" sz="1800" dirty="0" err="1"/>
                        <a:t>ill</a:t>
                      </a:r>
                      <a:r>
                        <a:rPr lang="en-GB" sz="1800" b="1" dirty="0" err="1">
                          <a:solidFill>
                            <a:srgbClr val="C00000"/>
                          </a:solidFill>
                        </a:rPr>
                        <a:t>A</a:t>
                      </a:r>
                      <a:r>
                        <a:rPr lang="en-GB" sz="1800" dirty="0" err="1"/>
                        <a:t>mount</a:t>
                      </a:r>
                      <a:endParaRPr lang="en-GB" sz="1800" dirty="0"/>
                    </a:p>
                  </a:txBody>
                  <a:tcPr>
                    <a:solidFill>
                      <a:srgbClr val="EDB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A223061C-4507-ACDE-E1B2-BDA1B7CC6DF8}"/>
              </a:ext>
            </a:extLst>
          </p:cNvPr>
          <p:cNvSpPr/>
          <p:nvPr/>
        </p:nvSpPr>
        <p:spPr>
          <a:xfrm>
            <a:off x="175898" y="2062777"/>
            <a:ext cx="1845386" cy="788001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800" b="1" dirty="0">
              <a:solidFill>
                <a:srgbClr val="C00000"/>
              </a:solidFill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20AECAE-3A8A-F357-5D02-534312C9218F}"/>
              </a:ext>
            </a:extLst>
          </p:cNvPr>
          <p:cNvSpPr/>
          <p:nvPr/>
        </p:nvSpPr>
        <p:spPr>
          <a:xfrm>
            <a:off x="186656" y="4022462"/>
            <a:ext cx="1308658" cy="136712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800" b="1" dirty="0">
              <a:solidFill>
                <a:srgbClr val="C00000"/>
              </a:solidFill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E3F20049-2D1E-A1D9-B6F1-CD5B1785862B}"/>
              </a:ext>
            </a:extLst>
          </p:cNvPr>
          <p:cNvSpPr/>
          <p:nvPr/>
        </p:nvSpPr>
        <p:spPr>
          <a:xfrm>
            <a:off x="6192912" y="1803621"/>
            <a:ext cx="5653613" cy="1373869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800" b="1" dirty="0">
              <a:solidFill>
                <a:srgbClr val="C00000"/>
              </a:solidFill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CCB094B1-18BF-7F0A-1EE5-00497B7A1D3B}"/>
              </a:ext>
            </a:extLst>
          </p:cNvPr>
          <p:cNvSpPr/>
          <p:nvPr/>
        </p:nvSpPr>
        <p:spPr>
          <a:xfrm>
            <a:off x="2079739" y="2062776"/>
            <a:ext cx="1739226" cy="788001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800" b="1" dirty="0">
              <a:solidFill>
                <a:srgbClr val="C00000"/>
              </a:solidFill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84A89820-9043-7A88-E201-8ED2393146B2}"/>
              </a:ext>
            </a:extLst>
          </p:cNvPr>
          <p:cNvSpPr/>
          <p:nvPr/>
        </p:nvSpPr>
        <p:spPr>
          <a:xfrm>
            <a:off x="1527587" y="4022462"/>
            <a:ext cx="2700167" cy="136712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800" b="1" dirty="0">
              <a:solidFill>
                <a:srgbClr val="C00000"/>
              </a:solidFill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92314713-8592-EECC-DFF9-D1A8789DDC58}"/>
              </a:ext>
            </a:extLst>
          </p:cNvPr>
          <p:cNvSpPr/>
          <p:nvPr/>
        </p:nvSpPr>
        <p:spPr>
          <a:xfrm>
            <a:off x="6192914" y="3622047"/>
            <a:ext cx="5653613" cy="618563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800" b="1" dirty="0">
              <a:solidFill>
                <a:srgbClr val="C00000"/>
              </a:solidFill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FFDA0D44-D8E1-81DE-B063-650DAF1752A7}"/>
              </a:ext>
            </a:extLst>
          </p:cNvPr>
          <p:cNvSpPr/>
          <p:nvPr/>
        </p:nvSpPr>
        <p:spPr>
          <a:xfrm>
            <a:off x="3914914" y="2062775"/>
            <a:ext cx="2027079" cy="788001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800" b="1" dirty="0">
              <a:solidFill>
                <a:srgbClr val="C00000"/>
              </a:solidFill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4AE24E44-F96C-32AB-4EB6-6A931FD306D6}"/>
              </a:ext>
            </a:extLst>
          </p:cNvPr>
          <p:cNvSpPr/>
          <p:nvPr/>
        </p:nvSpPr>
        <p:spPr>
          <a:xfrm>
            <a:off x="4323704" y="4019541"/>
            <a:ext cx="1618289" cy="136712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800" b="1" dirty="0">
              <a:solidFill>
                <a:srgbClr val="C00000"/>
              </a:solidFill>
            </a:endParaRP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80B181FE-63C2-4BC7-B6A3-E8CF4C1ADDBF}"/>
              </a:ext>
            </a:extLst>
          </p:cNvPr>
          <p:cNvSpPr/>
          <p:nvPr/>
        </p:nvSpPr>
        <p:spPr>
          <a:xfrm>
            <a:off x="6202538" y="4662865"/>
            <a:ext cx="5653613" cy="1149027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8818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Pseudocode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An informal language that is used to help plan out the logic (algorithm) for a problem.</a:t>
            </a:r>
          </a:p>
          <a:p>
            <a:r>
              <a:rPr lang="en-GB" dirty="0"/>
              <a:t>It is written in </a:t>
            </a:r>
            <a:r>
              <a:rPr lang="en-GB" b="1" dirty="0"/>
              <a:t>plain English</a:t>
            </a:r>
            <a:r>
              <a:rPr lang="en-GB" dirty="0"/>
              <a:t> using short statements.</a:t>
            </a:r>
          </a:p>
          <a:p>
            <a:r>
              <a:rPr lang="en-GB" dirty="0"/>
              <a:t>It is another method used to break a problem down into:</a:t>
            </a:r>
          </a:p>
          <a:p>
            <a:pPr lvl="1"/>
            <a:r>
              <a:rPr lang="en-GB" dirty="0"/>
              <a:t>more manageable and easily understandable steps</a:t>
            </a:r>
          </a:p>
          <a:p>
            <a:pPr lvl="1"/>
            <a:r>
              <a:rPr lang="en-GB" dirty="0"/>
              <a:t>and in a way that is </a:t>
            </a:r>
            <a:r>
              <a:rPr lang="en-GB" b="1" dirty="0">
                <a:solidFill>
                  <a:srgbClr val="C00000"/>
                </a:solidFill>
              </a:rPr>
              <a:t>easily understandable by a programmer </a:t>
            </a:r>
            <a:r>
              <a:rPr lang="en-GB" dirty="0"/>
              <a:t>to convert it to a computer solution.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49C3E5C-D167-25FC-7159-E41D6AC43D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0959" y="3586953"/>
            <a:ext cx="3119395" cy="2201068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067402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Pseudocode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Today, we are interested in </a:t>
            </a:r>
            <a:r>
              <a:rPr lang="en-GB" b="1" dirty="0"/>
              <a:t>pseudocode statements </a:t>
            </a:r>
            <a:r>
              <a:rPr lang="en-GB" dirty="0"/>
              <a:t>for:</a:t>
            </a:r>
          </a:p>
          <a:p>
            <a:pPr marL="728662" lvl="1" indent="-457200">
              <a:buSzPct val="90000"/>
              <a:buFont typeface="+mj-lt"/>
              <a:buAutoNum type="arabicParenR"/>
            </a:pPr>
            <a:r>
              <a:rPr lang="en-GB" dirty="0"/>
              <a:t>Prompting for input.</a:t>
            </a:r>
          </a:p>
          <a:p>
            <a:pPr marL="728662" lvl="1" indent="-457200">
              <a:buSzPct val="90000"/>
              <a:buFont typeface="+mj-lt"/>
              <a:buAutoNum type="arabicParenR"/>
            </a:pPr>
            <a:r>
              <a:rPr lang="en-GB" dirty="0"/>
              <a:t>Displaying output.</a:t>
            </a:r>
          </a:p>
          <a:p>
            <a:pPr marL="728662" lvl="1" indent="-457200">
              <a:buSzPct val="90000"/>
              <a:buFont typeface="+mj-lt"/>
              <a:buAutoNum type="arabicParenR"/>
            </a:pPr>
            <a:r>
              <a:rPr lang="en-GB" dirty="0"/>
              <a:t>Setting variable values – remember variables are used to store some value or item.</a:t>
            </a:r>
          </a:p>
          <a:p>
            <a:pPr marL="728662" lvl="1" indent="-457200">
              <a:buSzPct val="90000"/>
              <a:buFont typeface="+mj-lt"/>
              <a:buAutoNum type="arabicParenR"/>
            </a:pPr>
            <a:r>
              <a:rPr lang="en-GB" dirty="0"/>
              <a:t>Calculations and processes.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404B5BA-484E-565A-59CA-6D2B21AFA3AD}"/>
              </a:ext>
            </a:extLst>
          </p:cNvPr>
          <p:cNvSpPr txBox="1"/>
          <p:nvPr/>
        </p:nvSpPr>
        <p:spPr>
          <a:xfrm rot="20504963">
            <a:off x="1678409" y="3891684"/>
            <a:ext cx="906889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highlight>
                  <a:srgbClr val="FFFF00"/>
                </a:highlight>
              </a:rPr>
              <a:t>We are going to discuss each one of the four Pseudocode Statements </a:t>
            </a:r>
          </a:p>
        </p:txBody>
      </p:sp>
    </p:spTree>
    <p:extLst>
      <p:ext uri="{BB962C8B-B14F-4D97-AF65-F5344CB8AC3E}">
        <p14:creationId xmlns:p14="http://schemas.microsoft.com/office/powerpoint/2010/main" val="1843668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1) Prompting for Input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Input operations get data into programs.</a:t>
            </a:r>
          </a:p>
          <a:p>
            <a:r>
              <a:rPr lang="en-GB" dirty="0"/>
              <a:t>You have to </a:t>
            </a:r>
            <a:r>
              <a:rPr lang="en-GB" b="1" dirty="0"/>
              <a:t>prompt users for input</a:t>
            </a:r>
            <a:r>
              <a:rPr lang="en-GB" dirty="0"/>
              <a:t>, so you need to </a:t>
            </a:r>
            <a:r>
              <a:rPr lang="en-GB" b="1" i="1" dirty="0"/>
              <a:t>display</a:t>
            </a:r>
            <a:r>
              <a:rPr lang="en-GB" dirty="0"/>
              <a:t> a message for the user to know what to input.</a:t>
            </a:r>
          </a:p>
          <a:p>
            <a:pPr lvl="1"/>
            <a:r>
              <a:rPr lang="en-GB" dirty="0"/>
              <a:t>The word “</a:t>
            </a:r>
            <a:r>
              <a:rPr lang="en-GB" b="1" dirty="0"/>
              <a:t>Display</a:t>
            </a:r>
            <a:r>
              <a:rPr lang="en-GB" dirty="0"/>
              <a:t>”, “</a:t>
            </a:r>
            <a:r>
              <a:rPr lang="en-GB" b="1" dirty="0"/>
              <a:t>Write</a:t>
            </a:r>
            <a:r>
              <a:rPr lang="en-GB" dirty="0"/>
              <a:t>” or “</a:t>
            </a:r>
            <a:r>
              <a:rPr lang="en-GB" b="1" dirty="0"/>
              <a:t>Output</a:t>
            </a:r>
            <a:r>
              <a:rPr lang="en-GB" dirty="0"/>
              <a:t>” are commonly used in pseudocode to display/write messages to the screen.</a:t>
            </a:r>
          </a:p>
          <a:p>
            <a:pPr lvl="1"/>
            <a:r>
              <a:rPr lang="en-GB" dirty="0"/>
              <a:t>The actual message is written in quotes </a:t>
            </a:r>
            <a:r>
              <a:rPr lang="en-GB" b="1" dirty="0"/>
              <a:t>“…message…”.</a:t>
            </a:r>
          </a:p>
          <a:p>
            <a:r>
              <a:rPr lang="en-GB" dirty="0"/>
              <a:t>Then you have to wait for the user to respond with the input.</a:t>
            </a:r>
          </a:p>
          <a:p>
            <a:pPr lvl="1"/>
            <a:r>
              <a:rPr lang="en-GB" dirty="0"/>
              <a:t>The word “</a:t>
            </a:r>
            <a:r>
              <a:rPr lang="en-GB" b="1" dirty="0"/>
              <a:t>Input</a:t>
            </a:r>
            <a:r>
              <a:rPr lang="en-GB" dirty="0"/>
              <a:t>” followed by a </a:t>
            </a:r>
            <a:r>
              <a:rPr lang="en-GB" b="1" dirty="0"/>
              <a:t>variable name</a:t>
            </a:r>
            <a:r>
              <a:rPr lang="en-GB" dirty="0"/>
              <a:t> is used in pseudocode.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A20504D-1E9D-573C-3BD3-B58E12C91736}"/>
              </a:ext>
            </a:extLst>
          </p:cNvPr>
          <p:cNvSpPr txBox="1"/>
          <p:nvPr/>
        </p:nvSpPr>
        <p:spPr>
          <a:xfrm>
            <a:off x="5706743" y="4290878"/>
            <a:ext cx="6126480" cy="175432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dirty="0">
                <a:solidFill>
                  <a:prstClr val="black"/>
                </a:solidFill>
                <a:highlight>
                  <a:srgbClr val="FFFF00"/>
                </a:highlight>
              </a:rPr>
              <a:t>// Step 1: Prompt user for input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b="1" dirty="0">
                <a:solidFill>
                  <a:srgbClr val="0000FF"/>
                </a:solidFill>
              </a:rPr>
              <a:t>DISPLAY "Enter the bill amount:"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b="1" dirty="0">
                <a:solidFill>
                  <a:srgbClr val="0000FF"/>
                </a:solidFill>
              </a:rPr>
              <a:t>INPUT </a:t>
            </a:r>
            <a:r>
              <a:rPr lang="en-GB" sz="1800" b="1" dirty="0" err="1">
                <a:solidFill>
                  <a:srgbClr val="0000FF"/>
                </a:solidFill>
              </a:rPr>
              <a:t>BillAmount</a:t>
            </a:r>
            <a:endParaRPr lang="en-GB" sz="1800" b="1" dirty="0">
              <a:solidFill>
                <a:srgbClr val="0000FF"/>
              </a:solidFill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b="1" dirty="0">
              <a:solidFill>
                <a:srgbClr val="0000FF"/>
              </a:solidFill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b="1" dirty="0">
                <a:solidFill>
                  <a:srgbClr val="0000FF"/>
                </a:solidFill>
              </a:rPr>
              <a:t>DISPLAY "Enter the tip rate (as a decimal, e.g., 0.15 for 15%):"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b="1" dirty="0">
                <a:solidFill>
                  <a:srgbClr val="0000FF"/>
                </a:solidFill>
              </a:rPr>
              <a:t>INPUT </a:t>
            </a:r>
            <a:r>
              <a:rPr lang="en-GB" sz="1800" b="1" dirty="0" err="1">
                <a:solidFill>
                  <a:srgbClr val="0000FF"/>
                </a:solidFill>
              </a:rPr>
              <a:t>TipRate</a:t>
            </a:r>
            <a:endParaRPr lang="en-GB" sz="1800" b="1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421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1) Prompting for Input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For example: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 pseudocode prompts the user for input by </a:t>
            </a:r>
            <a:r>
              <a:rPr lang="en-GB" b="1" dirty="0"/>
              <a:t>displaying a helpful message first</a:t>
            </a:r>
            <a:r>
              <a:rPr lang="en-GB" dirty="0"/>
              <a:t>.</a:t>
            </a:r>
          </a:p>
          <a:p>
            <a:r>
              <a:rPr lang="en-GB" dirty="0"/>
              <a:t>The user’s input is stored in a variable called </a:t>
            </a:r>
            <a:r>
              <a:rPr lang="en-GB" b="1" dirty="0"/>
              <a:t>age</a:t>
            </a:r>
            <a:r>
              <a:rPr lang="en-GB" dirty="0"/>
              <a:t>.</a:t>
            </a:r>
          </a:p>
          <a:p>
            <a:pPr lvl="1"/>
            <a:r>
              <a:rPr lang="en-GB" b="1" dirty="0"/>
              <a:t>Note</a:t>
            </a:r>
            <a:r>
              <a:rPr lang="en-GB" dirty="0"/>
              <a:t>: variables are </a:t>
            </a:r>
            <a:r>
              <a:rPr lang="en-GB" b="1" u="sng" dirty="0"/>
              <a:t>not</a:t>
            </a:r>
            <a:r>
              <a:rPr lang="en-GB" dirty="0"/>
              <a:t> written in quotes.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9215538"/>
              </p:ext>
            </p:extLst>
          </p:nvPr>
        </p:nvGraphicFramePr>
        <p:xfrm>
          <a:off x="1833794" y="1767096"/>
          <a:ext cx="8537116" cy="1112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9754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56170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800" dirty="0"/>
                        <a:t>Pseudocode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i="0" dirty="0"/>
                        <a:t>Explanation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b="1" dirty="0"/>
                        <a:t>Display</a:t>
                      </a:r>
                      <a:r>
                        <a:rPr lang="en-GB" sz="1800" dirty="0"/>
                        <a:t> “What is your age”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i="1" dirty="0"/>
                        <a:t>Message</a:t>
                      </a:r>
                      <a:r>
                        <a:rPr lang="en-GB" sz="1800" i="1" baseline="0" dirty="0"/>
                        <a:t> p</a:t>
                      </a:r>
                      <a:r>
                        <a:rPr lang="en-GB" sz="1800" i="1" dirty="0"/>
                        <a:t>rompting the user for input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b="1" dirty="0"/>
                        <a:t>Input</a:t>
                      </a:r>
                      <a:r>
                        <a:rPr lang="en-GB" sz="1800" dirty="0"/>
                        <a:t> 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i="1" dirty="0"/>
                        <a:t>Waiting for input</a:t>
                      </a:r>
                      <a:r>
                        <a:rPr lang="en-GB" sz="1800" i="1" baseline="0" dirty="0"/>
                        <a:t> to be stored in variable, age.</a:t>
                      </a:r>
                      <a:endParaRPr lang="en-GB" sz="1800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7709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2) Displaying Output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So, what words do you think are used to display output to users in pseudocode?</a:t>
            </a:r>
          </a:p>
          <a:p>
            <a:r>
              <a:rPr lang="en-GB" dirty="0"/>
              <a:t>We have actually already used this already: </a:t>
            </a:r>
          </a:p>
          <a:p>
            <a:pPr lvl="1"/>
            <a:r>
              <a:rPr lang="en-GB" dirty="0"/>
              <a:t>“Display” or “Write” or “Output”.</a:t>
            </a:r>
          </a:p>
          <a:p>
            <a:r>
              <a:rPr lang="en-GB" dirty="0"/>
              <a:t>My examples use “</a:t>
            </a:r>
            <a:r>
              <a:rPr lang="en-GB" b="1" dirty="0"/>
              <a:t>Display</a:t>
            </a:r>
            <a:r>
              <a:rPr lang="en-GB" dirty="0"/>
              <a:t>”.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84EC453-67E7-EC41-4FBC-541C9132B967}"/>
              </a:ext>
            </a:extLst>
          </p:cNvPr>
          <p:cNvSpPr txBox="1"/>
          <p:nvPr/>
        </p:nvSpPr>
        <p:spPr>
          <a:xfrm>
            <a:off x="5316344" y="3095926"/>
            <a:ext cx="6149896" cy="212686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800" dirty="0">
                <a:highlight>
                  <a:srgbClr val="FFFF00"/>
                </a:highlight>
              </a:rPr>
              <a:t>// Step 3: Display the results</a:t>
            </a: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rgbClr val="9900CC"/>
                </a:solidFill>
              </a:rPr>
              <a:t>DISPLAY "Tip Amount: “</a:t>
            </a: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rgbClr val="9900CC"/>
                </a:solidFill>
              </a:rPr>
              <a:t>DISPLAY </a:t>
            </a:r>
            <a:r>
              <a:rPr lang="en-GB" b="1" dirty="0" err="1">
                <a:solidFill>
                  <a:srgbClr val="9900CC"/>
                </a:solidFill>
              </a:rPr>
              <a:t>TipAmount</a:t>
            </a:r>
            <a:endParaRPr lang="en-GB" b="1" dirty="0">
              <a:solidFill>
                <a:srgbClr val="9900CC"/>
              </a:solidFill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rgbClr val="9900CC"/>
                </a:solidFill>
              </a:rPr>
              <a:t>DISPLAY "Total Bill Amount: “</a:t>
            </a: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rgbClr val="9900CC"/>
                </a:solidFill>
              </a:rPr>
              <a:t>SISPLAY </a:t>
            </a:r>
            <a:r>
              <a:rPr lang="en-GB" b="1" dirty="0" err="1">
                <a:solidFill>
                  <a:srgbClr val="9900CC"/>
                </a:solidFill>
              </a:rPr>
              <a:t>TotalBillAmount</a:t>
            </a:r>
            <a:endParaRPr lang="en-GB" b="1" dirty="0">
              <a:solidFill>
                <a:srgbClr val="9900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3774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Input and Output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 marL="437198" indent="-342900"/>
            <a:r>
              <a:rPr lang="en-GB" dirty="0"/>
              <a:t>Extending the previous example, Pseudocode:</a:t>
            </a:r>
          </a:p>
          <a:p>
            <a:pPr marL="1140460" lvl="2" indent="-514350">
              <a:buFont typeface="+mj-lt"/>
              <a:buAutoNum type="arabicPeriod"/>
            </a:pPr>
            <a:r>
              <a:rPr lang="en-GB" dirty="0"/>
              <a:t>Display “What is your age?”</a:t>
            </a:r>
          </a:p>
          <a:p>
            <a:pPr marL="1140460" lvl="2" indent="-514350">
              <a:buFont typeface="+mj-lt"/>
              <a:buAutoNum type="arabicPeriod"/>
            </a:pPr>
            <a:r>
              <a:rPr lang="en-GB" dirty="0"/>
              <a:t>Input age</a:t>
            </a:r>
          </a:p>
          <a:p>
            <a:pPr marL="437198" indent="-342900"/>
            <a:r>
              <a:rPr lang="en-GB" dirty="0"/>
              <a:t>Assume that we need only to display the age entered by the user for confirmation.</a:t>
            </a:r>
          </a:p>
          <a:p>
            <a:pPr marL="880110" lvl="1" indent="-514350"/>
            <a:r>
              <a:rPr lang="en-GB" dirty="0"/>
              <a:t>What is the pseudo code need for that?</a:t>
            </a:r>
          </a:p>
          <a:p>
            <a:pPr marL="1140460" lvl="2" indent="-514350">
              <a:buFont typeface="+mj-lt"/>
              <a:buAutoNum type="arabicPeriod" startAt="3"/>
            </a:pPr>
            <a:r>
              <a:rPr lang="en-GB" dirty="0"/>
              <a:t>Display “Here is the value you entered:”</a:t>
            </a:r>
          </a:p>
          <a:p>
            <a:pPr marL="1140460" lvl="2" indent="-514350">
              <a:buFont typeface="+mj-lt"/>
              <a:buAutoNum type="arabicPeriod" startAt="3"/>
            </a:pPr>
            <a:r>
              <a:rPr lang="en-GB" dirty="0"/>
              <a:t>Display age</a:t>
            </a:r>
          </a:p>
          <a:p>
            <a:endParaRPr lang="en-GB" dirty="0"/>
          </a:p>
          <a:p>
            <a:r>
              <a:rPr lang="en-GB" dirty="0"/>
              <a:t>The result of the pseudocode in the example when converted to a program may be:</a:t>
            </a:r>
          </a:p>
          <a:p>
            <a:pPr marL="320040" lvl="1" indent="0">
              <a:buNone/>
            </a:pPr>
            <a:r>
              <a:rPr lang="en-GB" b="1" dirty="0"/>
              <a:t>Program Output (Input shown in bold)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r="37871"/>
          <a:stretch>
            <a:fillRect/>
          </a:stretch>
        </p:blipFill>
        <p:spPr>
          <a:xfrm>
            <a:off x="5893338" y="4673735"/>
            <a:ext cx="5047190" cy="111428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EA14AF2-E32C-143D-8B33-C3C50B504F7F}"/>
              </a:ext>
            </a:extLst>
          </p:cNvPr>
          <p:cNvSpPr/>
          <p:nvPr/>
        </p:nvSpPr>
        <p:spPr>
          <a:xfrm>
            <a:off x="834015" y="3001384"/>
            <a:ext cx="5803453" cy="763792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987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Input and Output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If we extend the previous example:</a:t>
            </a:r>
          </a:p>
          <a:p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4812189"/>
              </p:ext>
            </p:extLst>
          </p:nvPr>
        </p:nvGraphicFramePr>
        <p:xfrm>
          <a:off x="1651029" y="1940089"/>
          <a:ext cx="9461619" cy="2713355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401825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433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800" dirty="0"/>
                        <a:t>Pseudocode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800" i="1" dirty="0"/>
                        <a:t>Explanation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800" b="1" dirty="0"/>
                        <a:t>Display</a:t>
                      </a:r>
                      <a:r>
                        <a:rPr lang="en-GB" sz="1800" dirty="0"/>
                        <a:t> “What is your age”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800" i="1" dirty="0"/>
                        <a:t>Message</a:t>
                      </a:r>
                      <a:r>
                        <a:rPr lang="en-GB" sz="1800" i="1" baseline="0" dirty="0"/>
                        <a:t> p</a:t>
                      </a:r>
                      <a:r>
                        <a:rPr lang="en-GB" sz="1800" i="1" dirty="0"/>
                        <a:t>rompting the user for input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800" b="1" dirty="0"/>
                        <a:t>Input</a:t>
                      </a:r>
                      <a:r>
                        <a:rPr lang="en-GB" sz="1800" dirty="0"/>
                        <a:t> 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800" i="1" dirty="0"/>
                        <a:t>Waiting for input</a:t>
                      </a:r>
                      <a:r>
                        <a:rPr lang="en-GB" sz="1800" i="1" baseline="0" dirty="0"/>
                        <a:t> to be stored in variable, age.</a:t>
                      </a:r>
                      <a:endParaRPr lang="en-GB" sz="1800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dirty="0"/>
                        <a:t>Display</a:t>
                      </a:r>
                      <a:r>
                        <a:rPr lang="en-GB" sz="1800" dirty="0"/>
                        <a:t> “Here is the value you entered:”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800" i="1" dirty="0"/>
                        <a:t>Output message to show user what</a:t>
                      </a:r>
                      <a:r>
                        <a:rPr lang="en-GB" sz="1800" i="1" baseline="0" dirty="0"/>
                        <a:t> they input and so they know what is being displayed.</a:t>
                      </a:r>
                      <a:endParaRPr lang="en-GB" sz="1800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800" b="1" dirty="0"/>
                        <a:t>Display</a:t>
                      </a:r>
                      <a:r>
                        <a:rPr lang="en-GB" sz="1800" dirty="0"/>
                        <a:t> 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800" dirty="0"/>
                        <a:t>Displaying the value stored in the variable,</a:t>
                      </a:r>
                      <a:r>
                        <a:rPr lang="en-GB" sz="1800" baseline="0" dirty="0"/>
                        <a:t> age.</a:t>
                      </a:r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0982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3) Setting Variables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Variables are not always set through prompt input.</a:t>
            </a:r>
          </a:p>
          <a:p>
            <a:pPr lvl="1"/>
            <a:r>
              <a:rPr lang="en-GB" dirty="0"/>
              <a:t>They can be set to an initial value</a:t>
            </a:r>
          </a:p>
          <a:p>
            <a:pPr lvl="2"/>
            <a:r>
              <a:rPr lang="en-GB" dirty="0"/>
              <a:t>Such as the VAT = 20%, or Fixed delivery = 4 £.</a:t>
            </a:r>
          </a:p>
          <a:p>
            <a:pPr lvl="2"/>
            <a:endParaRPr lang="en-GB" dirty="0"/>
          </a:p>
          <a:p>
            <a:r>
              <a:rPr lang="en-GB" dirty="0"/>
              <a:t>To set a variable in pseudocode, you use the word “</a:t>
            </a:r>
            <a:r>
              <a:rPr lang="en-GB" b="1" dirty="0"/>
              <a:t>Set</a:t>
            </a:r>
            <a:r>
              <a:rPr lang="en-GB" dirty="0"/>
              <a:t>”.</a:t>
            </a:r>
          </a:p>
          <a:p>
            <a:r>
              <a:rPr lang="en-GB" dirty="0"/>
              <a:t>For example:</a:t>
            </a:r>
          </a:p>
          <a:p>
            <a:pPr lvl="1"/>
            <a:r>
              <a:rPr lang="en-GB" dirty="0"/>
              <a:t>Set </a:t>
            </a:r>
            <a:r>
              <a:rPr lang="en-GB" dirty="0" err="1"/>
              <a:t>VatRate</a:t>
            </a:r>
            <a:r>
              <a:rPr lang="en-GB" dirty="0"/>
              <a:t> = 20</a:t>
            </a:r>
          </a:p>
          <a:p>
            <a:pPr lvl="1"/>
            <a:r>
              <a:rPr lang="en-GB" dirty="0"/>
              <a:t>Set Delivery = 4</a:t>
            </a:r>
          </a:p>
          <a:p>
            <a:pPr lvl="2"/>
            <a:r>
              <a:rPr lang="en-GB" dirty="0"/>
              <a:t>Setting the variable to a constant value.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8543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2CF4B9-A5BF-178A-D5A8-B05B736BA5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E2F4D-7504-7BA6-8C37-60A99DBA41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Setting Variables Example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F266C5-5253-DEFF-1F6C-2AD3EB53DF9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7" y="1069979"/>
            <a:ext cx="5977477" cy="4975225"/>
          </a:xfrm>
        </p:spPr>
        <p:txBody>
          <a:bodyPr/>
          <a:lstStyle/>
          <a:p>
            <a:r>
              <a:rPr lang="en-GB" sz="2200" dirty="0"/>
              <a:t>A user inputs a product price. The program calculates the VAT amount (20%) and the final total price. It then displays both.</a:t>
            </a:r>
          </a:p>
          <a:p>
            <a:pPr lvl="1"/>
            <a:r>
              <a:rPr lang="en-GB" dirty="0"/>
              <a:t>1. IPO Table (Basic)</a:t>
            </a:r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  <a:p>
            <a:pPr lvl="1"/>
            <a:r>
              <a:rPr lang="en-GB" dirty="0"/>
              <a:t>2. IPO Table (Variables as </a:t>
            </a:r>
            <a:r>
              <a:rPr lang="en-GB" dirty="0" err="1"/>
              <a:t>PascalCase</a:t>
            </a:r>
            <a:r>
              <a:rPr lang="en-GB" dirty="0"/>
              <a:t>)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4C63444-05E8-A4FE-CA95-505AFC20993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7824370"/>
              </p:ext>
            </p:extLst>
          </p:nvPr>
        </p:nvGraphicFramePr>
        <p:xfrm>
          <a:off x="468184" y="2628900"/>
          <a:ext cx="5391150" cy="80010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317587">
                  <a:extLst>
                    <a:ext uri="{9D8B030D-6E8A-4147-A177-3AD203B41FA5}">
                      <a16:colId xmlns:a16="http://schemas.microsoft.com/office/drawing/2014/main" val="3087196953"/>
                    </a:ext>
                  </a:extLst>
                </a:gridCol>
                <a:gridCol w="2276513">
                  <a:extLst>
                    <a:ext uri="{9D8B030D-6E8A-4147-A177-3AD203B41FA5}">
                      <a16:colId xmlns:a16="http://schemas.microsoft.com/office/drawing/2014/main" val="2126368370"/>
                    </a:ext>
                  </a:extLst>
                </a:gridCol>
                <a:gridCol w="1797050">
                  <a:extLst>
                    <a:ext uri="{9D8B030D-6E8A-4147-A177-3AD203B41FA5}">
                      <a16:colId xmlns:a16="http://schemas.microsoft.com/office/drawing/2014/main" val="175451857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b="1"/>
                        <a:t>Input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Process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Output</a:t>
                      </a:r>
                      <a:endParaRPr lang="en-GB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54305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Product price</a:t>
                      </a:r>
                    </a:p>
                    <a:p>
                      <a:r>
                        <a:rPr lang="en-GB" dirty="0"/>
                        <a:t>VAT rate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Calculate VAT amount</a:t>
                      </a:r>
                    </a:p>
                    <a:p>
                      <a:r>
                        <a:rPr lang="en-GB" dirty="0"/>
                        <a:t>Calculate Total price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VAT amount</a:t>
                      </a:r>
                    </a:p>
                    <a:p>
                      <a:r>
                        <a:rPr lang="en-GB" dirty="0"/>
                        <a:t>Total price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39635805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599B0D6-A841-A561-3961-74550AD398F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6516306"/>
              </p:ext>
            </p:extLst>
          </p:nvPr>
        </p:nvGraphicFramePr>
        <p:xfrm>
          <a:off x="468184" y="4465243"/>
          <a:ext cx="5391150" cy="121158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317587">
                  <a:extLst>
                    <a:ext uri="{9D8B030D-6E8A-4147-A177-3AD203B41FA5}">
                      <a16:colId xmlns:a16="http://schemas.microsoft.com/office/drawing/2014/main" val="3087196953"/>
                    </a:ext>
                  </a:extLst>
                </a:gridCol>
                <a:gridCol w="2276513">
                  <a:extLst>
                    <a:ext uri="{9D8B030D-6E8A-4147-A177-3AD203B41FA5}">
                      <a16:colId xmlns:a16="http://schemas.microsoft.com/office/drawing/2014/main" val="2126368370"/>
                    </a:ext>
                  </a:extLst>
                </a:gridCol>
                <a:gridCol w="1797050">
                  <a:extLst>
                    <a:ext uri="{9D8B030D-6E8A-4147-A177-3AD203B41FA5}">
                      <a16:colId xmlns:a16="http://schemas.microsoft.com/office/drawing/2014/main" val="175451857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b="1"/>
                        <a:t>Input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Process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Output</a:t>
                      </a:r>
                      <a:endParaRPr lang="en-GB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54305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 err="1"/>
                        <a:t>ProductPrice</a:t>
                      </a:r>
                      <a:endParaRPr lang="en-GB" dirty="0"/>
                    </a:p>
                    <a:p>
                      <a:r>
                        <a:rPr lang="en-GB" dirty="0" err="1"/>
                        <a:t>VatRate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VatAmount</a:t>
                      </a:r>
                      <a:r>
                        <a:rPr lang="en-GB" dirty="0"/>
                        <a:t> =  </a:t>
                      </a:r>
                      <a:r>
                        <a:rPr lang="en-GB" dirty="0" err="1"/>
                        <a:t>ProductPrice</a:t>
                      </a:r>
                      <a:r>
                        <a:rPr lang="en-GB" dirty="0"/>
                        <a:t> x </a:t>
                      </a:r>
                      <a:r>
                        <a:rPr lang="en-GB" dirty="0" err="1"/>
                        <a:t>VatRate</a:t>
                      </a:r>
                      <a:endParaRPr lang="en-GB" dirty="0"/>
                    </a:p>
                    <a:p>
                      <a:r>
                        <a:rPr lang="en-GB" dirty="0" err="1"/>
                        <a:t>TotalPrice</a:t>
                      </a:r>
                      <a:r>
                        <a:rPr lang="en-GB" dirty="0"/>
                        <a:t> = </a:t>
                      </a:r>
                      <a:r>
                        <a:rPr lang="en-GB" dirty="0" err="1"/>
                        <a:t>ProductPrice</a:t>
                      </a:r>
                      <a:r>
                        <a:rPr lang="en-GB" dirty="0"/>
                        <a:t> + </a:t>
                      </a:r>
                      <a:r>
                        <a:rPr lang="en-GB" dirty="0" err="1"/>
                        <a:t>VatAmount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VatAmount</a:t>
                      </a:r>
                      <a:endParaRPr lang="en-GB" dirty="0"/>
                    </a:p>
                    <a:p>
                      <a:r>
                        <a:rPr lang="en-GB" dirty="0" err="1"/>
                        <a:t>TotalPrice</a:t>
                      </a:r>
                      <a:endParaRPr lang="en-GB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39635805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F7E5F94F-67EB-918E-A4F0-2FB3A8696127}"/>
              </a:ext>
            </a:extLst>
          </p:cNvPr>
          <p:cNvSpPr txBox="1"/>
          <p:nvPr/>
        </p:nvSpPr>
        <p:spPr>
          <a:xfrm>
            <a:off x="6096000" y="942659"/>
            <a:ext cx="5750526" cy="51675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42925" marR="0" lvl="1" indent="-271463" algn="l" defTabSz="685800" rtl="0" eaLnBrk="1" fontAlgn="auto" latinLnBrk="0" hangingPunct="1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Tx/>
              <a:buSzPct val="60000"/>
              <a:buFont typeface="Wingdings" panose="05000000000000000000" pitchFamily="2" charset="2"/>
              <a:buChar char="q"/>
              <a:tabLst/>
              <a:defRPr/>
            </a:pPr>
            <a:r>
              <a:rPr lang="en-GB" sz="2200" dirty="0">
                <a:solidFill>
                  <a:srgbClr val="004989"/>
                </a:solidFill>
                <a:latin typeface="Calibri" panose="020F0502020204030204"/>
              </a:rPr>
              <a:t>3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00498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 Pseudocode</a:t>
            </a:r>
          </a:p>
          <a:p>
            <a:r>
              <a:rPr lang="en-GB" dirty="0"/>
              <a:t>START</a:t>
            </a:r>
          </a:p>
          <a:p>
            <a:endParaRPr lang="en-GB" sz="1400" dirty="0"/>
          </a:p>
          <a:p>
            <a:r>
              <a:rPr lang="en-GB" dirty="0"/>
              <a:t>// Step 1: Declare constant VAT rate</a:t>
            </a:r>
          </a:p>
          <a:p>
            <a:r>
              <a:rPr lang="en-GB" b="1" dirty="0">
                <a:highlight>
                  <a:srgbClr val="FFFF00"/>
                </a:highlight>
              </a:rPr>
              <a:t>SET </a:t>
            </a:r>
            <a:r>
              <a:rPr lang="en-GB" b="1" dirty="0" err="1">
                <a:highlight>
                  <a:srgbClr val="FFFF00"/>
                </a:highlight>
              </a:rPr>
              <a:t>VatRate</a:t>
            </a:r>
            <a:r>
              <a:rPr lang="en-GB" b="1" dirty="0">
                <a:highlight>
                  <a:srgbClr val="FFFF00"/>
                </a:highlight>
              </a:rPr>
              <a:t> = 0.20</a:t>
            </a:r>
          </a:p>
          <a:p>
            <a:endParaRPr lang="en-GB" sz="1400" dirty="0"/>
          </a:p>
          <a:p>
            <a:r>
              <a:rPr lang="en-GB" dirty="0"/>
              <a:t>// Step 2: Get product price from user</a:t>
            </a:r>
          </a:p>
          <a:p>
            <a:r>
              <a:rPr lang="en-GB" dirty="0"/>
              <a:t>DISPLAY "Enter the product price:"</a:t>
            </a:r>
          </a:p>
          <a:p>
            <a:r>
              <a:rPr lang="en-GB" dirty="0"/>
              <a:t>INPUT </a:t>
            </a:r>
            <a:r>
              <a:rPr lang="en-GB" dirty="0" err="1"/>
              <a:t>ProductPrice</a:t>
            </a:r>
            <a:endParaRPr lang="en-GB" dirty="0"/>
          </a:p>
          <a:p>
            <a:endParaRPr lang="en-GB" sz="1400" dirty="0"/>
          </a:p>
          <a:p>
            <a:r>
              <a:rPr lang="en-GB" dirty="0"/>
              <a:t>// Step 3: Calculate VAT and total price</a:t>
            </a:r>
          </a:p>
          <a:p>
            <a:r>
              <a:rPr lang="en-GB" dirty="0"/>
              <a:t>SET </a:t>
            </a:r>
            <a:r>
              <a:rPr lang="en-GB" dirty="0" err="1"/>
              <a:t>VatAmount</a:t>
            </a:r>
            <a:r>
              <a:rPr lang="en-GB" dirty="0"/>
              <a:t> = </a:t>
            </a:r>
            <a:r>
              <a:rPr lang="en-GB" dirty="0" err="1"/>
              <a:t>ProductPrice</a:t>
            </a:r>
            <a:r>
              <a:rPr lang="en-GB" dirty="0"/>
              <a:t> * </a:t>
            </a:r>
            <a:r>
              <a:rPr lang="en-GB" dirty="0" err="1"/>
              <a:t>VatRate</a:t>
            </a:r>
            <a:endParaRPr lang="en-GB" dirty="0"/>
          </a:p>
          <a:p>
            <a:r>
              <a:rPr lang="en-GB" dirty="0"/>
              <a:t>SET </a:t>
            </a:r>
            <a:r>
              <a:rPr lang="en-GB" dirty="0" err="1"/>
              <a:t>TotalPrice</a:t>
            </a:r>
            <a:r>
              <a:rPr lang="en-GB" dirty="0"/>
              <a:t> = </a:t>
            </a:r>
            <a:r>
              <a:rPr lang="en-GB" dirty="0" err="1"/>
              <a:t>ProductPrice</a:t>
            </a:r>
            <a:r>
              <a:rPr lang="en-GB" dirty="0"/>
              <a:t> + </a:t>
            </a:r>
            <a:r>
              <a:rPr lang="en-GB" dirty="0" err="1"/>
              <a:t>VatAmount</a:t>
            </a:r>
            <a:endParaRPr lang="en-GB" dirty="0"/>
          </a:p>
          <a:p>
            <a:endParaRPr lang="en-GB" sz="1400" dirty="0"/>
          </a:p>
          <a:p>
            <a:r>
              <a:rPr lang="en-GB" dirty="0"/>
              <a:t>// Step 4: Display results</a:t>
            </a:r>
          </a:p>
          <a:p>
            <a:r>
              <a:rPr lang="en-GB" dirty="0"/>
              <a:t>DISPLAY "VAT Amount: ", </a:t>
            </a:r>
            <a:r>
              <a:rPr lang="en-GB" dirty="0" err="1"/>
              <a:t>VatAmount</a:t>
            </a:r>
            <a:endParaRPr lang="en-GB" dirty="0"/>
          </a:p>
          <a:p>
            <a:r>
              <a:rPr lang="en-GB" dirty="0"/>
              <a:t>DISPLAY "Total Price (incl. VAT): ", </a:t>
            </a:r>
            <a:r>
              <a:rPr lang="en-GB" dirty="0" err="1"/>
              <a:t>TotalPrice</a:t>
            </a:r>
            <a:endParaRPr lang="en-GB" dirty="0"/>
          </a:p>
          <a:p>
            <a:endParaRPr lang="en-GB" sz="1400" dirty="0"/>
          </a:p>
          <a:p>
            <a:r>
              <a:rPr lang="en-GB" dirty="0"/>
              <a:t>END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2B31C93-F5FA-8F90-4603-038F78BBC181}"/>
              </a:ext>
            </a:extLst>
          </p:cNvPr>
          <p:cNvSpPr/>
          <p:nvPr/>
        </p:nvSpPr>
        <p:spPr>
          <a:xfrm>
            <a:off x="6069536" y="1721241"/>
            <a:ext cx="5225993" cy="656199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933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6" dur="500"/>
                                        <p:tgtEl>
                                          <p:spTgt spid="8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8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FAD1DF-8F94-5006-D285-DC930DA9AC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21E067-2D87-580B-FCCA-51D30F074D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4) Calculations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345F15-AE4E-10A3-F7F7-7B418FCB8B8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calculations is the core of the process phase; used to set a value for the desire variables (Mostly those are the output variables) based on the mathematical operations or any other process acts.</a:t>
            </a:r>
          </a:p>
          <a:p>
            <a:pPr lvl="2"/>
            <a:r>
              <a:rPr lang="en-GB" dirty="0"/>
              <a:t>Such as the </a:t>
            </a:r>
            <a:r>
              <a:rPr lang="en-GB" dirty="0" err="1"/>
              <a:t>VatAmount</a:t>
            </a:r>
            <a:r>
              <a:rPr lang="en-GB" dirty="0"/>
              <a:t> = </a:t>
            </a:r>
            <a:r>
              <a:rPr lang="en-GB" dirty="0" err="1"/>
              <a:t>ProductPrice</a:t>
            </a:r>
            <a:r>
              <a:rPr lang="en-GB" dirty="0"/>
              <a:t> * </a:t>
            </a:r>
            <a:r>
              <a:rPr lang="en-GB" dirty="0" err="1"/>
              <a:t>VatRate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They can be set through a calculation.</a:t>
            </a:r>
          </a:p>
          <a:p>
            <a:pPr lvl="2"/>
            <a:endParaRPr lang="en-GB" dirty="0"/>
          </a:p>
          <a:p>
            <a:r>
              <a:rPr lang="en-GB" dirty="0"/>
              <a:t>The “</a:t>
            </a:r>
            <a:r>
              <a:rPr lang="en-GB" b="1" dirty="0"/>
              <a:t>Set</a:t>
            </a:r>
            <a:r>
              <a:rPr lang="en-GB" dirty="0"/>
              <a:t>” command in pseudocode is used in the calculation process.</a:t>
            </a:r>
          </a:p>
          <a:p>
            <a:r>
              <a:rPr lang="en-GB" dirty="0"/>
              <a:t>For example:</a:t>
            </a:r>
          </a:p>
          <a:p>
            <a:pPr lvl="1"/>
            <a:r>
              <a:rPr lang="en-GB" dirty="0"/>
              <a:t>Calculate VAT amount will have the following Pseudocode statement.</a:t>
            </a:r>
          </a:p>
          <a:p>
            <a:pPr lvl="2"/>
            <a:r>
              <a:rPr lang="en-GB" dirty="0"/>
              <a:t>SET </a:t>
            </a:r>
            <a:r>
              <a:rPr lang="en-GB" dirty="0" err="1"/>
              <a:t>VatAmount</a:t>
            </a:r>
            <a:r>
              <a:rPr lang="en-GB" dirty="0"/>
              <a:t> = </a:t>
            </a:r>
            <a:r>
              <a:rPr lang="en-GB" dirty="0" err="1"/>
              <a:t>ProductPrice</a:t>
            </a:r>
            <a:r>
              <a:rPr lang="en-GB" dirty="0"/>
              <a:t> * </a:t>
            </a:r>
            <a:r>
              <a:rPr lang="en-GB" dirty="0" err="1"/>
              <a:t>VatRate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7439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4) Calculations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Calculations are performed using math operators.</a:t>
            </a:r>
          </a:p>
          <a:p>
            <a:r>
              <a:rPr lang="en-GB" dirty="0"/>
              <a:t>We will only be looking at simple ones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endParaRPr lang="en-GB" dirty="0">
              <a:sym typeface="Wingdings" panose="05000000000000000000" pitchFamily="2" charset="2"/>
            </a:endParaRPr>
          </a:p>
          <a:p>
            <a:endParaRPr lang="en-GB" dirty="0">
              <a:sym typeface="Wingdings" panose="05000000000000000000" pitchFamily="2" charset="2"/>
            </a:endParaRPr>
          </a:p>
          <a:p>
            <a:endParaRPr lang="en-GB" dirty="0">
              <a:sym typeface="Wingdings" panose="05000000000000000000" pitchFamily="2" charset="2"/>
            </a:endParaRPr>
          </a:p>
          <a:p>
            <a:endParaRPr lang="en-GB" dirty="0">
              <a:sym typeface="Wingdings" panose="05000000000000000000" pitchFamily="2" charset="2"/>
            </a:endParaRPr>
          </a:p>
          <a:p>
            <a:endParaRPr lang="en-GB" dirty="0">
              <a:sym typeface="Wingdings" panose="05000000000000000000" pitchFamily="2" charset="2"/>
            </a:endParaRPr>
          </a:p>
          <a:p>
            <a:endParaRPr lang="en-GB" dirty="0">
              <a:sym typeface="Wingdings" panose="05000000000000000000" pitchFamily="2" charset="2"/>
            </a:endParaRPr>
          </a:p>
          <a:p>
            <a:endParaRPr lang="en-GB" dirty="0">
              <a:sym typeface="Wingdings" panose="05000000000000000000" pitchFamily="2" charset="2"/>
            </a:endParaRPr>
          </a:p>
          <a:p>
            <a:r>
              <a:rPr lang="en-GB" dirty="0">
                <a:sym typeface="Wingdings" panose="05000000000000000000" pitchFamily="2" charset="2"/>
              </a:rPr>
              <a:t>The resulting value of the calculation is normally stored in variables. 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2895301"/>
              </p:ext>
            </p:extLst>
          </p:nvPr>
        </p:nvGraphicFramePr>
        <p:xfrm>
          <a:off x="2198776" y="2125980"/>
          <a:ext cx="7794448" cy="26060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0081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2413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1642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4577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27356">
                <a:tc>
                  <a:txBody>
                    <a:bodyPr/>
                    <a:lstStyle/>
                    <a:p>
                      <a:r>
                        <a:rPr lang="en-GB" sz="1600" dirty="0"/>
                        <a:t>Symbol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Operator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Description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Examples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+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Addition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Adds two</a:t>
                      </a:r>
                      <a:r>
                        <a:rPr lang="en-GB" sz="1600" baseline="0" dirty="0"/>
                        <a:t> numbers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2 + 3 = 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Subtraction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Subtracts one number</a:t>
                      </a:r>
                      <a:r>
                        <a:rPr lang="en-GB" sz="1600" baseline="0" dirty="0"/>
                        <a:t> from the other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7 – 3 = 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*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Multiplication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Multiplies</a:t>
                      </a:r>
                      <a:r>
                        <a:rPr lang="en-GB" sz="1600" baseline="0" dirty="0"/>
                        <a:t> one number by another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5 * 4 = 20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/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Division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Divides</a:t>
                      </a:r>
                      <a:r>
                        <a:rPr lang="en-GB" sz="1600" baseline="0" dirty="0"/>
                        <a:t> one number by another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12</a:t>
                      </a:r>
                      <a:r>
                        <a:rPr lang="en-GB" sz="1600" baseline="0" dirty="0"/>
                        <a:t> / 3 = 4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Modulus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Divides one number by another</a:t>
                      </a:r>
                      <a:r>
                        <a:rPr lang="en-GB" sz="1600" baseline="0" dirty="0"/>
                        <a:t> and give the </a:t>
                      </a:r>
                      <a:r>
                        <a:rPr lang="en-GB" sz="1600" b="1" baseline="0" dirty="0"/>
                        <a:t>remainder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14 % 3 = 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7578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About that Modulus % operator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modulus operator, </a:t>
            </a:r>
            <a:r>
              <a:rPr lang="en-GB" b="1" dirty="0"/>
              <a:t>%</a:t>
            </a:r>
            <a:r>
              <a:rPr lang="en-GB" dirty="0"/>
              <a:t>, returns the remainder after dividing one number by another.</a:t>
            </a:r>
          </a:p>
          <a:p>
            <a:pPr lvl="1"/>
            <a:r>
              <a:rPr lang="en-GB" dirty="0"/>
              <a:t>15 </a:t>
            </a:r>
            <a:r>
              <a:rPr lang="en-GB" dirty="0">
                <a:sym typeface="Symbol" panose="05050102010706020507" pitchFamily="18" charset="2"/>
              </a:rPr>
              <a:t> 2 = 7 remainder </a:t>
            </a:r>
            <a:r>
              <a:rPr lang="en-GB" b="1" dirty="0">
                <a:sym typeface="Symbol" panose="05050102010706020507" pitchFamily="18" charset="2"/>
              </a:rPr>
              <a:t>1		</a:t>
            </a:r>
            <a:r>
              <a:rPr lang="en-GB" dirty="0"/>
              <a:t>15 % 2 = </a:t>
            </a:r>
            <a:r>
              <a:rPr lang="en-GB" b="1" dirty="0"/>
              <a:t>1</a:t>
            </a:r>
            <a:r>
              <a:rPr lang="en-GB" dirty="0"/>
              <a:t>		</a:t>
            </a:r>
            <a:endParaRPr lang="en-GB" b="1" dirty="0">
              <a:sym typeface="Symbol" panose="05050102010706020507" pitchFamily="18" charset="2"/>
            </a:endParaRPr>
          </a:p>
          <a:p>
            <a:pPr lvl="1"/>
            <a:r>
              <a:rPr lang="en-GB" dirty="0"/>
              <a:t>39 </a:t>
            </a:r>
            <a:r>
              <a:rPr lang="en-GB" dirty="0">
                <a:sym typeface="Symbol" panose="05050102010706020507" pitchFamily="18" charset="2"/>
              </a:rPr>
              <a:t> 4 = 9 remainder </a:t>
            </a:r>
            <a:r>
              <a:rPr lang="en-GB" b="1" dirty="0">
                <a:sym typeface="Symbol" panose="05050102010706020507" pitchFamily="18" charset="2"/>
              </a:rPr>
              <a:t>3		</a:t>
            </a:r>
            <a:r>
              <a:rPr lang="en-GB" dirty="0"/>
              <a:t>39 % 4 = </a:t>
            </a:r>
            <a:r>
              <a:rPr lang="en-GB" b="1" dirty="0"/>
              <a:t>3</a:t>
            </a:r>
            <a:r>
              <a:rPr lang="en-GB" dirty="0"/>
              <a:t>		</a:t>
            </a:r>
            <a:endParaRPr lang="en-GB" b="1" dirty="0">
              <a:sym typeface="Symbol" panose="05050102010706020507" pitchFamily="18" charset="2"/>
            </a:endParaRPr>
          </a:p>
          <a:p>
            <a:pPr lvl="1"/>
            <a:r>
              <a:rPr lang="en-GB" dirty="0"/>
              <a:t>21 </a:t>
            </a:r>
            <a:r>
              <a:rPr lang="en-GB" dirty="0">
                <a:sym typeface="Symbol" panose="05050102010706020507" pitchFamily="18" charset="2"/>
              </a:rPr>
              <a:t> 7 = 3 remainder </a:t>
            </a:r>
            <a:r>
              <a:rPr lang="en-GB" b="1" dirty="0">
                <a:sym typeface="Symbol" panose="05050102010706020507" pitchFamily="18" charset="2"/>
              </a:rPr>
              <a:t>0		</a:t>
            </a:r>
            <a:r>
              <a:rPr lang="en-GB" dirty="0"/>
              <a:t>21 % 7 = </a:t>
            </a:r>
            <a:r>
              <a:rPr lang="en-GB" b="1" dirty="0"/>
              <a:t>0</a:t>
            </a:r>
            <a:r>
              <a:rPr lang="en-GB" dirty="0"/>
              <a:t>		</a:t>
            </a:r>
          </a:p>
          <a:p>
            <a:endParaRPr lang="en-GB" dirty="0"/>
          </a:p>
          <a:p>
            <a:r>
              <a:rPr lang="en-GB" dirty="0"/>
              <a:t>The modulus operator has many uses which are not immediately obvious.</a:t>
            </a:r>
          </a:p>
          <a:p>
            <a:r>
              <a:rPr lang="en-GB" dirty="0"/>
              <a:t>For example, to test for an even or odd number.</a:t>
            </a:r>
          </a:p>
          <a:p>
            <a:pPr lvl="1"/>
            <a:r>
              <a:rPr lang="en-GB" dirty="0"/>
              <a:t>Let n represent any number</a:t>
            </a:r>
          </a:p>
          <a:p>
            <a:pPr lvl="2"/>
            <a:r>
              <a:rPr lang="en-GB" dirty="0"/>
              <a:t>If n % 2 = 1, the number is odd</a:t>
            </a:r>
          </a:p>
          <a:p>
            <a:pPr lvl="2"/>
            <a:r>
              <a:rPr lang="en-GB" dirty="0"/>
              <a:t>If n % 2 = 0, the number is even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24CBD52-03B6-45D2-7DD9-AB0F8A66C4DF}"/>
              </a:ext>
            </a:extLst>
          </p:cNvPr>
          <p:cNvSpPr/>
          <p:nvPr/>
        </p:nvSpPr>
        <p:spPr>
          <a:xfrm>
            <a:off x="1989295" y="1471106"/>
            <a:ext cx="1700578" cy="37921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800" b="1" dirty="0">
              <a:solidFill>
                <a:srgbClr val="C00000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2E7A041-3111-EF77-0242-BB7B15425E8B}"/>
              </a:ext>
            </a:extLst>
          </p:cNvPr>
          <p:cNvSpPr/>
          <p:nvPr/>
        </p:nvSpPr>
        <p:spPr>
          <a:xfrm>
            <a:off x="5584136" y="1471106"/>
            <a:ext cx="1700578" cy="37921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800" b="1" dirty="0">
              <a:solidFill>
                <a:srgbClr val="C00000"/>
              </a:solidFill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2AD8E65-0513-0F13-B4E3-9B529EA0D1A9}"/>
              </a:ext>
            </a:extLst>
          </p:cNvPr>
          <p:cNvSpPr/>
          <p:nvPr/>
        </p:nvSpPr>
        <p:spPr>
          <a:xfrm>
            <a:off x="1989295" y="1872234"/>
            <a:ext cx="1700578" cy="37921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800" b="1" dirty="0">
              <a:solidFill>
                <a:srgbClr val="C00000"/>
              </a:solidFill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04F342C3-4BF4-A5AF-0DDF-8E5074293B5C}"/>
              </a:ext>
            </a:extLst>
          </p:cNvPr>
          <p:cNvSpPr/>
          <p:nvPr/>
        </p:nvSpPr>
        <p:spPr>
          <a:xfrm>
            <a:off x="5584136" y="1872234"/>
            <a:ext cx="1700578" cy="37921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800" b="1" dirty="0">
              <a:solidFill>
                <a:srgbClr val="C00000"/>
              </a:solidFill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BF2A614B-2192-3C1D-AC40-428475AF759C}"/>
              </a:ext>
            </a:extLst>
          </p:cNvPr>
          <p:cNvSpPr/>
          <p:nvPr/>
        </p:nvSpPr>
        <p:spPr>
          <a:xfrm>
            <a:off x="1958809" y="2251443"/>
            <a:ext cx="1700578" cy="37921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800" b="1" dirty="0">
              <a:solidFill>
                <a:srgbClr val="C00000"/>
              </a:solidFill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119E9C36-DA10-9BF4-E6AD-38554FEBCAF0}"/>
              </a:ext>
            </a:extLst>
          </p:cNvPr>
          <p:cNvSpPr/>
          <p:nvPr/>
        </p:nvSpPr>
        <p:spPr>
          <a:xfrm>
            <a:off x="5553650" y="2251443"/>
            <a:ext cx="1700578" cy="37921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800" b="1" dirty="0">
              <a:solidFill>
                <a:srgbClr val="C00000"/>
              </a:solidFill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58062205-C245-F01C-7E25-002307AE6226}"/>
              </a:ext>
            </a:extLst>
          </p:cNvPr>
          <p:cNvSpPr/>
          <p:nvPr/>
        </p:nvSpPr>
        <p:spPr>
          <a:xfrm>
            <a:off x="1327686" y="4233134"/>
            <a:ext cx="3663861" cy="37921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800" b="1" dirty="0">
              <a:solidFill>
                <a:srgbClr val="C00000"/>
              </a:solidFill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021BA37D-7A5F-F74A-F3A8-B223481DE63C}"/>
              </a:ext>
            </a:extLst>
          </p:cNvPr>
          <p:cNvSpPr/>
          <p:nvPr/>
        </p:nvSpPr>
        <p:spPr>
          <a:xfrm>
            <a:off x="1211145" y="4566626"/>
            <a:ext cx="3663861" cy="37921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5184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5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7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7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Pseudocode: Input, Process &amp; Output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Returning to our tip calculator problem (slightly modified).</a:t>
            </a:r>
          </a:p>
          <a:p>
            <a:pPr marL="685800" lvl="2" indent="0">
              <a:buClr>
                <a:srgbClr val="DA1F28"/>
              </a:buClr>
              <a:buNone/>
            </a:pPr>
            <a:r>
              <a:rPr lang="en-GB" dirty="0">
                <a:solidFill>
                  <a:prstClr val="black"/>
                </a:solidFill>
              </a:rPr>
              <a:t>Create a simple tip calculator. It should prompt for a bill amount and a tip to pay. The calculator will then calculate the tip amount and display both the tip amount and the final, total bill amount.</a:t>
            </a:r>
            <a:endParaRPr lang="en-GB" dirty="0"/>
          </a:p>
          <a:p>
            <a:r>
              <a:rPr lang="en-GB" dirty="0"/>
              <a:t>Write a solution for this problem using pseudocode.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F57554-5C2B-EAB6-B4DC-9DA5C39ADD3D}"/>
              </a:ext>
            </a:extLst>
          </p:cNvPr>
          <p:cNvSpPr txBox="1"/>
          <p:nvPr/>
        </p:nvSpPr>
        <p:spPr>
          <a:xfrm>
            <a:off x="2460811" y="3048049"/>
            <a:ext cx="6126480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chemeClr val="accent5">
                    <a:lumMod val="75000"/>
                  </a:schemeClr>
                </a:solidFill>
              </a:rPr>
              <a:t>Display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 “What is the Bill Amount?”</a:t>
            </a:r>
          </a:p>
          <a:p>
            <a:pPr marL="514350" indent="-514350">
              <a:buFont typeface="+mj-lt"/>
              <a:buAutoNum type="arabicPeriod"/>
            </a:pPr>
            <a:r>
              <a:rPr lang="en-GB" i="1" dirty="0">
                <a:solidFill>
                  <a:schemeClr val="accent5">
                    <a:lumMod val="75000"/>
                  </a:schemeClr>
                </a:solidFill>
              </a:rPr>
              <a:t>Input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5">
                    <a:lumMod val="75000"/>
                  </a:schemeClr>
                </a:solidFill>
              </a:rPr>
              <a:t>billAmount</a:t>
            </a:r>
            <a:endParaRPr lang="en-GB" dirty="0">
              <a:solidFill>
                <a:schemeClr val="accent5">
                  <a:lumMod val="75000"/>
                </a:schemeClr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chemeClr val="accent5">
                    <a:lumMod val="75000"/>
                  </a:schemeClr>
                </a:solidFill>
              </a:rPr>
              <a:t>Display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 “What tip amount would you like to give?”</a:t>
            </a:r>
          </a:p>
          <a:p>
            <a:pPr marL="514350" indent="-514350">
              <a:buFont typeface="+mj-lt"/>
              <a:buAutoNum type="arabicPeriod"/>
            </a:pPr>
            <a:r>
              <a:rPr lang="en-GB" i="1" dirty="0">
                <a:solidFill>
                  <a:schemeClr val="accent5">
                    <a:lumMod val="75000"/>
                  </a:schemeClr>
                </a:solidFill>
              </a:rPr>
              <a:t>Input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5">
                    <a:lumMod val="75000"/>
                  </a:schemeClr>
                </a:solidFill>
              </a:rPr>
              <a:t>tipAmount</a:t>
            </a:r>
            <a:endParaRPr lang="en-GB" dirty="0">
              <a:solidFill>
                <a:schemeClr val="accent5">
                  <a:lumMod val="75000"/>
                </a:schemeClr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i="1" dirty="0">
                <a:solidFill>
                  <a:schemeClr val="accent5">
                    <a:lumMod val="75000"/>
                  </a:schemeClr>
                </a:solidFill>
              </a:rPr>
              <a:t>Set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5">
                    <a:lumMod val="75000"/>
                  </a:schemeClr>
                </a:solidFill>
              </a:rPr>
              <a:t>totalBillAmount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 = </a:t>
            </a:r>
            <a:r>
              <a:rPr lang="en-GB" dirty="0" err="1">
                <a:solidFill>
                  <a:schemeClr val="accent5">
                    <a:lumMod val="75000"/>
                  </a:schemeClr>
                </a:solidFill>
              </a:rPr>
              <a:t>billAmount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 + </a:t>
            </a:r>
            <a:r>
              <a:rPr lang="en-GB" dirty="0" err="1">
                <a:solidFill>
                  <a:schemeClr val="accent5">
                    <a:lumMod val="75000"/>
                  </a:schemeClr>
                </a:solidFill>
              </a:rPr>
              <a:t>tipAmount</a:t>
            </a:r>
            <a:endParaRPr lang="en-GB" dirty="0">
              <a:solidFill>
                <a:schemeClr val="accent5">
                  <a:lumMod val="75000"/>
                </a:schemeClr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chemeClr val="accent5">
                    <a:lumMod val="75000"/>
                  </a:schemeClr>
                </a:solidFill>
              </a:rPr>
              <a:t>Display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 “You chose to pay the following tip:”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chemeClr val="accent5">
                    <a:lumMod val="75000"/>
                  </a:schemeClr>
                </a:solidFill>
              </a:rPr>
              <a:t>Display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5">
                    <a:lumMod val="75000"/>
                  </a:schemeClr>
                </a:solidFill>
              </a:rPr>
              <a:t>tipAmount</a:t>
            </a:r>
            <a:endParaRPr lang="en-GB" dirty="0">
              <a:solidFill>
                <a:schemeClr val="accent5">
                  <a:lumMod val="75000"/>
                </a:schemeClr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chemeClr val="accent5">
                    <a:lumMod val="75000"/>
                  </a:schemeClr>
                </a:solidFill>
              </a:rPr>
              <a:t>Display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 “Your final, total bill amount to pay is:”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chemeClr val="accent5">
                    <a:lumMod val="75000"/>
                  </a:schemeClr>
                </a:solidFill>
              </a:rPr>
              <a:t>Display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5">
                    <a:lumMod val="75000"/>
                  </a:schemeClr>
                </a:solidFill>
              </a:rPr>
              <a:t>totalBillAmount</a:t>
            </a:r>
            <a:endParaRPr lang="en-GB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3886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Pseudocode: Tip Calculator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Pseudocode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dirty="0"/>
              <a:t>Possible output (input shown in bold)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872717" y="4061125"/>
            <a:ext cx="5443350" cy="206210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 dirty="0"/>
              <a:t>What is the Bill Amount?</a:t>
            </a:r>
          </a:p>
          <a:p>
            <a:r>
              <a:rPr lang="en-GB" sz="1600" b="1" dirty="0"/>
              <a:t>500 [Enter]</a:t>
            </a:r>
          </a:p>
          <a:p>
            <a:r>
              <a:rPr lang="en-GB" sz="1600" dirty="0"/>
              <a:t>What tip amount would you like to give?</a:t>
            </a:r>
          </a:p>
          <a:p>
            <a:r>
              <a:rPr lang="en-GB" sz="1600" b="1" dirty="0"/>
              <a:t>10 [Enter]</a:t>
            </a:r>
          </a:p>
          <a:p>
            <a:r>
              <a:rPr lang="en-GB" sz="1600" dirty="0"/>
              <a:t>You chose to pay the following tip:</a:t>
            </a:r>
          </a:p>
          <a:p>
            <a:r>
              <a:rPr lang="en-GB" sz="1600" dirty="0"/>
              <a:t>10</a:t>
            </a:r>
          </a:p>
          <a:p>
            <a:r>
              <a:rPr lang="en-GB" sz="1600" dirty="0"/>
              <a:t>Your final, total bill amount to pay is:</a:t>
            </a:r>
          </a:p>
          <a:p>
            <a:r>
              <a:rPr lang="en-GB" sz="1600" dirty="0"/>
              <a:t>510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78324" y="1148003"/>
            <a:ext cx="5443350" cy="258532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“What is the Bill Amount?”</a:t>
            </a:r>
          </a:p>
          <a:p>
            <a:pPr marL="514350" indent="-514350">
              <a:buFont typeface="+mj-lt"/>
              <a:buAutoNum type="arabicPeriod"/>
            </a:pPr>
            <a:r>
              <a:rPr lang="en-GB" i="1" dirty="0"/>
              <a:t>Input</a:t>
            </a:r>
            <a:r>
              <a:rPr lang="en-GB" dirty="0"/>
              <a:t> </a:t>
            </a:r>
            <a:r>
              <a:rPr lang="en-GB" dirty="0" err="1"/>
              <a:t>billAmount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“What tip amount would you like to give?”</a:t>
            </a:r>
          </a:p>
          <a:p>
            <a:pPr marL="514350" indent="-514350">
              <a:buFont typeface="+mj-lt"/>
              <a:buAutoNum type="arabicPeriod"/>
            </a:pPr>
            <a:r>
              <a:rPr lang="en-GB" i="1" dirty="0"/>
              <a:t>Input</a:t>
            </a:r>
            <a:r>
              <a:rPr lang="en-GB" dirty="0"/>
              <a:t> </a:t>
            </a:r>
            <a:r>
              <a:rPr lang="en-GB" dirty="0" err="1"/>
              <a:t>tipAmount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i="1" dirty="0">
                <a:solidFill>
                  <a:schemeClr val="bg2">
                    <a:lumMod val="50000"/>
                  </a:schemeClr>
                </a:solidFill>
              </a:rPr>
              <a:t>Set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/>
              <a:t>totalBillAmount</a:t>
            </a:r>
            <a:r>
              <a:rPr lang="en-GB" dirty="0"/>
              <a:t> = </a:t>
            </a:r>
            <a:r>
              <a:rPr lang="en-GB" dirty="0" err="1"/>
              <a:t>billAmount</a:t>
            </a:r>
            <a:r>
              <a:rPr lang="en-GB" dirty="0"/>
              <a:t> + </a:t>
            </a:r>
            <a:r>
              <a:rPr lang="en-GB" dirty="0" err="1"/>
              <a:t>tipAmount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 chose to pay the following tip:”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tipAmount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“Your final, total bill amount to pay is:”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totalBillAmount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665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03F275-C718-D107-0D09-47A99E791A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EECD77C-C5F3-BAFB-2060-48660AE8E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28</a:t>
            </a:fld>
            <a:endParaRPr lang="en-GB"/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EEDD1222-A339-CDB8-B968-A3E064F03C3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45473" y="891876"/>
            <a:ext cx="6737685" cy="4975225"/>
          </a:xfrm>
        </p:spPr>
        <p:txBody>
          <a:bodyPr/>
          <a:lstStyle/>
          <a:p>
            <a:r>
              <a:rPr lang="en-GB" sz="1800" dirty="0"/>
              <a:t>Today, we are interested in pseudocode statements for:</a:t>
            </a:r>
          </a:p>
          <a:p>
            <a:pPr lvl="2"/>
            <a:r>
              <a:rPr lang="en-GB" sz="1600" dirty="0"/>
              <a:t>Prompting for input.</a:t>
            </a:r>
          </a:p>
          <a:p>
            <a:pPr lvl="2"/>
            <a:r>
              <a:rPr lang="en-GB" sz="1600" dirty="0"/>
              <a:t>Displaying output.</a:t>
            </a:r>
          </a:p>
          <a:p>
            <a:pPr lvl="2"/>
            <a:r>
              <a:rPr lang="en-GB" sz="1600" dirty="0"/>
              <a:t>Setting variable values – remember variables are used to store some value or item.</a:t>
            </a:r>
          </a:p>
          <a:p>
            <a:pPr lvl="2"/>
            <a:r>
              <a:rPr lang="en-GB" sz="1600" dirty="0"/>
              <a:t>Calculations and processes.</a:t>
            </a:r>
          </a:p>
          <a:p>
            <a:pPr lvl="1"/>
            <a:endParaRPr lang="en-GB" sz="1800" dirty="0"/>
          </a:p>
          <a:p>
            <a:endParaRPr lang="en-GB" sz="1800" dirty="0"/>
          </a:p>
          <a:p>
            <a:endParaRPr lang="en-GB" sz="1800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34844B9F-1C6D-3D38-87E5-4B017758551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9931539"/>
              </p:ext>
            </p:extLst>
          </p:nvPr>
        </p:nvGraphicFramePr>
        <p:xfrm>
          <a:off x="468184" y="3379488"/>
          <a:ext cx="5391150" cy="80010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317587">
                  <a:extLst>
                    <a:ext uri="{9D8B030D-6E8A-4147-A177-3AD203B41FA5}">
                      <a16:colId xmlns:a16="http://schemas.microsoft.com/office/drawing/2014/main" val="3087196953"/>
                    </a:ext>
                  </a:extLst>
                </a:gridCol>
                <a:gridCol w="2276513">
                  <a:extLst>
                    <a:ext uri="{9D8B030D-6E8A-4147-A177-3AD203B41FA5}">
                      <a16:colId xmlns:a16="http://schemas.microsoft.com/office/drawing/2014/main" val="2126368370"/>
                    </a:ext>
                  </a:extLst>
                </a:gridCol>
                <a:gridCol w="1797050">
                  <a:extLst>
                    <a:ext uri="{9D8B030D-6E8A-4147-A177-3AD203B41FA5}">
                      <a16:colId xmlns:a16="http://schemas.microsoft.com/office/drawing/2014/main" val="175451857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b="1"/>
                        <a:t>Input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Process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Output</a:t>
                      </a:r>
                      <a:endParaRPr lang="en-GB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54305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Product price</a:t>
                      </a:r>
                    </a:p>
                    <a:p>
                      <a:r>
                        <a:rPr lang="en-GB" dirty="0"/>
                        <a:t>VAT rate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Calculate VAT amount</a:t>
                      </a:r>
                    </a:p>
                    <a:p>
                      <a:r>
                        <a:rPr lang="en-GB" dirty="0"/>
                        <a:t>Calculate Total price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VAT amount</a:t>
                      </a:r>
                    </a:p>
                    <a:p>
                      <a:r>
                        <a:rPr lang="en-GB" dirty="0"/>
                        <a:t>Total price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39635805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26B1BE4F-5930-5B49-B11E-21218F821E8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495325"/>
              </p:ext>
            </p:extLst>
          </p:nvPr>
        </p:nvGraphicFramePr>
        <p:xfrm>
          <a:off x="468184" y="4465243"/>
          <a:ext cx="5391150" cy="121158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317587">
                  <a:extLst>
                    <a:ext uri="{9D8B030D-6E8A-4147-A177-3AD203B41FA5}">
                      <a16:colId xmlns:a16="http://schemas.microsoft.com/office/drawing/2014/main" val="3087196953"/>
                    </a:ext>
                  </a:extLst>
                </a:gridCol>
                <a:gridCol w="2276513">
                  <a:extLst>
                    <a:ext uri="{9D8B030D-6E8A-4147-A177-3AD203B41FA5}">
                      <a16:colId xmlns:a16="http://schemas.microsoft.com/office/drawing/2014/main" val="2126368370"/>
                    </a:ext>
                  </a:extLst>
                </a:gridCol>
                <a:gridCol w="1797050">
                  <a:extLst>
                    <a:ext uri="{9D8B030D-6E8A-4147-A177-3AD203B41FA5}">
                      <a16:colId xmlns:a16="http://schemas.microsoft.com/office/drawing/2014/main" val="175451857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b="1"/>
                        <a:t>Input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Process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Output</a:t>
                      </a:r>
                      <a:endParaRPr lang="en-GB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54305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 err="1"/>
                        <a:t>ProductPrice</a:t>
                      </a:r>
                      <a:endParaRPr lang="en-GB" dirty="0"/>
                    </a:p>
                    <a:p>
                      <a:r>
                        <a:rPr lang="en-GB" dirty="0" err="1"/>
                        <a:t>VatRate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VatAmount</a:t>
                      </a:r>
                      <a:r>
                        <a:rPr lang="en-GB" dirty="0"/>
                        <a:t> =  </a:t>
                      </a:r>
                      <a:r>
                        <a:rPr lang="en-GB" dirty="0" err="1"/>
                        <a:t>ProductPrice</a:t>
                      </a:r>
                      <a:r>
                        <a:rPr lang="en-GB" dirty="0"/>
                        <a:t> x </a:t>
                      </a:r>
                      <a:r>
                        <a:rPr lang="en-GB" dirty="0" err="1"/>
                        <a:t>VatRate</a:t>
                      </a:r>
                      <a:endParaRPr lang="en-GB" dirty="0"/>
                    </a:p>
                    <a:p>
                      <a:r>
                        <a:rPr lang="en-GB" dirty="0" err="1"/>
                        <a:t>TotalPrice</a:t>
                      </a:r>
                      <a:r>
                        <a:rPr lang="en-GB" dirty="0"/>
                        <a:t> = </a:t>
                      </a:r>
                      <a:r>
                        <a:rPr lang="en-GB" dirty="0" err="1"/>
                        <a:t>ProductPrice</a:t>
                      </a:r>
                      <a:r>
                        <a:rPr lang="en-GB" dirty="0"/>
                        <a:t> + </a:t>
                      </a:r>
                      <a:r>
                        <a:rPr lang="en-GB" dirty="0" err="1"/>
                        <a:t>VatAmount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VatAmount</a:t>
                      </a:r>
                      <a:endParaRPr lang="en-GB" dirty="0"/>
                    </a:p>
                    <a:p>
                      <a:r>
                        <a:rPr lang="en-GB" dirty="0" err="1"/>
                        <a:t>TotalPrice</a:t>
                      </a:r>
                      <a:endParaRPr lang="en-GB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39635805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A0CB9D7D-F83A-E233-4FF1-074AB29C5A57}"/>
              </a:ext>
            </a:extLst>
          </p:cNvPr>
          <p:cNvSpPr txBox="1"/>
          <p:nvPr/>
        </p:nvSpPr>
        <p:spPr>
          <a:xfrm>
            <a:off x="7096462" y="973807"/>
            <a:ext cx="4887557" cy="51675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42925" marR="0" lvl="1" indent="-271463" algn="l" defTabSz="685800" rtl="0" eaLnBrk="1" fontAlgn="auto" latinLnBrk="0" hangingPunct="1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Tx/>
              <a:buSzPct val="60000"/>
              <a:buFont typeface="Wingdings" panose="05000000000000000000" pitchFamily="2" charset="2"/>
              <a:buChar char="q"/>
              <a:tabLst/>
              <a:defRPr/>
            </a:pPr>
            <a:r>
              <a:rPr lang="en-GB" sz="2200" dirty="0">
                <a:solidFill>
                  <a:srgbClr val="004989"/>
                </a:solidFill>
                <a:latin typeface="Calibri" panose="020F0502020204030204"/>
              </a:rPr>
              <a:t>3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00498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 Pseudocode</a:t>
            </a:r>
          </a:p>
          <a:p>
            <a:r>
              <a:rPr lang="en-GB" dirty="0"/>
              <a:t>START</a:t>
            </a:r>
          </a:p>
          <a:p>
            <a:endParaRPr lang="en-GB" sz="1400" dirty="0"/>
          </a:p>
          <a:p>
            <a:r>
              <a:rPr lang="en-GB" dirty="0"/>
              <a:t>// Step 1: Declare constant VAT rate</a:t>
            </a:r>
          </a:p>
          <a:p>
            <a:r>
              <a:rPr lang="en-GB" dirty="0"/>
              <a:t>SET </a:t>
            </a:r>
            <a:r>
              <a:rPr lang="en-GB" dirty="0" err="1"/>
              <a:t>VatRate</a:t>
            </a:r>
            <a:r>
              <a:rPr lang="en-GB" dirty="0"/>
              <a:t> = 0.20</a:t>
            </a:r>
          </a:p>
          <a:p>
            <a:endParaRPr lang="en-GB" sz="1400" dirty="0"/>
          </a:p>
          <a:p>
            <a:r>
              <a:rPr lang="en-GB" dirty="0"/>
              <a:t>// Step 2: Get product price from user</a:t>
            </a:r>
          </a:p>
          <a:p>
            <a:r>
              <a:rPr lang="en-GB" dirty="0"/>
              <a:t>DISPLAY "Enter the product price:"</a:t>
            </a:r>
          </a:p>
          <a:p>
            <a:r>
              <a:rPr lang="en-GB" dirty="0"/>
              <a:t>INPUT </a:t>
            </a:r>
            <a:r>
              <a:rPr lang="en-GB" dirty="0" err="1"/>
              <a:t>ProductPrice</a:t>
            </a:r>
            <a:endParaRPr lang="en-GB" dirty="0"/>
          </a:p>
          <a:p>
            <a:endParaRPr lang="en-GB" sz="1400" dirty="0"/>
          </a:p>
          <a:p>
            <a:r>
              <a:rPr lang="en-GB" dirty="0"/>
              <a:t>// Step 3: Calculate VAT and total price</a:t>
            </a:r>
          </a:p>
          <a:p>
            <a:r>
              <a:rPr lang="en-GB" dirty="0"/>
              <a:t>SET </a:t>
            </a:r>
            <a:r>
              <a:rPr lang="en-GB" dirty="0" err="1"/>
              <a:t>VatAmount</a:t>
            </a:r>
            <a:r>
              <a:rPr lang="en-GB" dirty="0"/>
              <a:t> = </a:t>
            </a:r>
            <a:r>
              <a:rPr lang="en-GB" dirty="0" err="1"/>
              <a:t>ProductPrice</a:t>
            </a:r>
            <a:r>
              <a:rPr lang="en-GB" dirty="0"/>
              <a:t> * </a:t>
            </a:r>
            <a:r>
              <a:rPr lang="en-GB" dirty="0" err="1"/>
              <a:t>VatRate</a:t>
            </a:r>
            <a:endParaRPr lang="en-GB" dirty="0"/>
          </a:p>
          <a:p>
            <a:r>
              <a:rPr lang="en-GB" dirty="0"/>
              <a:t>SET </a:t>
            </a:r>
            <a:r>
              <a:rPr lang="en-GB" dirty="0" err="1"/>
              <a:t>TotalPrice</a:t>
            </a:r>
            <a:r>
              <a:rPr lang="en-GB" dirty="0"/>
              <a:t> = </a:t>
            </a:r>
            <a:r>
              <a:rPr lang="en-GB" dirty="0" err="1"/>
              <a:t>ProductPrice</a:t>
            </a:r>
            <a:r>
              <a:rPr lang="en-GB" dirty="0"/>
              <a:t> + </a:t>
            </a:r>
            <a:r>
              <a:rPr lang="en-GB" dirty="0" err="1"/>
              <a:t>VatAmount</a:t>
            </a:r>
            <a:endParaRPr lang="en-GB" dirty="0"/>
          </a:p>
          <a:p>
            <a:endParaRPr lang="en-GB" sz="1400" dirty="0"/>
          </a:p>
          <a:p>
            <a:r>
              <a:rPr lang="en-GB" dirty="0"/>
              <a:t>// Step 4: Display results</a:t>
            </a:r>
          </a:p>
          <a:p>
            <a:r>
              <a:rPr lang="en-GB" dirty="0"/>
              <a:t>DISPLAY "VAT Amount: ", </a:t>
            </a:r>
            <a:r>
              <a:rPr lang="en-GB" dirty="0" err="1"/>
              <a:t>VatAmount</a:t>
            </a:r>
            <a:endParaRPr lang="en-GB" dirty="0"/>
          </a:p>
          <a:p>
            <a:r>
              <a:rPr lang="en-GB" dirty="0"/>
              <a:t>DISPLAY "Total Price (incl. VAT): ", </a:t>
            </a:r>
            <a:r>
              <a:rPr lang="en-GB" dirty="0" err="1"/>
              <a:t>TotalPrice</a:t>
            </a:r>
            <a:endParaRPr lang="en-GB" dirty="0"/>
          </a:p>
          <a:p>
            <a:endParaRPr lang="en-GB" sz="1400" dirty="0"/>
          </a:p>
          <a:p>
            <a:r>
              <a:rPr lang="en-GB" dirty="0"/>
              <a:t>END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DCD8880-816B-31D4-15F0-CFF23A9D2C6A}"/>
              </a:ext>
            </a:extLst>
          </p:cNvPr>
          <p:cNvSpPr/>
          <p:nvPr/>
        </p:nvSpPr>
        <p:spPr>
          <a:xfrm>
            <a:off x="239560" y="3679115"/>
            <a:ext cx="1461096" cy="263784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7DF064D-0318-2A2A-A64F-DF1E46314702}"/>
              </a:ext>
            </a:extLst>
          </p:cNvPr>
          <p:cNvSpPr/>
          <p:nvPr/>
        </p:nvSpPr>
        <p:spPr>
          <a:xfrm>
            <a:off x="815421" y="1242286"/>
            <a:ext cx="2315053" cy="263784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A44BB24-5737-8088-0C7D-C4487517D9B7}"/>
              </a:ext>
            </a:extLst>
          </p:cNvPr>
          <p:cNvSpPr/>
          <p:nvPr/>
        </p:nvSpPr>
        <p:spPr>
          <a:xfrm>
            <a:off x="239560" y="4966764"/>
            <a:ext cx="1461096" cy="263784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416FB0-B34B-373A-855D-C01815985CEE}"/>
              </a:ext>
            </a:extLst>
          </p:cNvPr>
          <p:cNvSpPr/>
          <p:nvPr/>
        </p:nvSpPr>
        <p:spPr>
          <a:xfrm>
            <a:off x="6993699" y="2572058"/>
            <a:ext cx="4730117" cy="856941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EC1A6F4-E4C8-3E34-94D6-6A8AD88830DF}"/>
              </a:ext>
            </a:extLst>
          </p:cNvPr>
          <p:cNvSpPr/>
          <p:nvPr/>
        </p:nvSpPr>
        <p:spPr>
          <a:xfrm>
            <a:off x="4140914" y="3705668"/>
            <a:ext cx="1461096" cy="473920"/>
          </a:xfrm>
          <a:prstGeom prst="rect">
            <a:avLst/>
          </a:prstGeom>
          <a:noFill/>
          <a:ln w="28575">
            <a:solidFill>
              <a:srgbClr val="0000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7A66CD-123B-2B45-496F-DCF3063ED3F2}"/>
              </a:ext>
            </a:extLst>
          </p:cNvPr>
          <p:cNvSpPr/>
          <p:nvPr/>
        </p:nvSpPr>
        <p:spPr>
          <a:xfrm>
            <a:off x="815421" y="1543297"/>
            <a:ext cx="2315053" cy="226912"/>
          </a:xfrm>
          <a:prstGeom prst="rect">
            <a:avLst/>
          </a:prstGeom>
          <a:noFill/>
          <a:ln w="28575">
            <a:solidFill>
              <a:srgbClr val="0000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FE297F2-F5CA-7232-45E2-569EC9E92429}"/>
              </a:ext>
            </a:extLst>
          </p:cNvPr>
          <p:cNvSpPr/>
          <p:nvPr/>
        </p:nvSpPr>
        <p:spPr>
          <a:xfrm>
            <a:off x="4140914" y="4966764"/>
            <a:ext cx="1461096" cy="530394"/>
          </a:xfrm>
          <a:prstGeom prst="rect">
            <a:avLst/>
          </a:prstGeom>
          <a:noFill/>
          <a:ln w="28575">
            <a:solidFill>
              <a:srgbClr val="0000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9E03AF2-5ED7-DAF7-1583-44865934B1F5}"/>
              </a:ext>
            </a:extLst>
          </p:cNvPr>
          <p:cNvSpPr/>
          <p:nvPr/>
        </p:nvSpPr>
        <p:spPr>
          <a:xfrm>
            <a:off x="6993699" y="4670185"/>
            <a:ext cx="4730117" cy="856941"/>
          </a:xfrm>
          <a:prstGeom prst="rect">
            <a:avLst/>
          </a:prstGeom>
          <a:noFill/>
          <a:ln w="28575">
            <a:solidFill>
              <a:srgbClr val="0000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540CCC0-5F1E-AC7F-11AB-6FF6BDBDEB54}"/>
              </a:ext>
            </a:extLst>
          </p:cNvPr>
          <p:cNvSpPr/>
          <p:nvPr/>
        </p:nvSpPr>
        <p:spPr>
          <a:xfrm>
            <a:off x="239560" y="3968555"/>
            <a:ext cx="1461096" cy="263784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9900CC"/>
              </a:solidFill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0D1D2F8-41E0-376F-E604-2CD8AA673E43}"/>
              </a:ext>
            </a:extLst>
          </p:cNvPr>
          <p:cNvSpPr/>
          <p:nvPr/>
        </p:nvSpPr>
        <p:spPr>
          <a:xfrm>
            <a:off x="815420" y="1833233"/>
            <a:ext cx="2389666" cy="263784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9900CC"/>
              </a:solidFill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4FE270C-6DEB-7690-6C5C-4C9A93200004}"/>
              </a:ext>
            </a:extLst>
          </p:cNvPr>
          <p:cNvSpPr/>
          <p:nvPr/>
        </p:nvSpPr>
        <p:spPr>
          <a:xfrm>
            <a:off x="239560" y="5264911"/>
            <a:ext cx="1461096" cy="263784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9900CC"/>
              </a:solidFill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2C8232E-2D3F-A127-0106-4DCE144C2B39}"/>
              </a:ext>
            </a:extLst>
          </p:cNvPr>
          <p:cNvSpPr/>
          <p:nvPr/>
        </p:nvSpPr>
        <p:spPr>
          <a:xfrm>
            <a:off x="6993698" y="1706271"/>
            <a:ext cx="4730117" cy="691241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9900CC"/>
              </a:solidFill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17315A0-8E13-8036-D309-BF294D22A4BB}"/>
              </a:ext>
            </a:extLst>
          </p:cNvPr>
          <p:cNvSpPr/>
          <p:nvPr/>
        </p:nvSpPr>
        <p:spPr>
          <a:xfrm>
            <a:off x="1806568" y="3679114"/>
            <a:ext cx="2321041" cy="527923"/>
          </a:xfrm>
          <a:prstGeom prst="rect">
            <a:avLst/>
          </a:prstGeom>
          <a:noFill/>
          <a:ln w="28575">
            <a:solidFill>
              <a:srgbClr val="1BC6E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71B3F60-9D7E-38F5-8991-F4BE2CD9A3CE}"/>
              </a:ext>
            </a:extLst>
          </p:cNvPr>
          <p:cNvSpPr/>
          <p:nvPr/>
        </p:nvSpPr>
        <p:spPr>
          <a:xfrm>
            <a:off x="783842" y="2272786"/>
            <a:ext cx="2896060" cy="325752"/>
          </a:xfrm>
          <a:prstGeom prst="rect">
            <a:avLst/>
          </a:prstGeom>
          <a:noFill/>
          <a:ln w="28575">
            <a:solidFill>
              <a:srgbClr val="1BC6E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6454BB9D-86F3-9666-F2B4-2D6DE24ADC08}"/>
              </a:ext>
            </a:extLst>
          </p:cNvPr>
          <p:cNvSpPr/>
          <p:nvPr/>
        </p:nvSpPr>
        <p:spPr>
          <a:xfrm>
            <a:off x="1806567" y="4775495"/>
            <a:ext cx="2230173" cy="901328"/>
          </a:xfrm>
          <a:prstGeom prst="rect">
            <a:avLst/>
          </a:prstGeom>
          <a:noFill/>
          <a:ln w="28575">
            <a:solidFill>
              <a:srgbClr val="1BC6E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E1DEE87C-4758-6DD0-1FA2-85EAC0EED614}"/>
              </a:ext>
            </a:extLst>
          </p:cNvPr>
          <p:cNvSpPr/>
          <p:nvPr/>
        </p:nvSpPr>
        <p:spPr>
          <a:xfrm>
            <a:off x="6993697" y="3607008"/>
            <a:ext cx="4730117" cy="853481"/>
          </a:xfrm>
          <a:prstGeom prst="rect">
            <a:avLst/>
          </a:prstGeom>
          <a:noFill/>
          <a:ln w="28575">
            <a:solidFill>
              <a:srgbClr val="1BC6E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656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377BB06-A534-0B27-A977-6EA7844824E5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834813" y="5689600"/>
            <a:ext cx="357187" cy="355600"/>
          </a:xfrm>
        </p:spPr>
        <p:txBody>
          <a:bodyPr/>
          <a:lstStyle/>
          <a:p>
            <a:fld id="{74D77D2B-B223-4A5F-B2B2-5AE626418F05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41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UWTSD Serif 2025_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_2" id="{39DF78E4-D1B5-4786-87AD-5E0F5600E76C}" vid="{74AD5F29-278A-4109-BCA2-BD855AB8AA6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E0B1A72B1727944BA974A8330C49DD1" ma:contentTypeVersion="11" ma:contentTypeDescription="Create a new document." ma:contentTypeScope="" ma:versionID="510c89f2e0abf3c839d7453871649485">
  <xsd:schema xmlns:xsd="http://www.w3.org/2001/XMLSchema" xmlns:xs="http://www.w3.org/2001/XMLSchema" xmlns:p="http://schemas.microsoft.com/office/2006/metadata/properties" xmlns:ns3="ea615e75-cfa6-4777-b3e2-cd5725779d91" targetNamespace="http://schemas.microsoft.com/office/2006/metadata/properties" ma:root="true" ma:fieldsID="a76fa69accdd7a8673ebeaf3f2749192" ns3:_="">
    <xsd:import namespace="ea615e75-cfa6-4777-b3e2-cd5725779d9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a615e75-cfa6-4777-b3e2-cd5725779d9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8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a615e75-cfa6-4777-b3e2-cd5725779d91" xsi:nil="true"/>
  </documentManagement>
</p:properties>
</file>

<file path=customXml/item4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5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CB8E7F49-899E-49ED-BBFE-6FB5147B6A3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a615e75-cfa6-4777-b3e2-cd5725779d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7EFD3A9-EB08-40FD-9D0C-5DEB7AA5313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DD5B511-5103-4FC0-B3F7-1780CE46E0AB}">
  <ds:schemaRefs>
    <ds:schemaRef ds:uri="http://schemas.microsoft.com/office/2006/metadata/properties"/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http://schemas.microsoft.com/office/infopath/2007/PartnerControls"/>
    <ds:schemaRef ds:uri="http://purl.org/dc/dcmitype/"/>
    <ds:schemaRef ds:uri="ea615e75-cfa6-4777-b3e2-cd5725779d91"/>
    <ds:schemaRef ds:uri="http://www.w3.org/XML/1998/namespace"/>
    <ds:schemaRef ds:uri="http://purl.org/dc/terms/"/>
  </ds:schemaRefs>
</ds:datastoreItem>
</file>

<file path=customXml/itemProps4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5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Serif 2025_2</Template>
  <TotalTime>888</TotalTime>
  <Words>2525</Words>
  <Application>Microsoft Office PowerPoint</Application>
  <PresentationFormat>Widescreen</PresentationFormat>
  <Paragraphs>469</Paragraphs>
  <Slides>29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6" baseType="lpstr">
      <vt:lpstr>Symbol</vt:lpstr>
      <vt:lpstr>Calibri</vt:lpstr>
      <vt:lpstr>Aptos</vt:lpstr>
      <vt:lpstr>Wingdings</vt:lpstr>
      <vt:lpstr>Calibri Light</vt:lpstr>
      <vt:lpstr>Arial</vt:lpstr>
      <vt:lpstr>UWTSD Serif 2025_2</vt:lpstr>
      <vt:lpstr>Analysing and Solving Problems (ACCA4019)  Week 5</vt:lpstr>
      <vt:lpstr>Weekly schedule</vt:lpstr>
      <vt:lpstr>Recap</vt:lpstr>
      <vt:lpstr>Abstract Thinking - Example</vt:lpstr>
      <vt:lpstr>Abstract Thinking</vt:lpstr>
      <vt:lpstr>Computational Thinking - Example</vt:lpstr>
      <vt:lpstr>Requirements Analysis Example</vt:lpstr>
      <vt:lpstr>Discovering IPOs: An Example</vt:lpstr>
      <vt:lpstr>Naming a Variable</vt:lpstr>
      <vt:lpstr>Variables: Example</vt:lpstr>
      <vt:lpstr>Variable Types (Variables vs Costants)</vt:lpstr>
      <vt:lpstr>Pseudocode</vt:lpstr>
      <vt:lpstr>How Pseudocode Looks Like</vt:lpstr>
      <vt:lpstr>Pseudocode</vt:lpstr>
      <vt:lpstr>Pseudocode</vt:lpstr>
      <vt:lpstr>1) Prompting for Input</vt:lpstr>
      <vt:lpstr>1) Prompting for Input</vt:lpstr>
      <vt:lpstr>2) Displaying Output</vt:lpstr>
      <vt:lpstr>Input and Output Example</vt:lpstr>
      <vt:lpstr>Input and Output Example</vt:lpstr>
      <vt:lpstr>3) Setting Variables</vt:lpstr>
      <vt:lpstr>Setting Variables Example</vt:lpstr>
      <vt:lpstr>4) Calculations</vt:lpstr>
      <vt:lpstr>4) Calculations</vt:lpstr>
      <vt:lpstr>About that Modulus % operator</vt:lpstr>
      <vt:lpstr>Pseudocode: Input, Process &amp; Output</vt:lpstr>
      <vt:lpstr>Pseudocode: Tip Calculator Problem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Abida Perveen</cp:lastModifiedBy>
  <cp:revision>9</cp:revision>
  <cp:lastPrinted>2014-09-29T16:21:25Z</cp:lastPrinted>
  <dcterms:created xsi:type="dcterms:W3CDTF">2013-09-18T07:00:31Z</dcterms:created>
  <dcterms:modified xsi:type="dcterms:W3CDTF">2025-10-07T10:38:46Z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  <property fmtid="{D5CDD505-2E9C-101B-9397-08002B2CF9AE}" pid="3" name="ContentTypeId">
    <vt:lpwstr>0x0101003E0B1A72B1727944BA974A8330C49DD1</vt:lpwstr>
  </property>
</Properties>
</file>