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256" r:id="rId5"/>
    <p:sldId id="274" r:id="rId6"/>
    <p:sldId id="293" r:id="rId7"/>
    <p:sldId id="285" r:id="rId8"/>
    <p:sldId id="286" r:id="rId9"/>
    <p:sldId id="299" r:id="rId10"/>
    <p:sldId id="295" r:id="rId11"/>
    <p:sldId id="296" r:id="rId12"/>
    <p:sldId id="297" r:id="rId13"/>
    <p:sldId id="298" r:id="rId14"/>
    <p:sldId id="287" r:id="rId15"/>
    <p:sldId id="275" r:id="rId16"/>
    <p:sldId id="300" r:id="rId17"/>
    <p:sldId id="301" r:id="rId18"/>
    <p:sldId id="294" r:id="rId19"/>
    <p:sldId id="289" r:id="rId20"/>
    <p:sldId id="273" r:id="rId21"/>
    <p:sldId id="29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6395" autoAdjust="0"/>
  </p:normalViewPr>
  <p:slideViewPr>
    <p:cSldViewPr snapToGrid="0" showGuides="1">
      <p:cViewPr varScale="1">
        <p:scale>
          <a:sx n="83" d="100"/>
          <a:sy n="83" d="100"/>
        </p:scale>
        <p:origin x="45" y="52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De Angeli" userId="S::alice.de.angeli@uwtsd.ac.uk::18af2c47-c64d-479a-81e6-b33e396a0e01" providerId="AD" clId="Web-{3BDB8F6D-E369-7AD4-B990-C4C5615752CA}"/>
    <pc:docChg chg="addSld delSld">
      <pc:chgData name="Alice De Angeli" userId="S::alice.de.angeli@uwtsd.ac.uk::18af2c47-c64d-479a-81e6-b33e396a0e01" providerId="AD" clId="Web-{3BDB8F6D-E369-7AD4-B990-C4C5615752CA}" dt="2019-08-07T14:49:22.594" v="4"/>
      <pc:docMkLst>
        <pc:docMk/>
      </pc:docMkLst>
      <pc:sldChg chg="new del">
        <pc:chgData name="Alice De Angeli" userId="S::alice.de.angeli@uwtsd.ac.uk::18af2c47-c64d-479a-81e6-b33e396a0e01" providerId="AD" clId="Web-{3BDB8F6D-E369-7AD4-B990-C4C5615752CA}" dt="2019-08-07T14:48:42.875" v="1"/>
        <pc:sldMkLst>
          <pc:docMk/>
          <pc:sldMk cId="1144585625" sldId="257"/>
        </pc:sldMkLst>
      </pc:sldChg>
      <pc:sldChg chg="new">
        <pc:chgData name="Alice De Angeli" userId="S::alice.de.angeli@uwtsd.ac.uk::18af2c47-c64d-479a-81e6-b33e396a0e01" providerId="AD" clId="Web-{3BDB8F6D-E369-7AD4-B990-C4C5615752CA}" dt="2019-08-07T14:48:57.157" v="2"/>
        <pc:sldMkLst>
          <pc:docMk/>
          <pc:sldMk cId="3305458328" sldId="257"/>
        </pc:sldMkLst>
      </pc:sldChg>
      <pc:sldChg chg="new">
        <pc:chgData name="Alice De Angeli" userId="S::alice.de.angeli@uwtsd.ac.uk::18af2c47-c64d-479a-81e6-b33e396a0e01" providerId="AD" clId="Web-{3BDB8F6D-E369-7AD4-B990-C4C5615752CA}" dt="2019-08-07T14:49:10.110" v="3"/>
        <pc:sldMkLst>
          <pc:docMk/>
          <pc:sldMk cId="3346930650" sldId="258"/>
        </pc:sldMkLst>
      </pc:sldChg>
      <pc:sldChg chg="new">
        <pc:chgData name="Alice De Angeli" userId="S::alice.de.angeli@uwtsd.ac.uk::18af2c47-c64d-479a-81e6-b33e396a0e01" providerId="AD" clId="Web-{3BDB8F6D-E369-7AD4-B990-C4C5615752CA}" dt="2019-08-07T14:49:22.594" v="4"/>
        <pc:sldMkLst>
          <pc:docMk/>
          <pc:sldMk cId="1200602252" sldId="2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24/11/2020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 smtClean="0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 smtClean="0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Main_Page" TargetMode="External"/><Relationship Id="rId3" Type="http://schemas.openxmlformats.org/officeDocument/2006/relationships/hyperlink" Target="https://www.flickr.com/commons" TargetMode="External"/><Relationship Id="rId7" Type="http://schemas.openxmlformats.org/officeDocument/2006/relationships/hyperlink" Target="https://unsplash.com/" TargetMode="External"/><Relationship Id="rId2" Type="http://schemas.openxmlformats.org/officeDocument/2006/relationships/hyperlink" Target="https://creativecommons.org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metmuseum.org/about-the-met/policies-and-documents/image-resources" TargetMode="External"/><Relationship Id="rId5" Type="http://schemas.openxmlformats.org/officeDocument/2006/relationships/hyperlink" Target="https://pixabay.com/images/search/" TargetMode="External"/><Relationship Id="rId4" Type="http://schemas.openxmlformats.org/officeDocument/2006/relationships/hyperlink" Target="https://images.google.com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trlq.org/google/images/" TargetMode="External"/><Relationship Id="rId2" Type="http://schemas.openxmlformats.org/officeDocument/2006/relationships/hyperlink" Target="https://www.tineye.com/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s://www.uwtsd.ac.uk/library/" TargetMode="Externa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mailto:infoskills@uwtsd.ac.uk" TargetMode="External"/><Relationship Id="rId2" Type="http://schemas.openxmlformats.org/officeDocument/2006/relationships/hyperlink" Target="mailto:emily.hywel@uwtsd.ac.u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hyperlink" Target="mailto:library@uwtsd.ac.uk" TargetMode="External"/><Relationship Id="rId4" Type="http://schemas.openxmlformats.org/officeDocument/2006/relationships/hyperlink" Target="https://uwtsd.ac.uk/library/infoskills/basic-skills-finding-and-using-information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40" r="20340"/>
          <a:stretch>
            <a:fillRect/>
          </a:stretch>
        </p:blipFill>
        <p:spPr/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08129"/>
            <a:ext cx="5435249" cy="104685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Emily Hywel</a:t>
            </a:r>
          </a:p>
          <a:p>
            <a:r>
              <a:rPr lang="en-GB" sz="2800" dirty="0" smtClean="0"/>
              <a:t>Academic Liaison Librarian</a:t>
            </a:r>
            <a:endParaRPr lang="en-GB" sz="28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Online </a:t>
            </a:r>
            <a:r>
              <a:rPr lang="en-GB" dirty="0" smtClean="0"/>
              <a:t>Library </a:t>
            </a:r>
            <a:r>
              <a:rPr lang="en-GB" dirty="0"/>
              <a:t>R</a:t>
            </a:r>
            <a:r>
              <a:rPr lang="en-GB" dirty="0" smtClean="0"/>
              <a:t>esearch </a:t>
            </a:r>
            <a:r>
              <a:rPr lang="en-GB" dirty="0"/>
              <a:t>S</a:t>
            </a:r>
            <a:r>
              <a:rPr lang="en-GB" dirty="0" smtClean="0"/>
              <a:t>kills for Computing Students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The aim of today's </a:t>
            </a:r>
            <a:r>
              <a:rPr lang="en-GB" dirty="0" smtClean="0">
                <a:latin typeface="Calibri"/>
                <a:cs typeface="Calibri"/>
              </a:rPr>
              <a:t>session will cover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9593110" cy="685717"/>
          </a:xfrm>
        </p:spPr>
        <p:txBody>
          <a:bodyPr>
            <a:normAutofit/>
          </a:bodyPr>
          <a:lstStyle/>
          <a:p>
            <a:r>
              <a:rPr lang="en-GB" dirty="0"/>
              <a:t>What academic research is and how to identify </a:t>
            </a:r>
            <a:r>
              <a:rPr lang="en-GB" dirty="0" smtClean="0"/>
              <a:t>it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9593110" cy="685717"/>
          </a:xfrm>
        </p:spPr>
        <p:txBody>
          <a:bodyPr/>
          <a:lstStyle/>
          <a:p>
            <a:r>
              <a:rPr lang="en-GB" dirty="0"/>
              <a:t>What resources you have access to through the library </a:t>
            </a:r>
            <a:r>
              <a:rPr lang="en-GB" dirty="0" smtClean="0"/>
              <a:t>service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9593110" cy="685717"/>
          </a:xfrm>
        </p:spPr>
        <p:txBody>
          <a:bodyPr/>
          <a:lstStyle/>
          <a:p>
            <a:r>
              <a:rPr lang="en-GB" dirty="0"/>
              <a:t>How </a:t>
            </a:r>
            <a:r>
              <a:rPr lang="en-GB" dirty="0" smtClean="0"/>
              <a:t>to filter your research to get the best results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GB" dirty="0"/>
              <a:t>3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9593110" cy="685717"/>
          </a:xfrm>
        </p:spPr>
        <p:txBody>
          <a:bodyPr>
            <a:normAutofit/>
          </a:bodyPr>
          <a:lstStyle/>
          <a:p>
            <a:r>
              <a:rPr lang="en-GB" dirty="0" smtClean="0"/>
              <a:t>Additional help and services on the library web pages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842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65826" y="1600201"/>
            <a:ext cx="5681931" cy="4565650"/>
          </a:xfrm>
        </p:spPr>
        <p:txBody>
          <a:bodyPr/>
          <a:lstStyle/>
          <a:p>
            <a:r>
              <a:rPr lang="en-GB" sz="2600" dirty="0" smtClean="0"/>
              <a:t>We provide access to resources that would be prohibitively expensive for individuals otherwise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 smtClean="0"/>
              <a:t>Our resources are curated, so you know that they are accurate, up to date and suitable for you studies</a:t>
            </a:r>
          </a:p>
          <a:p>
            <a:endParaRPr lang="en-GB" sz="2600" dirty="0"/>
          </a:p>
          <a:p>
            <a:r>
              <a:rPr lang="en-GB" sz="2600" dirty="0" smtClean="0"/>
              <a:t>We provide help and support when you need it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should you use the library?</a:t>
            </a:r>
            <a:endParaRPr lang="en-GB" dirty="0"/>
          </a:p>
        </p:txBody>
      </p:sp>
      <p:pic>
        <p:nvPicPr>
          <p:cNvPr id="5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4" r="1181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601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Searching for academic information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98242" y="1551458"/>
            <a:ext cx="77419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Calibri"/>
                <a:cs typeface="Calibri Light"/>
              </a:rPr>
              <a:t>Most people say they would begin with one of the following:</a:t>
            </a:r>
          </a:p>
        </p:txBody>
      </p:sp>
      <p:sp>
        <p:nvSpPr>
          <p:cNvPr id="4" name="Rectangle 3"/>
          <p:cNvSpPr/>
          <p:nvPr/>
        </p:nvSpPr>
        <p:spPr>
          <a:xfrm>
            <a:off x="698242" y="2290188"/>
            <a:ext cx="536892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/>
                <a:cs typeface="Calibri Light"/>
              </a:rPr>
              <a:t>Printed materials</a:t>
            </a:r>
          </a:p>
          <a:p>
            <a:r>
              <a:rPr lang="en-GB" sz="2400" dirty="0">
                <a:latin typeface="Calibri"/>
                <a:cs typeface="Calibri Light"/>
              </a:rPr>
              <a:t>Good resources, but only currently available via Click &amp; Collect. Most resources now online, 24/7!</a:t>
            </a:r>
          </a:p>
        </p:txBody>
      </p:sp>
      <p:sp>
        <p:nvSpPr>
          <p:cNvPr id="5" name="Rectangle 4"/>
          <p:cNvSpPr/>
          <p:nvPr/>
        </p:nvSpPr>
        <p:spPr>
          <a:xfrm>
            <a:off x="655320" y="4373430"/>
            <a:ext cx="526807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/>
                <a:cs typeface="Calibri"/>
              </a:rPr>
              <a:t>Moodle / Teams</a:t>
            </a:r>
          </a:p>
          <a:p>
            <a:r>
              <a:rPr lang="en-GB" sz="2400" dirty="0">
                <a:latin typeface="Calibri"/>
                <a:cs typeface="Calibri Light"/>
              </a:rPr>
              <a:t>You'll find extra course materials here, such as lecture notes. Communication</a:t>
            </a:r>
          </a:p>
          <a:p>
            <a:r>
              <a:rPr lang="en-GB" sz="2400" dirty="0">
                <a:latin typeface="Calibri"/>
                <a:cs typeface="Calibri Light"/>
              </a:rPr>
              <a:t>between lecturers and students.</a:t>
            </a:r>
          </a:p>
        </p:txBody>
      </p:sp>
      <p:sp>
        <p:nvSpPr>
          <p:cNvPr id="6" name="Rectangle 5"/>
          <p:cNvSpPr/>
          <p:nvPr/>
        </p:nvSpPr>
        <p:spPr>
          <a:xfrm>
            <a:off x="6413156" y="2290188"/>
            <a:ext cx="57500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/>
                <a:cs typeface="Calibri Light"/>
              </a:rPr>
              <a:t>Resource lists</a:t>
            </a:r>
          </a:p>
          <a:p>
            <a:r>
              <a:rPr lang="en-GB" sz="2400" dirty="0">
                <a:latin typeface="Calibri"/>
                <a:cs typeface="Calibri Light"/>
              </a:rPr>
              <a:t>Great starting point. Resources recommended and ranked by lecturers and available through the library.</a:t>
            </a:r>
          </a:p>
        </p:txBody>
      </p:sp>
      <p:sp>
        <p:nvSpPr>
          <p:cNvPr id="7" name="Rectangle 6"/>
          <p:cNvSpPr/>
          <p:nvPr/>
        </p:nvSpPr>
        <p:spPr>
          <a:xfrm>
            <a:off x="6413156" y="4373430"/>
            <a:ext cx="523926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/>
                <a:cs typeface="Calibri"/>
              </a:rPr>
              <a:t>Online materials</a:t>
            </a:r>
          </a:p>
          <a:p>
            <a:r>
              <a:rPr lang="en-GB" sz="2400" dirty="0">
                <a:latin typeface="Calibri"/>
                <a:cs typeface="Calibri Light"/>
              </a:rPr>
              <a:t>Understand the difference between peer reviewed, subscribed online library content and free internet resources.</a:t>
            </a:r>
          </a:p>
        </p:txBody>
      </p:sp>
    </p:spTree>
    <p:extLst>
      <p:ext uri="{BB962C8B-B14F-4D97-AF65-F5344CB8AC3E}">
        <p14:creationId xmlns:p14="http://schemas.microsoft.com/office/powerpoint/2010/main" val="2455663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step check to evaluate </a:t>
            </a:r>
            <a:r>
              <a:rPr lang="en-GB" dirty="0" smtClean="0"/>
              <a:t>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5400" dirty="0">
                <a:cs typeface="Arial" panose="020B0604020202020204" pitchFamily="34" charset="0"/>
              </a:rPr>
              <a:t>The CRAAP Test</a:t>
            </a:r>
          </a:p>
          <a:p>
            <a:pPr marL="0" indent="0">
              <a:buNone/>
            </a:pPr>
            <a:endParaRPr lang="en-GB" sz="32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C</a:t>
            </a:r>
            <a:r>
              <a:rPr lang="en-GB" sz="2600" dirty="0">
                <a:cs typeface="Arial" panose="020B0604020202020204" pitchFamily="34" charset="0"/>
              </a:rPr>
              <a:t>urrency: </a:t>
            </a:r>
            <a:r>
              <a:rPr lang="en-GB" sz="2600" dirty="0" smtClean="0">
                <a:cs typeface="Arial" panose="020B0604020202020204" pitchFamily="34" charset="0"/>
              </a:rPr>
              <a:t>	</a:t>
            </a:r>
            <a:r>
              <a:rPr lang="en-GB" sz="2600" dirty="0" smtClean="0"/>
              <a:t>When </a:t>
            </a:r>
            <a:r>
              <a:rPr lang="en-GB" sz="2600" dirty="0"/>
              <a:t>was the information published or posted?  Has it been updated or </a:t>
            </a:r>
            <a:r>
              <a:rPr lang="en-GB" sz="2600" dirty="0" smtClean="0"/>
              <a:t>			revised</a:t>
            </a:r>
            <a:r>
              <a:rPr lang="en-GB" sz="2600" dirty="0"/>
              <a:t>? Are all the links working?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R</a:t>
            </a:r>
            <a:r>
              <a:rPr lang="en-GB" sz="2600" dirty="0">
                <a:cs typeface="Arial" panose="020B0604020202020204" pitchFamily="34" charset="0"/>
              </a:rPr>
              <a:t>elevance: </a:t>
            </a:r>
            <a:r>
              <a:rPr lang="en-GB" sz="2600" dirty="0" smtClean="0">
                <a:cs typeface="Arial" panose="020B0604020202020204" pitchFamily="34" charset="0"/>
              </a:rPr>
              <a:t>	</a:t>
            </a:r>
            <a:r>
              <a:rPr lang="en-GB" sz="2600" dirty="0" smtClean="0"/>
              <a:t>Does </a:t>
            </a:r>
            <a:r>
              <a:rPr lang="en-GB" sz="2600" dirty="0"/>
              <a:t>the information relate to your research?  Is the information at an </a:t>
            </a:r>
            <a:r>
              <a:rPr lang="en-GB" sz="2600" dirty="0" smtClean="0"/>
              <a:t>			appropriate </a:t>
            </a:r>
            <a:r>
              <a:rPr lang="en-GB" sz="2600" dirty="0"/>
              <a:t>level?  Can you cite this as a reputable source?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A</a:t>
            </a:r>
            <a:r>
              <a:rPr lang="en-GB" sz="2600" dirty="0">
                <a:cs typeface="Arial" panose="020B0604020202020204" pitchFamily="34" charset="0"/>
              </a:rPr>
              <a:t>uthority: </a:t>
            </a:r>
            <a:r>
              <a:rPr lang="en-GB" sz="2600" dirty="0" smtClean="0">
                <a:cs typeface="Arial" panose="020B0604020202020204" pitchFamily="34" charset="0"/>
              </a:rPr>
              <a:t>	</a:t>
            </a:r>
            <a:r>
              <a:rPr lang="en-GB" sz="2600" dirty="0" smtClean="0"/>
              <a:t>Who </a:t>
            </a:r>
            <a:r>
              <a:rPr lang="en-GB" sz="2600" dirty="0"/>
              <a:t>is the author/publisher/source?  Is the source trust-worthy or qualified </a:t>
            </a:r>
            <a:r>
              <a:rPr lang="en-GB" sz="2600" dirty="0" smtClean="0"/>
              <a:t>		to </a:t>
            </a:r>
            <a:r>
              <a:rPr lang="en-GB" sz="2600" dirty="0"/>
              <a:t>write on the subject?  Is there contact information?  If it’s a website what </a:t>
            </a:r>
            <a:r>
              <a:rPr lang="en-GB" sz="2600" dirty="0" smtClean="0"/>
              <a:t>		does the URL </a:t>
            </a:r>
            <a:r>
              <a:rPr lang="en-GB" sz="2600" dirty="0"/>
              <a:t>(.com .ac .gov .org) say about the source?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A</a:t>
            </a:r>
            <a:r>
              <a:rPr lang="en-GB" sz="2600" dirty="0">
                <a:cs typeface="Arial" panose="020B0604020202020204" pitchFamily="34" charset="0"/>
              </a:rPr>
              <a:t>ccuracy: </a:t>
            </a:r>
            <a:r>
              <a:rPr lang="en-GB" sz="2600" dirty="0" smtClean="0">
                <a:cs typeface="Arial" panose="020B0604020202020204" pitchFamily="34" charset="0"/>
              </a:rPr>
              <a:t>	</a:t>
            </a:r>
            <a:r>
              <a:rPr lang="en-GB" sz="2600" dirty="0" smtClean="0"/>
              <a:t>Where </a:t>
            </a:r>
            <a:r>
              <a:rPr lang="en-GB" sz="2600" dirty="0"/>
              <a:t>does the information come from? Is the information supported by </a:t>
            </a:r>
            <a:r>
              <a:rPr lang="en-GB" sz="2600" dirty="0" smtClean="0"/>
              <a:t>		correct </a:t>
            </a:r>
            <a:r>
              <a:rPr lang="en-GB" sz="2600" dirty="0"/>
              <a:t>evidence?  Does the language or tone seem balanced, unbiased, free </a:t>
            </a:r>
            <a:r>
              <a:rPr lang="en-GB" sz="2600" dirty="0" smtClean="0"/>
              <a:t>		from </a:t>
            </a:r>
            <a:r>
              <a:rPr lang="en-GB" sz="2600" dirty="0"/>
              <a:t>errors?</a:t>
            </a:r>
            <a:endParaRPr lang="en-GB" sz="26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P</a:t>
            </a:r>
            <a:r>
              <a:rPr lang="en-GB" sz="2600" dirty="0">
                <a:cs typeface="Arial" panose="020B0604020202020204" pitchFamily="34" charset="0"/>
              </a:rPr>
              <a:t>urpose: </a:t>
            </a:r>
            <a:r>
              <a:rPr lang="en-GB" sz="2600" dirty="0" smtClean="0">
                <a:cs typeface="Arial" panose="020B0604020202020204" pitchFamily="34" charset="0"/>
              </a:rPr>
              <a:t>	</a:t>
            </a:r>
            <a:r>
              <a:rPr lang="en-GB" sz="2600" dirty="0" smtClean="0"/>
              <a:t>Does </a:t>
            </a:r>
            <a:r>
              <a:rPr lang="en-GB" sz="2600" dirty="0"/>
              <a:t>it inform, argue</a:t>
            </a:r>
            <a:r>
              <a:rPr lang="en-GB" sz="2600"/>
              <a:t>, </a:t>
            </a:r>
            <a:r>
              <a:rPr lang="en-GB" sz="2600" smtClean="0"/>
              <a:t>teach, </a:t>
            </a:r>
            <a:r>
              <a:rPr lang="en-GB" sz="2600" dirty="0"/>
              <a:t>sell, entertain, persuade?  Is the point of view </a:t>
            </a:r>
            <a:r>
              <a:rPr lang="en-GB" sz="2600" dirty="0" smtClean="0"/>
              <a:t>		impartial </a:t>
            </a:r>
            <a:r>
              <a:rPr lang="en-GB" sz="2600" dirty="0"/>
              <a:t>or biased?  Is the information fact, opinion or propaganda?</a:t>
            </a:r>
            <a:endParaRPr lang="en-GB" sz="2600" dirty="0"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100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8411" y="252284"/>
            <a:ext cx="11195221" cy="100391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Resources you have access to via the library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59064" y="1358029"/>
            <a:ext cx="5354595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latin typeface="Calibri"/>
                <a:cs typeface="Calibri"/>
              </a:rPr>
              <a:t>The majority of these resources are NOT freely available on the internet</a:t>
            </a:r>
          </a:p>
          <a:p>
            <a:r>
              <a:rPr lang="en-GB" sz="2400" dirty="0" smtClean="0">
                <a:latin typeface="Calibri"/>
                <a:cs typeface="Calibri"/>
              </a:rPr>
              <a:t> 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 smtClean="0">
                <a:latin typeface="Calibri"/>
                <a:cs typeface="Calibri"/>
              </a:rPr>
              <a:t>Specialist </a:t>
            </a:r>
            <a:r>
              <a:rPr lang="en-GB" sz="2400" dirty="0">
                <a:latin typeface="Calibri"/>
                <a:cs typeface="Calibri"/>
              </a:rPr>
              <a:t>databases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Ebooks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Ejournals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Market research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Statistical data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Calibri"/>
              </a:rPr>
              <a:t>Company and industry reports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smtClean="0">
                <a:latin typeface="Calibri"/>
                <a:cs typeface="Calibri"/>
              </a:rPr>
              <a:t>Newspapers</a:t>
            </a:r>
            <a:endParaRPr lang="en-GB" sz="2400" dirty="0">
              <a:latin typeface="Calibri"/>
              <a:cs typeface="Calibri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Conference proceedings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Technical standards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Legal information </a:t>
            </a:r>
          </a:p>
          <a:p>
            <a:endParaRPr lang="en-GB" sz="2400" dirty="0"/>
          </a:p>
        </p:txBody>
      </p:sp>
      <p:pic>
        <p:nvPicPr>
          <p:cNvPr id="4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58A92466-C2BB-4C18-97D7-07AD2371DB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09" r="11809"/>
          <a:stretch/>
        </p:blipFill>
        <p:spPr>
          <a:xfrm>
            <a:off x="6096001" y="1373490"/>
            <a:ext cx="3001066" cy="261602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096001" y="4239661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latin typeface="Calibri"/>
                <a:ea typeface="+mn-lt"/>
                <a:cs typeface="Calibri"/>
              </a:rPr>
              <a:t>You can also</a:t>
            </a:r>
          </a:p>
          <a:p>
            <a:pPr marL="285750" indent="-285750">
              <a:buFont typeface="Arial,Sans-Serif"/>
              <a:buChar char="•"/>
            </a:pPr>
            <a:r>
              <a:rPr lang="en-GB" dirty="0">
                <a:latin typeface="Calibri"/>
                <a:cs typeface="Calibri"/>
              </a:rPr>
              <a:t>Save favourite items 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dirty="0">
                <a:latin typeface="Calibri"/>
                <a:cs typeface="Calibri"/>
              </a:rPr>
              <a:t>Add labels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dirty="0">
                <a:latin typeface="Calibri"/>
                <a:cs typeface="Calibri"/>
              </a:rPr>
              <a:t>Save queries </a:t>
            </a:r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dirty="0">
                <a:latin typeface="Calibri"/>
                <a:cs typeface="Calibri"/>
              </a:rPr>
              <a:t>Set alerts</a:t>
            </a:r>
            <a:endParaRPr lang="en-GB" dirty="0">
              <a:ea typeface="+mn-lt"/>
              <a:cs typeface="+mn-lt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409778" y="5799508"/>
            <a:ext cx="32771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https://www.uwtsd.ac.uk/library/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673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library catalogue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087154" y="3110147"/>
            <a:ext cx="17137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Sign in to access your account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488830" y="3570787"/>
            <a:ext cx="1236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Search box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1253706" y="1650521"/>
            <a:ext cx="2375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Access Browzine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4382219" y="1451001"/>
            <a:ext cx="2536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Access subject databases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7999562" y="1635667"/>
            <a:ext cx="2087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NeedMore? Service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438985" y="4799581"/>
            <a:ext cx="1286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Availability</a:t>
            </a:r>
            <a:endParaRPr lang="en-GB" dirty="0"/>
          </a:p>
        </p:txBody>
      </p:sp>
      <p:cxnSp>
        <p:nvCxnSpPr>
          <p:cNvPr id="38" name="Straight Arrow Connector 37"/>
          <p:cNvCxnSpPr/>
          <p:nvPr/>
        </p:nvCxnSpPr>
        <p:spPr>
          <a:xfrm flipV="1">
            <a:off x="1602599" y="4905555"/>
            <a:ext cx="738035" cy="7869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9920377" y="4799581"/>
            <a:ext cx="2001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Cite, email and pin options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11002" r="-309" b="4753"/>
          <a:stretch/>
        </p:blipFill>
        <p:spPr>
          <a:xfrm>
            <a:off x="2548451" y="2214654"/>
            <a:ext cx="6670311" cy="3734737"/>
          </a:xfrm>
          <a:prstGeom prst="rect">
            <a:avLst/>
          </a:prstGeom>
        </p:spPr>
      </p:pic>
      <p:cxnSp>
        <p:nvCxnSpPr>
          <p:cNvPr id="8" name="Straight Arrow Connector 7"/>
          <p:cNvCxnSpPr>
            <a:stCxn id="21" idx="3"/>
          </p:cNvCxnSpPr>
          <p:nvPr/>
        </p:nvCxnSpPr>
        <p:spPr>
          <a:xfrm flipV="1">
            <a:off x="1725283" y="2875472"/>
            <a:ext cx="1650521" cy="8799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932981" y="1897811"/>
            <a:ext cx="1702279" cy="4001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29" idx="2"/>
          </p:cNvCxnSpPr>
          <p:nvPr/>
        </p:nvCxnSpPr>
        <p:spPr>
          <a:xfrm flipH="1">
            <a:off x="5273615" y="1820333"/>
            <a:ext cx="376687" cy="4776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6285781" y="1955321"/>
            <a:ext cx="1944779" cy="3426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8528649" y="2467155"/>
            <a:ext cx="1598762" cy="8483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 flipV="1">
            <a:off x="6573328" y="3358551"/>
            <a:ext cx="3347049" cy="1610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40" idx="1"/>
          </p:cNvCxnSpPr>
          <p:nvPr/>
        </p:nvCxnSpPr>
        <p:spPr>
          <a:xfrm flipH="1" flipV="1">
            <a:off x="7999562" y="4984247"/>
            <a:ext cx="1920815" cy="138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20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819" y="252284"/>
            <a:ext cx="11398369" cy="100391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Know your way around a catalogue search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35552" y="3645514"/>
            <a:ext cx="227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Check if an article is peer reviewed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891622" y="3689231"/>
            <a:ext cx="20578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Check for the red arrows – these will give you other sources citing this article, or sources cited in this </a:t>
            </a:r>
            <a:r>
              <a:rPr lang="en-GB" dirty="0" smtClean="0"/>
              <a:t>article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35552" y="1823050"/>
            <a:ext cx="1874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Check if the article or book is available in full text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9891622" y="1620176"/>
            <a:ext cx="19265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Use the pin to save articles or books to your account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1228" r="1872" b="5617"/>
          <a:stretch/>
        </p:blipFill>
        <p:spPr>
          <a:xfrm>
            <a:off x="2584186" y="1731035"/>
            <a:ext cx="6932312" cy="3916392"/>
          </a:xfrm>
          <a:prstGeom prst="rect">
            <a:avLst/>
          </a:prstGeom>
        </p:spPr>
      </p:pic>
      <p:cxnSp>
        <p:nvCxnSpPr>
          <p:cNvPr id="9" name="Straight Arrow Connector 8"/>
          <p:cNvCxnSpPr/>
          <p:nvPr/>
        </p:nvCxnSpPr>
        <p:spPr>
          <a:xfrm flipH="1" flipV="1">
            <a:off x="8195094" y="2173857"/>
            <a:ext cx="1633268" cy="3335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1132936" y="2820505"/>
            <a:ext cx="3542581" cy="1987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2168106" y="4065917"/>
            <a:ext cx="2449902" cy="11271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 flipV="1">
            <a:off x="7481977" y="4376468"/>
            <a:ext cx="2308347" cy="6607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03248" y="5008436"/>
            <a:ext cx="2436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Download the article or view the issue contents</a:t>
            </a:r>
            <a:endParaRPr lang="en-GB" dirty="0"/>
          </a:p>
        </p:txBody>
      </p:sp>
      <p:cxnSp>
        <p:nvCxnSpPr>
          <p:cNvPr id="25" name="Straight Arrow Connector 24"/>
          <p:cNvCxnSpPr/>
          <p:nvPr/>
        </p:nvCxnSpPr>
        <p:spPr>
          <a:xfrm>
            <a:off x="2536166" y="5443557"/>
            <a:ext cx="208184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403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Know your way around an online article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852803" y="3416026"/>
            <a:ext cx="2081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Access the full text PDF or </a:t>
            </a:r>
            <a:r>
              <a:rPr lang="en-GB" dirty="0" err="1" smtClean="0"/>
              <a:t>eReader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54602" y="3100532"/>
            <a:ext cx="23348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Click on the authors, journal or keywords to browse other articles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9707592" y="4798837"/>
            <a:ext cx="21220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 the abstract or description to decide if the article is useful for you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l="-1" t="11207" r="1044" b="3916"/>
          <a:stretch/>
        </p:blipFill>
        <p:spPr>
          <a:xfrm>
            <a:off x="2665810" y="2104845"/>
            <a:ext cx="6788742" cy="3881887"/>
          </a:xfrm>
          <a:prstGeom prst="rect">
            <a:avLst/>
          </a:prstGeom>
        </p:spPr>
      </p:pic>
      <p:cxnSp>
        <p:nvCxnSpPr>
          <p:cNvPr id="12" name="Straight Arrow Connector 11"/>
          <p:cNvCxnSpPr/>
          <p:nvPr/>
        </p:nvCxnSpPr>
        <p:spPr>
          <a:xfrm>
            <a:off x="2504785" y="3739191"/>
            <a:ext cx="1388604" cy="3439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18504" y="4442289"/>
            <a:ext cx="16664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Click here to see the metrics of the article</a:t>
            </a:r>
            <a:endParaRPr lang="en-GB" dirty="0"/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1880558" y="5018328"/>
            <a:ext cx="1886310" cy="885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>
            <a:off x="7913298" y="5260502"/>
            <a:ext cx="1702279" cy="210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>
            <a:off x="8114581" y="3939431"/>
            <a:ext cx="1738222" cy="782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10035396" y="1696528"/>
            <a:ext cx="18992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Register to create an account</a:t>
            </a:r>
            <a:endParaRPr lang="en-GB" dirty="0"/>
          </a:p>
        </p:txBody>
      </p:sp>
      <p:cxnSp>
        <p:nvCxnSpPr>
          <p:cNvPr id="33" name="Straight Arrow Connector 32"/>
          <p:cNvCxnSpPr/>
          <p:nvPr/>
        </p:nvCxnSpPr>
        <p:spPr>
          <a:xfrm flipH="1">
            <a:off x="9454552" y="2104845"/>
            <a:ext cx="478890" cy="1207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267668" y="1606393"/>
            <a:ext cx="22371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Browse the journals, books and magazines within the database</a:t>
            </a:r>
            <a:endParaRPr lang="en-GB" dirty="0"/>
          </a:p>
        </p:txBody>
      </p:sp>
      <p:cxnSp>
        <p:nvCxnSpPr>
          <p:cNvPr id="36" name="Straight Arrow Connector 35"/>
          <p:cNvCxnSpPr/>
          <p:nvPr/>
        </p:nvCxnSpPr>
        <p:spPr>
          <a:xfrm>
            <a:off x="2186920" y="2224612"/>
            <a:ext cx="478890" cy="2357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889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libri"/>
                <a:cs typeface="Calibri"/>
              </a:rPr>
              <a:t>Subject specific databases and ebooks</a:t>
            </a:r>
            <a:endParaRPr lang="en-GB" dirty="0"/>
          </a:p>
        </p:txBody>
      </p:sp>
      <p:pic>
        <p:nvPicPr>
          <p:cNvPr id="4" name="Picture Placeholder 8"/>
          <p:cNvPicPr>
            <a:picLocks noChangeAspect="1"/>
          </p:cNvPicPr>
          <p:nvPr/>
        </p:nvPicPr>
        <p:blipFill rotWithShape="1">
          <a:blip r:embed="rId2"/>
          <a:srcRect l="253" t="18279" r="13543" b="9907"/>
          <a:stretch/>
        </p:blipFill>
        <p:spPr>
          <a:xfrm>
            <a:off x="2636227" y="1787796"/>
            <a:ext cx="6628544" cy="368135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9632831" y="1489494"/>
            <a:ext cx="2559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If you know the name of your database use the search box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5906219" y="1834551"/>
            <a:ext cx="3807124" cy="2300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0110158" y="3092044"/>
            <a:ext cx="17827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Or use the A-Z list to browse the databases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7401464" y="2541917"/>
            <a:ext cx="2754702" cy="8798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9632831" y="5060830"/>
            <a:ext cx="2380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Pin favourite databases to your account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>
          <a:xfrm flipH="1" flipV="1">
            <a:off x="8890958" y="4324709"/>
            <a:ext cx="1627517" cy="6268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71577" y="2064589"/>
            <a:ext cx="19495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Click here for a list of our ebook providers</a:t>
            </a:r>
            <a:endParaRPr lang="en-GB" dirty="0"/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1610264" y="2737449"/>
            <a:ext cx="1276130" cy="14463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217956" y="3937572"/>
            <a:ext cx="19955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Click on your institute to browse a list of relevant databases for your subject area</a:t>
            </a:r>
            <a:endParaRPr lang="en-GB" dirty="0"/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1685026" y="5198853"/>
            <a:ext cx="1201368" cy="1437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385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Browse ejournals - Browzine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2253" y="1654047"/>
            <a:ext cx="3379488" cy="4574040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Search by journal title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Browse by subject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Keep up-to-date with the latest issue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Create an account and stock your own shelf with your favourite titles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1304" r="482" b="4090"/>
          <a:stretch/>
        </p:blipFill>
        <p:spPr>
          <a:xfrm>
            <a:off x="3916393" y="1549727"/>
            <a:ext cx="7769524" cy="4403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17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Hints and tips for searching..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5529563" cy="457404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r>
              <a:rPr lang="en-GB" b="1" dirty="0">
                <a:latin typeface="Calibri"/>
                <a:cs typeface="Calibri"/>
              </a:rPr>
              <a:t>Sign in</a:t>
            </a:r>
            <a:r>
              <a:rPr lang="en-GB" dirty="0">
                <a:latin typeface="Calibri"/>
                <a:cs typeface="Calibri"/>
              </a:rPr>
              <a:t> to make the most of extra features 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endParaRPr lang="en-GB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r>
              <a:rPr lang="en-GB" dirty="0">
                <a:latin typeface="Calibri"/>
                <a:cs typeface="Calibri"/>
              </a:rPr>
              <a:t>Think carefully about your </a:t>
            </a:r>
            <a:r>
              <a:rPr lang="en-GB" b="1" dirty="0">
                <a:latin typeface="Calibri"/>
                <a:cs typeface="Calibri"/>
              </a:rPr>
              <a:t>keywords</a:t>
            </a:r>
            <a:r>
              <a:rPr lang="en-GB" dirty="0">
                <a:latin typeface="Calibri"/>
                <a:cs typeface="Calibri"/>
              </a:rPr>
              <a:t> and try </a:t>
            </a:r>
            <a:r>
              <a:rPr lang="en-GB" dirty="0" smtClean="0">
                <a:latin typeface="Calibri"/>
                <a:cs typeface="Calibri"/>
              </a:rPr>
              <a:t>alternatives</a:t>
            </a: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endParaRPr lang="en-GB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r>
              <a:rPr lang="en-GB" dirty="0" smtClean="0">
                <a:latin typeface="Calibri"/>
                <a:cs typeface="Calibri"/>
              </a:rPr>
              <a:t>Use </a:t>
            </a:r>
            <a:r>
              <a:rPr lang="en-GB" b="1" dirty="0" smtClean="0">
                <a:latin typeface="Calibri"/>
                <a:cs typeface="Calibri"/>
              </a:rPr>
              <a:t>AND</a:t>
            </a:r>
            <a:r>
              <a:rPr lang="en-GB" dirty="0" smtClean="0">
                <a:latin typeface="Calibri"/>
                <a:cs typeface="Calibri"/>
              </a:rPr>
              <a:t>, </a:t>
            </a:r>
            <a:r>
              <a:rPr lang="en-GB" b="1" dirty="0" smtClean="0">
                <a:latin typeface="Calibri"/>
                <a:cs typeface="Calibri"/>
              </a:rPr>
              <a:t>OR</a:t>
            </a:r>
            <a:r>
              <a:rPr lang="en-GB" dirty="0" smtClean="0">
                <a:latin typeface="Calibri"/>
                <a:cs typeface="Calibri"/>
              </a:rPr>
              <a:t> </a:t>
            </a:r>
            <a:r>
              <a:rPr lang="en-GB" smtClean="0">
                <a:latin typeface="Calibri"/>
                <a:cs typeface="Calibri"/>
              </a:rPr>
              <a:t>and </a:t>
            </a:r>
            <a:r>
              <a:rPr lang="en-GB" b="1" smtClean="0">
                <a:latin typeface="Calibri"/>
                <a:cs typeface="Calibri"/>
              </a:rPr>
              <a:t>NOT</a:t>
            </a:r>
            <a:r>
              <a:rPr lang="en-GB" smtClean="0">
                <a:latin typeface="Calibri"/>
                <a:cs typeface="Calibri"/>
              </a:rPr>
              <a:t> </a:t>
            </a:r>
            <a:r>
              <a:rPr lang="en-GB" dirty="0" smtClean="0">
                <a:latin typeface="Calibri"/>
                <a:cs typeface="Calibri"/>
              </a:rPr>
              <a:t>to broaden or narrow your searches</a:t>
            </a:r>
            <a:endParaRPr lang="en-GB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endParaRPr lang="en-GB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r>
              <a:rPr lang="en-GB" b="1" dirty="0">
                <a:latin typeface="Calibri"/>
                <a:cs typeface="Calibri"/>
              </a:rPr>
              <a:t>Use the information you find </a:t>
            </a:r>
            <a:r>
              <a:rPr lang="en-GB" dirty="0">
                <a:latin typeface="Calibri"/>
                <a:cs typeface="Calibri"/>
              </a:rPr>
              <a:t>to search for additional items </a:t>
            </a: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endParaRPr lang="en-GB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Arial" panose="05000000000000000000" pitchFamily="2" charset="2"/>
              <a:buChar char="•"/>
            </a:pPr>
            <a:r>
              <a:rPr lang="en-GB" b="1" dirty="0">
                <a:latin typeface="Calibri"/>
                <a:cs typeface="Calibri"/>
              </a:rPr>
              <a:t>Filter</a:t>
            </a:r>
            <a:r>
              <a:rPr lang="en-GB" dirty="0">
                <a:latin typeface="Calibri"/>
                <a:cs typeface="Calibri"/>
              </a:rPr>
              <a:t> your results using the column on the left, </a:t>
            </a:r>
            <a:r>
              <a:rPr lang="en-GB" dirty="0" err="1">
                <a:latin typeface="Calibri"/>
                <a:cs typeface="Calibri"/>
              </a:rPr>
              <a:t>eg</a:t>
            </a:r>
            <a:r>
              <a:rPr lang="en-GB" dirty="0">
                <a:latin typeface="Calibri"/>
                <a:cs typeface="Calibri"/>
              </a:rPr>
              <a:t>. limit to </a:t>
            </a:r>
            <a:r>
              <a:rPr lang="en-GB" b="1" dirty="0">
                <a:latin typeface="Calibri"/>
                <a:cs typeface="Calibri"/>
              </a:rPr>
              <a:t>full-text</a:t>
            </a:r>
            <a:r>
              <a:rPr lang="en-GB" dirty="0">
                <a:latin typeface="Calibri"/>
                <a:cs typeface="Calibri"/>
              </a:rPr>
              <a:t> or </a:t>
            </a:r>
            <a:r>
              <a:rPr lang="en-GB" b="1" dirty="0">
                <a:latin typeface="Calibri"/>
                <a:cs typeface="Calibri"/>
              </a:rPr>
              <a:t>peer reviewed </a:t>
            </a:r>
            <a:r>
              <a:rPr lang="en-GB" dirty="0">
                <a:latin typeface="Calibri"/>
                <a:cs typeface="Calibri"/>
              </a:rPr>
              <a:t>articles</a:t>
            </a:r>
          </a:p>
          <a:p>
            <a:endParaRPr lang="en-GB" dirty="0" smtClean="0"/>
          </a:p>
        </p:txBody>
      </p:sp>
      <p:pic>
        <p:nvPicPr>
          <p:cNvPr id="4" name="Picture Placeholder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7" r="11817"/>
          <a:stretch>
            <a:fillRect/>
          </a:stretch>
        </p:blipFill>
        <p:spPr>
          <a:xfrm>
            <a:off x="6828607" y="1592263"/>
            <a:ext cx="4568654" cy="3985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21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Copyright free image resources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Creative Commons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Flickr</a:t>
            </a:r>
            <a:r>
              <a:rPr lang="en-GB" dirty="0" smtClean="0"/>
              <a:t> – select The Commons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3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4"/>
              </a:rPr>
              <a:t>Google image search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5"/>
          </p:nvPr>
        </p:nvSpPr>
        <p:spPr/>
        <p:txBody>
          <a:bodyPr/>
          <a:lstStyle/>
          <a:p>
            <a:r>
              <a:rPr lang="en-GB" dirty="0" smtClean="0">
                <a:hlinkClick r:id="rId5"/>
              </a:rPr>
              <a:t>Pixabay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half" idx="27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hlinkClick r:id="rId6"/>
              </a:rPr>
              <a:t>The Met Image and Data </a:t>
            </a:r>
            <a:r>
              <a:rPr lang="en-GB" dirty="0">
                <a:hlinkClick r:id="rId6"/>
              </a:rPr>
              <a:t>R</a:t>
            </a:r>
            <a:r>
              <a:rPr lang="en-GB" dirty="0" smtClean="0">
                <a:hlinkClick r:id="rId6"/>
              </a:rPr>
              <a:t>esources</a:t>
            </a:r>
            <a:endParaRPr lang="en-GB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GB" dirty="0" smtClean="0"/>
              <a:t>5</a:t>
            </a:r>
            <a:endParaRPr lang="en-GB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sz="half" idx="29"/>
          </p:nvPr>
        </p:nvSpPr>
        <p:spPr/>
        <p:txBody>
          <a:bodyPr/>
          <a:lstStyle/>
          <a:p>
            <a:r>
              <a:rPr lang="en-GB" dirty="0" smtClean="0">
                <a:hlinkClick r:id="rId7"/>
              </a:rPr>
              <a:t>Unsplash</a:t>
            </a:r>
            <a:endParaRPr lang="en-GB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GB" dirty="0" smtClean="0"/>
              <a:t>6</a:t>
            </a:r>
            <a:endParaRPr lang="en-GB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half" idx="31"/>
          </p:nvPr>
        </p:nvSpPr>
        <p:spPr/>
        <p:txBody>
          <a:bodyPr/>
          <a:lstStyle/>
          <a:p>
            <a:r>
              <a:rPr lang="en-GB" dirty="0" smtClean="0">
                <a:hlinkClick r:id="rId8"/>
              </a:rPr>
              <a:t>Wikimedia Commons</a:t>
            </a: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r>
              <a:rPr lang="en-GB" dirty="0" smtClean="0"/>
              <a:t>7</a:t>
            </a:r>
            <a:endParaRPr lang="en-GB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half" idx="33"/>
          </p:nvPr>
        </p:nvSpPr>
        <p:spPr/>
        <p:txBody>
          <a:bodyPr/>
          <a:lstStyle/>
          <a:p>
            <a:r>
              <a:rPr lang="en-GB" dirty="0" smtClean="0"/>
              <a:t>UWTSD Asset Bank</a:t>
            </a:r>
            <a:endParaRPr lang="en-GB" dirty="0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34"/>
          </p:nvPr>
        </p:nvSpPr>
        <p:spPr/>
        <p:txBody>
          <a:bodyPr/>
          <a:lstStyle/>
          <a:p>
            <a:r>
              <a:rPr lang="en-GB" dirty="0" smtClean="0"/>
              <a:t>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761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to check if an image is copyrighted?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TinEye </a:t>
            </a:r>
            <a:r>
              <a:rPr lang="en-GB" dirty="0"/>
              <a:t>– an image recognition website </a:t>
            </a:r>
            <a:r>
              <a:rPr lang="en-GB" dirty="0">
                <a:hlinkClick r:id="rId2"/>
              </a:rPr>
              <a:t>https://www.tineye.com/</a:t>
            </a:r>
            <a:r>
              <a:rPr lang="en-GB" dirty="0"/>
              <a:t> </a:t>
            </a:r>
            <a:endParaRPr lang="en-GB" dirty="0"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Google Reverse Image Search </a:t>
            </a:r>
            <a:r>
              <a:rPr lang="en-GB" dirty="0">
                <a:hlinkClick r:id="rId3"/>
              </a:rPr>
              <a:t>https://ctrlq.org/google/images/</a:t>
            </a:r>
            <a:r>
              <a:rPr lang="en-GB" dirty="0"/>
              <a:t> </a:t>
            </a:r>
            <a:endParaRPr lang="en-GB" dirty="0"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Contact the library 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793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Need More?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230038" y="1956672"/>
            <a:ext cx="6314536" cy="3500974"/>
          </a:xfrm>
        </p:spPr>
        <p:txBody>
          <a:bodyPr>
            <a:normAutofit/>
          </a:bodyPr>
          <a:lstStyle/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3600" dirty="0" smtClean="0">
                <a:latin typeface="Calibri"/>
                <a:cs typeface="Calibri Light"/>
              </a:rPr>
              <a:t>If </a:t>
            </a:r>
            <a:r>
              <a:rPr lang="en-GB" sz="3600" dirty="0">
                <a:latin typeface="Calibri"/>
                <a:cs typeface="Calibri Light"/>
              </a:rPr>
              <a:t>you need help finding something, contact your Academic Liaison Librarian</a:t>
            </a:r>
            <a:endParaRPr lang="en-GB" sz="3600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endParaRPr lang="en-GB" sz="3600" dirty="0">
              <a:latin typeface="Calibri"/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3600" dirty="0">
                <a:latin typeface="Calibri"/>
                <a:cs typeface="Calibri Light"/>
              </a:rPr>
              <a:t>If we don't have something you need, request </a:t>
            </a:r>
            <a:r>
              <a:rPr lang="en-GB" sz="3600" dirty="0" smtClean="0">
                <a:latin typeface="Calibri"/>
                <a:cs typeface="Calibri Light"/>
              </a:rPr>
              <a:t>it!</a:t>
            </a:r>
            <a:endParaRPr lang="en-GB" sz="3600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sz="3600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455E9B9B-9B21-469B-9B5F-D28E21D23B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80" b="11680"/>
          <a:stretch/>
        </p:blipFill>
        <p:spPr>
          <a:xfrm>
            <a:off x="6467927" y="2228738"/>
            <a:ext cx="5152120" cy="2389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92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Navigating the library web pages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98241" y="1506664"/>
            <a:ext cx="1065172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>
                <a:latin typeface="Calibri"/>
                <a:cs typeface="Calibri"/>
              </a:rPr>
              <a:t>The library web pages can be found at:  </a:t>
            </a:r>
            <a:r>
              <a:rPr lang="en-GB" sz="2600" dirty="0">
                <a:latin typeface="Calibri"/>
                <a:cs typeface="Calibri"/>
                <a:hlinkClick r:id="rId2"/>
              </a:rPr>
              <a:t>https://www.uwtsd.ac.uk/library/</a:t>
            </a:r>
            <a:endParaRPr lang="en-GB" sz="2600" dirty="0"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Also, on Moodle, UWTSD Quick Links  - or search for </a:t>
            </a:r>
            <a:r>
              <a:rPr lang="en-GB" sz="2600" i="1" dirty="0">
                <a:latin typeface="Calibri"/>
                <a:cs typeface="Calibri"/>
              </a:rPr>
              <a:t>UWTSD library</a:t>
            </a:r>
            <a:endParaRPr lang="en-GB" sz="2600" dirty="0">
              <a:ea typeface="+mn-lt"/>
              <a:cs typeface="+mn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18006" y="2620488"/>
            <a:ext cx="6096000" cy="37425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u="sng" dirty="0">
                <a:latin typeface="Calibri"/>
                <a:cs typeface="Calibri"/>
              </a:rPr>
              <a:t>Have a look around the library web pages</a:t>
            </a:r>
            <a:endParaRPr lang="en-GB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Catalogue 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Libraries and Opening Times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Student Essentials – </a:t>
            </a:r>
            <a:r>
              <a:rPr lang="en-GB" sz="2600" dirty="0" err="1">
                <a:latin typeface="Calibri"/>
                <a:cs typeface="Calibri"/>
              </a:rPr>
              <a:t>Infoskills</a:t>
            </a:r>
            <a:r>
              <a:rPr lang="en-GB" sz="2600" dirty="0">
                <a:latin typeface="Calibri"/>
                <a:cs typeface="Calibri"/>
              </a:rPr>
              <a:t>, Referencing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Help and Support – Using our libraries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Library Resources 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 dirty="0">
                <a:latin typeface="Calibri"/>
                <a:cs typeface="Calibri"/>
              </a:rPr>
              <a:t>Contact Us</a:t>
            </a:r>
            <a:endParaRPr lang="en-US" sz="2600" dirty="0">
              <a:latin typeface="Calibri"/>
              <a:ea typeface="+mn-lt"/>
              <a:cs typeface="+mn-lt"/>
            </a:endParaRPr>
          </a:p>
        </p:txBody>
      </p:sp>
      <p:pic>
        <p:nvPicPr>
          <p:cNvPr id="5" name="Picture 5" descr="A picture containing indoor, computer, desk, sitting&#10;&#10;Description automatically generated">
            <a:extLst>
              <a:ext uri="{FF2B5EF4-FFF2-40B4-BE49-F238E27FC236}">
                <a16:creationId xmlns:a16="http://schemas.microsoft.com/office/drawing/2014/main" id="{F23D7B37-3536-4E74-B258-3AEF49663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6619" y="2620488"/>
            <a:ext cx="4763342" cy="3158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13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Help is always available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525247" y="1567550"/>
            <a:ext cx="8521272" cy="457404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 smtClean="0">
                <a:latin typeface="Calibri"/>
                <a:cs typeface="Calibri"/>
              </a:rPr>
              <a:t>Subject </a:t>
            </a:r>
            <a:r>
              <a:rPr lang="en-GB" sz="2600" dirty="0">
                <a:latin typeface="Calibri"/>
                <a:cs typeface="Calibri"/>
              </a:rPr>
              <a:t>based queries and help with searching for information</a:t>
            </a: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"/>
                <a:cs typeface="Calibri"/>
              </a:rPr>
              <a:t>Emily Hywel  </a:t>
            </a:r>
            <a:r>
              <a:rPr lang="en-GB" sz="2600" dirty="0">
                <a:latin typeface="Calibri"/>
                <a:cs typeface="Calibri"/>
              </a:rPr>
              <a:t>Academic Liaison Librarian</a:t>
            </a:r>
            <a:endParaRPr lang="en-GB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 smtClean="0">
                <a:latin typeface="Calibri"/>
                <a:cs typeface="Calibri"/>
              </a:rPr>
              <a:t>Email</a:t>
            </a:r>
            <a:r>
              <a:rPr lang="en-GB" sz="2600" dirty="0">
                <a:latin typeface="Calibri"/>
                <a:cs typeface="Calibri"/>
              </a:rPr>
              <a:t>:   </a:t>
            </a:r>
            <a:r>
              <a:rPr lang="en-GB" sz="2600" dirty="0">
                <a:latin typeface="Calibri"/>
                <a:cs typeface="Calibri"/>
                <a:hlinkClick r:id="rId2"/>
              </a:rPr>
              <a:t>emily.hywel@uwtsd.ac.uk</a:t>
            </a:r>
            <a:r>
              <a:rPr lang="en-GB" sz="2600" dirty="0">
                <a:latin typeface="Calibri"/>
                <a:cs typeface="Calibri"/>
              </a:rPr>
              <a:t>  or  </a:t>
            </a:r>
            <a:r>
              <a:rPr lang="en-GB" sz="2600" dirty="0">
                <a:latin typeface="Calibri"/>
                <a:cs typeface="Calibri"/>
                <a:hlinkClick r:id="rId3"/>
              </a:rPr>
              <a:t>infoskills@uwtsd.ac.uk</a:t>
            </a:r>
            <a:endParaRPr lang="en-GB" sz="26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cs typeface="Calibri"/>
              </a:rPr>
              <a:t>Telephone:   01792 481000 ex3105</a:t>
            </a: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ea typeface="+mn-lt"/>
                <a:cs typeface="Calibri Light"/>
              </a:rPr>
              <a:t>Online </a:t>
            </a:r>
            <a:r>
              <a:rPr lang="en-GB" sz="2600" dirty="0" err="1">
                <a:latin typeface="Calibri"/>
                <a:ea typeface="+mn-lt"/>
                <a:cs typeface="Calibri Light"/>
              </a:rPr>
              <a:t>Infoskills</a:t>
            </a:r>
            <a:r>
              <a:rPr lang="en-GB" sz="2600" dirty="0">
                <a:latin typeface="Calibri"/>
                <a:ea typeface="+mn-lt"/>
                <a:cs typeface="Calibri Light"/>
              </a:rPr>
              <a:t> Programme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"/>
                <a:ea typeface="+mn-lt"/>
                <a:cs typeface="+mn-lt"/>
                <a:hlinkClick r:id="rId4"/>
              </a:rPr>
              <a:t>Basic skills finding and using </a:t>
            </a:r>
            <a:r>
              <a:rPr lang="en-GB" sz="2600" dirty="0" smtClean="0">
                <a:latin typeface="Calibri"/>
                <a:ea typeface="+mn-lt"/>
                <a:cs typeface="+mn-lt"/>
                <a:hlinkClick r:id="rId4"/>
              </a:rPr>
              <a:t>information</a:t>
            </a:r>
            <a:endParaRPr lang="en-GB" sz="2600" dirty="0" smtClean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cs typeface="Calibri"/>
              </a:rPr>
              <a:t>General queries and help with loans</a:t>
            </a: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cs typeface="Calibri"/>
                <a:hlinkClick r:id="rId5"/>
              </a:rPr>
              <a:t>library@uwtsd.ac.uk</a:t>
            </a:r>
            <a:r>
              <a:rPr lang="en-GB" sz="2600" dirty="0">
                <a:latin typeface="Calibri"/>
                <a:cs typeface="Calibri"/>
              </a:rPr>
              <a:t> </a:t>
            </a:r>
            <a:endParaRPr lang="en-US" sz="2600" dirty="0">
              <a:ea typeface="+mn-lt"/>
              <a:cs typeface="+mn-lt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Picture 2" descr="Emily Hywel, Academic Liaison Libraria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0299" y="3158667"/>
            <a:ext cx="2573461" cy="2573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804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 or comments?</a:t>
            </a:r>
          </a:p>
        </p:txBody>
      </p:sp>
      <p:pic>
        <p:nvPicPr>
          <p:cNvPr id="4" name="Picture 5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DFB02B0B-F2B7-40E1-B7EC-6C18144395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348" r="1" b="25414"/>
          <a:stretch/>
        </p:blipFill>
        <p:spPr>
          <a:xfrm>
            <a:off x="698242" y="1433384"/>
            <a:ext cx="10499881" cy="44528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866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mustard [Read-Only]" id="{638C033A-C943-4883-A59A-B8E1426AE0E8}" vid="{F78C849E-30D8-4BF7-9584-C3236BF219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3" ma:contentTypeDescription="Create a new document." ma:contentTypeScope="" ma:versionID="eb41a2b409c941b791f8a18dfaf4d698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32c4c2b7112d2948c7970227bb95d042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c361958-d63d-4444-9986-5debd40b8faa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307CE08-7B97-4862-83CB-11DF6CC61A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9c361958-d63d-4444-9986-5debd40b8faa"/>
    <ds:schemaRef ds:uri="http://purl.org/dc/elements/1.1/"/>
    <ds:schemaRef ds:uri="http://schemas.microsoft.com/office/2006/metadata/properties"/>
    <ds:schemaRef ds:uri="http://schemas.microsoft.com/office/2006/documentManagement/types"/>
    <ds:schemaRef ds:uri="d6763200-d287-43bd-9663-450c381dd6d6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template-mustard</Template>
  <TotalTime>1895</TotalTime>
  <Words>1006</Words>
  <Application>Microsoft Office PowerPoint</Application>
  <PresentationFormat>Widescreen</PresentationFormat>
  <Paragraphs>155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Arial,Sans-Serif</vt:lpstr>
      <vt:lpstr>Calibri</vt:lpstr>
      <vt:lpstr>Calibri Light</vt:lpstr>
      <vt:lpstr>Lucida Sans</vt:lpstr>
      <vt:lpstr>Segoe UI</vt:lpstr>
      <vt:lpstr>Wingdings</vt:lpstr>
      <vt:lpstr>Office Theme</vt:lpstr>
      <vt:lpstr>Online Library Research Skills for Computing Students</vt:lpstr>
      <vt:lpstr>The aim of today's session will cover</vt:lpstr>
      <vt:lpstr>Why should you use the library?</vt:lpstr>
      <vt:lpstr>Searching for academic information</vt:lpstr>
      <vt:lpstr>5 step check to evaluate information</vt:lpstr>
      <vt:lpstr>Resources you have access to via the library </vt:lpstr>
      <vt:lpstr>Using the library catalogue</vt:lpstr>
      <vt:lpstr>Know your way around a catalogue search</vt:lpstr>
      <vt:lpstr>Know your way around an online article</vt:lpstr>
      <vt:lpstr>Subject specific databases and ebooks</vt:lpstr>
      <vt:lpstr>Browse ejournals - Browzine</vt:lpstr>
      <vt:lpstr>Hints and tips for searching.. </vt:lpstr>
      <vt:lpstr>Copyright free image resources</vt:lpstr>
      <vt:lpstr>How to check if an image is copyrighted?</vt:lpstr>
      <vt:lpstr>Need More?</vt:lpstr>
      <vt:lpstr>Navigating the library web pages</vt:lpstr>
      <vt:lpstr>Help is always available</vt:lpstr>
      <vt:lpstr>Any questions or comments?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Hywel</dc:creator>
  <cp:lastModifiedBy>Emily Hywel</cp:lastModifiedBy>
  <cp:revision>91</cp:revision>
  <dcterms:created xsi:type="dcterms:W3CDTF">2019-09-13T10:04:54Z</dcterms:created>
  <dcterms:modified xsi:type="dcterms:W3CDTF">2020-11-24T17:06:16Z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