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8" r:id="rId3"/>
    <p:sldId id="260" r:id="rId4"/>
    <p:sldId id="257" r:id="rId5"/>
    <p:sldId id="263" r:id="rId6"/>
    <p:sldId id="264" r:id="rId7"/>
    <p:sldId id="259" r:id="rId8"/>
    <p:sldId id="261" r:id="rId9"/>
    <p:sldId id="26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varScale="1">
        <p:scale>
          <a:sx n="92" d="100"/>
          <a:sy n="92" d="100"/>
        </p:scale>
        <p:origin x="498" y="90"/>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8F9A15-475B-4720-9D90-932C1E59EC78}" type="datetimeFigureOut">
              <a:rPr lang="en-GB" smtClean="0"/>
              <a:t>14/05/2018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E77545-F307-4774-A615-05D2E31C05B9}" type="slidenum">
              <a:rPr lang="en-GB" smtClean="0"/>
              <a:t>‹#›</a:t>
            </a:fld>
            <a:endParaRPr lang="en-GB"/>
          </a:p>
        </p:txBody>
      </p:sp>
    </p:spTree>
    <p:extLst>
      <p:ext uri="{BB962C8B-B14F-4D97-AF65-F5344CB8AC3E}">
        <p14:creationId xmlns:p14="http://schemas.microsoft.com/office/powerpoint/2010/main" val="30770675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245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1921F131-4EE8-4F96-9505-9A13D893182C}" type="slidenum">
              <a:rPr lang="en-GB" altLang="en-US">
                <a:latin typeface="Times New Roman" panose="02020603050405020304" pitchFamily="18" charset="0"/>
              </a:rPr>
              <a:pPr eaLnBrk="1" hangingPunct="1">
                <a:spcBef>
                  <a:spcPct val="0"/>
                </a:spcBef>
              </a:pPr>
              <a:t>8</a:t>
            </a:fld>
            <a:endParaRPr lang="en-GB" altLang="en-US">
              <a:latin typeface="Times New Roman" panose="02020603050405020304" pitchFamily="18" charset="0"/>
            </a:endParaRPr>
          </a:p>
        </p:txBody>
      </p:sp>
    </p:spTree>
    <p:extLst>
      <p:ext uri="{BB962C8B-B14F-4D97-AF65-F5344CB8AC3E}">
        <p14:creationId xmlns:p14="http://schemas.microsoft.com/office/powerpoint/2010/main" val="6413038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9356BB6-A7E1-49DB-AE7B-E38D72831A23}" type="datetimeFigureOut">
              <a:rPr lang="en-GB" smtClean="0"/>
              <a:t>14/05/2018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8D6435-6819-4CD0-9384-4A8CC2B57956}" type="slidenum">
              <a:rPr lang="en-GB" smtClean="0"/>
              <a:t>‹#›</a:t>
            </a:fld>
            <a:endParaRPr lang="en-GB"/>
          </a:p>
        </p:txBody>
      </p:sp>
    </p:spTree>
    <p:extLst>
      <p:ext uri="{BB962C8B-B14F-4D97-AF65-F5344CB8AC3E}">
        <p14:creationId xmlns:p14="http://schemas.microsoft.com/office/powerpoint/2010/main" val="17934608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9356BB6-A7E1-49DB-AE7B-E38D72831A23}" type="datetimeFigureOut">
              <a:rPr lang="en-GB" smtClean="0"/>
              <a:t>14/05/2018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8D6435-6819-4CD0-9384-4A8CC2B57956}" type="slidenum">
              <a:rPr lang="en-GB" smtClean="0"/>
              <a:t>‹#›</a:t>
            </a:fld>
            <a:endParaRPr lang="en-GB"/>
          </a:p>
        </p:txBody>
      </p:sp>
    </p:spTree>
    <p:extLst>
      <p:ext uri="{BB962C8B-B14F-4D97-AF65-F5344CB8AC3E}">
        <p14:creationId xmlns:p14="http://schemas.microsoft.com/office/powerpoint/2010/main" val="21747970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9356BB6-A7E1-49DB-AE7B-E38D72831A23}" type="datetimeFigureOut">
              <a:rPr lang="en-GB" smtClean="0"/>
              <a:t>14/05/2018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8D6435-6819-4CD0-9384-4A8CC2B57956}" type="slidenum">
              <a:rPr lang="en-GB" smtClean="0"/>
              <a:t>‹#›</a:t>
            </a:fld>
            <a:endParaRPr lang="en-GB"/>
          </a:p>
        </p:txBody>
      </p:sp>
    </p:spTree>
    <p:extLst>
      <p:ext uri="{BB962C8B-B14F-4D97-AF65-F5344CB8AC3E}">
        <p14:creationId xmlns:p14="http://schemas.microsoft.com/office/powerpoint/2010/main" val="17545844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9356BB6-A7E1-49DB-AE7B-E38D72831A23}" type="datetimeFigureOut">
              <a:rPr lang="en-GB" smtClean="0"/>
              <a:t>14/05/2018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8D6435-6819-4CD0-9384-4A8CC2B57956}" type="slidenum">
              <a:rPr lang="en-GB" smtClean="0"/>
              <a:t>‹#›</a:t>
            </a:fld>
            <a:endParaRPr lang="en-GB"/>
          </a:p>
        </p:txBody>
      </p:sp>
    </p:spTree>
    <p:extLst>
      <p:ext uri="{BB962C8B-B14F-4D97-AF65-F5344CB8AC3E}">
        <p14:creationId xmlns:p14="http://schemas.microsoft.com/office/powerpoint/2010/main" val="15284505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9356BB6-A7E1-49DB-AE7B-E38D72831A23}" type="datetimeFigureOut">
              <a:rPr lang="en-GB" smtClean="0"/>
              <a:t>14/05/2018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68D6435-6819-4CD0-9384-4A8CC2B57956}" type="slidenum">
              <a:rPr lang="en-GB" smtClean="0"/>
              <a:t>‹#›</a:t>
            </a:fld>
            <a:endParaRPr lang="en-GB"/>
          </a:p>
        </p:txBody>
      </p:sp>
    </p:spTree>
    <p:extLst>
      <p:ext uri="{BB962C8B-B14F-4D97-AF65-F5344CB8AC3E}">
        <p14:creationId xmlns:p14="http://schemas.microsoft.com/office/powerpoint/2010/main" val="21381930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9356BB6-A7E1-49DB-AE7B-E38D72831A23}" type="datetimeFigureOut">
              <a:rPr lang="en-GB" smtClean="0"/>
              <a:t>14/05/2018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68D6435-6819-4CD0-9384-4A8CC2B57956}" type="slidenum">
              <a:rPr lang="en-GB" smtClean="0"/>
              <a:t>‹#›</a:t>
            </a:fld>
            <a:endParaRPr lang="en-GB"/>
          </a:p>
        </p:txBody>
      </p:sp>
    </p:spTree>
    <p:extLst>
      <p:ext uri="{BB962C8B-B14F-4D97-AF65-F5344CB8AC3E}">
        <p14:creationId xmlns:p14="http://schemas.microsoft.com/office/powerpoint/2010/main" val="3974651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9356BB6-A7E1-49DB-AE7B-E38D72831A23}" type="datetimeFigureOut">
              <a:rPr lang="en-GB" smtClean="0"/>
              <a:t>14/05/2018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68D6435-6819-4CD0-9384-4A8CC2B57956}" type="slidenum">
              <a:rPr lang="en-GB" smtClean="0"/>
              <a:t>‹#›</a:t>
            </a:fld>
            <a:endParaRPr lang="en-GB"/>
          </a:p>
        </p:txBody>
      </p:sp>
    </p:spTree>
    <p:extLst>
      <p:ext uri="{BB962C8B-B14F-4D97-AF65-F5344CB8AC3E}">
        <p14:creationId xmlns:p14="http://schemas.microsoft.com/office/powerpoint/2010/main" val="667640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9356BB6-A7E1-49DB-AE7B-E38D72831A23}" type="datetimeFigureOut">
              <a:rPr lang="en-GB" smtClean="0"/>
              <a:t>14/05/2018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8D6435-6819-4CD0-9384-4A8CC2B57956}" type="slidenum">
              <a:rPr lang="en-GB" smtClean="0"/>
              <a:t>‹#›</a:t>
            </a:fld>
            <a:endParaRPr lang="en-GB"/>
          </a:p>
        </p:txBody>
      </p:sp>
    </p:spTree>
    <p:extLst>
      <p:ext uri="{BB962C8B-B14F-4D97-AF65-F5344CB8AC3E}">
        <p14:creationId xmlns:p14="http://schemas.microsoft.com/office/powerpoint/2010/main" val="14749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9356BB6-A7E1-49DB-AE7B-E38D72831A23}" type="datetimeFigureOut">
              <a:rPr lang="en-GB" smtClean="0"/>
              <a:t>14/05/2018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8D6435-6819-4CD0-9384-4A8CC2B57956}" type="slidenum">
              <a:rPr lang="en-GB" smtClean="0"/>
              <a:t>‹#›</a:t>
            </a:fld>
            <a:endParaRPr lang="en-GB"/>
          </a:p>
        </p:txBody>
      </p:sp>
    </p:spTree>
    <p:extLst>
      <p:ext uri="{BB962C8B-B14F-4D97-AF65-F5344CB8AC3E}">
        <p14:creationId xmlns:p14="http://schemas.microsoft.com/office/powerpoint/2010/main" val="19333929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9356BB6-A7E1-49DB-AE7B-E38D72831A23}" type="datetimeFigureOut">
              <a:rPr lang="en-GB" smtClean="0"/>
              <a:t>14/05/2018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8D6435-6819-4CD0-9384-4A8CC2B57956}" type="slidenum">
              <a:rPr lang="en-GB" smtClean="0"/>
              <a:t>‹#›</a:t>
            </a:fld>
            <a:endParaRPr lang="en-GB"/>
          </a:p>
        </p:txBody>
      </p:sp>
    </p:spTree>
    <p:extLst>
      <p:ext uri="{BB962C8B-B14F-4D97-AF65-F5344CB8AC3E}">
        <p14:creationId xmlns:p14="http://schemas.microsoft.com/office/powerpoint/2010/main" val="2382454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9356BB6-A7E1-49DB-AE7B-E38D72831A23}" type="datetimeFigureOut">
              <a:rPr lang="en-GB" smtClean="0"/>
              <a:t>14/05/2018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8D6435-6819-4CD0-9384-4A8CC2B57956}" type="slidenum">
              <a:rPr lang="en-GB" smtClean="0"/>
              <a:t>‹#›</a:t>
            </a:fld>
            <a:endParaRPr lang="en-GB"/>
          </a:p>
        </p:txBody>
      </p:sp>
    </p:spTree>
    <p:extLst>
      <p:ext uri="{BB962C8B-B14F-4D97-AF65-F5344CB8AC3E}">
        <p14:creationId xmlns:p14="http://schemas.microsoft.com/office/powerpoint/2010/main" val="13935946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9356BB6-A7E1-49DB-AE7B-E38D72831A23}" type="datetimeFigureOut">
              <a:rPr lang="en-GB" smtClean="0"/>
              <a:t>14/05/2018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68D6435-6819-4CD0-9384-4A8CC2B57956}" type="slidenum">
              <a:rPr lang="en-GB" smtClean="0"/>
              <a:t>‹#›</a:t>
            </a:fld>
            <a:endParaRPr lang="en-GB"/>
          </a:p>
        </p:txBody>
      </p:sp>
    </p:spTree>
    <p:extLst>
      <p:ext uri="{BB962C8B-B14F-4D97-AF65-F5344CB8AC3E}">
        <p14:creationId xmlns:p14="http://schemas.microsoft.com/office/powerpoint/2010/main" val="14481987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Stakeholder concept</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7807179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06364"/>
            <a:ext cx="8229600" cy="884237"/>
          </a:xfrm>
        </p:spPr>
        <p:txBody>
          <a:bodyPr>
            <a:normAutofit/>
          </a:bodyPr>
          <a:lstStyle/>
          <a:p>
            <a:r>
              <a:rPr lang="en-GB" dirty="0" smtClean="0"/>
              <a:t>What are stakeholders</a:t>
            </a:r>
            <a:endParaRPr lang="en-GB" dirty="0"/>
          </a:p>
        </p:txBody>
      </p:sp>
      <p:sp>
        <p:nvSpPr>
          <p:cNvPr id="3" name="Content Placeholder 2"/>
          <p:cNvSpPr>
            <a:spLocks noGrp="1"/>
          </p:cNvSpPr>
          <p:nvPr>
            <p:ph idx="1"/>
          </p:nvPr>
        </p:nvSpPr>
        <p:spPr>
          <a:xfrm>
            <a:off x="1981200" y="1219201"/>
            <a:ext cx="8229600" cy="4906963"/>
          </a:xfrm>
        </p:spPr>
        <p:txBody>
          <a:bodyPr>
            <a:normAutofit/>
          </a:bodyPr>
          <a:lstStyle/>
          <a:p>
            <a:r>
              <a:rPr lang="en-GB" dirty="0"/>
              <a:t>“Stakeholders are those individuals or groups who depend on the organisation to fulfil their own goals and on whom, in turn, the organisation depends.” Johnson &amp; Scholes 2005 p17</a:t>
            </a:r>
          </a:p>
          <a:p>
            <a:r>
              <a:rPr lang="en-GB" dirty="0"/>
              <a:t>“Stakeholders are individuals and/or groups who are affected by or affect the performance of the organisation in which they have an interest. Typically they would include employees, managers, creditors, suppliers, shareholders and society at large.” Worthington &amp; Britton 2006 </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34201" y="5257800"/>
            <a:ext cx="3276599" cy="1524000"/>
          </a:xfrm>
          <a:prstGeom prst="rect">
            <a:avLst/>
          </a:prstGeom>
        </p:spPr>
      </p:pic>
    </p:spTree>
    <p:extLst>
      <p:ext uri="{BB962C8B-B14F-4D97-AF65-F5344CB8AC3E}">
        <p14:creationId xmlns:p14="http://schemas.microsoft.com/office/powerpoint/2010/main" val="14256983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Stakeholders: Internal and External</a:t>
            </a:r>
            <a:br>
              <a:rPr lang="en-GB" dirty="0" smtClean="0"/>
            </a:br>
            <a:r>
              <a:rPr lang="en-GB" dirty="0" smtClean="0"/>
              <a:t>- the 9 audiences</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52652" y="2372321"/>
            <a:ext cx="7886699" cy="2971800"/>
          </a:xfrm>
        </p:spPr>
      </p:pic>
    </p:spTree>
    <p:extLst>
      <p:ext uri="{BB962C8B-B14F-4D97-AF65-F5344CB8AC3E}">
        <p14:creationId xmlns:p14="http://schemas.microsoft.com/office/powerpoint/2010/main" val="32175226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Levels of stakeholders</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8200" y="1825625"/>
            <a:ext cx="10515600" cy="4351338"/>
          </a:xfrm>
        </p:spPr>
      </p:pic>
    </p:spTree>
    <p:extLst>
      <p:ext uri="{BB962C8B-B14F-4D97-AF65-F5344CB8AC3E}">
        <p14:creationId xmlns:p14="http://schemas.microsoft.com/office/powerpoint/2010/main" val="41973979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838200" y="1825625"/>
            <a:ext cx="5136573" cy="4351338"/>
          </a:xfrm>
        </p:spPr>
      </p:pic>
      <p:sp>
        <p:nvSpPr>
          <p:cNvPr id="4" name="Content Placeholder 3"/>
          <p:cNvSpPr>
            <a:spLocks noGrp="1"/>
          </p:cNvSpPr>
          <p:nvPr>
            <p:ph sz="half" idx="2"/>
          </p:nvPr>
        </p:nvSpPr>
        <p:spPr/>
        <p:txBody>
          <a:bodyPr/>
          <a:lstStyle/>
          <a:p>
            <a:r>
              <a:rPr lang="en-GB" dirty="0" smtClean="0"/>
              <a:t>Internal Markets</a:t>
            </a:r>
          </a:p>
          <a:p>
            <a:r>
              <a:rPr lang="en-GB" dirty="0" smtClean="0"/>
              <a:t>Referral Markets</a:t>
            </a:r>
          </a:p>
          <a:p>
            <a:r>
              <a:rPr lang="en-GB" dirty="0" smtClean="0"/>
              <a:t>Influence Markets</a:t>
            </a:r>
          </a:p>
          <a:p>
            <a:r>
              <a:rPr lang="en-GB" dirty="0" smtClean="0"/>
              <a:t>Recruitment Markets</a:t>
            </a:r>
          </a:p>
          <a:p>
            <a:r>
              <a:rPr lang="en-GB" dirty="0" smtClean="0"/>
              <a:t>Supplier/Alliance Markets</a:t>
            </a:r>
            <a:endParaRPr lang="en-GB" dirty="0"/>
          </a:p>
        </p:txBody>
      </p:sp>
    </p:spTree>
    <p:extLst>
      <p:ext uri="{BB962C8B-B14F-4D97-AF65-F5344CB8AC3E}">
        <p14:creationId xmlns:p14="http://schemas.microsoft.com/office/powerpoint/2010/main" val="28469002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r>
              <a:rPr lang="en-GB" dirty="0" smtClean="0"/>
              <a:t>Marketing acts as co-ordinating force</a:t>
            </a:r>
          </a:p>
          <a:p>
            <a:r>
              <a:rPr lang="en-GB" dirty="0" smtClean="0"/>
              <a:t>Provide service to “rest” of organisation</a:t>
            </a:r>
          </a:p>
          <a:p>
            <a:r>
              <a:rPr lang="en-GB" dirty="0" smtClean="0"/>
              <a:t>Align employee actions to communal  set objectives</a:t>
            </a:r>
          </a:p>
          <a:p>
            <a:r>
              <a:rPr lang="en-GB" dirty="0" smtClean="0"/>
              <a:t>Put customers first</a:t>
            </a:r>
          </a:p>
          <a:p>
            <a:r>
              <a:rPr lang="en-GB" dirty="0" smtClean="0"/>
              <a:t>Encourage improvements/ </a:t>
            </a:r>
            <a:r>
              <a:rPr lang="en-GB" dirty="0" err="1" smtClean="0"/>
              <a:t>npd</a:t>
            </a:r>
            <a:endParaRPr lang="en-GB" dirty="0" smtClean="0"/>
          </a:p>
          <a:p>
            <a:r>
              <a:rPr lang="en-GB" dirty="0" smtClean="0"/>
              <a:t>Share information</a:t>
            </a:r>
            <a:endParaRPr lang="en-GB" dirty="0"/>
          </a:p>
        </p:txBody>
      </p:sp>
      <p:sp>
        <p:nvSpPr>
          <p:cNvPr id="4" name="Content Placeholder 3"/>
          <p:cNvSpPr>
            <a:spLocks noGrp="1"/>
          </p:cNvSpPr>
          <p:nvPr>
            <p:ph sz="half" idx="2"/>
          </p:nvPr>
        </p:nvSpPr>
        <p:spPr/>
        <p:txBody>
          <a:bodyPr/>
          <a:lstStyle/>
          <a:p>
            <a:endParaRPr lang="en-GB"/>
          </a:p>
        </p:txBody>
      </p:sp>
    </p:spTree>
    <p:extLst>
      <p:ext uri="{BB962C8B-B14F-4D97-AF65-F5344CB8AC3E}">
        <p14:creationId xmlns:p14="http://schemas.microsoft.com/office/powerpoint/2010/main" val="28051118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issue with stakeholders</a:t>
            </a:r>
            <a:endParaRPr lang="en-GB" dirty="0"/>
          </a:p>
        </p:txBody>
      </p:sp>
      <p:sp>
        <p:nvSpPr>
          <p:cNvPr id="3" name="Content Placeholder 2"/>
          <p:cNvSpPr>
            <a:spLocks noGrp="1"/>
          </p:cNvSpPr>
          <p:nvPr>
            <p:ph idx="1"/>
          </p:nvPr>
        </p:nvSpPr>
        <p:spPr/>
        <p:txBody>
          <a:bodyPr>
            <a:normAutofit/>
          </a:bodyPr>
          <a:lstStyle/>
          <a:p>
            <a:pPr marL="0" indent="0">
              <a:buNone/>
            </a:pPr>
            <a:r>
              <a:rPr lang="en-GB" dirty="0" smtClean="0"/>
              <a:t>It was so much easier when the focus was only on generating the best return for the shareholders because </a:t>
            </a:r>
            <a:r>
              <a:rPr lang="en-GB" i="1" dirty="0" smtClean="0"/>
              <a:t>different stakeholders have different</a:t>
            </a:r>
            <a:r>
              <a:rPr lang="en-GB" dirty="0" smtClean="0"/>
              <a:t>;</a:t>
            </a:r>
          </a:p>
          <a:p>
            <a:r>
              <a:rPr lang="en-GB" dirty="0" smtClean="0"/>
              <a:t>Needs</a:t>
            </a:r>
          </a:p>
          <a:p>
            <a:r>
              <a:rPr lang="en-GB" dirty="0" smtClean="0"/>
              <a:t>Expectations</a:t>
            </a:r>
          </a:p>
          <a:p>
            <a:r>
              <a:rPr lang="en-GB" dirty="0" smtClean="0"/>
              <a:t>Interests</a:t>
            </a:r>
          </a:p>
          <a:p>
            <a:r>
              <a:rPr lang="en-GB" dirty="0" smtClean="0"/>
              <a:t>Drivers</a:t>
            </a:r>
          </a:p>
          <a:p>
            <a:pPr marL="0" indent="0">
              <a:buNone/>
            </a:pPr>
            <a:r>
              <a:rPr lang="en-GB" dirty="0" smtClean="0"/>
              <a:t>One size fits all is RARELY the case due to differing and often conflicting needs and expectations of the different stakeholder groups</a:t>
            </a:r>
          </a:p>
          <a:p>
            <a:pPr marL="0" indent="0">
              <a:buNone/>
            </a:pP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800600" y="2819402"/>
            <a:ext cx="5486401" cy="1828799"/>
          </a:xfrm>
          <a:prstGeom prst="rect">
            <a:avLst/>
          </a:prstGeom>
        </p:spPr>
      </p:pic>
    </p:spTree>
    <p:extLst>
      <p:ext uri="{BB962C8B-B14F-4D97-AF65-F5344CB8AC3E}">
        <p14:creationId xmlns:p14="http://schemas.microsoft.com/office/powerpoint/2010/main" val="39548483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1859108" y="228600"/>
            <a:ext cx="8580293" cy="1219200"/>
          </a:xfrm>
        </p:spPr>
        <p:txBody>
          <a:bodyPr>
            <a:normAutofit/>
          </a:bodyPr>
          <a:lstStyle/>
          <a:p>
            <a:r>
              <a:rPr lang="en-GB" altLang="en-US" sz="2700" dirty="0"/>
              <a:t>Potential methods of communicating with stakeholders</a:t>
            </a:r>
          </a:p>
        </p:txBody>
      </p:sp>
      <p:sp>
        <p:nvSpPr>
          <p:cNvPr id="15363" name="Content Placeholder 2"/>
          <p:cNvSpPr>
            <a:spLocks noGrp="1"/>
          </p:cNvSpPr>
          <p:nvPr>
            <p:ph idx="1"/>
          </p:nvPr>
        </p:nvSpPr>
        <p:spPr>
          <a:xfrm>
            <a:off x="1937038" y="1447800"/>
            <a:ext cx="8502362" cy="5257800"/>
          </a:xfrm>
        </p:spPr>
        <p:txBody>
          <a:bodyPr>
            <a:noAutofit/>
          </a:bodyPr>
          <a:lstStyle/>
          <a:p>
            <a:r>
              <a:rPr lang="en-GB" altLang="en-US" sz="2400" b="1" dirty="0"/>
              <a:t>Employees</a:t>
            </a:r>
            <a:r>
              <a:rPr lang="en-GB" altLang="en-US" sz="2400" dirty="0"/>
              <a:t> – memo, e-mail, presentations, briefings, reports, posters, notice boards, internet/intranet, social networking sites, Organisation own magazine/ TV/ Radio</a:t>
            </a:r>
          </a:p>
          <a:p>
            <a:r>
              <a:rPr lang="en-GB" altLang="en-US" sz="2400" b="1" dirty="0"/>
              <a:t>Shareholders</a:t>
            </a:r>
            <a:r>
              <a:rPr lang="en-GB" altLang="en-US" sz="2400" dirty="0"/>
              <a:t> – AGM, annual reports, presentations</a:t>
            </a:r>
          </a:p>
          <a:p>
            <a:r>
              <a:rPr lang="en-GB" altLang="en-US" sz="2400" b="1" dirty="0"/>
              <a:t>Suppliers &amp; Intermediaries </a:t>
            </a:r>
            <a:r>
              <a:rPr lang="en-GB" altLang="en-US" sz="2400" dirty="0"/>
              <a:t>– extranet, presentations, reports, flyers</a:t>
            </a:r>
          </a:p>
          <a:p>
            <a:r>
              <a:rPr lang="en-GB" altLang="en-US" sz="2400" b="1" dirty="0"/>
              <a:t>Local community </a:t>
            </a:r>
            <a:r>
              <a:rPr lang="en-GB" altLang="en-US" sz="2400" dirty="0"/>
              <a:t>– newsletter, sponsorship, poster/flyer, reports, leaflets, meetings, surveys, open days</a:t>
            </a:r>
          </a:p>
          <a:p>
            <a:r>
              <a:rPr lang="en-GB" altLang="en-US" sz="2400" b="1" dirty="0"/>
              <a:t>Media</a:t>
            </a:r>
            <a:r>
              <a:rPr lang="en-GB" altLang="en-US" sz="2400" dirty="0"/>
              <a:t> – press relations/ press releases, photo opportunities, senior management contact, hospitality, events </a:t>
            </a:r>
          </a:p>
          <a:p>
            <a:r>
              <a:rPr lang="en-GB" altLang="en-US" sz="2400" b="1" dirty="0"/>
              <a:t>Government bodies/agencies </a:t>
            </a:r>
            <a:r>
              <a:rPr lang="en-GB" altLang="en-US" sz="2400" dirty="0"/>
              <a:t>– letters, presentations, reports, visits</a:t>
            </a:r>
          </a:p>
          <a:p>
            <a:r>
              <a:rPr lang="en-GB" altLang="en-US" sz="2400" b="1" dirty="0"/>
              <a:t>Professional affiliations </a:t>
            </a:r>
            <a:r>
              <a:rPr lang="en-GB" altLang="en-US" sz="2400" dirty="0"/>
              <a:t>– extranet, newsletters, briefings</a:t>
            </a:r>
          </a:p>
        </p:txBody>
      </p:sp>
    </p:spTree>
    <p:extLst>
      <p:ext uri="{BB962C8B-B14F-4D97-AF65-F5344CB8AC3E}">
        <p14:creationId xmlns:p14="http://schemas.microsoft.com/office/powerpoint/2010/main" val="22666071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endParaRPr lang="en-GB" altLang="en-US" smtClean="0"/>
          </a:p>
        </p:txBody>
      </p:sp>
      <p:pic>
        <p:nvPicPr>
          <p:cNvPr id="7171"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774825" y="188913"/>
            <a:ext cx="8713788" cy="6335712"/>
          </a:xfrm>
        </p:spPr>
      </p:pic>
    </p:spTree>
    <p:extLst>
      <p:ext uri="{BB962C8B-B14F-4D97-AF65-F5344CB8AC3E}">
        <p14:creationId xmlns:p14="http://schemas.microsoft.com/office/powerpoint/2010/main" val="324073077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297</Words>
  <Application>Microsoft Office PowerPoint</Application>
  <PresentationFormat>Widescreen</PresentationFormat>
  <Paragraphs>33</Paragraphs>
  <Slides>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Times New Roman</vt:lpstr>
      <vt:lpstr>Office Theme</vt:lpstr>
      <vt:lpstr>The Stakeholder concept</vt:lpstr>
      <vt:lpstr>What are stakeholders</vt:lpstr>
      <vt:lpstr>Stakeholders: Internal and External - the 9 audiences</vt:lpstr>
      <vt:lpstr>Levels of stakeholders</vt:lpstr>
      <vt:lpstr>PowerPoint Presentation</vt:lpstr>
      <vt:lpstr>PowerPoint Presentation</vt:lpstr>
      <vt:lpstr>The issue with stakeholders</vt:lpstr>
      <vt:lpstr>Potential methods of communicating with stakeholders</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Stakeholder concept</dc:title>
  <dc:creator>Will Fleming</dc:creator>
  <cp:lastModifiedBy>Will Fleming</cp:lastModifiedBy>
  <cp:revision>1</cp:revision>
  <dcterms:created xsi:type="dcterms:W3CDTF">2018-05-14T10:41:47Z</dcterms:created>
  <dcterms:modified xsi:type="dcterms:W3CDTF">2018-05-14T10:43:21Z</dcterms:modified>
</cp:coreProperties>
</file>