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5"/>
  </p:notesMasterIdLst>
  <p:handoutMasterIdLst>
    <p:handoutMasterId r:id="rId36"/>
  </p:handoutMasterIdLst>
  <p:sldIdLst>
    <p:sldId id="256" r:id="rId2"/>
    <p:sldId id="260" r:id="rId3"/>
    <p:sldId id="261" r:id="rId4"/>
    <p:sldId id="262" r:id="rId5"/>
    <p:sldId id="263" r:id="rId6"/>
    <p:sldId id="290" r:id="rId7"/>
    <p:sldId id="264" r:id="rId8"/>
    <p:sldId id="265" r:id="rId9"/>
    <p:sldId id="267" r:id="rId10"/>
    <p:sldId id="266" r:id="rId11"/>
    <p:sldId id="269" r:id="rId12"/>
    <p:sldId id="268" r:id="rId13"/>
    <p:sldId id="270" r:id="rId14"/>
    <p:sldId id="287" r:id="rId15"/>
    <p:sldId id="288" r:id="rId16"/>
    <p:sldId id="285" r:id="rId17"/>
    <p:sldId id="297" r:id="rId18"/>
    <p:sldId id="284" r:id="rId19"/>
    <p:sldId id="296" r:id="rId20"/>
    <p:sldId id="271" r:id="rId21"/>
    <p:sldId id="272" r:id="rId22"/>
    <p:sldId id="302" r:id="rId23"/>
    <p:sldId id="275" r:id="rId24"/>
    <p:sldId id="274" r:id="rId25"/>
    <p:sldId id="303" r:id="rId26"/>
    <p:sldId id="273" r:id="rId27"/>
    <p:sldId id="294" r:id="rId28"/>
    <p:sldId id="257" r:id="rId29"/>
    <p:sldId id="283" r:id="rId30"/>
    <p:sldId id="292" r:id="rId31"/>
    <p:sldId id="295" r:id="rId32"/>
    <p:sldId id="293" r:id="rId33"/>
    <p:sldId id="258" r:id="rId34"/>
  </p:sldIdLst>
  <p:sldSz cx="9144000" cy="6858000" type="screen4x3"/>
  <p:notesSz cx="6856413" cy="9750425"/>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20688"/>
    <a:srgbClr val="000066"/>
    <a:srgbClr val="0066FF"/>
    <a:srgbClr val="28217F"/>
    <a:srgbClr val="AAE68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p:restoredLeft sz="32787"/>
    <p:restoredTop sz="90929"/>
  </p:normalViewPr>
  <p:slideViewPr>
    <p:cSldViewPr>
      <p:cViewPr varScale="1">
        <p:scale>
          <a:sx n="100" d="100"/>
          <a:sy n="100" d="100"/>
        </p:scale>
        <p:origin x="-894" y="-84"/>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00" d="100"/>
        <a:sy n="100" d="100"/>
      </p:scale>
      <p:origin x="0" y="2880"/>
    </p:cViewPr>
  </p:sorterViewPr>
  <p:notesViewPr>
    <p:cSldViewPr>
      <p:cViewPr varScale="1">
        <p:scale>
          <a:sx n="56" d="100"/>
          <a:sy n="56" d="100"/>
        </p:scale>
        <p:origin x="-1806" y="-90"/>
      </p:cViewPr>
      <p:guideLst>
        <p:guide orient="horz" pos="3071"/>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rawings/_rels/vmlDrawing4.v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 Id="rId5" Type="http://schemas.openxmlformats.org/officeDocument/2006/relationships/image" Target="../media/image28.png"/><Relationship Id="rId4" Type="http://schemas.openxmlformats.org/officeDocument/2006/relationships/image" Target="../media/image2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0.png"/></Relationships>
</file>

<file path=ppt/drawings/_rels/vmlDrawing6.v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image" Target="../media/image3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0" name="Rectangle 2"/>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8611" name="Rectangle 3"/>
          <p:cNvSpPr>
            <a:spLocks noGrp="1" noChangeArrowheads="1"/>
          </p:cNvSpPr>
          <p:nvPr>
            <p:ph type="dt" sz="quarter" idx="1"/>
          </p:nvPr>
        </p:nvSpPr>
        <p:spPr bwMode="auto">
          <a:xfrm>
            <a:off x="3884613"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8612" name="Rectangle 4"/>
          <p:cNvSpPr>
            <a:spLocks noGrp="1" noChangeArrowheads="1"/>
          </p:cNvSpPr>
          <p:nvPr>
            <p:ph type="ftr" sz="quarter" idx="2"/>
          </p:nvPr>
        </p:nvSpPr>
        <p:spPr bwMode="auto">
          <a:xfrm>
            <a:off x="0"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8613" name="Rectangle 5"/>
          <p:cNvSpPr>
            <a:spLocks noGrp="1" noChangeArrowheads="1"/>
          </p:cNvSpPr>
          <p:nvPr>
            <p:ph type="sldNum" sz="quarter" idx="3"/>
          </p:nvPr>
        </p:nvSpPr>
        <p:spPr bwMode="auto">
          <a:xfrm>
            <a:off x="3884613"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70A771D-58FF-432F-A946-D67B60580B9E}"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8195" name="Rectangle 3"/>
          <p:cNvSpPr>
            <a:spLocks noGrp="1" noChangeArrowheads="1"/>
          </p:cNvSpPr>
          <p:nvPr>
            <p:ph type="dt" idx="1"/>
          </p:nvPr>
        </p:nvSpPr>
        <p:spPr bwMode="auto">
          <a:xfrm>
            <a:off x="3884613"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8196" name="Rectangle 4"/>
          <p:cNvSpPr>
            <a:spLocks noGrp="1" noRot="1" noChangeAspect="1" noChangeArrowheads="1" noTextEdit="1"/>
          </p:cNvSpPr>
          <p:nvPr>
            <p:ph type="sldImg" idx="2"/>
          </p:nvPr>
        </p:nvSpPr>
        <p:spPr bwMode="auto">
          <a:xfrm>
            <a:off x="990600" y="731838"/>
            <a:ext cx="4875213" cy="3656012"/>
          </a:xfrm>
          <a:prstGeom prst="rect">
            <a:avLst/>
          </a:prstGeom>
          <a:noFill/>
          <a:ln w="9525">
            <a:solidFill>
              <a:srgbClr val="000000"/>
            </a:solidFill>
            <a:miter lim="800000"/>
            <a:headEnd/>
            <a:tailEnd/>
          </a:ln>
          <a:effectLst/>
        </p:spPr>
      </p:sp>
      <p:sp>
        <p:nvSpPr>
          <p:cNvPr id="8197" name="Rectangle 5"/>
          <p:cNvSpPr>
            <a:spLocks noGrp="1" noChangeArrowheads="1"/>
          </p:cNvSpPr>
          <p:nvPr>
            <p:ph type="body" sz="quarter" idx="3"/>
          </p:nvPr>
        </p:nvSpPr>
        <p:spPr bwMode="auto">
          <a:xfrm>
            <a:off x="914400" y="4630738"/>
            <a:ext cx="5027613" cy="4387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8198" name="Rectangle 6"/>
          <p:cNvSpPr>
            <a:spLocks noGrp="1" noChangeArrowheads="1"/>
          </p:cNvSpPr>
          <p:nvPr>
            <p:ph type="ftr" sz="quarter" idx="4"/>
          </p:nvPr>
        </p:nvSpPr>
        <p:spPr bwMode="auto">
          <a:xfrm>
            <a:off x="0"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8199" name="Rectangle 7"/>
          <p:cNvSpPr>
            <a:spLocks noGrp="1" noChangeArrowheads="1"/>
          </p:cNvSpPr>
          <p:nvPr>
            <p:ph type="sldNum" sz="quarter" idx="5"/>
          </p:nvPr>
        </p:nvSpPr>
        <p:spPr bwMode="auto">
          <a:xfrm>
            <a:off x="3884613"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771C913-C790-4D24-B765-3305F1EEB73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16133D-463B-4210-806E-8814CA89735A}" type="slidenum">
              <a:rPr lang="en-GB"/>
              <a:pPr/>
              <a:t>2</a:t>
            </a:fld>
            <a:endParaRPr lang="en-GB"/>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sz="1800"/>
              <a:t>Important to note that the construction site will determine the technology adopted.</a:t>
            </a:r>
          </a:p>
          <a:p>
            <a:r>
              <a:rPr lang="en-GB" sz="1800"/>
              <a:t>Ground conditions can impose additional constraints thus affecting the solution – poor soil, high water table etc.</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2D6960-931B-4DE4-83AC-02F25109F3D7}" type="slidenum">
              <a:rPr lang="en-GB"/>
              <a:pPr/>
              <a:t>3</a:t>
            </a:fld>
            <a:endParaRPr lang="en-GB"/>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p:txBody>
          <a:bodyPr/>
          <a:lstStyle/>
          <a:p>
            <a:r>
              <a:rPr lang="en-GB" sz="1800"/>
              <a:t>In order to control the stability of the soil during construction one needs to acquire a thorough understanding of how the soil performs.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156D29-F709-43E9-9D11-507C7F3E3F49}" type="slidenum">
              <a:rPr lang="en-GB"/>
              <a:pPr/>
              <a:t>4</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sz="1800"/>
              <a:t>Generally the poorer the site and soil conditions the greater will be the effect on design and production of the building.</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D5A59B-B6E2-4036-8154-EC62FF06C87F}" type="slidenum">
              <a:rPr lang="en-GB"/>
              <a:pPr/>
              <a:t>6</a:t>
            </a:fld>
            <a:endParaRPr lang="en-GB"/>
          </a:p>
        </p:txBody>
      </p:sp>
      <p:sp>
        <p:nvSpPr>
          <p:cNvPr id="51202" name="Rectangle 2"/>
          <p:cNvSpPr>
            <a:spLocks noGrp="1" noRot="1" noChangeAspect="1" noChangeArrowheads="1" noTextEdit="1"/>
          </p:cNvSpPr>
          <p:nvPr>
            <p:ph type="sldImg"/>
          </p:nvPr>
        </p:nvSpPr>
        <p:spPr bwMode="auto">
          <a:xfrm>
            <a:off x="990600" y="731838"/>
            <a:ext cx="4875213" cy="3656012"/>
          </a:xfrm>
          <a:prstGeom prst="rect">
            <a:avLst/>
          </a:prstGeom>
          <a:solidFill>
            <a:srgbClr val="FFFFFF"/>
          </a:solidFill>
          <a:ln>
            <a:solidFill>
              <a:srgbClr val="000000"/>
            </a:solidFill>
            <a:miter lim="800000"/>
            <a:headEnd/>
            <a:tailEnd/>
          </a:ln>
        </p:spPr>
      </p:sp>
      <p:sp>
        <p:nvSpPr>
          <p:cNvPr id="51203" name="Rectangle 3"/>
          <p:cNvSpPr>
            <a:spLocks noGrp="1" noChangeArrowheads="1"/>
          </p:cNvSpPr>
          <p:nvPr>
            <p:ph type="body" idx="1"/>
          </p:nvPr>
        </p:nvSpPr>
        <p:spPr bwMode="auto">
          <a:xfrm>
            <a:off x="914400" y="4630738"/>
            <a:ext cx="5027613" cy="4387850"/>
          </a:xfrm>
          <a:prstGeom prst="rect">
            <a:avLst/>
          </a:prstGeom>
          <a:solidFill>
            <a:srgbClr val="FFFFFF"/>
          </a:solidFill>
          <a:ln>
            <a:solidFill>
              <a:srgbClr val="000000"/>
            </a:solidFill>
            <a:miter lim="800000"/>
            <a:headEnd/>
            <a:tailEnd/>
          </a:ln>
        </p:spPr>
        <p:txBody>
          <a:bodyPr/>
          <a:lstStyle/>
          <a:p>
            <a:r>
              <a:rPr lang="en-GB" sz="1800"/>
              <a:t>Consider inner city areas – limited space!</a:t>
            </a:r>
          </a:p>
          <a:p>
            <a:r>
              <a:rPr lang="en-GB" sz="1800"/>
              <a:t>Depth is restricted to perhaps no more than two storeys. Need to consider the angle of repose of soils.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8FFE90-3DFE-4AF4-8C41-CC1C46C10EFB}" type="slidenum">
              <a:rPr lang="en-GB"/>
              <a:pPr/>
              <a:t>8</a:t>
            </a:fld>
            <a:endParaRPr lang="en-GB"/>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r>
              <a:rPr lang="en-GB" sz="1800"/>
              <a:t>Topsoil removal and probing for obstructions.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B54688-F8B2-465A-A24F-5040AC9A4165}" type="slidenum">
              <a:rPr lang="en-GB"/>
              <a:pPr/>
              <a:t>11</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GB" sz="1800"/>
              <a:t>Soil support will be required!!</a:t>
            </a:r>
          </a:p>
          <a:p>
            <a:r>
              <a:rPr lang="en-GB" sz="1800"/>
              <a:t>Pumps and/or sumps may also be needed.</a:t>
            </a:r>
          </a:p>
          <a:p>
            <a:r>
              <a:rPr lang="en-GB" sz="1800">
                <a:solidFill>
                  <a:srgbClr val="000081"/>
                </a:solidFill>
              </a:rPr>
              <a:t>The drawdown of the water table around a</a:t>
            </a:r>
          </a:p>
          <a:p>
            <a:r>
              <a:rPr lang="en-GB" sz="1800">
                <a:solidFill>
                  <a:srgbClr val="000081"/>
                </a:solidFill>
              </a:rPr>
              <a:t>pumping borehole to form a cone of depression.</a:t>
            </a:r>
          </a:p>
          <a:p>
            <a:r>
              <a:rPr lang="en-GB" sz="1800">
                <a:solidFill>
                  <a:srgbClr val="000081"/>
                </a:solidFill>
              </a:rPr>
              <a:t>The shape and extent of the cone of depression</a:t>
            </a:r>
          </a:p>
          <a:p>
            <a:r>
              <a:rPr lang="en-GB" sz="1800">
                <a:solidFill>
                  <a:srgbClr val="000081"/>
                </a:solidFill>
              </a:rPr>
              <a:t>depends upon the rate of abstraction, the duration</a:t>
            </a:r>
          </a:p>
          <a:p>
            <a:r>
              <a:rPr lang="en-GB" sz="1800">
                <a:solidFill>
                  <a:srgbClr val="000081"/>
                </a:solidFill>
              </a:rPr>
              <a:t>of the abstraction and the hydraulic properties of</a:t>
            </a:r>
          </a:p>
          <a:p>
            <a:r>
              <a:rPr lang="en-GB" sz="1800">
                <a:solidFill>
                  <a:srgbClr val="000081"/>
                </a:solidFill>
              </a:rPr>
              <a:t>the aquifer.</a:t>
            </a:r>
            <a:endParaRPr lang="en-GB" sz="1800">
              <a:solidFill>
                <a:srgbClr val="000000"/>
              </a:solidFill>
            </a:endParaRPr>
          </a:p>
          <a:p>
            <a:endParaRPr lang="en-GB" sz="18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959531-EC6D-4018-BA5D-2847DC398D5A}" type="slidenum">
              <a:rPr lang="en-GB"/>
              <a:pPr/>
              <a:t>13</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xfrm>
            <a:off x="914400" y="4630738"/>
            <a:ext cx="5561013" cy="4387850"/>
          </a:xfrm>
        </p:spPr>
        <p:txBody>
          <a:bodyPr/>
          <a:lstStyle/>
          <a:p>
            <a:r>
              <a:rPr lang="en-GB" sz="1800"/>
              <a:t>Type of soil and water presence will dictate the method of safely providing support to excavations.</a:t>
            </a:r>
          </a:p>
          <a:p>
            <a:r>
              <a:rPr lang="en-GB" sz="1800"/>
              <a:t>What property does the soil have to remain in equilibrium?</a:t>
            </a:r>
          </a:p>
          <a:p>
            <a:r>
              <a:rPr lang="en-GB" sz="1800"/>
              <a:t>Consider pore structure, cohesion etc.</a:t>
            </a:r>
          </a:p>
          <a:p>
            <a:r>
              <a:rPr lang="en-GB" sz="1800"/>
              <a:t>The nature of the soil usually determines the depth of excavation for which support to the side should be used.</a:t>
            </a:r>
          </a:p>
          <a:p>
            <a:r>
              <a:rPr lang="en-GB" sz="1800"/>
              <a:t> 1.2 m is the cut off!!</a:t>
            </a:r>
          </a:p>
          <a:p>
            <a:r>
              <a:rPr lang="en-GB" sz="1800"/>
              <a:t>Soft granular soils for example, will need full support, whereas clay soils may need little or no support particularly in dry weather (consider machinery however operating nearby). Rainy conditions may cause soil washing and collapse!</a:t>
            </a:r>
          </a:p>
          <a:p>
            <a:r>
              <a:rPr lang="en-GB" sz="1800"/>
              <a:t>All soils have different abilities in remaining stable during excavation works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9BD29F-E77A-4896-818C-38AE98CAC540}" type="slidenum">
              <a:rPr lang="en-GB"/>
              <a:pPr/>
              <a:t>23</a:t>
            </a:fld>
            <a:endParaRPr lang="en-GB"/>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r>
              <a:rPr lang="en-GB" sz="1800"/>
              <a:t>So for a 3m spacing between piles timber or concrete members need to allow for tolerances.</a:t>
            </a:r>
          </a:p>
          <a:p>
            <a:r>
              <a:rPr lang="en-GB" sz="1800"/>
              <a:t>Assume (a) to be 75mm</a:t>
            </a:r>
          </a:p>
          <a:p>
            <a:r>
              <a:rPr lang="en-GB" sz="1800"/>
              <a:t>Length of member will be 3000 less 5 times 75mm dived by 4.</a:t>
            </a:r>
          </a:p>
          <a:p>
            <a:r>
              <a:rPr lang="en-GB" sz="1800"/>
              <a:t>2906mm.</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533134-9179-44C4-B146-D36852C557A0}" type="slidenum">
              <a:rPr lang="en-GB"/>
              <a:pPr/>
              <a:t>27</a:t>
            </a:fld>
            <a:endParaRPr lang="en-GB"/>
          </a:p>
        </p:txBody>
      </p:sp>
      <p:sp>
        <p:nvSpPr>
          <p:cNvPr id="57346" name="Rectangle 2"/>
          <p:cNvSpPr>
            <a:spLocks noGrp="1" noRot="1" noChangeAspect="1" noChangeArrowheads="1" noTextEdit="1"/>
          </p:cNvSpPr>
          <p:nvPr>
            <p:ph type="sldImg"/>
          </p:nvPr>
        </p:nvSpPr>
        <p:spPr bwMode="auto">
          <a:xfrm>
            <a:off x="990600" y="731838"/>
            <a:ext cx="4875213" cy="3656012"/>
          </a:xfrm>
          <a:prstGeom prst="rect">
            <a:avLst/>
          </a:prstGeom>
          <a:solidFill>
            <a:srgbClr val="FFFFFF"/>
          </a:solidFill>
          <a:ln>
            <a:solidFill>
              <a:srgbClr val="000000"/>
            </a:solidFill>
            <a:miter lim="800000"/>
            <a:headEnd/>
            <a:tailEnd/>
          </a:ln>
        </p:spPr>
      </p:sp>
      <p:sp>
        <p:nvSpPr>
          <p:cNvPr id="57347" name="Rectangle 3"/>
          <p:cNvSpPr>
            <a:spLocks noGrp="1" noChangeArrowheads="1"/>
          </p:cNvSpPr>
          <p:nvPr>
            <p:ph type="body" idx="1"/>
          </p:nvPr>
        </p:nvSpPr>
        <p:spPr bwMode="auto">
          <a:xfrm>
            <a:off x="914400" y="4630738"/>
            <a:ext cx="5027613" cy="4387850"/>
          </a:xfrm>
          <a:prstGeom prst="rect">
            <a:avLst/>
          </a:prstGeom>
          <a:solidFill>
            <a:srgbClr val="FFFFFF"/>
          </a:solidFill>
          <a:ln>
            <a:solidFill>
              <a:srgbClr val="000000"/>
            </a:solidFill>
            <a:miter lim="800000"/>
            <a:headEnd/>
            <a:tailEnd/>
          </a:ln>
        </p:spPr>
        <p:txBody>
          <a:bodyPr/>
          <a:lstStyle/>
          <a:p>
            <a:r>
              <a:rPr lang="en-GB" sz="1800"/>
              <a:t>No temporary top strutting nor permanent strutting by floors is required. Consist of prestressing cable or bar with a fixed anchorage which holds the tie in the ground at one end and a tensioning anchor at the other. The cable is inserted in a hole formed by rotary or rotary percussion drilling or by vibro driving depending upon the nature of the soil, the hole being lined where necessary. They are formed according to the soil conditions and the loads to be sustained. For walling systems anchors are inserted as excavation proceeds thus providing stability. Also used to resist uplift,due to floatation of deep basements, and in lightweight structures.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090837-FBFE-40EA-AF42-A1EDC4A06C05}" type="slidenum">
              <a:rPr lang="en-GB"/>
              <a:pPr/>
              <a:t>28</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sz="1800"/>
              <a:t>6m deep excavation (left) bounded by a crane runway, a king post retaining wall and by an existing bored pile wall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E2BED9-57C5-4934-9C9C-7CB61C81F3BC}" type="slidenum">
              <a:rPr lang="en-GB"/>
              <a:pPr/>
              <a:t>29</a:t>
            </a:fld>
            <a:endParaRPr lang="en-GB"/>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r>
              <a:rPr lang="en-GB" sz="1800"/>
              <a:t>Note here the limited congestion within the excavation.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26E023-1051-4083-9B8C-DD2E7BB7FAE3}" type="slidenum">
              <a:rPr lang="en-GB"/>
              <a:pPr/>
              <a:t>32</a:t>
            </a:fld>
            <a:endParaRPr lang="en-GB"/>
          </a:p>
        </p:txBody>
      </p:sp>
      <p:sp>
        <p:nvSpPr>
          <p:cNvPr id="55298" name="Rectangle 2"/>
          <p:cNvSpPr>
            <a:spLocks noGrp="1" noRot="1" noChangeAspect="1" noChangeArrowheads="1" noTextEdit="1"/>
          </p:cNvSpPr>
          <p:nvPr>
            <p:ph type="sldImg"/>
          </p:nvPr>
        </p:nvSpPr>
        <p:spPr bwMode="auto">
          <a:xfrm>
            <a:off x="990600" y="731838"/>
            <a:ext cx="4875213" cy="3656012"/>
          </a:xfrm>
          <a:prstGeom prst="rect">
            <a:avLst/>
          </a:prstGeom>
          <a:solidFill>
            <a:srgbClr val="FFFFFF"/>
          </a:solidFill>
          <a:ln>
            <a:solidFill>
              <a:srgbClr val="000000"/>
            </a:solidFill>
            <a:miter lim="800000"/>
            <a:headEnd/>
            <a:tailEnd/>
          </a:ln>
        </p:spPr>
      </p:sp>
      <p:sp>
        <p:nvSpPr>
          <p:cNvPr id="55299" name="Rectangle 3"/>
          <p:cNvSpPr>
            <a:spLocks noGrp="1" noChangeArrowheads="1"/>
          </p:cNvSpPr>
          <p:nvPr>
            <p:ph type="body" idx="1"/>
          </p:nvPr>
        </p:nvSpPr>
        <p:spPr bwMode="auto">
          <a:xfrm>
            <a:off x="914400" y="4630738"/>
            <a:ext cx="5027613" cy="4387850"/>
          </a:xfrm>
          <a:prstGeom prst="rect">
            <a:avLst/>
          </a:prstGeom>
          <a:solidFill>
            <a:srgbClr val="FFFFFF"/>
          </a:solidFill>
          <a:ln>
            <a:solidFill>
              <a:srgbClr val="000000"/>
            </a:solidFill>
            <a:miter lim="800000"/>
            <a:headEnd/>
            <a:tailEnd/>
          </a:ln>
        </p:spPr>
        <p:txBody>
          <a:bodyPr/>
          <a:lstStyle/>
          <a:p>
            <a:r>
              <a:rPr lang="en-GB" sz="1800"/>
              <a:t>Cantilever walls – propped cantilever – sketch here!</a:t>
            </a:r>
          </a:p>
          <a:p>
            <a:r>
              <a:rPr lang="en-GB" sz="1800"/>
              <a:t>Ground anchors – expensive, does allow for unrestricted working space. Nearby buildings – ownership of! Not suitable where ground has been destabilised due to excavations. Best fixed into rock, some corrosion challenges and need careful engineering design.</a:t>
            </a:r>
          </a:p>
          <a:p>
            <a:r>
              <a:rPr lang="en-GB" sz="1800"/>
              <a:t>Struts – central earth dumpling, but loss of space. Opposite faces – freedom to work, cost!. Possibility of using jacks!</a:t>
            </a:r>
          </a:p>
          <a:p>
            <a:r>
              <a:rPr lang="en-GB" sz="1800"/>
              <a:t>Floors – acts as diaphragms consider the design to accommodate top down construction! See next slide.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D38DAF2-2D36-4BD2-81BE-3029DE32F2A7}" type="slidenum">
              <a:rPr lang="en-GB"/>
              <a:pPr/>
              <a:t>33</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sz="1800"/>
              <a:t>Nature of soil – moisture content</a:t>
            </a:r>
          </a:p>
          <a:p>
            <a:r>
              <a:rPr lang="en-GB" sz="1800"/>
              <a:t>		  - mechanical failure</a:t>
            </a:r>
          </a:p>
          <a:p>
            <a:r>
              <a:rPr lang="en-GB" sz="1800"/>
              <a:t>		  - vibration</a:t>
            </a:r>
          </a:p>
          <a:p>
            <a:r>
              <a:rPr lang="en-GB" sz="1800"/>
              <a:t>		  - loads nearby</a:t>
            </a:r>
          </a:p>
          <a:p>
            <a:r>
              <a:rPr lang="en-GB" sz="1800"/>
              <a:t>Type of work – services</a:t>
            </a:r>
          </a:p>
          <a:p>
            <a:r>
              <a:rPr lang="en-GB" sz="1800"/>
              <a:t>		  - foundations</a:t>
            </a:r>
          </a:p>
          <a:p>
            <a:r>
              <a:rPr lang="en-GB" sz="1800"/>
              <a:t>Depth of excavation</a:t>
            </a:r>
          </a:p>
          <a:p>
            <a:r>
              <a:rPr lang="en-GB" sz="1800"/>
              <a:t>Time factor – particularly important in clay soils</a:t>
            </a:r>
          </a:p>
          <a:p>
            <a:r>
              <a:rPr lang="en-GB" sz="1800"/>
              <a:t>Seasonal variations</a:t>
            </a:r>
          </a:p>
          <a:p>
            <a:r>
              <a:rPr lang="en-GB" sz="1800"/>
              <a:t>Method used – mechanisation, selection of plant.</a:t>
            </a:r>
          </a:p>
          <a:p>
            <a:r>
              <a:rPr lang="en-GB" sz="1800"/>
              <a:t>Risks – safety</a:t>
            </a:r>
          </a:p>
          <a:p>
            <a:r>
              <a:rPr lang="en-GB" sz="1800"/>
              <a:t>	- adjacent property</a:t>
            </a:r>
          </a:p>
          <a:p>
            <a:r>
              <a:rPr lang="en-GB" sz="1800"/>
              <a:t>Removal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5362" name="Group 2"/>
          <p:cNvGrpSpPr>
            <a:grpSpLocks/>
          </p:cNvGrpSpPr>
          <p:nvPr/>
        </p:nvGrpSpPr>
        <p:grpSpPr bwMode="auto">
          <a:xfrm>
            <a:off x="0" y="0"/>
            <a:ext cx="9144000" cy="6858000"/>
            <a:chOff x="0" y="0"/>
            <a:chExt cx="5760" cy="4320"/>
          </a:xfrm>
        </p:grpSpPr>
        <p:sp>
          <p:nvSpPr>
            <p:cNvPr id="15363"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w="9525">
              <a:noFill/>
              <a:miter lim="800000"/>
              <a:headEnd/>
              <a:tailEnd/>
            </a:ln>
            <a:effectLst/>
          </p:spPr>
          <p:txBody>
            <a:bodyPr wrap="none" anchor="ctr"/>
            <a:lstStyle/>
            <a:p>
              <a:endParaRPr lang="en-GB"/>
            </a:p>
          </p:txBody>
        </p:sp>
        <p:sp>
          <p:nvSpPr>
            <p:cNvPr id="15364"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15365" name="Picture 5" descr="D:\FRONTPAGE THEMES\CONSTRUC\URBBANND.PNG"/>
            <p:cNvPicPr>
              <a:picLocks noChangeAspect="1" noChangeArrowheads="1"/>
            </p:cNvPicPr>
            <p:nvPr/>
          </p:nvPicPr>
          <p:blipFill>
            <a:blip r:embed="rId2" cstate="print"/>
            <a:srcRect l="5824" t="8493" r="35922"/>
            <a:stretch>
              <a:fillRect/>
            </a:stretch>
          </p:blipFill>
          <p:spPr bwMode="ltGray">
            <a:xfrm>
              <a:off x="0" y="0"/>
              <a:ext cx="5760" cy="905"/>
            </a:xfrm>
            <a:prstGeom prst="rect">
              <a:avLst/>
            </a:prstGeom>
            <a:noFill/>
          </p:spPr>
        </p:pic>
      </p:grpSp>
      <p:sp>
        <p:nvSpPr>
          <p:cNvPr id="15366"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15367"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5368" name="Rectangle 8"/>
          <p:cNvSpPr>
            <a:spLocks noGrp="1" noChangeArrowheads="1"/>
          </p:cNvSpPr>
          <p:nvPr>
            <p:ph type="dt" sz="half" idx="2"/>
          </p:nvPr>
        </p:nvSpPr>
        <p:spPr>
          <a:xfrm>
            <a:off x="685800" y="6248400"/>
            <a:ext cx="1905000" cy="457200"/>
          </a:xfrm>
        </p:spPr>
        <p:txBody>
          <a:bodyPr/>
          <a:lstStyle>
            <a:lvl1pPr>
              <a:defRPr/>
            </a:lvl1pPr>
          </a:lstStyle>
          <a:p>
            <a:endParaRPr lang="en-GB"/>
          </a:p>
        </p:txBody>
      </p:sp>
      <p:sp>
        <p:nvSpPr>
          <p:cNvPr id="15369" name="Rectangle 9"/>
          <p:cNvSpPr>
            <a:spLocks noGrp="1" noChangeArrowheads="1"/>
          </p:cNvSpPr>
          <p:nvPr>
            <p:ph type="ftr" sz="quarter" idx="3"/>
          </p:nvPr>
        </p:nvSpPr>
        <p:spPr>
          <a:xfrm>
            <a:off x="3124200" y="6248400"/>
            <a:ext cx="2895600" cy="457200"/>
          </a:xfrm>
        </p:spPr>
        <p:txBody>
          <a:bodyPr/>
          <a:lstStyle>
            <a:lvl1pPr>
              <a:defRPr/>
            </a:lvl1pPr>
          </a:lstStyle>
          <a:p>
            <a:endParaRPr lang="en-GB"/>
          </a:p>
        </p:txBody>
      </p:sp>
      <p:sp>
        <p:nvSpPr>
          <p:cNvPr id="15370" name="Rectangle 10"/>
          <p:cNvSpPr>
            <a:spLocks noGrp="1" noChangeArrowheads="1"/>
          </p:cNvSpPr>
          <p:nvPr>
            <p:ph type="sldNum" sz="quarter" idx="4"/>
          </p:nvPr>
        </p:nvSpPr>
        <p:spPr>
          <a:xfrm>
            <a:off x="6553200" y="6248400"/>
            <a:ext cx="1905000" cy="457200"/>
          </a:xfrm>
        </p:spPr>
        <p:txBody>
          <a:bodyPr/>
          <a:lstStyle>
            <a:lvl1pPr>
              <a:defRPr/>
            </a:lvl1pPr>
          </a:lstStyle>
          <a:p>
            <a:fld id="{D54CB122-3789-4752-A938-C8E1C3CEE644}"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E61F300-92AD-4E0C-8539-64366275823A}"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2EFCF7F-4B64-4315-BC81-AF2CE4E8FF02}"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DBB71CC-73FB-49AE-9818-3E77B69B60ED}"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7BDF9394-DE41-4528-BC4D-99BCFFBFA98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292E11F-4487-4014-A201-25A160D80EFA}"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789E09B-AC18-4B14-B594-7130965A8903}"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D46F46C-19E4-4A27-BC76-57ACC671874D}"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3922C31-9C01-4C80-AEE5-05A385041CF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CCADA08-7563-4DBC-A209-D4540A23CAD9}"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1EA9E57-FC08-4800-A70B-09A359AE8E9D}"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5BBE9DE0-9CBF-426F-95DB-DDF132A0359B}"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CE176F64-DCC6-4CE1-9320-8C6B23729AFF}"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338" name="Group 2"/>
          <p:cNvGrpSpPr>
            <a:grpSpLocks/>
          </p:cNvGrpSpPr>
          <p:nvPr/>
        </p:nvGrpSpPr>
        <p:grpSpPr bwMode="auto">
          <a:xfrm>
            <a:off x="0" y="0"/>
            <a:ext cx="9144000" cy="6858000"/>
            <a:chOff x="0" y="0"/>
            <a:chExt cx="5760" cy="4320"/>
          </a:xfrm>
        </p:grpSpPr>
        <p:sp>
          <p:nvSpPr>
            <p:cNvPr id="14339" name="Rectangle 3"/>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w="9525">
              <a:noFill/>
              <a:miter lim="800000"/>
              <a:headEnd/>
              <a:tailEnd/>
            </a:ln>
            <a:effectLst/>
          </p:spPr>
          <p:txBody>
            <a:bodyPr wrap="none" anchor="ctr"/>
            <a:lstStyle/>
            <a:p>
              <a:endParaRPr lang="en-GB"/>
            </a:p>
          </p:txBody>
        </p:sp>
        <p:sp>
          <p:nvSpPr>
            <p:cNvPr id="14340"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14341" name="Picture 5" descr="D:\FRONTPAGE THEMES\CONSTRUC\URBBANND.PNG"/>
            <p:cNvPicPr>
              <a:picLocks noChangeAspect="1" noChangeArrowheads="1"/>
            </p:cNvPicPr>
            <p:nvPr/>
          </p:nvPicPr>
          <p:blipFill>
            <a:blip r:embed="rId15" cstate="print"/>
            <a:srcRect t="66667"/>
            <a:stretch>
              <a:fillRect/>
            </a:stretch>
          </p:blipFill>
          <p:spPr bwMode="ltGray">
            <a:xfrm>
              <a:off x="0" y="0"/>
              <a:ext cx="5760" cy="192"/>
            </a:xfrm>
            <a:prstGeom prst="rect">
              <a:avLst/>
            </a:prstGeom>
            <a:noFill/>
          </p:spPr>
        </p:pic>
      </p:grpSp>
      <p:sp>
        <p:nvSpPr>
          <p:cNvPr id="14342" name="Rectangle 6"/>
          <p:cNvSpPr>
            <a:spLocks noGrp="1" noChangeArrowheads="1"/>
          </p:cNvSpPr>
          <p:nvPr>
            <p:ph type="title"/>
          </p:nvPr>
        </p:nvSpPr>
        <p:spPr bwMode="auto">
          <a:xfrm>
            <a:off x="685800" y="533400"/>
            <a:ext cx="7772400" cy="1143000"/>
          </a:xfrm>
          <a:prstGeom prst="rect">
            <a:avLst/>
          </a:prstGeom>
          <a:noFill/>
          <a:ln w="9525">
            <a:noFill/>
            <a:miter lim="800000"/>
            <a:headEnd/>
            <a:tailEnd/>
          </a:ln>
          <a:effectLst>
            <a:outerShdw dist="35921" dir="2700000" algn="ctr" rotWithShape="0">
              <a:schemeClr val="bg2">
                <a:alpha val="50000"/>
              </a:schemeClr>
            </a:outerShdw>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4343" name="Rectangle 7"/>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4344" name="Rectangle 8"/>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endParaRPr lang="en-GB"/>
          </a:p>
        </p:txBody>
      </p:sp>
      <p:sp>
        <p:nvSpPr>
          <p:cNvPr id="14345" name="Rectangle 9"/>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endParaRPr lang="en-GB"/>
          </a:p>
        </p:txBody>
      </p:sp>
      <p:sp>
        <p:nvSpPr>
          <p:cNvPr id="14346" name="Rectangle 10"/>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fld id="{7F569EC6-8F68-4034-8201-5CD32DB0858E}"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Impact" pitchFamily="34" charset="0"/>
        </a:defRPr>
      </a:lvl2pPr>
      <a:lvl3pPr algn="l" rtl="0" fontAlgn="base">
        <a:spcBef>
          <a:spcPct val="0"/>
        </a:spcBef>
        <a:spcAft>
          <a:spcPct val="0"/>
        </a:spcAft>
        <a:defRPr sz="4400">
          <a:solidFill>
            <a:schemeClr val="tx2"/>
          </a:solidFill>
          <a:latin typeface="Impact" pitchFamily="34" charset="0"/>
        </a:defRPr>
      </a:lvl3pPr>
      <a:lvl4pPr algn="l" rtl="0" fontAlgn="base">
        <a:spcBef>
          <a:spcPct val="0"/>
        </a:spcBef>
        <a:spcAft>
          <a:spcPct val="0"/>
        </a:spcAft>
        <a:defRPr sz="4400">
          <a:solidFill>
            <a:schemeClr val="tx2"/>
          </a:solidFill>
          <a:latin typeface="Impact" pitchFamily="34" charset="0"/>
        </a:defRPr>
      </a:lvl4pPr>
      <a:lvl5pPr algn="l" rtl="0" fontAlgn="base">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fontAlgn="base">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fontAlgn="base">
        <a:spcBef>
          <a:spcPct val="20000"/>
        </a:spcBef>
        <a:spcAft>
          <a:spcPct val="0"/>
        </a:spcAft>
        <a:buSzPct val="130000"/>
        <a:buBlip>
          <a:blip r:embed="rId16"/>
        </a:buBlip>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fontAlgn="base">
        <a:spcBef>
          <a:spcPct val="20000"/>
        </a:spcBef>
        <a:spcAft>
          <a:spcPct val="0"/>
        </a:spcAft>
        <a:buSzPct val="115000"/>
        <a:buBlip>
          <a:blip r:embed="rId16"/>
        </a:buBlip>
        <a:defRPr sz="2000">
          <a:solidFill>
            <a:schemeClr val="tx1"/>
          </a:solidFill>
          <a:latin typeface="+mn-lt"/>
        </a:defRPr>
      </a:lvl5pPr>
      <a:lvl6pPr marL="2514600" indent="-228600" algn="l" rtl="0" fontAlgn="base">
        <a:spcBef>
          <a:spcPct val="20000"/>
        </a:spcBef>
        <a:spcAft>
          <a:spcPct val="0"/>
        </a:spcAft>
        <a:buSzPct val="115000"/>
        <a:buBlip>
          <a:blip r:embed="rId16"/>
        </a:buBlip>
        <a:defRPr sz="2000">
          <a:solidFill>
            <a:schemeClr val="tx1"/>
          </a:solidFill>
          <a:latin typeface="+mn-lt"/>
        </a:defRPr>
      </a:lvl6pPr>
      <a:lvl7pPr marL="2971800" indent="-228600" algn="l" rtl="0" fontAlgn="base">
        <a:spcBef>
          <a:spcPct val="20000"/>
        </a:spcBef>
        <a:spcAft>
          <a:spcPct val="0"/>
        </a:spcAft>
        <a:buSzPct val="115000"/>
        <a:buBlip>
          <a:blip r:embed="rId16"/>
        </a:buBlip>
        <a:defRPr sz="2000">
          <a:solidFill>
            <a:schemeClr val="tx1"/>
          </a:solidFill>
          <a:latin typeface="+mn-lt"/>
        </a:defRPr>
      </a:lvl7pPr>
      <a:lvl8pPr marL="3429000" indent="-228600" algn="l" rtl="0" fontAlgn="base">
        <a:spcBef>
          <a:spcPct val="20000"/>
        </a:spcBef>
        <a:spcAft>
          <a:spcPct val="0"/>
        </a:spcAft>
        <a:buSzPct val="115000"/>
        <a:buBlip>
          <a:blip r:embed="rId16"/>
        </a:buBlip>
        <a:defRPr sz="2000">
          <a:solidFill>
            <a:schemeClr val="tx1"/>
          </a:solidFill>
          <a:latin typeface="+mn-lt"/>
        </a:defRPr>
      </a:lvl8pPr>
      <a:lvl9pPr marL="3886200" indent="-228600" algn="l" rtl="0" fontAlgn="base">
        <a:spcBef>
          <a:spcPct val="20000"/>
        </a:spcBef>
        <a:spcAft>
          <a:spcPct val="0"/>
        </a:spcAft>
        <a:buSzPct val="115000"/>
        <a:buBlip>
          <a:blip r:embed="rId16"/>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oleObject" Target="../embeddings/oleObject4.bin"/><Relationship Id="rId4" Type="http://schemas.openxmlformats.org/officeDocument/2006/relationships/oleObject" Target="../embeddings/oleObject3.bin"/></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oleObject" Target="../embeddings/oleObject6.bin"/></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7.bin"/><Relationship Id="rId7"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vmlDrawing" Target="../drawings/vmlDrawing4.vml"/><Relationship Id="rId6" Type="http://schemas.openxmlformats.org/officeDocument/2006/relationships/oleObject" Target="../embeddings/oleObject10.bin"/><Relationship Id="rId5" Type="http://schemas.openxmlformats.org/officeDocument/2006/relationships/oleObject" Target="../embeddings/oleObject9.bin"/><Relationship Id="rId4" Type="http://schemas.openxmlformats.org/officeDocument/2006/relationships/oleObject" Target="../embeddings/oleObject8.bin"/></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vmlDrawing" Target="../drawings/vmlDrawing5.vm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7.xml"/><Relationship Id="rId1" Type="http://schemas.openxmlformats.org/officeDocument/2006/relationships/vmlDrawing" Target="../drawings/vmlDrawing6.vml"/><Relationship Id="rId4" Type="http://schemas.openxmlformats.org/officeDocument/2006/relationships/oleObject" Target="../embeddings/oleObject14.bin"/></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49.jpeg"/></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0" y="-228600"/>
            <a:ext cx="7772400" cy="1143000"/>
          </a:xfrm>
        </p:spPr>
        <p:txBody>
          <a:bodyPr/>
          <a:lstStyle/>
          <a:p>
            <a:r>
              <a:rPr lang="en-GB"/>
              <a:t>Construction Technology</a:t>
            </a:r>
          </a:p>
        </p:txBody>
      </p:sp>
      <p:sp>
        <p:nvSpPr>
          <p:cNvPr id="2051" name="Rectangle 3"/>
          <p:cNvSpPr>
            <a:spLocks noGrp="1" noChangeArrowheads="1"/>
          </p:cNvSpPr>
          <p:nvPr>
            <p:ph type="subTitle" idx="1"/>
          </p:nvPr>
        </p:nvSpPr>
        <p:spPr>
          <a:xfrm>
            <a:off x="3276600" y="4876800"/>
            <a:ext cx="6400800" cy="1752600"/>
          </a:xfrm>
        </p:spPr>
        <p:txBody>
          <a:bodyPr/>
          <a:lstStyle/>
          <a:p>
            <a:r>
              <a:rPr lang="en-GB" sz="4000"/>
              <a:t>Earthwork support</a:t>
            </a:r>
          </a:p>
        </p:txBody>
      </p:sp>
      <p:pic>
        <p:nvPicPr>
          <p:cNvPr id="2052" name="Picture 4"/>
          <p:cNvPicPr>
            <a:picLocks noChangeAspect="1" noChangeArrowheads="1"/>
          </p:cNvPicPr>
          <p:nvPr/>
        </p:nvPicPr>
        <p:blipFill>
          <a:blip r:embed="rId2" cstate="print"/>
          <a:srcRect/>
          <a:stretch>
            <a:fillRect/>
          </a:stretch>
        </p:blipFill>
        <p:spPr bwMode="auto">
          <a:xfrm>
            <a:off x="533400" y="2438400"/>
            <a:ext cx="3581400" cy="3494088"/>
          </a:xfrm>
          <a:prstGeom prst="rect">
            <a:avLst/>
          </a:prstGeom>
          <a:noFill/>
          <a:ln w="9525">
            <a:noFill/>
            <a:miter lim="800000"/>
            <a:headEnd/>
            <a:tailEnd/>
          </a:ln>
          <a:effectLst/>
        </p:spPr>
      </p:pic>
      <p:pic>
        <p:nvPicPr>
          <p:cNvPr id="2053" name="Picture 5"/>
          <p:cNvPicPr>
            <a:picLocks noChangeAspect="1" noChangeArrowheads="1"/>
          </p:cNvPicPr>
          <p:nvPr/>
        </p:nvPicPr>
        <p:blipFill>
          <a:blip r:embed="rId3" cstate="print"/>
          <a:srcRect/>
          <a:stretch>
            <a:fillRect/>
          </a:stretch>
        </p:blipFill>
        <p:spPr bwMode="auto">
          <a:xfrm>
            <a:off x="5105400" y="1600200"/>
            <a:ext cx="3581400" cy="2949575"/>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Earthwork support</a:t>
            </a:r>
          </a:p>
        </p:txBody>
      </p:sp>
      <p:sp>
        <p:nvSpPr>
          <p:cNvPr id="6147" name="Rectangle 3"/>
          <p:cNvSpPr>
            <a:spLocks noGrp="1" noChangeArrowheads="1"/>
          </p:cNvSpPr>
          <p:nvPr>
            <p:ph type="body" sz="half" idx="1"/>
          </p:nvPr>
        </p:nvSpPr>
        <p:spPr>
          <a:xfrm>
            <a:off x="457200" y="2514600"/>
            <a:ext cx="3810000" cy="4114800"/>
          </a:xfrm>
        </p:spPr>
        <p:txBody>
          <a:bodyPr/>
          <a:lstStyle/>
          <a:p>
            <a:pPr>
              <a:buFont typeface="Wingdings" pitchFamily="2" charset="2"/>
              <a:buNone/>
            </a:pPr>
            <a:endParaRPr lang="en-GB" sz="2800"/>
          </a:p>
          <a:p>
            <a:pPr>
              <a:buFont typeface="Wingdings" pitchFamily="2" charset="2"/>
              <a:buNone/>
            </a:pPr>
            <a:r>
              <a:rPr lang="en-GB" sz="2800"/>
              <a:t>…the temporary and permanent retention of soil or groundwater</a:t>
            </a:r>
          </a:p>
        </p:txBody>
      </p:sp>
      <p:pic>
        <p:nvPicPr>
          <p:cNvPr id="6149" name="Picture 5"/>
          <p:cNvPicPr>
            <a:picLocks noGrp="1" noChangeAspect="1" noChangeArrowheads="1"/>
          </p:cNvPicPr>
          <p:nvPr>
            <p:ph type="clipArt" sz="half" idx="2"/>
          </p:nvPr>
        </p:nvPicPr>
        <p:blipFill>
          <a:blip r:embed="rId3" cstate="print"/>
          <a:srcRect/>
          <a:stretch>
            <a:fillRect/>
          </a:stretch>
        </p:blipFill>
        <p:spPr>
          <a:xfrm>
            <a:off x="4191000" y="2209800"/>
            <a:ext cx="4724400" cy="3622675"/>
          </a:xfrm>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Earthwork support</a:t>
            </a:r>
          </a:p>
        </p:txBody>
      </p:sp>
      <p:sp>
        <p:nvSpPr>
          <p:cNvPr id="7172" name="Rectangle 4"/>
          <p:cNvSpPr>
            <a:spLocks noGrp="1" noChangeArrowheads="1"/>
          </p:cNvSpPr>
          <p:nvPr>
            <p:ph type="body" sz="half" idx="2"/>
          </p:nvPr>
        </p:nvSpPr>
        <p:spPr/>
        <p:txBody>
          <a:bodyPr/>
          <a:lstStyle/>
          <a:p>
            <a:r>
              <a:rPr lang="en-GB" sz="2800"/>
              <a:t>Soil performance</a:t>
            </a:r>
          </a:p>
          <a:p>
            <a:endParaRPr lang="en-GB" sz="2800"/>
          </a:p>
          <a:p>
            <a:pPr lvl="2"/>
            <a:r>
              <a:rPr lang="en-GB"/>
              <a:t>Trial pits</a:t>
            </a:r>
          </a:p>
          <a:p>
            <a:pPr lvl="2"/>
            <a:endParaRPr lang="en-GB"/>
          </a:p>
          <a:p>
            <a:pPr lvl="2"/>
            <a:r>
              <a:rPr lang="en-GB"/>
              <a:t>Bore holes</a:t>
            </a:r>
          </a:p>
          <a:p>
            <a:pPr lvl="2"/>
            <a:endParaRPr lang="en-GB"/>
          </a:p>
          <a:p>
            <a:pPr lvl="2"/>
            <a:r>
              <a:rPr lang="en-GB"/>
              <a:t>Core samples</a:t>
            </a:r>
          </a:p>
          <a:p>
            <a:pPr lvl="2"/>
            <a:endParaRPr lang="en-GB"/>
          </a:p>
          <a:p>
            <a:pPr lvl="2"/>
            <a:r>
              <a:rPr lang="en-GB"/>
              <a:t>Seismic testing etc</a:t>
            </a:r>
          </a:p>
        </p:txBody>
      </p:sp>
      <p:pic>
        <p:nvPicPr>
          <p:cNvPr id="7173" name="Picture 5" descr="Land Rover mounted rotary rig"/>
          <p:cNvPicPr>
            <a:picLocks noGrp="1" noChangeAspect="1" noChangeArrowheads="1"/>
          </p:cNvPicPr>
          <p:nvPr>
            <p:ph type="clipArt" sz="half" idx="1"/>
          </p:nvPr>
        </p:nvPicPr>
        <p:blipFill>
          <a:blip r:embed="rId3" cstate="print"/>
          <a:srcRect/>
          <a:stretch>
            <a:fillRect/>
          </a:stretch>
        </p:blipFill>
        <p:spPr>
          <a:xfrm>
            <a:off x="1228725" y="1981200"/>
            <a:ext cx="2724150" cy="4114800"/>
          </a:xfrm>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Earthwork support</a:t>
            </a:r>
          </a:p>
        </p:txBody>
      </p:sp>
      <p:sp>
        <p:nvSpPr>
          <p:cNvPr id="11267" name="Rectangle 3"/>
          <p:cNvSpPr>
            <a:spLocks noGrp="1" noChangeArrowheads="1"/>
          </p:cNvSpPr>
          <p:nvPr>
            <p:ph type="body" sz="half" idx="1"/>
          </p:nvPr>
        </p:nvSpPr>
        <p:spPr/>
        <p:txBody>
          <a:bodyPr/>
          <a:lstStyle/>
          <a:p>
            <a:r>
              <a:rPr lang="en-GB" sz="2800"/>
              <a:t>Information on…</a:t>
            </a:r>
          </a:p>
          <a:p>
            <a:endParaRPr lang="en-GB" sz="2800"/>
          </a:p>
          <a:p>
            <a:pPr lvl="1"/>
            <a:r>
              <a:rPr lang="en-GB" sz="2400"/>
              <a:t>Bearing capacity</a:t>
            </a:r>
          </a:p>
          <a:p>
            <a:pPr lvl="1"/>
            <a:r>
              <a:rPr lang="en-GB" sz="2400"/>
              <a:t>Slip angle</a:t>
            </a:r>
          </a:p>
          <a:p>
            <a:pPr lvl="1"/>
            <a:r>
              <a:rPr lang="en-GB" sz="2400"/>
              <a:t>Ratio of water to pores</a:t>
            </a:r>
          </a:p>
          <a:p>
            <a:pPr lvl="1"/>
            <a:r>
              <a:rPr lang="en-GB" sz="2400"/>
              <a:t>Particle size </a:t>
            </a:r>
          </a:p>
          <a:p>
            <a:pPr lvl="1"/>
            <a:r>
              <a:rPr lang="en-GB" sz="2400"/>
              <a:t>Presence of different soil types</a:t>
            </a:r>
          </a:p>
        </p:txBody>
      </p:sp>
      <p:graphicFrame>
        <p:nvGraphicFramePr>
          <p:cNvPr id="11269" name="Object 5"/>
          <p:cNvGraphicFramePr>
            <a:graphicFrameLocks noChangeAspect="1"/>
          </p:cNvGraphicFramePr>
          <p:nvPr>
            <p:ph type="clipArt" sz="half" idx="2"/>
          </p:nvPr>
        </p:nvGraphicFramePr>
        <p:xfrm>
          <a:off x="4419600" y="2324100"/>
          <a:ext cx="4572000" cy="3429000"/>
        </p:xfrm>
        <a:graphic>
          <a:graphicData uri="http://schemas.openxmlformats.org/presentationml/2006/ole">
            <p:oleObj spid="_x0000_s11269" name="Photo Editor Photo" r:id="rId4" imgW="9752381" imgH="7314286" progId="">
              <p:embed/>
            </p:oleObj>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Earthwork support</a:t>
            </a:r>
          </a:p>
        </p:txBody>
      </p:sp>
      <p:sp>
        <p:nvSpPr>
          <p:cNvPr id="12292" name="Rectangle 4"/>
          <p:cNvSpPr>
            <a:spLocks noGrp="1" noChangeArrowheads="1"/>
          </p:cNvSpPr>
          <p:nvPr>
            <p:ph type="body" sz="half" idx="2"/>
          </p:nvPr>
        </p:nvSpPr>
        <p:spPr>
          <a:xfrm>
            <a:off x="5105400" y="3048000"/>
            <a:ext cx="3810000" cy="4114800"/>
          </a:xfrm>
        </p:spPr>
        <p:txBody>
          <a:bodyPr/>
          <a:lstStyle/>
          <a:p>
            <a:pPr>
              <a:buFont typeface="Wingdings" pitchFamily="2" charset="2"/>
              <a:buNone/>
            </a:pPr>
            <a:r>
              <a:rPr lang="en-GB" sz="2800"/>
              <a:t>	Earthwork support derives from the need to excavate.</a:t>
            </a:r>
          </a:p>
        </p:txBody>
      </p:sp>
      <p:pic>
        <p:nvPicPr>
          <p:cNvPr id="12293" name="Picture 5"/>
          <p:cNvPicPr>
            <a:picLocks noGrp="1" noChangeAspect="1" noChangeArrowheads="1"/>
          </p:cNvPicPr>
          <p:nvPr>
            <p:ph type="clipArt" sz="half" idx="1"/>
          </p:nvPr>
        </p:nvPicPr>
        <p:blipFill>
          <a:blip r:embed="rId2" cstate="print"/>
          <a:srcRect/>
          <a:stretch>
            <a:fillRect/>
          </a:stretch>
        </p:blipFill>
        <p:spPr>
          <a:xfrm>
            <a:off x="457200" y="2819400"/>
            <a:ext cx="4953000" cy="3251200"/>
          </a:xfrm>
          <a:noFill/>
          <a:ln/>
        </p:spPr>
      </p:pic>
      <p:sp>
        <p:nvSpPr>
          <p:cNvPr id="12294" name="Text Box 6"/>
          <p:cNvSpPr txBox="1">
            <a:spLocks noChangeArrowheads="1"/>
          </p:cNvSpPr>
          <p:nvPr/>
        </p:nvSpPr>
        <p:spPr bwMode="auto">
          <a:xfrm>
            <a:off x="2133600" y="4724400"/>
            <a:ext cx="1733550" cy="366713"/>
          </a:xfrm>
          <a:prstGeom prst="rect">
            <a:avLst/>
          </a:prstGeom>
          <a:noFill/>
          <a:ln w="9525">
            <a:noFill/>
            <a:miter lim="800000"/>
            <a:headEnd/>
            <a:tailEnd/>
          </a:ln>
          <a:effectLst/>
        </p:spPr>
        <p:txBody>
          <a:bodyPr wrap="none">
            <a:spAutoFit/>
          </a:bodyPr>
          <a:lstStyle/>
          <a:p>
            <a:r>
              <a:rPr lang="en-GB" sz="1800">
                <a:solidFill>
                  <a:srgbClr val="28217F"/>
                </a:solidFill>
                <a:latin typeface="Tahoma" pitchFamily="34" charset="0"/>
              </a:rPr>
              <a:t>Formation level</a:t>
            </a:r>
          </a:p>
        </p:txBody>
      </p:sp>
      <p:sp>
        <p:nvSpPr>
          <p:cNvPr id="12295" name="Text Box 7"/>
          <p:cNvSpPr txBox="1">
            <a:spLocks noChangeArrowheads="1"/>
          </p:cNvSpPr>
          <p:nvPr/>
        </p:nvSpPr>
        <p:spPr bwMode="auto">
          <a:xfrm>
            <a:off x="2133600" y="3352800"/>
            <a:ext cx="1617663" cy="641350"/>
          </a:xfrm>
          <a:prstGeom prst="rect">
            <a:avLst/>
          </a:prstGeom>
          <a:noFill/>
          <a:ln w="9525">
            <a:noFill/>
            <a:miter lim="800000"/>
            <a:headEnd/>
            <a:tailEnd/>
          </a:ln>
          <a:effectLst/>
        </p:spPr>
        <p:txBody>
          <a:bodyPr wrap="none">
            <a:spAutoFit/>
          </a:bodyPr>
          <a:lstStyle/>
          <a:p>
            <a:r>
              <a:rPr lang="en-GB" sz="1800">
                <a:solidFill>
                  <a:srgbClr val="28217F"/>
                </a:solidFill>
                <a:latin typeface="Tahoma" pitchFamily="34" charset="0"/>
              </a:rPr>
              <a:t>Battered sides</a:t>
            </a:r>
          </a:p>
          <a:p>
            <a:r>
              <a:rPr lang="en-GB" sz="1800">
                <a:solidFill>
                  <a:srgbClr val="28217F"/>
                </a:solidFill>
                <a:latin typeface="Tahoma" pitchFamily="34" charset="0"/>
              </a:rPr>
              <a:t>To excavation</a:t>
            </a:r>
          </a:p>
        </p:txBody>
      </p:sp>
      <p:sp>
        <p:nvSpPr>
          <p:cNvPr id="12296" name="Line 8"/>
          <p:cNvSpPr>
            <a:spLocks noChangeShapeType="1"/>
          </p:cNvSpPr>
          <p:nvPr/>
        </p:nvSpPr>
        <p:spPr bwMode="auto">
          <a:xfrm flipH="1">
            <a:off x="1219200" y="3733800"/>
            <a:ext cx="914400" cy="152400"/>
          </a:xfrm>
          <a:prstGeom prst="line">
            <a:avLst/>
          </a:prstGeom>
          <a:noFill/>
          <a:ln w="9525">
            <a:solidFill>
              <a:schemeClr val="bg2"/>
            </a:solidFill>
            <a:round/>
            <a:headEnd/>
            <a:tailEnd type="triangle" w="med" len="med"/>
          </a:ln>
          <a:effectLst/>
        </p:spPr>
        <p:txBody>
          <a:bodyPr wrap="none"/>
          <a:lstStyle/>
          <a:p>
            <a:endParaRPr lang="en-GB"/>
          </a:p>
        </p:txBody>
      </p:sp>
      <p:sp>
        <p:nvSpPr>
          <p:cNvPr id="12297" name="Line 9"/>
          <p:cNvSpPr>
            <a:spLocks noChangeShapeType="1"/>
          </p:cNvSpPr>
          <p:nvPr/>
        </p:nvSpPr>
        <p:spPr bwMode="auto">
          <a:xfrm>
            <a:off x="3810000" y="3733800"/>
            <a:ext cx="838200" cy="152400"/>
          </a:xfrm>
          <a:prstGeom prst="line">
            <a:avLst/>
          </a:prstGeom>
          <a:noFill/>
          <a:ln w="9525">
            <a:solidFill>
              <a:schemeClr val="bg2"/>
            </a:solidFill>
            <a:round/>
            <a:headEnd/>
            <a:tailEnd type="triangle" w="med" len="med"/>
          </a:ln>
          <a:effectLst/>
        </p:spPr>
        <p:txBody>
          <a:bodyPr wrap="none"/>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type="body" sz="half" idx="2"/>
          </p:nvPr>
        </p:nvSpPr>
        <p:spPr>
          <a:xfrm>
            <a:off x="4038600" y="1981200"/>
            <a:ext cx="5105400" cy="4114800"/>
          </a:xfrm>
        </p:spPr>
        <p:txBody>
          <a:bodyPr/>
          <a:lstStyle/>
          <a:p>
            <a:pPr>
              <a:buFont typeface="Wingdings" pitchFamily="2" charset="2"/>
              <a:buNone/>
            </a:pPr>
            <a:r>
              <a:rPr lang="en-GB" sz="2800">
                <a:latin typeface="Verdana" pitchFamily="34" charset="0"/>
              </a:rPr>
              <a:t>	Support by battering the sides of the excavation</a:t>
            </a:r>
          </a:p>
          <a:p>
            <a:endParaRPr lang="en-GB" sz="2800">
              <a:latin typeface="Verdana" pitchFamily="34" charset="0"/>
            </a:endParaRPr>
          </a:p>
          <a:p>
            <a:pPr lvl="1"/>
            <a:r>
              <a:rPr lang="en-GB">
                <a:latin typeface="Verdana" pitchFamily="34" charset="0"/>
              </a:rPr>
              <a:t>Needs space</a:t>
            </a:r>
          </a:p>
          <a:p>
            <a:pPr lvl="1"/>
            <a:r>
              <a:rPr lang="en-GB">
                <a:latin typeface="Verdana" pitchFamily="34" charset="0"/>
              </a:rPr>
              <a:t>Limited depth</a:t>
            </a:r>
          </a:p>
          <a:p>
            <a:pPr lvl="1"/>
            <a:r>
              <a:rPr lang="en-GB">
                <a:latin typeface="Verdana" pitchFamily="34" charset="0"/>
              </a:rPr>
              <a:t>Economical if available</a:t>
            </a:r>
          </a:p>
        </p:txBody>
      </p:sp>
      <p:pic>
        <p:nvPicPr>
          <p:cNvPr id="50180" name="Picture 4"/>
          <p:cNvPicPr>
            <a:picLocks noGrp="1" noChangeAspect="1" noChangeArrowheads="1"/>
          </p:cNvPicPr>
          <p:nvPr>
            <p:ph type="clipArt" sz="half" idx="1"/>
          </p:nvPr>
        </p:nvPicPr>
        <p:blipFill>
          <a:blip r:embed="rId3" cstate="print"/>
          <a:srcRect/>
          <a:stretch>
            <a:fillRect/>
          </a:stretch>
        </p:blipFill>
        <p:spPr>
          <a:xfrm>
            <a:off x="457200" y="2271713"/>
            <a:ext cx="3886200" cy="3217862"/>
          </a:xfrm>
          <a:noFill/>
          <a:ln/>
        </p:spPr>
      </p:pic>
      <p:sp>
        <p:nvSpPr>
          <p:cNvPr id="50183" name="Rectangle 7"/>
          <p:cNvSpPr>
            <a:spLocks noGrp="1" noChangeArrowheads="1"/>
          </p:cNvSpPr>
          <p:nvPr>
            <p:ph type="title"/>
          </p:nvPr>
        </p:nvSpPr>
        <p:spPr/>
        <p:txBody>
          <a:bodyPr/>
          <a:lstStyle/>
          <a:p>
            <a:r>
              <a:rPr lang="en-GB"/>
              <a:t>Earthwork support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sz="half" idx="1"/>
          </p:nvPr>
        </p:nvSpPr>
        <p:spPr/>
        <p:txBody>
          <a:bodyPr/>
          <a:lstStyle/>
          <a:p>
            <a:pPr>
              <a:buFont typeface="Wingdings" pitchFamily="2" charset="2"/>
              <a:buNone/>
            </a:pPr>
            <a:r>
              <a:rPr lang="en-GB" sz="2800"/>
              <a:t>Purpose of excavation</a:t>
            </a:r>
          </a:p>
          <a:p>
            <a:pPr>
              <a:buFont typeface="Wingdings" pitchFamily="2" charset="2"/>
              <a:buNone/>
            </a:pPr>
            <a:endParaRPr lang="en-GB" sz="2800"/>
          </a:p>
          <a:p>
            <a:pPr>
              <a:buFont typeface="Wingdings" pitchFamily="2" charset="2"/>
              <a:buNone/>
            </a:pPr>
            <a:r>
              <a:rPr lang="en-GB" sz="2800"/>
              <a:t>	To reach some stratum suitable to support the building</a:t>
            </a:r>
          </a:p>
        </p:txBody>
      </p:sp>
      <p:sp>
        <p:nvSpPr>
          <p:cNvPr id="16389" name="Rectangle 5"/>
          <p:cNvSpPr>
            <a:spLocks noGrp="1" noChangeArrowheads="1"/>
          </p:cNvSpPr>
          <p:nvPr>
            <p:ph type="title"/>
          </p:nvPr>
        </p:nvSpPr>
        <p:spPr/>
        <p:txBody>
          <a:bodyPr/>
          <a:lstStyle/>
          <a:p>
            <a:r>
              <a:rPr lang="en-GB"/>
              <a:t>Excavation </a:t>
            </a:r>
          </a:p>
        </p:txBody>
      </p:sp>
      <p:pic>
        <p:nvPicPr>
          <p:cNvPr id="16390" name="Picture 6" descr="http://www.skanska.co.uk/upload/3140/ss7.jpg"/>
          <p:cNvPicPr>
            <a:picLocks noGrp="1" noChangeAspect="1" noChangeArrowheads="1"/>
          </p:cNvPicPr>
          <p:nvPr>
            <p:ph type="clipArt" sz="half" idx="2"/>
          </p:nvPr>
        </p:nvPicPr>
        <p:blipFill>
          <a:blip r:embed="rId2" cstate="print"/>
          <a:srcRect/>
          <a:stretch>
            <a:fillRect/>
          </a:stretch>
        </p:blipFill>
        <p:spPr>
          <a:xfrm>
            <a:off x="4191000" y="2460625"/>
            <a:ext cx="4724400" cy="3154363"/>
          </a:xfrm>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Excavation </a:t>
            </a:r>
          </a:p>
        </p:txBody>
      </p:sp>
      <p:pic>
        <p:nvPicPr>
          <p:cNvPr id="17411" name="Picture 3"/>
          <p:cNvPicPr>
            <a:picLocks noGrp="1" noChangeAspect="1" noChangeArrowheads="1"/>
          </p:cNvPicPr>
          <p:nvPr>
            <p:ph type="clipArt" sz="half" idx="1"/>
          </p:nvPr>
        </p:nvPicPr>
        <p:blipFill>
          <a:blip r:embed="rId3" cstate="print"/>
          <a:srcRect/>
          <a:stretch>
            <a:fillRect/>
          </a:stretch>
        </p:blipFill>
        <p:spPr>
          <a:xfrm>
            <a:off x="457200" y="2286000"/>
            <a:ext cx="4648200" cy="3678238"/>
          </a:xfrm>
        </p:spPr>
      </p:pic>
      <p:sp>
        <p:nvSpPr>
          <p:cNvPr id="17412" name="Rectangle 4"/>
          <p:cNvSpPr>
            <a:spLocks noGrp="1" noChangeArrowheads="1"/>
          </p:cNvSpPr>
          <p:nvPr>
            <p:ph type="body" sz="half" idx="2"/>
          </p:nvPr>
        </p:nvSpPr>
        <p:spPr>
          <a:xfrm>
            <a:off x="5181600" y="1676400"/>
            <a:ext cx="3962400" cy="4953000"/>
          </a:xfrm>
        </p:spPr>
        <p:txBody>
          <a:bodyPr/>
          <a:lstStyle/>
          <a:p>
            <a:r>
              <a:rPr lang="en-GB" sz="2800"/>
              <a:t>Before main excavation there is a need to remove vegetable soil (top soil)</a:t>
            </a:r>
          </a:p>
          <a:p>
            <a:pPr lvl="1"/>
            <a:r>
              <a:rPr lang="en-GB" sz="2400"/>
              <a:t>Topsoil contains material which decomposes – easily compressible!</a:t>
            </a:r>
          </a:p>
          <a:p>
            <a:pPr lvl="1"/>
            <a:r>
              <a:rPr lang="en-GB" sz="2400"/>
              <a:t>Topsoil depths range from some 150 – 400mm and is a valuable commodity</a:t>
            </a:r>
          </a:p>
          <a:p>
            <a:pPr lvl="1"/>
            <a:r>
              <a:rPr lang="en-GB" sz="2400"/>
              <a:t>Topsoil will be needed for landscaping purposes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Excavation </a:t>
            </a:r>
          </a:p>
        </p:txBody>
      </p:sp>
      <p:sp>
        <p:nvSpPr>
          <p:cNvPr id="18436" name="Rectangle 4"/>
          <p:cNvSpPr>
            <a:spLocks noGrp="1" noChangeArrowheads="1"/>
          </p:cNvSpPr>
          <p:nvPr>
            <p:ph type="body" sz="half" idx="2"/>
          </p:nvPr>
        </p:nvSpPr>
        <p:spPr/>
        <p:txBody>
          <a:bodyPr/>
          <a:lstStyle/>
          <a:p>
            <a:r>
              <a:rPr lang="en-GB" sz="2800"/>
              <a:t>Methods </a:t>
            </a:r>
          </a:p>
          <a:p>
            <a:pPr lvl="1"/>
            <a:r>
              <a:rPr lang="en-GB" sz="2400"/>
              <a:t>Soil strip</a:t>
            </a:r>
          </a:p>
          <a:p>
            <a:pPr lvl="1"/>
            <a:r>
              <a:rPr lang="en-GB" sz="2400"/>
              <a:t>Reduced level</a:t>
            </a:r>
          </a:p>
          <a:p>
            <a:pPr lvl="1"/>
            <a:r>
              <a:rPr lang="en-GB" sz="2400"/>
              <a:t>Cut and fill</a:t>
            </a:r>
          </a:p>
          <a:p>
            <a:pPr lvl="1"/>
            <a:r>
              <a:rPr lang="en-GB" sz="2400"/>
              <a:t>Trench excavation</a:t>
            </a:r>
          </a:p>
          <a:p>
            <a:pPr lvl="1"/>
            <a:r>
              <a:rPr lang="en-GB" sz="2400"/>
              <a:t>Pit excavation</a:t>
            </a:r>
          </a:p>
          <a:p>
            <a:pPr lvl="1"/>
            <a:r>
              <a:rPr lang="en-GB" sz="2400"/>
              <a:t>Bulk excavation</a:t>
            </a:r>
          </a:p>
          <a:p>
            <a:pPr lvl="1"/>
            <a:endParaRPr lang="en-GB" sz="2400"/>
          </a:p>
        </p:txBody>
      </p:sp>
      <p:pic>
        <p:nvPicPr>
          <p:cNvPr id="18437" name="Picture 5" descr="http://www.skanska.co.uk/upload/2950/baileyshotel.jpg"/>
          <p:cNvPicPr>
            <a:picLocks noGrp="1" noChangeAspect="1" noChangeArrowheads="1"/>
          </p:cNvPicPr>
          <p:nvPr>
            <p:ph type="clipArt" sz="half" idx="1"/>
          </p:nvPr>
        </p:nvPicPr>
        <p:blipFill>
          <a:blip r:embed="rId2" cstate="print"/>
          <a:srcRect/>
          <a:stretch>
            <a:fillRect/>
          </a:stretch>
        </p:blipFill>
        <p:spPr>
          <a:xfrm>
            <a:off x="1031875" y="1981200"/>
            <a:ext cx="3117850" cy="4114800"/>
          </a:xfrm>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Freeform 10"/>
          <p:cNvSpPr>
            <a:spLocks/>
          </p:cNvSpPr>
          <p:nvPr/>
        </p:nvSpPr>
        <p:spPr bwMode="auto">
          <a:xfrm>
            <a:off x="533400" y="2438400"/>
            <a:ext cx="7572375" cy="2386013"/>
          </a:xfrm>
          <a:custGeom>
            <a:avLst/>
            <a:gdLst/>
            <a:ahLst/>
            <a:cxnLst>
              <a:cxn ang="0">
                <a:pos x="0" y="1503"/>
              </a:cxn>
              <a:cxn ang="0">
                <a:pos x="126" y="1467"/>
              </a:cxn>
              <a:cxn ang="0">
                <a:pos x="360" y="1431"/>
              </a:cxn>
              <a:cxn ang="0">
                <a:pos x="558" y="1395"/>
              </a:cxn>
              <a:cxn ang="0">
                <a:pos x="846" y="1296"/>
              </a:cxn>
              <a:cxn ang="0">
                <a:pos x="945" y="1260"/>
              </a:cxn>
              <a:cxn ang="0">
                <a:pos x="1305" y="1233"/>
              </a:cxn>
              <a:cxn ang="0">
                <a:pos x="1575" y="1179"/>
              </a:cxn>
              <a:cxn ang="0">
                <a:pos x="1656" y="1152"/>
              </a:cxn>
              <a:cxn ang="0">
                <a:pos x="1710" y="1134"/>
              </a:cxn>
              <a:cxn ang="0">
                <a:pos x="1818" y="1080"/>
              </a:cxn>
              <a:cxn ang="0">
                <a:pos x="1890" y="1044"/>
              </a:cxn>
              <a:cxn ang="0">
                <a:pos x="1926" y="1017"/>
              </a:cxn>
              <a:cxn ang="0">
                <a:pos x="2025" y="999"/>
              </a:cxn>
              <a:cxn ang="0">
                <a:pos x="2169" y="963"/>
              </a:cxn>
              <a:cxn ang="0">
                <a:pos x="2304" y="900"/>
              </a:cxn>
              <a:cxn ang="0">
                <a:pos x="2430" y="864"/>
              </a:cxn>
              <a:cxn ang="0">
                <a:pos x="2619" y="783"/>
              </a:cxn>
              <a:cxn ang="0">
                <a:pos x="2736" y="711"/>
              </a:cxn>
              <a:cxn ang="0">
                <a:pos x="2898" y="594"/>
              </a:cxn>
              <a:cxn ang="0">
                <a:pos x="3006" y="504"/>
              </a:cxn>
              <a:cxn ang="0">
                <a:pos x="3186" y="459"/>
              </a:cxn>
              <a:cxn ang="0">
                <a:pos x="3771" y="423"/>
              </a:cxn>
              <a:cxn ang="0">
                <a:pos x="4077" y="396"/>
              </a:cxn>
              <a:cxn ang="0">
                <a:pos x="4176" y="324"/>
              </a:cxn>
              <a:cxn ang="0">
                <a:pos x="4293" y="252"/>
              </a:cxn>
              <a:cxn ang="0">
                <a:pos x="4347" y="198"/>
              </a:cxn>
              <a:cxn ang="0">
                <a:pos x="4374" y="171"/>
              </a:cxn>
              <a:cxn ang="0">
                <a:pos x="4581" y="63"/>
              </a:cxn>
              <a:cxn ang="0">
                <a:pos x="4743" y="45"/>
              </a:cxn>
              <a:cxn ang="0">
                <a:pos x="4770" y="0"/>
              </a:cxn>
            </a:cxnLst>
            <a:rect l="0" t="0" r="r" b="b"/>
            <a:pathLst>
              <a:path w="4770" h="1503">
                <a:moveTo>
                  <a:pt x="0" y="1503"/>
                </a:moveTo>
                <a:cubicBezTo>
                  <a:pt x="39" y="1477"/>
                  <a:pt x="81" y="1477"/>
                  <a:pt x="126" y="1467"/>
                </a:cubicBezTo>
                <a:cubicBezTo>
                  <a:pt x="209" y="1448"/>
                  <a:pt x="271" y="1437"/>
                  <a:pt x="360" y="1431"/>
                </a:cubicBezTo>
                <a:cubicBezTo>
                  <a:pt x="429" y="1414"/>
                  <a:pt x="485" y="1402"/>
                  <a:pt x="558" y="1395"/>
                </a:cubicBezTo>
                <a:cubicBezTo>
                  <a:pt x="659" y="1370"/>
                  <a:pt x="748" y="1329"/>
                  <a:pt x="846" y="1296"/>
                </a:cubicBezTo>
                <a:cubicBezTo>
                  <a:pt x="879" y="1285"/>
                  <a:pt x="910" y="1263"/>
                  <a:pt x="945" y="1260"/>
                </a:cubicBezTo>
                <a:cubicBezTo>
                  <a:pt x="1065" y="1250"/>
                  <a:pt x="1185" y="1248"/>
                  <a:pt x="1305" y="1233"/>
                </a:cubicBezTo>
                <a:cubicBezTo>
                  <a:pt x="1395" y="1222"/>
                  <a:pt x="1488" y="1201"/>
                  <a:pt x="1575" y="1179"/>
                </a:cubicBezTo>
                <a:cubicBezTo>
                  <a:pt x="1575" y="1179"/>
                  <a:pt x="1642" y="1157"/>
                  <a:pt x="1656" y="1152"/>
                </a:cubicBezTo>
                <a:cubicBezTo>
                  <a:pt x="1674" y="1146"/>
                  <a:pt x="1710" y="1134"/>
                  <a:pt x="1710" y="1134"/>
                </a:cubicBezTo>
                <a:cubicBezTo>
                  <a:pt x="1752" y="1100"/>
                  <a:pt x="1770" y="1096"/>
                  <a:pt x="1818" y="1080"/>
                </a:cubicBezTo>
                <a:cubicBezTo>
                  <a:pt x="1925" y="1000"/>
                  <a:pt x="1789" y="1095"/>
                  <a:pt x="1890" y="1044"/>
                </a:cubicBezTo>
                <a:cubicBezTo>
                  <a:pt x="1903" y="1037"/>
                  <a:pt x="1913" y="1024"/>
                  <a:pt x="1926" y="1017"/>
                </a:cubicBezTo>
                <a:cubicBezTo>
                  <a:pt x="1949" y="1004"/>
                  <a:pt x="2011" y="1001"/>
                  <a:pt x="2025" y="999"/>
                </a:cubicBezTo>
                <a:cubicBezTo>
                  <a:pt x="2072" y="983"/>
                  <a:pt x="2121" y="975"/>
                  <a:pt x="2169" y="963"/>
                </a:cubicBezTo>
                <a:cubicBezTo>
                  <a:pt x="2215" y="952"/>
                  <a:pt x="2261" y="917"/>
                  <a:pt x="2304" y="900"/>
                </a:cubicBezTo>
                <a:cubicBezTo>
                  <a:pt x="2344" y="884"/>
                  <a:pt x="2388" y="872"/>
                  <a:pt x="2430" y="864"/>
                </a:cubicBezTo>
                <a:cubicBezTo>
                  <a:pt x="2496" y="831"/>
                  <a:pt x="2550" y="811"/>
                  <a:pt x="2619" y="783"/>
                </a:cubicBezTo>
                <a:cubicBezTo>
                  <a:pt x="2663" y="765"/>
                  <a:pt x="2692" y="726"/>
                  <a:pt x="2736" y="711"/>
                </a:cubicBezTo>
                <a:cubicBezTo>
                  <a:pt x="2784" y="663"/>
                  <a:pt x="2842" y="631"/>
                  <a:pt x="2898" y="594"/>
                </a:cubicBezTo>
                <a:cubicBezTo>
                  <a:pt x="2933" y="570"/>
                  <a:pt x="2966" y="521"/>
                  <a:pt x="3006" y="504"/>
                </a:cubicBezTo>
                <a:cubicBezTo>
                  <a:pt x="3058" y="482"/>
                  <a:pt x="3130" y="470"/>
                  <a:pt x="3186" y="459"/>
                </a:cubicBezTo>
                <a:cubicBezTo>
                  <a:pt x="3362" y="371"/>
                  <a:pt x="3592" y="426"/>
                  <a:pt x="3771" y="423"/>
                </a:cubicBezTo>
                <a:cubicBezTo>
                  <a:pt x="3873" y="419"/>
                  <a:pt x="3992" y="453"/>
                  <a:pt x="4077" y="396"/>
                </a:cubicBezTo>
                <a:cubicBezTo>
                  <a:pt x="4111" y="373"/>
                  <a:pt x="4141" y="344"/>
                  <a:pt x="4176" y="324"/>
                </a:cubicBezTo>
                <a:cubicBezTo>
                  <a:pt x="4216" y="301"/>
                  <a:pt x="4258" y="283"/>
                  <a:pt x="4293" y="252"/>
                </a:cubicBezTo>
                <a:cubicBezTo>
                  <a:pt x="4312" y="235"/>
                  <a:pt x="4329" y="216"/>
                  <a:pt x="4347" y="198"/>
                </a:cubicBezTo>
                <a:cubicBezTo>
                  <a:pt x="4356" y="189"/>
                  <a:pt x="4362" y="174"/>
                  <a:pt x="4374" y="171"/>
                </a:cubicBezTo>
                <a:cubicBezTo>
                  <a:pt x="4458" y="150"/>
                  <a:pt x="4508" y="99"/>
                  <a:pt x="4581" y="63"/>
                </a:cubicBezTo>
                <a:cubicBezTo>
                  <a:pt x="4630" y="39"/>
                  <a:pt x="4689" y="49"/>
                  <a:pt x="4743" y="45"/>
                </a:cubicBezTo>
                <a:cubicBezTo>
                  <a:pt x="4765" y="12"/>
                  <a:pt x="4756" y="28"/>
                  <a:pt x="4770" y="0"/>
                </a:cubicBezTo>
              </a:path>
            </a:pathLst>
          </a:custGeom>
          <a:noFill/>
          <a:ln w="9525">
            <a:solidFill>
              <a:schemeClr val="tx1"/>
            </a:solidFill>
            <a:round/>
            <a:headEnd/>
            <a:tailEnd/>
          </a:ln>
          <a:effectLst/>
        </p:spPr>
        <p:txBody>
          <a:bodyPr wrap="none"/>
          <a:lstStyle/>
          <a:p>
            <a:endParaRPr lang="en-GB"/>
          </a:p>
        </p:txBody>
      </p:sp>
      <p:sp>
        <p:nvSpPr>
          <p:cNvPr id="1036" name="Line 12"/>
          <p:cNvSpPr>
            <a:spLocks noChangeShapeType="1"/>
          </p:cNvSpPr>
          <p:nvPr/>
        </p:nvSpPr>
        <p:spPr bwMode="auto">
          <a:xfrm>
            <a:off x="1600200" y="3886200"/>
            <a:ext cx="5638800" cy="0"/>
          </a:xfrm>
          <a:prstGeom prst="line">
            <a:avLst/>
          </a:prstGeom>
          <a:noFill/>
          <a:ln w="9525">
            <a:solidFill>
              <a:schemeClr val="tx1"/>
            </a:solidFill>
            <a:round/>
            <a:headEnd/>
            <a:tailEnd/>
          </a:ln>
          <a:effectLst/>
        </p:spPr>
        <p:txBody>
          <a:bodyPr wrap="none"/>
          <a:lstStyle/>
          <a:p>
            <a:endParaRPr lang="en-GB"/>
          </a:p>
        </p:txBody>
      </p:sp>
      <p:sp>
        <p:nvSpPr>
          <p:cNvPr id="1037" name="Line 13"/>
          <p:cNvSpPr>
            <a:spLocks noChangeShapeType="1"/>
          </p:cNvSpPr>
          <p:nvPr/>
        </p:nvSpPr>
        <p:spPr bwMode="auto">
          <a:xfrm flipH="1">
            <a:off x="609600" y="3886200"/>
            <a:ext cx="990600" cy="914400"/>
          </a:xfrm>
          <a:prstGeom prst="line">
            <a:avLst/>
          </a:prstGeom>
          <a:noFill/>
          <a:ln w="9525">
            <a:solidFill>
              <a:schemeClr val="tx1"/>
            </a:solidFill>
            <a:round/>
            <a:headEnd/>
            <a:tailEnd/>
          </a:ln>
          <a:effectLst/>
        </p:spPr>
        <p:txBody>
          <a:bodyPr wrap="none"/>
          <a:lstStyle/>
          <a:p>
            <a:endParaRPr lang="en-GB"/>
          </a:p>
        </p:txBody>
      </p:sp>
      <p:sp>
        <p:nvSpPr>
          <p:cNvPr id="1038" name="Line 14"/>
          <p:cNvSpPr>
            <a:spLocks noChangeShapeType="1"/>
          </p:cNvSpPr>
          <p:nvPr/>
        </p:nvSpPr>
        <p:spPr bwMode="auto">
          <a:xfrm flipV="1">
            <a:off x="7239000" y="2514600"/>
            <a:ext cx="990600" cy="1371600"/>
          </a:xfrm>
          <a:prstGeom prst="line">
            <a:avLst/>
          </a:prstGeom>
          <a:noFill/>
          <a:ln w="9525">
            <a:solidFill>
              <a:schemeClr val="tx1"/>
            </a:solidFill>
            <a:round/>
            <a:headEnd/>
            <a:tailEnd/>
          </a:ln>
          <a:effectLst/>
        </p:spPr>
        <p:txBody>
          <a:bodyPr wrap="none"/>
          <a:lstStyle/>
          <a:p>
            <a:endParaRPr lang="en-GB"/>
          </a:p>
        </p:txBody>
      </p:sp>
      <p:sp>
        <p:nvSpPr>
          <p:cNvPr id="1039" name="Line 15"/>
          <p:cNvSpPr>
            <a:spLocks noChangeShapeType="1"/>
          </p:cNvSpPr>
          <p:nvPr/>
        </p:nvSpPr>
        <p:spPr bwMode="auto">
          <a:xfrm>
            <a:off x="3505200" y="3886200"/>
            <a:ext cx="0" cy="228600"/>
          </a:xfrm>
          <a:prstGeom prst="line">
            <a:avLst/>
          </a:prstGeom>
          <a:noFill/>
          <a:ln w="9525">
            <a:solidFill>
              <a:schemeClr val="tx2"/>
            </a:solidFill>
            <a:round/>
            <a:headEnd/>
            <a:tailEnd/>
          </a:ln>
          <a:effectLst/>
        </p:spPr>
        <p:txBody>
          <a:bodyPr wrap="none"/>
          <a:lstStyle/>
          <a:p>
            <a:endParaRPr lang="en-GB"/>
          </a:p>
        </p:txBody>
      </p:sp>
      <p:sp>
        <p:nvSpPr>
          <p:cNvPr id="1040" name="Line 16"/>
          <p:cNvSpPr>
            <a:spLocks noChangeShapeType="1"/>
          </p:cNvSpPr>
          <p:nvPr/>
        </p:nvSpPr>
        <p:spPr bwMode="auto">
          <a:xfrm>
            <a:off x="3276600" y="3886200"/>
            <a:ext cx="0" cy="304800"/>
          </a:xfrm>
          <a:prstGeom prst="line">
            <a:avLst/>
          </a:prstGeom>
          <a:noFill/>
          <a:ln w="9525">
            <a:solidFill>
              <a:schemeClr val="tx2"/>
            </a:solidFill>
            <a:round/>
            <a:headEnd/>
            <a:tailEnd/>
          </a:ln>
          <a:effectLst/>
        </p:spPr>
        <p:txBody>
          <a:bodyPr wrap="none"/>
          <a:lstStyle/>
          <a:p>
            <a:endParaRPr lang="en-GB"/>
          </a:p>
        </p:txBody>
      </p:sp>
      <p:sp>
        <p:nvSpPr>
          <p:cNvPr id="1041" name="Line 17"/>
          <p:cNvSpPr>
            <a:spLocks noChangeShapeType="1"/>
          </p:cNvSpPr>
          <p:nvPr/>
        </p:nvSpPr>
        <p:spPr bwMode="auto">
          <a:xfrm>
            <a:off x="2895600" y="3886200"/>
            <a:ext cx="0" cy="457200"/>
          </a:xfrm>
          <a:prstGeom prst="line">
            <a:avLst/>
          </a:prstGeom>
          <a:noFill/>
          <a:ln w="9525">
            <a:solidFill>
              <a:schemeClr val="tx2"/>
            </a:solidFill>
            <a:round/>
            <a:headEnd/>
            <a:tailEnd/>
          </a:ln>
          <a:effectLst/>
        </p:spPr>
        <p:txBody>
          <a:bodyPr wrap="none"/>
          <a:lstStyle/>
          <a:p>
            <a:endParaRPr lang="en-GB"/>
          </a:p>
        </p:txBody>
      </p:sp>
      <p:sp>
        <p:nvSpPr>
          <p:cNvPr id="1042" name="Line 18"/>
          <p:cNvSpPr>
            <a:spLocks noChangeShapeType="1"/>
          </p:cNvSpPr>
          <p:nvPr/>
        </p:nvSpPr>
        <p:spPr bwMode="auto">
          <a:xfrm>
            <a:off x="2514600" y="3886200"/>
            <a:ext cx="0" cy="533400"/>
          </a:xfrm>
          <a:prstGeom prst="line">
            <a:avLst/>
          </a:prstGeom>
          <a:noFill/>
          <a:ln w="9525">
            <a:solidFill>
              <a:schemeClr val="tx2"/>
            </a:solidFill>
            <a:round/>
            <a:headEnd/>
            <a:tailEnd/>
          </a:ln>
          <a:effectLst/>
        </p:spPr>
        <p:txBody>
          <a:bodyPr wrap="none"/>
          <a:lstStyle/>
          <a:p>
            <a:endParaRPr lang="en-GB"/>
          </a:p>
        </p:txBody>
      </p:sp>
      <p:sp>
        <p:nvSpPr>
          <p:cNvPr id="1043" name="Line 19"/>
          <p:cNvSpPr>
            <a:spLocks noChangeShapeType="1"/>
          </p:cNvSpPr>
          <p:nvPr/>
        </p:nvSpPr>
        <p:spPr bwMode="auto">
          <a:xfrm>
            <a:off x="2133600" y="3886200"/>
            <a:ext cx="0" cy="533400"/>
          </a:xfrm>
          <a:prstGeom prst="line">
            <a:avLst/>
          </a:prstGeom>
          <a:noFill/>
          <a:ln w="9525">
            <a:solidFill>
              <a:schemeClr val="tx2"/>
            </a:solidFill>
            <a:round/>
            <a:headEnd/>
            <a:tailEnd/>
          </a:ln>
          <a:effectLst/>
        </p:spPr>
        <p:txBody>
          <a:bodyPr wrap="none"/>
          <a:lstStyle/>
          <a:p>
            <a:endParaRPr lang="en-GB"/>
          </a:p>
        </p:txBody>
      </p:sp>
      <p:sp>
        <p:nvSpPr>
          <p:cNvPr id="1044" name="Line 20"/>
          <p:cNvSpPr>
            <a:spLocks noChangeShapeType="1"/>
          </p:cNvSpPr>
          <p:nvPr/>
        </p:nvSpPr>
        <p:spPr bwMode="auto">
          <a:xfrm>
            <a:off x="1752600" y="3886200"/>
            <a:ext cx="0" cy="609600"/>
          </a:xfrm>
          <a:prstGeom prst="line">
            <a:avLst/>
          </a:prstGeom>
          <a:noFill/>
          <a:ln w="9525">
            <a:solidFill>
              <a:schemeClr val="tx2"/>
            </a:solidFill>
            <a:round/>
            <a:headEnd/>
            <a:tailEnd/>
          </a:ln>
          <a:effectLst/>
        </p:spPr>
        <p:txBody>
          <a:bodyPr wrap="none"/>
          <a:lstStyle/>
          <a:p>
            <a:endParaRPr lang="en-GB"/>
          </a:p>
        </p:txBody>
      </p:sp>
      <p:sp>
        <p:nvSpPr>
          <p:cNvPr id="1045" name="Line 21"/>
          <p:cNvSpPr>
            <a:spLocks noChangeShapeType="1"/>
          </p:cNvSpPr>
          <p:nvPr/>
        </p:nvSpPr>
        <p:spPr bwMode="auto">
          <a:xfrm>
            <a:off x="1447800" y="4038600"/>
            <a:ext cx="0" cy="609600"/>
          </a:xfrm>
          <a:prstGeom prst="line">
            <a:avLst/>
          </a:prstGeom>
          <a:noFill/>
          <a:ln w="9525">
            <a:solidFill>
              <a:schemeClr val="tx2"/>
            </a:solidFill>
            <a:round/>
            <a:headEnd/>
            <a:tailEnd/>
          </a:ln>
          <a:effectLst/>
        </p:spPr>
        <p:txBody>
          <a:bodyPr wrap="none"/>
          <a:lstStyle/>
          <a:p>
            <a:endParaRPr lang="en-GB"/>
          </a:p>
        </p:txBody>
      </p:sp>
      <p:sp>
        <p:nvSpPr>
          <p:cNvPr id="1046" name="Line 22"/>
          <p:cNvSpPr>
            <a:spLocks noChangeShapeType="1"/>
          </p:cNvSpPr>
          <p:nvPr/>
        </p:nvSpPr>
        <p:spPr bwMode="auto">
          <a:xfrm>
            <a:off x="1219200" y="4191000"/>
            <a:ext cx="0" cy="533400"/>
          </a:xfrm>
          <a:prstGeom prst="line">
            <a:avLst/>
          </a:prstGeom>
          <a:noFill/>
          <a:ln w="9525">
            <a:solidFill>
              <a:schemeClr val="tx2"/>
            </a:solidFill>
            <a:round/>
            <a:headEnd/>
            <a:tailEnd/>
          </a:ln>
          <a:effectLst/>
        </p:spPr>
        <p:txBody>
          <a:bodyPr wrap="none"/>
          <a:lstStyle/>
          <a:p>
            <a:endParaRPr lang="en-GB"/>
          </a:p>
        </p:txBody>
      </p:sp>
      <p:sp>
        <p:nvSpPr>
          <p:cNvPr id="1047" name="Line 23"/>
          <p:cNvSpPr>
            <a:spLocks noChangeShapeType="1"/>
          </p:cNvSpPr>
          <p:nvPr/>
        </p:nvSpPr>
        <p:spPr bwMode="auto">
          <a:xfrm>
            <a:off x="990600" y="4419600"/>
            <a:ext cx="0" cy="304800"/>
          </a:xfrm>
          <a:prstGeom prst="line">
            <a:avLst/>
          </a:prstGeom>
          <a:noFill/>
          <a:ln w="9525">
            <a:solidFill>
              <a:schemeClr val="tx2"/>
            </a:solidFill>
            <a:round/>
            <a:headEnd/>
            <a:tailEnd/>
          </a:ln>
          <a:effectLst/>
        </p:spPr>
        <p:txBody>
          <a:bodyPr wrap="none"/>
          <a:lstStyle/>
          <a:p>
            <a:endParaRPr lang="en-GB"/>
          </a:p>
        </p:txBody>
      </p:sp>
      <p:sp>
        <p:nvSpPr>
          <p:cNvPr id="1048" name="Line 24"/>
          <p:cNvSpPr>
            <a:spLocks noChangeShapeType="1"/>
          </p:cNvSpPr>
          <p:nvPr/>
        </p:nvSpPr>
        <p:spPr bwMode="auto">
          <a:xfrm>
            <a:off x="7848600" y="2743200"/>
            <a:ext cx="228600" cy="0"/>
          </a:xfrm>
          <a:prstGeom prst="line">
            <a:avLst/>
          </a:prstGeom>
          <a:noFill/>
          <a:ln w="9525">
            <a:solidFill>
              <a:srgbClr val="000066"/>
            </a:solidFill>
            <a:round/>
            <a:headEnd/>
            <a:tailEnd/>
          </a:ln>
          <a:effectLst/>
        </p:spPr>
        <p:txBody>
          <a:bodyPr wrap="none"/>
          <a:lstStyle/>
          <a:p>
            <a:endParaRPr lang="en-GB"/>
          </a:p>
        </p:txBody>
      </p:sp>
      <p:sp>
        <p:nvSpPr>
          <p:cNvPr id="1049" name="Line 25"/>
          <p:cNvSpPr>
            <a:spLocks noChangeShapeType="1"/>
          </p:cNvSpPr>
          <p:nvPr/>
        </p:nvSpPr>
        <p:spPr bwMode="auto">
          <a:xfrm>
            <a:off x="7543800" y="2971800"/>
            <a:ext cx="381000" cy="0"/>
          </a:xfrm>
          <a:prstGeom prst="line">
            <a:avLst/>
          </a:prstGeom>
          <a:noFill/>
          <a:ln w="9525">
            <a:solidFill>
              <a:srgbClr val="000066"/>
            </a:solidFill>
            <a:round/>
            <a:headEnd/>
            <a:tailEnd/>
          </a:ln>
          <a:effectLst/>
        </p:spPr>
        <p:txBody>
          <a:bodyPr wrap="none"/>
          <a:lstStyle/>
          <a:p>
            <a:endParaRPr lang="en-GB"/>
          </a:p>
        </p:txBody>
      </p:sp>
      <p:sp>
        <p:nvSpPr>
          <p:cNvPr id="1050" name="Line 26"/>
          <p:cNvSpPr>
            <a:spLocks noChangeShapeType="1"/>
          </p:cNvSpPr>
          <p:nvPr/>
        </p:nvSpPr>
        <p:spPr bwMode="auto">
          <a:xfrm>
            <a:off x="7239000" y="3124200"/>
            <a:ext cx="609600" cy="0"/>
          </a:xfrm>
          <a:prstGeom prst="line">
            <a:avLst/>
          </a:prstGeom>
          <a:noFill/>
          <a:ln w="9525">
            <a:solidFill>
              <a:srgbClr val="000066"/>
            </a:solidFill>
            <a:round/>
            <a:headEnd/>
            <a:tailEnd/>
          </a:ln>
          <a:effectLst/>
        </p:spPr>
        <p:txBody>
          <a:bodyPr wrap="none"/>
          <a:lstStyle/>
          <a:p>
            <a:endParaRPr lang="en-GB"/>
          </a:p>
        </p:txBody>
      </p:sp>
      <p:sp>
        <p:nvSpPr>
          <p:cNvPr id="1051" name="Line 27"/>
          <p:cNvSpPr>
            <a:spLocks noChangeShapeType="1"/>
          </p:cNvSpPr>
          <p:nvPr/>
        </p:nvSpPr>
        <p:spPr bwMode="auto">
          <a:xfrm>
            <a:off x="5867400" y="3276600"/>
            <a:ext cx="1828800" cy="0"/>
          </a:xfrm>
          <a:prstGeom prst="line">
            <a:avLst/>
          </a:prstGeom>
          <a:noFill/>
          <a:ln w="9525">
            <a:solidFill>
              <a:srgbClr val="000066"/>
            </a:solidFill>
            <a:round/>
            <a:headEnd/>
            <a:tailEnd/>
          </a:ln>
          <a:effectLst/>
        </p:spPr>
        <p:txBody>
          <a:bodyPr wrap="none"/>
          <a:lstStyle/>
          <a:p>
            <a:endParaRPr lang="en-GB"/>
          </a:p>
        </p:txBody>
      </p:sp>
      <p:sp>
        <p:nvSpPr>
          <p:cNvPr id="1052" name="Line 28"/>
          <p:cNvSpPr>
            <a:spLocks noChangeShapeType="1"/>
          </p:cNvSpPr>
          <p:nvPr/>
        </p:nvSpPr>
        <p:spPr bwMode="auto">
          <a:xfrm>
            <a:off x="5410200" y="3429000"/>
            <a:ext cx="2133600" cy="0"/>
          </a:xfrm>
          <a:prstGeom prst="line">
            <a:avLst/>
          </a:prstGeom>
          <a:noFill/>
          <a:ln w="9525">
            <a:solidFill>
              <a:srgbClr val="000066"/>
            </a:solidFill>
            <a:round/>
            <a:headEnd/>
            <a:tailEnd/>
          </a:ln>
          <a:effectLst/>
        </p:spPr>
        <p:txBody>
          <a:bodyPr wrap="none"/>
          <a:lstStyle/>
          <a:p>
            <a:endParaRPr lang="en-GB"/>
          </a:p>
        </p:txBody>
      </p:sp>
      <p:sp>
        <p:nvSpPr>
          <p:cNvPr id="1053" name="Line 29"/>
          <p:cNvSpPr>
            <a:spLocks noChangeShapeType="1"/>
          </p:cNvSpPr>
          <p:nvPr/>
        </p:nvSpPr>
        <p:spPr bwMode="auto">
          <a:xfrm>
            <a:off x="5181600" y="3581400"/>
            <a:ext cx="2286000" cy="0"/>
          </a:xfrm>
          <a:prstGeom prst="line">
            <a:avLst/>
          </a:prstGeom>
          <a:noFill/>
          <a:ln w="9525">
            <a:solidFill>
              <a:srgbClr val="000066"/>
            </a:solidFill>
            <a:round/>
            <a:headEnd/>
            <a:tailEnd/>
          </a:ln>
          <a:effectLst/>
        </p:spPr>
        <p:txBody>
          <a:bodyPr wrap="none"/>
          <a:lstStyle/>
          <a:p>
            <a:endParaRPr lang="en-GB"/>
          </a:p>
        </p:txBody>
      </p:sp>
      <p:sp>
        <p:nvSpPr>
          <p:cNvPr id="1054" name="Line 30"/>
          <p:cNvSpPr>
            <a:spLocks noChangeShapeType="1"/>
          </p:cNvSpPr>
          <p:nvPr/>
        </p:nvSpPr>
        <p:spPr bwMode="auto">
          <a:xfrm>
            <a:off x="5029200" y="3733800"/>
            <a:ext cx="2362200" cy="0"/>
          </a:xfrm>
          <a:prstGeom prst="line">
            <a:avLst/>
          </a:prstGeom>
          <a:noFill/>
          <a:ln w="9525">
            <a:solidFill>
              <a:srgbClr val="000066"/>
            </a:solidFill>
            <a:round/>
            <a:headEnd/>
            <a:tailEnd/>
          </a:ln>
          <a:effectLst/>
        </p:spPr>
        <p:txBody>
          <a:bodyPr wrap="none"/>
          <a:lstStyle/>
          <a:p>
            <a:endParaRPr lang="en-GB"/>
          </a:p>
        </p:txBody>
      </p:sp>
      <p:sp>
        <p:nvSpPr>
          <p:cNvPr id="1055" name="Text Box 31"/>
          <p:cNvSpPr txBox="1">
            <a:spLocks noChangeArrowheads="1"/>
          </p:cNvSpPr>
          <p:nvPr/>
        </p:nvSpPr>
        <p:spPr bwMode="auto">
          <a:xfrm>
            <a:off x="304800" y="3352800"/>
            <a:ext cx="1906588" cy="396875"/>
          </a:xfrm>
          <a:prstGeom prst="rect">
            <a:avLst/>
          </a:prstGeom>
          <a:noFill/>
          <a:ln w="9525">
            <a:noFill/>
            <a:miter lim="800000"/>
            <a:headEnd/>
            <a:tailEnd/>
          </a:ln>
          <a:effectLst/>
        </p:spPr>
        <p:txBody>
          <a:bodyPr wrap="none">
            <a:spAutoFit/>
          </a:bodyPr>
          <a:lstStyle/>
          <a:p>
            <a:r>
              <a:rPr lang="en-GB" sz="2000">
                <a:latin typeface="Tahoma" pitchFamily="34" charset="0"/>
              </a:rPr>
              <a:t>Formation level</a:t>
            </a:r>
          </a:p>
        </p:txBody>
      </p:sp>
      <p:sp>
        <p:nvSpPr>
          <p:cNvPr id="1056" name="Text Box 32"/>
          <p:cNvSpPr txBox="1">
            <a:spLocks noChangeArrowheads="1"/>
          </p:cNvSpPr>
          <p:nvPr/>
        </p:nvSpPr>
        <p:spPr bwMode="auto">
          <a:xfrm>
            <a:off x="1508125" y="4654550"/>
            <a:ext cx="441325" cy="396875"/>
          </a:xfrm>
          <a:prstGeom prst="rect">
            <a:avLst/>
          </a:prstGeom>
          <a:noFill/>
          <a:ln w="9525">
            <a:noFill/>
            <a:miter lim="800000"/>
            <a:headEnd/>
            <a:tailEnd/>
          </a:ln>
          <a:effectLst/>
        </p:spPr>
        <p:txBody>
          <a:bodyPr wrap="none">
            <a:spAutoFit/>
          </a:bodyPr>
          <a:lstStyle/>
          <a:p>
            <a:r>
              <a:rPr lang="en-GB" sz="2000">
                <a:latin typeface="Tahoma" pitchFamily="34" charset="0"/>
              </a:rPr>
              <a:t>fill</a:t>
            </a:r>
          </a:p>
        </p:txBody>
      </p:sp>
      <p:sp>
        <p:nvSpPr>
          <p:cNvPr id="1057" name="Text Box 33"/>
          <p:cNvSpPr txBox="1">
            <a:spLocks noChangeArrowheads="1"/>
          </p:cNvSpPr>
          <p:nvPr/>
        </p:nvSpPr>
        <p:spPr bwMode="auto">
          <a:xfrm>
            <a:off x="7680325" y="3511550"/>
            <a:ext cx="528638" cy="396875"/>
          </a:xfrm>
          <a:prstGeom prst="rect">
            <a:avLst/>
          </a:prstGeom>
          <a:noFill/>
          <a:ln w="9525">
            <a:noFill/>
            <a:miter lim="800000"/>
            <a:headEnd/>
            <a:tailEnd/>
          </a:ln>
          <a:effectLst/>
        </p:spPr>
        <p:txBody>
          <a:bodyPr wrap="none">
            <a:spAutoFit/>
          </a:bodyPr>
          <a:lstStyle/>
          <a:p>
            <a:r>
              <a:rPr lang="en-GB" sz="2000">
                <a:latin typeface="Tahoma" pitchFamily="34" charset="0"/>
              </a:rPr>
              <a:t>cut</a:t>
            </a:r>
          </a:p>
        </p:txBody>
      </p:sp>
      <p:sp>
        <p:nvSpPr>
          <p:cNvPr id="1058" name="Text Box 34"/>
          <p:cNvSpPr txBox="1">
            <a:spLocks noChangeArrowheads="1"/>
          </p:cNvSpPr>
          <p:nvPr/>
        </p:nvSpPr>
        <p:spPr bwMode="auto">
          <a:xfrm>
            <a:off x="441325" y="1252538"/>
            <a:ext cx="1865313" cy="457200"/>
          </a:xfrm>
          <a:prstGeom prst="rect">
            <a:avLst/>
          </a:prstGeom>
          <a:noFill/>
          <a:ln w="9525">
            <a:noFill/>
            <a:miter lim="800000"/>
            <a:headEnd/>
            <a:tailEnd/>
          </a:ln>
          <a:effectLst/>
        </p:spPr>
        <p:txBody>
          <a:bodyPr wrap="none">
            <a:spAutoFit/>
          </a:bodyPr>
          <a:lstStyle/>
          <a:p>
            <a:r>
              <a:rPr lang="en-GB">
                <a:latin typeface="Tahoma" pitchFamily="34" charset="0"/>
              </a:rPr>
              <a:t>Sloping sites</a:t>
            </a:r>
          </a:p>
        </p:txBody>
      </p:sp>
      <p:sp>
        <p:nvSpPr>
          <p:cNvPr id="1059" name="Text Box 35"/>
          <p:cNvSpPr txBox="1">
            <a:spLocks noChangeArrowheads="1"/>
          </p:cNvSpPr>
          <p:nvPr/>
        </p:nvSpPr>
        <p:spPr bwMode="auto">
          <a:xfrm>
            <a:off x="381000" y="1752600"/>
            <a:ext cx="3040063" cy="457200"/>
          </a:xfrm>
          <a:prstGeom prst="rect">
            <a:avLst/>
          </a:prstGeom>
          <a:noFill/>
          <a:ln w="9525">
            <a:noFill/>
            <a:miter lim="800000"/>
            <a:headEnd/>
            <a:tailEnd/>
          </a:ln>
          <a:effectLst/>
        </p:spPr>
        <p:txBody>
          <a:bodyPr wrap="none">
            <a:spAutoFit/>
          </a:bodyPr>
          <a:lstStyle/>
          <a:p>
            <a:r>
              <a:rPr lang="en-GB">
                <a:latin typeface="Tahoma" pitchFamily="34" charset="0"/>
              </a:rPr>
              <a:t>Cut and fill technique</a:t>
            </a:r>
          </a:p>
        </p:txBody>
      </p:sp>
      <p:sp>
        <p:nvSpPr>
          <p:cNvPr id="1060" name="Text Box 36"/>
          <p:cNvSpPr txBox="1">
            <a:spLocks noChangeArrowheads="1"/>
          </p:cNvSpPr>
          <p:nvPr/>
        </p:nvSpPr>
        <p:spPr bwMode="auto">
          <a:xfrm>
            <a:off x="5699125" y="2319338"/>
            <a:ext cx="1060450" cy="457200"/>
          </a:xfrm>
          <a:prstGeom prst="rect">
            <a:avLst/>
          </a:prstGeom>
          <a:noFill/>
          <a:ln w="9525">
            <a:noFill/>
            <a:miter lim="800000"/>
            <a:headEnd/>
            <a:tailEnd/>
          </a:ln>
          <a:effectLst/>
        </p:spPr>
        <p:txBody>
          <a:bodyPr wrap="none">
            <a:spAutoFit/>
          </a:bodyPr>
          <a:lstStyle/>
          <a:p>
            <a:r>
              <a:rPr lang="en-GB">
                <a:latin typeface="Tahoma" pitchFamily="34" charset="0"/>
              </a:rPr>
              <a:t>topsoil</a:t>
            </a:r>
          </a:p>
        </p:txBody>
      </p:sp>
      <p:sp>
        <p:nvSpPr>
          <p:cNvPr id="1061" name="Freeform 37"/>
          <p:cNvSpPr>
            <a:spLocks/>
          </p:cNvSpPr>
          <p:nvPr/>
        </p:nvSpPr>
        <p:spPr bwMode="auto">
          <a:xfrm>
            <a:off x="685800" y="2590800"/>
            <a:ext cx="7572375" cy="2386013"/>
          </a:xfrm>
          <a:custGeom>
            <a:avLst/>
            <a:gdLst/>
            <a:ahLst/>
            <a:cxnLst>
              <a:cxn ang="0">
                <a:pos x="0" y="1503"/>
              </a:cxn>
              <a:cxn ang="0">
                <a:pos x="126" y="1467"/>
              </a:cxn>
              <a:cxn ang="0">
                <a:pos x="360" y="1431"/>
              </a:cxn>
              <a:cxn ang="0">
                <a:pos x="558" y="1395"/>
              </a:cxn>
              <a:cxn ang="0">
                <a:pos x="846" y="1296"/>
              </a:cxn>
              <a:cxn ang="0">
                <a:pos x="945" y="1260"/>
              </a:cxn>
              <a:cxn ang="0">
                <a:pos x="1305" y="1233"/>
              </a:cxn>
              <a:cxn ang="0">
                <a:pos x="1575" y="1179"/>
              </a:cxn>
              <a:cxn ang="0">
                <a:pos x="1656" y="1152"/>
              </a:cxn>
              <a:cxn ang="0">
                <a:pos x="1710" y="1134"/>
              </a:cxn>
              <a:cxn ang="0">
                <a:pos x="1818" y="1080"/>
              </a:cxn>
              <a:cxn ang="0">
                <a:pos x="1890" y="1044"/>
              </a:cxn>
              <a:cxn ang="0">
                <a:pos x="1926" y="1017"/>
              </a:cxn>
              <a:cxn ang="0">
                <a:pos x="2025" y="999"/>
              </a:cxn>
              <a:cxn ang="0">
                <a:pos x="2169" y="963"/>
              </a:cxn>
              <a:cxn ang="0">
                <a:pos x="2304" y="900"/>
              </a:cxn>
              <a:cxn ang="0">
                <a:pos x="2430" y="864"/>
              </a:cxn>
              <a:cxn ang="0">
                <a:pos x="2619" y="783"/>
              </a:cxn>
              <a:cxn ang="0">
                <a:pos x="2736" y="711"/>
              </a:cxn>
              <a:cxn ang="0">
                <a:pos x="2898" y="594"/>
              </a:cxn>
              <a:cxn ang="0">
                <a:pos x="3006" y="504"/>
              </a:cxn>
              <a:cxn ang="0">
                <a:pos x="3186" y="459"/>
              </a:cxn>
              <a:cxn ang="0">
                <a:pos x="3771" y="423"/>
              </a:cxn>
              <a:cxn ang="0">
                <a:pos x="4077" y="396"/>
              </a:cxn>
              <a:cxn ang="0">
                <a:pos x="4176" y="324"/>
              </a:cxn>
              <a:cxn ang="0">
                <a:pos x="4293" y="252"/>
              </a:cxn>
              <a:cxn ang="0">
                <a:pos x="4347" y="198"/>
              </a:cxn>
              <a:cxn ang="0">
                <a:pos x="4374" y="171"/>
              </a:cxn>
              <a:cxn ang="0">
                <a:pos x="4581" y="63"/>
              </a:cxn>
              <a:cxn ang="0">
                <a:pos x="4743" y="45"/>
              </a:cxn>
              <a:cxn ang="0">
                <a:pos x="4770" y="0"/>
              </a:cxn>
            </a:cxnLst>
            <a:rect l="0" t="0" r="r" b="b"/>
            <a:pathLst>
              <a:path w="4770" h="1503">
                <a:moveTo>
                  <a:pt x="0" y="1503"/>
                </a:moveTo>
                <a:cubicBezTo>
                  <a:pt x="39" y="1477"/>
                  <a:pt x="81" y="1477"/>
                  <a:pt x="126" y="1467"/>
                </a:cubicBezTo>
                <a:cubicBezTo>
                  <a:pt x="209" y="1448"/>
                  <a:pt x="271" y="1437"/>
                  <a:pt x="360" y="1431"/>
                </a:cubicBezTo>
                <a:cubicBezTo>
                  <a:pt x="429" y="1414"/>
                  <a:pt x="485" y="1402"/>
                  <a:pt x="558" y="1395"/>
                </a:cubicBezTo>
                <a:cubicBezTo>
                  <a:pt x="659" y="1370"/>
                  <a:pt x="748" y="1329"/>
                  <a:pt x="846" y="1296"/>
                </a:cubicBezTo>
                <a:cubicBezTo>
                  <a:pt x="879" y="1285"/>
                  <a:pt x="910" y="1263"/>
                  <a:pt x="945" y="1260"/>
                </a:cubicBezTo>
                <a:cubicBezTo>
                  <a:pt x="1065" y="1250"/>
                  <a:pt x="1185" y="1248"/>
                  <a:pt x="1305" y="1233"/>
                </a:cubicBezTo>
                <a:cubicBezTo>
                  <a:pt x="1395" y="1222"/>
                  <a:pt x="1488" y="1201"/>
                  <a:pt x="1575" y="1179"/>
                </a:cubicBezTo>
                <a:cubicBezTo>
                  <a:pt x="1575" y="1179"/>
                  <a:pt x="1642" y="1157"/>
                  <a:pt x="1656" y="1152"/>
                </a:cubicBezTo>
                <a:cubicBezTo>
                  <a:pt x="1674" y="1146"/>
                  <a:pt x="1710" y="1134"/>
                  <a:pt x="1710" y="1134"/>
                </a:cubicBezTo>
                <a:cubicBezTo>
                  <a:pt x="1752" y="1100"/>
                  <a:pt x="1770" y="1096"/>
                  <a:pt x="1818" y="1080"/>
                </a:cubicBezTo>
                <a:cubicBezTo>
                  <a:pt x="1925" y="1000"/>
                  <a:pt x="1789" y="1095"/>
                  <a:pt x="1890" y="1044"/>
                </a:cubicBezTo>
                <a:cubicBezTo>
                  <a:pt x="1903" y="1037"/>
                  <a:pt x="1913" y="1024"/>
                  <a:pt x="1926" y="1017"/>
                </a:cubicBezTo>
                <a:cubicBezTo>
                  <a:pt x="1949" y="1004"/>
                  <a:pt x="2011" y="1001"/>
                  <a:pt x="2025" y="999"/>
                </a:cubicBezTo>
                <a:cubicBezTo>
                  <a:pt x="2072" y="983"/>
                  <a:pt x="2121" y="975"/>
                  <a:pt x="2169" y="963"/>
                </a:cubicBezTo>
                <a:cubicBezTo>
                  <a:pt x="2215" y="952"/>
                  <a:pt x="2261" y="917"/>
                  <a:pt x="2304" y="900"/>
                </a:cubicBezTo>
                <a:cubicBezTo>
                  <a:pt x="2344" y="884"/>
                  <a:pt x="2388" y="872"/>
                  <a:pt x="2430" y="864"/>
                </a:cubicBezTo>
                <a:cubicBezTo>
                  <a:pt x="2496" y="831"/>
                  <a:pt x="2550" y="811"/>
                  <a:pt x="2619" y="783"/>
                </a:cubicBezTo>
                <a:cubicBezTo>
                  <a:pt x="2663" y="765"/>
                  <a:pt x="2692" y="726"/>
                  <a:pt x="2736" y="711"/>
                </a:cubicBezTo>
                <a:cubicBezTo>
                  <a:pt x="2784" y="663"/>
                  <a:pt x="2842" y="631"/>
                  <a:pt x="2898" y="594"/>
                </a:cubicBezTo>
                <a:cubicBezTo>
                  <a:pt x="2933" y="570"/>
                  <a:pt x="2966" y="521"/>
                  <a:pt x="3006" y="504"/>
                </a:cubicBezTo>
                <a:cubicBezTo>
                  <a:pt x="3058" y="482"/>
                  <a:pt x="3130" y="470"/>
                  <a:pt x="3186" y="459"/>
                </a:cubicBezTo>
                <a:cubicBezTo>
                  <a:pt x="3362" y="371"/>
                  <a:pt x="3592" y="426"/>
                  <a:pt x="3771" y="423"/>
                </a:cubicBezTo>
                <a:cubicBezTo>
                  <a:pt x="3873" y="419"/>
                  <a:pt x="3992" y="453"/>
                  <a:pt x="4077" y="396"/>
                </a:cubicBezTo>
                <a:cubicBezTo>
                  <a:pt x="4111" y="373"/>
                  <a:pt x="4141" y="344"/>
                  <a:pt x="4176" y="324"/>
                </a:cubicBezTo>
                <a:cubicBezTo>
                  <a:pt x="4216" y="301"/>
                  <a:pt x="4258" y="283"/>
                  <a:pt x="4293" y="252"/>
                </a:cubicBezTo>
                <a:cubicBezTo>
                  <a:pt x="4312" y="235"/>
                  <a:pt x="4329" y="216"/>
                  <a:pt x="4347" y="198"/>
                </a:cubicBezTo>
                <a:cubicBezTo>
                  <a:pt x="4356" y="189"/>
                  <a:pt x="4362" y="174"/>
                  <a:pt x="4374" y="171"/>
                </a:cubicBezTo>
                <a:cubicBezTo>
                  <a:pt x="4458" y="150"/>
                  <a:pt x="4508" y="99"/>
                  <a:pt x="4581" y="63"/>
                </a:cubicBezTo>
                <a:cubicBezTo>
                  <a:pt x="4630" y="39"/>
                  <a:pt x="4689" y="49"/>
                  <a:pt x="4743" y="45"/>
                </a:cubicBezTo>
                <a:cubicBezTo>
                  <a:pt x="4765" y="12"/>
                  <a:pt x="4756" y="28"/>
                  <a:pt x="4770" y="0"/>
                </a:cubicBezTo>
              </a:path>
            </a:pathLst>
          </a:custGeom>
          <a:noFill/>
          <a:ln w="9525">
            <a:solidFill>
              <a:schemeClr val="tx1"/>
            </a:solidFill>
            <a:round/>
            <a:headEnd/>
            <a:tailEnd/>
          </a:ln>
          <a:effectLst/>
        </p:spPr>
        <p:txBody>
          <a:bodyPr wrap="none"/>
          <a:lstStyle/>
          <a:p>
            <a:endParaRPr lang="en-GB"/>
          </a:p>
        </p:txBody>
      </p:sp>
      <p:sp>
        <p:nvSpPr>
          <p:cNvPr id="1063" name="Freeform 39"/>
          <p:cNvSpPr>
            <a:spLocks/>
          </p:cNvSpPr>
          <p:nvPr/>
        </p:nvSpPr>
        <p:spPr bwMode="auto">
          <a:xfrm>
            <a:off x="6729413" y="2543175"/>
            <a:ext cx="414337" cy="500063"/>
          </a:xfrm>
          <a:custGeom>
            <a:avLst/>
            <a:gdLst/>
            <a:ahLst/>
            <a:cxnLst>
              <a:cxn ang="0">
                <a:pos x="0" y="0"/>
              </a:cxn>
              <a:cxn ang="0">
                <a:pos x="72" y="9"/>
              </a:cxn>
              <a:cxn ang="0">
                <a:pos x="108" y="63"/>
              </a:cxn>
              <a:cxn ang="0">
                <a:pos x="198" y="117"/>
              </a:cxn>
              <a:cxn ang="0">
                <a:pos x="234" y="171"/>
              </a:cxn>
              <a:cxn ang="0">
                <a:pos x="252" y="225"/>
              </a:cxn>
              <a:cxn ang="0">
                <a:pos x="261" y="315"/>
              </a:cxn>
            </a:cxnLst>
            <a:rect l="0" t="0" r="r" b="b"/>
            <a:pathLst>
              <a:path w="261" h="315">
                <a:moveTo>
                  <a:pt x="0" y="0"/>
                </a:moveTo>
                <a:cubicBezTo>
                  <a:pt x="24" y="3"/>
                  <a:pt x="49" y="1"/>
                  <a:pt x="72" y="9"/>
                </a:cubicBezTo>
                <a:cubicBezTo>
                  <a:pt x="127" y="29"/>
                  <a:pt x="79" y="34"/>
                  <a:pt x="108" y="63"/>
                </a:cubicBezTo>
                <a:cubicBezTo>
                  <a:pt x="130" y="85"/>
                  <a:pt x="170" y="103"/>
                  <a:pt x="198" y="117"/>
                </a:cubicBezTo>
                <a:cubicBezTo>
                  <a:pt x="210" y="135"/>
                  <a:pt x="222" y="153"/>
                  <a:pt x="234" y="171"/>
                </a:cubicBezTo>
                <a:cubicBezTo>
                  <a:pt x="245" y="187"/>
                  <a:pt x="252" y="225"/>
                  <a:pt x="252" y="225"/>
                </a:cubicBezTo>
                <a:cubicBezTo>
                  <a:pt x="255" y="255"/>
                  <a:pt x="261" y="315"/>
                  <a:pt x="261" y="315"/>
                </a:cubicBezTo>
              </a:path>
            </a:pathLst>
          </a:custGeom>
          <a:noFill/>
          <a:ln w="9525">
            <a:solidFill>
              <a:schemeClr val="tx1"/>
            </a:solidFill>
            <a:round/>
            <a:headEnd/>
            <a:tailEnd/>
          </a:ln>
          <a:effectLst/>
        </p:spPr>
        <p:txBody>
          <a:bodyPr wrap="none"/>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Excavations </a:t>
            </a:r>
          </a:p>
        </p:txBody>
      </p:sp>
      <p:sp>
        <p:nvSpPr>
          <p:cNvPr id="20483" name="Rectangle 3"/>
          <p:cNvSpPr>
            <a:spLocks noGrp="1" noChangeArrowheads="1"/>
          </p:cNvSpPr>
          <p:nvPr>
            <p:ph type="body" sz="half" idx="1"/>
          </p:nvPr>
        </p:nvSpPr>
        <p:spPr>
          <a:xfrm>
            <a:off x="685800" y="1981200"/>
            <a:ext cx="3810000" cy="4724400"/>
          </a:xfrm>
        </p:spPr>
        <p:txBody>
          <a:bodyPr/>
          <a:lstStyle/>
          <a:p>
            <a:r>
              <a:rPr lang="en-GB" sz="2800"/>
              <a:t>Main challenges…</a:t>
            </a:r>
          </a:p>
          <a:p>
            <a:endParaRPr lang="en-GB" sz="2800"/>
          </a:p>
          <a:p>
            <a:pPr lvl="1"/>
            <a:r>
              <a:rPr lang="en-GB" sz="2400"/>
              <a:t>Soil make-up</a:t>
            </a:r>
          </a:p>
          <a:p>
            <a:pPr lvl="1"/>
            <a:endParaRPr lang="en-GB" sz="2400"/>
          </a:p>
          <a:p>
            <a:pPr lvl="1"/>
            <a:r>
              <a:rPr lang="en-GB" sz="2400"/>
              <a:t>Water</a:t>
            </a:r>
          </a:p>
          <a:p>
            <a:pPr lvl="2"/>
            <a:r>
              <a:rPr lang="en-GB" sz="2200"/>
              <a:t>Water table</a:t>
            </a:r>
          </a:p>
          <a:p>
            <a:pPr lvl="2"/>
            <a:endParaRPr lang="en-GB" sz="2200"/>
          </a:p>
          <a:p>
            <a:pPr lvl="3"/>
            <a:r>
              <a:rPr lang="en-GB"/>
              <a:t>Its position relative to the excavation</a:t>
            </a:r>
          </a:p>
        </p:txBody>
      </p:sp>
      <p:pic>
        <p:nvPicPr>
          <p:cNvPr id="20485" name="Picture 5"/>
          <p:cNvPicPr>
            <a:picLocks noGrp="1" noChangeAspect="1" noChangeArrowheads="1"/>
          </p:cNvPicPr>
          <p:nvPr>
            <p:ph type="clipArt" sz="half" idx="2"/>
          </p:nvPr>
        </p:nvPicPr>
        <p:blipFill>
          <a:blip r:embed="rId3" cstate="print"/>
          <a:srcRect/>
          <a:stretch>
            <a:fillRect/>
          </a:stretch>
        </p:blipFill>
        <p:spPr>
          <a:xfrm>
            <a:off x="4648200" y="1984375"/>
            <a:ext cx="3810000" cy="4108450"/>
          </a:xfrm>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Excavations</a:t>
            </a:r>
          </a:p>
        </p:txBody>
      </p:sp>
      <p:sp>
        <p:nvSpPr>
          <p:cNvPr id="19460" name="Rectangle 4"/>
          <p:cNvSpPr>
            <a:spLocks noGrp="1" noChangeArrowheads="1"/>
          </p:cNvSpPr>
          <p:nvPr>
            <p:ph type="body" sz="half" idx="2"/>
          </p:nvPr>
        </p:nvSpPr>
        <p:spPr>
          <a:xfrm>
            <a:off x="4648200" y="1981200"/>
            <a:ext cx="4114800" cy="4114800"/>
          </a:xfrm>
        </p:spPr>
        <p:txBody>
          <a:bodyPr/>
          <a:lstStyle/>
          <a:p>
            <a:pPr>
              <a:buFont typeface="Wingdings" pitchFamily="2" charset="2"/>
              <a:buNone/>
            </a:pPr>
            <a:r>
              <a:rPr lang="en-GB" sz="2800"/>
              <a:t>	Ground water can have an adverse effect on subsoil’s natural angle of repose</a:t>
            </a:r>
          </a:p>
          <a:p>
            <a:pPr>
              <a:buFont typeface="Wingdings" pitchFamily="2" charset="2"/>
              <a:buNone/>
            </a:pPr>
            <a:endParaRPr lang="en-GB" sz="2800"/>
          </a:p>
          <a:p>
            <a:pPr lvl="1"/>
            <a:r>
              <a:rPr lang="en-GB" sz="2400"/>
              <a:t>Drained clay - 45º</a:t>
            </a:r>
          </a:p>
          <a:p>
            <a:pPr lvl="1"/>
            <a:r>
              <a:rPr lang="en-GB" sz="2400"/>
              <a:t>Wet clay - 16º</a:t>
            </a:r>
          </a:p>
          <a:p>
            <a:pPr lvl="1"/>
            <a:r>
              <a:rPr lang="en-GB" sz="2400"/>
              <a:t>Wet sand - 22º</a:t>
            </a:r>
          </a:p>
          <a:p>
            <a:pPr lvl="1"/>
            <a:r>
              <a:rPr lang="en-GB" sz="2400"/>
              <a:t>Gravel and dry sand - 40 º</a:t>
            </a:r>
          </a:p>
        </p:txBody>
      </p:sp>
      <p:sp>
        <p:nvSpPr>
          <p:cNvPr id="19461" name="Line 5"/>
          <p:cNvSpPr>
            <a:spLocks noChangeShapeType="1"/>
          </p:cNvSpPr>
          <p:nvPr/>
        </p:nvSpPr>
        <p:spPr bwMode="auto">
          <a:xfrm>
            <a:off x="304800" y="5105400"/>
            <a:ext cx="4114800" cy="0"/>
          </a:xfrm>
          <a:prstGeom prst="line">
            <a:avLst/>
          </a:prstGeom>
          <a:noFill/>
          <a:ln w="9525">
            <a:solidFill>
              <a:srgbClr val="000066"/>
            </a:solidFill>
            <a:round/>
            <a:headEnd/>
            <a:tailEnd/>
          </a:ln>
          <a:effectLst/>
        </p:spPr>
        <p:txBody>
          <a:bodyPr wrap="none"/>
          <a:lstStyle/>
          <a:p>
            <a:endParaRPr lang="en-GB"/>
          </a:p>
        </p:txBody>
      </p:sp>
      <p:sp>
        <p:nvSpPr>
          <p:cNvPr id="19462" name="Freeform 6"/>
          <p:cNvSpPr>
            <a:spLocks/>
          </p:cNvSpPr>
          <p:nvPr/>
        </p:nvSpPr>
        <p:spPr bwMode="auto">
          <a:xfrm>
            <a:off x="542925" y="3870325"/>
            <a:ext cx="3714750" cy="1244600"/>
          </a:xfrm>
          <a:custGeom>
            <a:avLst/>
            <a:gdLst/>
            <a:ahLst/>
            <a:cxnLst>
              <a:cxn ang="0">
                <a:pos x="0" y="775"/>
              </a:cxn>
              <a:cxn ang="0">
                <a:pos x="99" y="604"/>
              </a:cxn>
              <a:cxn ang="0">
                <a:pos x="108" y="505"/>
              </a:cxn>
              <a:cxn ang="0">
                <a:pos x="144" y="487"/>
              </a:cxn>
              <a:cxn ang="0">
                <a:pos x="198" y="469"/>
              </a:cxn>
              <a:cxn ang="0">
                <a:pos x="279" y="406"/>
              </a:cxn>
              <a:cxn ang="0">
                <a:pos x="360" y="379"/>
              </a:cxn>
              <a:cxn ang="0">
                <a:pos x="504" y="316"/>
              </a:cxn>
              <a:cxn ang="0">
                <a:pos x="621" y="271"/>
              </a:cxn>
              <a:cxn ang="0">
                <a:pos x="684" y="181"/>
              </a:cxn>
              <a:cxn ang="0">
                <a:pos x="729" y="100"/>
              </a:cxn>
              <a:cxn ang="0">
                <a:pos x="810" y="82"/>
              </a:cxn>
              <a:cxn ang="0">
                <a:pos x="900" y="55"/>
              </a:cxn>
              <a:cxn ang="0">
                <a:pos x="1053" y="1"/>
              </a:cxn>
              <a:cxn ang="0">
                <a:pos x="1269" y="19"/>
              </a:cxn>
              <a:cxn ang="0">
                <a:pos x="1422" y="73"/>
              </a:cxn>
              <a:cxn ang="0">
                <a:pos x="1629" y="82"/>
              </a:cxn>
              <a:cxn ang="0">
                <a:pos x="1719" y="109"/>
              </a:cxn>
              <a:cxn ang="0">
                <a:pos x="1773" y="127"/>
              </a:cxn>
              <a:cxn ang="0">
                <a:pos x="1800" y="136"/>
              </a:cxn>
              <a:cxn ang="0">
                <a:pos x="1809" y="208"/>
              </a:cxn>
              <a:cxn ang="0">
                <a:pos x="1881" y="244"/>
              </a:cxn>
              <a:cxn ang="0">
                <a:pos x="1908" y="271"/>
              </a:cxn>
              <a:cxn ang="0">
                <a:pos x="1944" y="325"/>
              </a:cxn>
              <a:cxn ang="0">
                <a:pos x="1953" y="352"/>
              </a:cxn>
              <a:cxn ang="0">
                <a:pos x="1989" y="406"/>
              </a:cxn>
              <a:cxn ang="0">
                <a:pos x="2124" y="505"/>
              </a:cxn>
              <a:cxn ang="0">
                <a:pos x="2178" y="586"/>
              </a:cxn>
              <a:cxn ang="0">
                <a:pos x="2250" y="676"/>
              </a:cxn>
              <a:cxn ang="0">
                <a:pos x="2340" y="784"/>
              </a:cxn>
            </a:cxnLst>
            <a:rect l="0" t="0" r="r" b="b"/>
            <a:pathLst>
              <a:path w="2340" h="784">
                <a:moveTo>
                  <a:pt x="0" y="775"/>
                </a:moveTo>
                <a:cubicBezTo>
                  <a:pt x="62" y="734"/>
                  <a:pt x="85" y="675"/>
                  <a:pt x="99" y="604"/>
                </a:cubicBezTo>
                <a:cubicBezTo>
                  <a:pt x="102" y="571"/>
                  <a:pt x="96" y="536"/>
                  <a:pt x="108" y="505"/>
                </a:cubicBezTo>
                <a:cubicBezTo>
                  <a:pt x="113" y="492"/>
                  <a:pt x="132" y="492"/>
                  <a:pt x="144" y="487"/>
                </a:cubicBezTo>
                <a:cubicBezTo>
                  <a:pt x="162" y="480"/>
                  <a:pt x="198" y="469"/>
                  <a:pt x="198" y="469"/>
                </a:cubicBezTo>
                <a:cubicBezTo>
                  <a:pt x="221" y="446"/>
                  <a:pt x="247" y="417"/>
                  <a:pt x="279" y="406"/>
                </a:cubicBezTo>
                <a:cubicBezTo>
                  <a:pt x="306" y="397"/>
                  <a:pt x="336" y="395"/>
                  <a:pt x="360" y="379"/>
                </a:cubicBezTo>
                <a:cubicBezTo>
                  <a:pt x="426" y="335"/>
                  <a:pt x="429" y="327"/>
                  <a:pt x="504" y="316"/>
                </a:cubicBezTo>
                <a:cubicBezTo>
                  <a:pt x="544" y="303"/>
                  <a:pt x="621" y="271"/>
                  <a:pt x="621" y="271"/>
                </a:cubicBezTo>
                <a:cubicBezTo>
                  <a:pt x="649" y="243"/>
                  <a:pt x="669" y="218"/>
                  <a:pt x="684" y="181"/>
                </a:cubicBezTo>
                <a:cubicBezTo>
                  <a:pt x="701" y="138"/>
                  <a:pt x="692" y="125"/>
                  <a:pt x="729" y="100"/>
                </a:cubicBezTo>
                <a:cubicBezTo>
                  <a:pt x="744" y="90"/>
                  <a:pt x="803" y="83"/>
                  <a:pt x="810" y="82"/>
                </a:cubicBezTo>
                <a:cubicBezTo>
                  <a:pt x="862" y="47"/>
                  <a:pt x="811" y="75"/>
                  <a:pt x="900" y="55"/>
                </a:cubicBezTo>
                <a:cubicBezTo>
                  <a:pt x="948" y="44"/>
                  <a:pt x="1009" y="23"/>
                  <a:pt x="1053" y="1"/>
                </a:cubicBezTo>
                <a:cubicBezTo>
                  <a:pt x="1144" y="6"/>
                  <a:pt x="1194" y="0"/>
                  <a:pt x="1269" y="19"/>
                </a:cubicBezTo>
                <a:cubicBezTo>
                  <a:pt x="1317" y="31"/>
                  <a:pt x="1373" y="71"/>
                  <a:pt x="1422" y="73"/>
                </a:cubicBezTo>
                <a:cubicBezTo>
                  <a:pt x="1491" y="76"/>
                  <a:pt x="1560" y="79"/>
                  <a:pt x="1629" y="82"/>
                </a:cubicBezTo>
                <a:cubicBezTo>
                  <a:pt x="1698" y="116"/>
                  <a:pt x="1629" y="87"/>
                  <a:pt x="1719" y="109"/>
                </a:cubicBezTo>
                <a:cubicBezTo>
                  <a:pt x="1737" y="114"/>
                  <a:pt x="1755" y="121"/>
                  <a:pt x="1773" y="127"/>
                </a:cubicBezTo>
                <a:cubicBezTo>
                  <a:pt x="1782" y="130"/>
                  <a:pt x="1800" y="136"/>
                  <a:pt x="1800" y="136"/>
                </a:cubicBezTo>
                <a:cubicBezTo>
                  <a:pt x="1803" y="160"/>
                  <a:pt x="1794" y="189"/>
                  <a:pt x="1809" y="208"/>
                </a:cubicBezTo>
                <a:cubicBezTo>
                  <a:pt x="1825" y="229"/>
                  <a:pt x="1862" y="225"/>
                  <a:pt x="1881" y="244"/>
                </a:cubicBezTo>
                <a:cubicBezTo>
                  <a:pt x="1890" y="253"/>
                  <a:pt x="1899" y="262"/>
                  <a:pt x="1908" y="271"/>
                </a:cubicBezTo>
                <a:cubicBezTo>
                  <a:pt x="1929" y="335"/>
                  <a:pt x="1899" y="258"/>
                  <a:pt x="1944" y="325"/>
                </a:cubicBezTo>
                <a:cubicBezTo>
                  <a:pt x="1949" y="333"/>
                  <a:pt x="1948" y="344"/>
                  <a:pt x="1953" y="352"/>
                </a:cubicBezTo>
                <a:cubicBezTo>
                  <a:pt x="1964" y="371"/>
                  <a:pt x="1977" y="388"/>
                  <a:pt x="1989" y="406"/>
                </a:cubicBezTo>
                <a:cubicBezTo>
                  <a:pt x="2013" y="442"/>
                  <a:pt x="2091" y="463"/>
                  <a:pt x="2124" y="505"/>
                </a:cubicBezTo>
                <a:cubicBezTo>
                  <a:pt x="2144" y="531"/>
                  <a:pt x="2160" y="559"/>
                  <a:pt x="2178" y="586"/>
                </a:cubicBezTo>
                <a:cubicBezTo>
                  <a:pt x="2216" y="642"/>
                  <a:pt x="2170" y="649"/>
                  <a:pt x="2250" y="676"/>
                </a:cubicBezTo>
                <a:cubicBezTo>
                  <a:pt x="2280" y="706"/>
                  <a:pt x="2340" y="736"/>
                  <a:pt x="2340" y="784"/>
                </a:cubicBezTo>
              </a:path>
            </a:pathLst>
          </a:custGeom>
          <a:solidFill>
            <a:srgbClr val="AAE68C"/>
          </a:solidFill>
          <a:ln w="9525">
            <a:solidFill>
              <a:schemeClr val="tx2"/>
            </a:solidFill>
            <a:round/>
            <a:headEnd/>
            <a:tailEnd/>
          </a:ln>
          <a:effectLst/>
        </p:spPr>
        <p:txBody>
          <a:bodyPr wrap="none"/>
          <a:lstStyle/>
          <a:p>
            <a:endParaRPr lang="en-GB"/>
          </a:p>
        </p:txBody>
      </p:sp>
      <p:sp>
        <p:nvSpPr>
          <p:cNvPr id="19463" name="Line 7"/>
          <p:cNvSpPr>
            <a:spLocks noChangeShapeType="1"/>
          </p:cNvSpPr>
          <p:nvPr/>
        </p:nvSpPr>
        <p:spPr bwMode="auto">
          <a:xfrm flipV="1">
            <a:off x="533400" y="3733800"/>
            <a:ext cx="1752600" cy="1371600"/>
          </a:xfrm>
          <a:prstGeom prst="line">
            <a:avLst/>
          </a:prstGeom>
          <a:noFill/>
          <a:ln w="9525">
            <a:solidFill>
              <a:schemeClr val="bg2"/>
            </a:solidFill>
            <a:round/>
            <a:headEnd/>
            <a:tailEnd/>
          </a:ln>
          <a:effectLst/>
        </p:spPr>
        <p:txBody>
          <a:bodyPr wrap="none"/>
          <a:lstStyle/>
          <a:p>
            <a:endParaRPr lang="en-GB"/>
          </a:p>
        </p:txBody>
      </p:sp>
      <p:sp>
        <p:nvSpPr>
          <p:cNvPr id="19464" name="Line 8"/>
          <p:cNvSpPr>
            <a:spLocks noChangeShapeType="1"/>
          </p:cNvSpPr>
          <p:nvPr/>
        </p:nvSpPr>
        <p:spPr bwMode="auto">
          <a:xfrm>
            <a:off x="2286000" y="3733800"/>
            <a:ext cx="1905000" cy="1371600"/>
          </a:xfrm>
          <a:prstGeom prst="line">
            <a:avLst/>
          </a:prstGeom>
          <a:noFill/>
          <a:ln w="9525">
            <a:solidFill>
              <a:schemeClr val="bg2"/>
            </a:solidFill>
            <a:round/>
            <a:headEnd/>
            <a:tailEnd/>
          </a:ln>
          <a:effectLst/>
        </p:spPr>
        <p:txBody>
          <a:bodyPr wrap="none"/>
          <a:lstStyle/>
          <a:p>
            <a:endParaRPr lang="en-GB"/>
          </a:p>
        </p:txBody>
      </p:sp>
      <p:sp>
        <p:nvSpPr>
          <p:cNvPr id="19465" name="Text Box 9"/>
          <p:cNvSpPr txBox="1">
            <a:spLocks noChangeArrowheads="1"/>
          </p:cNvSpPr>
          <p:nvPr/>
        </p:nvSpPr>
        <p:spPr bwMode="auto">
          <a:xfrm>
            <a:off x="1431925" y="5568950"/>
            <a:ext cx="1936750" cy="396875"/>
          </a:xfrm>
          <a:prstGeom prst="rect">
            <a:avLst/>
          </a:prstGeom>
          <a:noFill/>
          <a:ln w="9525">
            <a:noFill/>
            <a:miter lim="800000"/>
            <a:headEnd/>
            <a:tailEnd/>
          </a:ln>
          <a:effectLst/>
        </p:spPr>
        <p:txBody>
          <a:bodyPr wrap="none">
            <a:spAutoFit/>
          </a:bodyPr>
          <a:lstStyle/>
          <a:p>
            <a:r>
              <a:rPr lang="en-GB" sz="2000">
                <a:latin typeface="Tahoma" pitchFamily="34" charset="0"/>
              </a:rPr>
              <a:t>Angle of repose</a:t>
            </a:r>
          </a:p>
        </p:txBody>
      </p:sp>
      <p:sp>
        <p:nvSpPr>
          <p:cNvPr id="19466" name="Arc 10"/>
          <p:cNvSpPr>
            <a:spLocks/>
          </p:cNvSpPr>
          <p:nvPr/>
        </p:nvSpPr>
        <p:spPr bwMode="auto">
          <a:xfrm>
            <a:off x="990600" y="4800600"/>
            <a:ext cx="76200" cy="3048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9525">
            <a:solidFill>
              <a:schemeClr val="bg2"/>
            </a:solidFill>
            <a:round/>
            <a:headEnd/>
            <a:tailEnd/>
          </a:ln>
          <a:effectLst/>
        </p:spPr>
        <p:txBody>
          <a:bodyPr wrap="none" anchor="ctr"/>
          <a:lstStyle/>
          <a:p>
            <a:endParaRPr lang="en-GB"/>
          </a:p>
        </p:txBody>
      </p:sp>
      <p:sp>
        <p:nvSpPr>
          <p:cNvPr id="19467" name="Freeform 11"/>
          <p:cNvSpPr>
            <a:spLocks/>
          </p:cNvSpPr>
          <p:nvPr/>
        </p:nvSpPr>
        <p:spPr bwMode="auto">
          <a:xfrm>
            <a:off x="877888" y="5014913"/>
            <a:ext cx="579437" cy="700087"/>
          </a:xfrm>
          <a:custGeom>
            <a:avLst/>
            <a:gdLst/>
            <a:ahLst/>
            <a:cxnLst>
              <a:cxn ang="0">
                <a:pos x="365" y="441"/>
              </a:cxn>
              <a:cxn ang="0">
                <a:pos x="293" y="423"/>
              </a:cxn>
              <a:cxn ang="0">
                <a:pos x="194" y="315"/>
              </a:cxn>
              <a:cxn ang="0">
                <a:pos x="140" y="279"/>
              </a:cxn>
              <a:cxn ang="0">
                <a:pos x="122" y="252"/>
              </a:cxn>
              <a:cxn ang="0">
                <a:pos x="95" y="234"/>
              </a:cxn>
              <a:cxn ang="0">
                <a:pos x="86" y="207"/>
              </a:cxn>
              <a:cxn ang="0">
                <a:pos x="41" y="126"/>
              </a:cxn>
              <a:cxn ang="0">
                <a:pos x="32" y="36"/>
              </a:cxn>
              <a:cxn ang="0">
                <a:pos x="5" y="27"/>
              </a:cxn>
              <a:cxn ang="0">
                <a:pos x="5" y="0"/>
              </a:cxn>
            </a:cxnLst>
            <a:rect l="0" t="0" r="r" b="b"/>
            <a:pathLst>
              <a:path w="365" h="441">
                <a:moveTo>
                  <a:pt x="365" y="441"/>
                </a:moveTo>
                <a:cubicBezTo>
                  <a:pt x="341" y="435"/>
                  <a:pt x="310" y="440"/>
                  <a:pt x="293" y="423"/>
                </a:cubicBezTo>
                <a:cubicBezTo>
                  <a:pt x="259" y="389"/>
                  <a:pt x="235" y="342"/>
                  <a:pt x="194" y="315"/>
                </a:cubicBezTo>
                <a:cubicBezTo>
                  <a:pt x="176" y="303"/>
                  <a:pt x="140" y="279"/>
                  <a:pt x="140" y="279"/>
                </a:cubicBezTo>
                <a:cubicBezTo>
                  <a:pt x="134" y="270"/>
                  <a:pt x="130" y="260"/>
                  <a:pt x="122" y="252"/>
                </a:cubicBezTo>
                <a:cubicBezTo>
                  <a:pt x="114" y="244"/>
                  <a:pt x="102" y="242"/>
                  <a:pt x="95" y="234"/>
                </a:cubicBezTo>
                <a:cubicBezTo>
                  <a:pt x="89" y="227"/>
                  <a:pt x="91" y="215"/>
                  <a:pt x="86" y="207"/>
                </a:cubicBezTo>
                <a:cubicBezTo>
                  <a:pt x="34" y="114"/>
                  <a:pt x="61" y="187"/>
                  <a:pt x="41" y="126"/>
                </a:cubicBezTo>
                <a:cubicBezTo>
                  <a:pt x="38" y="96"/>
                  <a:pt x="42" y="64"/>
                  <a:pt x="32" y="36"/>
                </a:cubicBezTo>
                <a:cubicBezTo>
                  <a:pt x="29" y="27"/>
                  <a:pt x="11" y="35"/>
                  <a:pt x="5" y="27"/>
                </a:cubicBezTo>
                <a:cubicBezTo>
                  <a:pt x="0" y="20"/>
                  <a:pt x="5" y="9"/>
                  <a:pt x="5" y="0"/>
                </a:cubicBezTo>
              </a:path>
            </a:pathLst>
          </a:custGeom>
          <a:noFill/>
          <a:ln w="9525">
            <a:solidFill>
              <a:schemeClr val="bg2"/>
            </a:solidFill>
            <a:round/>
            <a:headEnd/>
            <a:tailEnd/>
          </a:ln>
          <a:effectLst/>
        </p:spPr>
        <p:txBody>
          <a:bodyPr wrap="none"/>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Excavations</a:t>
            </a:r>
          </a:p>
        </p:txBody>
      </p:sp>
      <p:sp>
        <p:nvSpPr>
          <p:cNvPr id="22531" name="Rectangle 3"/>
          <p:cNvSpPr>
            <a:spLocks noGrp="1" noChangeArrowheads="1"/>
          </p:cNvSpPr>
          <p:nvPr>
            <p:ph type="body" sz="half" idx="1"/>
          </p:nvPr>
        </p:nvSpPr>
        <p:spPr/>
        <p:txBody>
          <a:bodyPr/>
          <a:lstStyle/>
          <a:p>
            <a:r>
              <a:rPr lang="en-GB" sz="2800"/>
              <a:t>Soil types classified as:</a:t>
            </a:r>
          </a:p>
          <a:p>
            <a:endParaRPr lang="en-GB" sz="2800"/>
          </a:p>
          <a:p>
            <a:pPr lvl="1"/>
            <a:r>
              <a:rPr lang="en-GB" sz="2400"/>
              <a:t>Loose – close boarded</a:t>
            </a:r>
          </a:p>
          <a:p>
            <a:pPr lvl="1"/>
            <a:endParaRPr lang="en-GB" sz="2400"/>
          </a:p>
          <a:p>
            <a:pPr lvl="1"/>
            <a:r>
              <a:rPr lang="en-GB" sz="2400"/>
              <a:t>Medium </a:t>
            </a:r>
          </a:p>
          <a:p>
            <a:pPr lvl="1"/>
            <a:endParaRPr lang="en-GB" sz="2400"/>
          </a:p>
          <a:p>
            <a:pPr lvl="1"/>
            <a:r>
              <a:rPr lang="en-GB" sz="2400"/>
              <a:t>Firm – open boarded</a:t>
            </a:r>
          </a:p>
        </p:txBody>
      </p:sp>
      <p:pic>
        <p:nvPicPr>
          <p:cNvPr id="22533" name="Picture 5"/>
          <p:cNvPicPr>
            <a:picLocks noGrp="1" noChangeAspect="1" noChangeArrowheads="1"/>
          </p:cNvPicPr>
          <p:nvPr>
            <p:ph type="clipArt" sz="half" idx="2"/>
          </p:nvPr>
        </p:nvPicPr>
        <p:blipFill>
          <a:blip r:embed="rId3" cstate="print"/>
          <a:srcRect/>
          <a:stretch>
            <a:fillRect/>
          </a:stretch>
        </p:blipFill>
        <p:spPr>
          <a:xfrm>
            <a:off x="4648200" y="2286000"/>
            <a:ext cx="3810000" cy="3505200"/>
          </a:xfrm>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Earthwork support</a:t>
            </a:r>
          </a:p>
        </p:txBody>
      </p:sp>
      <p:pic>
        <p:nvPicPr>
          <p:cNvPr id="43011" name="Picture 3"/>
          <p:cNvPicPr>
            <a:picLocks noGrp="1" noChangeAspect="1" noChangeArrowheads="1"/>
          </p:cNvPicPr>
          <p:nvPr>
            <p:ph type="clipArt" sz="half" idx="1"/>
          </p:nvPr>
        </p:nvPicPr>
        <p:blipFill>
          <a:blip r:embed="rId2" cstate="print"/>
          <a:srcRect/>
          <a:stretch>
            <a:fillRect/>
          </a:stretch>
        </p:blipFill>
        <p:spPr>
          <a:xfrm>
            <a:off x="4648200" y="1752600"/>
            <a:ext cx="4162425" cy="4495800"/>
          </a:xfrm>
        </p:spPr>
      </p:pic>
      <p:sp>
        <p:nvSpPr>
          <p:cNvPr id="43013" name="Text Box 5"/>
          <p:cNvSpPr txBox="1">
            <a:spLocks noChangeArrowheads="1"/>
          </p:cNvSpPr>
          <p:nvPr/>
        </p:nvSpPr>
        <p:spPr bwMode="auto">
          <a:xfrm>
            <a:off x="4648200" y="1828800"/>
            <a:ext cx="1546225" cy="366713"/>
          </a:xfrm>
          <a:prstGeom prst="rect">
            <a:avLst/>
          </a:prstGeom>
          <a:noFill/>
          <a:ln w="9525">
            <a:noFill/>
            <a:miter lim="800000"/>
            <a:headEnd/>
            <a:tailEnd/>
          </a:ln>
          <a:effectLst/>
        </p:spPr>
        <p:txBody>
          <a:bodyPr wrap="none">
            <a:spAutoFit/>
          </a:bodyPr>
          <a:lstStyle/>
          <a:p>
            <a:r>
              <a:rPr lang="en-GB" sz="1800">
                <a:solidFill>
                  <a:srgbClr val="220688"/>
                </a:solidFill>
                <a:latin typeface="Tahoma" pitchFamily="34" charset="0"/>
              </a:rPr>
              <a:t>Poling boards</a:t>
            </a:r>
          </a:p>
        </p:txBody>
      </p:sp>
      <p:sp>
        <p:nvSpPr>
          <p:cNvPr id="43014" name="Text Box 6"/>
          <p:cNvSpPr txBox="1">
            <a:spLocks noChangeArrowheads="1"/>
          </p:cNvSpPr>
          <p:nvPr/>
        </p:nvSpPr>
        <p:spPr bwMode="auto">
          <a:xfrm>
            <a:off x="7696200" y="1905000"/>
            <a:ext cx="833438" cy="366713"/>
          </a:xfrm>
          <a:prstGeom prst="rect">
            <a:avLst/>
          </a:prstGeom>
          <a:noFill/>
          <a:ln w="9525">
            <a:noFill/>
            <a:miter lim="800000"/>
            <a:headEnd/>
            <a:tailEnd/>
          </a:ln>
          <a:effectLst/>
        </p:spPr>
        <p:txBody>
          <a:bodyPr wrap="none">
            <a:spAutoFit/>
          </a:bodyPr>
          <a:lstStyle/>
          <a:p>
            <a:r>
              <a:rPr lang="en-GB" sz="1800">
                <a:solidFill>
                  <a:srgbClr val="220688"/>
                </a:solidFill>
                <a:latin typeface="Tahoma" pitchFamily="34" charset="0"/>
              </a:rPr>
              <a:t>waling</a:t>
            </a:r>
          </a:p>
        </p:txBody>
      </p:sp>
      <p:sp>
        <p:nvSpPr>
          <p:cNvPr id="43015" name="Text Box 7"/>
          <p:cNvSpPr txBox="1">
            <a:spLocks noChangeArrowheads="1"/>
          </p:cNvSpPr>
          <p:nvPr/>
        </p:nvSpPr>
        <p:spPr bwMode="auto">
          <a:xfrm>
            <a:off x="6553200" y="4572000"/>
            <a:ext cx="647700" cy="366713"/>
          </a:xfrm>
          <a:prstGeom prst="rect">
            <a:avLst/>
          </a:prstGeom>
          <a:noFill/>
          <a:ln w="9525">
            <a:noFill/>
            <a:miter lim="800000"/>
            <a:headEnd/>
            <a:tailEnd/>
          </a:ln>
          <a:effectLst/>
        </p:spPr>
        <p:txBody>
          <a:bodyPr wrap="none">
            <a:spAutoFit/>
          </a:bodyPr>
          <a:lstStyle/>
          <a:p>
            <a:r>
              <a:rPr lang="en-GB" sz="1800">
                <a:solidFill>
                  <a:srgbClr val="220688"/>
                </a:solidFill>
                <a:latin typeface="Tahoma" pitchFamily="34" charset="0"/>
              </a:rPr>
              <a:t>strut</a:t>
            </a:r>
          </a:p>
        </p:txBody>
      </p:sp>
      <p:sp>
        <p:nvSpPr>
          <p:cNvPr id="43016" name="Text Box 8"/>
          <p:cNvSpPr txBox="1">
            <a:spLocks noChangeArrowheads="1"/>
          </p:cNvSpPr>
          <p:nvPr/>
        </p:nvSpPr>
        <p:spPr bwMode="auto">
          <a:xfrm>
            <a:off x="3200400" y="4267200"/>
            <a:ext cx="1504950" cy="366713"/>
          </a:xfrm>
          <a:prstGeom prst="rect">
            <a:avLst/>
          </a:prstGeom>
          <a:noFill/>
          <a:ln w="9525">
            <a:noFill/>
            <a:miter lim="800000"/>
            <a:headEnd/>
            <a:tailEnd/>
          </a:ln>
          <a:effectLst/>
        </p:spPr>
        <p:txBody>
          <a:bodyPr wrap="none">
            <a:spAutoFit/>
          </a:bodyPr>
          <a:lstStyle/>
          <a:p>
            <a:r>
              <a:rPr lang="en-GB" sz="1800">
                <a:solidFill>
                  <a:schemeClr val="tx2"/>
                </a:solidFill>
                <a:latin typeface="Tahoma" pitchFamily="34" charset="0"/>
              </a:rPr>
              <a:t>Lipping block</a:t>
            </a:r>
          </a:p>
        </p:txBody>
      </p:sp>
      <p:sp>
        <p:nvSpPr>
          <p:cNvPr id="43017" name="Text Box 9"/>
          <p:cNvSpPr txBox="1">
            <a:spLocks noChangeArrowheads="1"/>
          </p:cNvSpPr>
          <p:nvPr/>
        </p:nvSpPr>
        <p:spPr bwMode="auto">
          <a:xfrm>
            <a:off x="3200400" y="4953000"/>
            <a:ext cx="1455738" cy="366713"/>
          </a:xfrm>
          <a:prstGeom prst="rect">
            <a:avLst/>
          </a:prstGeom>
          <a:noFill/>
          <a:ln w="9525">
            <a:noFill/>
            <a:miter lim="800000"/>
            <a:headEnd/>
            <a:tailEnd/>
          </a:ln>
          <a:effectLst/>
        </p:spPr>
        <p:txBody>
          <a:bodyPr wrap="none">
            <a:spAutoFit/>
          </a:bodyPr>
          <a:lstStyle/>
          <a:p>
            <a:r>
              <a:rPr lang="en-GB" sz="1800">
                <a:solidFill>
                  <a:schemeClr val="tx2"/>
                </a:solidFill>
                <a:latin typeface="Tahoma" pitchFamily="34" charset="0"/>
              </a:rPr>
              <a:t>Ground prop</a:t>
            </a:r>
          </a:p>
        </p:txBody>
      </p:sp>
      <p:sp>
        <p:nvSpPr>
          <p:cNvPr id="43018" name="Text Box 10"/>
          <p:cNvSpPr txBox="1">
            <a:spLocks noChangeArrowheads="1"/>
          </p:cNvSpPr>
          <p:nvPr/>
        </p:nvSpPr>
        <p:spPr bwMode="auto">
          <a:xfrm>
            <a:off x="3505200" y="5410200"/>
            <a:ext cx="1176338" cy="366713"/>
          </a:xfrm>
          <a:prstGeom prst="rect">
            <a:avLst/>
          </a:prstGeom>
          <a:noFill/>
          <a:ln w="9525">
            <a:noFill/>
            <a:miter lim="800000"/>
            <a:headEnd/>
            <a:tailEnd/>
          </a:ln>
          <a:effectLst/>
        </p:spPr>
        <p:txBody>
          <a:bodyPr wrap="none">
            <a:spAutoFit/>
          </a:bodyPr>
          <a:lstStyle/>
          <a:p>
            <a:r>
              <a:rPr lang="en-GB" sz="1800">
                <a:solidFill>
                  <a:schemeClr val="tx2"/>
                </a:solidFill>
                <a:latin typeface="Tahoma" pitchFamily="34" charset="0"/>
              </a:rPr>
              <a:t>Sole plate</a:t>
            </a:r>
          </a:p>
        </p:txBody>
      </p:sp>
      <p:sp>
        <p:nvSpPr>
          <p:cNvPr id="43019" name="Text Box 11"/>
          <p:cNvSpPr txBox="1">
            <a:spLocks noChangeArrowheads="1"/>
          </p:cNvSpPr>
          <p:nvPr/>
        </p:nvSpPr>
        <p:spPr bwMode="auto">
          <a:xfrm>
            <a:off x="228600" y="2286000"/>
            <a:ext cx="2971800" cy="3563938"/>
          </a:xfrm>
          <a:prstGeom prst="rect">
            <a:avLst/>
          </a:prstGeom>
          <a:noFill/>
          <a:ln w="9525">
            <a:noFill/>
            <a:miter lim="800000"/>
            <a:headEnd/>
            <a:tailEnd/>
          </a:ln>
          <a:effectLst/>
        </p:spPr>
        <p:txBody>
          <a:bodyPr>
            <a:spAutoFit/>
          </a:bodyPr>
          <a:lstStyle/>
          <a:p>
            <a:r>
              <a:rPr lang="en-GB" sz="2800">
                <a:solidFill>
                  <a:schemeClr val="tx2"/>
                </a:solidFill>
                <a:latin typeface="Tahoma" pitchFamily="34" charset="0"/>
              </a:rPr>
              <a:t>Open boarded timbering</a:t>
            </a:r>
          </a:p>
          <a:p>
            <a:endParaRPr lang="en-GB" sz="2800">
              <a:solidFill>
                <a:schemeClr val="tx2"/>
              </a:solidFill>
              <a:latin typeface="Tahoma" pitchFamily="34" charset="0"/>
            </a:endParaRPr>
          </a:p>
          <a:p>
            <a:r>
              <a:rPr lang="en-GB">
                <a:solidFill>
                  <a:schemeClr val="tx2"/>
                </a:solidFill>
                <a:latin typeface="Tahoma" pitchFamily="34" charset="0"/>
              </a:rPr>
              <a:t>Poling boards placed at intervals</a:t>
            </a:r>
          </a:p>
          <a:p>
            <a:r>
              <a:rPr lang="en-GB">
                <a:solidFill>
                  <a:schemeClr val="tx2"/>
                </a:solidFill>
                <a:latin typeface="Tahoma" pitchFamily="34" charset="0"/>
              </a:rPr>
              <a:t>of 150mm to 225mm</a:t>
            </a:r>
          </a:p>
          <a:p>
            <a:r>
              <a:rPr lang="en-GB">
                <a:solidFill>
                  <a:schemeClr val="tx2"/>
                </a:solidFill>
                <a:latin typeface="Tahoma" pitchFamily="34" charset="0"/>
              </a:rPr>
              <a:t>depending on ground conditions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81000" y="914400"/>
            <a:ext cx="7772400" cy="1143000"/>
          </a:xfrm>
        </p:spPr>
        <p:txBody>
          <a:bodyPr/>
          <a:lstStyle/>
          <a:p>
            <a:r>
              <a:rPr lang="en-GB"/>
              <a:t>Earthwork support</a:t>
            </a:r>
          </a:p>
        </p:txBody>
      </p:sp>
      <p:pic>
        <p:nvPicPr>
          <p:cNvPr id="44037" name="Picture 5"/>
          <p:cNvPicPr>
            <a:picLocks noGrp="1" noChangeAspect="1" noChangeArrowheads="1"/>
          </p:cNvPicPr>
          <p:nvPr>
            <p:ph type="clipArt" sz="half" idx="2"/>
          </p:nvPr>
        </p:nvPicPr>
        <p:blipFill>
          <a:blip r:embed="rId2" cstate="print"/>
          <a:srcRect/>
          <a:stretch>
            <a:fillRect/>
          </a:stretch>
        </p:blipFill>
        <p:spPr>
          <a:xfrm>
            <a:off x="4267200" y="2057400"/>
            <a:ext cx="4495800" cy="4225925"/>
          </a:xfrm>
          <a:noFill/>
          <a:ln/>
        </p:spPr>
      </p:pic>
      <p:sp>
        <p:nvSpPr>
          <p:cNvPr id="44040" name="Text Box 8"/>
          <p:cNvSpPr txBox="1">
            <a:spLocks noChangeArrowheads="1"/>
          </p:cNvSpPr>
          <p:nvPr/>
        </p:nvSpPr>
        <p:spPr bwMode="auto">
          <a:xfrm>
            <a:off x="4343400" y="2209800"/>
            <a:ext cx="1120775" cy="396875"/>
          </a:xfrm>
          <a:prstGeom prst="rect">
            <a:avLst/>
          </a:prstGeom>
          <a:noFill/>
          <a:ln w="9525">
            <a:noFill/>
            <a:miter lim="800000"/>
            <a:headEnd/>
            <a:tailEnd/>
          </a:ln>
          <a:effectLst/>
        </p:spPr>
        <p:txBody>
          <a:bodyPr wrap="none">
            <a:spAutoFit/>
          </a:bodyPr>
          <a:lstStyle/>
          <a:p>
            <a:r>
              <a:rPr lang="en-GB" sz="2000">
                <a:solidFill>
                  <a:srgbClr val="220688"/>
                </a:solidFill>
                <a:latin typeface="Tahoma" pitchFamily="34" charset="0"/>
              </a:rPr>
              <a:t>Pinchers</a:t>
            </a:r>
          </a:p>
        </p:txBody>
      </p:sp>
      <p:sp>
        <p:nvSpPr>
          <p:cNvPr id="44041" name="Text Box 9"/>
          <p:cNvSpPr txBox="1">
            <a:spLocks noChangeArrowheads="1"/>
          </p:cNvSpPr>
          <p:nvPr/>
        </p:nvSpPr>
        <p:spPr bwMode="auto">
          <a:xfrm>
            <a:off x="6477000" y="4038600"/>
            <a:ext cx="922338" cy="396875"/>
          </a:xfrm>
          <a:prstGeom prst="rect">
            <a:avLst/>
          </a:prstGeom>
          <a:noFill/>
          <a:ln w="9525">
            <a:noFill/>
            <a:miter lim="800000"/>
            <a:headEnd/>
            <a:tailEnd/>
          </a:ln>
          <a:effectLst/>
        </p:spPr>
        <p:txBody>
          <a:bodyPr wrap="none">
            <a:spAutoFit/>
          </a:bodyPr>
          <a:lstStyle/>
          <a:p>
            <a:r>
              <a:rPr lang="en-GB" sz="2000">
                <a:solidFill>
                  <a:srgbClr val="220688"/>
                </a:solidFill>
                <a:latin typeface="Tahoma" pitchFamily="34" charset="0"/>
              </a:rPr>
              <a:t>Struts </a:t>
            </a:r>
          </a:p>
        </p:txBody>
      </p:sp>
      <p:sp>
        <p:nvSpPr>
          <p:cNvPr id="44042" name="Text Box 10"/>
          <p:cNvSpPr txBox="1">
            <a:spLocks noChangeArrowheads="1"/>
          </p:cNvSpPr>
          <p:nvPr/>
        </p:nvSpPr>
        <p:spPr bwMode="auto">
          <a:xfrm>
            <a:off x="381000" y="3505200"/>
            <a:ext cx="3814763" cy="1746250"/>
          </a:xfrm>
          <a:prstGeom prst="rect">
            <a:avLst/>
          </a:prstGeom>
          <a:noFill/>
          <a:ln w="9525">
            <a:solidFill>
              <a:schemeClr val="tx2"/>
            </a:solidFill>
            <a:miter lim="800000"/>
            <a:headEnd/>
            <a:tailEnd/>
          </a:ln>
          <a:effectLst/>
        </p:spPr>
        <p:txBody>
          <a:bodyPr wrap="none">
            <a:spAutoFit/>
          </a:bodyPr>
          <a:lstStyle/>
          <a:p>
            <a:r>
              <a:rPr lang="en-GB">
                <a:solidFill>
                  <a:schemeClr val="tx2"/>
                </a:solidFill>
                <a:latin typeface="Tahoma" pitchFamily="34" charset="0"/>
              </a:rPr>
              <a:t>Pincher type timbering</a:t>
            </a:r>
          </a:p>
          <a:p>
            <a:endParaRPr lang="en-GB">
              <a:solidFill>
                <a:schemeClr val="tx2"/>
              </a:solidFill>
              <a:latin typeface="Tahoma" pitchFamily="34" charset="0"/>
            </a:endParaRPr>
          </a:p>
          <a:p>
            <a:r>
              <a:rPr lang="en-GB" sz="2000">
                <a:solidFill>
                  <a:schemeClr val="tx2"/>
                </a:solidFill>
                <a:latin typeface="Tahoma" pitchFamily="34" charset="0"/>
              </a:rPr>
              <a:t>Pinchers placed at appropriate</a:t>
            </a:r>
          </a:p>
          <a:p>
            <a:r>
              <a:rPr lang="en-GB" sz="2000">
                <a:solidFill>
                  <a:schemeClr val="tx2"/>
                </a:solidFill>
                <a:latin typeface="Tahoma" pitchFamily="34" charset="0"/>
              </a:rPr>
              <a:t>intervals ( 1 – 1.5m ) depending</a:t>
            </a:r>
          </a:p>
          <a:p>
            <a:r>
              <a:rPr lang="en-GB" sz="2000">
                <a:solidFill>
                  <a:schemeClr val="tx2"/>
                </a:solidFill>
                <a:latin typeface="Tahoma" pitchFamily="34" charset="0"/>
              </a:rPr>
              <a:t>on ground conditions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srcRect/>
          <a:stretch>
            <a:fillRect/>
          </a:stretch>
        </p:blipFill>
        <p:spPr bwMode="auto">
          <a:xfrm>
            <a:off x="457200" y="457200"/>
            <a:ext cx="6934200" cy="6172200"/>
          </a:xfrm>
          <a:prstGeom prst="rect">
            <a:avLst/>
          </a:prstGeom>
          <a:noFill/>
          <a:ln w="9525">
            <a:noFill/>
            <a:miter lim="800000"/>
            <a:headEnd/>
            <a:tailEnd/>
          </a:ln>
          <a:effectLst/>
        </p:spPr>
      </p:pic>
      <p:sp>
        <p:nvSpPr>
          <p:cNvPr id="40963" name="Text Box 3"/>
          <p:cNvSpPr txBox="1">
            <a:spLocks noChangeArrowheads="1"/>
          </p:cNvSpPr>
          <p:nvPr/>
        </p:nvSpPr>
        <p:spPr bwMode="auto">
          <a:xfrm>
            <a:off x="5181600" y="4648200"/>
            <a:ext cx="3462338" cy="457200"/>
          </a:xfrm>
          <a:prstGeom prst="rect">
            <a:avLst/>
          </a:prstGeom>
          <a:noFill/>
          <a:ln w="9525">
            <a:noFill/>
            <a:miter lim="800000"/>
            <a:headEnd/>
            <a:tailEnd/>
          </a:ln>
          <a:effectLst/>
        </p:spPr>
        <p:txBody>
          <a:bodyPr wrap="none">
            <a:spAutoFit/>
          </a:bodyPr>
          <a:lstStyle/>
          <a:p>
            <a:r>
              <a:rPr lang="en-GB">
                <a:solidFill>
                  <a:srgbClr val="220688"/>
                </a:solidFill>
                <a:latin typeface="Tahoma" pitchFamily="34" charset="0"/>
              </a:rPr>
              <a:t>Close boarded timbering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25" name="Rectangle 2057"/>
          <p:cNvSpPr>
            <a:spLocks noChangeArrowheads="1"/>
          </p:cNvSpPr>
          <p:nvPr/>
        </p:nvSpPr>
        <p:spPr bwMode="auto">
          <a:xfrm>
            <a:off x="3024188" y="1885950"/>
            <a:ext cx="9144000" cy="0"/>
          </a:xfrm>
          <a:prstGeom prst="rect">
            <a:avLst/>
          </a:prstGeom>
          <a:noFill/>
          <a:ln w="9525">
            <a:noFill/>
            <a:miter lim="800000"/>
            <a:headEnd/>
            <a:tailEnd/>
          </a:ln>
          <a:effectLst/>
        </p:spPr>
        <p:txBody>
          <a:bodyPr>
            <a:spAutoFit/>
          </a:bodyPr>
          <a:lstStyle/>
          <a:p>
            <a:endParaRPr lang="en-GB"/>
          </a:p>
        </p:txBody>
      </p:sp>
      <p:sp>
        <p:nvSpPr>
          <p:cNvPr id="60427" name="Rectangle 2059"/>
          <p:cNvSpPr>
            <a:spLocks noChangeArrowheads="1"/>
          </p:cNvSpPr>
          <p:nvPr/>
        </p:nvSpPr>
        <p:spPr bwMode="auto">
          <a:xfrm>
            <a:off x="2767013" y="2114550"/>
            <a:ext cx="9144000" cy="0"/>
          </a:xfrm>
          <a:prstGeom prst="rect">
            <a:avLst/>
          </a:prstGeom>
          <a:noFill/>
          <a:ln w="9525">
            <a:noFill/>
            <a:miter lim="800000"/>
            <a:headEnd/>
            <a:tailEnd/>
          </a:ln>
          <a:effectLst/>
        </p:spPr>
        <p:txBody>
          <a:bodyPr>
            <a:spAutoFit/>
          </a:bodyPr>
          <a:lstStyle/>
          <a:p>
            <a:endParaRPr lang="en-GB"/>
          </a:p>
        </p:txBody>
      </p:sp>
      <p:graphicFrame>
        <p:nvGraphicFramePr>
          <p:cNvPr id="60426" name="Object 2058"/>
          <p:cNvGraphicFramePr>
            <a:graphicFrameLocks noChangeAspect="1"/>
          </p:cNvGraphicFramePr>
          <p:nvPr/>
        </p:nvGraphicFramePr>
        <p:xfrm>
          <a:off x="457200" y="609600"/>
          <a:ext cx="3609975" cy="2819400"/>
        </p:xfrm>
        <a:graphic>
          <a:graphicData uri="http://schemas.openxmlformats.org/presentationml/2006/ole">
            <p:oleObj spid="_x0000_s60426" r:id="rId3" imgW="2857899" imgH="2085714" progId="PBrush">
              <p:embed/>
            </p:oleObj>
          </a:graphicData>
        </a:graphic>
      </p:graphicFrame>
      <p:graphicFrame>
        <p:nvGraphicFramePr>
          <p:cNvPr id="60428" name="Object 2060"/>
          <p:cNvGraphicFramePr>
            <a:graphicFrameLocks noChangeAspect="1"/>
          </p:cNvGraphicFramePr>
          <p:nvPr/>
        </p:nvGraphicFramePr>
        <p:xfrm>
          <a:off x="2895600" y="3429000"/>
          <a:ext cx="2619375" cy="3257550"/>
        </p:xfrm>
        <a:graphic>
          <a:graphicData uri="http://schemas.openxmlformats.org/presentationml/2006/ole">
            <p:oleObj spid="_x0000_s60428" r:id="rId4" imgW="2619048" imgH="3258005" progId="PBrush">
              <p:embed/>
            </p:oleObj>
          </a:graphicData>
        </a:graphic>
      </p:graphicFrame>
      <p:sp>
        <p:nvSpPr>
          <p:cNvPr id="60431" name="Rectangle 2063"/>
          <p:cNvSpPr>
            <a:spLocks noChangeArrowheads="1"/>
          </p:cNvSpPr>
          <p:nvPr/>
        </p:nvSpPr>
        <p:spPr bwMode="auto">
          <a:xfrm>
            <a:off x="3181350" y="2124075"/>
            <a:ext cx="9144000" cy="0"/>
          </a:xfrm>
          <a:prstGeom prst="rect">
            <a:avLst/>
          </a:prstGeom>
          <a:noFill/>
          <a:ln w="9525">
            <a:noFill/>
            <a:miter lim="800000"/>
            <a:headEnd/>
            <a:tailEnd/>
          </a:ln>
          <a:effectLst/>
        </p:spPr>
        <p:txBody>
          <a:bodyPr>
            <a:spAutoFit/>
          </a:bodyPr>
          <a:lstStyle/>
          <a:p>
            <a:endParaRPr lang="en-GB"/>
          </a:p>
        </p:txBody>
      </p:sp>
      <p:sp>
        <p:nvSpPr>
          <p:cNvPr id="60433" name="Rectangle 2065"/>
          <p:cNvSpPr>
            <a:spLocks noChangeArrowheads="1"/>
          </p:cNvSpPr>
          <p:nvPr/>
        </p:nvSpPr>
        <p:spPr bwMode="auto">
          <a:xfrm>
            <a:off x="3171825" y="2076450"/>
            <a:ext cx="9144000" cy="0"/>
          </a:xfrm>
          <a:prstGeom prst="rect">
            <a:avLst/>
          </a:prstGeom>
          <a:noFill/>
          <a:ln w="9525">
            <a:noFill/>
            <a:miter lim="800000"/>
            <a:headEnd/>
            <a:tailEnd/>
          </a:ln>
          <a:effectLst/>
        </p:spPr>
        <p:txBody>
          <a:bodyPr>
            <a:spAutoFit/>
          </a:bodyPr>
          <a:lstStyle/>
          <a:p>
            <a:endParaRPr lang="en-GB"/>
          </a:p>
        </p:txBody>
      </p:sp>
      <p:graphicFrame>
        <p:nvGraphicFramePr>
          <p:cNvPr id="60432" name="Object 2064"/>
          <p:cNvGraphicFramePr>
            <a:graphicFrameLocks noChangeAspect="1"/>
          </p:cNvGraphicFramePr>
          <p:nvPr/>
        </p:nvGraphicFramePr>
        <p:xfrm>
          <a:off x="5791200" y="1981200"/>
          <a:ext cx="2933700" cy="3352800"/>
        </p:xfrm>
        <a:graphic>
          <a:graphicData uri="http://schemas.openxmlformats.org/presentationml/2006/ole">
            <p:oleObj spid="_x0000_s60432" r:id="rId5" imgW="2800741" imgH="2704762" progId="PBrush">
              <p:embed/>
            </p:oleObj>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srcRect/>
          <a:stretch>
            <a:fillRect/>
          </a:stretch>
        </p:blipFill>
        <p:spPr bwMode="auto">
          <a:xfrm>
            <a:off x="685800" y="685800"/>
            <a:ext cx="7696200" cy="5734050"/>
          </a:xfrm>
          <a:prstGeom prst="rect">
            <a:avLst/>
          </a:prstGeom>
          <a:noFill/>
          <a:ln w="9525">
            <a:noFill/>
            <a:miter lim="800000"/>
            <a:headEnd/>
            <a:tailEnd/>
          </a:ln>
          <a:effectLst/>
        </p:spPr>
      </p:pic>
      <p:sp>
        <p:nvSpPr>
          <p:cNvPr id="39941" name="Text Box 5"/>
          <p:cNvSpPr txBox="1">
            <a:spLocks noChangeArrowheads="1"/>
          </p:cNvSpPr>
          <p:nvPr/>
        </p:nvSpPr>
        <p:spPr bwMode="auto">
          <a:xfrm>
            <a:off x="2362200" y="762000"/>
            <a:ext cx="2598738" cy="366713"/>
          </a:xfrm>
          <a:prstGeom prst="rect">
            <a:avLst/>
          </a:prstGeom>
          <a:noFill/>
          <a:ln w="9525">
            <a:noFill/>
            <a:miter lim="800000"/>
            <a:headEnd/>
            <a:tailEnd/>
          </a:ln>
          <a:effectLst/>
        </p:spPr>
        <p:txBody>
          <a:bodyPr wrap="none">
            <a:spAutoFit/>
          </a:bodyPr>
          <a:lstStyle/>
          <a:p>
            <a:r>
              <a:rPr lang="en-GB" sz="1800">
                <a:solidFill>
                  <a:srgbClr val="220688"/>
                </a:solidFill>
                <a:latin typeface="Tahoma" pitchFamily="34" charset="0"/>
              </a:rPr>
              <a:t>Sheets ready for driving</a:t>
            </a:r>
          </a:p>
        </p:txBody>
      </p:sp>
      <p:sp>
        <p:nvSpPr>
          <p:cNvPr id="39942" name="Text Box 6"/>
          <p:cNvSpPr txBox="1">
            <a:spLocks noChangeArrowheads="1"/>
          </p:cNvSpPr>
          <p:nvPr/>
        </p:nvSpPr>
        <p:spPr bwMode="auto">
          <a:xfrm>
            <a:off x="762000" y="1981200"/>
            <a:ext cx="2857500" cy="366713"/>
          </a:xfrm>
          <a:prstGeom prst="rect">
            <a:avLst/>
          </a:prstGeom>
          <a:noFill/>
          <a:ln w="9525">
            <a:noFill/>
            <a:miter lim="800000"/>
            <a:headEnd/>
            <a:tailEnd/>
          </a:ln>
          <a:effectLst/>
        </p:spPr>
        <p:txBody>
          <a:bodyPr wrap="none">
            <a:spAutoFit/>
          </a:bodyPr>
          <a:lstStyle/>
          <a:p>
            <a:r>
              <a:rPr lang="en-GB" sz="1800">
                <a:solidFill>
                  <a:srgbClr val="220688"/>
                </a:solidFill>
                <a:latin typeface="Tahoma" pitchFamily="34" charset="0"/>
              </a:rPr>
              <a:t>Sheets driven and strutted</a:t>
            </a:r>
          </a:p>
        </p:txBody>
      </p:sp>
      <p:sp>
        <p:nvSpPr>
          <p:cNvPr id="39944" name="Text Box 8"/>
          <p:cNvSpPr txBox="1">
            <a:spLocks noChangeArrowheads="1"/>
          </p:cNvSpPr>
          <p:nvPr/>
        </p:nvSpPr>
        <p:spPr bwMode="auto">
          <a:xfrm>
            <a:off x="6477000" y="2743200"/>
            <a:ext cx="1600200" cy="1190625"/>
          </a:xfrm>
          <a:prstGeom prst="rect">
            <a:avLst/>
          </a:prstGeom>
          <a:noFill/>
          <a:ln w="9525">
            <a:noFill/>
            <a:miter lim="800000"/>
            <a:headEnd/>
            <a:tailEnd/>
          </a:ln>
          <a:effectLst/>
        </p:spPr>
        <p:txBody>
          <a:bodyPr>
            <a:spAutoFit/>
          </a:bodyPr>
          <a:lstStyle/>
          <a:p>
            <a:r>
              <a:rPr lang="en-GB" sz="1800">
                <a:solidFill>
                  <a:srgbClr val="220688"/>
                </a:solidFill>
                <a:latin typeface="Tahoma" pitchFamily="34" charset="0"/>
              </a:rPr>
              <a:t>Temporary walings</a:t>
            </a:r>
          </a:p>
          <a:p>
            <a:r>
              <a:rPr lang="en-GB" sz="1800">
                <a:solidFill>
                  <a:srgbClr val="220688"/>
                </a:solidFill>
                <a:latin typeface="Tahoma" pitchFamily="34" charset="0"/>
              </a:rPr>
              <a:t>to support sheets</a:t>
            </a:r>
          </a:p>
        </p:txBody>
      </p:sp>
      <p:sp>
        <p:nvSpPr>
          <p:cNvPr id="39946" name="Line 10"/>
          <p:cNvSpPr>
            <a:spLocks noChangeShapeType="1"/>
          </p:cNvSpPr>
          <p:nvPr/>
        </p:nvSpPr>
        <p:spPr bwMode="auto">
          <a:xfrm flipV="1">
            <a:off x="7239000" y="1295400"/>
            <a:ext cx="381000" cy="1524000"/>
          </a:xfrm>
          <a:prstGeom prst="line">
            <a:avLst/>
          </a:prstGeom>
          <a:noFill/>
          <a:ln w="9525">
            <a:solidFill>
              <a:srgbClr val="28217F"/>
            </a:solidFill>
            <a:round/>
            <a:headEnd/>
            <a:tailEnd/>
          </a:ln>
          <a:effectLst/>
        </p:spPr>
        <p:txBody>
          <a:bodyPr wrap="none"/>
          <a:lstStyle/>
          <a:p>
            <a:endParaRPr lang="en-GB"/>
          </a:p>
        </p:txBody>
      </p:sp>
      <p:sp>
        <p:nvSpPr>
          <p:cNvPr id="39947" name="Text Box 11"/>
          <p:cNvSpPr txBox="1">
            <a:spLocks noChangeArrowheads="1"/>
          </p:cNvSpPr>
          <p:nvPr/>
        </p:nvSpPr>
        <p:spPr bwMode="auto">
          <a:xfrm>
            <a:off x="4708525" y="4605338"/>
            <a:ext cx="3544888" cy="1746250"/>
          </a:xfrm>
          <a:prstGeom prst="rect">
            <a:avLst/>
          </a:prstGeom>
          <a:noFill/>
          <a:ln w="9525">
            <a:solidFill>
              <a:srgbClr val="28217F"/>
            </a:solidFill>
            <a:miter lim="800000"/>
            <a:headEnd/>
            <a:tailEnd/>
          </a:ln>
          <a:effectLst/>
        </p:spPr>
        <p:txBody>
          <a:bodyPr wrap="none">
            <a:spAutoFit/>
          </a:bodyPr>
          <a:lstStyle/>
          <a:p>
            <a:r>
              <a:rPr lang="en-GB">
                <a:solidFill>
                  <a:srgbClr val="220688"/>
                </a:solidFill>
                <a:latin typeface="Tahoma" pitchFamily="34" charset="0"/>
              </a:rPr>
              <a:t>Steel trench sheeting</a:t>
            </a:r>
          </a:p>
          <a:p>
            <a:endParaRPr lang="en-GB">
              <a:solidFill>
                <a:srgbClr val="220688"/>
              </a:solidFill>
              <a:latin typeface="Tahoma" pitchFamily="34" charset="0"/>
            </a:endParaRPr>
          </a:p>
          <a:p>
            <a:r>
              <a:rPr lang="en-GB" sz="2000">
                <a:solidFill>
                  <a:srgbClr val="220688"/>
                </a:solidFill>
                <a:latin typeface="Tahoma" pitchFamily="34" charset="0"/>
              </a:rPr>
              <a:t>Sheets are driven in panels.</a:t>
            </a:r>
          </a:p>
          <a:p>
            <a:r>
              <a:rPr lang="en-GB" sz="2000">
                <a:solidFill>
                  <a:srgbClr val="220688"/>
                </a:solidFill>
                <a:latin typeface="Tahoma" pitchFamily="34" charset="0"/>
              </a:rPr>
              <a:t>Two end sheets driven first to</a:t>
            </a:r>
          </a:p>
          <a:p>
            <a:r>
              <a:rPr lang="en-GB" sz="2000">
                <a:solidFill>
                  <a:srgbClr val="220688"/>
                </a:solidFill>
                <a:latin typeface="Tahoma" pitchFamily="34" charset="0"/>
              </a:rPr>
              <a:t> maintain alignment.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Earthwork support</a:t>
            </a:r>
            <a:br>
              <a:rPr lang="en-GB"/>
            </a:br>
            <a:r>
              <a:rPr lang="en-GB" sz="3200"/>
              <a:t>Sheet piling</a:t>
            </a:r>
          </a:p>
        </p:txBody>
      </p:sp>
      <p:graphicFrame>
        <p:nvGraphicFramePr>
          <p:cNvPr id="59396" name="Object 4"/>
          <p:cNvGraphicFramePr>
            <a:graphicFrameLocks noChangeAspect="1"/>
          </p:cNvGraphicFramePr>
          <p:nvPr>
            <p:ph type="body" sz="half" idx="2"/>
          </p:nvPr>
        </p:nvGraphicFramePr>
        <p:xfrm>
          <a:off x="5029200" y="1295400"/>
          <a:ext cx="3810000" cy="4724400"/>
        </p:xfrm>
        <a:graphic>
          <a:graphicData uri="http://schemas.openxmlformats.org/presentationml/2006/ole">
            <p:oleObj spid="_x0000_s59396" name="Bitmap Image" r:id="rId3" imgW="3038095" imgH="3095238" progId="PBrush">
              <p:embed/>
            </p:oleObj>
          </a:graphicData>
        </a:graphic>
      </p:graphicFrame>
      <p:graphicFrame>
        <p:nvGraphicFramePr>
          <p:cNvPr id="59397" name="Object 5"/>
          <p:cNvGraphicFramePr>
            <a:graphicFrameLocks noChangeAspect="1"/>
          </p:cNvGraphicFramePr>
          <p:nvPr>
            <p:ph type="clipArt" sz="half" idx="1"/>
          </p:nvPr>
        </p:nvGraphicFramePr>
        <p:xfrm>
          <a:off x="152400" y="2590800"/>
          <a:ext cx="4419600" cy="3451225"/>
        </p:xfrm>
        <a:graphic>
          <a:graphicData uri="http://schemas.openxmlformats.org/presentationml/2006/ole">
            <p:oleObj spid="_x0000_s59397" name="Bitmap Image" r:id="rId4" imgW="5172797" imgH="4038095" progId="PBrush">
              <p:embed/>
            </p:oleObj>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8" name="Object 8"/>
          <p:cNvGraphicFramePr>
            <a:graphicFrameLocks noChangeAspect="1"/>
          </p:cNvGraphicFramePr>
          <p:nvPr/>
        </p:nvGraphicFramePr>
        <p:xfrm>
          <a:off x="6019800" y="457200"/>
          <a:ext cx="2905125" cy="3286125"/>
        </p:xfrm>
        <a:graphic>
          <a:graphicData uri="http://schemas.openxmlformats.org/presentationml/2006/ole">
            <p:oleObj spid="_x0000_s25608" name="Bitmap Image" r:id="rId3" imgW="2905531" imgH="3285714" progId="PBrush">
              <p:embed/>
            </p:oleObj>
          </a:graphicData>
        </a:graphic>
      </p:graphicFrame>
      <p:graphicFrame>
        <p:nvGraphicFramePr>
          <p:cNvPr id="25609" name="Object 9"/>
          <p:cNvGraphicFramePr>
            <a:graphicFrameLocks noChangeAspect="1"/>
          </p:cNvGraphicFramePr>
          <p:nvPr/>
        </p:nvGraphicFramePr>
        <p:xfrm>
          <a:off x="6172200" y="3352800"/>
          <a:ext cx="2657475" cy="3238500"/>
        </p:xfrm>
        <a:graphic>
          <a:graphicData uri="http://schemas.openxmlformats.org/presentationml/2006/ole">
            <p:oleObj spid="_x0000_s25609" name="Bitmap Image" r:id="rId4" imgW="2657846" imgH="3238952" progId="PBrush">
              <p:embed/>
            </p:oleObj>
          </a:graphicData>
        </a:graphic>
      </p:graphicFrame>
      <p:graphicFrame>
        <p:nvGraphicFramePr>
          <p:cNvPr id="25611" name="Object 11"/>
          <p:cNvGraphicFramePr>
            <a:graphicFrameLocks noChangeAspect="1"/>
          </p:cNvGraphicFramePr>
          <p:nvPr/>
        </p:nvGraphicFramePr>
        <p:xfrm>
          <a:off x="381000" y="457200"/>
          <a:ext cx="3067050" cy="3105150"/>
        </p:xfrm>
        <a:graphic>
          <a:graphicData uri="http://schemas.openxmlformats.org/presentationml/2006/ole">
            <p:oleObj spid="_x0000_s25611" name="Bitmap Image" r:id="rId5" imgW="3067478" imgH="3104762" progId="PBrush">
              <p:embed/>
            </p:oleObj>
          </a:graphicData>
        </a:graphic>
      </p:graphicFrame>
      <p:graphicFrame>
        <p:nvGraphicFramePr>
          <p:cNvPr id="25612" name="Object 12"/>
          <p:cNvGraphicFramePr>
            <a:graphicFrameLocks noChangeAspect="1"/>
          </p:cNvGraphicFramePr>
          <p:nvPr/>
        </p:nvGraphicFramePr>
        <p:xfrm>
          <a:off x="533400" y="3657600"/>
          <a:ext cx="3048000" cy="3076575"/>
        </p:xfrm>
        <a:graphic>
          <a:graphicData uri="http://schemas.openxmlformats.org/presentationml/2006/ole">
            <p:oleObj spid="_x0000_s25612" name="Bitmap Image" r:id="rId6" imgW="3048426" imgH="3076190" progId="PBrush">
              <p:embed/>
            </p:oleObj>
          </a:graphicData>
        </a:graphic>
      </p:graphicFrame>
      <p:graphicFrame>
        <p:nvGraphicFramePr>
          <p:cNvPr id="25613" name="Object 13"/>
          <p:cNvGraphicFramePr>
            <a:graphicFrameLocks noChangeAspect="1"/>
          </p:cNvGraphicFramePr>
          <p:nvPr/>
        </p:nvGraphicFramePr>
        <p:xfrm>
          <a:off x="3276600" y="1905000"/>
          <a:ext cx="3076575" cy="3086100"/>
        </p:xfrm>
        <a:graphic>
          <a:graphicData uri="http://schemas.openxmlformats.org/presentationml/2006/ole">
            <p:oleObj spid="_x0000_s25613" name="Bitmap Image" r:id="rId7" imgW="3076190" imgH="3086531" progId="PBrush">
              <p:embed/>
            </p:oleObj>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srcRect/>
          <a:stretch>
            <a:fillRect/>
          </a:stretch>
        </p:blipFill>
        <p:spPr bwMode="auto">
          <a:xfrm>
            <a:off x="304800" y="1447800"/>
            <a:ext cx="6248400" cy="4505325"/>
          </a:xfrm>
          <a:prstGeom prst="rect">
            <a:avLst/>
          </a:prstGeom>
          <a:noFill/>
          <a:ln w="9525">
            <a:noFill/>
            <a:miter lim="800000"/>
            <a:headEnd/>
            <a:tailEnd/>
          </a:ln>
          <a:effectLst/>
        </p:spPr>
      </p:pic>
      <p:sp>
        <p:nvSpPr>
          <p:cNvPr id="26628" name="Text Box 4"/>
          <p:cNvSpPr txBox="1">
            <a:spLocks noChangeArrowheads="1"/>
          </p:cNvSpPr>
          <p:nvPr/>
        </p:nvSpPr>
        <p:spPr bwMode="auto">
          <a:xfrm>
            <a:off x="6629400" y="3810000"/>
            <a:ext cx="2293938" cy="1373188"/>
          </a:xfrm>
          <a:prstGeom prst="rect">
            <a:avLst/>
          </a:prstGeom>
          <a:noFill/>
          <a:ln w="9525">
            <a:noFill/>
            <a:miter lim="800000"/>
            <a:headEnd/>
            <a:tailEnd/>
          </a:ln>
          <a:effectLst/>
        </p:spPr>
        <p:txBody>
          <a:bodyPr>
            <a:spAutoFit/>
          </a:bodyPr>
          <a:lstStyle/>
          <a:p>
            <a:r>
              <a:rPr lang="en-GB" sz="2800">
                <a:solidFill>
                  <a:schemeClr val="tx2"/>
                </a:solidFill>
                <a:latin typeface="Tahoma" pitchFamily="34" charset="0"/>
              </a:rPr>
              <a:t>Using the soil</a:t>
            </a:r>
          </a:p>
          <a:p>
            <a:r>
              <a:rPr lang="en-GB" sz="2800">
                <a:solidFill>
                  <a:schemeClr val="tx2"/>
                </a:solidFill>
                <a:latin typeface="Tahoma" pitchFamily="34" charset="0"/>
              </a:rPr>
              <a:t>as temporary </a:t>
            </a:r>
          </a:p>
          <a:p>
            <a:r>
              <a:rPr lang="en-GB" sz="2800">
                <a:solidFill>
                  <a:schemeClr val="tx2"/>
                </a:solidFill>
                <a:latin typeface="Tahoma" pitchFamily="34" charset="0"/>
              </a:rPr>
              <a:t>support</a:t>
            </a:r>
          </a:p>
        </p:txBody>
      </p:sp>
      <p:sp>
        <p:nvSpPr>
          <p:cNvPr id="26629" name="Text Box 5"/>
          <p:cNvSpPr txBox="1">
            <a:spLocks noChangeArrowheads="1"/>
          </p:cNvSpPr>
          <p:nvPr/>
        </p:nvSpPr>
        <p:spPr bwMode="auto">
          <a:xfrm>
            <a:off x="1524000" y="6096000"/>
            <a:ext cx="3143250" cy="457200"/>
          </a:xfrm>
          <a:prstGeom prst="rect">
            <a:avLst/>
          </a:prstGeom>
          <a:noFill/>
          <a:ln w="9525">
            <a:noFill/>
            <a:miter lim="800000"/>
            <a:headEnd/>
            <a:tailEnd/>
          </a:ln>
          <a:effectLst/>
        </p:spPr>
        <p:txBody>
          <a:bodyPr wrap="none">
            <a:spAutoFit/>
          </a:bodyPr>
          <a:lstStyle/>
          <a:p>
            <a:r>
              <a:rPr lang="en-GB">
                <a:solidFill>
                  <a:schemeClr val="tx2"/>
                </a:solidFill>
                <a:latin typeface="Tahoma" pitchFamily="34" charset="0"/>
              </a:rPr>
              <a:t>The dumpling method</a:t>
            </a:r>
          </a:p>
        </p:txBody>
      </p:sp>
      <p:sp>
        <p:nvSpPr>
          <p:cNvPr id="26630" name="Rectangle 6"/>
          <p:cNvSpPr>
            <a:spLocks noChangeArrowheads="1"/>
          </p:cNvSpPr>
          <p:nvPr/>
        </p:nvSpPr>
        <p:spPr bwMode="auto">
          <a:xfrm>
            <a:off x="304800" y="3810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5538" name="Object 2"/>
          <p:cNvGraphicFramePr>
            <a:graphicFrameLocks noChangeAspect="1"/>
          </p:cNvGraphicFramePr>
          <p:nvPr/>
        </p:nvGraphicFramePr>
        <p:xfrm>
          <a:off x="381000" y="2819400"/>
          <a:ext cx="3581400" cy="3733800"/>
        </p:xfrm>
        <a:graphic>
          <a:graphicData uri="http://schemas.openxmlformats.org/presentationml/2006/ole">
            <p:oleObj spid="_x0000_s65538" r:id="rId3" imgW="3095238" imgH="3086531" progId="PBrush">
              <p:embed/>
            </p:oleObj>
          </a:graphicData>
        </a:graphic>
      </p:graphicFrame>
      <p:pic>
        <p:nvPicPr>
          <p:cNvPr id="65539" name="Picture 3"/>
          <p:cNvPicPr>
            <a:picLocks noChangeAspect="1" noChangeArrowheads="1"/>
          </p:cNvPicPr>
          <p:nvPr/>
        </p:nvPicPr>
        <p:blipFill>
          <a:blip r:embed="rId4" cstate="print"/>
          <a:srcRect/>
          <a:stretch>
            <a:fillRect/>
          </a:stretch>
        </p:blipFill>
        <p:spPr bwMode="auto">
          <a:xfrm>
            <a:off x="3810000" y="609600"/>
            <a:ext cx="5029200" cy="3265488"/>
          </a:xfrm>
          <a:prstGeom prst="rect">
            <a:avLst/>
          </a:prstGeom>
          <a:noFill/>
          <a:ln w="9525">
            <a:noFill/>
            <a:miter lim="800000"/>
            <a:headEnd/>
            <a:tailEnd/>
          </a:ln>
          <a:effectLst/>
        </p:spPr>
      </p:pic>
      <p:sp>
        <p:nvSpPr>
          <p:cNvPr id="65540" name="Text Box 4"/>
          <p:cNvSpPr txBox="1">
            <a:spLocks noChangeArrowheads="1"/>
          </p:cNvSpPr>
          <p:nvPr/>
        </p:nvSpPr>
        <p:spPr bwMode="auto">
          <a:xfrm>
            <a:off x="746125" y="1023938"/>
            <a:ext cx="2665413" cy="457200"/>
          </a:xfrm>
          <a:prstGeom prst="rect">
            <a:avLst/>
          </a:prstGeom>
          <a:noFill/>
          <a:ln w="9525">
            <a:noFill/>
            <a:miter lim="800000"/>
            <a:headEnd/>
            <a:tailEnd/>
          </a:ln>
          <a:effectLst/>
        </p:spPr>
        <p:txBody>
          <a:bodyPr wrap="none">
            <a:spAutoFit/>
          </a:bodyPr>
          <a:lstStyle/>
          <a:p>
            <a:r>
              <a:rPr lang="en-GB">
                <a:latin typeface="Tahoma" pitchFamily="34" charset="0"/>
              </a:rPr>
              <a:t>Earthwork support</a:t>
            </a:r>
          </a:p>
        </p:txBody>
      </p:sp>
      <p:sp>
        <p:nvSpPr>
          <p:cNvPr id="65541" name="Text Box 5"/>
          <p:cNvSpPr txBox="1">
            <a:spLocks noChangeArrowheads="1"/>
          </p:cNvSpPr>
          <p:nvPr/>
        </p:nvSpPr>
        <p:spPr bwMode="auto">
          <a:xfrm>
            <a:off x="4479925" y="4986338"/>
            <a:ext cx="2827338" cy="457200"/>
          </a:xfrm>
          <a:prstGeom prst="rect">
            <a:avLst/>
          </a:prstGeom>
          <a:noFill/>
          <a:ln w="9525">
            <a:noFill/>
            <a:miter lim="800000"/>
            <a:headEnd/>
            <a:tailEnd/>
          </a:ln>
          <a:effectLst/>
        </p:spPr>
        <p:txBody>
          <a:bodyPr wrap="none">
            <a:spAutoFit/>
          </a:bodyPr>
          <a:lstStyle/>
          <a:p>
            <a:r>
              <a:rPr lang="en-GB">
                <a:latin typeface="Tahoma" pitchFamily="34" charset="0"/>
              </a:rPr>
              <a:t>Using raking shores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3" cstate="print"/>
          <a:srcRect/>
          <a:stretch>
            <a:fillRect/>
          </a:stretch>
        </p:blipFill>
        <p:spPr bwMode="auto">
          <a:xfrm>
            <a:off x="228600" y="1905000"/>
            <a:ext cx="5181600" cy="3467100"/>
          </a:xfrm>
          <a:prstGeom prst="rect">
            <a:avLst/>
          </a:prstGeom>
          <a:noFill/>
          <a:ln w="9525">
            <a:noFill/>
            <a:miter lim="800000"/>
            <a:headEnd/>
            <a:tailEnd/>
          </a:ln>
          <a:effectLst/>
        </p:spPr>
      </p:pic>
      <p:pic>
        <p:nvPicPr>
          <p:cNvPr id="29699" name="Picture 3"/>
          <p:cNvPicPr>
            <a:picLocks noChangeAspect="1" noChangeArrowheads="1"/>
          </p:cNvPicPr>
          <p:nvPr/>
        </p:nvPicPr>
        <p:blipFill>
          <a:blip r:embed="rId4" cstate="print"/>
          <a:srcRect/>
          <a:stretch>
            <a:fillRect/>
          </a:stretch>
        </p:blipFill>
        <p:spPr bwMode="auto">
          <a:xfrm>
            <a:off x="5638800" y="1066800"/>
            <a:ext cx="3067050" cy="2533650"/>
          </a:xfrm>
          <a:prstGeom prst="rect">
            <a:avLst/>
          </a:prstGeom>
          <a:noFill/>
          <a:ln w="9525">
            <a:noFill/>
            <a:miter lim="800000"/>
            <a:headEnd/>
            <a:tailEnd/>
          </a:ln>
          <a:effectLst/>
        </p:spPr>
      </p:pic>
      <p:pic>
        <p:nvPicPr>
          <p:cNvPr id="29700" name="Picture 4"/>
          <p:cNvPicPr>
            <a:picLocks noChangeAspect="1" noChangeArrowheads="1"/>
          </p:cNvPicPr>
          <p:nvPr/>
        </p:nvPicPr>
        <p:blipFill>
          <a:blip r:embed="rId5" cstate="print"/>
          <a:srcRect/>
          <a:stretch>
            <a:fillRect/>
          </a:stretch>
        </p:blipFill>
        <p:spPr bwMode="auto">
          <a:xfrm>
            <a:off x="5181600" y="4648200"/>
            <a:ext cx="3695700" cy="1724025"/>
          </a:xfrm>
          <a:prstGeom prst="rect">
            <a:avLst/>
          </a:prstGeom>
          <a:noFill/>
          <a:ln w="9525">
            <a:noFill/>
            <a:miter lim="800000"/>
            <a:headEnd/>
            <a:tailEnd/>
          </a:ln>
          <a:effectLst/>
        </p:spPr>
      </p:pic>
      <p:sp>
        <p:nvSpPr>
          <p:cNvPr id="29701" name="Rectangle 5"/>
          <p:cNvSpPr>
            <a:spLocks noChangeArrowheads="1"/>
          </p:cNvSpPr>
          <p:nvPr/>
        </p:nvSpPr>
        <p:spPr bwMode="auto">
          <a:xfrm>
            <a:off x="304800" y="5334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
        <p:nvSpPr>
          <p:cNvPr id="29702" name="Text Box 6"/>
          <p:cNvSpPr txBox="1">
            <a:spLocks noChangeArrowheads="1"/>
          </p:cNvSpPr>
          <p:nvPr/>
        </p:nvSpPr>
        <p:spPr bwMode="auto">
          <a:xfrm>
            <a:off x="1447800" y="5715000"/>
            <a:ext cx="2066925" cy="519113"/>
          </a:xfrm>
          <a:prstGeom prst="rect">
            <a:avLst/>
          </a:prstGeom>
          <a:noFill/>
          <a:ln w="9525">
            <a:noFill/>
            <a:miter lim="800000"/>
            <a:headEnd/>
            <a:tailEnd/>
          </a:ln>
          <a:effectLst/>
        </p:spPr>
        <p:txBody>
          <a:bodyPr wrap="none">
            <a:spAutoFit/>
          </a:bodyPr>
          <a:lstStyle/>
          <a:p>
            <a:r>
              <a:rPr lang="en-GB" sz="2800">
                <a:solidFill>
                  <a:schemeClr val="tx2"/>
                </a:solidFill>
                <a:latin typeface="Tahoma" pitchFamily="34" charset="0"/>
              </a:rPr>
              <a:t>Soldier piles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srcRect/>
          <a:stretch>
            <a:fillRect/>
          </a:stretch>
        </p:blipFill>
        <p:spPr bwMode="auto">
          <a:xfrm>
            <a:off x="457200" y="1676400"/>
            <a:ext cx="8382000" cy="4191000"/>
          </a:xfrm>
          <a:prstGeom prst="rect">
            <a:avLst/>
          </a:prstGeom>
          <a:noFill/>
          <a:ln w="9525">
            <a:noFill/>
            <a:miter lim="800000"/>
            <a:headEnd/>
            <a:tailEnd/>
          </a:ln>
          <a:effectLst/>
        </p:spPr>
      </p:pic>
      <p:sp>
        <p:nvSpPr>
          <p:cNvPr id="28676" name="Rectangle 4"/>
          <p:cNvSpPr>
            <a:spLocks noChangeArrowheads="1"/>
          </p:cNvSpPr>
          <p:nvPr/>
        </p:nvSpPr>
        <p:spPr bwMode="auto">
          <a:xfrm>
            <a:off x="304800" y="6096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
        <p:nvSpPr>
          <p:cNvPr id="28677" name="Text Box 5"/>
          <p:cNvSpPr txBox="1">
            <a:spLocks noChangeArrowheads="1"/>
          </p:cNvSpPr>
          <p:nvPr/>
        </p:nvSpPr>
        <p:spPr bwMode="auto">
          <a:xfrm>
            <a:off x="2117725" y="6053138"/>
            <a:ext cx="5067300" cy="457200"/>
          </a:xfrm>
          <a:prstGeom prst="rect">
            <a:avLst/>
          </a:prstGeom>
          <a:noFill/>
          <a:ln w="9525">
            <a:noFill/>
            <a:miter lim="800000"/>
            <a:headEnd/>
            <a:tailEnd/>
          </a:ln>
          <a:effectLst/>
        </p:spPr>
        <p:txBody>
          <a:bodyPr wrap="none">
            <a:spAutoFit/>
          </a:bodyPr>
          <a:lstStyle/>
          <a:p>
            <a:r>
              <a:rPr lang="en-GB">
                <a:solidFill>
                  <a:schemeClr val="tx2"/>
                </a:solidFill>
                <a:latin typeface="Tahoma" pitchFamily="34" charset="0"/>
              </a:rPr>
              <a:t>Support to excavation using ‘H’ piles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6562" name="Object 2"/>
          <p:cNvGraphicFramePr>
            <a:graphicFrameLocks noChangeAspect="1"/>
          </p:cNvGraphicFramePr>
          <p:nvPr/>
        </p:nvGraphicFramePr>
        <p:xfrm>
          <a:off x="304800" y="609600"/>
          <a:ext cx="4191000" cy="3932238"/>
        </p:xfrm>
        <a:graphic>
          <a:graphicData uri="http://schemas.openxmlformats.org/presentationml/2006/ole">
            <p:oleObj spid="_x0000_s66562" r:id="rId3" imgW="2781688" imgH="2610214" progId="PBrush">
              <p:embed/>
            </p:oleObj>
          </a:graphicData>
        </a:graphic>
      </p:graphicFrame>
      <p:graphicFrame>
        <p:nvGraphicFramePr>
          <p:cNvPr id="66563" name="Object 3"/>
          <p:cNvGraphicFramePr>
            <a:graphicFrameLocks noChangeAspect="1"/>
          </p:cNvGraphicFramePr>
          <p:nvPr/>
        </p:nvGraphicFramePr>
        <p:xfrm>
          <a:off x="4572000" y="2971800"/>
          <a:ext cx="4114800" cy="3405188"/>
        </p:xfrm>
        <a:graphic>
          <a:graphicData uri="http://schemas.openxmlformats.org/presentationml/2006/ole">
            <p:oleObj spid="_x0000_s66563" name="Bitmap Image" r:id="rId4" imgW="3200000" imgH="2647619" progId="PBrush">
              <p:embed/>
            </p:oleObj>
          </a:graphicData>
        </a:graphic>
      </p:graphicFrame>
      <p:sp>
        <p:nvSpPr>
          <p:cNvPr id="66564" name="Text Box 4"/>
          <p:cNvSpPr txBox="1">
            <a:spLocks noChangeArrowheads="1"/>
          </p:cNvSpPr>
          <p:nvPr/>
        </p:nvSpPr>
        <p:spPr bwMode="auto">
          <a:xfrm>
            <a:off x="5622925" y="1023938"/>
            <a:ext cx="2665413" cy="457200"/>
          </a:xfrm>
          <a:prstGeom prst="rect">
            <a:avLst/>
          </a:prstGeom>
          <a:noFill/>
          <a:ln w="9525">
            <a:noFill/>
            <a:miter lim="800000"/>
            <a:headEnd/>
            <a:tailEnd/>
          </a:ln>
          <a:effectLst/>
        </p:spPr>
        <p:txBody>
          <a:bodyPr wrap="none">
            <a:spAutoFit/>
          </a:bodyPr>
          <a:lstStyle/>
          <a:p>
            <a:r>
              <a:rPr lang="en-GB">
                <a:latin typeface="Tahoma" pitchFamily="34" charset="0"/>
              </a:rPr>
              <a:t>Earthwork support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srcRect/>
          <a:stretch>
            <a:fillRect/>
          </a:stretch>
        </p:blipFill>
        <p:spPr bwMode="auto">
          <a:xfrm>
            <a:off x="533400" y="1447800"/>
            <a:ext cx="8201025" cy="4219575"/>
          </a:xfrm>
          <a:prstGeom prst="rect">
            <a:avLst/>
          </a:prstGeom>
          <a:noFill/>
          <a:ln w="9525">
            <a:noFill/>
            <a:miter lim="800000"/>
            <a:headEnd/>
            <a:tailEnd/>
          </a:ln>
          <a:effectLst/>
        </p:spPr>
      </p:pic>
      <p:sp>
        <p:nvSpPr>
          <p:cNvPr id="27651" name="Rectangle 3"/>
          <p:cNvSpPr>
            <a:spLocks noChangeArrowheads="1"/>
          </p:cNvSpPr>
          <p:nvPr/>
        </p:nvSpPr>
        <p:spPr bwMode="auto">
          <a:xfrm>
            <a:off x="228600" y="5334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
        <p:nvSpPr>
          <p:cNvPr id="27652" name="Text Box 4"/>
          <p:cNvSpPr txBox="1">
            <a:spLocks noChangeArrowheads="1"/>
          </p:cNvSpPr>
          <p:nvPr/>
        </p:nvSpPr>
        <p:spPr bwMode="auto">
          <a:xfrm>
            <a:off x="838200" y="2692400"/>
            <a:ext cx="1406525" cy="366713"/>
          </a:xfrm>
          <a:prstGeom prst="rect">
            <a:avLst/>
          </a:prstGeom>
          <a:noFill/>
          <a:ln w="9525">
            <a:noFill/>
            <a:miter lim="800000"/>
            <a:headEnd/>
            <a:tailEnd/>
          </a:ln>
          <a:effectLst/>
        </p:spPr>
        <p:txBody>
          <a:bodyPr wrap="none">
            <a:spAutoFit/>
          </a:bodyPr>
          <a:lstStyle/>
          <a:p>
            <a:r>
              <a:rPr lang="en-GB" sz="1800">
                <a:solidFill>
                  <a:srgbClr val="28217F"/>
                </a:solidFill>
                <a:latin typeface="Tahoma" pitchFamily="34" charset="0"/>
              </a:rPr>
              <a:t>Steel tie rod</a:t>
            </a:r>
          </a:p>
        </p:txBody>
      </p:sp>
      <p:sp>
        <p:nvSpPr>
          <p:cNvPr id="27653" name="Line 5"/>
          <p:cNvSpPr>
            <a:spLocks noChangeShapeType="1"/>
          </p:cNvSpPr>
          <p:nvPr/>
        </p:nvSpPr>
        <p:spPr bwMode="auto">
          <a:xfrm flipV="1">
            <a:off x="1371600" y="1828800"/>
            <a:ext cx="533400" cy="838200"/>
          </a:xfrm>
          <a:prstGeom prst="line">
            <a:avLst/>
          </a:prstGeom>
          <a:noFill/>
          <a:ln w="9525">
            <a:solidFill>
              <a:srgbClr val="000066"/>
            </a:solidFill>
            <a:round/>
            <a:headEnd/>
            <a:tailEnd type="triangle" w="med" len="med"/>
          </a:ln>
          <a:effectLst/>
        </p:spPr>
        <p:txBody>
          <a:bodyPr wrap="none"/>
          <a:lstStyle/>
          <a:p>
            <a:endParaRPr lang="en-GB"/>
          </a:p>
        </p:txBody>
      </p:sp>
      <p:sp>
        <p:nvSpPr>
          <p:cNvPr id="27654" name="Text Box 6"/>
          <p:cNvSpPr txBox="1">
            <a:spLocks noChangeArrowheads="1"/>
          </p:cNvSpPr>
          <p:nvPr/>
        </p:nvSpPr>
        <p:spPr bwMode="auto">
          <a:xfrm>
            <a:off x="3429000" y="1676400"/>
            <a:ext cx="1716088" cy="366713"/>
          </a:xfrm>
          <a:prstGeom prst="rect">
            <a:avLst/>
          </a:prstGeom>
          <a:noFill/>
          <a:ln w="9525">
            <a:noFill/>
            <a:miter lim="800000"/>
            <a:headEnd/>
            <a:tailEnd/>
          </a:ln>
          <a:effectLst/>
        </p:spPr>
        <p:txBody>
          <a:bodyPr wrap="none">
            <a:spAutoFit/>
          </a:bodyPr>
          <a:lstStyle/>
          <a:p>
            <a:r>
              <a:rPr lang="en-GB" sz="1800">
                <a:solidFill>
                  <a:srgbClr val="28217F"/>
                </a:solidFill>
                <a:latin typeface="Tahoma" pitchFamily="34" charset="0"/>
              </a:rPr>
              <a:t>Channel waling</a:t>
            </a:r>
          </a:p>
        </p:txBody>
      </p:sp>
      <p:sp>
        <p:nvSpPr>
          <p:cNvPr id="27655" name="Text Box 7"/>
          <p:cNvSpPr txBox="1">
            <a:spLocks noChangeArrowheads="1"/>
          </p:cNvSpPr>
          <p:nvPr/>
        </p:nvSpPr>
        <p:spPr bwMode="auto">
          <a:xfrm>
            <a:off x="2879725" y="3384550"/>
            <a:ext cx="1824038" cy="366713"/>
          </a:xfrm>
          <a:prstGeom prst="rect">
            <a:avLst/>
          </a:prstGeom>
          <a:noFill/>
          <a:ln w="9525">
            <a:noFill/>
            <a:miter lim="800000"/>
            <a:headEnd/>
            <a:tailEnd/>
          </a:ln>
          <a:effectLst/>
        </p:spPr>
        <p:txBody>
          <a:bodyPr wrap="none">
            <a:spAutoFit/>
          </a:bodyPr>
          <a:lstStyle/>
          <a:p>
            <a:r>
              <a:rPr lang="en-GB" sz="1800">
                <a:solidFill>
                  <a:srgbClr val="28217F"/>
                </a:solidFill>
                <a:latin typeface="Tahoma" pitchFamily="34" charset="0"/>
              </a:rPr>
              <a:t>Steel sheet piles</a:t>
            </a:r>
          </a:p>
        </p:txBody>
      </p:sp>
      <p:sp>
        <p:nvSpPr>
          <p:cNvPr id="27656" name="Line 8"/>
          <p:cNvSpPr>
            <a:spLocks noChangeShapeType="1"/>
          </p:cNvSpPr>
          <p:nvPr/>
        </p:nvSpPr>
        <p:spPr bwMode="auto">
          <a:xfrm flipH="1">
            <a:off x="2667000" y="3581400"/>
            <a:ext cx="228600" cy="76200"/>
          </a:xfrm>
          <a:prstGeom prst="line">
            <a:avLst/>
          </a:prstGeom>
          <a:noFill/>
          <a:ln w="9525">
            <a:solidFill>
              <a:srgbClr val="000066"/>
            </a:solidFill>
            <a:round/>
            <a:headEnd/>
            <a:tailEnd type="triangle" w="med" len="med"/>
          </a:ln>
          <a:effectLst/>
        </p:spPr>
        <p:txBody>
          <a:bodyPr wrap="none"/>
          <a:lstStyle/>
          <a:p>
            <a:endParaRPr lang="en-GB"/>
          </a:p>
        </p:txBody>
      </p:sp>
      <p:sp>
        <p:nvSpPr>
          <p:cNvPr id="27657" name="Text Box 9"/>
          <p:cNvSpPr txBox="1">
            <a:spLocks noChangeArrowheads="1"/>
          </p:cNvSpPr>
          <p:nvPr/>
        </p:nvSpPr>
        <p:spPr bwMode="auto">
          <a:xfrm>
            <a:off x="6537325" y="2774950"/>
            <a:ext cx="1782763" cy="366713"/>
          </a:xfrm>
          <a:prstGeom prst="rect">
            <a:avLst/>
          </a:prstGeom>
          <a:noFill/>
          <a:ln w="9525">
            <a:noFill/>
            <a:miter lim="800000"/>
            <a:headEnd/>
            <a:tailEnd/>
          </a:ln>
          <a:effectLst/>
        </p:spPr>
        <p:txBody>
          <a:bodyPr wrap="none">
            <a:spAutoFit/>
          </a:bodyPr>
          <a:lstStyle/>
          <a:p>
            <a:r>
              <a:rPr lang="en-GB" sz="1800">
                <a:solidFill>
                  <a:srgbClr val="28217F"/>
                </a:solidFill>
                <a:latin typeface="Tahoma" pitchFamily="34" charset="0"/>
              </a:rPr>
              <a:t>Ground anchors</a:t>
            </a:r>
          </a:p>
        </p:txBody>
      </p:sp>
      <p:sp>
        <p:nvSpPr>
          <p:cNvPr id="27658" name="Text Box 10"/>
          <p:cNvSpPr txBox="1">
            <a:spLocks noChangeArrowheads="1"/>
          </p:cNvSpPr>
          <p:nvPr/>
        </p:nvSpPr>
        <p:spPr bwMode="auto">
          <a:xfrm>
            <a:off x="2209800" y="5943600"/>
            <a:ext cx="5130800" cy="519113"/>
          </a:xfrm>
          <a:prstGeom prst="rect">
            <a:avLst/>
          </a:prstGeom>
          <a:noFill/>
          <a:ln w="9525">
            <a:noFill/>
            <a:miter lim="800000"/>
            <a:headEnd/>
            <a:tailEnd/>
          </a:ln>
          <a:effectLst/>
        </p:spPr>
        <p:txBody>
          <a:bodyPr wrap="none">
            <a:spAutoFit/>
          </a:bodyPr>
          <a:lstStyle/>
          <a:p>
            <a:r>
              <a:rPr lang="en-GB" sz="2800">
                <a:solidFill>
                  <a:schemeClr val="tx2"/>
                </a:solidFill>
                <a:latin typeface="Tahoma" pitchFamily="34" charset="0"/>
              </a:rPr>
              <a:t>External support to excavations</a:t>
            </a:r>
          </a:p>
        </p:txBody>
      </p:sp>
      <p:sp>
        <p:nvSpPr>
          <p:cNvPr id="27659" name="Line 11"/>
          <p:cNvSpPr>
            <a:spLocks noChangeShapeType="1"/>
          </p:cNvSpPr>
          <p:nvPr/>
        </p:nvSpPr>
        <p:spPr bwMode="auto">
          <a:xfrm flipH="1" flipV="1">
            <a:off x="2895600" y="1752600"/>
            <a:ext cx="533400" cy="152400"/>
          </a:xfrm>
          <a:prstGeom prst="line">
            <a:avLst/>
          </a:prstGeom>
          <a:noFill/>
          <a:ln w="9525">
            <a:solidFill>
              <a:srgbClr val="000066"/>
            </a:solidFill>
            <a:round/>
            <a:headEnd/>
            <a:tailEnd type="triangle" w="med" len="med"/>
          </a:ln>
          <a:effectLst/>
        </p:spPr>
        <p:txBody>
          <a:bodyPr wrap="none"/>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3" cstate="print"/>
          <a:srcRect/>
          <a:stretch>
            <a:fillRect/>
          </a:stretch>
        </p:blipFill>
        <p:spPr bwMode="auto">
          <a:xfrm>
            <a:off x="152400" y="2971800"/>
            <a:ext cx="4876800" cy="3584575"/>
          </a:xfrm>
          <a:prstGeom prst="rect">
            <a:avLst/>
          </a:prstGeom>
          <a:noFill/>
          <a:ln w="9525">
            <a:noFill/>
            <a:miter lim="800000"/>
            <a:headEnd/>
            <a:tailEnd/>
          </a:ln>
          <a:effectLst/>
        </p:spPr>
      </p:pic>
      <p:pic>
        <p:nvPicPr>
          <p:cNvPr id="56323" name="Picture 3"/>
          <p:cNvPicPr>
            <a:picLocks noChangeAspect="1" noChangeArrowheads="1"/>
          </p:cNvPicPr>
          <p:nvPr/>
        </p:nvPicPr>
        <p:blipFill>
          <a:blip r:embed="rId4" cstate="print"/>
          <a:srcRect/>
          <a:stretch>
            <a:fillRect/>
          </a:stretch>
        </p:blipFill>
        <p:spPr bwMode="auto">
          <a:xfrm>
            <a:off x="4267200" y="381000"/>
            <a:ext cx="4686300" cy="3190875"/>
          </a:xfrm>
          <a:prstGeom prst="rect">
            <a:avLst/>
          </a:prstGeom>
          <a:noFill/>
          <a:ln w="9525">
            <a:noFill/>
            <a:miter lim="800000"/>
            <a:headEnd/>
            <a:tailEnd/>
          </a:ln>
          <a:effectLst/>
        </p:spPr>
      </p:pic>
      <p:sp>
        <p:nvSpPr>
          <p:cNvPr id="56324" name="Text Box 4"/>
          <p:cNvSpPr txBox="1">
            <a:spLocks noChangeArrowheads="1"/>
          </p:cNvSpPr>
          <p:nvPr/>
        </p:nvSpPr>
        <p:spPr bwMode="auto">
          <a:xfrm>
            <a:off x="0" y="990600"/>
            <a:ext cx="4164013" cy="946150"/>
          </a:xfrm>
          <a:prstGeom prst="rect">
            <a:avLst/>
          </a:prstGeom>
          <a:noFill/>
          <a:ln w="9525">
            <a:noFill/>
            <a:miter lim="800000"/>
            <a:headEnd/>
            <a:tailEnd/>
          </a:ln>
          <a:effectLst/>
        </p:spPr>
        <p:txBody>
          <a:bodyPr wrap="none">
            <a:spAutoFit/>
          </a:bodyPr>
          <a:lstStyle/>
          <a:p>
            <a:r>
              <a:rPr lang="en-GB" sz="2800">
                <a:latin typeface="Verdana" pitchFamily="34" charset="0"/>
              </a:rPr>
              <a:t>Typical ground anchor</a:t>
            </a:r>
          </a:p>
          <a:p>
            <a:r>
              <a:rPr lang="en-GB" sz="2800">
                <a:latin typeface="Verdana" pitchFamily="34" charset="0"/>
              </a:rPr>
              <a:t>applications</a:t>
            </a:r>
          </a:p>
        </p:txBody>
      </p:sp>
      <p:pic>
        <p:nvPicPr>
          <p:cNvPr id="56325" name="Picture 5"/>
          <p:cNvPicPr>
            <a:picLocks noChangeAspect="1" noChangeArrowheads="1"/>
          </p:cNvPicPr>
          <p:nvPr/>
        </p:nvPicPr>
        <p:blipFill>
          <a:blip r:embed="rId5" cstate="print"/>
          <a:srcRect/>
          <a:stretch>
            <a:fillRect/>
          </a:stretch>
        </p:blipFill>
        <p:spPr bwMode="auto">
          <a:xfrm>
            <a:off x="5943600" y="3581400"/>
            <a:ext cx="2322513" cy="3048000"/>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9" name="Picture 7" descr="http://www.skanska.co.uk/upload/3140/ss10.jpg"/>
          <p:cNvPicPr>
            <a:picLocks noChangeAspect="1" noChangeArrowheads="1"/>
          </p:cNvPicPr>
          <p:nvPr/>
        </p:nvPicPr>
        <p:blipFill>
          <a:blip r:embed="rId3" cstate="print"/>
          <a:srcRect/>
          <a:stretch>
            <a:fillRect/>
          </a:stretch>
        </p:blipFill>
        <p:spPr bwMode="auto">
          <a:xfrm>
            <a:off x="4572000" y="3200400"/>
            <a:ext cx="4038600" cy="3424238"/>
          </a:xfrm>
          <a:prstGeom prst="rect">
            <a:avLst/>
          </a:prstGeom>
          <a:noFill/>
        </p:spPr>
      </p:pic>
      <p:pic>
        <p:nvPicPr>
          <p:cNvPr id="3080" name="Picture 8"/>
          <p:cNvPicPr>
            <a:picLocks noChangeAspect="1" noChangeArrowheads="1"/>
          </p:cNvPicPr>
          <p:nvPr/>
        </p:nvPicPr>
        <p:blipFill>
          <a:blip r:embed="rId4" cstate="print">
            <a:lum bright="12000"/>
          </a:blip>
          <a:srcRect/>
          <a:stretch>
            <a:fillRect/>
          </a:stretch>
        </p:blipFill>
        <p:spPr bwMode="auto">
          <a:xfrm>
            <a:off x="304800" y="1447800"/>
            <a:ext cx="4572000" cy="3425825"/>
          </a:xfrm>
          <a:prstGeom prst="rect">
            <a:avLst/>
          </a:prstGeom>
          <a:noFill/>
          <a:ln w="9525">
            <a:noFill/>
            <a:miter lim="800000"/>
            <a:headEnd/>
            <a:tailEnd/>
          </a:ln>
          <a:effectLst/>
        </p:spPr>
      </p:pic>
      <p:sp>
        <p:nvSpPr>
          <p:cNvPr id="3081" name="Rectangle 9"/>
          <p:cNvSpPr>
            <a:spLocks noChangeArrowheads="1"/>
          </p:cNvSpPr>
          <p:nvPr/>
        </p:nvSpPr>
        <p:spPr bwMode="auto">
          <a:xfrm>
            <a:off x="457200" y="5334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3" cstate="print"/>
          <a:srcRect/>
          <a:stretch>
            <a:fillRect/>
          </a:stretch>
        </p:blipFill>
        <p:spPr bwMode="auto">
          <a:xfrm>
            <a:off x="457200" y="1447800"/>
            <a:ext cx="5943600" cy="4802188"/>
          </a:xfrm>
          <a:prstGeom prst="rect">
            <a:avLst/>
          </a:prstGeom>
          <a:noFill/>
          <a:ln w="9525">
            <a:noFill/>
            <a:miter lim="800000"/>
            <a:headEnd/>
            <a:tailEnd/>
          </a:ln>
          <a:effectLst/>
        </p:spPr>
      </p:pic>
      <p:sp>
        <p:nvSpPr>
          <p:cNvPr id="38915" name="Rectangle 3"/>
          <p:cNvSpPr>
            <a:spLocks noChangeArrowheads="1"/>
          </p:cNvSpPr>
          <p:nvPr/>
        </p:nvSpPr>
        <p:spPr bwMode="auto">
          <a:xfrm>
            <a:off x="228600" y="5334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
        <p:nvSpPr>
          <p:cNvPr id="38916" name="Text Box 4"/>
          <p:cNvSpPr txBox="1">
            <a:spLocks noChangeArrowheads="1"/>
          </p:cNvSpPr>
          <p:nvPr/>
        </p:nvSpPr>
        <p:spPr bwMode="auto">
          <a:xfrm>
            <a:off x="6477000" y="2963863"/>
            <a:ext cx="2568575" cy="1552575"/>
          </a:xfrm>
          <a:prstGeom prst="rect">
            <a:avLst/>
          </a:prstGeom>
          <a:noFill/>
          <a:ln w="9525">
            <a:noFill/>
            <a:miter lim="800000"/>
            <a:headEnd/>
            <a:tailEnd/>
          </a:ln>
          <a:effectLst/>
        </p:spPr>
        <p:txBody>
          <a:bodyPr wrap="none">
            <a:spAutoFit/>
          </a:bodyPr>
          <a:lstStyle/>
          <a:p>
            <a:r>
              <a:rPr lang="en-GB">
                <a:solidFill>
                  <a:schemeClr val="tx2"/>
                </a:solidFill>
                <a:latin typeface="Tahoma" pitchFamily="34" charset="0"/>
              </a:rPr>
              <a:t>Contiguous pile </a:t>
            </a:r>
          </a:p>
          <a:p>
            <a:r>
              <a:rPr lang="en-GB">
                <a:solidFill>
                  <a:schemeClr val="tx2"/>
                </a:solidFill>
                <a:latin typeface="Tahoma" pitchFamily="34" charset="0"/>
              </a:rPr>
              <a:t>wall with steel</a:t>
            </a:r>
          </a:p>
          <a:p>
            <a:r>
              <a:rPr lang="en-GB">
                <a:solidFill>
                  <a:schemeClr val="tx2"/>
                </a:solidFill>
                <a:latin typeface="Tahoma" pitchFamily="34" charset="0"/>
              </a:rPr>
              <a:t>waling and raking</a:t>
            </a:r>
          </a:p>
          <a:p>
            <a:r>
              <a:rPr lang="en-GB">
                <a:solidFill>
                  <a:schemeClr val="tx2"/>
                </a:solidFill>
                <a:latin typeface="Tahoma" pitchFamily="34" charset="0"/>
              </a:rPr>
              <a:t> struts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srcRect/>
          <a:stretch>
            <a:fillRect/>
          </a:stretch>
        </p:blipFill>
        <p:spPr bwMode="auto">
          <a:xfrm>
            <a:off x="3733800" y="533400"/>
            <a:ext cx="5238750" cy="3278188"/>
          </a:xfrm>
          <a:prstGeom prst="rect">
            <a:avLst/>
          </a:prstGeom>
          <a:noFill/>
          <a:ln w="9525">
            <a:noFill/>
            <a:miter lim="800000"/>
            <a:headEnd/>
            <a:tailEnd/>
          </a:ln>
          <a:effectLst/>
        </p:spPr>
      </p:pic>
      <p:pic>
        <p:nvPicPr>
          <p:cNvPr id="53251" name="Picture 3"/>
          <p:cNvPicPr>
            <a:picLocks noChangeAspect="1" noChangeArrowheads="1"/>
          </p:cNvPicPr>
          <p:nvPr/>
        </p:nvPicPr>
        <p:blipFill>
          <a:blip r:embed="rId3" cstate="print"/>
          <a:srcRect/>
          <a:stretch>
            <a:fillRect/>
          </a:stretch>
        </p:blipFill>
        <p:spPr bwMode="auto">
          <a:xfrm>
            <a:off x="381000" y="3276600"/>
            <a:ext cx="4419600" cy="3260725"/>
          </a:xfrm>
          <a:prstGeom prst="rect">
            <a:avLst/>
          </a:prstGeom>
          <a:noFill/>
          <a:ln w="9525">
            <a:noFill/>
            <a:miter lim="800000"/>
            <a:headEnd/>
            <a:tailEnd/>
          </a:ln>
          <a:effectLst/>
        </p:spPr>
      </p:pic>
      <p:sp>
        <p:nvSpPr>
          <p:cNvPr id="53254" name="Rectangle 6"/>
          <p:cNvSpPr>
            <a:spLocks noChangeArrowheads="1"/>
          </p:cNvSpPr>
          <p:nvPr/>
        </p:nvSpPr>
        <p:spPr bwMode="auto">
          <a:xfrm>
            <a:off x="4767263" y="5105400"/>
            <a:ext cx="4376737"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a:blip r:embed="rId2" cstate="print"/>
          <a:srcRect/>
          <a:stretch>
            <a:fillRect/>
          </a:stretch>
        </p:blipFill>
        <p:spPr bwMode="auto">
          <a:xfrm>
            <a:off x="685800" y="1676400"/>
            <a:ext cx="3017838" cy="4114800"/>
          </a:xfrm>
          <a:prstGeom prst="rect">
            <a:avLst/>
          </a:prstGeom>
          <a:noFill/>
          <a:ln w="9525">
            <a:noFill/>
            <a:miter lim="800000"/>
            <a:headEnd/>
            <a:tailEnd/>
          </a:ln>
          <a:effectLst/>
        </p:spPr>
      </p:pic>
      <p:pic>
        <p:nvPicPr>
          <p:cNvPr id="58371" name="Picture 3"/>
          <p:cNvPicPr>
            <a:picLocks noChangeAspect="1" noChangeArrowheads="1"/>
          </p:cNvPicPr>
          <p:nvPr/>
        </p:nvPicPr>
        <p:blipFill>
          <a:blip r:embed="rId3" cstate="print">
            <a:lum contrast="18000"/>
          </a:blip>
          <a:srcRect/>
          <a:stretch>
            <a:fillRect/>
          </a:stretch>
        </p:blipFill>
        <p:spPr bwMode="auto">
          <a:xfrm>
            <a:off x="4572000" y="1066800"/>
            <a:ext cx="4267200" cy="3302000"/>
          </a:xfrm>
          <a:prstGeom prst="rect">
            <a:avLst/>
          </a:prstGeom>
          <a:noFill/>
          <a:ln w="9525">
            <a:noFill/>
            <a:miter lim="800000"/>
            <a:headEnd/>
            <a:tailEnd/>
          </a:ln>
          <a:effectLst/>
        </p:spPr>
      </p:pic>
      <p:sp>
        <p:nvSpPr>
          <p:cNvPr id="58372" name="Rectangle 4"/>
          <p:cNvSpPr>
            <a:spLocks noChangeArrowheads="1"/>
          </p:cNvSpPr>
          <p:nvPr/>
        </p:nvSpPr>
        <p:spPr bwMode="auto">
          <a:xfrm>
            <a:off x="4267200" y="5181600"/>
            <a:ext cx="4376738" cy="762000"/>
          </a:xfrm>
          <a:prstGeom prst="rect">
            <a:avLst/>
          </a:prstGeom>
          <a:noFill/>
          <a:ln w="9525">
            <a:noFill/>
            <a:miter lim="800000"/>
            <a:headEnd/>
            <a:tailEnd/>
          </a:ln>
          <a:effectLst/>
        </p:spPr>
        <p:txBody>
          <a:bodyPr wrap="none">
            <a:spAutoFit/>
          </a:bodyPr>
          <a:lstStyle/>
          <a:p>
            <a:r>
              <a:rPr lang="en-GB" sz="4400">
                <a:solidFill>
                  <a:schemeClr val="tx2"/>
                </a:solidFill>
                <a:latin typeface="Impact" pitchFamily="34" charset="0"/>
              </a:rPr>
              <a:t>Earthwork support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p:cNvPicPr>
            <a:picLocks noGrp="1" noChangeAspect="1" noChangeArrowheads="1"/>
          </p:cNvPicPr>
          <p:nvPr>
            <p:ph type="clipArt" sz="half" idx="2"/>
          </p:nvPr>
        </p:nvPicPr>
        <p:blipFill>
          <a:blip r:embed="rId3" cstate="print"/>
          <a:srcRect/>
          <a:stretch>
            <a:fillRect/>
          </a:stretch>
        </p:blipFill>
        <p:spPr>
          <a:xfrm>
            <a:off x="5029200" y="1143000"/>
            <a:ext cx="3810000" cy="3006725"/>
          </a:xfrm>
          <a:noFill/>
          <a:ln/>
        </p:spPr>
      </p:pic>
      <p:pic>
        <p:nvPicPr>
          <p:cNvPr id="54278" name="Picture 6" descr="http://www.deepexcavation.com/images/Tiebacks1.jpg"/>
          <p:cNvPicPr>
            <a:picLocks noChangeAspect="1" noChangeArrowheads="1"/>
          </p:cNvPicPr>
          <p:nvPr/>
        </p:nvPicPr>
        <p:blipFill>
          <a:blip r:embed="rId4" cstate="print"/>
          <a:srcRect/>
          <a:stretch>
            <a:fillRect/>
          </a:stretch>
        </p:blipFill>
        <p:spPr bwMode="auto">
          <a:xfrm>
            <a:off x="457200" y="3352800"/>
            <a:ext cx="4267200" cy="3317875"/>
          </a:xfrm>
          <a:prstGeom prst="rect">
            <a:avLst/>
          </a:prstGeom>
          <a:noFill/>
        </p:spPr>
      </p:pic>
      <p:sp>
        <p:nvSpPr>
          <p:cNvPr id="54279" name="Rectangle 7"/>
          <p:cNvSpPr>
            <a:spLocks noGrp="1" noChangeArrowheads="1"/>
          </p:cNvSpPr>
          <p:nvPr>
            <p:ph type="title"/>
          </p:nvPr>
        </p:nvSpPr>
        <p:spPr>
          <a:xfrm>
            <a:off x="0" y="609600"/>
            <a:ext cx="7772400" cy="1143000"/>
          </a:xfrm>
        </p:spPr>
        <p:txBody>
          <a:bodyPr/>
          <a:lstStyle/>
          <a:p>
            <a:r>
              <a:rPr lang="en-GB"/>
              <a:t>Earthwork support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Text Box 4"/>
          <p:cNvSpPr txBox="1">
            <a:spLocks noChangeArrowheads="1"/>
          </p:cNvSpPr>
          <p:nvPr/>
        </p:nvSpPr>
        <p:spPr bwMode="auto">
          <a:xfrm>
            <a:off x="304800" y="762000"/>
            <a:ext cx="4572000" cy="6973888"/>
          </a:xfrm>
          <a:prstGeom prst="rect">
            <a:avLst/>
          </a:prstGeom>
          <a:noFill/>
          <a:ln w="9525">
            <a:noFill/>
            <a:miter lim="800000"/>
            <a:headEnd/>
            <a:tailEnd/>
          </a:ln>
          <a:effectLst/>
        </p:spPr>
        <p:txBody>
          <a:bodyPr>
            <a:spAutoFit/>
          </a:bodyPr>
          <a:lstStyle/>
          <a:p>
            <a:r>
              <a:rPr lang="en-GB" sz="2800">
                <a:solidFill>
                  <a:schemeClr val="tx2"/>
                </a:solidFill>
                <a:latin typeface="Tahoma" pitchFamily="34" charset="0"/>
              </a:rPr>
              <a:t>Workshop: earthwork support systems</a:t>
            </a:r>
          </a:p>
          <a:p>
            <a:endParaRPr lang="en-GB" sz="2800">
              <a:solidFill>
                <a:schemeClr val="tx2"/>
              </a:solidFill>
              <a:latin typeface="Tahoma" pitchFamily="34" charset="0"/>
            </a:endParaRPr>
          </a:p>
          <a:p>
            <a:r>
              <a:rPr lang="en-GB">
                <a:solidFill>
                  <a:schemeClr val="tx2"/>
                </a:solidFill>
                <a:latin typeface="Tahoma" pitchFamily="34" charset="0"/>
              </a:rPr>
              <a:t>Comment on the main factors that will determine the degree of support to excavations.</a:t>
            </a:r>
          </a:p>
          <a:p>
            <a:endParaRPr lang="en-GB">
              <a:solidFill>
                <a:schemeClr val="tx2"/>
              </a:solidFill>
              <a:latin typeface="Tahoma" pitchFamily="34" charset="0"/>
            </a:endParaRPr>
          </a:p>
          <a:p>
            <a:r>
              <a:rPr lang="en-GB">
                <a:solidFill>
                  <a:schemeClr val="tx2"/>
                </a:solidFill>
                <a:latin typeface="Tahoma" pitchFamily="34" charset="0"/>
              </a:rPr>
              <a:t>Consider the component</a:t>
            </a:r>
          </a:p>
          <a:p>
            <a:r>
              <a:rPr lang="en-GB">
                <a:solidFill>
                  <a:schemeClr val="tx2"/>
                </a:solidFill>
                <a:latin typeface="Tahoma" pitchFamily="34" charset="0"/>
              </a:rPr>
              <a:t>Parts of each of the systems illustrated. What role do each part play in the support of the ground?</a:t>
            </a:r>
          </a:p>
          <a:p>
            <a:endParaRPr lang="en-GB">
              <a:solidFill>
                <a:schemeClr val="tx2"/>
              </a:solidFill>
              <a:latin typeface="Tahoma" pitchFamily="34" charset="0"/>
            </a:endParaRPr>
          </a:p>
          <a:p>
            <a:r>
              <a:rPr lang="en-GB">
                <a:solidFill>
                  <a:schemeClr val="tx2"/>
                </a:solidFill>
                <a:latin typeface="Tahoma" pitchFamily="34" charset="0"/>
              </a:rPr>
              <a:t>Identify the performance requirements of the systems shown.</a:t>
            </a:r>
          </a:p>
          <a:p>
            <a:endParaRPr lang="en-GB" sz="2800">
              <a:solidFill>
                <a:schemeClr val="tx2"/>
              </a:solidFill>
              <a:latin typeface="Tahoma" pitchFamily="34" charset="0"/>
            </a:endParaRPr>
          </a:p>
          <a:p>
            <a:endParaRPr lang="en-GB" sz="2800">
              <a:latin typeface="Tahoma" pitchFamily="34" charset="0"/>
            </a:endParaRPr>
          </a:p>
        </p:txBody>
      </p:sp>
      <p:pic>
        <p:nvPicPr>
          <p:cNvPr id="4102" name="Picture 6"/>
          <p:cNvPicPr>
            <a:picLocks noChangeAspect="1" noChangeArrowheads="1"/>
          </p:cNvPicPr>
          <p:nvPr/>
        </p:nvPicPr>
        <p:blipFill>
          <a:blip r:embed="rId3" cstate="print"/>
          <a:srcRect/>
          <a:stretch>
            <a:fillRect/>
          </a:stretch>
        </p:blipFill>
        <p:spPr bwMode="auto">
          <a:xfrm>
            <a:off x="4572000" y="3505200"/>
            <a:ext cx="3276600" cy="3094038"/>
          </a:xfrm>
          <a:prstGeom prst="rect">
            <a:avLst/>
          </a:prstGeom>
          <a:noFill/>
          <a:ln w="9525">
            <a:noFill/>
            <a:miter lim="800000"/>
            <a:headEnd/>
            <a:tailEnd/>
          </a:ln>
          <a:effectLst/>
        </p:spPr>
      </p:pic>
      <p:pic>
        <p:nvPicPr>
          <p:cNvPr id="4103" name="Picture 7"/>
          <p:cNvPicPr>
            <a:picLocks noChangeAspect="1" noChangeArrowheads="1"/>
          </p:cNvPicPr>
          <p:nvPr/>
        </p:nvPicPr>
        <p:blipFill>
          <a:blip r:embed="rId4" cstate="print"/>
          <a:srcRect/>
          <a:stretch>
            <a:fillRect/>
          </a:stretch>
        </p:blipFill>
        <p:spPr bwMode="auto">
          <a:xfrm>
            <a:off x="6019800" y="381000"/>
            <a:ext cx="2914650" cy="306705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753</TotalTime>
  <Words>973</Words>
  <Application>Microsoft Office PowerPoint</Application>
  <PresentationFormat>On-screen Show (4:3)</PresentationFormat>
  <Paragraphs>209</Paragraphs>
  <Slides>33</Slides>
  <Notes>13</Notes>
  <HiddenSlides>0</HiddenSlides>
  <MMClips>0</MMClips>
  <ScaleCrop>false</ScaleCrop>
  <HeadingPairs>
    <vt:vector size="6" baseType="variant">
      <vt:variant>
        <vt:lpstr>Theme</vt:lpstr>
      </vt:variant>
      <vt:variant>
        <vt:i4>1</vt:i4>
      </vt:variant>
      <vt:variant>
        <vt:lpstr>Embedded OLE Servers</vt:lpstr>
      </vt:variant>
      <vt:variant>
        <vt:i4>3</vt:i4>
      </vt:variant>
      <vt:variant>
        <vt:lpstr>Slide Titles</vt:lpstr>
      </vt:variant>
      <vt:variant>
        <vt:i4>33</vt:i4>
      </vt:variant>
    </vt:vector>
  </HeadingPairs>
  <TitlesOfParts>
    <vt:vector size="37" baseType="lpstr">
      <vt:lpstr>Construction</vt:lpstr>
      <vt:lpstr>Photo Editor Photo</vt:lpstr>
      <vt:lpstr>Paintbrush Picture</vt:lpstr>
      <vt:lpstr>Bitmap Image</vt:lpstr>
      <vt:lpstr>Construction Technology</vt:lpstr>
      <vt:lpstr>Earthwork support</vt:lpstr>
      <vt:lpstr>Earthwork support</vt:lpstr>
      <vt:lpstr>Earthwork support</vt:lpstr>
      <vt:lpstr>Earthwork support</vt:lpstr>
      <vt:lpstr>Earthwork support</vt:lpstr>
      <vt:lpstr>Excavation </vt:lpstr>
      <vt:lpstr>Excavation </vt:lpstr>
      <vt:lpstr>Excavation </vt:lpstr>
      <vt:lpstr>Slide 10</vt:lpstr>
      <vt:lpstr>Excavations </vt:lpstr>
      <vt:lpstr>Excavations</vt:lpstr>
      <vt:lpstr>Excavations</vt:lpstr>
      <vt:lpstr>Earthwork support</vt:lpstr>
      <vt:lpstr>Earthwork support</vt:lpstr>
      <vt:lpstr>Slide 16</vt:lpstr>
      <vt:lpstr>Slide 17</vt:lpstr>
      <vt:lpstr>Slide 18</vt:lpstr>
      <vt:lpstr>Earthwork support Sheet piling</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Earthwork support</vt:lpstr>
      <vt:lpstr>Slide 33</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Construction Technology</dc:title>
  <dc:creator>Mike Cullis</dc:creator>
  <cp:lastModifiedBy>fad-mjc</cp:lastModifiedBy>
  <cp:revision>16</cp:revision>
  <dcterms:created xsi:type="dcterms:W3CDTF">2005-11-11T10:44:31Z</dcterms:created>
  <dcterms:modified xsi:type="dcterms:W3CDTF">2009-11-10T16:48:08Z</dcterms:modified>
</cp:coreProperties>
</file>