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349" r:id="rId6"/>
    <p:sldId id="384" r:id="rId7"/>
    <p:sldId id="419" r:id="rId8"/>
    <p:sldId id="386" r:id="rId9"/>
    <p:sldId id="387" r:id="rId10"/>
    <p:sldId id="414" r:id="rId11"/>
    <p:sldId id="416" r:id="rId12"/>
    <p:sldId id="417" r:id="rId13"/>
    <p:sldId id="421" r:id="rId14"/>
    <p:sldId id="388" r:id="rId15"/>
    <p:sldId id="395" r:id="rId16"/>
    <p:sldId id="423" r:id="rId17"/>
    <p:sldId id="424" r:id="rId18"/>
    <p:sldId id="397" r:id="rId19"/>
    <p:sldId id="398" r:id="rId20"/>
    <p:sldId id="399" r:id="rId21"/>
    <p:sldId id="401" r:id="rId22"/>
    <p:sldId id="437" r:id="rId23"/>
    <p:sldId id="435" r:id="rId24"/>
    <p:sldId id="433" r:id="rId25"/>
    <p:sldId id="434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403E91-A8D6-4290-A6F3-E5279386E587}" v="6" dt="2022-10-21T17:00:50.249"/>
  </p1510:revLst>
</p1510:revInfo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28301" autoAdjust="0"/>
    <p:restoredTop sz="94660"/>
  </p:normalViewPr>
  <p:slideViewPr>
    <p:cSldViewPr>
      <p:cViewPr varScale="1">
        <p:scale>
          <a:sx n="106" d="100"/>
          <a:sy n="106" d="100"/>
        </p:scale>
        <p:origin x="210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D8403E91-A8D6-4290-A6F3-E5279386E587}"/>
    <pc:docChg chg="undo custSel addSld delSld modSld">
      <pc:chgData name="Vasilios Tavlaridis" userId="cf0f3e73-e183-4ecf-9d20-cf90aae84965" providerId="ADAL" clId="{D8403E91-A8D6-4290-A6F3-E5279386E587}" dt="2022-10-21T17:04:44.268" v="64" actId="2696"/>
      <pc:docMkLst>
        <pc:docMk/>
      </pc:docMkLst>
      <pc:sldChg chg="modSp mod">
        <pc:chgData name="Vasilios Tavlaridis" userId="cf0f3e73-e183-4ecf-9d20-cf90aae84965" providerId="ADAL" clId="{D8403E91-A8D6-4290-A6F3-E5279386E587}" dt="2022-10-21T16:58:08.682" v="27" actId="20577"/>
        <pc:sldMkLst>
          <pc:docMk/>
          <pc:sldMk cId="1636022258" sldId="349"/>
        </pc:sldMkLst>
        <pc:spChg chg="mod">
          <ac:chgData name="Vasilios Tavlaridis" userId="cf0f3e73-e183-4ecf-9d20-cf90aae84965" providerId="ADAL" clId="{D8403E91-A8D6-4290-A6F3-E5279386E587}" dt="2022-10-21T16:58:08.682" v="27" actId="20577"/>
          <ac:spMkLst>
            <pc:docMk/>
            <pc:sldMk cId="1636022258" sldId="349"/>
            <ac:spMk id="3" creationId="{D812E91C-765A-4D1E-A716-4C31ED1A28A0}"/>
          </ac:spMkLst>
        </pc:spChg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2408630836" sldId="385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790467638" sldId="402"/>
        </pc:sldMkLst>
      </pc:sldChg>
      <pc:sldChg chg="del">
        <pc:chgData name="Vasilios Tavlaridis" userId="cf0f3e73-e183-4ecf-9d20-cf90aae84965" providerId="ADAL" clId="{D8403E91-A8D6-4290-A6F3-E5279386E587}" dt="2022-10-21T16:58:28.454" v="28" actId="2696"/>
        <pc:sldMkLst>
          <pc:docMk/>
          <pc:sldMk cId="2567769660" sldId="402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300691489" sldId="403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597432989" sldId="404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934857549" sldId="405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335401626" sldId="406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539405657" sldId="408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736119710" sldId="409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48181194" sldId="410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2777701488" sldId="411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4175234356" sldId="412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2884818174" sldId="420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623946963" sldId="422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4128553238" sldId="425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4048328485" sldId="426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95483761" sldId="428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513424085" sldId="429"/>
        </pc:sldMkLst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1245468714" sldId="430"/>
        </pc:sldMkLst>
      </pc:sldChg>
      <pc:sldChg chg="modSp add del mod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3113538296" sldId="431"/>
        </pc:sldMkLst>
        <pc:spChg chg="mod">
          <ac:chgData name="Vasilios Tavlaridis" userId="cf0f3e73-e183-4ecf-9d20-cf90aae84965" providerId="ADAL" clId="{D8403E91-A8D6-4290-A6F3-E5279386E587}" dt="2022-10-21T16:52:29.226" v="1" actId="20577"/>
          <ac:spMkLst>
            <pc:docMk/>
            <pc:sldMk cId="3113538296" sldId="431"/>
            <ac:spMk id="2" creationId="{00000000-0000-0000-0000-000000000000}"/>
          </ac:spMkLst>
        </pc:spChg>
      </pc:sldChg>
      <pc:sldChg chg="modSp add del mod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1624335592" sldId="432"/>
        </pc:sldMkLst>
        <pc:spChg chg="mod">
          <ac:chgData name="Vasilios Tavlaridis" userId="cf0f3e73-e183-4ecf-9d20-cf90aae84965" providerId="ADAL" clId="{D8403E91-A8D6-4290-A6F3-E5279386E587}" dt="2022-10-21T16:57:10.889" v="24" actId="27636"/>
          <ac:spMkLst>
            <pc:docMk/>
            <pc:sldMk cId="1624335592" sldId="432"/>
            <ac:spMk id="3" creationId="{D812E91C-765A-4D1E-A716-4C31ED1A28A0}"/>
          </ac:spMkLst>
        </pc:spChg>
      </pc:sldChg>
      <pc:sldChg chg="modSp add mod">
        <pc:chgData name="Vasilios Tavlaridis" userId="cf0f3e73-e183-4ecf-9d20-cf90aae84965" providerId="ADAL" clId="{D8403E91-A8D6-4290-A6F3-E5279386E587}" dt="2022-10-21T16:59:39.735" v="59" actId="122"/>
        <pc:sldMkLst>
          <pc:docMk/>
          <pc:sldMk cId="3736087882" sldId="435"/>
        </pc:sldMkLst>
        <pc:spChg chg="mod">
          <ac:chgData name="Vasilios Tavlaridis" userId="cf0f3e73-e183-4ecf-9d20-cf90aae84965" providerId="ADAL" clId="{D8403E91-A8D6-4290-A6F3-E5279386E587}" dt="2022-10-21T16:59:16.415" v="38" actId="20577"/>
          <ac:spMkLst>
            <pc:docMk/>
            <pc:sldMk cId="3736087882" sldId="435"/>
            <ac:spMk id="2" creationId="{171AD2A5-3017-4844-B8D8-AD7E824A553F}"/>
          </ac:spMkLst>
        </pc:spChg>
        <pc:spChg chg="mod">
          <ac:chgData name="Vasilios Tavlaridis" userId="cf0f3e73-e183-4ecf-9d20-cf90aae84965" providerId="ADAL" clId="{D8403E91-A8D6-4290-A6F3-E5279386E587}" dt="2022-10-21T16:59:39.735" v="59" actId="122"/>
          <ac:spMkLst>
            <pc:docMk/>
            <pc:sldMk cId="3736087882" sldId="435"/>
            <ac:spMk id="3" creationId="{3DFA2028-0110-4FAA-A2C0-30B780124B65}"/>
          </ac:spMkLst>
        </pc:spChg>
      </pc:sldChg>
      <pc:sldChg chg="add del">
        <pc:chgData name="Vasilios Tavlaridis" userId="cf0f3e73-e183-4ecf-9d20-cf90aae84965" providerId="ADAL" clId="{D8403E91-A8D6-4290-A6F3-E5279386E587}" dt="2022-10-21T17:04:44.268" v="64" actId="2696"/>
        <pc:sldMkLst>
          <pc:docMk/>
          <pc:sldMk cId="606555743" sldId="436"/>
        </pc:sldMkLst>
      </pc:sldChg>
      <pc:sldChg chg="modSp mod">
        <pc:chgData name="Vasilios Tavlaridis" userId="cf0f3e73-e183-4ecf-9d20-cf90aae84965" providerId="ADAL" clId="{D8403E91-A8D6-4290-A6F3-E5279386E587}" dt="2022-10-21T17:01:30.484" v="61" actId="27636"/>
        <pc:sldMkLst>
          <pc:docMk/>
          <pc:sldMk cId="3219713300" sldId="437"/>
        </pc:sldMkLst>
        <pc:spChg chg="mod">
          <ac:chgData name="Vasilios Tavlaridis" userId="cf0f3e73-e183-4ecf-9d20-cf90aae84965" providerId="ADAL" clId="{D8403E91-A8D6-4290-A6F3-E5279386E587}" dt="2022-10-21T17:01:30.484" v="61" actId="27636"/>
          <ac:spMkLst>
            <pc:docMk/>
            <pc:sldMk cId="3219713300" sldId="437"/>
            <ac:spMk id="3" creationId="{E165234E-2DE0-465A-A2C0-C68B96B95624}"/>
          </ac:spMkLst>
        </pc:spChg>
      </pc:sldChg>
    </pc:docChg>
  </pc:docChgLst>
  <pc:docChgLst>
    <pc:chgData name="Vasilios Tavlaridis" userId="cf0f3e73-e183-4ecf-9d20-cf90aae84965" providerId="ADAL" clId="{38DE3D4D-EFA1-4AD5-9F41-E449F0EF4C09}"/>
    <pc:docChg chg="delSld">
      <pc:chgData name="Vasilios Tavlaridis" userId="cf0f3e73-e183-4ecf-9d20-cf90aae84965" providerId="ADAL" clId="{38DE3D4D-EFA1-4AD5-9F41-E449F0EF4C09}" dt="2022-10-20T15:16:05.740" v="0" actId="47"/>
      <pc:docMkLst>
        <pc:docMk/>
      </pc:docMkLst>
      <pc:sldChg chg="del">
        <pc:chgData name="Vasilios Tavlaridis" userId="cf0f3e73-e183-4ecf-9d20-cf90aae84965" providerId="ADAL" clId="{38DE3D4D-EFA1-4AD5-9F41-E449F0EF4C09}" dt="2022-10-20T15:16:05.740" v="0" actId="47"/>
        <pc:sldMkLst>
          <pc:docMk/>
          <pc:sldMk cId="1579285385" sldId="43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10/21/2022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21/10/2022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/>
          </a:bodyPr>
          <a:lstStyle/>
          <a:p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MBA 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Human Resource Management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LCMB7000</a:t>
            </a:r>
            <a:b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US" altLang="en-US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WEEK 6 </a:t>
            </a:r>
            <a:endParaRPr lang="en-GB" altLang="en-US" sz="3600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B66A-FA10-4854-AE54-B3DD6B54B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Learning outcome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2E91C-765A-4D1E-A716-4C31ED1A2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Introduce the concept of Reward</a:t>
            </a:r>
          </a:p>
          <a:p>
            <a:r>
              <a:rPr lang="en-GB" altLang="en-US" dirty="0"/>
              <a:t>Identify the types of reward</a:t>
            </a:r>
          </a:p>
          <a:p>
            <a:r>
              <a:rPr lang="en-GB" altLang="en-US" dirty="0"/>
              <a:t>Explore the HRM ideal</a:t>
            </a:r>
          </a:p>
          <a:p>
            <a:r>
              <a:rPr lang="en-US" dirty="0"/>
              <a:t>Identify the total reward system</a:t>
            </a:r>
          </a:p>
          <a:p>
            <a:r>
              <a:rPr lang="en-US" dirty="0"/>
              <a:t>Explore the types of benefits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022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DD30D-DD5A-4DA5-B558-1FC4264D6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Pay?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CE6E3-2888-41C5-9906-3662842597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Pay is sometimes referred to as:</a:t>
            </a:r>
          </a:p>
          <a:p>
            <a:pPr lvl="0"/>
            <a:r>
              <a:rPr lang="en-GB" dirty="0"/>
              <a:t>Compensation</a:t>
            </a:r>
          </a:p>
          <a:p>
            <a:pPr lvl="0"/>
            <a:r>
              <a:rPr lang="en-GB" dirty="0"/>
              <a:t>Reward</a:t>
            </a:r>
          </a:p>
          <a:p>
            <a:pPr lvl="0"/>
            <a:r>
              <a:rPr lang="en-GB" dirty="0"/>
              <a:t>Remuneration </a:t>
            </a:r>
          </a:p>
          <a:p>
            <a:pPr marL="0" indent="0">
              <a:buNone/>
            </a:pPr>
            <a:r>
              <a:rPr lang="en-GB" dirty="0"/>
              <a:t>On one level pay is no more than a simple transaction between the employer and employee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504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E30C4-75C9-40A4-9026-A7F2EB4EB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Composition of pay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8B4F3-FDE0-43B7-8047-5ACF9D1B4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Base pay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The fixed part of the remuneration package, usually guaranteed and contractual, hourly rate / annual salary</a:t>
            </a:r>
          </a:p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Earnings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Base pay plus all other payments, bonuses, overtime, shift pay, call-out etc</a:t>
            </a:r>
          </a:p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Total remuneration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Base pay and earnings plus various benefits – holidays, sick pay, pensions etc</a:t>
            </a:r>
          </a:p>
          <a:p>
            <a:pPr>
              <a:lnSpc>
                <a:spcPct val="120000"/>
              </a:lnSpc>
            </a:pPr>
            <a:r>
              <a:rPr lang="en-GB" altLang="en-US" sz="2400" b="1" dirty="0">
                <a:latin typeface="Tw Cen MT" panose="020B0602020104020603" pitchFamily="34" charset="0"/>
              </a:rPr>
              <a:t>Total reward</a:t>
            </a:r>
          </a:p>
          <a:p>
            <a:pPr lvl="1"/>
            <a:r>
              <a:rPr lang="en-GB" altLang="en-US" sz="2200" dirty="0">
                <a:latin typeface="Tw Cen MT" panose="020B0602020104020603" pitchFamily="34" charset="0"/>
              </a:rPr>
              <a:t>All financial and non-financial rewards (inc. recognition schemes, work environment etc)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476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DCB63-4D93-4135-B27A-F38D8C940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Characteristics of Pay 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5DC57-16AB-4E69-841D-4FA59CDE1D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en-GB" sz="3200" dirty="0"/>
              <a:t>Reward Level - basic needs for survival, security.</a:t>
            </a:r>
          </a:p>
          <a:p>
            <a:pPr lvl="0"/>
            <a:r>
              <a:rPr lang="en-GB" sz="3200" dirty="0"/>
              <a:t>Individuality - flexible enough to meet individual needs</a:t>
            </a:r>
          </a:p>
          <a:p>
            <a:pPr lvl="0"/>
            <a:r>
              <a:rPr lang="en-GB" sz="3200" dirty="0"/>
              <a:t>Internal Equity - fair when compared within the organisation</a:t>
            </a:r>
          </a:p>
          <a:p>
            <a:pPr lvl="0"/>
            <a:r>
              <a:rPr lang="en-GB" sz="3200" dirty="0"/>
              <a:t>External Equity - fair when compared outside the organisation</a:t>
            </a:r>
          </a:p>
          <a:p>
            <a:pPr lvl="0"/>
            <a:r>
              <a:rPr lang="en-GB" sz="3200" dirty="0"/>
              <a:t>Trust - from both management and employees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78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5C7E-AC44-4D96-9159-922E81F9C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Pay and Reward Systems</a:t>
            </a:r>
            <a:endParaRPr lang="en-US" b="1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B2922F9C-14D9-4026-9DD3-B4580C233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5291055"/>
              </p:ext>
            </p:extLst>
          </p:nvPr>
        </p:nvGraphicFramePr>
        <p:xfrm>
          <a:off x="1301707" y="1970056"/>
          <a:ext cx="6540586" cy="3176651"/>
        </p:xfrm>
        <a:graphic>
          <a:graphicData uri="http://schemas.openxmlformats.org/drawingml/2006/table">
            <a:tbl>
              <a:tblPr firstRow="1" firstCol="1" bandRow="1"/>
              <a:tblGrid>
                <a:gridCol w="1303664">
                  <a:extLst>
                    <a:ext uri="{9D8B030D-6E8A-4147-A177-3AD203B41FA5}">
                      <a16:colId xmlns:a16="http://schemas.microsoft.com/office/drawing/2014/main" val="1779118484"/>
                    </a:ext>
                  </a:extLst>
                </a:gridCol>
                <a:gridCol w="1230146">
                  <a:extLst>
                    <a:ext uri="{9D8B030D-6E8A-4147-A177-3AD203B41FA5}">
                      <a16:colId xmlns:a16="http://schemas.microsoft.com/office/drawing/2014/main" val="3684780066"/>
                    </a:ext>
                  </a:extLst>
                </a:gridCol>
                <a:gridCol w="1566678">
                  <a:extLst>
                    <a:ext uri="{9D8B030D-6E8A-4147-A177-3AD203B41FA5}">
                      <a16:colId xmlns:a16="http://schemas.microsoft.com/office/drawing/2014/main" val="22811613"/>
                    </a:ext>
                  </a:extLst>
                </a:gridCol>
                <a:gridCol w="2395648">
                  <a:extLst>
                    <a:ext uri="{9D8B030D-6E8A-4147-A177-3AD203B41FA5}">
                      <a16:colId xmlns:a16="http://schemas.microsoft.com/office/drawing/2014/main" val="2531649604"/>
                    </a:ext>
                  </a:extLst>
                </a:gridCol>
                <a:gridCol w="44450">
                  <a:extLst>
                    <a:ext uri="{9D8B030D-6E8A-4147-A177-3AD203B41FA5}">
                      <a16:colId xmlns:a16="http://schemas.microsoft.com/office/drawing/2014/main" val="180325678"/>
                    </a:ext>
                  </a:extLst>
                </a:gridCol>
              </a:tblGrid>
              <a:tr h="583565"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Financial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Non-Financial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48267153"/>
                  </a:ext>
                </a:extLst>
              </a:tr>
              <a:tr h="36893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Direct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Indirect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Job Content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1" kern="1200" dirty="0">
                          <a:solidFill>
                            <a:srgbClr val="666666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Job Context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76043003"/>
                  </a:ext>
                </a:extLst>
              </a:tr>
              <a:tr h="2070735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Commission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Bonus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Stock Options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Profit Sharing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Benefits 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Holiday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Sick Pay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Insurance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Pension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Other Fringe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Advancement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Interesting Tasks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Responsibility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Recognition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Achievements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Relations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Working Conditions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Quality of Supervision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Peer Group</a:t>
                      </a:r>
                      <a:b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</a:br>
                      <a:r>
                        <a:rPr lang="en-GB" sz="1400" kern="1200" dirty="0"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Flexibility Status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US" sz="1100" dirty="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244010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37426E29-1869-40C7-BF50-E3E546A095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212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764B5-7627-42ED-8818-75C0081C20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Reward</a:t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820748-633F-4F82-91AB-2B0729C7C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sz="3200" dirty="0">
                <a:latin typeface="Tw Cen MT" panose="020B0602020104020603" pitchFamily="34" charset="0"/>
              </a:rPr>
              <a:t>Employee </a:t>
            </a:r>
            <a:r>
              <a:rPr lang="en-GB" sz="3200" i="1" dirty="0">
                <a:solidFill>
                  <a:srgbClr val="FF0000"/>
                </a:solidFill>
                <a:latin typeface="Tw Cen MT" panose="020B0602020104020603" pitchFamily="34" charset="0"/>
              </a:rPr>
              <a:t>‘compensation’, ‘remuneration’ or ‘reward’</a:t>
            </a:r>
            <a:r>
              <a:rPr lang="en-GB" sz="3200" dirty="0">
                <a:solidFill>
                  <a:srgbClr val="FF0000"/>
                </a:solidFill>
                <a:latin typeface="Tw Cen MT" panose="020B0602020104020603" pitchFamily="34" charset="0"/>
              </a:rPr>
              <a:t> </a:t>
            </a:r>
            <a:r>
              <a:rPr lang="en-GB" sz="3200" dirty="0">
                <a:latin typeface="Tw Cen MT" panose="020B0602020104020603" pitchFamily="34" charset="0"/>
              </a:rPr>
              <a:t>(terms that may be used interchangeably in the literature) may be defined as ‘all forms of financial returns and tangible services and benefits employees receive’ (Milkovich and Newman, 2004: 3)</a:t>
            </a:r>
          </a:p>
          <a:p>
            <a:pPr algn="just"/>
            <a:endParaRPr lang="en-GB" sz="3200" dirty="0">
              <a:latin typeface="Tw Cen MT" panose="020B0602020104020603" pitchFamily="34" charset="0"/>
            </a:endParaRPr>
          </a:p>
          <a:p>
            <a:pPr algn="just"/>
            <a:r>
              <a:rPr lang="en-GB" sz="3200" dirty="0">
                <a:latin typeface="Tw Cen MT" panose="020B0602020104020603" pitchFamily="34" charset="0"/>
              </a:rPr>
              <a:t>‘Work under an </a:t>
            </a:r>
            <a:r>
              <a:rPr lang="en-GB" sz="3200" i="1" dirty="0">
                <a:latin typeface="Tw Cen MT" panose="020B0602020104020603" pitchFamily="34" charset="0"/>
              </a:rPr>
              <a:t>employment relationship </a:t>
            </a:r>
            <a:r>
              <a:rPr lang="en-GB" sz="3200" dirty="0">
                <a:latin typeface="Tw Cen MT" panose="020B0602020104020603" pitchFamily="34" charset="0"/>
              </a:rPr>
              <a:t>is undertaken </a:t>
            </a:r>
            <a:r>
              <a:rPr lang="en-GB" sz="3200" i="1" dirty="0">
                <a:solidFill>
                  <a:srgbClr val="FF0000"/>
                </a:solidFill>
                <a:latin typeface="Tw Cen MT" panose="020B0602020104020603" pitchFamily="34" charset="0"/>
              </a:rPr>
              <a:t>in return for pay</a:t>
            </a:r>
            <a:r>
              <a:rPr lang="en-GB" sz="3200" dirty="0">
                <a:latin typeface="Tw Cen MT" panose="020B0602020104020603" pitchFamily="34" charset="0"/>
              </a:rPr>
              <a:t>’ (Rubery and Grimshaw, 2003: 12). But the nature of this </a:t>
            </a:r>
            <a:r>
              <a:rPr lang="en-GB" sz="3200" i="1" dirty="0">
                <a:solidFill>
                  <a:srgbClr val="FF0000"/>
                </a:solidFill>
                <a:latin typeface="Tw Cen MT" panose="020B0602020104020603" pitchFamily="34" charset="0"/>
              </a:rPr>
              <a:t>‘exchange relationship’ </a:t>
            </a:r>
            <a:r>
              <a:rPr lang="en-GB" sz="3200" dirty="0">
                <a:latin typeface="Tw Cen MT" panose="020B0602020104020603" pitchFamily="34" charset="0"/>
              </a:rPr>
              <a:t>(Steers and Porter, 1987: 203, emphasis in the original) implies more than an economic transaction.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510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CFC1F-9C42-4DAB-B94E-C1C3E6BB1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employee rewards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652A7E-BAF2-4914-AE48-9885EBAB84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A motivational point of view 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Extrinsic rewards (Financial/transactional rewards)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Intrinsic rewards (non-financial/relational rewards)</a:t>
            </a:r>
          </a:p>
          <a:p>
            <a:pPr marL="0" indent="0">
              <a:buNone/>
            </a:pPr>
            <a:r>
              <a:rPr lang="en-US" dirty="0"/>
              <a:t>(Wilkinson et al. (2017), p.163)</a:t>
            </a:r>
            <a:endParaRPr lang="el-GR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683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12AF9-4496-4D4A-9F88-FB9202E2B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Components of extrinsic rewards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D2B248-F614-45BE-951E-5D5BD0E90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§"/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Extrinsic (tangible or ‘transactional’):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Base / Basic pay – an annual, weekly or hourly rate for the job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Variable pay (contingent pay) – additional financial rewards linked to performance etc.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Benefits – pensions, sick pay, company car etc.</a:t>
            </a:r>
          </a:p>
          <a:p>
            <a:pPr lvl="1">
              <a:lnSpc>
                <a:spcPct val="80000"/>
              </a:lnSpc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Allowances – pay for certain conditions e.g. working shifts, call-out payments</a:t>
            </a:r>
          </a:p>
          <a:p>
            <a:pPr marL="457200" lvl="1" indent="0">
              <a:lnSpc>
                <a:spcPct val="80000"/>
              </a:lnSpc>
              <a:buFontTx/>
              <a:buNone/>
              <a:defRPr/>
            </a:pPr>
            <a:endParaRPr lang="en-GB" altLang="en-US" sz="3200" dirty="0">
              <a:latin typeface="Tw Cen MT" panose="020B0602020104020603" pitchFamily="34" charset="0"/>
            </a:endParaRPr>
          </a:p>
          <a:p>
            <a:pPr marL="457200" lvl="1" indent="0">
              <a:lnSpc>
                <a:spcPct val="80000"/>
              </a:lnSpc>
              <a:buNone/>
              <a:defRPr/>
            </a:pPr>
            <a:r>
              <a:rPr lang="en-GB" altLang="en-US" sz="3200" dirty="0">
                <a:latin typeface="Tw Cen MT" panose="020B0602020104020603" pitchFamily="34" charset="0"/>
              </a:rPr>
              <a:t>Total remuneration – the total value of all financial earnings </a:t>
            </a:r>
            <a:r>
              <a:rPr lang="en-GB" sz="3200" dirty="0"/>
              <a:t>plus various benefits (holidays, sick pay, pensions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8746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96034-D96A-4480-8DA5-7BD5CD1C2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Types of benefits</a:t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4D0F3-953A-4406-8A7E-E8FC9E43A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security: healthcare, insurance cover, sick pay, redundancy pay, career counselling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Financial assistance e.g. company loans, mortgage assistance, relocation packages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needs: maternity / paternity, childcare vouchers, sports and social, retail vouchers at chain stores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Holidays: additional annual leave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Company cars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Voluntary benefits: discounts on health / insurance / leisure activities negotiated by employer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065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688E1-8247-4BA9-BCCE-694E4E162B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3399"/>
                </a:solidFill>
              </a:rPr>
              <a:t> </a:t>
            </a:r>
            <a:r>
              <a:rPr lang="en-US" b="1" dirty="0"/>
              <a:t>Variable Pay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62366E-5D8A-4C93-A2A1-BD1290CAD8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Individual Incentives </a:t>
            </a:r>
          </a:p>
          <a:p>
            <a:pPr lvl="1"/>
            <a:r>
              <a:rPr lang="en-US" dirty="0"/>
              <a:t> Reinforce performance with rewards that are significant to a person.</a:t>
            </a:r>
          </a:p>
          <a:p>
            <a:r>
              <a:rPr lang="en-US" dirty="0"/>
              <a:t>Options</a:t>
            </a:r>
          </a:p>
          <a:p>
            <a:pPr lvl="1"/>
            <a:r>
              <a:rPr lang="en-US" dirty="0"/>
              <a:t>Bonuses</a:t>
            </a:r>
          </a:p>
          <a:p>
            <a:pPr lvl="1"/>
            <a:r>
              <a:rPr lang="en-US" dirty="0"/>
              <a:t>Commissions</a:t>
            </a:r>
          </a:p>
          <a:p>
            <a:pPr lvl="1"/>
            <a:r>
              <a:rPr lang="en-US" dirty="0"/>
              <a:t>Merit pay</a:t>
            </a:r>
          </a:p>
          <a:p>
            <a:pPr lvl="1"/>
            <a:r>
              <a:rPr lang="en-US" dirty="0"/>
              <a:t>Piecework plans</a:t>
            </a:r>
          </a:p>
          <a:p>
            <a:pPr lvl="1"/>
            <a:r>
              <a:rPr lang="en-US" dirty="0"/>
              <a:t>Standard hour plans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940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D0416-FC12-453D-8AA9-98D05CD58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total reward?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AE1AC-8ACF-4C08-9B3D-EF169A6AA3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A total reward point of view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Money, benefits, work and development</a:t>
            </a:r>
          </a:p>
          <a:p>
            <a:pPr>
              <a:buFontTx/>
              <a:buChar char="-"/>
            </a:pPr>
            <a:r>
              <a:rPr lang="en-GB" altLang="zh-TW" sz="3200" dirty="0">
                <a:latin typeface="Tw Cen MT" panose="020B0602020104020603" pitchFamily="34" charset="0"/>
                <a:ea typeface="PMingLiU" pitchFamily="18" charset="-120"/>
              </a:rPr>
              <a:t>A combination of  all financial and non-financial forms</a:t>
            </a:r>
          </a:p>
          <a:p>
            <a:pPr>
              <a:buFontTx/>
              <a:buChar char="-"/>
            </a:pPr>
            <a:r>
              <a:rPr lang="en-GB" altLang="en-US" sz="3200" dirty="0">
                <a:latin typeface="Tw Cen MT" panose="020B0602020104020603" pitchFamily="34" charset="0"/>
              </a:rPr>
              <a:t>“All forms of financial returns and tangible services and benefits employees receive.”   </a:t>
            </a:r>
            <a:r>
              <a:rPr lang="en-GB" altLang="en-US" dirty="0">
                <a:latin typeface="Tw Cen MT" panose="020B0602020104020603" pitchFamily="34" charset="0"/>
              </a:rPr>
              <a:t>(Milkovich and Newman, 2004)</a:t>
            </a:r>
          </a:p>
          <a:p>
            <a:pPr>
              <a:buFontTx/>
              <a:buChar char="-"/>
            </a:pPr>
            <a:endParaRPr lang="en-GB" altLang="zh-TW" dirty="0">
              <a:latin typeface="Tw Cen MT" panose="020B0602020104020603" pitchFamily="34" charset="0"/>
              <a:ea typeface="PMingLiU" pitchFamily="18" charset="-12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00535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C983C-ABD7-4FE7-9F2B-281599E6B0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0596"/>
          </a:xfrm>
        </p:spPr>
        <p:txBody>
          <a:bodyPr>
            <a:normAutofit fontScale="90000"/>
          </a:bodyPr>
          <a:lstStyle/>
          <a:p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</a:br>
            <a:r>
              <a:rPr lang="en-US" altLang="en-US" b="1" dirty="0"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  <a:t>Total Reward Strategy</a:t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A41022-9763-4775-BF9D-3F3CFAC13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268760"/>
            <a:ext cx="8229600" cy="465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3747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F37BC-10F7-4C3B-94E0-93662CD2B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Types of benefits</a:t>
            </a:r>
            <a:br>
              <a:rPr lang="en-US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E030F-8034-4DAF-850D-979902E0F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security: healthcare, insurance cover, sick pay, redundancy pay, career counselling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Financial assistance e.g. company loans, mortgage assistance, relocation packages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Personal needs: maternity / paternity, childcare vouchers, sports and social, retail vouchers at chain stores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Holidays: additional annual leave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Company cars</a:t>
            </a:r>
          </a:p>
          <a:p>
            <a:pPr>
              <a:lnSpc>
                <a:spcPct val="120000"/>
              </a:lnSpc>
            </a:pPr>
            <a:r>
              <a:rPr lang="en-GB" altLang="en-US" sz="3200" dirty="0">
                <a:latin typeface="Tw Cen MT" panose="020B0602020104020603" pitchFamily="34" charset="0"/>
              </a:rPr>
              <a:t>Voluntary benefits: discounts on health / insurance / leisure activities negotiated by employer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372831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D50B3-29C0-43F2-8BCA-B1CFE647F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b="1" dirty="0"/>
              <a:t>Characteristics / 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Guiding principles  </a:t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3E35D8-05D4-43F4-A26F-712F6D74F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Fairness – distributive justice, procedural justice, the ‘felt-fair’ principle</a:t>
            </a:r>
          </a:p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Equity – equal pay is provided for work of equal value</a:t>
            </a:r>
          </a:p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Consistency – reward does not vary arbitrarily between different people or at different times</a:t>
            </a:r>
          </a:p>
          <a:p>
            <a:pPr>
              <a:lnSpc>
                <a:spcPct val="110000"/>
              </a:lnSpc>
              <a:buFont typeface="Wingdings" pitchFamily="2" charset="2"/>
              <a:buChar char="§"/>
            </a:pPr>
            <a:r>
              <a:rPr lang="en-GB" altLang="en-US" dirty="0">
                <a:latin typeface="Tw Cen MT" panose="020B0602020104020603" pitchFamily="34" charset="0"/>
              </a:rPr>
              <a:t>Transparency – people understand how reward systems operate and the reasons for pay decisions.</a:t>
            </a:r>
          </a:p>
          <a:p>
            <a:pPr algn="r">
              <a:lnSpc>
                <a:spcPct val="110000"/>
              </a:lnSpc>
              <a:buFont typeface="Zapf Dingbats"/>
              <a:buNone/>
            </a:pPr>
            <a:r>
              <a:rPr lang="en-GB" altLang="en-US" dirty="0">
                <a:latin typeface="Tw Cen MT" panose="020B0602020104020603" pitchFamily="34" charset="0"/>
              </a:rPr>
              <a:t>Armstrong, 2007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3626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6A585-5B85-48E0-A3BC-09B32B4CD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HRM Ideal </a:t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2956E-82A5-4822-8C25-3060EE1CBF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w Cen MT" panose="020B0602020104020603" pitchFamily="34" charset="0"/>
              </a:rPr>
              <a:t>Practices and policies designed around strategic choices</a:t>
            </a:r>
          </a:p>
          <a:p>
            <a:r>
              <a:rPr lang="en-GB" sz="3200" dirty="0">
                <a:latin typeface="Tw Cen MT" panose="020B0602020104020603" pitchFamily="34" charset="0"/>
              </a:rPr>
              <a:t>Not ‘one size fits all’ approach</a:t>
            </a:r>
          </a:p>
          <a:p>
            <a:r>
              <a:rPr lang="en-GB" sz="3200" b="1" i="1" dirty="0">
                <a:latin typeface="Tw Cen MT" panose="020B0602020104020603" pitchFamily="34" charset="0"/>
              </a:rPr>
              <a:t>Fit between remuneration policies and organisational strategic objectives</a:t>
            </a:r>
          </a:p>
          <a:p>
            <a:r>
              <a:rPr lang="en-GB" sz="3200" dirty="0">
                <a:latin typeface="Tw Cen MT" panose="020B0602020104020603" pitchFamily="34" charset="0"/>
              </a:rPr>
              <a:t>Active management of remuneration policies and practices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450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D87F0-F9A8-4A32-95AF-F2873A681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Reward systems influence on HRM policies and practices</a:t>
            </a:r>
            <a:b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76FC9-4EA6-4C13-A20A-1FDA7C7343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Recruitment and selection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Corporate culture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Overall costs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Motivation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latin typeface="Tw Cen MT" panose="020B0602020104020603" pitchFamily="34" charset="0"/>
              </a:rPr>
              <a:t>Performance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0923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D2A5-3017-4844-B8D8-AD7E824A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Context of Rewards</a:t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A2028-0110-4FAA-A2C0-30B780124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altLang="en-US" sz="2600" b="1" dirty="0">
                <a:latin typeface="Tw Cen MT" panose="020B0602020104020603" pitchFamily="34" charset="0"/>
              </a:rPr>
              <a:t>Internal</a:t>
            </a:r>
            <a:r>
              <a:rPr lang="en-GB" altLang="en-US" sz="2600" dirty="0">
                <a:latin typeface="Tw Cen MT" panose="020B0602020104020603" pitchFamily="34" charset="0"/>
              </a:rPr>
              <a:t>: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Nature of the business (for profit, public sector, charity)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Core values (extent of employee voice, commitment to quality, public service, etc)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Nature of employees  (skill levels, professional status)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altLang="en-US" sz="2600" b="1" dirty="0">
                <a:latin typeface="Tw Cen MT" panose="020B0602020104020603" pitchFamily="34" charset="0"/>
              </a:rPr>
              <a:t>External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market rates of pay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Employment law, e.g. Equal pay, discrimination law, national minimum wage, working time regs, 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Impact of trades unions, e.g. In favour of job evaluation, against contingent pay, in favour of defined benefit pensions,</a:t>
            </a:r>
          </a:p>
          <a:p>
            <a:pPr lvl="1">
              <a:spcBef>
                <a:spcPct val="0"/>
              </a:spcBef>
            </a:pPr>
            <a:r>
              <a:rPr lang="en-GB" altLang="en-US" sz="2600" dirty="0">
                <a:latin typeface="Tw Cen MT" panose="020B0602020104020603" pitchFamily="34" charset="0"/>
              </a:rPr>
              <a:t>Government policies in public sector, e.g. harmonisation national pay spines, single status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568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E906F-C62A-47ED-9B46-E8A84180E2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5234E-2DE0-465A-A2C0-C68B96B95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3100">
                <a:latin typeface="Times New Roman" panose="02020603050405020304" pitchFamily="18" charset="0"/>
                <a:cs typeface="Times New Roman" panose="02020603050405020304" pitchFamily="18" charset="0"/>
              </a:rPr>
              <a:t>Discussed </a:t>
            </a: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more the total reward system</a:t>
            </a:r>
          </a:p>
          <a:p>
            <a:pPr algn="just">
              <a:lnSpc>
                <a:spcPct val="150000"/>
              </a:lnSpc>
            </a:pP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Explored the types of benefits</a:t>
            </a:r>
          </a:p>
          <a:p>
            <a:pPr algn="just">
              <a:lnSpc>
                <a:spcPct val="150000"/>
              </a:lnSpc>
            </a:pPr>
            <a:r>
              <a:rPr 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Explored the types of pay progression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Rewards, total rewards, reward management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reward management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Rewards in context</a:t>
            </a:r>
          </a:p>
          <a:p>
            <a:pPr algn="just">
              <a:buFont typeface="Wingdings" pitchFamily="2" charset="2"/>
              <a:buChar char="§"/>
            </a:pPr>
            <a:r>
              <a:rPr lang="en-GB" altLang="en-US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Factors influencing reward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3200" dirty="0">
              <a:latin typeface="Tw Cen MT" panose="020B06020201040206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7133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D2A5-3017-4844-B8D8-AD7E824A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br>
              <a:rPr lang="en-GB" altLang="en-US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A2028-0110-4FAA-A2C0-30B780124B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Any  questions?</a:t>
            </a:r>
          </a:p>
        </p:txBody>
      </p:sp>
    </p:spTree>
    <p:extLst>
      <p:ext uri="{BB962C8B-B14F-4D97-AF65-F5344CB8AC3E}">
        <p14:creationId xmlns:p14="http://schemas.microsoft.com/office/powerpoint/2010/main" val="37360878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7E0F8-21F4-43A5-9426-63AB6972D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C6820-8311-46C6-AA0F-963870375A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en-US" i="1" dirty="0" err="1"/>
              <a:t>Beardwell</a:t>
            </a:r>
            <a:r>
              <a:rPr lang="en-US" i="1" dirty="0"/>
              <a:t> J. &amp; Thompson A. (2017) </a:t>
            </a:r>
            <a:r>
              <a:rPr lang="en-US" b="1" i="1" dirty="0"/>
              <a:t>Human Resource Management-A Contemporary Approach</a:t>
            </a:r>
            <a:r>
              <a:rPr lang="en-US" i="1" dirty="0"/>
              <a:t>, 8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 algn="just"/>
            <a:r>
              <a:rPr lang="en-US" i="1" dirty="0"/>
              <a:t>Torrington D., Hill L., Taylor S. &amp; Atkinson C. (2017) </a:t>
            </a:r>
            <a:r>
              <a:rPr lang="en-US" b="1" i="1" dirty="0"/>
              <a:t>Human Resource Management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Chapter </a:t>
            </a:r>
          </a:p>
          <a:p>
            <a:pPr algn="just"/>
            <a:r>
              <a:rPr lang="en-US" i="1" dirty="0"/>
              <a:t>Bratton J. &amp; Gold J. (2017) </a:t>
            </a:r>
            <a:r>
              <a:rPr lang="en-US" b="1" i="1" dirty="0"/>
              <a:t>Human Resource Management-Theory and Practice</a:t>
            </a:r>
            <a:r>
              <a:rPr lang="en-US" i="1" dirty="0"/>
              <a:t>, 6</a:t>
            </a:r>
            <a:r>
              <a:rPr lang="en-US" i="1" baseline="30000" dirty="0"/>
              <a:t>th</a:t>
            </a:r>
            <a:r>
              <a:rPr lang="en-US" i="1" dirty="0"/>
              <a:t> Edition, Palgrave MacMillan Publications, USA, Chapter 10</a:t>
            </a:r>
          </a:p>
          <a:p>
            <a:pPr algn="just"/>
            <a:r>
              <a:rPr lang="en-US" i="1" dirty="0"/>
              <a:t>Armstrong, M. (2007) </a:t>
            </a:r>
            <a:r>
              <a:rPr lang="en-US" b="1" i="1" dirty="0"/>
              <a:t>A Handbook of Human Resource Management Practice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Kogan Page, UK, Chapter 42</a:t>
            </a:r>
          </a:p>
          <a:p>
            <a:pPr algn="just"/>
            <a:r>
              <a:rPr lang="en-US" i="1" dirty="0"/>
              <a:t>Wilkinson A., Redman T. &amp; </a:t>
            </a:r>
            <a:r>
              <a:rPr lang="en-US" i="1" dirty="0" err="1"/>
              <a:t>Dundon</a:t>
            </a:r>
            <a:r>
              <a:rPr lang="en-US" i="1" dirty="0"/>
              <a:t> T. (2017) </a:t>
            </a:r>
            <a:r>
              <a:rPr lang="en-US" b="1" i="1" dirty="0"/>
              <a:t>Contemporary Human Resource Management-Text and Cases</a:t>
            </a:r>
            <a:r>
              <a:rPr lang="en-US" i="1" dirty="0"/>
              <a:t>, 5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Perkins, S. and White, G. (2011)    </a:t>
            </a:r>
            <a:r>
              <a:rPr lang="en-GB" altLang="en-US" b="1" dirty="0"/>
              <a:t>Reward Management: Alternatives, consequences and contexts</a:t>
            </a:r>
            <a:r>
              <a:rPr lang="en-GB" altLang="en-US" dirty="0"/>
              <a:t> 2nd edition CIPD Chapter 1-2.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74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A2CBA-ABBE-45C3-A1F4-835BE5BE8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C9BCC-EE7F-49F1-B977-B1B22D493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/>
            <a:r>
              <a:rPr lang="en-US" i="1" dirty="0" err="1"/>
              <a:t>Beardwell</a:t>
            </a:r>
            <a:r>
              <a:rPr lang="en-US" i="1" dirty="0"/>
              <a:t> J. &amp; Thompson A. (2017) </a:t>
            </a:r>
            <a:r>
              <a:rPr lang="en-US" b="1" i="1" dirty="0"/>
              <a:t>Human Resource Management-A Contemporary Approach</a:t>
            </a:r>
            <a:r>
              <a:rPr lang="en-US" i="1" dirty="0"/>
              <a:t>, 8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 algn="just"/>
            <a:r>
              <a:rPr lang="en-US" i="1" dirty="0"/>
              <a:t>Torrington D., Hill L., Taylor S. &amp; Atkinson C. (2017) </a:t>
            </a:r>
            <a:r>
              <a:rPr lang="en-US" b="1" i="1" dirty="0"/>
              <a:t>Human Resource Management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Chapter </a:t>
            </a:r>
          </a:p>
          <a:p>
            <a:pPr algn="just"/>
            <a:r>
              <a:rPr lang="en-US" i="1" dirty="0"/>
              <a:t>Bratton J. &amp; Gold J. (2017) </a:t>
            </a:r>
            <a:r>
              <a:rPr lang="en-US" b="1" i="1" dirty="0"/>
              <a:t>Human Resource Management-Theory and Practice</a:t>
            </a:r>
            <a:r>
              <a:rPr lang="en-US" i="1" dirty="0"/>
              <a:t>, 6</a:t>
            </a:r>
            <a:r>
              <a:rPr lang="en-US" i="1" baseline="30000" dirty="0"/>
              <a:t>th</a:t>
            </a:r>
            <a:r>
              <a:rPr lang="en-US" i="1" dirty="0"/>
              <a:t> Edition, Palgrave MacMillan Publications, USA, Chapter 10</a:t>
            </a:r>
          </a:p>
          <a:p>
            <a:pPr algn="just"/>
            <a:r>
              <a:rPr lang="en-US" i="1" dirty="0"/>
              <a:t>Armstrong, M. (2007) </a:t>
            </a:r>
            <a:r>
              <a:rPr lang="en-US" b="1" i="1" dirty="0"/>
              <a:t>A Handbook of Human Resource Management Practice</a:t>
            </a:r>
            <a:r>
              <a:rPr lang="en-US" i="1" dirty="0"/>
              <a:t>, 10</a:t>
            </a:r>
            <a:r>
              <a:rPr lang="en-US" i="1" baseline="30000" dirty="0"/>
              <a:t>th</a:t>
            </a:r>
            <a:r>
              <a:rPr lang="en-US" i="1" dirty="0"/>
              <a:t> Edition, Kogan Page, UK, Chapter 42</a:t>
            </a:r>
          </a:p>
          <a:p>
            <a:pPr algn="just"/>
            <a:r>
              <a:rPr lang="en-US" i="1" dirty="0"/>
              <a:t>Wilkinson A., Redman T. &amp; </a:t>
            </a:r>
            <a:r>
              <a:rPr lang="en-US" i="1" dirty="0" err="1"/>
              <a:t>Dundon</a:t>
            </a:r>
            <a:r>
              <a:rPr lang="en-US" i="1" dirty="0"/>
              <a:t> T. (2017) </a:t>
            </a:r>
            <a:r>
              <a:rPr lang="en-US" b="1" i="1" dirty="0"/>
              <a:t>Contemporary Human Resource Management-Text and Cases</a:t>
            </a:r>
            <a:r>
              <a:rPr lang="en-US" i="1" dirty="0"/>
              <a:t>, 5</a:t>
            </a:r>
            <a:r>
              <a:rPr lang="en-US" i="1" baseline="30000" dirty="0"/>
              <a:t>th</a:t>
            </a:r>
            <a:r>
              <a:rPr lang="en-US" i="1" dirty="0"/>
              <a:t> Edition, Pearson Education Limited, UK, Chapter </a:t>
            </a:r>
          </a:p>
          <a:p>
            <a:pPr>
              <a:buFont typeface="Wingdings" pitchFamily="2" charset="2"/>
              <a:buChar char="§"/>
            </a:pPr>
            <a:r>
              <a:rPr lang="en-GB" altLang="en-US" dirty="0"/>
              <a:t>Perkins, S. and White, G. (2011)    </a:t>
            </a:r>
            <a:r>
              <a:rPr lang="en-GB" altLang="en-US" b="1" dirty="0"/>
              <a:t>Reward Management: Alternatives, consequences and contexts</a:t>
            </a:r>
            <a:r>
              <a:rPr lang="en-GB" altLang="en-US" dirty="0"/>
              <a:t> 2nd edition CIPD Chapter 1-2.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43179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e2529e2e-246e-4beb-bcc0-0746cc8768ab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1310</Words>
  <Application>Microsoft Office PowerPoint</Application>
  <PresentationFormat>On-screen Show (4:3)</PresentationFormat>
  <Paragraphs>139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Myriad Pro</vt:lpstr>
      <vt:lpstr>Zapf Dingbats</vt:lpstr>
      <vt:lpstr>Arial</vt:lpstr>
      <vt:lpstr>Calibri</vt:lpstr>
      <vt:lpstr>Times New Roman</vt:lpstr>
      <vt:lpstr>Tw Cen MT</vt:lpstr>
      <vt:lpstr>Verdana</vt:lpstr>
      <vt:lpstr>Wingdings</vt:lpstr>
      <vt:lpstr>20140311PresentationUWTSDTemplate</vt:lpstr>
      <vt:lpstr>MBA  Human Resource Management LCMB7000 WEEK 6 </vt:lpstr>
      <vt:lpstr>Learning outcome </vt:lpstr>
      <vt:lpstr>What is Pay?</vt:lpstr>
      <vt:lpstr> Composition of pay </vt:lpstr>
      <vt:lpstr>Characteristics of Pay </vt:lpstr>
      <vt:lpstr>Pay and Reward Systems</vt:lpstr>
      <vt:lpstr> Defining Reward </vt:lpstr>
      <vt:lpstr> Types of employee rewards </vt:lpstr>
      <vt:lpstr> Components of extrinsic rewards </vt:lpstr>
      <vt:lpstr> Types of benefits </vt:lpstr>
      <vt:lpstr> Variable Pay </vt:lpstr>
      <vt:lpstr> What is total reward? </vt:lpstr>
      <vt:lpstr> Total Reward Strategy </vt:lpstr>
      <vt:lpstr> Types of benefits </vt:lpstr>
      <vt:lpstr> Characteristics / Guiding principles   </vt:lpstr>
      <vt:lpstr> HRM Ideal  </vt:lpstr>
      <vt:lpstr> Reward systems influence on HRM policies and practices </vt:lpstr>
      <vt:lpstr>Context of Rewards </vt:lpstr>
      <vt:lpstr>Conclusion </vt:lpstr>
      <vt:lpstr>Thank you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Vasilios Tavlaridis</cp:lastModifiedBy>
  <cp:revision>196</cp:revision>
  <dcterms:created xsi:type="dcterms:W3CDTF">2015-04-14T15:21:28Z</dcterms:created>
  <dcterms:modified xsi:type="dcterms:W3CDTF">2022-10-21T17:04:51Z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