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9" r:id="rId3"/>
    <p:sldId id="272" r:id="rId4"/>
    <p:sldId id="273" r:id="rId5"/>
    <p:sldId id="257" r:id="rId6"/>
    <p:sldId id="261" r:id="rId7"/>
    <p:sldId id="271" r:id="rId8"/>
    <p:sldId id="258" r:id="rId9"/>
    <p:sldId id="270" r:id="rId10"/>
    <p:sldId id="265" r:id="rId11"/>
    <p:sldId id="266" r:id="rId12"/>
    <p:sldId id="274" r:id="rId13"/>
    <p:sldId id="27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1" autoAdjust="0"/>
    <p:restoredTop sz="94660"/>
  </p:normalViewPr>
  <p:slideViewPr>
    <p:cSldViewPr>
      <p:cViewPr varScale="1">
        <p:scale>
          <a:sx n="68" d="100"/>
          <a:sy n="68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CF57DCE-441A-4383-BD5A-B817C4732455}" type="datetimeFigureOut">
              <a:rPr lang="en-GB" smtClean="0"/>
              <a:pPr/>
              <a:t>17/01/2018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552D397-CAE1-44B5-88CE-8D1CE637CEB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077200" cy="1673352"/>
          </a:xfrm>
        </p:spPr>
        <p:txBody>
          <a:bodyPr>
            <a:normAutofit fontScale="90000"/>
          </a:bodyPr>
          <a:lstStyle/>
          <a:p>
            <a:pPr marL="0" indent="0" algn="l"/>
            <a:r>
              <a:rPr lang="en-GB" sz="4000" b="1" dirty="0" smtClean="0"/>
              <a:t/>
            </a:r>
            <a:br>
              <a:rPr lang="en-GB" sz="4000" b="1" dirty="0" smtClean="0"/>
            </a:br>
            <a:r>
              <a:rPr lang="en-GB" sz="4000" dirty="0" smtClean="0"/>
              <a:t>Explore barriers to wellbeing and inclusion for informal carers. Refer to theory, policy and practice.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372200" y="3501008"/>
            <a:ext cx="2498576" cy="1490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Nakita Sweetland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1705129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SJSI4002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The definition of a Formal and informal carer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The definition of Well-Being and Inclusion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Theories Carl Rogers and B.F. Skinner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Recent and historical Legislation 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The Barriers to Wellbeing and Inclusion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 Formal                   Informal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716016" y="1124744"/>
            <a:ext cx="3744416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Care for relatives, Friends and Neighbours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467544" y="1124744"/>
            <a:ext cx="3672408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Work within an agency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4716016" y="3140968"/>
            <a:ext cx="3672408" cy="2088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Not paid for providing care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23528" y="3212976"/>
            <a:ext cx="3816424" cy="2016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The service users get all the support from multi-agencies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87824" y="5373216"/>
            <a:ext cx="5904656" cy="1058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‘A nurse is a formal caregiver, and a family member is an informal caregiver’ (Lai, 2003)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Well-being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539552" y="1412776"/>
            <a:ext cx="3312368" cy="2066528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Happy and Comfortable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4932040" y="1484784"/>
            <a:ext cx="3312368" cy="2066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Healthy Lifestyle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475656" y="4437112"/>
            <a:ext cx="633670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‘Our mental wellbeing is dynamic</a:t>
            </a:r>
            <a:r>
              <a:rPr lang="en-GB" b="1" dirty="0" smtClean="0">
                <a:solidFill>
                  <a:schemeClr val="tx1"/>
                </a:solidFill>
              </a:rPr>
              <a:t>.</a:t>
            </a:r>
            <a:r>
              <a:rPr lang="en-GB" dirty="0" smtClean="0">
                <a:solidFill>
                  <a:schemeClr val="tx1"/>
                </a:solidFill>
              </a:rPr>
              <a:t> It can change from moment to moment, day to day, month to month or year to year’ (MIND, 2013).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/>
          <a:lstStyle/>
          <a:p>
            <a:r>
              <a:rPr lang="en-GB" dirty="0" smtClean="0"/>
              <a:t>Inclusion 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539552" y="1412776"/>
            <a:ext cx="3168352" cy="21385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Part of a group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5220072" y="1484784"/>
            <a:ext cx="3146648" cy="2016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Embraced into society and policy development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259632" y="4653136"/>
            <a:ext cx="703508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‘it is about ensuring that no one feels left out’(Inclusive employers, 2018).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Theory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67544" y="1124744"/>
            <a:ext cx="3816424" cy="2016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B.F. Skinner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539552" y="3645024"/>
            <a:ext cx="3744416" cy="2304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Carl Rogers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4860032" y="1196752"/>
            <a:ext cx="3744416" cy="2088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Operant Conditioning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860032" y="3717032"/>
            <a:ext cx="3816424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Self Actualization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1512168"/>
          </a:xfrm>
        </p:spPr>
        <p:txBody>
          <a:bodyPr>
            <a:normAutofit/>
          </a:bodyPr>
          <a:lstStyle/>
          <a:p>
            <a:r>
              <a:rPr lang="en-GB" dirty="0" smtClean="0"/>
              <a:t>Carer’s (Equal Opportunities) Act 2004</a:t>
            </a:r>
          </a:p>
          <a:p>
            <a:r>
              <a:rPr lang="en-GB" dirty="0" smtClean="0"/>
              <a:t>Human’s Right Act 1998 </a:t>
            </a:r>
          </a:p>
          <a:p>
            <a:r>
              <a:rPr lang="en-GB" dirty="0" smtClean="0"/>
              <a:t>Carer’s Recognition and Services Act 1995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/>
          <a:lstStyle/>
          <a:p>
            <a:r>
              <a:rPr lang="en-GB" dirty="0" smtClean="0"/>
              <a:t>Legislation </a:t>
            </a:r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179512" y="2348880"/>
            <a:ext cx="4104456" cy="2304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‘Around six million people in the UK provide care for a relative, friend or neighbour. (Social Care Institute for Excellence, 2007).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5148064" y="2420888"/>
            <a:ext cx="3672408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‘Help the carer care for the person cared for’ (Ball and McDonald, 2017).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99592" y="4797152"/>
            <a:ext cx="7165304" cy="12298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‘The Human Rights Act protects all of us – young and old, rich and poor. Hundreds of people use it to uphold their rights and achieve justice every year’ (Liberty, 2018).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Barriers for an informal carer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67544" y="1340768"/>
            <a:ext cx="3506688" cy="21385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Lack of Professional Support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5076056" y="1340768"/>
            <a:ext cx="3506688" cy="2066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Informal Carers are not aware of the support they can get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259632" y="4509120"/>
            <a:ext cx="6768752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‘The impact of caring on income, pension accumulation and development of social networks can mean that caring at a younger age results in disadvantage in later life’ (Gentry, Lowe and Ruthe, 2016).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95536" y="1484784"/>
            <a:ext cx="3146648" cy="22105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Lack of Research on the benefits of informal carers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5076056" y="1484784"/>
            <a:ext cx="3384376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Informal carers not understanding the services they are entitled to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2483768" y="3861048"/>
            <a:ext cx="3456384" cy="22105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Recent Legislation are working to make informal carers needs and the work they provide important 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07704" y="2708920"/>
            <a:ext cx="4762872" cy="1083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4400" dirty="0" smtClean="0">
                <a:latin typeface="Times New Roman" pitchFamily="18" charset="0"/>
                <a:cs typeface="Times New Roman" pitchFamily="18" charset="0"/>
              </a:rPr>
              <a:t>    Any Questions</a:t>
            </a:r>
            <a:endParaRPr lang="en-GB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923112" cy="1354162"/>
          </a:xfrm>
        </p:spPr>
        <p:txBody>
          <a:bodyPr>
            <a:normAutofit/>
          </a:bodyPr>
          <a:lstStyle/>
          <a:p>
            <a:r>
              <a:rPr lang="en-GB" sz="4400" dirty="0" smtClean="0">
                <a:latin typeface="Times New Roman" pitchFamily="18" charset="0"/>
                <a:cs typeface="Times New Roman" pitchFamily="18" charset="0"/>
              </a:rPr>
              <a:t>Thank you for listening</a:t>
            </a:r>
            <a:endParaRPr lang="en-GB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680520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Ball, C., </a:t>
            </a:r>
            <a:r>
              <a:rPr lang="en-GB" sz="2000" dirty="0" err="1" smtClean="0">
                <a:latin typeface="Times New Roman" pitchFamily="18" charset="0"/>
                <a:cs typeface="Times New Roman" pitchFamily="18" charset="0"/>
              </a:rPr>
              <a:t>Mcdonald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, A. (2017).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Law for Social Workers.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4th ed. Oxon: </a:t>
            </a:r>
            <a:r>
              <a:rPr lang="en-GB" sz="2000" dirty="0" err="1" smtClean="0">
                <a:latin typeface="Times New Roman" pitchFamily="18" charset="0"/>
                <a:cs typeface="Times New Roman" pitchFamily="18" charset="0"/>
              </a:rPr>
              <a:t>Routledge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 p113.</a:t>
            </a:r>
          </a:p>
          <a:p>
            <a:pPr>
              <a:buNone/>
            </a:pP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en-GB" sz="2000" dirty="0" err="1" smtClean="0">
                <a:latin typeface="Times New Roman" pitchFamily="18" charset="0"/>
                <a:cs typeface="Times New Roman" pitchFamily="18" charset="0"/>
              </a:rPr>
              <a:t>Gentry,T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2000" dirty="0" err="1" smtClean="0">
                <a:latin typeface="Times New Roman" pitchFamily="18" charset="0"/>
                <a:cs typeface="Times New Roman" pitchFamily="18" charset="0"/>
              </a:rPr>
              <a:t>Lowe,S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en-GB" sz="2000" dirty="0" err="1" smtClean="0">
                <a:latin typeface="Times New Roman" pitchFamily="18" charset="0"/>
                <a:cs typeface="Times New Roman" pitchFamily="18" charset="0"/>
              </a:rPr>
              <a:t>Ruthe,I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.. (2016).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Consultation </a:t>
            </a:r>
            <a:r>
              <a:rPr lang="en-GB" sz="2000" i="1" dirty="0" err="1" smtClean="0">
                <a:latin typeface="Times New Roman" pitchFamily="18" charset="0"/>
                <a:cs typeface="Times New Roman" pitchFamily="18" charset="0"/>
              </a:rPr>
              <a:t>Responce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. Carers Strategy: Call for Evidence..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Available: https://www.ageuk.org.uk/globalassets/age-uk/documents/reports-and-publications/consultation-responses-and-submissions/care--support/crs_july16_carers_strategy.pdf. Last accessed 12th Jan 2018.</a:t>
            </a:r>
          </a:p>
          <a:p>
            <a:pPr>
              <a:buNone/>
            </a:pPr>
            <a:endParaRPr lang="en-GB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Inclusive Employers. (2018).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Inclusion, Diversity and Equality. 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Available: https://www.inclusiveemployers.co.uk/about-us/inclusion-diversity-and-equality. Last accessed 10th Jan 2018.</a:t>
            </a:r>
          </a:p>
          <a:p>
            <a:pPr>
              <a:buNone/>
            </a:pPr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827992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Lai, C. (2003). </a:t>
            </a:r>
            <a:r>
              <a:rPr lang="en-GB" sz="2200" i="1" dirty="0" smtClean="0">
                <a:latin typeface="Times New Roman" pitchFamily="18" charset="0"/>
                <a:cs typeface="Times New Roman" pitchFamily="18" charset="0"/>
              </a:rPr>
              <a:t>Formal caregivers, informal caregivers, and carers .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 Available: www.reflectionsonnursingleadership.org/features/more-features/Vol39_3_formal-caregivers-informal-caregivers-and-carers. Last accessed 9th Jan 2018.</a:t>
            </a:r>
          </a:p>
          <a:p>
            <a:pPr>
              <a:buNone/>
            </a:pPr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Liberty. (2018). </a:t>
            </a:r>
            <a:r>
              <a:rPr lang="en-GB" sz="2200" i="1" dirty="0" smtClean="0">
                <a:latin typeface="Times New Roman" pitchFamily="18" charset="0"/>
                <a:cs typeface="Times New Roman" pitchFamily="18" charset="0"/>
              </a:rPr>
              <a:t>The Humans Right Act. 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Available: https://www.liberty-human-rights.org.uk/human-rights/what-are-human-rights/human-rights-act. Last accessed 14th Jan 2018.</a:t>
            </a:r>
          </a:p>
          <a:p>
            <a:pPr>
              <a:buNone/>
            </a:pPr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Mandelstam, M. (2009). </a:t>
            </a:r>
            <a:r>
              <a:rPr lang="en-GB" sz="2200" i="1" dirty="0" smtClean="0">
                <a:latin typeface="Times New Roman" pitchFamily="18" charset="0"/>
                <a:cs typeface="Times New Roman" pitchFamily="18" charset="0"/>
              </a:rPr>
              <a:t>Safeguarding Vulnerable Adults: and the law.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. London: Jessica Kingsley Publishers.. p41.</a:t>
            </a:r>
          </a:p>
          <a:p>
            <a:pPr>
              <a:buNone/>
            </a:pPr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MIND. (2013). </a:t>
            </a:r>
            <a:r>
              <a:rPr lang="en-GB" sz="2200" i="1" dirty="0" smtClean="0">
                <a:latin typeface="Times New Roman" pitchFamily="18" charset="0"/>
                <a:cs typeface="Times New Roman" pitchFamily="18" charset="0"/>
              </a:rPr>
              <a:t>How to improve your Mental Wellbeing. 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Available: https://www.mind.org.uk/information-support/tips-for-everyday-living/wellbeing/#.WloRakx2scA. Last accessed 10th Jan 2018.</a:t>
            </a:r>
          </a:p>
          <a:p>
            <a:pPr>
              <a:buNone/>
            </a:pPr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36104"/>
          </a:xfrm>
        </p:spPr>
        <p:txBody>
          <a:bodyPr/>
          <a:lstStyle/>
          <a:p>
            <a:r>
              <a:rPr lang="en-GB" dirty="0" smtClean="0"/>
              <a:t>Reference List Continued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Social Care Institute for Excellence. (2007). </a:t>
            </a:r>
            <a:r>
              <a:rPr lang="en-GB" sz="2200" i="1" dirty="0" smtClean="0">
                <a:latin typeface="Times New Roman" pitchFamily="18" charset="0"/>
                <a:cs typeface="Times New Roman" pitchFamily="18" charset="0"/>
              </a:rPr>
              <a:t>Implementing the Carers (Equal Opportunities) Act 2004.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 Available: https://www.scie.org.uk/publications/guides/guide09/. Last accessed 12th Jan 2018.</a:t>
            </a:r>
          </a:p>
          <a:p>
            <a:pPr>
              <a:buNone/>
            </a:pPr>
            <a:endParaRPr lang="en-GB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200" dirty="0" err="1" smtClean="0">
                <a:latin typeface="Times New Roman" pitchFamily="18" charset="0"/>
                <a:cs typeface="Times New Roman" pitchFamily="18" charset="0"/>
              </a:rPr>
              <a:t>Tarricone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, R., </a:t>
            </a:r>
            <a:r>
              <a:rPr lang="en-GB" sz="2200" dirty="0" err="1" smtClean="0">
                <a:latin typeface="Times New Roman" pitchFamily="18" charset="0"/>
                <a:cs typeface="Times New Roman" pitchFamily="18" charset="0"/>
              </a:rPr>
              <a:t>Tsouros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, A. (2008). </a:t>
            </a:r>
            <a:r>
              <a:rPr lang="en-GB" sz="2200" i="1" dirty="0" smtClean="0">
                <a:latin typeface="Times New Roman" pitchFamily="18" charset="0"/>
                <a:cs typeface="Times New Roman" pitchFamily="18" charset="0"/>
              </a:rPr>
              <a:t>The Solid Facts: Home Care in Europe.</a:t>
            </a:r>
            <a:r>
              <a:rPr lang="en-GB" sz="2200" dirty="0" smtClean="0">
                <a:latin typeface="Times New Roman" pitchFamily="18" charset="0"/>
                <a:cs typeface="Times New Roman" pitchFamily="18" charset="0"/>
              </a:rPr>
              <a:t> Italy : World Health Organization. p25.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Continued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1713</TotalTime>
  <Words>612</Words>
  <Application>Microsoft Office PowerPoint</Application>
  <PresentationFormat>On-screen Show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Concourse</vt:lpstr>
      <vt:lpstr> Explore barriers to wellbeing and inclusion for informal carers. Refer to theory, policy and practice.  </vt:lpstr>
      <vt:lpstr>Contents</vt:lpstr>
      <vt:lpstr>  Formal                   Informal</vt:lpstr>
      <vt:lpstr>Well-being</vt:lpstr>
      <vt:lpstr>Inclusion </vt:lpstr>
      <vt:lpstr>                  Theory</vt:lpstr>
      <vt:lpstr>Legislation </vt:lpstr>
      <vt:lpstr>Barriers for an informal carer</vt:lpstr>
      <vt:lpstr>Conclusion</vt:lpstr>
      <vt:lpstr>Thank you for listening</vt:lpstr>
      <vt:lpstr>Reference List</vt:lpstr>
      <vt:lpstr>Reference List Continued</vt:lpstr>
      <vt:lpstr>Reference Continued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2: Seminar presentation (10 minutes) 40% Submission date: 17.01.2018, 3pm via Turnitin and to present in person      Explore barriers to wellbeing and inclusion for informal carers. Refer to theory, policy and practice.  </dc:title>
  <dc:creator>User</dc:creator>
  <cp:lastModifiedBy>User</cp:lastModifiedBy>
  <cp:revision>88</cp:revision>
  <dcterms:created xsi:type="dcterms:W3CDTF">2017-12-11T18:43:20Z</dcterms:created>
  <dcterms:modified xsi:type="dcterms:W3CDTF">2018-01-17T11:28:06Z</dcterms:modified>
</cp:coreProperties>
</file>