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3" r:id="rId1"/>
  </p:sldMasterIdLst>
  <p:notesMasterIdLst>
    <p:notesMasterId r:id="rId65"/>
  </p:notesMasterIdLst>
  <p:handoutMasterIdLst>
    <p:handoutMasterId r:id="rId66"/>
  </p:handoutMasterIdLst>
  <p:sldIdLst>
    <p:sldId id="591" r:id="rId2"/>
    <p:sldId id="685" r:id="rId3"/>
    <p:sldId id="686" r:id="rId4"/>
    <p:sldId id="606" r:id="rId5"/>
    <p:sldId id="608" r:id="rId6"/>
    <p:sldId id="609" r:id="rId7"/>
    <p:sldId id="610" r:id="rId8"/>
    <p:sldId id="611" r:id="rId9"/>
    <p:sldId id="612" r:id="rId10"/>
    <p:sldId id="613" r:id="rId11"/>
    <p:sldId id="614" r:id="rId12"/>
    <p:sldId id="615" r:id="rId13"/>
    <p:sldId id="616" r:id="rId14"/>
    <p:sldId id="617" r:id="rId15"/>
    <p:sldId id="618" r:id="rId16"/>
    <p:sldId id="619" r:id="rId17"/>
    <p:sldId id="620" r:id="rId18"/>
    <p:sldId id="621" r:id="rId19"/>
    <p:sldId id="622" r:id="rId20"/>
    <p:sldId id="624" r:id="rId21"/>
    <p:sldId id="623" r:id="rId22"/>
    <p:sldId id="627" r:id="rId23"/>
    <p:sldId id="628" r:id="rId24"/>
    <p:sldId id="629" r:id="rId25"/>
    <p:sldId id="630" r:id="rId26"/>
    <p:sldId id="631" r:id="rId27"/>
    <p:sldId id="632" r:id="rId28"/>
    <p:sldId id="633" r:id="rId29"/>
    <p:sldId id="634" r:id="rId30"/>
    <p:sldId id="635" r:id="rId31"/>
    <p:sldId id="636" r:id="rId32"/>
    <p:sldId id="637" r:id="rId33"/>
    <p:sldId id="638" r:id="rId34"/>
    <p:sldId id="594" r:id="rId35"/>
    <p:sldId id="639" r:id="rId36"/>
    <p:sldId id="646" r:id="rId37"/>
    <p:sldId id="648" r:id="rId38"/>
    <p:sldId id="670" r:id="rId39"/>
    <p:sldId id="650" r:id="rId40"/>
    <p:sldId id="653" r:id="rId41"/>
    <p:sldId id="655" r:id="rId42"/>
    <p:sldId id="656" r:id="rId43"/>
    <p:sldId id="665" r:id="rId44"/>
    <p:sldId id="663" r:id="rId45"/>
    <p:sldId id="669" r:id="rId46"/>
    <p:sldId id="671" r:id="rId47"/>
    <p:sldId id="672" r:id="rId48"/>
    <p:sldId id="673" r:id="rId49"/>
    <p:sldId id="674" r:id="rId50"/>
    <p:sldId id="675" r:id="rId51"/>
    <p:sldId id="676" r:id="rId52"/>
    <p:sldId id="677" r:id="rId53"/>
    <p:sldId id="678" r:id="rId54"/>
    <p:sldId id="679" r:id="rId55"/>
    <p:sldId id="680" r:id="rId56"/>
    <p:sldId id="681" r:id="rId57"/>
    <p:sldId id="682" r:id="rId58"/>
    <p:sldId id="683" r:id="rId59"/>
    <p:sldId id="684" r:id="rId60"/>
    <p:sldId id="687" r:id="rId61"/>
    <p:sldId id="626" r:id="rId62"/>
    <p:sldId id="688" r:id="rId63"/>
    <p:sldId id="607" r:id="rId64"/>
  </p:sldIdLst>
  <p:sldSz cx="9144000" cy="6858000" type="screen4x3"/>
  <p:notesSz cx="9144000" cy="6858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1BC3"/>
    <a:srgbClr val="0000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43" autoAdjust="0"/>
    <p:restoredTop sz="94660"/>
  </p:normalViewPr>
  <p:slideViewPr>
    <p:cSldViewPr>
      <p:cViewPr varScale="1">
        <p:scale>
          <a:sx n="68" d="100"/>
          <a:sy n="68" d="100"/>
        </p:scale>
        <p:origin x="-139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47E29371-87FB-4F4D-AB47-2706D65751F0}" type="datetimeFigureOut">
              <a:rPr lang="en-GB" smtClean="0"/>
              <a:pPr/>
              <a:t>07/11/2018</a:t>
            </a:fld>
            <a:endParaRPr lang="en-GB"/>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7AE3EF0C-7EB4-4E82-BF7C-4C53F0C14FFA}" type="slidenum">
              <a:rPr lang="en-GB" smtClean="0"/>
              <a:pPr/>
              <a:t>‹#›</a:t>
            </a:fld>
            <a:endParaRPr lang="en-GB"/>
          </a:p>
        </p:txBody>
      </p:sp>
    </p:spTree>
    <p:extLst>
      <p:ext uri="{BB962C8B-B14F-4D97-AF65-F5344CB8AC3E}">
        <p14:creationId xmlns="" xmlns:p14="http://schemas.microsoft.com/office/powerpoint/2010/main" val="31954321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90DB64D1-7E7D-4EB9-829A-62A2D03CE4AA}" type="datetimeFigureOut">
              <a:rPr lang="en-GB" smtClean="0"/>
              <a:pPr/>
              <a:t>07/11/2018</a:t>
            </a:fld>
            <a:endParaRPr lang="en-GB"/>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40D193EC-F29A-4802-9DED-69FA59CA1CA4}" type="slidenum">
              <a:rPr lang="en-GB" smtClean="0"/>
              <a:pPr/>
              <a:t>‹#›</a:t>
            </a:fld>
            <a:endParaRPr lang="en-GB"/>
          </a:p>
        </p:txBody>
      </p:sp>
    </p:spTree>
    <p:extLst>
      <p:ext uri="{BB962C8B-B14F-4D97-AF65-F5344CB8AC3E}">
        <p14:creationId xmlns="" xmlns:p14="http://schemas.microsoft.com/office/powerpoint/2010/main" val="1920803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pPr>
              <a:defRPr/>
            </a:pPr>
            <a:fld id="{81BB4D88-01AB-4C18-BD28-0C89BC094654}" type="datetimeFigureOut">
              <a:rPr lang="en-US" smtClean="0"/>
              <a:pPr>
                <a:defRPr/>
              </a:pPr>
              <a:t>11/7/2018</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pPr>
              <a:defRPr/>
            </a:pPr>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CED0E861-3FF0-4132-877D-98E1CEA906AD}" type="slidenum">
              <a:rPr lang="en-GB" smtClean="0"/>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fld id="{E7728C56-A700-42D5-9636-0B2B03B88053}" type="datetimeFigureOut">
              <a:rPr lang="en-US" smtClean="0"/>
              <a:pPr>
                <a:defRPr/>
              </a:pPr>
              <a:t>11/7/2018</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a:defRPr/>
            </a:pPr>
            <a:fld id="{D9806F36-EC1D-4F3D-AF0A-E18899F058CC}" type="slidenum">
              <a:rPr lang="en-GB" smtClean="0"/>
              <a:pPr>
                <a:defRPr/>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pPr>
              <a:defRPr/>
            </a:pPr>
            <a:fld id="{C3C09EB7-EDD1-4D40-ABB7-BE0CE03C250B}" type="datetimeFigureOut">
              <a:rPr lang="en-US" smtClean="0"/>
              <a:pPr>
                <a:defRPr/>
              </a:pPr>
              <a:t>11/7/2018</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a:defRPr/>
            </a:pPr>
            <a:fld id="{A7DE1202-54C2-4D02-84A5-94FA7B826E3B}" type="slidenum">
              <a:rPr lang="en-GB" smtClean="0"/>
              <a:pPr>
                <a:defRPr/>
              </a:pPr>
              <a:t>‹#›</a:t>
            </a:fld>
            <a:endParaRPr lang="en-GB"/>
          </a:p>
        </p:txBody>
      </p:sp>
      <p:sp>
        <p:nvSpPr>
          <p:cNvPr id="14" name="Footer Placeholder 13"/>
          <p:cNvSpPr>
            <a:spLocks noGrp="1"/>
          </p:cNvSpPr>
          <p:nvPr>
            <p:ph type="ftr" sz="quarter" idx="12"/>
          </p:nvPr>
        </p:nvSpPr>
        <p:spPr/>
        <p:txBody>
          <a:bodyPr/>
          <a:lstStyle/>
          <a:p>
            <a:pPr>
              <a:defRPr/>
            </a:pPr>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pPr>
              <a:defRPr/>
            </a:pPr>
            <a:fld id="{F5B3FA63-9085-41A4-81EB-A35E68F75486}" type="datetimeFigureOut">
              <a:rPr lang="en-US" smtClean="0"/>
              <a:pPr>
                <a:defRPr/>
              </a:pPr>
              <a:t>11/7/2018</a:t>
            </a:fld>
            <a:endParaRPr lang="en-GB"/>
          </a:p>
        </p:txBody>
      </p:sp>
      <p:sp>
        <p:nvSpPr>
          <p:cNvPr id="10" name="Slide Number Placeholder 9"/>
          <p:cNvSpPr>
            <a:spLocks noGrp="1"/>
          </p:cNvSpPr>
          <p:nvPr>
            <p:ph type="sldNum" sz="quarter" idx="16"/>
          </p:nvPr>
        </p:nvSpPr>
        <p:spPr/>
        <p:txBody>
          <a:bodyPr rtlCol="0"/>
          <a:lstStyle/>
          <a:p>
            <a:pPr>
              <a:defRPr/>
            </a:pPr>
            <a:fld id="{E72E4FCE-7C50-4EEF-BFC1-A701B1F46C78}" type="slidenum">
              <a:rPr lang="en-GB" smtClean="0"/>
              <a:pPr>
                <a:defRPr/>
              </a:pPr>
              <a:t>‹#›</a:t>
            </a:fld>
            <a:endParaRPr lang="en-GB"/>
          </a:p>
        </p:txBody>
      </p:sp>
      <p:sp>
        <p:nvSpPr>
          <p:cNvPr id="12" name="Footer Placeholder 11"/>
          <p:cNvSpPr>
            <a:spLocks noGrp="1"/>
          </p:cNvSpPr>
          <p:nvPr>
            <p:ph type="ftr" sz="quarter" idx="17"/>
          </p:nvPr>
        </p:nvSpPr>
        <p:spPr/>
        <p:txBody>
          <a:bodyPr rtlCol="0"/>
          <a:lstStyle/>
          <a:p>
            <a:pPr>
              <a:defRPr/>
            </a:pP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pPr>
              <a:defRPr/>
            </a:pPr>
            <a:fld id="{34BE7454-88F5-48FD-B540-F5CC2BA126C1}" type="datetimeFigureOut">
              <a:rPr lang="en-US" smtClean="0"/>
              <a:pPr>
                <a:defRPr/>
              </a:pPr>
              <a:t>11/7/2018</a:t>
            </a:fld>
            <a:endParaRPr lang="en-GB"/>
          </a:p>
        </p:txBody>
      </p:sp>
      <p:sp>
        <p:nvSpPr>
          <p:cNvPr id="12" name="Slide Number Placeholder 11"/>
          <p:cNvSpPr>
            <a:spLocks noGrp="1"/>
          </p:cNvSpPr>
          <p:nvPr>
            <p:ph type="sldNum" sz="quarter" idx="16"/>
          </p:nvPr>
        </p:nvSpPr>
        <p:spPr/>
        <p:txBody>
          <a:bodyPr rtlCol="0"/>
          <a:lstStyle/>
          <a:p>
            <a:pPr>
              <a:defRPr/>
            </a:pPr>
            <a:fld id="{2950D148-932C-40A6-A29B-E407FC03E1F6}" type="slidenum">
              <a:rPr lang="en-GB" smtClean="0"/>
              <a:pPr>
                <a:defRPr/>
              </a:pPr>
              <a:t>‹#›</a:t>
            </a:fld>
            <a:endParaRPr lang="en-GB"/>
          </a:p>
        </p:txBody>
      </p:sp>
      <p:sp>
        <p:nvSpPr>
          <p:cNvPr id="14" name="Footer Placeholder 13"/>
          <p:cNvSpPr>
            <a:spLocks noGrp="1"/>
          </p:cNvSpPr>
          <p:nvPr>
            <p:ph type="ftr" sz="quarter" idx="17"/>
          </p:nvPr>
        </p:nvSpPr>
        <p:spPr/>
        <p:txBody>
          <a:bodyPr rtlCol="0"/>
          <a:lstStyle/>
          <a:p>
            <a:pPr>
              <a:defRPr/>
            </a:pPr>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fld id="{767B3044-CBD3-4051-AA03-ADD5DCC2C435}" type="datetimeFigureOut">
              <a:rPr lang="en-US" smtClean="0"/>
              <a:pPr>
                <a:defRPr/>
              </a:pPr>
              <a:t>11/7/2018</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pPr>
              <a:defRPr/>
            </a:pPr>
            <a:fld id="{CE352B25-6D13-4094-9D9D-64D8FA252370}"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D3C328A-DD1F-4DC6-9658-CE9474A21B51}" type="datetimeFigureOut">
              <a:rPr lang="en-US" smtClean="0"/>
              <a:pPr>
                <a:defRPr/>
              </a:pPr>
              <a:t>11/7/2018</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A871F100-8EC6-4200-80A1-268DE830E33D}"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fld id="{80B25C40-B787-4F89-9D54-85647DE077AE}" type="datetimeFigureOut">
              <a:rPr lang="en-US" smtClean="0"/>
              <a:pPr>
                <a:defRPr/>
              </a:pPr>
              <a:t>11/7/2018</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defRPr/>
            </a:pPr>
            <a:fld id="{3D715733-BCE8-484A-84FE-353D7C94E071}" type="slidenum">
              <a:rPr lang="en-GB" smtClean="0"/>
              <a:pPr>
                <a:defRPr/>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pPr>
              <a:defRPr/>
            </a:pPr>
            <a:fld id="{D39564AC-1B47-4657-ADA3-63A8B6E8E679}" type="datetimeFigureOut">
              <a:rPr lang="en-US" smtClean="0"/>
              <a:pPr>
                <a:defRPr/>
              </a:pPr>
              <a:t>11/7/2018</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pPr>
              <a:defRPr/>
            </a:pPr>
            <a:fld id="{2E20FCC1-F0AD-41A7-9F7E-9DD3CC32AA76}" type="slidenum">
              <a:rPr lang="en-GB" smtClean="0"/>
              <a:pPr>
                <a:defRPr/>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pPr>
              <a:defRPr/>
            </a:pPr>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363143B7-B152-4604-B430-EAB73F6F565C}" type="datetimeFigureOut">
              <a:rPr lang="en-US" smtClean="0"/>
              <a:pPr>
                <a:defRPr/>
              </a:pPr>
              <a:t>11/7/2018</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1DCD676-3243-49C0-B3F0-1F9B92DDA6FD}"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pPr>
              <a:defRPr/>
            </a:pPr>
            <a:fld id="{FA840545-D47C-4347-8779-96EC4477FAE3}" type="datetimeFigureOut">
              <a:rPr lang="en-US" smtClean="0"/>
              <a:pPr>
                <a:defRPr/>
              </a:pPr>
              <a:t>11/7/2018</a:t>
            </a:fld>
            <a:endParaRPr lang="en-GB"/>
          </a:p>
        </p:txBody>
      </p:sp>
      <p:sp>
        <p:nvSpPr>
          <p:cNvPr id="5" name="Footer Placeholder 4"/>
          <p:cNvSpPr>
            <a:spLocks noGrp="1"/>
          </p:cNvSpPr>
          <p:nvPr>
            <p:ph type="ftr" sz="quarter" idx="11"/>
          </p:nvPr>
        </p:nvSpPr>
        <p:spPr>
          <a:xfrm>
            <a:off x="457201" y="6248207"/>
            <a:ext cx="5573483" cy="365125"/>
          </a:xfrm>
        </p:spPr>
        <p:txBody>
          <a:bodyPr/>
          <a:lstStyle/>
          <a:p>
            <a:pPr>
              <a:defRPr/>
            </a:pPr>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pPr>
              <a:defRPr/>
            </a:pPr>
            <a:fld id="{547AF01A-C4B6-44F0-89E2-30CEF0131A4D}" type="slidenum">
              <a:rPr lang="en-GB" smtClean="0"/>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a:defRPr/>
            </a:pPr>
            <a:fld id="{71FEDEE2-94F0-4D77-8357-3D6F76566775}" type="datetimeFigureOut">
              <a:rPr lang="en-US" smtClean="0"/>
              <a:pPr>
                <a:defRPr/>
              </a:pPr>
              <a:t>11/7/2018</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pPr>
              <a:defRPr/>
            </a:pPr>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defRPr/>
            </a:pPr>
            <a:fld id="{68172E74-130B-4F24-9C78-50C5A64603DB}" type="slidenum">
              <a:rPr lang="en-GB" smtClean="0"/>
              <a:pPr>
                <a:defRPr/>
              </a:pPr>
              <a:t>‹#›</a:t>
            </a:fld>
            <a:endParaRPr lang="en-GB"/>
          </a:p>
        </p:txBody>
      </p:sp>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entrepreneurship</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476673"/>
            <a:ext cx="7993062" cy="4555093"/>
          </a:xfrm>
          <a:prstGeom prst="rect">
            <a:avLst/>
          </a:prstGeom>
          <a:noFill/>
          <a:ln w="9525">
            <a:noFill/>
            <a:miter lim="800000"/>
            <a:headEnd/>
            <a:tailEnd/>
          </a:ln>
        </p:spPr>
        <p:txBody>
          <a:bodyPr wrap="square">
            <a:spAutoFit/>
          </a:bodyPr>
          <a:lstStyle/>
          <a:p>
            <a:pPr eaLnBrk="0" hangingPunct="0">
              <a:spcBef>
                <a:spcPct val="50000"/>
              </a:spcBef>
            </a:pPr>
            <a:r>
              <a:rPr lang="en-GB" sz="2800" b="1" dirty="0" smtClean="0">
                <a:latin typeface="Tahoma" pitchFamily="34" charset="0"/>
                <a:ea typeface="ＭＳ Ｐゴシック" pitchFamily="-112" charset="-128"/>
              </a:rPr>
              <a:t>Home tasks:</a:t>
            </a:r>
          </a:p>
          <a:p>
            <a:pPr eaLnBrk="0" hangingPunct="0">
              <a:spcBef>
                <a:spcPct val="50000"/>
              </a:spcBef>
            </a:pPr>
            <a:endParaRPr lang="en-GB" sz="2800" b="1" dirty="0" smtClean="0">
              <a:solidFill>
                <a:srgbClr val="C00000"/>
              </a:solidFill>
              <a:latin typeface="Tahoma" pitchFamily="34" charset="0"/>
              <a:ea typeface="ＭＳ Ｐゴシック" pitchFamily="-112" charset="-128"/>
            </a:endParaRPr>
          </a:p>
          <a:p>
            <a:pPr eaLnBrk="0" hangingPunct="0">
              <a:spcBef>
                <a:spcPct val="50000"/>
              </a:spcBef>
            </a:pPr>
            <a:r>
              <a:rPr lang="en-GB" sz="2800" dirty="0" smtClean="0">
                <a:solidFill>
                  <a:srgbClr val="C00000"/>
                </a:solidFill>
                <a:latin typeface="Tahoma" pitchFamily="34" charset="0"/>
                <a:ea typeface="ＭＳ Ｐゴシック" pitchFamily="-112" charset="-128"/>
              </a:rPr>
              <a:t>NOTE: Will be emailed out to you.</a:t>
            </a:r>
          </a:p>
          <a:p>
            <a:pPr marL="514350" indent="-514350" eaLnBrk="0" hangingPunct="0">
              <a:spcBef>
                <a:spcPct val="50000"/>
              </a:spcBef>
              <a:buFontTx/>
              <a:buAutoNum type="arabicPeriod"/>
            </a:pPr>
            <a:r>
              <a:rPr lang="en-GB" sz="2800" dirty="0" smtClean="0">
                <a:latin typeface="Tahoma" pitchFamily="34" charset="0"/>
                <a:ea typeface="ＭＳ Ｐゴシック" pitchFamily="-112" charset="-128"/>
              </a:rPr>
              <a:t>Steps 1-</a:t>
            </a:r>
            <a:r>
              <a:rPr lang="en-GB" sz="2800" b="1" u="sng" dirty="0" smtClean="0">
                <a:latin typeface="Tahoma" pitchFamily="34" charset="0"/>
                <a:ea typeface="ＭＳ Ｐゴシック" pitchFamily="-112" charset="-128"/>
              </a:rPr>
              <a:t>6</a:t>
            </a:r>
            <a:r>
              <a:rPr lang="en-GB" sz="2800" dirty="0" smtClean="0">
                <a:latin typeface="Tahoma" pitchFamily="34" charset="0"/>
                <a:ea typeface="ＭＳ Ｐゴシック" pitchFamily="-112" charset="-128"/>
              </a:rPr>
              <a:t> on Simply Do website portal.</a:t>
            </a:r>
          </a:p>
          <a:p>
            <a:pPr marL="514350" indent="-514350" eaLnBrk="0" hangingPunct="0">
              <a:spcBef>
                <a:spcPct val="50000"/>
              </a:spcBef>
              <a:buFontTx/>
              <a:buAutoNum type="arabicPeriod"/>
            </a:pPr>
            <a:r>
              <a:rPr lang="en-GB" sz="2800" dirty="0" smtClean="0">
                <a:latin typeface="Tahoma" pitchFamily="34" charset="0"/>
                <a:ea typeface="ＭＳ Ｐゴシック" pitchFamily="-112" charset="-128"/>
              </a:rPr>
              <a:t>Draft sections 6-</a:t>
            </a:r>
            <a:r>
              <a:rPr lang="en-GB" sz="2800" b="1" u="sng" dirty="0" smtClean="0">
                <a:latin typeface="Tahoma" pitchFamily="34" charset="0"/>
                <a:ea typeface="ＭＳ Ｐゴシック" pitchFamily="-112" charset="-128"/>
              </a:rPr>
              <a:t>10</a:t>
            </a:r>
            <a:r>
              <a:rPr lang="en-GB" sz="2800" b="1" dirty="0" smtClean="0">
                <a:latin typeface="Tahoma" pitchFamily="34" charset="0"/>
                <a:ea typeface="ＭＳ Ｐゴシック" pitchFamily="-112" charset="-128"/>
              </a:rPr>
              <a:t> </a:t>
            </a:r>
            <a:r>
              <a:rPr lang="en-GB" sz="2800" dirty="0" smtClean="0">
                <a:latin typeface="Tahoma" pitchFamily="34" charset="0"/>
                <a:ea typeface="ＭＳ Ｐゴシック" pitchFamily="-112" charset="-128"/>
              </a:rPr>
              <a:t>of assignment.</a:t>
            </a:r>
          </a:p>
          <a:p>
            <a:pPr marL="514350" indent="-514350" eaLnBrk="0" hangingPunct="0">
              <a:spcBef>
                <a:spcPct val="50000"/>
              </a:spcBef>
              <a:buFontTx/>
              <a:buAutoNum type="arabicPeriod"/>
            </a:pPr>
            <a:r>
              <a:rPr lang="en-GB" sz="2800" dirty="0" smtClean="0">
                <a:latin typeface="Tahoma" pitchFamily="34" charset="0"/>
                <a:ea typeface="ＭＳ Ｐゴシック" pitchFamily="-112" charset="-128"/>
              </a:rPr>
              <a:t>Prepare QUESTIONS for next week – find your weak spots. </a:t>
            </a:r>
            <a:r>
              <a:rPr lang="en-GB" sz="2800" u="sng" dirty="0" smtClean="0">
                <a:latin typeface="Tahoma" pitchFamily="34" charset="0"/>
                <a:ea typeface="ＭＳ Ｐゴシック" pitchFamily="-112" charset="-128"/>
              </a:rPr>
              <a:t>Last chance!</a:t>
            </a:r>
            <a:r>
              <a:rPr lang="en-GB" sz="2400" dirty="0" smtClean="0">
                <a:latin typeface="Tahoma" pitchFamily="34" charset="0"/>
                <a:ea typeface="ＭＳ Ｐゴシック" pitchFamily="-112" charset="-128"/>
              </a:rPr>
              <a:t/>
            </a:r>
            <a:br>
              <a:rPr lang="en-GB" sz="2400" dirty="0" smtClean="0">
                <a:latin typeface="Tahoma" pitchFamily="34" charset="0"/>
                <a:ea typeface="ＭＳ Ｐゴシック" pitchFamily="-112" charset="-128"/>
              </a:rPr>
            </a:br>
            <a:endParaRPr lang="en-GB" sz="2400" dirty="0" smtClean="0">
              <a:latin typeface="Tahoma" pitchFamily="34" charset="0"/>
              <a:ea typeface="ＭＳ Ｐゴシック" pitchFamily="-112"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6">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560" y="260648"/>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Course Outline</a:t>
            </a:r>
            <a:endParaRPr lang="en-GB" sz="2400" b="1" dirty="0">
              <a:solidFill>
                <a:schemeClr val="accent2">
                  <a:lumMod val="75000"/>
                </a:schemeClr>
              </a:solidFill>
              <a:latin typeface="Tahoma" pitchFamily="34" charset="0"/>
              <a:ea typeface="ＭＳ Ｐゴシック" pitchFamily="-112" charset="-128"/>
            </a:endParaRPr>
          </a:p>
        </p:txBody>
      </p:sp>
      <p:graphicFrame>
        <p:nvGraphicFramePr>
          <p:cNvPr id="4" name="Table 3"/>
          <p:cNvGraphicFramePr>
            <a:graphicFrameLocks noGrp="1"/>
          </p:cNvGraphicFramePr>
          <p:nvPr/>
        </p:nvGraphicFramePr>
        <p:xfrm>
          <a:off x="899592" y="836712"/>
          <a:ext cx="7848872" cy="5744193"/>
        </p:xfrm>
        <a:graphic>
          <a:graphicData uri="http://schemas.openxmlformats.org/drawingml/2006/table">
            <a:tbl>
              <a:tblPr/>
              <a:tblGrid>
                <a:gridCol w="1224136"/>
                <a:gridCol w="6624736"/>
              </a:tblGrid>
              <a:tr h="465653">
                <a:tc>
                  <a:txBody>
                    <a:bodyPr/>
                    <a:lstStyle/>
                    <a:p>
                      <a:pPr>
                        <a:lnSpc>
                          <a:spcPct val="115000"/>
                        </a:lnSpc>
                        <a:spcAft>
                          <a:spcPts val="0"/>
                        </a:spcAft>
                      </a:pPr>
                      <a:r>
                        <a:rPr lang="en-GB" sz="1200" dirty="0">
                          <a:solidFill>
                            <a:srgbClr val="000000"/>
                          </a:solidFill>
                          <a:latin typeface="Calibri"/>
                          <a:ea typeface="Calibri"/>
                          <a:cs typeface="Calibri"/>
                        </a:rPr>
                        <a:t>Wk 1:  3rd Oct</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Calibri"/>
                          <a:cs typeface="Times New Roman"/>
                        </a:rPr>
                        <a:t>Introduction &amp; Assignment</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Calibri"/>
                          <a:cs typeface="Times New Roman"/>
                        </a:rPr>
                        <a:t>Self-Evaluation</a:t>
                      </a:r>
                      <a:r>
                        <a:rPr lang="en-GB" sz="1200" strike="sngStrike" dirty="0">
                          <a:solidFill>
                            <a:schemeClr val="bg1">
                              <a:lumMod val="50000"/>
                            </a:schemeClr>
                          </a:solidFill>
                          <a:latin typeface="Calibri"/>
                          <a:ea typeface="Calibri"/>
                          <a:cs typeface="Times New Roman"/>
                        </a:rPr>
                        <a:t> </a:t>
                      </a:r>
                      <a:r>
                        <a:rPr lang="en-GB" sz="1100" strike="sngStrike" dirty="0">
                          <a:solidFill>
                            <a:schemeClr val="bg1">
                              <a:lumMod val="50000"/>
                            </a:schemeClr>
                          </a:solidFill>
                          <a:latin typeface="Calibri"/>
                          <a:ea typeface="Calibri"/>
                          <a:cs typeface="Times New Roman"/>
                        </a:rPr>
                        <a:t>(CV, Application &amp; Interviews</a:t>
                      </a:r>
                      <a:r>
                        <a:rPr lang="en-GB" sz="1100" strike="sngStrike" dirty="0" smtClean="0">
                          <a:solidFill>
                            <a:schemeClr val="bg1">
                              <a:lumMod val="50000"/>
                            </a:schemeClr>
                          </a:solidFill>
                          <a:latin typeface="Calibri"/>
                          <a:ea typeface="Calibri"/>
                          <a:cs typeface="Times New Roman"/>
                        </a:rPr>
                        <a:t>)</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608602">
                <a:tc>
                  <a:txBody>
                    <a:bodyPr/>
                    <a:lstStyle/>
                    <a:p>
                      <a:pPr>
                        <a:lnSpc>
                          <a:spcPct val="115000"/>
                        </a:lnSpc>
                        <a:spcAft>
                          <a:spcPts val="0"/>
                        </a:spcAft>
                      </a:pPr>
                      <a:r>
                        <a:rPr lang="en-GB" sz="1200" dirty="0">
                          <a:solidFill>
                            <a:srgbClr val="000000"/>
                          </a:solidFill>
                          <a:latin typeface="Calibri"/>
                          <a:ea typeface="Calibri"/>
                          <a:cs typeface="Calibri"/>
                        </a:rPr>
                        <a:t>Wk 2:  10th Oct</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Times New Roman"/>
                          <a:cs typeface="Calibri"/>
                        </a:rPr>
                        <a:t>Business Planning – The Formal Stuff</a:t>
                      </a:r>
                      <a:r>
                        <a:rPr lang="en-GB" sz="1200" strike="sngStrike" dirty="0">
                          <a:solidFill>
                            <a:schemeClr val="bg1">
                              <a:lumMod val="50000"/>
                            </a:schemeClr>
                          </a:solidFill>
                          <a:latin typeface="Calibri"/>
                          <a:ea typeface="Times New Roman"/>
                          <a:cs typeface="Calibri"/>
                        </a:rPr>
                        <a:t> (Structure, Legal) </a:t>
                      </a:r>
                      <a:endParaRPr lang="en-GB" sz="1200" strike="sngStrike" dirty="0" smtClean="0">
                        <a:solidFill>
                          <a:schemeClr val="bg1">
                            <a:lumMod val="50000"/>
                          </a:schemeClr>
                        </a:solidFill>
                        <a:latin typeface="Calibri"/>
                        <a:ea typeface="Times New Roman"/>
                        <a:cs typeface="Calibri"/>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1200" b="1" strike="sngStrike" dirty="0" smtClean="0">
                          <a:solidFill>
                            <a:schemeClr val="bg1">
                              <a:lumMod val="50000"/>
                            </a:schemeClr>
                          </a:solidFill>
                          <a:latin typeface="Calibri"/>
                          <a:ea typeface="Calibri"/>
                          <a:cs typeface="Times New Roman"/>
                        </a:rPr>
                        <a:t>Idea Generation </a:t>
                      </a:r>
                      <a:r>
                        <a:rPr lang="en-GB" sz="1200" strike="sngStrike" dirty="0" smtClean="0">
                          <a:solidFill>
                            <a:schemeClr val="bg1">
                              <a:lumMod val="50000"/>
                            </a:schemeClr>
                          </a:solidFill>
                          <a:latin typeface="Calibri"/>
                          <a:ea typeface="Calibri"/>
                          <a:cs typeface="Times New Roman"/>
                        </a:rPr>
                        <a:t>(Getting started on the business idea)</a:t>
                      </a:r>
                      <a:endParaRPr lang="en-GB" sz="12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Introduction to Simply Do Ideas Portal</a:t>
                      </a:r>
                      <a:r>
                        <a:rPr lang="en-GB" sz="1200" strike="sngStrike" dirty="0">
                          <a:solidFill>
                            <a:schemeClr val="bg1">
                              <a:lumMod val="50000"/>
                            </a:schemeClr>
                          </a:solidFill>
                          <a:latin typeface="Calibri"/>
                          <a:ea typeface="Times New Roman"/>
                          <a:cs typeface="Calibri"/>
                        </a:rPr>
                        <a:t> (Canvas and Sign-up)</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1. Concept</a:t>
                      </a:r>
                      <a:r>
                        <a:rPr lang="en-GB" sz="1200" strike="sngStrike" dirty="0">
                          <a:solidFill>
                            <a:schemeClr val="bg1">
                              <a:lumMod val="50000"/>
                            </a:schemeClr>
                          </a:solidFill>
                          <a:latin typeface="Calibri"/>
                          <a:ea typeface="Times New Roman"/>
                          <a:cs typeface="Calibri"/>
                        </a:rPr>
                        <a:t> (including SWOT Analysis of idea, value proposition, features, benefits)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319305">
                <a:tc>
                  <a:txBody>
                    <a:bodyPr/>
                    <a:lstStyle/>
                    <a:p>
                      <a:pPr>
                        <a:lnSpc>
                          <a:spcPct val="115000"/>
                        </a:lnSpc>
                        <a:spcAft>
                          <a:spcPts val="0"/>
                        </a:spcAft>
                        <a:tabLst>
                          <a:tab pos="807720" algn="l"/>
                        </a:tabLst>
                      </a:pPr>
                      <a:r>
                        <a:rPr lang="en-GB" sz="1200">
                          <a:latin typeface="Calibri"/>
                          <a:ea typeface="Calibri"/>
                          <a:cs typeface="Times New Roman"/>
                        </a:rPr>
                        <a:t>Wk 3:  17th Oct</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Times New Roman"/>
                          <a:cs typeface="Calibri"/>
                        </a:rPr>
                        <a:t>STEP 2. Customer </a:t>
                      </a:r>
                      <a:r>
                        <a:rPr lang="en-GB" sz="1200" strike="sngStrike" dirty="0">
                          <a:solidFill>
                            <a:schemeClr val="bg1">
                              <a:lumMod val="50000"/>
                            </a:schemeClr>
                          </a:solidFill>
                          <a:latin typeface="Calibri"/>
                          <a:ea typeface="Times New Roman"/>
                          <a:cs typeface="Calibri"/>
                        </a:rPr>
                        <a:t>(market research, demographics, profiling)</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3.</a:t>
                      </a:r>
                      <a:r>
                        <a:rPr lang="en-GB" sz="1200" strike="sngStrike" dirty="0">
                          <a:solidFill>
                            <a:schemeClr val="bg1">
                              <a:lumMod val="50000"/>
                            </a:schemeClr>
                          </a:solidFill>
                          <a:latin typeface="Calibri"/>
                          <a:ea typeface="Times New Roman"/>
                          <a:cs typeface="Calibri"/>
                        </a:rPr>
                        <a:t> </a:t>
                      </a:r>
                      <a:r>
                        <a:rPr lang="en-GB" sz="1200" b="1" strike="sngStrike" dirty="0">
                          <a:solidFill>
                            <a:schemeClr val="bg1">
                              <a:lumMod val="50000"/>
                            </a:schemeClr>
                          </a:solidFill>
                          <a:latin typeface="Calibri"/>
                          <a:ea typeface="Times New Roman"/>
                          <a:cs typeface="Calibri"/>
                        </a:rPr>
                        <a:t>Competitors</a:t>
                      </a:r>
                      <a:r>
                        <a:rPr lang="en-GB" sz="1200" strike="sngStrike" dirty="0">
                          <a:solidFill>
                            <a:schemeClr val="bg1">
                              <a:lumMod val="50000"/>
                            </a:schemeClr>
                          </a:solidFill>
                          <a:latin typeface="Calibri"/>
                          <a:ea typeface="Times New Roman"/>
                          <a:cs typeface="Calibri"/>
                        </a:rPr>
                        <a:t> (competitor analysis with 5 Forces)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152795">
                <a:tc>
                  <a:txBody>
                    <a:bodyPr/>
                    <a:lstStyle/>
                    <a:p>
                      <a:pPr>
                        <a:lnSpc>
                          <a:spcPct val="115000"/>
                        </a:lnSpc>
                        <a:spcAft>
                          <a:spcPts val="0"/>
                        </a:spcAft>
                      </a:pPr>
                      <a:r>
                        <a:rPr lang="en-GB" sz="1200">
                          <a:latin typeface="Calibri"/>
                          <a:ea typeface="Calibri"/>
                          <a:cs typeface="Times New Roman"/>
                        </a:rPr>
                        <a:t>Wk 4:  24th Oct</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smtClean="0">
                          <a:solidFill>
                            <a:schemeClr val="bg1">
                              <a:lumMod val="50000"/>
                            </a:schemeClr>
                          </a:solidFill>
                          <a:latin typeface="Calibri"/>
                          <a:ea typeface="Times New Roman"/>
                          <a:cs typeface="Calibri"/>
                        </a:rPr>
                        <a:t>Insight </a:t>
                      </a:r>
                      <a:r>
                        <a:rPr lang="en-GB" sz="1200" b="1" strike="sngStrike" dirty="0">
                          <a:solidFill>
                            <a:schemeClr val="bg1">
                              <a:lumMod val="50000"/>
                            </a:schemeClr>
                          </a:solidFill>
                          <a:latin typeface="Calibri"/>
                          <a:ea typeface="Times New Roman"/>
                          <a:cs typeface="Calibri"/>
                        </a:rPr>
                        <a:t>into Marketing</a:t>
                      </a:r>
                      <a:r>
                        <a:rPr lang="en-GB" sz="1200" strike="sngStrike" dirty="0">
                          <a:solidFill>
                            <a:schemeClr val="bg1">
                              <a:lumMod val="50000"/>
                            </a:schemeClr>
                          </a:solidFill>
                          <a:latin typeface="Calibri"/>
                          <a:ea typeface="Times New Roman"/>
                          <a:cs typeface="Calibri"/>
                        </a:rPr>
                        <a:t>  (how to Get, Keep, Grow customers – marketing, self-promotion, elevator pitch, relationship marketing, networking, pricing strategy)</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4. Compatibility</a:t>
                      </a:r>
                      <a:r>
                        <a:rPr lang="en-GB" sz="1200" strike="sngStrike" dirty="0">
                          <a:solidFill>
                            <a:schemeClr val="bg1">
                              <a:lumMod val="50000"/>
                            </a:schemeClr>
                          </a:solidFill>
                          <a:latin typeface="Calibri"/>
                          <a:ea typeface="Times New Roman"/>
                          <a:cs typeface="Calibri"/>
                        </a:rPr>
                        <a:t> (going back to self-evaluation, roles and responsibilities, human resource, skills) </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Insight into Networks </a:t>
                      </a:r>
                      <a:r>
                        <a:rPr lang="en-GB" sz="1200" strike="sngStrike" dirty="0">
                          <a:solidFill>
                            <a:schemeClr val="bg1">
                              <a:lumMod val="50000"/>
                            </a:schemeClr>
                          </a:solidFill>
                          <a:latin typeface="Calibri"/>
                          <a:ea typeface="Times New Roman"/>
                          <a:cs typeface="Calibri"/>
                        </a:rPr>
                        <a:t>(the importance of networks, alliances, partnerships – support, advice and </a:t>
                      </a:r>
                      <a:r>
                        <a:rPr lang="en-GB" sz="1200" strike="sngStrike" dirty="0" smtClean="0">
                          <a:solidFill>
                            <a:schemeClr val="bg1">
                              <a:lumMod val="50000"/>
                            </a:schemeClr>
                          </a:solidFill>
                          <a:latin typeface="Calibri"/>
                          <a:ea typeface="Times New Roman"/>
                          <a:cs typeface="Calibri"/>
                        </a:rPr>
                        <a:t>suppliers/customers</a:t>
                      </a:r>
                      <a:r>
                        <a:rPr lang="en-GB" sz="1200" strike="sngStrike" dirty="0">
                          <a:solidFill>
                            <a:schemeClr val="bg1">
                              <a:lumMod val="50000"/>
                            </a:schemeClr>
                          </a:solidFill>
                          <a:latin typeface="Calibri"/>
                          <a:ea typeface="Times New Roman"/>
                          <a:cs typeface="Calibri"/>
                        </a:rPr>
                        <a:t>)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912905">
                <a:tc>
                  <a:txBody>
                    <a:bodyPr/>
                    <a:lstStyle/>
                    <a:p>
                      <a:pPr>
                        <a:lnSpc>
                          <a:spcPct val="115000"/>
                        </a:lnSpc>
                        <a:spcAft>
                          <a:spcPts val="0"/>
                        </a:spcAft>
                      </a:pPr>
                      <a:r>
                        <a:rPr lang="en-GB" sz="1200">
                          <a:latin typeface="Calibri"/>
                          <a:ea typeface="Calibri"/>
                          <a:cs typeface="Times New Roman"/>
                        </a:rPr>
                        <a:t>Wk 5:  31st Oct</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strike="sngStrike" dirty="0" smtClean="0">
                          <a:solidFill>
                            <a:schemeClr val="bg1">
                              <a:lumMod val="50000"/>
                            </a:schemeClr>
                          </a:solidFill>
                          <a:latin typeface="Calibri"/>
                          <a:ea typeface="Times New Roman"/>
                          <a:cs typeface="Calibri"/>
                        </a:rPr>
                        <a:t>Intellectual Property with Kath Penaluna </a:t>
                      </a:r>
                      <a:endParaRPr lang="en-GB" sz="1100" strike="sngStrike" dirty="0" smtClean="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smtClean="0">
                          <a:solidFill>
                            <a:schemeClr val="bg1">
                              <a:lumMod val="50000"/>
                            </a:schemeClr>
                          </a:solidFill>
                          <a:latin typeface="Calibri"/>
                          <a:ea typeface="Times New Roman"/>
                          <a:cs typeface="Calibri"/>
                        </a:rPr>
                        <a:t>STEP </a:t>
                      </a:r>
                      <a:r>
                        <a:rPr lang="en-GB" sz="1200" b="1" strike="sngStrike" dirty="0">
                          <a:solidFill>
                            <a:schemeClr val="bg1">
                              <a:lumMod val="50000"/>
                            </a:schemeClr>
                          </a:solidFill>
                          <a:latin typeface="Calibri"/>
                          <a:ea typeface="Times New Roman"/>
                          <a:cs typeface="Calibri"/>
                        </a:rPr>
                        <a:t>5. Contents</a:t>
                      </a:r>
                      <a:r>
                        <a:rPr lang="en-GB" sz="1200" strike="sngStrike" dirty="0">
                          <a:solidFill>
                            <a:schemeClr val="bg1">
                              <a:lumMod val="50000"/>
                            </a:schemeClr>
                          </a:solidFill>
                          <a:latin typeface="Calibri"/>
                          <a:ea typeface="Times New Roman"/>
                          <a:cs typeface="Calibri"/>
                        </a:rPr>
                        <a:t> (distribution, assets, resources, equipment, training)</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6. Cash</a:t>
                      </a:r>
                      <a:r>
                        <a:rPr lang="en-GB" sz="1200" strike="sngStrike" dirty="0">
                          <a:solidFill>
                            <a:schemeClr val="bg1">
                              <a:lumMod val="50000"/>
                            </a:schemeClr>
                          </a:solidFill>
                          <a:latin typeface="Calibri"/>
                          <a:ea typeface="Times New Roman"/>
                          <a:cs typeface="Calibri"/>
                        </a:rPr>
                        <a:t> (key costs and income, funding) </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Insight into Financial Planning and Projections</a:t>
                      </a:r>
                      <a:r>
                        <a:rPr lang="en-GB" sz="1200" strike="sngStrike" dirty="0">
                          <a:solidFill>
                            <a:schemeClr val="bg1">
                              <a:lumMod val="50000"/>
                            </a:schemeClr>
                          </a:solidFill>
                          <a:latin typeface="Calibri"/>
                          <a:ea typeface="Times New Roman"/>
                          <a:cs typeface="Calibri"/>
                        </a:rPr>
                        <a:t> (Income, expenditure and profit) </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Insight into Funding</a:t>
                      </a:r>
                      <a:r>
                        <a:rPr lang="en-GB" sz="1200" strike="sngStrike" dirty="0">
                          <a:solidFill>
                            <a:schemeClr val="bg1">
                              <a:lumMod val="50000"/>
                            </a:schemeClr>
                          </a:solidFill>
                          <a:latin typeface="Calibri"/>
                          <a:ea typeface="Times New Roman"/>
                          <a:cs typeface="Calibri"/>
                        </a:rPr>
                        <a:t> (</a:t>
                      </a:r>
                      <a:r>
                        <a:rPr lang="en-GB" sz="1200" strike="sngStrike" dirty="0" err="1">
                          <a:solidFill>
                            <a:schemeClr val="bg1">
                              <a:lumMod val="50000"/>
                            </a:schemeClr>
                          </a:solidFill>
                          <a:latin typeface="Calibri"/>
                          <a:ea typeface="Times New Roman"/>
                          <a:cs typeface="Calibri"/>
                        </a:rPr>
                        <a:t>Crowdfunding</a:t>
                      </a:r>
                      <a:r>
                        <a:rPr lang="en-GB" sz="1200" strike="sngStrike" dirty="0">
                          <a:solidFill>
                            <a:schemeClr val="bg1">
                              <a:lumMod val="50000"/>
                            </a:schemeClr>
                          </a:solidFill>
                          <a:latin typeface="Calibri"/>
                          <a:ea typeface="Times New Roman"/>
                          <a:cs typeface="Calibri"/>
                        </a:rPr>
                        <a:t>, loans, grants)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760753">
                <a:tc>
                  <a:txBody>
                    <a:bodyPr/>
                    <a:lstStyle/>
                    <a:p>
                      <a:pPr>
                        <a:lnSpc>
                          <a:spcPct val="115000"/>
                        </a:lnSpc>
                        <a:spcAft>
                          <a:spcPts val="0"/>
                        </a:spcAft>
                      </a:pPr>
                      <a:r>
                        <a:rPr lang="en-GB" sz="1200">
                          <a:latin typeface="Calibri"/>
                          <a:ea typeface="Calibri"/>
                          <a:cs typeface="Times New Roman"/>
                        </a:rPr>
                        <a:t>Wk 6:  7th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000000"/>
                          </a:solidFill>
                          <a:latin typeface="Calibri"/>
                          <a:ea typeface="Times New Roman"/>
                          <a:cs typeface="Calibri"/>
                        </a:rPr>
                        <a:t>Mission Statement, Objectives, Management Team </a:t>
                      </a:r>
                      <a:r>
                        <a:rPr lang="en-GB" sz="1200" dirty="0">
                          <a:solidFill>
                            <a:srgbClr val="000000"/>
                          </a:solidFill>
                          <a:latin typeface="Calibri"/>
                          <a:ea typeface="Times New Roman"/>
                          <a:cs typeface="Calibri"/>
                        </a:rPr>
                        <a:t>(the remaining sections)</a:t>
                      </a:r>
                      <a:r>
                        <a:rPr lang="en-GB" sz="1200" b="1" dirty="0">
                          <a:solidFill>
                            <a:srgbClr val="000000"/>
                          </a:solidFill>
                          <a:latin typeface="Calibri"/>
                          <a:ea typeface="Times New Roman"/>
                          <a:cs typeface="Calibri"/>
                        </a:rPr>
                        <a:t> </a:t>
                      </a:r>
                      <a:endParaRPr lang="en-GB" sz="1100" dirty="0">
                        <a:latin typeface="Calibri"/>
                        <a:ea typeface="Calibri"/>
                        <a:cs typeface="Times New Roman"/>
                      </a:endParaRPr>
                    </a:p>
                    <a:p>
                      <a:pPr>
                        <a:lnSpc>
                          <a:spcPct val="115000"/>
                        </a:lnSpc>
                        <a:spcAft>
                          <a:spcPts val="0"/>
                        </a:spcAft>
                      </a:pPr>
                      <a:r>
                        <a:rPr lang="en-GB" sz="1200" b="1" dirty="0">
                          <a:solidFill>
                            <a:srgbClr val="000000"/>
                          </a:solidFill>
                          <a:latin typeface="Calibri"/>
                          <a:ea typeface="Times New Roman"/>
                          <a:cs typeface="Calibri"/>
                        </a:rPr>
                        <a:t>Assignment Review – </a:t>
                      </a:r>
                      <a:r>
                        <a:rPr lang="en-GB" sz="1200" dirty="0">
                          <a:solidFill>
                            <a:srgbClr val="000000"/>
                          </a:solidFill>
                          <a:latin typeface="Calibri"/>
                          <a:ea typeface="Times New Roman"/>
                          <a:cs typeface="Calibri"/>
                        </a:rPr>
                        <a:t>a round-up of all sections.</a:t>
                      </a:r>
                      <a:endParaRPr lang="en-GB" sz="1100" dirty="0">
                        <a:latin typeface="Calibri"/>
                        <a:ea typeface="Calibri"/>
                        <a:cs typeface="Times New Roman"/>
                      </a:endParaRPr>
                    </a:p>
                    <a:p>
                      <a:pPr>
                        <a:lnSpc>
                          <a:spcPct val="115000"/>
                        </a:lnSpc>
                        <a:spcAft>
                          <a:spcPts val="0"/>
                        </a:spcAft>
                      </a:pPr>
                      <a:r>
                        <a:rPr lang="en-GB" sz="1200" b="1" dirty="0">
                          <a:solidFill>
                            <a:srgbClr val="000000"/>
                          </a:solidFill>
                          <a:latin typeface="Calibri"/>
                          <a:ea typeface="Times New Roman"/>
                          <a:cs typeface="Calibri"/>
                        </a:rPr>
                        <a:t>Open Q&amp;A – </a:t>
                      </a:r>
                      <a:r>
                        <a:rPr lang="en-GB" sz="1200" dirty="0">
                          <a:solidFill>
                            <a:srgbClr val="000000"/>
                          </a:solidFill>
                          <a:latin typeface="Calibri"/>
                          <a:ea typeface="Times New Roman"/>
                          <a:cs typeface="Calibri"/>
                        </a:rPr>
                        <a:t>last chance to highlight trouble areas and revisit previous sessions.</a:t>
                      </a:r>
                      <a:r>
                        <a:rPr lang="en-GB" sz="1200" b="1" dirty="0">
                          <a:solidFill>
                            <a:srgbClr val="000000"/>
                          </a:solidFill>
                          <a:latin typeface="Calibri"/>
                          <a:ea typeface="Times New Roman"/>
                          <a:cs typeface="Calibri"/>
                        </a:rPr>
                        <a:t> </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tabLst>
                          <a:tab pos="819150" algn="l"/>
                        </a:tabLst>
                      </a:pPr>
                      <a:r>
                        <a:rPr lang="en-GB" sz="1200">
                          <a:latin typeface="Calibri"/>
                          <a:ea typeface="Calibri"/>
                          <a:cs typeface="Times New Roman"/>
                        </a:rPr>
                        <a:t>Wk 7:  14th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i="0" dirty="0" smtClean="0">
                          <a:solidFill>
                            <a:srgbClr val="000000"/>
                          </a:solidFill>
                          <a:latin typeface="Calibri"/>
                          <a:ea typeface="Calibri"/>
                          <a:cs typeface="Times New Roman"/>
                        </a:rPr>
                        <a:t>Guest Speaker: Steve Simmons</a:t>
                      </a:r>
                      <a:endParaRPr lang="en-GB" sz="1100" b="1" i="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pPr>
                      <a:r>
                        <a:rPr lang="en-GB" sz="1200">
                          <a:latin typeface="Calibri"/>
                          <a:ea typeface="Calibri"/>
                          <a:cs typeface="Times New Roman"/>
                        </a:rPr>
                        <a:t>Wk 8:  21st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000000"/>
                          </a:solidFill>
                          <a:latin typeface="Calibri"/>
                          <a:ea typeface="Times New Roman"/>
                          <a:cs typeface="Calibri"/>
                        </a:rPr>
                        <a:t>1-2-1 and Group Assignment Support Slots</a:t>
                      </a:r>
                      <a:r>
                        <a:rPr lang="en-GB" sz="1200" dirty="0">
                          <a:solidFill>
                            <a:srgbClr val="000000"/>
                          </a:solidFill>
                          <a:latin typeface="Calibri"/>
                          <a:ea typeface="Times New Roman"/>
                          <a:cs typeface="Calibri"/>
                        </a:rPr>
                        <a:t> </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pPr>
                      <a:r>
                        <a:rPr lang="en-GB" sz="1200">
                          <a:latin typeface="Calibri"/>
                          <a:ea typeface="Calibri"/>
                          <a:cs typeface="Times New Roman"/>
                        </a:rPr>
                        <a:t>Wk 9: 28th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i="1" dirty="0">
                          <a:solidFill>
                            <a:srgbClr val="000000"/>
                          </a:solidFill>
                          <a:latin typeface="Calibri"/>
                          <a:ea typeface="Calibri"/>
                          <a:cs typeface="Times New Roman"/>
                        </a:rPr>
                        <a:t>No session – Work on Assignments</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tabLst>
                          <a:tab pos="653415" algn="l"/>
                        </a:tabLst>
                      </a:pPr>
                      <a:r>
                        <a:rPr lang="en-GB" sz="1200">
                          <a:latin typeface="Calibri"/>
                          <a:ea typeface="Calibri"/>
                          <a:cs typeface="Times New Roman"/>
                        </a:rPr>
                        <a:t>Wk 10: 5th Dec</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solidFill>
                            <a:srgbClr val="000000"/>
                          </a:solidFill>
                          <a:latin typeface="Calibri"/>
                          <a:ea typeface="Calibri"/>
                          <a:cs typeface="Times New Roman"/>
                        </a:rPr>
                        <a:t>ASSESSMENT: Simply Do Presentations</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pPr>
                      <a:r>
                        <a:rPr lang="en-GB" sz="1200">
                          <a:latin typeface="Calibri"/>
                          <a:ea typeface="Calibri"/>
                          <a:cs typeface="Times New Roman"/>
                        </a:rPr>
                        <a:t>Wk 11: 12th Dec</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000000"/>
                          </a:solidFill>
                          <a:latin typeface="Calibri"/>
                          <a:ea typeface="Calibri"/>
                          <a:cs typeface="Times New Roman"/>
                        </a:rPr>
                        <a:t>ASSESSMENT: Simply Do Presentations</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Assessment</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5016758"/>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latin typeface="Tahoma" pitchFamily="34" charset="0"/>
                <a:ea typeface="ＭＳ Ｐゴシック" pitchFamily="-112" charset="-128"/>
              </a:rPr>
              <a:t>Cover Page</a:t>
            </a:r>
          </a:p>
          <a:p>
            <a:pPr marL="457200" indent="-457200" hangingPunct="0"/>
            <a:r>
              <a:rPr lang="en-GB" sz="2000" dirty="0" smtClean="0">
                <a:latin typeface="Tahoma" pitchFamily="34" charset="0"/>
                <a:ea typeface="ＭＳ Ｐゴシック" pitchFamily="-112" charset="-128"/>
              </a:rPr>
              <a:t>Contents Page</a:t>
            </a:r>
          </a:p>
          <a:p>
            <a:pPr marL="457200" indent="-457200" hangingPunct="0">
              <a:buFont typeface="+mj-lt"/>
              <a:buAutoNum type="arabicPeriod"/>
            </a:pPr>
            <a:r>
              <a:rPr lang="en-GB" sz="2000" dirty="0" smtClean="0">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strike="sngStrike" dirty="0" smtClean="0">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strike="sngStrike" dirty="0" smtClean="0">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strike="sngStrike" dirty="0" smtClean="0">
                <a:latin typeface="Tahoma" pitchFamily="34" charset="0"/>
                <a:ea typeface="ＭＳ Ｐゴシック" pitchFamily="-112" charset="-128"/>
              </a:rPr>
              <a:t>The Marketing Strategy/Plan (4P’s or 7P’s, critical tasks) </a:t>
            </a:r>
          </a:p>
          <a:p>
            <a:pPr marL="457200" indent="-457200" hangingPunct="0">
              <a:buFont typeface="+mj-lt"/>
              <a:buAutoNum type="arabicPeriod"/>
            </a:pPr>
            <a:r>
              <a:rPr lang="en-GB" sz="2000" strike="sngStrike"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strike="sngStrike"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strike="sngStrike" dirty="0" smtClean="0">
                <a:latin typeface="Tahoma" pitchFamily="34" charset="0"/>
                <a:ea typeface="ＭＳ Ｐゴシック" pitchFamily="-112" charset="-128"/>
              </a:rPr>
              <a:t>Financial Forecasts (One year cash flow forecast)</a:t>
            </a:r>
          </a:p>
          <a:p>
            <a:pPr marL="514350" indent="-514350" eaLnBrk="0" hangingPunct="0">
              <a:spcBef>
                <a:spcPct val="50000"/>
              </a:spcBef>
            </a:pPr>
            <a:endParaRPr lang="en-GB" sz="2000" dirty="0" smtClean="0">
              <a:latin typeface="Tahoma" pitchFamily="34" charset="0"/>
              <a:ea typeface="ＭＳ Ｐゴシック" pitchFamily="-112" charset="-12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Cover and contents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Cover Page</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4616648"/>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800" dirty="0" smtClean="0">
                <a:latin typeface="Tahoma" pitchFamily="34" charset="0"/>
                <a:ea typeface="ＭＳ Ｐゴシック" pitchFamily="-112" charset="-128"/>
              </a:rPr>
              <a:t>Title: Business or Venture Plan</a:t>
            </a:r>
          </a:p>
          <a:p>
            <a:pPr marL="514350" indent="-514350" eaLnBrk="0" hangingPunct="0">
              <a:spcBef>
                <a:spcPct val="50000"/>
              </a:spcBef>
              <a:buFont typeface="Arial" pitchFamily="34" charset="0"/>
              <a:buChar char="•"/>
            </a:pPr>
            <a:r>
              <a:rPr lang="en-GB" sz="2800" dirty="0" smtClean="0">
                <a:latin typeface="Tahoma" pitchFamily="34" charset="0"/>
                <a:ea typeface="ＭＳ Ｐゴシック" pitchFamily="-112" charset="-128"/>
              </a:rPr>
              <a:t>Include Company Name</a:t>
            </a:r>
          </a:p>
          <a:p>
            <a:pPr marL="514350" indent="-514350" eaLnBrk="0" hangingPunct="0">
              <a:spcBef>
                <a:spcPct val="50000"/>
              </a:spcBef>
              <a:buFont typeface="Arial" pitchFamily="34" charset="0"/>
              <a:buChar char="•"/>
            </a:pPr>
            <a:r>
              <a:rPr lang="en-GB" sz="2800" dirty="0" smtClean="0">
                <a:latin typeface="Tahoma" pitchFamily="34" charset="0"/>
                <a:ea typeface="ＭＳ Ｐゴシック" pitchFamily="-112" charset="-128"/>
              </a:rPr>
              <a:t>Company Logo or imagery</a:t>
            </a:r>
          </a:p>
          <a:p>
            <a:pPr marL="514350" indent="-514350" eaLnBrk="0" hangingPunct="0">
              <a:spcBef>
                <a:spcPct val="50000"/>
              </a:spcBef>
              <a:buFont typeface="Arial" pitchFamily="34" charset="0"/>
              <a:buChar char="•"/>
            </a:pPr>
            <a:r>
              <a:rPr lang="en-GB" sz="2800" dirty="0" smtClean="0">
                <a:latin typeface="Tahoma" pitchFamily="34" charset="0"/>
                <a:ea typeface="ＭＳ Ｐゴシック" pitchFamily="-112" charset="-128"/>
              </a:rPr>
              <a:t>List of group members and student numbers</a:t>
            </a:r>
          </a:p>
          <a:p>
            <a:pPr marL="514350" indent="-514350" eaLnBrk="0" hangingPunct="0">
              <a:spcBef>
                <a:spcPct val="50000"/>
              </a:spcBef>
              <a:buFont typeface="Arial" pitchFamily="34" charset="0"/>
              <a:buChar char="•"/>
            </a:pPr>
            <a:r>
              <a:rPr lang="en-GB" sz="2800" dirty="0" smtClean="0">
                <a:latin typeface="Tahoma" pitchFamily="34" charset="0"/>
                <a:ea typeface="ＭＳ Ｐゴシック" pitchFamily="-112" charset="-128"/>
              </a:rPr>
              <a:t>All other necessary submission details – course name, code, date, etc.</a:t>
            </a:r>
          </a:p>
          <a:p>
            <a:pPr marL="514350" indent="-514350" eaLnBrk="0" hangingPunct="0">
              <a:spcBef>
                <a:spcPct val="50000"/>
              </a:spcBef>
            </a:pPr>
            <a:r>
              <a:rPr lang="en-GB" sz="2800" dirty="0" smtClean="0">
                <a:latin typeface="Tahoma" pitchFamily="34" charset="0"/>
                <a:ea typeface="ＭＳ Ｐゴシック" pitchFamily="-112" charset="-128"/>
              </a:rPr>
              <a:t>REMEMBER TO INCLUDE SUBMISSION COVER SHEET/S AND SELF-EVALUATIONS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Contents Page</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1600438"/>
          </a:xfrm>
          <a:prstGeom prst="rect">
            <a:avLst/>
          </a:prstGeom>
          <a:noFill/>
          <a:ln w="9525">
            <a:noFill/>
            <a:miter lim="800000"/>
            <a:headEnd/>
            <a:tailEnd/>
          </a:ln>
        </p:spPr>
        <p:txBody>
          <a:bodyPr wrap="square">
            <a:spAutoFit/>
          </a:bodyPr>
          <a:lstStyle/>
          <a:p>
            <a:pPr marL="514350" indent="-514350" eaLnBrk="0" hangingPunct="0">
              <a:spcBef>
                <a:spcPct val="50000"/>
              </a:spcBef>
              <a:buFont typeface="Arial" pitchFamily="34" charset="0"/>
              <a:buChar char="•"/>
            </a:pPr>
            <a:r>
              <a:rPr lang="en-GB" sz="2800" dirty="0" smtClean="0">
                <a:latin typeface="Tahoma" pitchFamily="34" charset="0"/>
                <a:ea typeface="ＭＳ Ｐゴシック" pitchFamily="-112" charset="-128"/>
              </a:rPr>
              <a:t>Contents page with numbering for easy reference.</a:t>
            </a:r>
          </a:p>
          <a:p>
            <a:pPr marL="514350" indent="-514350" eaLnBrk="0" hangingPunct="0">
              <a:spcBef>
                <a:spcPct val="50000"/>
              </a:spcBef>
              <a:buFont typeface="Arial" pitchFamily="34" charset="0"/>
              <a:buChar char="•"/>
            </a:pPr>
            <a:r>
              <a:rPr lang="en-GB" sz="2800" dirty="0" smtClean="0">
                <a:latin typeface="Tahoma" pitchFamily="34" charset="0"/>
                <a:ea typeface="ＭＳ Ｐゴシック" pitchFamily="-112" charset="-128"/>
              </a:rPr>
              <a:t>Include Appendix list and order.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Executive summary</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Executive Summary	</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3539430"/>
          </a:xfrm>
          <a:prstGeom prst="rect">
            <a:avLst/>
          </a:prstGeom>
          <a:noFill/>
          <a:ln w="9525">
            <a:noFill/>
            <a:miter lim="800000"/>
            <a:headEnd/>
            <a:tailEnd/>
          </a:ln>
        </p:spPr>
        <p:txBody>
          <a:bodyPr wrap="square">
            <a:spAutoFit/>
          </a:bodyPr>
          <a:lstStyle/>
          <a:p>
            <a:pPr hangingPunct="0"/>
            <a:r>
              <a:rPr lang="en-GB" sz="2800" i="1" dirty="0" smtClean="0"/>
              <a:t>This section should be written once you have completed </a:t>
            </a:r>
            <a:r>
              <a:rPr lang="en-GB" sz="2800" b="1" i="1" dirty="0" smtClean="0"/>
              <a:t>all</a:t>
            </a:r>
            <a:r>
              <a:rPr lang="en-GB" sz="2800" i="1" dirty="0" smtClean="0"/>
              <a:t> of the other sections in the plan. It is a brief introduction to your plan, which incorporates the main points from each of the other 9 sections of the plan. It should be no more than one page. </a:t>
            </a:r>
          </a:p>
          <a:p>
            <a:pPr hangingPunct="0"/>
            <a:endParaRPr lang="en-GB" sz="2800" i="1" dirty="0" smtClean="0"/>
          </a:p>
          <a:p>
            <a:pPr hangingPunct="0"/>
            <a:r>
              <a:rPr lang="en-GB" sz="2800" i="1" dirty="0" smtClean="0"/>
              <a:t>You should complete the 1 year summary also.</a:t>
            </a:r>
            <a:endParaRPr lang="en-GB" sz="2800" i="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Executive Summary</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4001095"/>
          </a:xfrm>
          <a:prstGeom prst="rect">
            <a:avLst/>
          </a:prstGeom>
          <a:noFill/>
          <a:ln w="9525">
            <a:noFill/>
            <a:miter lim="800000"/>
            <a:headEnd/>
            <a:tailEnd/>
          </a:ln>
        </p:spPr>
        <p:txBody>
          <a:bodyPr wrap="square">
            <a:spAutoFit/>
          </a:bodyPr>
          <a:lstStyle/>
          <a:p>
            <a:r>
              <a:rPr lang="en-GB" dirty="0" smtClean="0"/>
              <a:t>- </a:t>
            </a:r>
            <a:r>
              <a:rPr lang="en-GB" b="1" dirty="0" smtClean="0"/>
              <a:t>Main reason for business plan </a:t>
            </a:r>
            <a:endParaRPr lang="en-GB" dirty="0" smtClean="0"/>
          </a:p>
          <a:p>
            <a:pPr lvl="0"/>
            <a:r>
              <a:rPr lang="en-GB" dirty="0" smtClean="0"/>
              <a:t> </a:t>
            </a:r>
          </a:p>
          <a:p>
            <a:pPr>
              <a:buFontTx/>
              <a:buChar char="-"/>
            </a:pPr>
            <a:r>
              <a:rPr lang="en-GB" b="1" dirty="0" smtClean="0"/>
              <a:t>A brief description of the project</a:t>
            </a:r>
          </a:p>
          <a:p>
            <a:r>
              <a:rPr lang="en-GB" b="1" i="1" dirty="0" err="1" smtClean="0"/>
              <a:t>e.g</a:t>
            </a:r>
            <a:r>
              <a:rPr lang="en-GB" b="1" i="1" dirty="0" smtClean="0"/>
              <a:t>:</a:t>
            </a:r>
            <a:endParaRPr lang="en-GB" i="1" dirty="0" smtClean="0"/>
          </a:p>
          <a:p>
            <a:r>
              <a:rPr lang="en-GB" sz="1600" i="1" dirty="0" smtClean="0"/>
              <a:t>N</a:t>
            </a:r>
            <a:r>
              <a:rPr lang="en-GB" sz="1600" dirty="0" smtClean="0"/>
              <a:t>EODYNAMIC LTD is a new company offering a professional consultancy service based in the Neath Port Talbot/Swansea area, with services ranging from training and facilitation, management guidance, mentoring and mediation support. Specialising in business development, NEODYNAMIC LTD also offers advice in other areas including marketing management, team development and strategy. The primary focus of the business is Students’ Unions and the Higher Education sector, as well as the third sector and SME’s. The business will commence trading when all relevant resources are secured, including the graduate bursary.</a:t>
            </a:r>
          </a:p>
          <a:p>
            <a:r>
              <a:rPr lang="en-GB" dirty="0" smtClean="0"/>
              <a:t> </a:t>
            </a:r>
          </a:p>
          <a:p>
            <a:r>
              <a:rPr lang="en-GB" b="1" dirty="0" smtClean="0"/>
              <a:t>- A summary of the benefits to the customer, the community and the economy</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MISSION STATEMENT</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Mission Statement</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4339650"/>
          </a:xfrm>
          <a:prstGeom prst="rect">
            <a:avLst/>
          </a:prstGeom>
          <a:noFill/>
          <a:ln w="9525">
            <a:noFill/>
            <a:miter lim="800000"/>
            <a:headEnd/>
            <a:tailEnd/>
          </a:ln>
        </p:spPr>
        <p:txBody>
          <a:bodyPr wrap="square">
            <a:spAutoFit/>
          </a:bodyPr>
          <a:lstStyle/>
          <a:p>
            <a:pPr hangingPunct="0"/>
            <a:r>
              <a:rPr lang="en-GB" sz="2400" b="1" dirty="0" smtClean="0"/>
              <a:t>The Mission Statement encapsulates in a few sentences why you are going into business. You may think this is obvious, but not so. People start businesses for many reasons and their aims are just as varied. It is particularly important that teams agree on what they are trying to achieve.</a:t>
            </a:r>
          </a:p>
          <a:p>
            <a:pPr hangingPunct="0"/>
            <a:r>
              <a:rPr lang="en-GB" sz="2400" b="1" dirty="0" smtClean="0"/>
              <a:t> </a:t>
            </a:r>
          </a:p>
          <a:p>
            <a:pPr hangingPunct="0"/>
            <a:r>
              <a:rPr lang="en-GB" i="1" dirty="0" smtClean="0"/>
              <a:t>For example: To be a leading consultancy service focused on progressive, dynamic and creative thinking providing business development and management support to organisations of all shapes and sizes.</a:t>
            </a:r>
          </a:p>
          <a:p>
            <a:pPr hangingPunct="0"/>
            <a:endParaRPr lang="en-GB" dirty="0" smtClean="0"/>
          </a:p>
          <a:p>
            <a:pPr hangingPunct="0"/>
            <a:r>
              <a:rPr lang="en-GB" i="1" dirty="0" smtClean="0"/>
              <a:t>Other examples at: </a:t>
            </a:r>
          </a:p>
          <a:p>
            <a:pPr hangingPunct="0"/>
            <a:r>
              <a:rPr lang="en-GB" i="1" u="sng" dirty="0" smtClean="0">
                <a:solidFill>
                  <a:srgbClr val="331BC3"/>
                </a:solidFill>
              </a:rPr>
              <a:t>https://topnonprofits.com/examples/nonprofit-mission-statements/</a:t>
            </a:r>
            <a:r>
              <a:rPr lang="en-GB" i="1" dirty="0" smtClean="0">
                <a:solidFill>
                  <a:srgbClr val="331BC3"/>
                </a:solidFill>
              </a:rPr>
              <a:t> </a:t>
            </a:r>
            <a:endParaRPr lang="en-GB" dirty="0">
              <a:solidFill>
                <a:srgbClr val="331BC3"/>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OBJECTIVES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Objectives</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2308324"/>
          </a:xfrm>
          <a:prstGeom prst="rect">
            <a:avLst/>
          </a:prstGeom>
          <a:noFill/>
          <a:ln w="9525">
            <a:noFill/>
            <a:miter lim="800000"/>
            <a:headEnd/>
            <a:tailEnd/>
          </a:ln>
        </p:spPr>
        <p:txBody>
          <a:bodyPr wrap="square">
            <a:spAutoFit/>
          </a:bodyPr>
          <a:lstStyle/>
          <a:p>
            <a:pPr hangingPunct="0"/>
            <a:r>
              <a:rPr lang="en-GB" sz="2400" b="1" dirty="0" smtClean="0"/>
              <a:t>Set some measurable objectives to aim for and which allow you to assess your progress. </a:t>
            </a:r>
          </a:p>
          <a:p>
            <a:pPr hangingPunct="0"/>
            <a:endParaRPr lang="en-GB" sz="2400" b="1" dirty="0" smtClean="0"/>
          </a:p>
          <a:p>
            <a:pPr hangingPunct="0"/>
            <a:r>
              <a:rPr lang="en-GB" sz="2400" b="1" dirty="0" smtClean="0"/>
              <a:t>Objectives and targets should always be S.M.A.R.T:</a:t>
            </a:r>
          </a:p>
          <a:p>
            <a:pPr hangingPunct="0"/>
            <a:endParaRPr lang="en-GB" sz="2400" b="1" dirty="0" smtClean="0"/>
          </a:p>
          <a:p>
            <a:pPr hangingPunct="0"/>
            <a:endParaRPr lang="en-GB" sz="2400" b="1" dirty="0" smtClean="0"/>
          </a:p>
        </p:txBody>
      </p:sp>
      <p:pic>
        <p:nvPicPr>
          <p:cNvPr id="1026" name="Picture 2" descr="Image result for smart objectives"/>
          <p:cNvPicPr>
            <a:picLocks noChangeAspect="1" noChangeArrowheads="1"/>
          </p:cNvPicPr>
          <p:nvPr/>
        </p:nvPicPr>
        <p:blipFill>
          <a:blip r:embed="rId2" cstate="print"/>
          <a:srcRect/>
          <a:stretch>
            <a:fillRect/>
          </a:stretch>
        </p:blipFill>
        <p:spPr bwMode="auto">
          <a:xfrm>
            <a:off x="1115616" y="3501008"/>
            <a:ext cx="6583735" cy="3122367"/>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SMART Goals!</a:t>
            </a:r>
            <a:endParaRPr lang="en-GB" sz="2400" b="1" dirty="0">
              <a:solidFill>
                <a:schemeClr val="accent2">
                  <a:lumMod val="75000"/>
                </a:schemeClr>
              </a:solidFill>
              <a:latin typeface="Tahoma" pitchFamily="34" charset="0"/>
              <a:ea typeface="ＭＳ Ｐゴシック" pitchFamily="-112" charset="-128"/>
            </a:endParaRPr>
          </a:p>
        </p:txBody>
      </p:sp>
      <p:pic>
        <p:nvPicPr>
          <p:cNvPr id="58372" name="Picture 4" descr="Image result for smart objectives"/>
          <p:cNvPicPr>
            <a:picLocks noChangeAspect="1" noChangeArrowheads="1"/>
          </p:cNvPicPr>
          <p:nvPr/>
        </p:nvPicPr>
        <p:blipFill>
          <a:blip r:embed="rId2" cstate="print"/>
          <a:srcRect/>
          <a:stretch>
            <a:fillRect/>
          </a:stretch>
        </p:blipFill>
        <p:spPr bwMode="auto">
          <a:xfrm>
            <a:off x="1043608" y="2060848"/>
            <a:ext cx="7048500" cy="3962401"/>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MANAGEMENT TEAM</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Management Team</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2"/>
            <a:ext cx="7993062" cy="4093428"/>
          </a:xfrm>
          <a:prstGeom prst="rect">
            <a:avLst/>
          </a:prstGeom>
          <a:noFill/>
          <a:ln w="9525">
            <a:noFill/>
            <a:miter lim="800000"/>
            <a:headEnd/>
            <a:tailEnd/>
          </a:ln>
        </p:spPr>
        <p:txBody>
          <a:bodyPr wrap="square">
            <a:spAutoFit/>
          </a:bodyPr>
          <a:lstStyle/>
          <a:p>
            <a:pPr hangingPunct="0"/>
            <a:r>
              <a:rPr lang="en-GB" sz="2000" dirty="0" smtClean="0"/>
              <a:t>The single most important factor that will determine whether or not you succeed is you. The plan must tell the reader who you are, about your skills and experience, and your roles and responsibilities in the business. The reader will want to get a sense of your personality and motivation also. </a:t>
            </a:r>
          </a:p>
          <a:p>
            <a:pPr hangingPunct="0"/>
            <a:r>
              <a:rPr lang="en-GB" sz="2000" b="1" dirty="0" smtClean="0"/>
              <a:t>-Summary of CV and business role here. </a:t>
            </a:r>
          </a:p>
          <a:p>
            <a:pPr hangingPunct="0"/>
            <a:r>
              <a:rPr lang="en-GB" sz="2000" b="1" dirty="0" smtClean="0"/>
              <a:t>-Full CV in an appendix</a:t>
            </a:r>
          </a:p>
          <a:p>
            <a:pPr hangingPunct="0"/>
            <a:endParaRPr lang="en-GB" sz="2000" b="1" dirty="0" smtClean="0"/>
          </a:p>
          <a:p>
            <a:pPr hangingPunct="0"/>
            <a:endParaRPr lang="en-GB" sz="2000" b="1" dirty="0" smtClean="0"/>
          </a:p>
          <a:p>
            <a:pPr hangingPunct="0"/>
            <a:r>
              <a:rPr lang="en-GB" sz="2000" b="1" i="1" dirty="0" smtClean="0"/>
              <a:t>If you think you have skill shortages, identify them and say what you’re going to do about it. Some of you may be inexperienced in business. How are you going to address this? If you are relying on external advisors/support – who are they?</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Management Team</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3"/>
            <a:ext cx="7993062" cy="4708981"/>
          </a:xfrm>
          <a:prstGeom prst="rect">
            <a:avLst/>
          </a:prstGeom>
          <a:noFill/>
          <a:ln w="9525">
            <a:noFill/>
            <a:miter lim="800000"/>
            <a:headEnd/>
            <a:tailEnd/>
          </a:ln>
        </p:spPr>
        <p:txBody>
          <a:bodyPr wrap="square">
            <a:spAutoFit/>
          </a:bodyPr>
          <a:lstStyle/>
          <a:p>
            <a:pPr hangingPunct="0"/>
            <a:r>
              <a:rPr lang="en-GB" sz="2000" dirty="0" smtClean="0"/>
              <a:t>Give yourself titles based on your area of expertise or responsibility – your role in the business:</a:t>
            </a:r>
          </a:p>
          <a:p>
            <a:pPr hangingPunct="0"/>
            <a:endParaRPr lang="en-GB" sz="2000" dirty="0" smtClean="0"/>
          </a:p>
          <a:p>
            <a:pPr hangingPunct="0">
              <a:buFontTx/>
              <a:buChar char="-"/>
            </a:pPr>
            <a:r>
              <a:rPr lang="en-GB" sz="2000" b="1" dirty="0" smtClean="0"/>
              <a:t>Be ordinary</a:t>
            </a:r>
            <a:r>
              <a:rPr lang="en-GB" sz="2000" dirty="0" smtClean="0"/>
              <a:t>: Creative Director, Finance Management, Managing Director, Operations and Control, Product Development Chief, Lead Consultant, etc</a:t>
            </a:r>
          </a:p>
          <a:p>
            <a:pPr hangingPunct="0">
              <a:buFontTx/>
              <a:buChar char="-"/>
            </a:pPr>
            <a:endParaRPr lang="en-GB" sz="2000" dirty="0" smtClean="0"/>
          </a:p>
          <a:p>
            <a:pPr hangingPunct="0">
              <a:buFontTx/>
              <a:buChar char="-"/>
            </a:pPr>
            <a:r>
              <a:rPr lang="en-GB" sz="2000" b="1" dirty="0" smtClean="0"/>
              <a:t>Be creative: </a:t>
            </a:r>
            <a:r>
              <a:rPr lang="en-GB" sz="2000" dirty="0" smtClean="0"/>
              <a:t>Strategic Thinker, Money Man, Marketing Guru, Chief Decision Maker, Music Maestro, Queen Gamer.</a:t>
            </a:r>
          </a:p>
          <a:p>
            <a:pPr hangingPunct="0">
              <a:buFontTx/>
              <a:buChar char="-"/>
            </a:pPr>
            <a:endParaRPr lang="en-GB" sz="2000" dirty="0" smtClean="0"/>
          </a:p>
          <a:p>
            <a:pPr hangingPunct="0">
              <a:buFontTx/>
              <a:buChar char="-"/>
            </a:pPr>
            <a:endParaRPr lang="en-GB" sz="2000" dirty="0" smtClean="0"/>
          </a:p>
          <a:p>
            <a:pPr hangingPunct="0"/>
            <a:r>
              <a:rPr lang="en-GB" sz="2000" dirty="0" smtClean="0"/>
              <a:t>The main thing to get right is the roles and responsibilities. What are you in charge of and accountable for, and why – what skills and experience do you have that has meant you’re the best fit for that position. </a:t>
            </a:r>
            <a:r>
              <a:rPr lang="en-GB" sz="2000" b="1" u="sng" dirty="0" smtClean="0"/>
              <a:t>Refer to your CV and your </a:t>
            </a:r>
            <a:r>
              <a:rPr lang="en-GB" sz="2000" b="1" u="sng" dirty="0" err="1" smtClean="0"/>
              <a:t>compatibililty</a:t>
            </a:r>
            <a:r>
              <a:rPr lang="en-GB" sz="2000" b="1" u="sng" dirty="0" smtClean="0"/>
              <a:t> test!</a:t>
            </a:r>
            <a:endParaRPr lang="en-GB" sz="2000" b="1" i="1" u="sng"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Management Team (Other)</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916833"/>
            <a:ext cx="7993062" cy="4093428"/>
          </a:xfrm>
          <a:prstGeom prst="rect">
            <a:avLst/>
          </a:prstGeom>
          <a:noFill/>
          <a:ln w="9525">
            <a:noFill/>
            <a:miter lim="800000"/>
            <a:headEnd/>
            <a:tailEnd/>
          </a:ln>
        </p:spPr>
        <p:txBody>
          <a:bodyPr wrap="square">
            <a:spAutoFit/>
          </a:bodyPr>
          <a:lstStyle/>
          <a:p>
            <a:pPr hangingPunct="0"/>
            <a:r>
              <a:rPr lang="en-GB" sz="2000" b="1" i="1" u="sng" dirty="0" smtClean="0"/>
              <a:t>Employing others:</a:t>
            </a:r>
            <a:br>
              <a:rPr lang="en-GB" sz="2000" b="1" i="1" u="sng" dirty="0" smtClean="0"/>
            </a:br>
            <a:r>
              <a:rPr lang="en-GB" sz="2000" dirty="0" smtClean="0"/>
              <a:t>What staff will you look to employ? Or what roles might be created as the business grows? Any graduate positions maybe? Or volunteer roles?</a:t>
            </a:r>
          </a:p>
          <a:p>
            <a:pPr hangingPunct="0"/>
            <a:endParaRPr lang="en-GB" sz="2000" b="1" i="1" u="sng" dirty="0" smtClean="0"/>
          </a:p>
          <a:p>
            <a:pPr hangingPunct="0"/>
            <a:r>
              <a:rPr lang="en-GB" sz="2000" b="1" i="1" u="sng" dirty="0" smtClean="0"/>
              <a:t>Training and Development</a:t>
            </a:r>
          </a:p>
          <a:p>
            <a:pPr hangingPunct="0"/>
            <a:r>
              <a:rPr lang="en-GB" sz="2000" dirty="0" smtClean="0"/>
              <a:t>Is there any required to train or develop your people to solve a skills gap? Do you need to constantly learn to remain competitive or is this a way of getting a competitive edge?</a:t>
            </a:r>
            <a:endParaRPr lang="en-GB" sz="2000" b="1" i="1" u="sng" dirty="0" smtClean="0"/>
          </a:p>
          <a:p>
            <a:pPr hangingPunct="0"/>
            <a:endParaRPr lang="en-GB" sz="2000" b="1" i="1" u="sng" dirty="0" smtClean="0"/>
          </a:p>
          <a:p>
            <a:pPr hangingPunct="0"/>
            <a:r>
              <a:rPr lang="en-GB" sz="2000" b="1" i="1" u="sng" dirty="0" smtClean="0"/>
              <a:t>Strategic Alliances</a:t>
            </a:r>
          </a:p>
          <a:p>
            <a:pPr hangingPunct="0"/>
            <a:r>
              <a:rPr lang="en-GB" sz="2000" dirty="0" smtClean="0"/>
              <a:t>Who’s going to help you fill your skills gaps, and help develop your business? Outsourcing, experts, funders, etc?</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normAutofit/>
          </a:bodyPr>
          <a:lstStyle/>
          <a:p>
            <a:pPr eaLnBrk="1" hangingPunct="1"/>
            <a:r>
              <a:rPr lang="en-GB" b="1" dirty="0" smtClean="0"/>
              <a:t>The assignment</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latin typeface="Tahoma" pitchFamily="34" charset="0"/>
                <a:ea typeface="ＭＳ Ｐゴシック" pitchFamily="-112" charset="-128"/>
              </a:rPr>
              <a:t>Cover Page</a:t>
            </a:r>
          </a:p>
          <a:p>
            <a:pPr marL="457200" indent="-457200" hangingPunct="0"/>
            <a:r>
              <a:rPr lang="en-GB" sz="2000" dirty="0" smtClean="0">
                <a:latin typeface="Tahoma" pitchFamily="34" charset="0"/>
                <a:ea typeface="ＭＳ Ｐゴシック" pitchFamily="-112" charset="-128"/>
              </a:rPr>
              <a:t>Contents Page</a:t>
            </a:r>
          </a:p>
          <a:p>
            <a:pPr marL="457200" indent="-457200" hangingPunct="0">
              <a:buFont typeface="+mj-lt"/>
              <a:buAutoNum type="arabicPeriod"/>
            </a:pPr>
            <a:r>
              <a:rPr lang="en-GB" sz="2000" dirty="0" smtClean="0">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2708434"/>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latin typeface="Tahoma" pitchFamily="34" charset="0"/>
                <a:ea typeface="ＭＳ Ｐゴシック" pitchFamily="-112" charset="-128"/>
              </a:rPr>
              <a:t>Cover Page</a:t>
            </a:r>
          </a:p>
          <a:p>
            <a:pPr marL="457200" indent="-457200" hangingPunct="0"/>
            <a:r>
              <a:rPr lang="en-GB" sz="2000" dirty="0" smtClean="0">
                <a:latin typeface="Tahoma" pitchFamily="34" charset="0"/>
                <a:ea typeface="ＭＳ Ｐゴシック" pitchFamily="-112" charset="-128"/>
              </a:rPr>
              <a:t>Contents Page</a:t>
            </a:r>
          </a:p>
          <a:p>
            <a:pPr marL="457200" indent="-457200" hangingPunct="0">
              <a:buFont typeface="+mj-lt"/>
              <a:buAutoNum type="arabicPeriod"/>
            </a:pPr>
            <a:r>
              <a:rPr lang="en-GB" sz="2000" dirty="0" smtClean="0">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latin typeface="Tahoma" pitchFamily="34" charset="0"/>
                <a:ea typeface="ＭＳ Ｐゴシック" pitchFamily="-112" charset="-128"/>
              </a:rPr>
              <a:t>The Management Team (Roles and responsibilities)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solidFill>
                  <a:schemeClr val="bg1"/>
                </a:solidFill>
                <a:latin typeface="Tahoma" pitchFamily="34" charset="0"/>
                <a:ea typeface="ＭＳ Ｐゴシック" pitchFamily="-112" charset="-128"/>
              </a:rPr>
              <a:t>Cover Page</a:t>
            </a:r>
          </a:p>
          <a:p>
            <a:pPr marL="457200" indent="-457200" hangingPunct="0"/>
            <a:r>
              <a:rPr lang="en-GB" sz="2000" dirty="0" smtClean="0">
                <a:solidFill>
                  <a:schemeClr val="bg1"/>
                </a:solidFill>
                <a:latin typeface="Tahoma" pitchFamily="34" charset="0"/>
                <a:ea typeface="ＭＳ Ｐゴシック" pitchFamily="-112" charset="-128"/>
              </a:rPr>
              <a:t>Contents Page</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GB" smtClean="0">
                <a:solidFill>
                  <a:srgbClr val="0063C6"/>
                </a:solidFill>
                <a:ea typeface="ＭＳ Ｐゴシック" pitchFamily="34" charset="-128"/>
              </a:rPr>
              <a:t>Finding an Idea…</a:t>
            </a:r>
          </a:p>
        </p:txBody>
      </p:sp>
      <p:sp>
        <p:nvSpPr>
          <p:cNvPr id="33795" name="AutoShape 4"/>
          <p:cNvSpPr>
            <a:spLocks noChangeArrowheads="1"/>
          </p:cNvSpPr>
          <p:nvPr/>
        </p:nvSpPr>
        <p:spPr bwMode="auto">
          <a:xfrm>
            <a:off x="3429000" y="2667000"/>
            <a:ext cx="3200400" cy="1143000"/>
          </a:xfrm>
          <a:prstGeom prst="roundRect">
            <a:avLst>
              <a:gd name="adj" fmla="val 16667"/>
            </a:avLst>
          </a:prstGeom>
          <a:solidFill>
            <a:schemeClr val="accent1"/>
          </a:solidFill>
          <a:ln w="9525">
            <a:solidFill>
              <a:schemeClr val="tx1"/>
            </a:solidFill>
            <a:round/>
            <a:headEnd/>
            <a:tailEnd/>
          </a:ln>
        </p:spPr>
        <p:txBody>
          <a:bodyPr wrap="none" anchor="ctr"/>
          <a:lstStyle/>
          <a:p>
            <a:endParaRPr lang="en-IE"/>
          </a:p>
        </p:txBody>
      </p:sp>
      <p:sp>
        <p:nvSpPr>
          <p:cNvPr id="33796" name="AutoShape 5"/>
          <p:cNvSpPr>
            <a:spLocks noChangeArrowheads="1"/>
          </p:cNvSpPr>
          <p:nvPr/>
        </p:nvSpPr>
        <p:spPr bwMode="auto">
          <a:xfrm>
            <a:off x="3429000" y="4800600"/>
            <a:ext cx="3200400" cy="1143000"/>
          </a:xfrm>
          <a:prstGeom prst="roundRect">
            <a:avLst>
              <a:gd name="adj" fmla="val 16667"/>
            </a:avLst>
          </a:prstGeom>
          <a:solidFill>
            <a:schemeClr val="accent1"/>
          </a:solidFill>
          <a:ln w="9525">
            <a:solidFill>
              <a:schemeClr val="tx1"/>
            </a:solidFill>
            <a:round/>
            <a:headEnd/>
            <a:tailEnd/>
          </a:ln>
        </p:spPr>
        <p:txBody>
          <a:bodyPr wrap="none" anchor="ctr"/>
          <a:lstStyle/>
          <a:p>
            <a:endParaRPr lang="en-IE"/>
          </a:p>
        </p:txBody>
      </p:sp>
      <p:sp>
        <p:nvSpPr>
          <p:cNvPr id="33797" name="Text Box 6"/>
          <p:cNvSpPr txBox="1">
            <a:spLocks noChangeArrowheads="1"/>
          </p:cNvSpPr>
          <p:nvPr/>
        </p:nvSpPr>
        <p:spPr bwMode="auto">
          <a:xfrm>
            <a:off x="3581400" y="2743200"/>
            <a:ext cx="2971800" cy="1096963"/>
          </a:xfrm>
          <a:prstGeom prst="rect">
            <a:avLst/>
          </a:prstGeom>
          <a:noFill/>
          <a:ln w="9525">
            <a:noFill/>
            <a:miter lim="800000"/>
            <a:headEnd/>
            <a:tailEnd/>
          </a:ln>
        </p:spPr>
        <p:txBody>
          <a:bodyPr>
            <a:spAutoFit/>
          </a:bodyPr>
          <a:lstStyle/>
          <a:p>
            <a:pPr algn="ctr">
              <a:spcBef>
                <a:spcPct val="50000"/>
              </a:spcBef>
            </a:pPr>
            <a:r>
              <a:rPr lang="en-GB" sz="2200"/>
              <a:t>Find a trend, complaint, problem or pain</a:t>
            </a:r>
          </a:p>
        </p:txBody>
      </p:sp>
      <p:sp>
        <p:nvSpPr>
          <p:cNvPr id="33798" name="Text Box 7"/>
          <p:cNvSpPr txBox="1">
            <a:spLocks noChangeArrowheads="1"/>
          </p:cNvSpPr>
          <p:nvPr/>
        </p:nvSpPr>
        <p:spPr bwMode="auto">
          <a:xfrm>
            <a:off x="3581400" y="4876800"/>
            <a:ext cx="2971800" cy="762000"/>
          </a:xfrm>
          <a:prstGeom prst="rect">
            <a:avLst/>
          </a:prstGeom>
          <a:noFill/>
          <a:ln w="9525">
            <a:noFill/>
            <a:miter lim="800000"/>
            <a:headEnd/>
            <a:tailEnd/>
          </a:ln>
        </p:spPr>
        <p:txBody>
          <a:bodyPr>
            <a:spAutoFit/>
          </a:bodyPr>
          <a:lstStyle/>
          <a:p>
            <a:pPr algn="ctr">
              <a:spcBef>
                <a:spcPct val="50000"/>
              </a:spcBef>
            </a:pPr>
            <a:r>
              <a:rPr lang="en-GB" sz="2200"/>
              <a:t>Get creative on how to capitalise on it</a:t>
            </a:r>
          </a:p>
        </p:txBody>
      </p:sp>
      <p:sp>
        <p:nvSpPr>
          <p:cNvPr id="33799" name="AutoShape 8"/>
          <p:cNvSpPr>
            <a:spLocks noChangeArrowheads="1"/>
          </p:cNvSpPr>
          <p:nvPr/>
        </p:nvSpPr>
        <p:spPr bwMode="auto">
          <a:xfrm>
            <a:off x="1905000" y="2971800"/>
            <a:ext cx="1143000" cy="2743200"/>
          </a:xfrm>
          <a:prstGeom prst="curvedRightArrow">
            <a:avLst>
              <a:gd name="adj1" fmla="val 48000"/>
              <a:gd name="adj2" fmla="val 96000"/>
              <a:gd name="adj3" fmla="val 33333"/>
            </a:avLst>
          </a:prstGeom>
          <a:solidFill>
            <a:schemeClr val="accent1"/>
          </a:solidFill>
          <a:ln w="9525">
            <a:solidFill>
              <a:schemeClr val="tx1"/>
            </a:solidFill>
            <a:miter lim="800000"/>
            <a:headEnd/>
            <a:tailEnd/>
          </a:ln>
        </p:spPr>
        <p:txBody>
          <a:bodyPr wrap="none" anchor="ctr"/>
          <a:lstStyle/>
          <a:p>
            <a:endParaRPr lang="en-IE"/>
          </a:p>
        </p:txBody>
      </p:sp>
      <p:sp>
        <p:nvSpPr>
          <p:cNvPr id="33800" name="AutoShape 9"/>
          <p:cNvSpPr>
            <a:spLocks noChangeArrowheads="1"/>
          </p:cNvSpPr>
          <p:nvPr/>
        </p:nvSpPr>
        <p:spPr bwMode="auto">
          <a:xfrm rot="10800000">
            <a:off x="6858000" y="2743200"/>
            <a:ext cx="1143000" cy="2743200"/>
          </a:xfrm>
          <a:prstGeom prst="curvedRightArrow">
            <a:avLst>
              <a:gd name="adj1" fmla="val 48000"/>
              <a:gd name="adj2" fmla="val 96000"/>
              <a:gd name="adj3" fmla="val 33333"/>
            </a:avLst>
          </a:prstGeom>
          <a:solidFill>
            <a:schemeClr val="accent1"/>
          </a:solidFill>
          <a:ln w="9525">
            <a:solidFill>
              <a:schemeClr val="tx1"/>
            </a:solidFill>
            <a:miter lim="800000"/>
            <a:headEnd/>
            <a:tailEnd/>
          </a:ln>
        </p:spPr>
        <p:txBody>
          <a:bodyPr wrap="none" anchor="ctr"/>
          <a:lstStyle/>
          <a:p>
            <a:endParaRPr lang="en-IE"/>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251520" y="1628800"/>
            <a:ext cx="3528392" cy="4939814"/>
          </a:xfrm>
          <a:prstGeom prst="rect">
            <a:avLst/>
          </a:prstGeom>
          <a:noFill/>
          <a:ln w="9525">
            <a:noFill/>
            <a:miter lim="800000"/>
            <a:headEnd/>
            <a:tailEnd/>
          </a:ln>
        </p:spPr>
        <p:txBody>
          <a:bodyPr wrap="square">
            <a:spAutoFit/>
          </a:bodyPr>
          <a:lstStyle/>
          <a:p>
            <a:pPr eaLnBrk="0" hangingPunct="0">
              <a:spcBef>
                <a:spcPct val="50000"/>
              </a:spcBef>
            </a:pPr>
            <a:r>
              <a:rPr lang="en-GB" sz="2800" u="sng" dirty="0" smtClean="0">
                <a:latin typeface="Tahoma" pitchFamily="34" charset="0"/>
                <a:ea typeface="ＭＳ Ｐゴシック" pitchFamily="-112" charset="-128"/>
              </a:rPr>
              <a:t>Features, Advantages &amp; Benefits</a:t>
            </a:r>
          </a:p>
          <a:p>
            <a:pPr eaLnBrk="0" hangingPunct="0">
              <a:spcBef>
                <a:spcPct val="50000"/>
              </a:spcBef>
            </a:pPr>
            <a:r>
              <a:rPr lang="en-GB" sz="2000" dirty="0" smtClean="0">
                <a:latin typeface="Tahoma" pitchFamily="34" charset="0"/>
                <a:ea typeface="ＭＳ Ｐゴシック" pitchFamily="-112" charset="-128"/>
              </a:rPr>
              <a:t>Features: facts or characteristics</a:t>
            </a:r>
          </a:p>
          <a:p>
            <a:pPr eaLnBrk="0" hangingPunct="0">
              <a:spcBef>
                <a:spcPct val="50000"/>
              </a:spcBef>
            </a:pPr>
            <a:r>
              <a:rPr lang="en-GB" sz="2000" dirty="0" smtClean="0">
                <a:latin typeface="Tahoma" pitchFamily="34" charset="0"/>
                <a:ea typeface="ＭＳ Ｐゴシック" pitchFamily="-112" charset="-128"/>
              </a:rPr>
              <a:t>Advantages: what the features  do</a:t>
            </a:r>
          </a:p>
          <a:p>
            <a:pPr eaLnBrk="0" hangingPunct="0">
              <a:spcBef>
                <a:spcPct val="50000"/>
              </a:spcBef>
            </a:pPr>
            <a:r>
              <a:rPr lang="en-GB" sz="2000" dirty="0" smtClean="0">
                <a:latin typeface="Tahoma" pitchFamily="34" charset="0"/>
                <a:ea typeface="ＭＳ Ｐゴシック" pitchFamily="-112" charset="-128"/>
              </a:rPr>
              <a:t>Benefits: what problem is solved or improved</a:t>
            </a:r>
          </a:p>
          <a:p>
            <a:pPr eaLnBrk="0" hangingPunct="0">
              <a:spcBef>
                <a:spcPct val="50000"/>
              </a:spcBef>
            </a:pPr>
            <a:endParaRPr lang="en-GB" i="1" dirty="0" smtClean="0">
              <a:solidFill>
                <a:srgbClr val="002060"/>
              </a:solidFill>
              <a:latin typeface="Tahoma" pitchFamily="34" charset="0"/>
              <a:ea typeface="ＭＳ Ｐゴシック" pitchFamily="-112" charset="-128"/>
            </a:endParaRPr>
          </a:p>
          <a:p>
            <a:pPr eaLnBrk="0" hangingPunct="0">
              <a:spcBef>
                <a:spcPct val="50000"/>
              </a:spcBef>
            </a:pPr>
            <a:r>
              <a:rPr lang="en-GB" i="1" dirty="0" smtClean="0">
                <a:solidFill>
                  <a:srgbClr val="002060"/>
                </a:solidFill>
                <a:latin typeface="Tahoma" pitchFamily="34" charset="0"/>
                <a:ea typeface="ＭＳ Ｐゴシック" pitchFamily="-112" charset="-128"/>
              </a:rPr>
              <a:t>People buy benefits, not features</a:t>
            </a:r>
          </a:p>
          <a:p>
            <a:pPr eaLnBrk="0" hangingPunct="0">
              <a:spcBef>
                <a:spcPct val="50000"/>
              </a:spcBef>
            </a:pPr>
            <a:r>
              <a:rPr lang="en-GB" i="1" dirty="0" smtClean="0">
                <a:solidFill>
                  <a:srgbClr val="002060"/>
                </a:solidFill>
                <a:latin typeface="Tahoma" pitchFamily="34" charset="0"/>
                <a:ea typeface="ＭＳ Ｐゴシック" pitchFamily="-112" charset="-128"/>
              </a:rPr>
              <a:t>FAB = Value Proposition</a:t>
            </a:r>
            <a:endParaRPr lang="en-GB" i="1" dirty="0">
              <a:solidFill>
                <a:srgbClr val="002060"/>
              </a:solidFill>
              <a:latin typeface="Tahoma" pitchFamily="34" charset="0"/>
              <a:ea typeface="ＭＳ Ｐゴシック" pitchFamily="-112" charset="-128"/>
            </a:endParaRPr>
          </a:p>
        </p:txBody>
      </p:sp>
      <p:sp>
        <p:nvSpPr>
          <p:cNvPr id="6" name="Title 1"/>
          <p:cNvSpPr>
            <a:spLocks noGrp="1"/>
          </p:cNvSpPr>
          <p:nvPr>
            <p:ph type="title"/>
          </p:nvPr>
        </p:nvSpPr>
        <p:spPr>
          <a:xfrm>
            <a:off x="457200" y="328406"/>
            <a:ext cx="8229600" cy="868346"/>
          </a:xfrm>
        </p:spPr>
        <p:txBody>
          <a:bodyPr/>
          <a:lstStyle/>
          <a:p>
            <a:r>
              <a:rPr lang="en-GB" b="1" dirty="0" smtClean="0"/>
              <a:t>STEP 1: Concept</a:t>
            </a:r>
            <a:endParaRPr lang="en-GB" b="1" dirty="0"/>
          </a:p>
        </p:txBody>
      </p:sp>
      <p:grpSp>
        <p:nvGrpSpPr>
          <p:cNvPr id="2" name="Group 6"/>
          <p:cNvGrpSpPr/>
          <p:nvPr/>
        </p:nvGrpSpPr>
        <p:grpSpPr>
          <a:xfrm>
            <a:off x="3779912" y="1628800"/>
            <a:ext cx="5112568" cy="4968552"/>
            <a:chOff x="3779912" y="1628800"/>
            <a:chExt cx="5112568" cy="4968552"/>
          </a:xfrm>
        </p:grpSpPr>
        <p:pic>
          <p:nvPicPr>
            <p:cNvPr id="89090" name="Picture 2" descr="Image result for features  benefits"/>
            <p:cNvPicPr>
              <a:picLocks noChangeAspect="1" noChangeArrowheads="1"/>
            </p:cNvPicPr>
            <p:nvPr/>
          </p:nvPicPr>
          <p:blipFill>
            <a:blip r:embed="rId2" cstate="print"/>
            <a:srcRect/>
            <a:stretch>
              <a:fillRect/>
            </a:stretch>
          </p:blipFill>
          <p:spPr bwMode="auto">
            <a:xfrm>
              <a:off x="3851920" y="2210292"/>
              <a:ext cx="4992488" cy="2082804"/>
            </a:xfrm>
            <a:prstGeom prst="rect">
              <a:avLst/>
            </a:prstGeom>
            <a:noFill/>
          </p:spPr>
        </p:pic>
        <p:pic>
          <p:nvPicPr>
            <p:cNvPr id="89092" name="Picture 4" descr="Image result for features  benefits"/>
            <p:cNvPicPr>
              <a:picLocks noChangeAspect="1" noChangeArrowheads="1"/>
            </p:cNvPicPr>
            <p:nvPr/>
          </p:nvPicPr>
          <p:blipFill>
            <a:blip r:embed="rId3" cstate="print"/>
            <a:srcRect r="8497" b="17446"/>
            <a:stretch>
              <a:fillRect/>
            </a:stretch>
          </p:blipFill>
          <p:spPr bwMode="auto">
            <a:xfrm>
              <a:off x="4788024" y="4408883"/>
              <a:ext cx="3024336" cy="2044453"/>
            </a:xfrm>
            <a:prstGeom prst="rect">
              <a:avLst/>
            </a:prstGeom>
            <a:noFill/>
          </p:spPr>
        </p:pic>
        <p:sp>
          <p:nvSpPr>
            <p:cNvPr id="9" name="Rectangle 8"/>
            <p:cNvSpPr/>
            <p:nvPr/>
          </p:nvSpPr>
          <p:spPr>
            <a:xfrm>
              <a:off x="3779912" y="1628800"/>
              <a:ext cx="5112568" cy="496855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solidFill>
                  <a:schemeClr val="bg1"/>
                </a:solidFill>
                <a:latin typeface="Tahoma" pitchFamily="34" charset="0"/>
                <a:ea typeface="ＭＳ Ｐゴシック" pitchFamily="-112" charset="-128"/>
              </a:rPr>
              <a:t>Cover Page</a:t>
            </a:r>
          </a:p>
          <a:p>
            <a:pPr marL="457200" indent="-457200" hangingPunct="0"/>
            <a:r>
              <a:rPr lang="en-GB" sz="2000" dirty="0" smtClean="0">
                <a:solidFill>
                  <a:schemeClr val="bg1"/>
                </a:solidFill>
                <a:latin typeface="Tahoma" pitchFamily="34" charset="0"/>
                <a:ea typeface="ＭＳ Ｐゴシック" pitchFamily="-112" charset="-128"/>
              </a:rPr>
              <a:t>Contents Page</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4401205"/>
          </a:xfrm>
          <a:prstGeom prst="rect">
            <a:avLst/>
          </a:prstGeom>
          <a:noFill/>
          <a:ln w="9525">
            <a:noFill/>
            <a:miter lim="800000"/>
            <a:headEnd/>
            <a:tailEnd/>
          </a:ln>
        </p:spPr>
        <p:txBody>
          <a:bodyPr wrap="square" numCol="1">
            <a:spAutoFit/>
          </a:bodyPr>
          <a:lstStyle/>
          <a:p>
            <a:pPr marL="514350" indent="-514350" eaLnBrk="0" hangingPunct="0">
              <a:spcBef>
                <a:spcPct val="50000"/>
              </a:spcBef>
              <a:buAutoNum type="arabicPeriod"/>
            </a:pPr>
            <a:r>
              <a:rPr lang="en-GB" sz="2800" b="1" dirty="0" smtClean="0">
                <a:latin typeface="Calibri" pitchFamily="34" charset="0"/>
                <a:cs typeface="Calibri" pitchFamily="34" charset="0"/>
              </a:rPr>
              <a:t>MARKET RESEACH</a:t>
            </a:r>
          </a:p>
          <a:p>
            <a:pPr marL="514350" indent="-514350" eaLnBrk="0" hangingPunct="0">
              <a:spcBef>
                <a:spcPct val="50000"/>
              </a:spcBef>
              <a:buAutoNum type="alphaLcPeriod"/>
            </a:pPr>
            <a:r>
              <a:rPr lang="en-GB" sz="2800" b="1" dirty="0" smtClean="0">
                <a:latin typeface="Calibri" pitchFamily="34" charset="0"/>
                <a:cs typeface="Calibri" pitchFamily="34" charset="0"/>
              </a:rPr>
              <a:t>What is the overall market like? </a:t>
            </a:r>
          </a:p>
          <a:p>
            <a:pPr marL="514350" indent="-514350" eaLnBrk="0" hangingPunct="0">
              <a:spcBef>
                <a:spcPct val="50000"/>
              </a:spcBef>
              <a:buFontTx/>
              <a:buChar char="-"/>
            </a:pPr>
            <a:r>
              <a:rPr lang="en-GB" sz="2800" b="1" dirty="0" smtClean="0">
                <a:latin typeface="Calibri" pitchFamily="34" charset="0"/>
                <a:cs typeface="Calibri" pitchFamily="34" charset="0"/>
              </a:rPr>
              <a:t>General description</a:t>
            </a:r>
          </a:p>
          <a:p>
            <a:pPr marL="514350" indent="-514350" eaLnBrk="0" hangingPunct="0">
              <a:spcBef>
                <a:spcPct val="50000"/>
              </a:spcBef>
              <a:buFontTx/>
              <a:buChar char="-"/>
            </a:pPr>
            <a:r>
              <a:rPr lang="en-GB" sz="2800" b="1" dirty="0" smtClean="0">
                <a:latin typeface="Calibri" pitchFamily="34" charset="0"/>
                <a:cs typeface="Calibri" pitchFamily="34" charset="0"/>
              </a:rPr>
              <a:t>Size (population, financial value, places)</a:t>
            </a:r>
          </a:p>
          <a:p>
            <a:pPr marL="514350" indent="-514350" eaLnBrk="0" hangingPunct="0">
              <a:spcBef>
                <a:spcPct val="50000"/>
              </a:spcBef>
              <a:buFontTx/>
              <a:buChar char="-"/>
            </a:pPr>
            <a:r>
              <a:rPr lang="en-GB" sz="2800" b="1" dirty="0" smtClean="0">
                <a:latin typeface="Calibri" pitchFamily="34" charset="0"/>
                <a:cs typeface="Calibri" pitchFamily="34" charset="0"/>
              </a:rPr>
              <a:t>Environment  Trends (PESTEL analysis)</a:t>
            </a:r>
          </a:p>
          <a:p>
            <a:pPr marL="514350" indent="-514350" eaLnBrk="0" hangingPunct="0">
              <a:spcBef>
                <a:spcPct val="50000"/>
              </a:spcBef>
            </a:pPr>
            <a:r>
              <a:rPr lang="en-GB" sz="2800" b="1" dirty="0" smtClean="0">
                <a:latin typeface="Calibri" pitchFamily="34" charset="0"/>
                <a:cs typeface="Calibri" pitchFamily="34" charset="0"/>
              </a:rPr>
              <a:t>b.  Customer research and profiling.</a:t>
            </a:r>
          </a:p>
          <a:p>
            <a:pPr marL="514350" indent="-514350" eaLnBrk="0" hangingPunct="0">
              <a:spcBef>
                <a:spcPct val="50000"/>
              </a:spcBef>
            </a:pPr>
            <a:endParaRPr lang="en-GB" sz="2800" b="1"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954107"/>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PESTEL Analysis</a:t>
            </a:r>
            <a:br>
              <a:rPr lang="en-GB" sz="2800" b="1" dirty="0" smtClean="0">
                <a:latin typeface="Calibri" pitchFamily="34" charset="0"/>
                <a:cs typeface="Calibri" pitchFamily="34" charset="0"/>
              </a:rPr>
            </a:br>
            <a:r>
              <a:rPr lang="en-GB" sz="2800" b="1" i="1" dirty="0" smtClean="0">
                <a:solidFill>
                  <a:srgbClr val="00B050"/>
                </a:solidFill>
                <a:latin typeface="Calibri" pitchFamily="34" charset="0"/>
                <a:cs typeface="Calibri" pitchFamily="34" charset="0"/>
              </a:rPr>
              <a:t>... PEST is fine!</a:t>
            </a:r>
          </a:p>
        </p:txBody>
      </p:sp>
      <p:sp>
        <p:nvSpPr>
          <p:cNvPr id="9" name="Title 1"/>
          <p:cNvSpPr txBox="1">
            <a:spLocks/>
          </p:cNvSpPr>
          <p:nvPr/>
        </p:nvSpPr>
        <p:spPr>
          <a:xfrm>
            <a:off x="457200" y="328406"/>
            <a:ext cx="8229600" cy="868346"/>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4400" b="1" i="0" u="none" strike="noStrike" kern="1200" cap="none" spc="0" normalizeH="0" baseline="0" noProof="0" dirty="0">
              <a:ln>
                <a:noFill/>
              </a:ln>
              <a:solidFill>
                <a:schemeClr val="tx2"/>
              </a:solidFill>
              <a:effectLst/>
              <a:uLnTx/>
              <a:uFillTx/>
              <a:latin typeface="+mj-lt"/>
              <a:ea typeface="+mj-ea"/>
              <a:cs typeface="+mj-cs"/>
            </a:endParaRPr>
          </a:p>
        </p:txBody>
      </p:sp>
      <p:pic>
        <p:nvPicPr>
          <p:cNvPr id="11" name="Picture 4" descr="Image result for pestle"/>
          <p:cNvPicPr>
            <a:picLocks noChangeAspect="1" noChangeArrowheads="1"/>
          </p:cNvPicPr>
          <p:nvPr/>
        </p:nvPicPr>
        <p:blipFill>
          <a:blip r:embed="rId2" cstate="print"/>
          <a:srcRect b="50394"/>
          <a:stretch>
            <a:fillRect/>
          </a:stretch>
        </p:blipFill>
        <p:spPr bwMode="auto">
          <a:xfrm>
            <a:off x="323528" y="3573016"/>
            <a:ext cx="4133850" cy="2232248"/>
          </a:xfrm>
          <a:prstGeom prst="rect">
            <a:avLst/>
          </a:prstGeom>
          <a:noFill/>
        </p:spPr>
      </p:pic>
      <p:pic>
        <p:nvPicPr>
          <p:cNvPr id="12" name="Picture 4" descr="Image result for pestle"/>
          <p:cNvPicPr>
            <a:picLocks noChangeAspect="1" noChangeArrowheads="1"/>
          </p:cNvPicPr>
          <p:nvPr/>
        </p:nvPicPr>
        <p:blipFill>
          <a:blip r:embed="rId2" cstate="print"/>
          <a:srcRect t="49606"/>
          <a:stretch>
            <a:fillRect/>
          </a:stretch>
        </p:blipFill>
        <p:spPr bwMode="auto">
          <a:xfrm>
            <a:off x="4572000" y="3573016"/>
            <a:ext cx="4383852" cy="2404889"/>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523220"/>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Customer Profiling</a:t>
            </a:r>
          </a:p>
        </p:txBody>
      </p:sp>
      <p:sp>
        <p:nvSpPr>
          <p:cNvPr id="5" name="Rectangle 4"/>
          <p:cNvSpPr/>
          <p:nvPr/>
        </p:nvSpPr>
        <p:spPr>
          <a:xfrm>
            <a:off x="683568" y="2276872"/>
            <a:ext cx="7416824" cy="1477328"/>
          </a:xfrm>
          <a:prstGeom prst="rect">
            <a:avLst/>
          </a:prstGeom>
        </p:spPr>
        <p:txBody>
          <a:bodyPr wrap="square">
            <a:spAutoFit/>
          </a:bodyPr>
          <a:lstStyle/>
          <a:p>
            <a:r>
              <a:rPr lang="en-GB" b="1" dirty="0" smtClean="0"/>
              <a:t>...</a:t>
            </a:r>
            <a:r>
              <a:rPr lang="en-GB" dirty="0" smtClean="0"/>
              <a:t>a way to create an unique identity for your </a:t>
            </a:r>
            <a:r>
              <a:rPr lang="en-GB" b="1" dirty="0" smtClean="0"/>
              <a:t>customers</a:t>
            </a:r>
            <a:r>
              <a:rPr lang="en-GB" dirty="0" smtClean="0"/>
              <a:t> to help you make marketing decisions concerning your product/service. Your </a:t>
            </a:r>
            <a:r>
              <a:rPr lang="en-GB" b="1" dirty="0" smtClean="0"/>
              <a:t>customers</a:t>
            </a:r>
            <a:r>
              <a:rPr lang="en-GB" dirty="0" smtClean="0"/>
              <a:t> are broken down into groups of </a:t>
            </a:r>
            <a:r>
              <a:rPr lang="en-GB" b="1" dirty="0" smtClean="0"/>
              <a:t>customers</a:t>
            </a:r>
            <a:r>
              <a:rPr lang="en-GB" dirty="0" smtClean="0"/>
              <a:t> sharing similar goals and characteristics and each group is given a representative with a photo, a name, and a description.</a:t>
            </a:r>
            <a:endParaRPr lang="en-GB" dirty="0"/>
          </a:p>
        </p:txBody>
      </p:sp>
      <p:pic>
        <p:nvPicPr>
          <p:cNvPr id="76802" name="Picture 2" descr="Image result for customer profiles"/>
          <p:cNvPicPr>
            <a:picLocks noChangeAspect="1" noChangeArrowheads="1"/>
          </p:cNvPicPr>
          <p:nvPr/>
        </p:nvPicPr>
        <p:blipFill>
          <a:blip r:embed="rId2" cstate="print"/>
          <a:srcRect l="3555" t="16846" r="8760" b="19979"/>
          <a:stretch>
            <a:fillRect/>
          </a:stretch>
        </p:blipFill>
        <p:spPr bwMode="auto">
          <a:xfrm>
            <a:off x="899592" y="3789039"/>
            <a:ext cx="6768752" cy="2744089"/>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COMPETITORS</a:t>
            </a:r>
            <a:endParaRPr lang="en-GB" b="1" dirty="0">
              <a:latin typeface="Century Gothic" pitchFamily="34" charset="0"/>
            </a:endParaRPr>
          </a:p>
        </p:txBody>
      </p:sp>
      <p:sp>
        <p:nvSpPr>
          <p:cNvPr id="8" name="Text Box 3"/>
          <p:cNvSpPr txBox="1">
            <a:spLocks noChangeArrowheads="1"/>
          </p:cNvSpPr>
          <p:nvPr/>
        </p:nvSpPr>
        <p:spPr bwMode="auto">
          <a:xfrm>
            <a:off x="323529" y="1700809"/>
            <a:ext cx="8496944" cy="4878259"/>
          </a:xfrm>
          <a:prstGeom prst="rect">
            <a:avLst/>
          </a:prstGeom>
          <a:noFill/>
          <a:ln w="9525">
            <a:noFill/>
            <a:miter lim="800000"/>
            <a:headEnd/>
            <a:tailEnd/>
          </a:ln>
        </p:spPr>
        <p:txBody>
          <a:bodyPr wrap="square" numCol="1">
            <a:spAutoFit/>
          </a:bodyPr>
          <a:lstStyle/>
          <a:p>
            <a:r>
              <a:rPr lang="en-GB" sz="2800" b="1" dirty="0" smtClean="0">
                <a:latin typeface="Calibri" pitchFamily="34" charset="0"/>
                <a:cs typeface="Calibri" pitchFamily="34" charset="0"/>
              </a:rPr>
              <a:t>COMPETITIVE STRATEGY</a:t>
            </a:r>
          </a:p>
          <a:p>
            <a:pPr marL="514350" indent="-514350" eaLnBrk="0" hangingPunct="0">
              <a:spcBef>
                <a:spcPct val="50000"/>
              </a:spcBef>
            </a:pPr>
            <a:r>
              <a:rPr lang="en-GB" sz="2800" b="1" dirty="0" smtClean="0">
                <a:latin typeface="Calibri" pitchFamily="34" charset="0"/>
                <a:cs typeface="Calibri" pitchFamily="34" charset="0"/>
              </a:rPr>
              <a:t>- Who are your major competitors?</a:t>
            </a:r>
          </a:p>
          <a:p>
            <a:pPr marL="514350" indent="-514350" eaLnBrk="0" hangingPunct="0">
              <a:spcBef>
                <a:spcPct val="50000"/>
              </a:spcBef>
            </a:pPr>
            <a:r>
              <a:rPr lang="en-GB" sz="2800" i="1" dirty="0" smtClean="0">
                <a:latin typeface="Calibri" pitchFamily="34" charset="0"/>
                <a:cs typeface="Calibri" pitchFamily="34" charset="0"/>
              </a:rPr>
              <a:t>	What are they good and bad at?</a:t>
            </a:r>
            <a:br>
              <a:rPr lang="en-GB" sz="2800" i="1" dirty="0" smtClean="0">
                <a:latin typeface="Calibri" pitchFamily="34" charset="0"/>
                <a:cs typeface="Calibri" pitchFamily="34" charset="0"/>
              </a:rPr>
            </a:br>
            <a:r>
              <a:rPr lang="en-GB" sz="2800" i="1" dirty="0" smtClean="0">
                <a:latin typeface="Calibri" pitchFamily="34" charset="0"/>
                <a:cs typeface="Calibri" pitchFamily="34" charset="0"/>
              </a:rPr>
              <a:t>What can you do better?</a:t>
            </a:r>
          </a:p>
          <a:p>
            <a:pPr marL="514350" indent="-514350" algn="r" eaLnBrk="0" hangingPunct="0">
              <a:spcBef>
                <a:spcPct val="50000"/>
              </a:spcBef>
            </a:pPr>
            <a:r>
              <a:rPr lang="en-GB" sz="2800" b="1" i="1" u="sng" dirty="0" smtClean="0">
                <a:latin typeface="Calibri" pitchFamily="34" charset="0"/>
                <a:cs typeface="Calibri" pitchFamily="34" charset="0"/>
              </a:rPr>
              <a:t>Therefore, what are your competitive advantages?</a:t>
            </a:r>
          </a:p>
          <a:p>
            <a:pPr marL="514350" indent="-514350" algn="r" eaLnBrk="0" hangingPunct="0">
              <a:spcBef>
                <a:spcPct val="50000"/>
              </a:spcBef>
            </a:pPr>
            <a:endParaRPr lang="en-GB" b="1" i="1" u="sng" dirty="0" smtClean="0">
              <a:latin typeface="Calibri" pitchFamily="34" charset="0"/>
              <a:cs typeface="Calibri" pitchFamily="34" charset="0"/>
            </a:endParaRPr>
          </a:p>
          <a:p>
            <a:pPr marL="514350" indent="-514350" eaLnBrk="0" hangingPunct="0">
              <a:spcBef>
                <a:spcPct val="50000"/>
              </a:spcBef>
            </a:pPr>
            <a:r>
              <a:rPr lang="en-GB" sz="2800" b="1" dirty="0" smtClean="0">
                <a:latin typeface="Calibri" pitchFamily="34" charset="0"/>
                <a:cs typeface="Calibri" pitchFamily="34" charset="0"/>
              </a:rPr>
              <a:t>- Is all competition bad?</a:t>
            </a:r>
          </a:p>
          <a:p>
            <a:pPr marL="514350" indent="-514350" eaLnBrk="0" hangingPunct="0">
              <a:spcBef>
                <a:spcPct val="50000"/>
              </a:spcBef>
            </a:pPr>
            <a:r>
              <a:rPr lang="en-GB" sz="2400" dirty="0" smtClean="0">
                <a:latin typeface="Calibri" pitchFamily="34" charset="0"/>
                <a:cs typeface="Calibri" pitchFamily="34" charset="0"/>
              </a:rPr>
              <a:t>Consider the benefits of competition: increased market awareness, opportunity for outsourced work, knowledge/insight.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A MARKETING PLAN</a:t>
            </a:r>
            <a:endParaRPr lang="en-GB" b="1" dirty="0">
              <a:latin typeface="Century Gothic" pitchFamily="34" charset="0"/>
            </a:endParaRPr>
          </a:p>
        </p:txBody>
      </p:sp>
      <p:pic>
        <p:nvPicPr>
          <p:cNvPr id="62466" name="Picture 2" descr="Image result for porters five force analysis"/>
          <p:cNvPicPr>
            <a:picLocks noChangeAspect="1" noChangeArrowheads="1"/>
          </p:cNvPicPr>
          <p:nvPr/>
        </p:nvPicPr>
        <p:blipFill>
          <a:blip r:embed="rId2" cstate="print"/>
          <a:srcRect/>
          <a:stretch>
            <a:fillRect/>
          </a:stretch>
        </p:blipFill>
        <p:spPr bwMode="auto">
          <a:xfrm>
            <a:off x="179511" y="188640"/>
            <a:ext cx="8530177" cy="6336704"/>
          </a:xfrm>
          <a:prstGeom prst="rect">
            <a:avLst/>
          </a:prstGeom>
          <a:noFill/>
        </p:spPr>
      </p:pic>
      <p:sp>
        <p:nvSpPr>
          <p:cNvPr id="5" name="TextBox 4"/>
          <p:cNvSpPr txBox="1"/>
          <p:nvPr/>
        </p:nvSpPr>
        <p:spPr>
          <a:xfrm>
            <a:off x="7164288" y="6237312"/>
            <a:ext cx="1595373" cy="369332"/>
          </a:xfrm>
          <a:prstGeom prst="rect">
            <a:avLst/>
          </a:prstGeom>
          <a:noFill/>
        </p:spPr>
        <p:txBody>
          <a:bodyPr wrap="none" rtlCol="0">
            <a:spAutoFit/>
          </a:bodyPr>
          <a:lstStyle/>
          <a:p>
            <a:r>
              <a:rPr lang="en-GB" i="1" dirty="0" smtClean="0"/>
              <a:t>(Porter, 1979)</a:t>
            </a:r>
            <a:endParaRPr lang="en-GB" i="1"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Competitive Advantage</a:t>
            </a:r>
            <a:endParaRPr lang="en-GB" b="1" dirty="0">
              <a:latin typeface="Century Gothic" pitchFamily="34" charset="0"/>
            </a:endParaRPr>
          </a:p>
        </p:txBody>
      </p:sp>
      <p:pic>
        <p:nvPicPr>
          <p:cNvPr id="86018" name="Picture 2" descr="Image result for competitive strategy price quality differentiation"/>
          <p:cNvPicPr>
            <a:picLocks noChangeAspect="1" noChangeArrowheads="1"/>
          </p:cNvPicPr>
          <p:nvPr/>
        </p:nvPicPr>
        <p:blipFill>
          <a:blip r:embed="rId2" cstate="print"/>
          <a:srcRect/>
          <a:stretch>
            <a:fillRect/>
          </a:stretch>
        </p:blipFill>
        <p:spPr bwMode="auto">
          <a:xfrm>
            <a:off x="971600" y="2276872"/>
            <a:ext cx="6956701" cy="2592288"/>
          </a:xfrm>
          <a:prstGeom prst="rect">
            <a:avLst/>
          </a:prstGeom>
          <a:noFill/>
        </p:spPr>
      </p:pic>
      <p:cxnSp>
        <p:nvCxnSpPr>
          <p:cNvPr id="9" name="Straight Connector 8"/>
          <p:cNvCxnSpPr/>
          <p:nvPr/>
        </p:nvCxnSpPr>
        <p:spPr>
          <a:xfrm>
            <a:off x="4427984" y="3356992"/>
            <a:ext cx="0" cy="302433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148064" y="4293096"/>
            <a:ext cx="2808312" cy="2031325"/>
          </a:xfrm>
          <a:prstGeom prst="rect">
            <a:avLst/>
          </a:prstGeom>
          <a:solidFill>
            <a:schemeClr val="bg1"/>
          </a:solidFill>
        </p:spPr>
        <p:txBody>
          <a:bodyPr wrap="square" rtlCol="0">
            <a:spAutoFit/>
          </a:bodyPr>
          <a:lstStyle/>
          <a:p>
            <a:r>
              <a:rPr lang="en-GB" dirty="0" smtClean="0"/>
              <a:t>Differentiation by:</a:t>
            </a:r>
          </a:p>
          <a:p>
            <a:pPr>
              <a:buFont typeface="Arial" pitchFamily="34" charset="0"/>
              <a:buChar char="•"/>
            </a:pPr>
            <a:r>
              <a:rPr lang="en-GB" dirty="0" smtClean="0"/>
              <a:t> Quality</a:t>
            </a:r>
          </a:p>
          <a:p>
            <a:pPr>
              <a:buFont typeface="Arial" pitchFamily="34" charset="0"/>
              <a:buChar char="•"/>
            </a:pPr>
            <a:r>
              <a:rPr lang="en-GB" dirty="0" smtClean="0"/>
              <a:t> Product design/features</a:t>
            </a:r>
          </a:p>
          <a:p>
            <a:pPr>
              <a:buFont typeface="Arial" pitchFamily="34" charset="0"/>
              <a:buChar char="•"/>
            </a:pPr>
            <a:r>
              <a:rPr lang="en-GB" dirty="0" smtClean="0"/>
              <a:t> Marketing/Branding</a:t>
            </a:r>
          </a:p>
          <a:p>
            <a:pPr>
              <a:buFont typeface="Arial" pitchFamily="34" charset="0"/>
              <a:buChar char="•"/>
            </a:pPr>
            <a:r>
              <a:rPr lang="en-GB" dirty="0" smtClean="0"/>
              <a:t> Customer service</a:t>
            </a:r>
          </a:p>
          <a:p>
            <a:pPr>
              <a:buFont typeface="Arial" pitchFamily="34" charset="0"/>
              <a:buChar char="•"/>
            </a:pPr>
            <a:r>
              <a:rPr lang="en-GB" dirty="0" smtClean="0"/>
              <a:t> Reliability/reputation</a:t>
            </a:r>
          </a:p>
          <a:p>
            <a:pPr>
              <a:buFont typeface="Arial" pitchFamily="34" charset="0"/>
              <a:buChar char="•"/>
            </a:pPr>
            <a:r>
              <a:rPr lang="en-GB" dirty="0" smtClean="0"/>
              <a:t> Product diversity</a:t>
            </a:r>
            <a:endParaRPr lang="en-GB" dirty="0"/>
          </a:p>
        </p:txBody>
      </p:sp>
      <p:sp>
        <p:nvSpPr>
          <p:cNvPr id="15" name="Text Box 3"/>
          <p:cNvSpPr txBox="1">
            <a:spLocks noChangeArrowheads="1"/>
          </p:cNvSpPr>
          <p:nvPr/>
        </p:nvSpPr>
        <p:spPr bwMode="auto">
          <a:xfrm>
            <a:off x="467544" y="1556792"/>
            <a:ext cx="8281987" cy="3754874"/>
          </a:xfrm>
          <a:prstGeom prst="rect">
            <a:avLst/>
          </a:prstGeom>
          <a:noFill/>
          <a:ln w="9525">
            <a:noFill/>
            <a:miter lim="800000"/>
            <a:headEnd/>
            <a:tailEnd/>
          </a:ln>
        </p:spPr>
        <p:txBody>
          <a:bodyPr wrap="square" numCol="1">
            <a:spAutoFit/>
          </a:bodyPr>
          <a:lstStyle/>
          <a:p>
            <a:r>
              <a:rPr lang="en-GB" sz="2800" b="1" dirty="0" smtClean="0">
                <a:latin typeface="Calibri" pitchFamily="34" charset="0"/>
                <a:cs typeface="Calibri" pitchFamily="34" charset="0"/>
              </a:rPr>
              <a:t>Differentiation ‘</a:t>
            </a:r>
            <a:r>
              <a:rPr lang="en-GB" sz="2800" b="1" u="sng" dirty="0" smtClean="0">
                <a:latin typeface="Calibri" pitchFamily="34" charset="0"/>
                <a:cs typeface="Calibri" pitchFamily="34" charset="0"/>
              </a:rPr>
              <a:t>not by </a:t>
            </a:r>
            <a:r>
              <a:rPr lang="en-GB" sz="2800" b="1" u="sng" dirty="0" err="1" smtClean="0">
                <a:latin typeface="Calibri" pitchFamily="34" charset="0"/>
                <a:cs typeface="Calibri" pitchFamily="34" charset="0"/>
              </a:rPr>
              <a:t>price</a:t>
            </a:r>
            <a:r>
              <a:rPr lang="en-GB" sz="2800" b="1" dirty="0" err="1" smtClean="0">
                <a:latin typeface="Calibri" pitchFamily="34" charset="0"/>
                <a:cs typeface="Calibri" pitchFamily="34" charset="0"/>
              </a:rPr>
              <a:t>’</a:t>
            </a:r>
            <a:r>
              <a:rPr lang="en-GB" sz="2800" b="1" dirty="0" smtClean="0">
                <a:latin typeface="Calibri" pitchFamily="34" charset="0"/>
                <a:cs typeface="Calibri" pitchFamily="34" charset="0"/>
              </a:rPr>
              <a:t>:</a:t>
            </a: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solidFill>
                  <a:schemeClr val="bg1"/>
                </a:solidFill>
                <a:latin typeface="Tahoma" pitchFamily="34" charset="0"/>
                <a:ea typeface="ＭＳ Ｐゴシック" pitchFamily="-112" charset="-128"/>
              </a:rPr>
              <a:t>Cover Page</a:t>
            </a:r>
          </a:p>
          <a:p>
            <a:pPr marL="457200" indent="-457200" hangingPunct="0"/>
            <a:r>
              <a:rPr lang="en-GB" sz="2000" dirty="0" smtClean="0">
                <a:solidFill>
                  <a:schemeClr val="bg1"/>
                </a:solidFill>
                <a:latin typeface="Tahoma" pitchFamily="34" charset="0"/>
                <a:ea typeface="ＭＳ Ｐゴシック" pitchFamily="-112" charset="-128"/>
              </a:rPr>
              <a:t>Contents Page</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The Marketing Mix – </a:t>
            </a:r>
            <a:r>
              <a:rPr lang="en-GB" b="1" dirty="0" smtClean="0">
                <a:solidFill>
                  <a:srgbClr val="FF0000"/>
                </a:solidFill>
                <a:latin typeface="Century Gothic" pitchFamily="34" charset="0"/>
              </a:rPr>
              <a:t>5 P’s</a:t>
            </a:r>
            <a:endParaRPr lang="en-GB" b="1" dirty="0">
              <a:solidFill>
                <a:srgbClr val="FF0000"/>
              </a:solidFill>
              <a:latin typeface="Century Gothic" pitchFamily="34" charset="0"/>
            </a:endParaRPr>
          </a:p>
        </p:txBody>
      </p:sp>
      <p:pic>
        <p:nvPicPr>
          <p:cNvPr id="41988" name="Picture 4" descr="Image result for 5p's"/>
          <p:cNvPicPr>
            <a:picLocks noChangeAspect="1" noChangeArrowheads="1"/>
          </p:cNvPicPr>
          <p:nvPr/>
        </p:nvPicPr>
        <p:blipFill>
          <a:blip r:embed="rId2" cstate="print"/>
          <a:srcRect/>
          <a:stretch>
            <a:fillRect/>
          </a:stretch>
        </p:blipFill>
        <p:spPr bwMode="auto">
          <a:xfrm>
            <a:off x="1403648" y="2060848"/>
            <a:ext cx="5715000" cy="4324351"/>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srcRect/>
          <a:stretch>
            <a:fillRect/>
          </a:stretch>
        </p:blipFill>
        <p:spPr bwMode="auto">
          <a:xfrm>
            <a:off x="1043608" y="0"/>
            <a:ext cx="6552728" cy="6724323"/>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PRODUCT</a:t>
            </a:r>
            <a:endParaRPr lang="en-GB" b="1" dirty="0">
              <a:latin typeface="Century Gothic" pitchFamily="34" charset="0"/>
            </a:endParaRPr>
          </a:p>
        </p:txBody>
      </p:sp>
      <p:sp>
        <p:nvSpPr>
          <p:cNvPr id="8" name="Text Box 3"/>
          <p:cNvSpPr txBox="1">
            <a:spLocks noChangeArrowheads="1"/>
          </p:cNvSpPr>
          <p:nvPr/>
        </p:nvSpPr>
        <p:spPr bwMode="auto">
          <a:xfrm>
            <a:off x="467544" y="1549816"/>
            <a:ext cx="8281987" cy="5047536"/>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u="sng" dirty="0" smtClean="0">
                <a:latin typeface="Calibri" pitchFamily="34" charset="0"/>
                <a:cs typeface="Calibri" pitchFamily="34" charset="0"/>
              </a:rPr>
              <a:t>For your assignment:</a:t>
            </a:r>
            <a:endParaRPr lang="en-GB" sz="2800" b="1" i="1" u="sng" dirty="0" smtClean="0">
              <a:latin typeface="Calibri" pitchFamily="34" charset="0"/>
              <a:cs typeface="Calibri" pitchFamily="34" charset="0"/>
            </a:endParaRPr>
          </a:p>
          <a:p>
            <a:pPr marL="514350" indent="-514350" eaLnBrk="0" hangingPunct="0">
              <a:spcBef>
                <a:spcPct val="50000"/>
              </a:spcBef>
            </a:pPr>
            <a:r>
              <a:rPr lang="en-GB" sz="2800" b="1" dirty="0" smtClean="0">
                <a:latin typeface="Calibri" pitchFamily="34" charset="0"/>
                <a:cs typeface="Calibri" pitchFamily="34" charset="0"/>
              </a:rPr>
              <a:t>Cover the description and detail in the main ‘Product Section’. </a:t>
            </a:r>
          </a:p>
          <a:p>
            <a:pPr marL="514350" indent="-514350" eaLnBrk="0" hangingPunct="0">
              <a:spcBef>
                <a:spcPct val="50000"/>
              </a:spcBef>
            </a:pPr>
            <a:r>
              <a:rPr lang="en-GB" sz="2800" b="1" dirty="0" smtClean="0">
                <a:latin typeface="Calibri" pitchFamily="34" charset="0"/>
                <a:cs typeface="Calibri" pitchFamily="34" charset="0"/>
              </a:rPr>
              <a:t>In the Marketing section for ‘Product’ I would discuss more the design, packaging and aesthetics of your idea. The branding and ‘look’. Include images.</a:t>
            </a:r>
          </a:p>
          <a:p>
            <a:pPr marL="971550" lvl="1" indent="-514350" eaLnBrk="0" hangingPunct="0">
              <a:spcBef>
                <a:spcPct val="50000"/>
              </a:spcBef>
              <a:buFont typeface="Arial" pitchFamily="34" charset="0"/>
              <a:buChar char="•"/>
            </a:pPr>
            <a:r>
              <a:rPr lang="en-GB" sz="2800" i="1" dirty="0" smtClean="0">
                <a:latin typeface="Calibri" pitchFamily="34" charset="0"/>
                <a:cs typeface="Calibri" pitchFamily="34" charset="0"/>
              </a:rPr>
              <a:t>What size(s), </a:t>
            </a:r>
            <a:r>
              <a:rPr lang="en-GB" sz="2800" i="1" dirty="0" err="1" smtClean="0">
                <a:latin typeface="Calibri" pitchFamily="34" charset="0"/>
                <a:cs typeface="Calibri" pitchFamily="34" charset="0"/>
              </a:rPr>
              <a:t>color</a:t>
            </a:r>
            <a:r>
              <a:rPr lang="en-GB" sz="2800" i="1" dirty="0" smtClean="0">
                <a:latin typeface="Calibri" pitchFamily="34" charset="0"/>
                <a:cs typeface="Calibri" pitchFamily="34" charset="0"/>
              </a:rPr>
              <a:t>(s), and so on, should it be?</a:t>
            </a:r>
          </a:p>
          <a:p>
            <a:pPr marL="971550" lvl="1" indent="-514350" eaLnBrk="0" hangingPunct="0">
              <a:spcBef>
                <a:spcPct val="50000"/>
              </a:spcBef>
              <a:buFont typeface="Arial" pitchFamily="34" charset="0"/>
              <a:buChar char="•"/>
            </a:pPr>
            <a:r>
              <a:rPr lang="en-GB" sz="2800" i="1" dirty="0" smtClean="0">
                <a:latin typeface="Calibri" pitchFamily="34" charset="0"/>
                <a:cs typeface="Calibri" pitchFamily="34" charset="0"/>
              </a:rPr>
              <a:t>What is it to be called? Slogans?  Logo?</a:t>
            </a:r>
          </a:p>
          <a:p>
            <a:pPr marL="971550" lvl="1" indent="-514350" eaLnBrk="0" hangingPunct="0">
              <a:spcBef>
                <a:spcPct val="50000"/>
              </a:spcBef>
              <a:buFont typeface="Arial" pitchFamily="34" charset="0"/>
              <a:buChar char="•"/>
            </a:pPr>
            <a:r>
              <a:rPr lang="en-GB" sz="2800" i="1" dirty="0" smtClean="0">
                <a:latin typeface="Calibri" pitchFamily="34" charset="0"/>
                <a:cs typeface="Calibri" pitchFamily="34" charset="0"/>
              </a:rPr>
              <a:t>How is it branded? Any sub-brands?</a:t>
            </a:r>
            <a:endParaRPr lang="en-GB" sz="2800" b="1"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PRICE</a:t>
            </a:r>
            <a:endParaRPr lang="en-GB" b="1" dirty="0">
              <a:latin typeface="Century Gothic" pitchFamily="34" charset="0"/>
            </a:endParaRPr>
          </a:p>
        </p:txBody>
      </p:sp>
      <p:sp>
        <p:nvSpPr>
          <p:cNvPr id="8" name="Text Box 3"/>
          <p:cNvSpPr txBox="1">
            <a:spLocks noChangeArrowheads="1"/>
          </p:cNvSpPr>
          <p:nvPr/>
        </p:nvSpPr>
        <p:spPr bwMode="auto">
          <a:xfrm>
            <a:off x="467544" y="1556792"/>
            <a:ext cx="8281987" cy="5078313"/>
          </a:xfrm>
          <a:prstGeom prst="rect">
            <a:avLst/>
          </a:prstGeom>
          <a:noFill/>
          <a:ln w="9525">
            <a:noFill/>
            <a:miter lim="800000"/>
            <a:headEnd/>
            <a:tailEnd/>
          </a:ln>
        </p:spPr>
        <p:txBody>
          <a:bodyPr wrap="square" numCol="1">
            <a:spAutoFit/>
          </a:bodyPr>
          <a:lstStyle/>
          <a:p>
            <a:pPr marL="514350" indent="-514350" eaLnBrk="0" hangingPunct="0">
              <a:spcBef>
                <a:spcPct val="50000"/>
              </a:spcBef>
            </a:pPr>
            <a:endParaRPr lang="en-GB" sz="2400" dirty="0" smtClean="0">
              <a:latin typeface="Calibri" pitchFamily="34" charset="0"/>
              <a:cs typeface="Calibri" pitchFamily="34" charset="0"/>
            </a:endParaRPr>
          </a:p>
          <a:p>
            <a:pPr marL="514350" indent="-514350" eaLnBrk="0" hangingPunct="0">
              <a:spcBef>
                <a:spcPct val="50000"/>
              </a:spcBef>
            </a:pPr>
            <a:r>
              <a:rPr lang="en-GB" sz="2400" b="1" dirty="0" smtClean="0">
                <a:latin typeface="Calibri" pitchFamily="34" charset="0"/>
                <a:cs typeface="Calibri" pitchFamily="34" charset="0"/>
              </a:rPr>
              <a:t>The three ‘real-life’ principles:</a:t>
            </a:r>
          </a:p>
          <a:p>
            <a:pPr marL="514350" indent="-514350" eaLnBrk="0" hangingPunct="0">
              <a:spcBef>
                <a:spcPct val="50000"/>
              </a:spcBef>
            </a:pPr>
            <a:endParaRPr lang="en-GB" sz="2400" dirty="0" smtClean="0">
              <a:latin typeface="Calibri" pitchFamily="34" charset="0"/>
              <a:cs typeface="Calibri" pitchFamily="34" charset="0"/>
            </a:endParaRPr>
          </a:p>
          <a:p>
            <a:pPr marL="514350" indent="-514350" eaLnBrk="0" hangingPunct="0">
              <a:spcBef>
                <a:spcPct val="50000"/>
              </a:spcBef>
              <a:buAutoNum type="arabicPeriod"/>
            </a:pPr>
            <a:r>
              <a:rPr lang="en-GB" sz="2400" dirty="0" smtClean="0">
                <a:latin typeface="Calibri" pitchFamily="34" charset="0"/>
                <a:cs typeface="Calibri" pitchFamily="34" charset="0"/>
              </a:rPr>
              <a:t>Profit = Price – cost </a:t>
            </a:r>
            <a:r>
              <a:rPr lang="en-GB" sz="2400" b="1" dirty="0" smtClean="0">
                <a:latin typeface="Calibri" pitchFamily="34" charset="0"/>
                <a:cs typeface="Calibri" pitchFamily="34" charset="0"/>
              </a:rPr>
              <a:t>[ACTUAL]</a:t>
            </a:r>
          </a:p>
          <a:p>
            <a:pPr marL="514350" indent="-514350" eaLnBrk="0" hangingPunct="0">
              <a:spcBef>
                <a:spcPct val="50000"/>
              </a:spcBef>
              <a:buAutoNum type="arabicPeriod"/>
            </a:pPr>
            <a:endParaRPr lang="en-GB" sz="2400" dirty="0" smtClean="0">
              <a:latin typeface="Calibri" pitchFamily="34" charset="0"/>
              <a:cs typeface="Calibri" pitchFamily="34" charset="0"/>
            </a:endParaRPr>
          </a:p>
          <a:p>
            <a:pPr marL="514350" indent="-514350" eaLnBrk="0" hangingPunct="0">
              <a:spcBef>
                <a:spcPct val="50000"/>
              </a:spcBef>
              <a:buAutoNum type="arabicPeriod"/>
            </a:pPr>
            <a:r>
              <a:rPr lang="en-GB" sz="2400" dirty="0" smtClean="0">
                <a:latin typeface="Calibri" pitchFamily="34" charset="0"/>
                <a:cs typeface="Calibri" pitchFamily="34" charset="0"/>
              </a:rPr>
              <a:t>What price will get the work? </a:t>
            </a:r>
            <a:r>
              <a:rPr lang="en-GB" sz="2400" b="1" dirty="0" smtClean="0">
                <a:latin typeface="Calibri" pitchFamily="34" charset="0"/>
                <a:cs typeface="Calibri" pitchFamily="34" charset="0"/>
              </a:rPr>
              <a:t>[COMPETITIVE, REALISTIC, MARKET-DRIVEN]</a:t>
            </a:r>
            <a:r>
              <a:rPr lang="en-GB" sz="2400" dirty="0" smtClean="0">
                <a:latin typeface="Calibri" pitchFamily="34" charset="0"/>
                <a:cs typeface="Calibri" pitchFamily="34" charset="0"/>
              </a:rPr>
              <a:t> </a:t>
            </a:r>
          </a:p>
          <a:p>
            <a:pPr marL="514350" indent="-514350" eaLnBrk="0" hangingPunct="0">
              <a:spcBef>
                <a:spcPct val="50000"/>
              </a:spcBef>
              <a:buAutoNum type="arabicPeriod"/>
            </a:pPr>
            <a:endParaRPr lang="en-GB" sz="2400" dirty="0" smtClean="0">
              <a:latin typeface="Calibri" pitchFamily="34" charset="0"/>
              <a:cs typeface="Calibri" pitchFamily="34" charset="0"/>
            </a:endParaRPr>
          </a:p>
          <a:p>
            <a:pPr marL="514350" indent="-514350" eaLnBrk="0" hangingPunct="0">
              <a:spcBef>
                <a:spcPct val="50000"/>
              </a:spcBef>
              <a:buAutoNum type="arabicPeriod"/>
            </a:pPr>
            <a:r>
              <a:rPr lang="en-GB" sz="2400" dirty="0" smtClean="0">
                <a:latin typeface="Calibri" pitchFamily="34" charset="0"/>
                <a:cs typeface="Calibri" pitchFamily="34" charset="0"/>
              </a:rPr>
              <a:t>What am I worth? What do I want to earn? </a:t>
            </a:r>
            <a:r>
              <a:rPr lang="en-GB" sz="2400" b="1" dirty="0" smtClean="0">
                <a:latin typeface="Calibri" pitchFamily="34" charset="0"/>
                <a:cs typeface="Calibri" pitchFamily="34" charset="0"/>
              </a:rPr>
              <a:t>[VALUE, OPTIMISITIC]</a:t>
            </a:r>
            <a:endParaRPr lang="en-GB" sz="2400" dirty="0" smtClean="0">
              <a:solidFill>
                <a:srgbClr val="FF0000"/>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PRICE</a:t>
            </a:r>
            <a:endParaRPr lang="en-GB" b="1" dirty="0">
              <a:solidFill>
                <a:srgbClr val="FF0000"/>
              </a:solidFill>
              <a:latin typeface="Century Gothic" pitchFamily="34" charset="0"/>
            </a:endParaRPr>
          </a:p>
        </p:txBody>
      </p:sp>
      <p:sp>
        <p:nvSpPr>
          <p:cNvPr id="8" name="Text Box 3"/>
          <p:cNvSpPr txBox="1">
            <a:spLocks noChangeArrowheads="1"/>
          </p:cNvSpPr>
          <p:nvPr/>
        </p:nvSpPr>
        <p:spPr bwMode="auto">
          <a:xfrm>
            <a:off x="323528" y="1556792"/>
            <a:ext cx="5400600" cy="1015663"/>
          </a:xfrm>
          <a:prstGeom prst="rect">
            <a:avLst/>
          </a:prstGeom>
          <a:noFill/>
          <a:ln w="9525">
            <a:noFill/>
            <a:miter lim="800000"/>
            <a:headEnd/>
            <a:tailEnd/>
          </a:ln>
        </p:spPr>
        <p:txBody>
          <a:bodyPr wrap="square">
            <a:spAutoFit/>
          </a:bodyPr>
          <a:lstStyle/>
          <a:p>
            <a:r>
              <a:rPr lang="en-GB" sz="2000" b="1" dirty="0" smtClean="0"/>
              <a:t>Pricing Proposal/Strategy</a:t>
            </a:r>
          </a:p>
          <a:p>
            <a:endParaRPr lang="en-GB" sz="2000" b="1" dirty="0" smtClean="0"/>
          </a:p>
          <a:p>
            <a:r>
              <a:rPr lang="en-GB" sz="2000" b="1" dirty="0" smtClean="0"/>
              <a:t>Example:</a:t>
            </a:r>
            <a:endParaRPr lang="en-GB" sz="2000" b="1" dirty="0"/>
          </a:p>
        </p:txBody>
      </p:sp>
      <p:sp>
        <p:nvSpPr>
          <p:cNvPr id="4" name="TextBox 3"/>
          <p:cNvSpPr txBox="1"/>
          <p:nvPr/>
        </p:nvSpPr>
        <p:spPr>
          <a:xfrm>
            <a:off x="3563888" y="2636912"/>
            <a:ext cx="184731" cy="369332"/>
          </a:xfrm>
          <a:prstGeom prst="rect">
            <a:avLst/>
          </a:prstGeom>
          <a:noFill/>
        </p:spPr>
        <p:txBody>
          <a:bodyPr wrap="none" rtlCol="0">
            <a:spAutoFit/>
          </a:bodyPr>
          <a:lstStyle/>
          <a:p>
            <a:endParaRPr lang="en-GB" dirty="0"/>
          </a:p>
        </p:txBody>
      </p:sp>
      <p:sp>
        <p:nvSpPr>
          <p:cNvPr id="45057" name="Rectangle 1"/>
          <p:cNvSpPr>
            <a:spLocks noChangeArrowheads="1"/>
          </p:cNvSpPr>
          <p:nvPr/>
        </p:nvSpPr>
        <p:spPr bwMode="auto">
          <a:xfrm>
            <a:off x="971600" y="2703404"/>
            <a:ext cx="6984776" cy="3539430"/>
          </a:xfrm>
          <a:prstGeom prst="rect">
            <a:avLst/>
          </a:prstGeom>
          <a:noFill/>
          <a:ln w="9525">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5.12</a:t>
            </a: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 </a:t>
            </a:r>
            <a:r>
              <a:rPr kumimoji="0" lang="en-GB" sz="1400" b="1"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Pricing Strategy </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In-line with industry standards in this region, and at a competitive rate:</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Full day consultancy – up to @ £500 per day</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Half day consultancy – up to @ £275 per day</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Hourly consultancy – up to @ £70 per hour</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Training rates as per consultancy</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Reduced rates for longer term contracts:</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2-5 days @ £450 per day</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5-10 days @ £400 per day</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More than 10 days @ £350 per day</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Associate rates (incoming and outgoing) – 20% finder, 80% consultant</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These rates may start lower as NEODYNAMIC LTD develops a reputation for itself and generates some case studies.  </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Verdana" pitchFamily="34" charset="0"/>
                <a:ea typeface="Times New Roman" pitchFamily="18" charset="0"/>
                <a:cs typeface="Arial" pitchFamily="34" charset="0"/>
              </a:rPr>
              <a:t>Invoices will be submitted to clients monthly in arrears reflecting the products/services provided in the month. Invoices are due for payment within 30 days (one calendar month) from receipt.</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PLACE</a:t>
            </a:r>
            <a:endParaRPr lang="en-GB" b="1" dirty="0">
              <a:latin typeface="Century Gothic" pitchFamily="34" charset="0"/>
            </a:endParaRPr>
          </a:p>
        </p:txBody>
      </p:sp>
      <p:sp>
        <p:nvSpPr>
          <p:cNvPr id="8" name="Text Box 3"/>
          <p:cNvSpPr txBox="1">
            <a:spLocks noChangeArrowheads="1"/>
          </p:cNvSpPr>
          <p:nvPr/>
        </p:nvSpPr>
        <p:spPr bwMode="auto">
          <a:xfrm>
            <a:off x="538485" y="1700809"/>
            <a:ext cx="8281987" cy="4185761"/>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The ‘place’ / distribution:</a:t>
            </a:r>
          </a:p>
          <a:p>
            <a:pPr marL="514350" indent="-514350" eaLnBrk="0" hangingPunct="0">
              <a:spcBef>
                <a:spcPct val="50000"/>
              </a:spcBef>
              <a:buFontTx/>
              <a:buChar char="-"/>
            </a:pPr>
            <a:r>
              <a:rPr lang="en-GB" sz="2800" dirty="0" smtClean="0">
                <a:latin typeface="Calibri" pitchFamily="34" charset="0"/>
                <a:cs typeface="Calibri" pitchFamily="34" charset="0"/>
              </a:rPr>
              <a:t>Distribution channel (direct to consumer, or through intermediaries) </a:t>
            </a:r>
          </a:p>
          <a:p>
            <a:pPr marL="514350" indent="-514350" eaLnBrk="0" hangingPunct="0">
              <a:spcBef>
                <a:spcPct val="50000"/>
              </a:spcBef>
              <a:buFontTx/>
              <a:buChar char="-"/>
            </a:pPr>
            <a:r>
              <a:rPr lang="en-GB" sz="2800" dirty="0" smtClean="0">
                <a:latin typeface="Calibri" pitchFamily="34" charset="0"/>
                <a:cs typeface="Calibri" pitchFamily="34" charset="0"/>
              </a:rPr>
              <a:t>Retail options (physical or online)</a:t>
            </a:r>
          </a:p>
          <a:p>
            <a:pPr marL="514350" indent="-514350" eaLnBrk="0" hangingPunct="0">
              <a:spcBef>
                <a:spcPct val="50000"/>
              </a:spcBef>
              <a:buFontTx/>
              <a:buChar char="-"/>
            </a:pPr>
            <a:r>
              <a:rPr lang="en-GB" sz="2800" dirty="0" smtClean="0">
                <a:latin typeface="Calibri" pitchFamily="34" charset="0"/>
                <a:cs typeface="Calibri" pitchFamily="34" charset="0"/>
              </a:rPr>
              <a:t>Where and how are you going to sell?</a:t>
            </a:r>
          </a:p>
          <a:p>
            <a:pPr marL="514350" indent="-514350" eaLnBrk="0" hangingPunct="0">
              <a:spcBef>
                <a:spcPct val="50000"/>
              </a:spcBef>
            </a:pPr>
            <a:endParaRPr lang="en-GB" sz="2800" b="1" dirty="0" smtClean="0">
              <a:latin typeface="Calibri" pitchFamily="34" charset="0"/>
              <a:cs typeface="Calibri" pitchFamily="34" charset="0"/>
            </a:endParaRPr>
          </a:p>
          <a:p>
            <a:pPr marL="514350" indent="-514350" eaLnBrk="0" hangingPunct="0">
              <a:spcBef>
                <a:spcPct val="50000"/>
              </a:spcBef>
            </a:pPr>
            <a:endParaRPr lang="en-GB" sz="28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538485" y="1591047"/>
            <a:ext cx="8281987" cy="5078313"/>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400" b="1" dirty="0" smtClean="0">
                <a:latin typeface="Calibri" pitchFamily="34" charset="0"/>
                <a:cs typeface="Calibri" pitchFamily="34" charset="0"/>
              </a:rPr>
              <a:t>PROMOTIONAL MIX</a:t>
            </a:r>
          </a:p>
          <a:p>
            <a:pPr marL="514350" indent="-514350" eaLnBrk="0" hangingPunct="0">
              <a:spcBef>
                <a:spcPct val="50000"/>
              </a:spcBef>
              <a:buFontTx/>
              <a:buChar char="-"/>
            </a:pPr>
            <a:r>
              <a:rPr lang="en-GB" sz="2000" b="1" dirty="0" smtClean="0">
                <a:latin typeface="Calibri" pitchFamily="34" charset="0"/>
                <a:cs typeface="Calibri" pitchFamily="34" charset="0"/>
              </a:rPr>
              <a:t>Public Relations (PR): </a:t>
            </a:r>
            <a:r>
              <a:rPr lang="en-GB" sz="2000" dirty="0" smtClean="0">
                <a:latin typeface="Calibri" pitchFamily="34" charset="0"/>
                <a:cs typeface="Calibri" pitchFamily="34" charset="0"/>
              </a:rPr>
              <a:t>press coverage, online news, sponsorship association. </a:t>
            </a:r>
            <a:r>
              <a:rPr lang="en-GB" sz="2000" u="sng" dirty="0" smtClean="0">
                <a:latin typeface="Calibri" pitchFamily="34" charset="0"/>
                <a:cs typeface="Calibri" pitchFamily="34" charset="0"/>
              </a:rPr>
              <a:t>“About image/values”</a:t>
            </a:r>
          </a:p>
          <a:p>
            <a:pPr marL="514350" indent="-514350" eaLnBrk="0" hangingPunct="0">
              <a:spcBef>
                <a:spcPct val="50000"/>
              </a:spcBef>
              <a:buFontTx/>
              <a:buChar char="-"/>
            </a:pPr>
            <a:r>
              <a:rPr lang="en-GB" sz="2000" b="1" dirty="0" smtClean="0">
                <a:latin typeface="Calibri" pitchFamily="34" charset="0"/>
                <a:cs typeface="Calibri" pitchFamily="34" charset="0"/>
              </a:rPr>
              <a:t>Advertising: </a:t>
            </a:r>
            <a:r>
              <a:rPr lang="en-GB" sz="2000" dirty="0" smtClean="0">
                <a:latin typeface="Calibri" pitchFamily="34" charset="0"/>
                <a:cs typeface="Calibri" pitchFamily="34" charset="0"/>
              </a:rPr>
              <a:t>TV, online (Google, </a:t>
            </a:r>
            <a:r>
              <a:rPr lang="en-GB" sz="2000" dirty="0" err="1" smtClean="0">
                <a:latin typeface="Calibri" pitchFamily="34" charset="0"/>
                <a:cs typeface="Calibri" pitchFamily="34" charset="0"/>
              </a:rPr>
              <a:t>Facebook</a:t>
            </a:r>
            <a:r>
              <a:rPr lang="en-GB" sz="2000" dirty="0" smtClean="0">
                <a:latin typeface="Calibri" pitchFamily="34" charset="0"/>
                <a:cs typeface="Calibri" pitchFamily="34" charset="0"/>
              </a:rPr>
              <a:t>), press, magazines,  </a:t>
            </a:r>
            <a:r>
              <a:rPr lang="en-GB" sz="2000" u="sng" dirty="0" smtClean="0">
                <a:latin typeface="Calibri" pitchFamily="34" charset="0"/>
                <a:cs typeface="Calibri" pitchFamily="34" charset="0"/>
              </a:rPr>
              <a:t>“Create awareness, persuade, remind”</a:t>
            </a:r>
          </a:p>
          <a:p>
            <a:pPr marL="514350" indent="-514350" eaLnBrk="0" hangingPunct="0">
              <a:spcBef>
                <a:spcPct val="50000"/>
              </a:spcBef>
              <a:buFontTx/>
              <a:buChar char="-"/>
            </a:pPr>
            <a:r>
              <a:rPr lang="en-GB" sz="2000" b="1" dirty="0" smtClean="0">
                <a:latin typeface="Calibri" pitchFamily="34" charset="0"/>
                <a:cs typeface="Calibri" pitchFamily="34" charset="0"/>
              </a:rPr>
              <a:t>Direct Marketing</a:t>
            </a:r>
            <a:r>
              <a:rPr lang="en-GB" sz="2000" dirty="0" smtClean="0">
                <a:latin typeface="Calibri" pitchFamily="34" charset="0"/>
                <a:cs typeface="Calibri" pitchFamily="34" charset="0"/>
              </a:rPr>
              <a:t>: Direct mailings online (emails) and offline (postal), telemarketing, databases. </a:t>
            </a:r>
            <a:r>
              <a:rPr lang="en-GB" sz="2000" u="sng" dirty="0" smtClean="0">
                <a:latin typeface="Calibri" pitchFamily="34" charset="0"/>
                <a:cs typeface="Calibri" pitchFamily="34" charset="0"/>
              </a:rPr>
              <a:t>“B2B”</a:t>
            </a:r>
          </a:p>
          <a:p>
            <a:pPr marL="514350" indent="-514350" eaLnBrk="0" hangingPunct="0">
              <a:spcBef>
                <a:spcPct val="50000"/>
              </a:spcBef>
              <a:buFontTx/>
              <a:buChar char="-"/>
            </a:pPr>
            <a:r>
              <a:rPr lang="en-GB" sz="2000" b="1" dirty="0" smtClean="0">
                <a:latin typeface="Calibri" pitchFamily="34" charset="0"/>
                <a:cs typeface="Calibri" pitchFamily="34" charset="0"/>
              </a:rPr>
              <a:t>Sales Promotion: </a:t>
            </a:r>
            <a:r>
              <a:rPr lang="en-GB" sz="2000" dirty="0" smtClean="0">
                <a:latin typeface="Calibri" pitchFamily="34" charset="0"/>
                <a:cs typeface="Calibri" pitchFamily="34" charset="0"/>
              </a:rPr>
              <a:t>Price discounts, vouchers, BOGOF, free credit, extended guarantees. </a:t>
            </a:r>
            <a:r>
              <a:rPr lang="en-GB" sz="2000" u="sng" dirty="0" smtClean="0">
                <a:latin typeface="Calibri" pitchFamily="34" charset="0"/>
                <a:cs typeface="Calibri" pitchFamily="34" charset="0"/>
              </a:rPr>
              <a:t>“Short-term wins”</a:t>
            </a:r>
          </a:p>
          <a:p>
            <a:pPr marL="514350" indent="-514350" eaLnBrk="0" hangingPunct="0">
              <a:spcBef>
                <a:spcPct val="50000"/>
              </a:spcBef>
              <a:buFontTx/>
              <a:buChar char="-"/>
            </a:pPr>
            <a:r>
              <a:rPr lang="en-GB" sz="2000" b="1" dirty="0" smtClean="0">
                <a:latin typeface="Calibri" pitchFamily="34" charset="0"/>
                <a:cs typeface="Calibri" pitchFamily="34" charset="0"/>
              </a:rPr>
              <a:t>Personal Selling:</a:t>
            </a:r>
            <a:r>
              <a:rPr lang="en-GB" sz="2000" dirty="0" smtClean="0">
                <a:latin typeface="Calibri" pitchFamily="34" charset="0"/>
                <a:cs typeface="Calibri" pitchFamily="34" charset="0"/>
              </a:rPr>
              <a:t> Door-to-door, cold-calling, lead generation. </a:t>
            </a:r>
            <a:r>
              <a:rPr lang="en-GB" sz="2000" u="sng" dirty="0" smtClean="0">
                <a:latin typeface="Calibri" pitchFamily="34" charset="0"/>
                <a:cs typeface="Calibri" pitchFamily="34" charset="0"/>
              </a:rPr>
              <a:t>“Face-to-face, or 1-to-1”</a:t>
            </a:r>
          </a:p>
          <a:p>
            <a:pPr marL="514350" indent="-514350" eaLnBrk="0" hangingPunct="0">
              <a:spcBef>
                <a:spcPct val="50000"/>
              </a:spcBef>
              <a:buFontTx/>
              <a:buChar char="-"/>
            </a:pPr>
            <a:r>
              <a:rPr lang="en-GB" sz="2000" b="1" dirty="0" smtClean="0">
                <a:latin typeface="Calibri" pitchFamily="34" charset="0"/>
                <a:cs typeface="Calibri" pitchFamily="34" charset="0"/>
              </a:rPr>
              <a:t>Internet/Online: </a:t>
            </a:r>
            <a:r>
              <a:rPr lang="en-GB" sz="2000" dirty="0" smtClean="0">
                <a:latin typeface="Calibri" pitchFamily="34" charset="0"/>
                <a:cs typeface="Calibri" pitchFamily="34" charset="0"/>
              </a:rPr>
              <a:t>“</a:t>
            </a:r>
            <a:r>
              <a:rPr lang="en-GB" sz="2000" u="sng" dirty="0" smtClean="0">
                <a:latin typeface="Calibri" pitchFamily="34" charset="0"/>
                <a:cs typeface="Calibri" pitchFamily="34" charset="0"/>
              </a:rPr>
              <a:t>Your website design and function”</a:t>
            </a:r>
            <a:r>
              <a:rPr lang="en-GB" sz="2000" dirty="0" smtClean="0">
                <a:latin typeface="Calibri" pitchFamily="34" charset="0"/>
                <a:cs typeface="Calibri" pitchFamily="34" charset="0"/>
              </a:rPr>
              <a:t>. SEO and rankings. Blogs and social media interaction. </a:t>
            </a:r>
            <a:r>
              <a:rPr lang="en-GB" sz="2000" dirty="0" smtClean="0">
                <a:solidFill>
                  <a:srgbClr val="7030A0"/>
                </a:solidFill>
                <a:latin typeface="Calibri" pitchFamily="34" charset="0"/>
                <a:cs typeface="Calibri" pitchFamily="34" charset="0"/>
              </a:rPr>
              <a:t>[See ‘SMALL BUSINESS GUIDE’]</a:t>
            </a:r>
            <a:endParaRPr lang="en-GB" sz="2000" dirty="0" smtClean="0">
              <a:solidFill>
                <a:srgbClr val="7030A0"/>
              </a:solidFill>
              <a:latin typeface="AR BERKLEY" pitchFamily="2" charset="0"/>
              <a:cs typeface="Calibri" pitchFamily="34" charset="0"/>
            </a:endParaRPr>
          </a:p>
        </p:txBody>
      </p:sp>
      <p:sp>
        <p:nvSpPr>
          <p:cNvPr id="4" name="Title 3"/>
          <p:cNvSpPr>
            <a:spLocks noGrp="1"/>
          </p:cNvSpPr>
          <p:nvPr>
            <p:ph type="title"/>
          </p:nvPr>
        </p:nvSpPr>
        <p:spPr/>
        <p:txBody>
          <a:bodyPr/>
          <a:lstStyle/>
          <a:p>
            <a:endParaRPr lang="en-GB"/>
          </a:p>
        </p:txBody>
      </p:sp>
      <p:sp>
        <p:nvSpPr>
          <p:cNvPr id="5" name="Title 1"/>
          <p:cNvSpPr txBox="1">
            <a:spLocks/>
          </p:cNvSpPr>
          <p:nvPr/>
        </p:nvSpPr>
        <p:spPr>
          <a:xfrm>
            <a:off x="457200" y="260648"/>
            <a:ext cx="8229600" cy="868346"/>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4400" b="1" i="0" u="none" strike="noStrike" kern="1200" cap="none" spc="0" normalizeH="0" baseline="0" noProof="0" dirty="0" smtClean="0">
                <a:ln>
                  <a:noFill/>
                </a:ln>
                <a:solidFill>
                  <a:schemeClr val="tx2"/>
                </a:solidFill>
                <a:effectLst/>
                <a:uLnTx/>
                <a:uFillTx/>
                <a:latin typeface="Century Gothic" pitchFamily="34" charset="0"/>
                <a:ea typeface="+mj-ea"/>
                <a:cs typeface="+mj-cs"/>
              </a:rPr>
              <a:t>PROMOTION</a:t>
            </a:r>
            <a:endParaRPr kumimoji="0" lang="en-GB" sz="4400" b="1" i="0" u="none" strike="noStrike" kern="1200" cap="none" spc="0" normalizeH="0" baseline="0" noProof="0" dirty="0">
              <a:ln>
                <a:noFill/>
              </a:ln>
              <a:solidFill>
                <a:schemeClr val="tx2"/>
              </a:solidFill>
              <a:effectLst/>
              <a:uLnTx/>
              <a:uFillTx/>
              <a:latin typeface="Century Gothic" pitchFamily="34" charset="0"/>
              <a:ea typeface="+mj-ea"/>
              <a:cs typeface="+mj-cs"/>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538485" y="1700809"/>
            <a:ext cx="8281987" cy="3754874"/>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ADVERTISING AND PROMOTION</a:t>
            </a:r>
            <a:br>
              <a:rPr lang="en-GB" sz="2800" b="1" dirty="0" smtClean="0">
                <a:latin typeface="Calibri" pitchFamily="34" charset="0"/>
                <a:cs typeface="Calibri" pitchFamily="34" charset="0"/>
              </a:rPr>
            </a:br>
            <a:endParaRPr lang="en-GB" sz="2800" b="1" dirty="0" smtClean="0">
              <a:latin typeface="Calibri" pitchFamily="34" charset="0"/>
              <a:cs typeface="Calibri" pitchFamily="34" charset="0"/>
            </a:endParaRPr>
          </a:p>
          <a:p>
            <a:pPr marL="514350" indent="-514350" eaLnBrk="0" hangingPunct="0">
              <a:spcBef>
                <a:spcPct val="50000"/>
              </a:spcBef>
            </a:pPr>
            <a:r>
              <a:rPr lang="en-GB" sz="2800" b="1" dirty="0" smtClean="0">
                <a:solidFill>
                  <a:srgbClr val="00B050"/>
                </a:solidFill>
                <a:latin typeface="Calibri" pitchFamily="34" charset="0"/>
                <a:cs typeface="Calibri" pitchFamily="34" charset="0"/>
              </a:rPr>
              <a:t>Talk about all marketing and advertising channels you will use... HOWEVER,</a:t>
            </a:r>
          </a:p>
          <a:p>
            <a:pPr marL="514350" indent="-514350" eaLnBrk="0" hangingPunct="0">
              <a:spcBef>
                <a:spcPct val="50000"/>
              </a:spcBef>
            </a:pPr>
            <a:r>
              <a:rPr lang="en-GB" sz="2800" dirty="0" smtClean="0">
                <a:solidFill>
                  <a:srgbClr val="002060"/>
                </a:solidFill>
                <a:latin typeface="AR CENA" pitchFamily="2" charset="0"/>
                <a:cs typeface="Calibri" pitchFamily="34" charset="0"/>
              </a:rPr>
              <a:t>Come up with at least 3 </a:t>
            </a:r>
            <a:r>
              <a:rPr lang="en-GB" sz="2800" b="1" u="sng" dirty="0" smtClean="0">
                <a:solidFill>
                  <a:srgbClr val="002060"/>
                </a:solidFill>
                <a:latin typeface="AR CENA" pitchFamily="2" charset="0"/>
                <a:cs typeface="Calibri" pitchFamily="34" charset="0"/>
              </a:rPr>
              <a:t>CREATIVE</a:t>
            </a:r>
            <a:r>
              <a:rPr lang="en-GB" sz="2800" dirty="0" smtClean="0">
                <a:solidFill>
                  <a:srgbClr val="002060"/>
                </a:solidFill>
                <a:latin typeface="AR CENA" pitchFamily="2" charset="0"/>
                <a:cs typeface="Calibri" pitchFamily="34" charset="0"/>
              </a:rPr>
              <a:t> ideas for your advertising and promotion!</a:t>
            </a:r>
          </a:p>
          <a:p>
            <a:pPr marL="514350" indent="-514350" eaLnBrk="0" hangingPunct="0">
              <a:spcBef>
                <a:spcPct val="50000"/>
              </a:spcBef>
            </a:pPr>
            <a:r>
              <a:rPr lang="en-GB" sz="2800" dirty="0" smtClean="0">
                <a:solidFill>
                  <a:srgbClr val="002060"/>
                </a:solidFill>
                <a:latin typeface="AR CENA" pitchFamily="2" charset="0"/>
                <a:cs typeface="Calibri" pitchFamily="34" charset="0"/>
              </a:rPr>
              <a:t>(Try and do something a bit different. Have fun!)</a:t>
            </a:r>
          </a:p>
        </p:txBody>
      </p:sp>
      <p:sp>
        <p:nvSpPr>
          <p:cNvPr id="5"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PROMOTION</a:t>
            </a:r>
            <a:endParaRPr lang="en-GB" b="1" dirty="0">
              <a:latin typeface="Century Gothic"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lated image"/>
          <p:cNvPicPr>
            <a:picLocks noChangeAspect="1" noChangeArrowheads="1"/>
          </p:cNvPicPr>
          <p:nvPr/>
        </p:nvPicPr>
        <p:blipFill>
          <a:blip r:embed="rId2" cstate="print"/>
          <a:srcRect l="52128" t="70433" r="22340" b="6090"/>
          <a:stretch>
            <a:fillRect/>
          </a:stretch>
        </p:blipFill>
        <p:spPr bwMode="auto">
          <a:xfrm>
            <a:off x="2699792" y="2132856"/>
            <a:ext cx="3240360" cy="297033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538485" y="1700809"/>
            <a:ext cx="8281987" cy="5078313"/>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u="sng" dirty="0" smtClean="0">
                <a:latin typeface="Calibri" pitchFamily="34" charset="0"/>
                <a:cs typeface="Calibri" pitchFamily="34" charset="0"/>
              </a:rPr>
              <a:t>ASSIGNMENT:</a:t>
            </a:r>
          </a:p>
          <a:p>
            <a:pPr marL="514350" indent="-514350" eaLnBrk="0" hangingPunct="0">
              <a:spcBef>
                <a:spcPct val="50000"/>
              </a:spcBef>
            </a:pPr>
            <a:r>
              <a:rPr lang="en-GB" sz="2800" b="1" dirty="0" smtClean="0">
                <a:latin typeface="Calibri" pitchFamily="34" charset="0"/>
                <a:cs typeface="Calibri" pitchFamily="34" charset="0"/>
              </a:rPr>
              <a:t>YOU AND THE PEOPLE </a:t>
            </a:r>
            <a:r>
              <a:rPr lang="en-GB" sz="2800" b="1" u="sng" dirty="0" smtClean="0">
                <a:solidFill>
                  <a:srgbClr val="FF0000"/>
                </a:solidFill>
                <a:latin typeface="Calibri" pitchFamily="34" charset="0"/>
                <a:cs typeface="Calibri" pitchFamily="34" charset="0"/>
              </a:rPr>
              <a:t>IN </a:t>
            </a:r>
            <a:r>
              <a:rPr lang="en-GB" sz="2800" b="1" dirty="0" smtClean="0">
                <a:latin typeface="Calibri" pitchFamily="34" charset="0"/>
                <a:cs typeface="Calibri" pitchFamily="34" charset="0"/>
              </a:rPr>
              <a:t>THE BUSINESS THAT WILL BE INVOLVED IN GETTING THE PRODUCT/SERVICE TO THE CUSTOMER.</a:t>
            </a:r>
          </a:p>
          <a:p>
            <a:pPr marL="514350" indent="-514350" eaLnBrk="0" hangingPunct="0">
              <a:spcBef>
                <a:spcPct val="50000"/>
              </a:spcBef>
            </a:pPr>
            <a:r>
              <a:rPr lang="en-GB" sz="2400" i="1" dirty="0" smtClean="0">
                <a:latin typeface="Arial Unicode MS" pitchFamily="34" charset="-128"/>
                <a:ea typeface="Arial Unicode MS" pitchFamily="34" charset="-128"/>
                <a:cs typeface="Arial Unicode MS" pitchFamily="34" charset="-128"/>
              </a:rPr>
              <a:t>Who is helping you in your business? The people and services that you use in your business can impact your success. If your salespeople or your cleaner are rude, you'll lose customers and clients. What culture are you going to create for staff to ensure they portray a positive image and feeling for your business.</a:t>
            </a:r>
          </a:p>
          <a:p>
            <a:pPr marL="514350" indent="-514350" eaLnBrk="0" hangingPunct="0">
              <a:spcBef>
                <a:spcPct val="50000"/>
              </a:spcBef>
            </a:pPr>
            <a:r>
              <a:rPr lang="en-GB" sz="2400" b="1" dirty="0" smtClean="0">
                <a:latin typeface="Arial Unicode MS" pitchFamily="34" charset="-128"/>
                <a:ea typeface="Arial Unicode MS" pitchFamily="34" charset="-128"/>
                <a:cs typeface="Arial Unicode MS" pitchFamily="34" charset="-128"/>
              </a:rPr>
              <a:t>Don’t forget to include CV’s to support this section.</a:t>
            </a:r>
            <a:endParaRPr lang="en-GB" sz="2800" b="1" dirty="0" smtClean="0">
              <a:latin typeface="Calibri" pitchFamily="34" charset="0"/>
              <a:cs typeface="Calibri" pitchFamily="34" charset="0"/>
            </a:endParaRPr>
          </a:p>
        </p:txBody>
      </p:sp>
      <p:sp>
        <p:nvSpPr>
          <p:cNvPr id="5"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PEOPLE</a:t>
            </a:r>
            <a:endParaRPr lang="en-GB" b="1" dirty="0">
              <a:latin typeface="Century Gothic"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395536" y="1556792"/>
            <a:ext cx="8281987" cy="523220"/>
          </a:xfrm>
          <a:prstGeom prst="rect">
            <a:avLst/>
          </a:prstGeom>
          <a:noFill/>
          <a:ln w="9525">
            <a:noFill/>
            <a:miter lim="800000"/>
            <a:headEnd/>
            <a:tailEnd/>
          </a:ln>
        </p:spPr>
        <p:txBody>
          <a:bodyPr wrap="square" numCol="1">
            <a:spAutoFit/>
          </a:bodyPr>
          <a:lstStyle/>
          <a:p>
            <a:pPr eaLnBrk="0" hangingPunct="0">
              <a:spcBef>
                <a:spcPct val="50000"/>
              </a:spcBef>
            </a:pPr>
            <a:r>
              <a:rPr lang="en-GB" sz="2800" b="1" dirty="0" smtClean="0">
                <a:latin typeface="Calibri" pitchFamily="34" charset="0"/>
                <a:ea typeface="ＭＳ Ｐゴシック" pitchFamily="-112" charset="-128"/>
                <a:cs typeface="Calibri" pitchFamily="34" charset="0"/>
              </a:rPr>
              <a:t>Networks: </a:t>
            </a:r>
            <a:r>
              <a:rPr lang="en-GB" sz="2800" dirty="0" smtClean="0">
                <a:solidFill>
                  <a:srgbClr val="00B0F0"/>
                </a:solidFill>
                <a:latin typeface="Calibri" pitchFamily="34" charset="0"/>
                <a:ea typeface="ＭＳ Ｐゴシック" pitchFamily="-112" charset="-128"/>
                <a:cs typeface="Calibri" pitchFamily="34" charset="0"/>
              </a:rPr>
              <a:t>who would be in your support network?</a:t>
            </a:r>
            <a:endParaRPr lang="en-GB" sz="1600" dirty="0" smtClean="0">
              <a:solidFill>
                <a:srgbClr val="00B0F0"/>
              </a:solidFill>
              <a:latin typeface="Calibri" pitchFamily="34" charset="0"/>
              <a:ea typeface="ＭＳ Ｐゴシック" pitchFamily="-112" charset="-128"/>
              <a:cs typeface="Calibri" pitchFamily="34" charset="0"/>
            </a:endParaRPr>
          </a:p>
        </p:txBody>
      </p:sp>
      <p:sp>
        <p:nvSpPr>
          <p:cNvPr id="4" name="Text Box 3"/>
          <p:cNvSpPr txBox="1">
            <a:spLocks noChangeArrowheads="1"/>
          </p:cNvSpPr>
          <p:nvPr/>
        </p:nvSpPr>
        <p:spPr bwMode="auto">
          <a:xfrm>
            <a:off x="547936" y="2276873"/>
            <a:ext cx="8281987" cy="4093428"/>
          </a:xfrm>
          <a:prstGeom prst="rect">
            <a:avLst/>
          </a:prstGeom>
          <a:noFill/>
          <a:ln w="9525">
            <a:noFill/>
            <a:miter lim="800000"/>
            <a:headEnd/>
            <a:tailEnd/>
          </a:ln>
        </p:spPr>
        <p:txBody>
          <a:bodyPr wrap="square" numCol="3">
            <a:spAutoFit/>
          </a:bodyPr>
          <a:lstStyle/>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Friends &amp; Family</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Business owners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Academics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Uni Enterprise advisers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Business Wales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Business advisers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Accountants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Solicitors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Industry employees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Fellow students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Big Ideas Wales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Funders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Freelance agencies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Suppliers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Buyers/customers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Journalists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Business networks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LinkedIn</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Social media</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Mentors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Careers Advisors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Third sector specialists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Banks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Competitors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Complimentary services</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 Memberships/Unions. </a:t>
            </a:r>
          </a:p>
          <a:p>
            <a:pPr eaLnBrk="0" hangingPunct="0">
              <a:spcBef>
                <a:spcPct val="50000"/>
              </a:spcBef>
              <a:buFont typeface="Arial" pitchFamily="34" charset="0"/>
              <a:buChar char="•"/>
            </a:pPr>
            <a:r>
              <a:rPr lang="en-GB" sz="2000" i="1" dirty="0" smtClean="0">
                <a:latin typeface="Calibri" pitchFamily="34" charset="0"/>
                <a:ea typeface="ＭＳ Ｐゴシック" pitchFamily="-112" charset="-128"/>
                <a:cs typeface="Calibri" pitchFamily="34" charset="0"/>
              </a:rPr>
              <a:t>Anyone else...</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pPr eaLnBrk="0" hangingPunct="0">
              <a:spcBef>
                <a:spcPct val="50000"/>
              </a:spcBef>
            </a:pPr>
            <a:r>
              <a:rPr lang="en-GB" b="1" dirty="0" smtClean="0">
                <a:latin typeface="Calibri" pitchFamily="34" charset="0"/>
                <a:ea typeface="ＭＳ Ｐゴシック" pitchFamily="-112" charset="-128"/>
                <a:cs typeface="Calibri" pitchFamily="34" charset="0"/>
              </a:rPr>
              <a:t>RELATIONSHIP MARKETING</a:t>
            </a:r>
          </a:p>
        </p:txBody>
      </p:sp>
      <p:sp>
        <p:nvSpPr>
          <p:cNvPr id="8" name="Text Box 3"/>
          <p:cNvSpPr txBox="1">
            <a:spLocks noChangeArrowheads="1"/>
          </p:cNvSpPr>
          <p:nvPr/>
        </p:nvSpPr>
        <p:spPr bwMode="auto">
          <a:xfrm>
            <a:off x="538485" y="1700808"/>
            <a:ext cx="8281987" cy="3954929"/>
          </a:xfrm>
          <a:prstGeom prst="rect">
            <a:avLst/>
          </a:prstGeom>
          <a:noFill/>
          <a:ln w="9525">
            <a:noFill/>
            <a:miter lim="800000"/>
            <a:headEnd/>
            <a:tailEnd/>
          </a:ln>
        </p:spPr>
        <p:txBody>
          <a:bodyPr wrap="square">
            <a:spAutoFit/>
          </a:bodyPr>
          <a:lstStyle/>
          <a:p>
            <a:pPr eaLnBrk="0" hangingPunct="0">
              <a:spcBef>
                <a:spcPct val="50000"/>
              </a:spcBef>
            </a:pPr>
            <a:r>
              <a:rPr lang="en-GB" sz="2800" b="1" i="1" u="sng" dirty="0" smtClean="0">
                <a:latin typeface="Calibri" pitchFamily="34" charset="0"/>
                <a:ea typeface="ＭＳ Ｐゴシック" pitchFamily="-112" charset="-128"/>
                <a:cs typeface="Calibri" pitchFamily="34" charset="0"/>
              </a:rPr>
              <a:t>‘Get, Keep, Grow’ </a:t>
            </a:r>
            <a:r>
              <a:rPr lang="en-GB" sz="2800" i="1" dirty="0" smtClean="0">
                <a:latin typeface="Calibri" pitchFamily="34" charset="0"/>
                <a:ea typeface="ＭＳ Ｐゴシック" pitchFamily="-112" charset="-128"/>
                <a:cs typeface="Calibri" pitchFamily="34" charset="0"/>
              </a:rPr>
              <a:t>- It costs five times as much to get customers as it does to keep them.</a:t>
            </a:r>
          </a:p>
          <a:p>
            <a:pPr eaLnBrk="0" hangingPunct="0">
              <a:spcBef>
                <a:spcPct val="50000"/>
              </a:spcBef>
            </a:pPr>
            <a:endParaRPr lang="en-GB" i="1" dirty="0" smtClean="0">
              <a:latin typeface="Calibri" pitchFamily="34" charset="0"/>
              <a:ea typeface="ＭＳ Ｐゴシック" pitchFamily="-112" charset="-128"/>
              <a:cs typeface="Calibri" pitchFamily="34" charset="0"/>
            </a:endParaRPr>
          </a:p>
          <a:p>
            <a:pPr eaLnBrk="0" hangingPunct="0">
              <a:spcBef>
                <a:spcPct val="50000"/>
              </a:spcBef>
              <a:buFontTx/>
              <a:buChar char="-"/>
            </a:pPr>
            <a:r>
              <a:rPr lang="en-GB" sz="2800" dirty="0" smtClean="0">
                <a:latin typeface="Calibri" pitchFamily="34" charset="0"/>
                <a:ea typeface="ＭＳ Ｐゴシック" pitchFamily="-112" charset="-128"/>
                <a:cs typeface="Calibri" pitchFamily="34" charset="0"/>
              </a:rPr>
              <a:t>Brand reinforcement</a:t>
            </a:r>
          </a:p>
          <a:p>
            <a:pPr eaLnBrk="0" hangingPunct="0">
              <a:spcBef>
                <a:spcPct val="50000"/>
              </a:spcBef>
              <a:buFontTx/>
              <a:buChar char="-"/>
            </a:pPr>
            <a:r>
              <a:rPr lang="en-GB" sz="2800" dirty="0" smtClean="0">
                <a:latin typeface="Calibri" pitchFamily="34" charset="0"/>
                <a:ea typeface="ＭＳ Ｐゴシック" pitchFamily="-112" charset="-128"/>
                <a:cs typeface="Calibri" pitchFamily="34" charset="0"/>
              </a:rPr>
              <a:t>Feedback and improvements (communication)</a:t>
            </a:r>
          </a:p>
          <a:p>
            <a:pPr eaLnBrk="0" hangingPunct="0">
              <a:spcBef>
                <a:spcPct val="50000"/>
              </a:spcBef>
              <a:buFontTx/>
              <a:buChar char="-"/>
            </a:pPr>
            <a:r>
              <a:rPr lang="en-GB" sz="2800" dirty="0" smtClean="0">
                <a:latin typeface="Calibri" pitchFamily="34" charset="0"/>
                <a:ea typeface="ＭＳ Ｐゴシック" pitchFamily="-112" charset="-128"/>
                <a:cs typeface="Calibri" pitchFamily="34" charset="0"/>
              </a:rPr>
              <a:t>Retention (be active in keeping them)</a:t>
            </a:r>
          </a:p>
          <a:p>
            <a:pPr eaLnBrk="0" hangingPunct="0">
              <a:spcBef>
                <a:spcPct val="50000"/>
              </a:spcBef>
              <a:buFontTx/>
              <a:buChar char="-"/>
            </a:pPr>
            <a:r>
              <a:rPr lang="en-GB" sz="2800" dirty="0" smtClean="0">
                <a:latin typeface="Calibri" pitchFamily="34" charset="0"/>
                <a:ea typeface="ＭＳ Ｐゴシック" pitchFamily="-112" charset="-128"/>
                <a:cs typeface="Calibri" pitchFamily="34" charset="0"/>
              </a:rPr>
              <a:t>Create loyalty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solidFill>
                  <a:schemeClr val="bg1"/>
                </a:solidFill>
                <a:latin typeface="Tahoma" pitchFamily="34" charset="0"/>
                <a:ea typeface="ＭＳ Ｐゴシック" pitchFamily="-112" charset="-128"/>
              </a:rPr>
              <a:t>Cover Page</a:t>
            </a:r>
          </a:p>
          <a:p>
            <a:pPr marL="457200" indent="-457200" hangingPunct="0"/>
            <a:r>
              <a:rPr lang="en-GB" sz="2000" dirty="0" smtClean="0">
                <a:solidFill>
                  <a:schemeClr val="bg1"/>
                </a:solidFill>
                <a:latin typeface="Tahoma" pitchFamily="34" charset="0"/>
                <a:ea typeface="ＭＳ Ｐゴシック" pitchFamily="-112" charset="-128"/>
              </a:rPr>
              <a:t>Contents Page</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539552" y="476672"/>
            <a:ext cx="8281987" cy="523220"/>
          </a:xfrm>
          <a:prstGeom prst="rect">
            <a:avLst/>
          </a:prstGeom>
          <a:noFill/>
          <a:ln w="9525">
            <a:noFill/>
            <a:miter lim="800000"/>
            <a:headEnd/>
            <a:tailEnd/>
          </a:ln>
        </p:spPr>
        <p:txBody>
          <a:bodyPr wrap="square">
            <a:spAutoFit/>
          </a:bodyPr>
          <a:lstStyle/>
          <a:p>
            <a:pPr eaLnBrk="0" hangingPunct="0">
              <a:spcBef>
                <a:spcPct val="50000"/>
              </a:spcBef>
            </a:pPr>
            <a:r>
              <a:rPr lang="en-GB" sz="2800" b="1" dirty="0" smtClean="0">
                <a:latin typeface="Century Gothic" pitchFamily="34" charset="0"/>
                <a:ea typeface="ＭＳ Ｐゴシック" pitchFamily="-112" charset="-128"/>
              </a:rPr>
              <a:t>Limited Company </a:t>
            </a:r>
            <a:r>
              <a:rPr lang="en-GB" sz="2800" b="1" dirty="0" err="1" smtClean="0">
                <a:latin typeface="Century Gothic" pitchFamily="34" charset="0"/>
                <a:ea typeface="ＭＳ Ｐゴシック" pitchFamily="-112" charset="-128"/>
              </a:rPr>
              <a:t>vs</a:t>
            </a:r>
            <a:r>
              <a:rPr lang="en-GB" sz="2800" b="1" dirty="0" smtClean="0">
                <a:latin typeface="Century Gothic" pitchFamily="34" charset="0"/>
                <a:ea typeface="ＭＳ Ｐゴシック" pitchFamily="-112" charset="-128"/>
              </a:rPr>
              <a:t> Sole Trader</a:t>
            </a:r>
          </a:p>
        </p:txBody>
      </p:sp>
      <p:pic>
        <p:nvPicPr>
          <p:cNvPr id="95234" name="Picture 2" descr="Related image"/>
          <p:cNvPicPr>
            <a:picLocks noChangeAspect="1" noChangeArrowheads="1"/>
          </p:cNvPicPr>
          <p:nvPr/>
        </p:nvPicPr>
        <p:blipFill>
          <a:blip r:embed="rId2" cstate="print"/>
          <a:srcRect t="20677" b="20956"/>
          <a:stretch>
            <a:fillRect/>
          </a:stretch>
        </p:blipFill>
        <p:spPr bwMode="auto">
          <a:xfrm>
            <a:off x="1187624" y="1772816"/>
            <a:ext cx="6029325" cy="4536504"/>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3"/>
          <p:cNvSpPr txBox="1">
            <a:spLocks noChangeArrowheads="1"/>
          </p:cNvSpPr>
          <p:nvPr/>
        </p:nvSpPr>
        <p:spPr bwMode="auto">
          <a:xfrm>
            <a:off x="539552" y="188640"/>
            <a:ext cx="8281987" cy="954107"/>
          </a:xfrm>
          <a:prstGeom prst="rect">
            <a:avLst/>
          </a:prstGeom>
          <a:noFill/>
          <a:ln w="9525">
            <a:noFill/>
            <a:miter lim="800000"/>
            <a:headEnd/>
            <a:tailEnd/>
          </a:ln>
        </p:spPr>
        <p:txBody>
          <a:bodyPr wrap="square">
            <a:spAutoFit/>
          </a:bodyPr>
          <a:lstStyle/>
          <a:p>
            <a:pPr eaLnBrk="0" hangingPunct="0">
              <a:spcBef>
                <a:spcPct val="50000"/>
              </a:spcBef>
            </a:pPr>
            <a:r>
              <a:rPr lang="en-GB" sz="2800" b="1" dirty="0" smtClean="0">
                <a:latin typeface="Century Gothic" pitchFamily="34" charset="0"/>
                <a:ea typeface="ＭＳ Ｐゴシック" pitchFamily="-112" charset="-128"/>
              </a:rPr>
              <a:t>Social Enterprise / Community Interest Companies (CIC’s)</a:t>
            </a:r>
          </a:p>
        </p:txBody>
      </p:sp>
      <p:sp>
        <p:nvSpPr>
          <p:cNvPr id="5" name="TextBox 4"/>
          <p:cNvSpPr txBox="1"/>
          <p:nvPr/>
        </p:nvSpPr>
        <p:spPr>
          <a:xfrm>
            <a:off x="611560" y="1591047"/>
            <a:ext cx="7704856" cy="5078313"/>
          </a:xfrm>
          <a:prstGeom prst="rect">
            <a:avLst/>
          </a:prstGeom>
          <a:noFill/>
        </p:spPr>
        <p:txBody>
          <a:bodyPr wrap="square" rtlCol="0">
            <a:spAutoFit/>
          </a:bodyPr>
          <a:lstStyle/>
          <a:p>
            <a:r>
              <a:rPr lang="en-GB" b="1" dirty="0" smtClean="0"/>
              <a:t>A CIC is a special type of limited company which exists to benefit the community rather than private shareholders. </a:t>
            </a:r>
          </a:p>
          <a:p>
            <a:endParaRPr lang="en-GB" b="1" dirty="0" smtClean="0"/>
          </a:p>
          <a:p>
            <a:r>
              <a:rPr lang="en-GB" b="1" dirty="0" smtClean="0">
                <a:solidFill>
                  <a:srgbClr val="FF0000"/>
                </a:solidFill>
              </a:rPr>
              <a:t>They are NOT-FOR-PROFIT businesses but can still be profitable! Profits are simply reinvested.</a:t>
            </a:r>
          </a:p>
          <a:p>
            <a:endParaRPr lang="en-GB" b="1" dirty="0" smtClean="0"/>
          </a:p>
          <a:p>
            <a:endParaRPr lang="en-GB" b="1" dirty="0" smtClean="0"/>
          </a:p>
          <a:p>
            <a:pPr>
              <a:buFont typeface="Arial" pitchFamily="34" charset="0"/>
              <a:buChar char="•"/>
            </a:pPr>
            <a:r>
              <a:rPr lang="en-GB" b="1" dirty="0" smtClean="0"/>
              <a:t>include a ‘community interest statement’, explaining what your business plans to do for the public good.</a:t>
            </a:r>
          </a:p>
          <a:p>
            <a:pPr>
              <a:buFont typeface="Arial" pitchFamily="34" charset="0"/>
              <a:buChar char="•"/>
            </a:pPr>
            <a:endParaRPr lang="en-GB" b="1" dirty="0" smtClean="0"/>
          </a:p>
          <a:p>
            <a:pPr>
              <a:buFont typeface="Arial" pitchFamily="34" charset="0"/>
              <a:buChar char="•"/>
            </a:pPr>
            <a:r>
              <a:rPr lang="en-GB" b="1" dirty="0" smtClean="0"/>
              <a:t>create an ‘asset lock’- a legal promise stating that the company’s assets will only be used for its social objectives, </a:t>
            </a:r>
          </a:p>
          <a:p>
            <a:pPr>
              <a:buFont typeface="Arial" pitchFamily="34" charset="0"/>
              <a:buChar char="•"/>
            </a:pPr>
            <a:endParaRPr lang="en-GB" b="1" dirty="0" smtClean="0">
              <a:solidFill>
                <a:srgbClr val="00B050"/>
              </a:solidFill>
            </a:endParaRPr>
          </a:p>
          <a:p>
            <a:r>
              <a:rPr lang="en-GB" b="1" dirty="0" smtClean="0">
                <a:solidFill>
                  <a:srgbClr val="00B050"/>
                </a:solidFill>
              </a:rPr>
              <a:t>BENEFITS:-</a:t>
            </a:r>
          </a:p>
          <a:p>
            <a:pPr lvl="1">
              <a:buFont typeface="Arial" pitchFamily="34" charset="0"/>
              <a:buChar char="•"/>
            </a:pPr>
            <a:r>
              <a:rPr lang="en-GB" b="1" dirty="0" smtClean="0">
                <a:solidFill>
                  <a:srgbClr val="00B050"/>
                </a:solidFill>
              </a:rPr>
              <a:t> Do something you love for little risk? Be creative!</a:t>
            </a:r>
          </a:p>
          <a:p>
            <a:pPr lvl="1">
              <a:buFont typeface="Arial" pitchFamily="34" charset="0"/>
              <a:buChar char="•"/>
            </a:pPr>
            <a:r>
              <a:rPr lang="en-GB" b="1" dirty="0" smtClean="0">
                <a:solidFill>
                  <a:srgbClr val="00B050"/>
                </a:solidFill>
              </a:rPr>
              <a:t> Access to significant levels of funding.</a:t>
            </a:r>
          </a:p>
          <a:p>
            <a:pPr lvl="1">
              <a:buFont typeface="Arial" pitchFamily="34" charset="0"/>
              <a:buChar char="•"/>
            </a:pPr>
            <a:r>
              <a:rPr lang="en-GB" b="1" dirty="0" smtClean="0">
                <a:solidFill>
                  <a:srgbClr val="00B050"/>
                </a:solidFill>
              </a:rPr>
              <a:t> Can pay yourself and others a ‘reasonable’ salary.</a:t>
            </a:r>
          </a:p>
          <a:p>
            <a:pPr lvl="1">
              <a:buFont typeface="Arial" pitchFamily="34" charset="0"/>
              <a:buChar char="•"/>
            </a:pPr>
            <a:r>
              <a:rPr lang="en-GB" b="1" dirty="0" smtClean="0">
                <a:solidFill>
                  <a:srgbClr val="00B050"/>
                </a:solidFill>
              </a:rPr>
              <a:t> Far easier service/product to sell - ‘Social responsibility’</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fontScale="90000"/>
          </a:bodyPr>
          <a:lstStyle/>
          <a:p>
            <a:r>
              <a:rPr lang="en-GB" b="1" dirty="0" smtClean="0">
                <a:latin typeface="Century Gothic" pitchFamily="34" charset="0"/>
              </a:rPr>
              <a:t>Business Structure </a:t>
            </a:r>
            <a:br>
              <a:rPr lang="en-GB" b="1" dirty="0" smtClean="0">
                <a:latin typeface="Century Gothic" pitchFamily="34" charset="0"/>
              </a:rPr>
            </a:br>
            <a:r>
              <a:rPr lang="en-GB" sz="4000" b="1" dirty="0" smtClean="0">
                <a:latin typeface="Century Gothic" pitchFamily="34" charset="0"/>
              </a:rPr>
              <a:t>(or models or set-up or formation)</a:t>
            </a:r>
            <a:endParaRPr lang="en-GB" b="1" dirty="0">
              <a:latin typeface="Century Gothic" pitchFamily="34" charset="0"/>
            </a:endParaRPr>
          </a:p>
        </p:txBody>
      </p:sp>
      <p:sp>
        <p:nvSpPr>
          <p:cNvPr id="8" name="Text Box 3"/>
          <p:cNvSpPr txBox="1">
            <a:spLocks noChangeArrowheads="1"/>
          </p:cNvSpPr>
          <p:nvPr/>
        </p:nvSpPr>
        <p:spPr bwMode="auto">
          <a:xfrm>
            <a:off x="251520" y="1844824"/>
            <a:ext cx="8712967" cy="4104456"/>
          </a:xfrm>
          <a:prstGeom prst="rect">
            <a:avLst/>
          </a:prstGeom>
          <a:noFill/>
          <a:ln w="9525">
            <a:noFill/>
            <a:miter lim="800000"/>
            <a:headEnd/>
            <a:tailEnd/>
          </a:ln>
        </p:spPr>
        <p:txBody>
          <a:bodyPr wrap="square" numCol="2">
            <a:spAutoFit/>
          </a:bodyPr>
          <a:lstStyle/>
          <a:p>
            <a:pPr eaLnBrk="0" hangingPunct="0">
              <a:spcBef>
                <a:spcPct val="50000"/>
              </a:spcBef>
              <a:buFontTx/>
              <a:buChar char="-"/>
            </a:pPr>
            <a:r>
              <a:rPr lang="en-GB" sz="2800" b="1" dirty="0" smtClean="0">
                <a:latin typeface="Century Gothic" pitchFamily="34" charset="0"/>
                <a:ea typeface="ＭＳ Ｐゴシック" pitchFamily="-112" charset="-128"/>
              </a:rPr>
              <a:t>Other stuff...</a:t>
            </a:r>
          </a:p>
          <a:p>
            <a:pPr eaLnBrk="0" hangingPunct="0">
              <a:spcBef>
                <a:spcPct val="50000"/>
              </a:spcBef>
            </a:pPr>
            <a:endParaRPr lang="en-GB" sz="2800" b="1" dirty="0" smtClean="0">
              <a:latin typeface="Century Gothic" pitchFamily="34" charset="0"/>
              <a:ea typeface="ＭＳ Ｐゴシック" pitchFamily="-112" charset="-128"/>
            </a:endParaRP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VAT</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Taking on staff</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Allowable expenses, pensions, loans</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Grants and funding</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Insurance (PI/PL)</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Bank accounts</a:t>
            </a:r>
          </a:p>
          <a:p>
            <a:pPr eaLnBrk="0" hangingPunct="0">
              <a:spcBef>
                <a:spcPct val="50000"/>
              </a:spcBef>
              <a:buFont typeface="Arial" pitchFamily="34" charset="0"/>
              <a:buChar char="•"/>
            </a:pPr>
            <a:r>
              <a:rPr lang="en-GB" sz="2400" b="1" dirty="0" smtClean="0">
                <a:solidFill>
                  <a:srgbClr val="FF0000"/>
                </a:solidFill>
                <a:latin typeface="Century Gothic" pitchFamily="34" charset="0"/>
                <a:ea typeface="ＭＳ Ｐゴシック" pitchFamily="-112" charset="-128"/>
              </a:rPr>
              <a:t>Accreditations, Memberships &amp; Unions</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Tenders/Bids</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Policies/Procedures</a:t>
            </a:r>
          </a:p>
          <a:p>
            <a:pPr eaLnBrk="0" hangingPunct="0">
              <a:spcBef>
                <a:spcPct val="50000"/>
              </a:spcBef>
              <a:buFont typeface="Arial" pitchFamily="34" charset="0"/>
              <a:buChar char="•"/>
            </a:pPr>
            <a:r>
              <a:rPr lang="en-GB" sz="2400" b="1" dirty="0" smtClean="0">
                <a:latin typeface="Century Gothic" pitchFamily="34" charset="0"/>
                <a:ea typeface="ＭＳ Ｐゴシック" pitchFamily="-112" charset="-128"/>
              </a:rPr>
              <a:t>T&amp;C’s, contracts, invoices, receipts, etc. </a:t>
            </a:r>
            <a:endParaRPr lang="en-GB" sz="2400" b="1" dirty="0" smtClean="0">
              <a:solidFill>
                <a:srgbClr val="00B050"/>
              </a:solidFill>
              <a:latin typeface="Century Gothic" pitchFamily="34" charset="0"/>
              <a:ea typeface="ＭＳ Ｐゴシック" pitchFamily="-112" charset="-12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Health &amp; Safety</a:t>
            </a:r>
            <a:endParaRPr lang="en-GB" b="1" dirty="0">
              <a:latin typeface="Century Gothic" pitchFamily="34" charset="0"/>
            </a:endParaRPr>
          </a:p>
        </p:txBody>
      </p:sp>
      <p:sp>
        <p:nvSpPr>
          <p:cNvPr id="8" name="Text Box 3"/>
          <p:cNvSpPr txBox="1">
            <a:spLocks noChangeArrowheads="1"/>
          </p:cNvSpPr>
          <p:nvPr/>
        </p:nvSpPr>
        <p:spPr bwMode="auto">
          <a:xfrm>
            <a:off x="251521" y="1844824"/>
            <a:ext cx="6048672" cy="3108543"/>
          </a:xfrm>
          <a:prstGeom prst="rect">
            <a:avLst/>
          </a:prstGeom>
          <a:noFill/>
          <a:ln w="9525">
            <a:noFill/>
            <a:miter lim="800000"/>
            <a:headEnd/>
            <a:tailEnd/>
          </a:ln>
        </p:spPr>
        <p:txBody>
          <a:bodyPr wrap="square" numCol="1">
            <a:spAutoFit/>
          </a:bodyPr>
          <a:lstStyle/>
          <a:p>
            <a:pPr eaLnBrk="0" hangingPunct="0">
              <a:spcBef>
                <a:spcPct val="50000"/>
              </a:spcBef>
              <a:buFontTx/>
              <a:buChar char="-"/>
            </a:pPr>
            <a:r>
              <a:rPr lang="en-GB" sz="2800" b="1" dirty="0" smtClean="0">
                <a:latin typeface="Century Gothic" pitchFamily="34" charset="0"/>
                <a:ea typeface="ＭＳ Ｐゴシック" pitchFamily="-112" charset="-128"/>
              </a:rPr>
              <a:t>Use the services of an external agency or consultant</a:t>
            </a:r>
          </a:p>
          <a:p>
            <a:pPr eaLnBrk="0" hangingPunct="0">
              <a:spcBef>
                <a:spcPct val="50000"/>
              </a:spcBef>
              <a:buFontTx/>
              <a:buChar char="-"/>
            </a:pPr>
            <a:r>
              <a:rPr lang="en-GB" sz="2800" b="1" dirty="0" smtClean="0">
                <a:solidFill>
                  <a:srgbClr val="00B050"/>
                </a:solidFill>
                <a:latin typeface="Century Gothic" pitchFamily="34" charset="0"/>
                <a:ea typeface="ＭＳ Ｐゴシック" pitchFamily="-112" charset="-128"/>
              </a:rPr>
              <a:t> Complete risk assessments where necessary</a:t>
            </a:r>
          </a:p>
          <a:p>
            <a:pPr eaLnBrk="0" hangingPunct="0">
              <a:spcBef>
                <a:spcPct val="50000"/>
              </a:spcBef>
              <a:buFontTx/>
              <a:buChar char="-"/>
            </a:pPr>
            <a:r>
              <a:rPr lang="en-GB" sz="2800" b="1" dirty="0" smtClean="0">
                <a:solidFill>
                  <a:srgbClr val="00B050"/>
                </a:solidFill>
                <a:latin typeface="Century Gothic" pitchFamily="34" charset="0"/>
                <a:ea typeface="ＭＳ Ｐゴシック" pitchFamily="-112" charset="-128"/>
              </a:rPr>
              <a:t> Look to comply with all quality standards and H&amp;S regulations</a:t>
            </a:r>
            <a:endParaRPr lang="en-GB" sz="2400" b="1" dirty="0" smtClean="0">
              <a:solidFill>
                <a:srgbClr val="00B050"/>
              </a:solidFill>
              <a:latin typeface="Century Gothic" pitchFamily="34" charset="0"/>
              <a:ea typeface="ＭＳ Ｐゴシック" pitchFamily="-112" charset="-12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solidFill>
                  <a:schemeClr val="bg1"/>
                </a:solidFill>
                <a:latin typeface="Tahoma" pitchFamily="34" charset="0"/>
                <a:ea typeface="ＭＳ Ｐゴシック" pitchFamily="-112" charset="-128"/>
              </a:rPr>
              <a:t>Cover Page</a:t>
            </a:r>
          </a:p>
          <a:p>
            <a:pPr marL="457200" indent="-457200" hangingPunct="0"/>
            <a:r>
              <a:rPr lang="en-GB" sz="2000" dirty="0" smtClean="0">
                <a:solidFill>
                  <a:schemeClr val="bg1"/>
                </a:solidFill>
                <a:latin typeface="Tahoma" pitchFamily="34" charset="0"/>
                <a:ea typeface="ＭＳ Ｐゴシック" pitchFamily="-112" charset="-128"/>
              </a:rPr>
              <a:t>Contents Page</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3835" t="24082" r="41238" b="8735"/>
          <a:stretch>
            <a:fillRect/>
          </a:stretch>
        </p:blipFill>
        <p:spPr bwMode="auto">
          <a:xfrm>
            <a:off x="2267744" y="188640"/>
            <a:ext cx="6696744" cy="6552728"/>
          </a:xfrm>
          <a:prstGeom prst="rect">
            <a:avLst/>
          </a:prstGeom>
          <a:noFill/>
          <a:ln w="9525">
            <a:noFill/>
            <a:miter lim="800000"/>
            <a:headEnd/>
            <a:tailEnd/>
          </a:ln>
        </p:spPr>
      </p:pic>
      <p:sp>
        <p:nvSpPr>
          <p:cNvPr id="6" name="Title 1"/>
          <p:cNvSpPr>
            <a:spLocks noGrp="1"/>
          </p:cNvSpPr>
          <p:nvPr>
            <p:ph type="title"/>
          </p:nvPr>
        </p:nvSpPr>
        <p:spPr>
          <a:xfrm>
            <a:off x="457200" y="328406"/>
            <a:ext cx="8229600" cy="868346"/>
          </a:xfrm>
        </p:spPr>
        <p:txBody>
          <a:bodyPr>
            <a:normAutofit/>
          </a:bodyPr>
          <a:lstStyle/>
          <a:p>
            <a:r>
              <a:rPr lang="en-GB" b="1" dirty="0" smtClean="0"/>
              <a:t>SWOT </a:t>
            </a:r>
            <a:endParaRPr lang="en-GB" b="1" dirty="0"/>
          </a:p>
        </p:txBody>
      </p:sp>
      <p:cxnSp>
        <p:nvCxnSpPr>
          <p:cNvPr id="11" name="Straight Connector 10"/>
          <p:cNvCxnSpPr/>
          <p:nvPr/>
        </p:nvCxnSpPr>
        <p:spPr>
          <a:xfrm>
            <a:off x="395536" y="3933056"/>
            <a:ext cx="8712968" cy="0"/>
          </a:xfrm>
          <a:prstGeom prst="line">
            <a:avLst/>
          </a:prstGeom>
          <a:ln w="762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99592" y="2276872"/>
            <a:ext cx="800219" cy="830997"/>
          </a:xfrm>
          <a:prstGeom prst="rect">
            <a:avLst/>
          </a:prstGeom>
          <a:noFill/>
        </p:spPr>
        <p:txBody>
          <a:bodyPr wrap="none" rtlCol="0">
            <a:spAutoFit/>
          </a:bodyPr>
          <a:lstStyle/>
          <a:p>
            <a:r>
              <a:rPr lang="en-GB" sz="4800" b="1" dirty="0" smtClean="0"/>
              <a:t>IN</a:t>
            </a:r>
            <a:endParaRPr lang="en-GB" sz="4800" b="1" dirty="0"/>
          </a:p>
        </p:txBody>
      </p:sp>
      <p:sp>
        <p:nvSpPr>
          <p:cNvPr id="14" name="TextBox 13"/>
          <p:cNvSpPr txBox="1"/>
          <p:nvPr/>
        </p:nvSpPr>
        <p:spPr>
          <a:xfrm>
            <a:off x="539552" y="5085184"/>
            <a:ext cx="1484702" cy="830997"/>
          </a:xfrm>
          <a:prstGeom prst="rect">
            <a:avLst/>
          </a:prstGeom>
          <a:noFill/>
        </p:spPr>
        <p:txBody>
          <a:bodyPr wrap="none" rtlCol="0">
            <a:spAutoFit/>
          </a:bodyPr>
          <a:lstStyle/>
          <a:p>
            <a:r>
              <a:rPr lang="en-GB" sz="4800" b="1" dirty="0" smtClean="0"/>
              <a:t>OUT</a:t>
            </a:r>
            <a:endParaRPr lang="en-GB" sz="4800" b="1"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solidFill>
                  <a:schemeClr val="bg1"/>
                </a:solidFill>
                <a:latin typeface="Tahoma" pitchFamily="34" charset="0"/>
                <a:ea typeface="ＭＳ Ｐゴシック" pitchFamily="-112" charset="-128"/>
              </a:rPr>
              <a:t>Cover Page</a:t>
            </a:r>
          </a:p>
          <a:p>
            <a:pPr marL="457200" indent="-457200" hangingPunct="0"/>
            <a:r>
              <a:rPr lang="en-GB" sz="2000" dirty="0" smtClean="0">
                <a:solidFill>
                  <a:schemeClr val="bg1"/>
                </a:solidFill>
                <a:latin typeface="Tahoma" pitchFamily="34" charset="0"/>
                <a:ea typeface="ＭＳ Ｐゴシック" pitchFamily="-112" charset="-128"/>
              </a:rPr>
              <a:t>Contents Page</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solidFill>
                  <a:schemeClr val="bg1"/>
                </a:solidFill>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Finances</a:t>
            </a:r>
            <a:endParaRPr lang="en-GB" b="1" dirty="0">
              <a:solidFill>
                <a:srgbClr val="FF0000"/>
              </a:solidFill>
              <a:latin typeface="Century Gothic" pitchFamily="34" charset="0"/>
            </a:endParaRPr>
          </a:p>
        </p:txBody>
      </p:sp>
      <p:sp>
        <p:nvSpPr>
          <p:cNvPr id="8" name="Text Box 3"/>
          <p:cNvSpPr txBox="1">
            <a:spLocks noChangeArrowheads="1"/>
          </p:cNvSpPr>
          <p:nvPr/>
        </p:nvSpPr>
        <p:spPr bwMode="auto">
          <a:xfrm>
            <a:off x="395536" y="1556792"/>
            <a:ext cx="8281987" cy="4985980"/>
          </a:xfrm>
          <a:prstGeom prst="rect">
            <a:avLst/>
          </a:prstGeom>
          <a:noFill/>
          <a:ln w="9525">
            <a:noFill/>
            <a:miter lim="800000"/>
            <a:headEnd/>
            <a:tailEnd/>
          </a:ln>
        </p:spPr>
        <p:txBody>
          <a:bodyPr wrap="square">
            <a:spAutoFit/>
          </a:bodyPr>
          <a:lstStyle/>
          <a:p>
            <a:pPr eaLnBrk="0" hangingPunct="0">
              <a:spcBef>
                <a:spcPct val="50000"/>
              </a:spcBef>
            </a:pPr>
            <a:r>
              <a:rPr lang="en-GB" sz="2800" b="1" dirty="0" smtClean="0">
                <a:latin typeface="Calibri" pitchFamily="34" charset="0"/>
                <a:ea typeface="ＭＳ Ｐゴシック" pitchFamily="-112" charset="-128"/>
                <a:cs typeface="Calibri" pitchFamily="34" charset="0"/>
              </a:rPr>
              <a:t>What are the things you need?</a:t>
            </a:r>
            <a:br>
              <a:rPr lang="en-GB" sz="2800" b="1" dirty="0" smtClean="0">
                <a:latin typeface="Calibri" pitchFamily="34" charset="0"/>
                <a:ea typeface="ＭＳ Ｐゴシック" pitchFamily="-112" charset="-128"/>
                <a:cs typeface="Calibri" pitchFamily="34" charset="0"/>
              </a:rPr>
            </a:br>
            <a:r>
              <a:rPr lang="en-GB" sz="2800" dirty="0" smtClean="0">
                <a:latin typeface="Calibri" pitchFamily="34" charset="0"/>
                <a:ea typeface="ＭＳ Ｐゴシック" pitchFamily="-112" charset="-128"/>
                <a:cs typeface="Calibri" pitchFamily="34" charset="0"/>
              </a:rPr>
              <a:t>(Top priority resources)</a:t>
            </a:r>
          </a:p>
          <a:p>
            <a:pPr eaLnBrk="0" hangingPunct="0">
              <a:spcBef>
                <a:spcPct val="50000"/>
              </a:spcBef>
            </a:pPr>
            <a:endParaRPr lang="en-GB" sz="2800" dirty="0" smtClean="0">
              <a:latin typeface="Calibri" pitchFamily="34" charset="0"/>
              <a:ea typeface="ＭＳ Ｐゴシック" pitchFamily="-112" charset="-128"/>
              <a:cs typeface="Calibri" pitchFamily="34" charset="0"/>
            </a:endParaRPr>
          </a:p>
          <a:p>
            <a:pPr eaLnBrk="0" hangingPunct="0">
              <a:spcBef>
                <a:spcPct val="50000"/>
              </a:spcBef>
            </a:pPr>
            <a:r>
              <a:rPr lang="en-GB" sz="2000" b="1" dirty="0" smtClean="0"/>
              <a:t>Key Resources: </a:t>
            </a:r>
          </a:p>
          <a:p>
            <a:pPr eaLnBrk="0" hangingPunct="0">
              <a:spcBef>
                <a:spcPct val="50000"/>
              </a:spcBef>
              <a:buFont typeface="Arial" pitchFamily="34" charset="0"/>
              <a:buChar char="•"/>
            </a:pPr>
            <a:r>
              <a:rPr lang="en-GB" sz="2000" b="1" dirty="0" smtClean="0"/>
              <a:t>The resources that are necessary to create value for the customer.</a:t>
            </a:r>
          </a:p>
          <a:p>
            <a:pPr eaLnBrk="0" hangingPunct="0">
              <a:spcBef>
                <a:spcPct val="50000"/>
              </a:spcBef>
              <a:buFont typeface="Arial" pitchFamily="34" charset="0"/>
              <a:buChar char="•"/>
            </a:pPr>
            <a:r>
              <a:rPr lang="en-GB" sz="2000" b="1" dirty="0" smtClean="0"/>
              <a:t>They are considered an asset to a company, which are needed in order to sustain and support the business. </a:t>
            </a:r>
          </a:p>
          <a:p>
            <a:pPr eaLnBrk="0" hangingPunct="0">
              <a:spcBef>
                <a:spcPct val="50000"/>
              </a:spcBef>
              <a:buFont typeface="Arial" pitchFamily="34" charset="0"/>
              <a:buChar char="•"/>
            </a:pPr>
            <a:r>
              <a:rPr lang="en-GB" sz="2000" b="1" dirty="0" smtClean="0"/>
              <a:t>These resources could be human, financial, physical and intellectual.</a:t>
            </a:r>
          </a:p>
          <a:p>
            <a:pPr eaLnBrk="0" hangingPunct="0">
              <a:spcBef>
                <a:spcPct val="50000"/>
              </a:spcBef>
              <a:buFont typeface="Arial" pitchFamily="34" charset="0"/>
              <a:buChar char="•"/>
            </a:pPr>
            <a:endParaRPr lang="en-GB" sz="2000" b="1" dirty="0" smtClean="0"/>
          </a:p>
          <a:p>
            <a:pPr algn="r" eaLnBrk="0" hangingPunct="0">
              <a:spcBef>
                <a:spcPct val="50000"/>
              </a:spcBef>
            </a:pPr>
            <a:r>
              <a:rPr lang="en-GB" sz="2000" dirty="0" smtClean="0">
                <a:solidFill>
                  <a:srgbClr val="FF0000"/>
                </a:solidFill>
                <a:latin typeface="Arial Rounded MT Bold" pitchFamily="34" charset="0"/>
              </a:rPr>
              <a:t>[Will be looking for the description </a:t>
            </a:r>
            <a:r>
              <a:rPr lang="en-GB" sz="2000" u="sng" dirty="0" smtClean="0">
                <a:solidFill>
                  <a:srgbClr val="FF0000"/>
                </a:solidFill>
                <a:latin typeface="Arial Rounded MT Bold" pitchFamily="34" charset="0"/>
              </a:rPr>
              <a:t>and the justification!</a:t>
            </a:r>
            <a:r>
              <a:rPr lang="en-GB" sz="2000" dirty="0" smtClean="0">
                <a:solidFill>
                  <a:srgbClr val="FF0000"/>
                </a:solidFill>
                <a:latin typeface="Arial Rounded MT Bold" pitchFamily="34" charset="0"/>
              </a:rPr>
              <a:t>]</a:t>
            </a:r>
            <a:endParaRPr lang="en-GB" sz="2800" dirty="0" smtClean="0">
              <a:solidFill>
                <a:srgbClr val="FF0000"/>
              </a:solidFill>
              <a:latin typeface="Arial Rounded MT Bold" pitchFamily="34" charset="0"/>
              <a:ea typeface="ＭＳ Ｐゴシック" pitchFamily="-112" charset="-128"/>
              <a:cs typeface="Calibri"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Finances</a:t>
            </a:r>
            <a:endParaRPr lang="en-GB" b="1" dirty="0">
              <a:solidFill>
                <a:srgbClr val="FF0000"/>
              </a:solidFill>
              <a:latin typeface="Century Gothic" pitchFamily="34" charset="0"/>
            </a:endParaRPr>
          </a:p>
        </p:txBody>
      </p:sp>
      <p:sp>
        <p:nvSpPr>
          <p:cNvPr id="8" name="Text Box 3"/>
          <p:cNvSpPr txBox="1">
            <a:spLocks noChangeArrowheads="1"/>
          </p:cNvSpPr>
          <p:nvPr/>
        </p:nvSpPr>
        <p:spPr bwMode="auto">
          <a:xfrm>
            <a:off x="323528" y="1556792"/>
            <a:ext cx="8496944" cy="5016758"/>
          </a:xfrm>
          <a:prstGeom prst="rect">
            <a:avLst/>
          </a:prstGeom>
          <a:noFill/>
          <a:ln w="9525">
            <a:noFill/>
            <a:miter lim="800000"/>
            <a:headEnd/>
            <a:tailEnd/>
          </a:ln>
        </p:spPr>
        <p:txBody>
          <a:bodyPr wrap="square">
            <a:spAutoFit/>
          </a:bodyPr>
          <a:lstStyle/>
          <a:p>
            <a:r>
              <a:rPr lang="en-GB" sz="2000" b="1" dirty="0" smtClean="0"/>
              <a:t>WHO</a:t>
            </a:r>
            <a:r>
              <a:rPr lang="en-GB" sz="2000" dirty="0" smtClean="0"/>
              <a:t>:</a:t>
            </a:r>
          </a:p>
          <a:p>
            <a:r>
              <a:rPr lang="en-GB" sz="2000" dirty="0" smtClean="0"/>
              <a:t>Think about your skills and any additional staff, training, experts or advisors you’ll need.</a:t>
            </a:r>
          </a:p>
          <a:p>
            <a:endParaRPr lang="en-GB" sz="2000" dirty="0" smtClean="0"/>
          </a:p>
          <a:p>
            <a:r>
              <a:rPr lang="en-GB" sz="2000" dirty="0" smtClean="0"/>
              <a:t> </a:t>
            </a:r>
            <a:r>
              <a:rPr lang="en-GB" sz="2000" b="1" dirty="0" smtClean="0"/>
              <a:t>WHAT</a:t>
            </a:r>
            <a:r>
              <a:rPr lang="en-GB" sz="2000" dirty="0" smtClean="0"/>
              <a:t>:</a:t>
            </a:r>
          </a:p>
          <a:p>
            <a:r>
              <a:rPr lang="en-GB" sz="2000" dirty="0" smtClean="0"/>
              <a:t>Think about things needed e.g. equipment, raw materials, website, promotional items, etc.</a:t>
            </a:r>
          </a:p>
          <a:p>
            <a:endParaRPr lang="en-GB" sz="2000" dirty="0" smtClean="0"/>
          </a:p>
          <a:p>
            <a:r>
              <a:rPr lang="en-GB" sz="2000" b="1" dirty="0" smtClean="0"/>
              <a:t>WHERE</a:t>
            </a:r>
            <a:r>
              <a:rPr lang="en-GB" sz="2000" dirty="0" smtClean="0"/>
              <a:t>:</a:t>
            </a:r>
          </a:p>
          <a:p>
            <a:r>
              <a:rPr lang="en-GB" sz="2000" dirty="0" smtClean="0"/>
              <a:t>Think about your location such as any shop, office, studio or other business space. [ONLINE/OFFLINE]</a:t>
            </a:r>
          </a:p>
          <a:p>
            <a:endParaRPr lang="en-GB" sz="2000" dirty="0" smtClean="0"/>
          </a:p>
          <a:p>
            <a:r>
              <a:rPr lang="en-GB" sz="2000" b="1" dirty="0" smtClean="0"/>
              <a:t>ADDITIONAL INFORMATION </a:t>
            </a:r>
            <a:r>
              <a:rPr lang="en-GB" sz="2000" b="1" i="1" dirty="0" smtClean="0"/>
              <a:t>(SOURCE)</a:t>
            </a:r>
            <a:r>
              <a:rPr lang="en-GB" sz="2000" b="1" dirty="0" smtClean="0"/>
              <a:t>:</a:t>
            </a:r>
            <a:br>
              <a:rPr lang="en-GB" sz="2000" b="1" dirty="0" smtClean="0"/>
            </a:br>
            <a:r>
              <a:rPr lang="en-GB" dirty="0" smtClean="0"/>
              <a:t>Any early thoughts on how you might get these ingredients?</a:t>
            </a:r>
            <a:br>
              <a:rPr lang="en-GB" dirty="0" smtClean="0"/>
            </a:br>
            <a:r>
              <a:rPr lang="en-GB" dirty="0" smtClean="0"/>
              <a:t>(friends for design work, already own equipment, University access, will use contractors equipment, </a:t>
            </a:r>
            <a:r>
              <a:rPr lang="en-GB" dirty="0" err="1" smtClean="0"/>
              <a:t>Wix</a:t>
            </a:r>
            <a:r>
              <a:rPr lang="en-GB" dirty="0" smtClean="0"/>
              <a:t> or </a:t>
            </a:r>
            <a:r>
              <a:rPr lang="en-GB" dirty="0" err="1" smtClean="0"/>
              <a:t>Wordpress</a:t>
            </a:r>
            <a:r>
              <a:rPr lang="en-GB" dirty="0" smtClean="0"/>
              <a:t> or other, etc.)</a:t>
            </a:r>
            <a:endParaRPr lang="en-GB" sz="2000"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Finances</a:t>
            </a:r>
            <a:endParaRPr lang="en-GB" b="1" dirty="0">
              <a:solidFill>
                <a:srgbClr val="FF0000"/>
              </a:solidFill>
              <a:latin typeface="Century Gothic" pitchFamily="34" charset="0"/>
            </a:endParaRPr>
          </a:p>
        </p:txBody>
      </p:sp>
      <p:sp>
        <p:nvSpPr>
          <p:cNvPr id="8" name="Text Box 3"/>
          <p:cNvSpPr txBox="1">
            <a:spLocks noChangeArrowheads="1"/>
          </p:cNvSpPr>
          <p:nvPr/>
        </p:nvSpPr>
        <p:spPr bwMode="auto">
          <a:xfrm>
            <a:off x="323528" y="1556792"/>
            <a:ext cx="8496944" cy="5016758"/>
          </a:xfrm>
          <a:prstGeom prst="rect">
            <a:avLst/>
          </a:prstGeom>
          <a:noFill/>
          <a:ln w="9525">
            <a:noFill/>
            <a:miter lim="800000"/>
            <a:headEnd/>
            <a:tailEnd/>
          </a:ln>
        </p:spPr>
        <p:txBody>
          <a:bodyPr wrap="square">
            <a:spAutoFit/>
          </a:bodyPr>
          <a:lstStyle/>
          <a:p>
            <a:r>
              <a:rPr lang="en-GB" sz="2000" b="1" dirty="0" smtClean="0"/>
              <a:t>HOW WILL YOUR IDEA MAKE MONEY?</a:t>
            </a:r>
          </a:p>
          <a:p>
            <a:r>
              <a:rPr lang="en-GB" sz="2000" dirty="0" smtClean="0"/>
              <a:t>Think about all the different things you will sell and how.</a:t>
            </a:r>
          </a:p>
          <a:p>
            <a:endParaRPr lang="en-GB" sz="2000" dirty="0" smtClean="0"/>
          </a:p>
          <a:p>
            <a:pPr>
              <a:buFont typeface="Arial" pitchFamily="34" charset="0"/>
              <a:buChar char="•"/>
            </a:pPr>
            <a:r>
              <a:rPr lang="en-GB" sz="2000" dirty="0" smtClean="0"/>
              <a:t>Your offerings/products/services</a:t>
            </a:r>
          </a:p>
          <a:p>
            <a:pPr>
              <a:buFont typeface="Arial" pitchFamily="34" charset="0"/>
              <a:buChar char="•"/>
            </a:pPr>
            <a:r>
              <a:rPr lang="en-GB" sz="2000" dirty="0" smtClean="0"/>
              <a:t>Price (fixed, per situation, hourly, per contract, competitive)</a:t>
            </a:r>
          </a:p>
          <a:p>
            <a:pPr>
              <a:buFont typeface="Arial" pitchFamily="34" charset="0"/>
              <a:buChar char="•"/>
            </a:pPr>
            <a:r>
              <a:rPr lang="en-GB" sz="2000" dirty="0" smtClean="0"/>
              <a:t>Quotes</a:t>
            </a:r>
          </a:p>
          <a:p>
            <a:pPr>
              <a:buFont typeface="Arial" pitchFamily="34" charset="0"/>
              <a:buChar char="•"/>
            </a:pPr>
            <a:r>
              <a:rPr lang="en-GB" sz="2000" dirty="0" smtClean="0"/>
              <a:t>Commission</a:t>
            </a:r>
          </a:p>
          <a:p>
            <a:pPr>
              <a:buFont typeface="Arial" pitchFamily="34" charset="0"/>
              <a:buChar char="•"/>
            </a:pPr>
            <a:r>
              <a:rPr lang="en-GB" sz="2000" dirty="0" smtClean="0"/>
              <a:t>Royalties/Licensing</a:t>
            </a:r>
          </a:p>
          <a:p>
            <a:pPr>
              <a:buFont typeface="Arial" pitchFamily="34" charset="0"/>
              <a:buChar char="•"/>
            </a:pPr>
            <a:r>
              <a:rPr lang="en-GB" sz="2000" dirty="0" smtClean="0"/>
              <a:t>Selling mediums</a:t>
            </a:r>
          </a:p>
          <a:p>
            <a:pPr>
              <a:buFont typeface="Arial" pitchFamily="34" charset="0"/>
              <a:buChar char="•"/>
            </a:pPr>
            <a:r>
              <a:rPr lang="en-GB" sz="2000" dirty="0" smtClean="0"/>
              <a:t>Invoices</a:t>
            </a:r>
          </a:p>
          <a:p>
            <a:pPr>
              <a:buFont typeface="Arial" pitchFamily="34" charset="0"/>
              <a:buChar char="•"/>
            </a:pPr>
            <a:r>
              <a:rPr lang="en-GB" sz="2000" dirty="0" smtClean="0"/>
              <a:t>Enquiries</a:t>
            </a:r>
          </a:p>
          <a:p>
            <a:pPr>
              <a:buFont typeface="Arial" pitchFamily="34" charset="0"/>
              <a:buChar char="•"/>
            </a:pPr>
            <a:r>
              <a:rPr lang="en-GB" sz="2000" dirty="0" smtClean="0"/>
              <a:t>Ways of contacting you</a:t>
            </a:r>
          </a:p>
          <a:p>
            <a:pPr>
              <a:buFont typeface="Arial" pitchFamily="34" charset="0"/>
              <a:buChar char="•"/>
            </a:pPr>
            <a:r>
              <a:rPr lang="en-GB" sz="2000" dirty="0" smtClean="0"/>
              <a:t>Ways of responding</a:t>
            </a:r>
          </a:p>
          <a:p>
            <a:pPr>
              <a:buFont typeface="Arial" pitchFamily="34" charset="0"/>
              <a:buChar char="•"/>
            </a:pPr>
            <a:r>
              <a:rPr lang="en-GB" sz="2000" dirty="0" smtClean="0"/>
              <a:t>Negotiation techniques</a:t>
            </a:r>
          </a:p>
          <a:p>
            <a:pPr>
              <a:buFont typeface="Arial" pitchFamily="34" charset="0"/>
              <a:buChar char="•"/>
            </a:pPr>
            <a:r>
              <a:rPr lang="en-GB" sz="2000" dirty="0" smtClean="0"/>
              <a:t>Forms of payment (cash, BACS, credit)</a:t>
            </a:r>
          </a:p>
          <a:p>
            <a:pPr>
              <a:buFont typeface="Arial" pitchFamily="34" charset="0"/>
              <a:buChar char="•"/>
            </a:pPr>
            <a:r>
              <a:rPr lang="en-GB" sz="2000" dirty="0" smtClean="0"/>
              <a:t>Funding or financial support</a:t>
            </a:r>
            <a:endParaRPr lang="en-GB" sz="2000"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Finances</a:t>
            </a:r>
            <a:endParaRPr lang="en-GB" b="1" dirty="0">
              <a:solidFill>
                <a:srgbClr val="FF0000"/>
              </a:solidFill>
              <a:latin typeface="Century Gothic" pitchFamily="34" charset="0"/>
            </a:endParaRPr>
          </a:p>
        </p:txBody>
      </p:sp>
      <p:sp>
        <p:nvSpPr>
          <p:cNvPr id="8" name="Text Box 3"/>
          <p:cNvSpPr txBox="1">
            <a:spLocks noChangeArrowheads="1"/>
          </p:cNvSpPr>
          <p:nvPr/>
        </p:nvSpPr>
        <p:spPr bwMode="auto">
          <a:xfrm>
            <a:off x="323528" y="1556792"/>
            <a:ext cx="8208912" cy="4401205"/>
          </a:xfrm>
          <a:prstGeom prst="rect">
            <a:avLst/>
          </a:prstGeom>
          <a:noFill/>
          <a:ln w="9525">
            <a:noFill/>
            <a:miter lim="800000"/>
            <a:headEnd/>
            <a:tailEnd/>
          </a:ln>
        </p:spPr>
        <p:txBody>
          <a:bodyPr wrap="square">
            <a:spAutoFit/>
          </a:bodyPr>
          <a:lstStyle/>
          <a:p>
            <a:r>
              <a:rPr lang="en-GB" sz="2000" b="1" dirty="0" smtClean="0"/>
              <a:t>DO YOU NEED ANY STARTUP FUNDING?   </a:t>
            </a:r>
            <a:r>
              <a:rPr lang="en-GB" sz="2000" b="1" u="sng" dirty="0" smtClean="0">
                <a:solidFill>
                  <a:srgbClr val="00B050"/>
                </a:solidFill>
              </a:rPr>
              <a:t>ALWAYS YES</a:t>
            </a:r>
          </a:p>
          <a:p>
            <a:endParaRPr lang="en-GB" sz="2000" b="1" u="sng" dirty="0" smtClean="0"/>
          </a:p>
          <a:p>
            <a:r>
              <a:rPr lang="en-GB" sz="2000" b="1" dirty="0" smtClean="0"/>
              <a:t>DO YOU HAVE ANY IDEAS OF HOW AND WHERE YOU MIGHT GET STARTUP FUNDING?</a:t>
            </a:r>
          </a:p>
          <a:p>
            <a:endParaRPr lang="en-GB" sz="2000" b="1" dirty="0" smtClean="0"/>
          </a:p>
          <a:p>
            <a:pPr>
              <a:buFont typeface="Arial" pitchFamily="34" charset="0"/>
              <a:buChar char="•"/>
            </a:pPr>
            <a:r>
              <a:rPr lang="en-GB" sz="2000" dirty="0" smtClean="0"/>
              <a:t> Business finance or loans</a:t>
            </a:r>
          </a:p>
          <a:p>
            <a:endParaRPr lang="en-GB" sz="2000" dirty="0" smtClean="0"/>
          </a:p>
          <a:p>
            <a:pPr>
              <a:buFont typeface="Arial" pitchFamily="34" charset="0"/>
              <a:buChar char="•"/>
            </a:pPr>
            <a:r>
              <a:rPr lang="en-GB" sz="2000" dirty="0" smtClean="0"/>
              <a:t> Grants or bursaries</a:t>
            </a:r>
          </a:p>
          <a:p>
            <a:endParaRPr lang="en-GB" sz="2000" dirty="0" smtClean="0"/>
          </a:p>
          <a:p>
            <a:pPr>
              <a:buFont typeface="Arial" pitchFamily="34" charset="0"/>
              <a:buChar char="•"/>
            </a:pPr>
            <a:r>
              <a:rPr lang="en-GB" sz="2000" dirty="0" smtClean="0"/>
              <a:t> Self-funding</a:t>
            </a:r>
          </a:p>
          <a:p>
            <a:endParaRPr lang="en-GB" sz="2000" dirty="0" smtClean="0"/>
          </a:p>
          <a:p>
            <a:pPr>
              <a:buFont typeface="Arial" pitchFamily="34" charset="0"/>
              <a:buChar char="•"/>
            </a:pPr>
            <a:r>
              <a:rPr lang="en-GB" sz="2000" dirty="0" smtClean="0"/>
              <a:t> Angel Investors (Capital Investors)</a:t>
            </a:r>
          </a:p>
          <a:p>
            <a:endParaRPr lang="en-GB" sz="2000" dirty="0" smtClean="0"/>
          </a:p>
          <a:p>
            <a:pPr>
              <a:buFont typeface="Arial" pitchFamily="34" charset="0"/>
              <a:buChar char="•"/>
            </a:pPr>
            <a:r>
              <a:rPr lang="en-GB" sz="2000" dirty="0" smtClean="0"/>
              <a:t> Crowd-funding </a:t>
            </a:r>
            <a:endParaRPr lang="en-GB" sz="2000" dirty="0"/>
          </a:p>
        </p:txBody>
      </p:sp>
      <p:sp>
        <p:nvSpPr>
          <p:cNvPr id="4" name="TextBox 3"/>
          <p:cNvSpPr txBox="1"/>
          <p:nvPr/>
        </p:nvSpPr>
        <p:spPr>
          <a:xfrm>
            <a:off x="3563888" y="2636912"/>
            <a:ext cx="184731" cy="369332"/>
          </a:xfrm>
          <a:prstGeom prst="rect">
            <a:avLst/>
          </a:prstGeom>
          <a:noFill/>
        </p:spPr>
        <p:txBody>
          <a:bodyPr wrap="none" rtlCol="0">
            <a:spAutoFit/>
          </a:bodyPr>
          <a:lstStyle/>
          <a:p>
            <a:endParaRPr lang="en-GB"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467544" y="1916832"/>
            <a:ext cx="7993062" cy="4555093"/>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a:t>
            </a:r>
          </a:p>
          <a:p>
            <a:pPr marL="514350" indent="-514350" eaLnBrk="0" hangingPunct="0">
              <a:spcBef>
                <a:spcPct val="50000"/>
              </a:spcBef>
            </a:pPr>
            <a:endParaRPr lang="en-GB" sz="2000" dirty="0" smtClean="0"/>
          </a:p>
          <a:p>
            <a:pPr marL="457200" indent="-457200" hangingPunct="0"/>
            <a:r>
              <a:rPr lang="en-GB" sz="2000" dirty="0" smtClean="0">
                <a:latin typeface="Tahoma" pitchFamily="34" charset="0"/>
                <a:ea typeface="ＭＳ Ｐゴシック" pitchFamily="-112" charset="-128"/>
              </a:rPr>
              <a:t>Cover Page</a:t>
            </a:r>
          </a:p>
          <a:p>
            <a:pPr marL="457200" indent="-457200" hangingPunct="0"/>
            <a:r>
              <a:rPr lang="en-GB" sz="2000" dirty="0" smtClean="0">
                <a:latin typeface="Tahoma" pitchFamily="34" charset="0"/>
                <a:ea typeface="ＭＳ Ｐゴシック" pitchFamily="-112" charset="-128"/>
              </a:rPr>
              <a:t>Contents Page</a:t>
            </a:r>
          </a:p>
          <a:p>
            <a:pPr marL="457200" indent="-457200" hangingPunct="0">
              <a:buFont typeface="+mj-lt"/>
              <a:buAutoNum type="arabicPeriod"/>
            </a:pPr>
            <a:r>
              <a:rPr lang="en-GB" sz="2000" dirty="0" smtClean="0">
                <a:latin typeface="Tahoma" pitchFamily="34" charset="0"/>
                <a:ea typeface="ＭＳ Ｐゴシック" pitchFamily="-112" charset="-128"/>
              </a:rPr>
              <a:t>Executive Summary</a:t>
            </a:r>
          </a:p>
          <a:p>
            <a:pPr marL="457200" indent="-457200" hangingPunct="0">
              <a:buFont typeface="+mj-lt"/>
              <a:buAutoNum type="arabicPeriod"/>
            </a:pPr>
            <a:r>
              <a:rPr lang="en-GB" sz="2000" dirty="0" smtClean="0">
                <a:latin typeface="Tahoma" pitchFamily="34" charset="0"/>
                <a:ea typeface="ＭＳ Ｐゴシック" pitchFamily="-112" charset="-128"/>
              </a:rPr>
              <a:t>Mission &amp; Vision</a:t>
            </a:r>
          </a:p>
          <a:p>
            <a:pPr marL="457200" indent="-457200" hangingPunct="0">
              <a:buFont typeface="+mj-lt"/>
              <a:buAutoNum type="arabicPeriod"/>
            </a:pPr>
            <a:r>
              <a:rPr lang="en-GB" sz="2000" dirty="0" smtClean="0">
                <a:latin typeface="Tahoma" pitchFamily="34" charset="0"/>
                <a:ea typeface="ＭＳ Ｐゴシック" pitchFamily="-112" charset="-128"/>
              </a:rPr>
              <a:t>Objectives (SMART, short, medium and long-term) </a:t>
            </a:r>
          </a:p>
          <a:p>
            <a:pPr marL="457200" indent="-457200" hangingPunct="0">
              <a:buFont typeface="+mj-lt"/>
              <a:buAutoNum type="arabicPeriod"/>
            </a:pPr>
            <a:r>
              <a:rPr lang="en-GB" sz="2000" dirty="0" smtClean="0">
                <a:latin typeface="Tahoma" pitchFamily="34" charset="0"/>
                <a:ea typeface="ＭＳ Ｐゴシック" pitchFamily="-112" charset="-128"/>
              </a:rPr>
              <a:t>The Management Team (Roles and responsibilities)</a:t>
            </a:r>
          </a:p>
          <a:p>
            <a:pPr marL="457200" indent="-457200" hangingPunct="0">
              <a:buFont typeface="+mj-lt"/>
              <a:buAutoNum type="arabicPeriod"/>
            </a:pPr>
            <a:r>
              <a:rPr lang="en-GB" sz="2000" dirty="0" smtClean="0">
                <a:latin typeface="Tahoma" pitchFamily="34" charset="0"/>
                <a:ea typeface="ＭＳ Ｐゴシック" pitchFamily="-112" charset="-128"/>
              </a:rPr>
              <a:t>The Product or Service (Introduce your concept, description)</a:t>
            </a:r>
          </a:p>
          <a:p>
            <a:pPr marL="457200" indent="-457200" hangingPunct="0">
              <a:buFont typeface="+mj-lt"/>
              <a:buAutoNum type="arabicPeriod"/>
            </a:pPr>
            <a:r>
              <a:rPr lang="en-GB" sz="2000" dirty="0" smtClean="0">
                <a:latin typeface="Tahoma" pitchFamily="34" charset="0"/>
                <a:ea typeface="ＭＳ Ｐゴシック" pitchFamily="-112" charset="-128"/>
              </a:rPr>
              <a:t>The Market (Customers, competitors, PEST analysis, trends)</a:t>
            </a:r>
          </a:p>
          <a:p>
            <a:pPr marL="457200" indent="-457200" hangingPunct="0">
              <a:buFont typeface="+mj-lt"/>
              <a:buAutoNum type="arabicPeriod"/>
            </a:pPr>
            <a:r>
              <a:rPr lang="en-GB" sz="2000" dirty="0" smtClean="0">
                <a:latin typeface="Tahoma" pitchFamily="34" charset="0"/>
                <a:ea typeface="ＭＳ Ｐゴシック" pitchFamily="-112" charset="-128"/>
              </a:rPr>
              <a:t>The Marketing Strategy/Plan (5P’s) </a:t>
            </a:r>
          </a:p>
          <a:p>
            <a:pPr marL="457200" indent="-457200" hangingPunct="0">
              <a:buFont typeface="+mj-lt"/>
              <a:buAutoNum type="arabicPeriod"/>
            </a:pPr>
            <a:r>
              <a:rPr lang="en-GB" sz="2000" dirty="0" smtClean="0">
                <a:latin typeface="Tahoma" pitchFamily="34" charset="0"/>
                <a:ea typeface="ＭＳ Ｐゴシック" pitchFamily="-112" charset="-128"/>
              </a:rPr>
              <a:t>Operations (Structure and formal considerations)</a:t>
            </a:r>
          </a:p>
          <a:p>
            <a:pPr marL="457200" indent="-457200" hangingPunct="0">
              <a:buFont typeface="+mj-lt"/>
              <a:buAutoNum type="arabicPeriod"/>
            </a:pPr>
            <a:r>
              <a:rPr lang="en-GB" sz="2000" dirty="0" smtClean="0">
                <a:latin typeface="Tahoma" pitchFamily="34" charset="0"/>
                <a:ea typeface="ＭＳ Ｐゴシック" pitchFamily="-112" charset="-128"/>
              </a:rPr>
              <a:t>SWOT Analysis and Risk (Identify risks and opportunities)</a:t>
            </a:r>
          </a:p>
          <a:p>
            <a:pPr marL="457200" indent="-457200" hangingPunct="0">
              <a:buFont typeface="+mj-lt"/>
              <a:buAutoNum type="arabicPeriod"/>
            </a:pPr>
            <a:r>
              <a:rPr lang="en-GB" sz="2000" dirty="0" smtClean="0">
                <a:latin typeface="Tahoma" pitchFamily="34" charset="0"/>
                <a:ea typeface="ＭＳ Ｐゴシック" pitchFamily="-112" charset="-128"/>
              </a:rPr>
              <a:t>Financial Forecasts (One year cash flow forecast)</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Appendices</a:t>
            </a:r>
            <a:endParaRPr lang="en-GB" b="1" dirty="0">
              <a:solidFill>
                <a:srgbClr val="FF0000"/>
              </a:solidFill>
              <a:latin typeface="Century Gothic" pitchFamily="34" charset="0"/>
            </a:endParaRPr>
          </a:p>
        </p:txBody>
      </p:sp>
      <p:sp>
        <p:nvSpPr>
          <p:cNvPr id="8" name="Text Box 3"/>
          <p:cNvSpPr txBox="1">
            <a:spLocks noChangeArrowheads="1"/>
          </p:cNvSpPr>
          <p:nvPr/>
        </p:nvSpPr>
        <p:spPr bwMode="auto">
          <a:xfrm>
            <a:off x="323528" y="1556792"/>
            <a:ext cx="8208912" cy="4401205"/>
          </a:xfrm>
          <a:prstGeom prst="rect">
            <a:avLst/>
          </a:prstGeom>
          <a:noFill/>
          <a:ln w="9525">
            <a:noFill/>
            <a:miter lim="800000"/>
            <a:headEnd/>
            <a:tailEnd/>
          </a:ln>
        </p:spPr>
        <p:txBody>
          <a:bodyPr wrap="square">
            <a:spAutoFit/>
          </a:bodyPr>
          <a:lstStyle/>
          <a:p>
            <a:endParaRPr lang="en-GB" sz="2000" b="1" dirty="0" smtClean="0"/>
          </a:p>
          <a:p>
            <a:pPr>
              <a:buFont typeface="Arial" pitchFamily="34" charset="0"/>
              <a:buChar char="•"/>
            </a:pPr>
            <a:r>
              <a:rPr lang="en-GB" sz="2000" b="1" dirty="0" smtClean="0"/>
              <a:t>Your Creative CV’s</a:t>
            </a:r>
          </a:p>
          <a:p>
            <a:pPr>
              <a:buFont typeface="Arial" pitchFamily="34" charset="0"/>
              <a:buChar char="•"/>
            </a:pPr>
            <a:endParaRPr lang="en-GB" sz="2000" b="1" dirty="0" smtClean="0"/>
          </a:p>
          <a:p>
            <a:pPr>
              <a:buFont typeface="Arial" pitchFamily="34" charset="0"/>
              <a:buChar char="•"/>
            </a:pPr>
            <a:r>
              <a:rPr lang="en-GB" sz="2000" b="1" dirty="0" smtClean="0"/>
              <a:t>Marketing or promotional materials</a:t>
            </a:r>
          </a:p>
          <a:p>
            <a:pPr>
              <a:buFont typeface="Arial" pitchFamily="34" charset="0"/>
              <a:buChar char="•"/>
            </a:pPr>
            <a:endParaRPr lang="en-GB" sz="2000" b="1" dirty="0" smtClean="0"/>
          </a:p>
          <a:p>
            <a:pPr>
              <a:buFont typeface="Arial" pitchFamily="34" charset="0"/>
              <a:buChar char="•"/>
            </a:pPr>
            <a:r>
              <a:rPr lang="en-GB" sz="2000" b="1" dirty="0" smtClean="0"/>
              <a:t>Any operational policies</a:t>
            </a:r>
          </a:p>
          <a:p>
            <a:pPr>
              <a:buFont typeface="Arial" pitchFamily="34" charset="0"/>
              <a:buChar char="•"/>
            </a:pPr>
            <a:endParaRPr lang="en-GB" sz="2000" b="1" dirty="0" smtClean="0"/>
          </a:p>
          <a:p>
            <a:pPr>
              <a:buFont typeface="Arial" pitchFamily="34" charset="0"/>
              <a:buChar char="•"/>
            </a:pPr>
            <a:r>
              <a:rPr lang="en-GB" sz="2000" b="1" dirty="0" smtClean="0"/>
              <a:t>Product designs or other design work</a:t>
            </a:r>
          </a:p>
          <a:p>
            <a:pPr>
              <a:buFont typeface="Arial" pitchFamily="34" charset="0"/>
              <a:buChar char="•"/>
            </a:pPr>
            <a:endParaRPr lang="en-GB" sz="2000" b="1" dirty="0" smtClean="0"/>
          </a:p>
          <a:p>
            <a:pPr>
              <a:buFont typeface="Arial" pitchFamily="34" charset="0"/>
              <a:buChar char="•"/>
            </a:pPr>
            <a:r>
              <a:rPr lang="en-GB" sz="2000" b="1" dirty="0" smtClean="0"/>
              <a:t>Market research or other research</a:t>
            </a:r>
          </a:p>
          <a:p>
            <a:pPr>
              <a:buFont typeface="Arial" pitchFamily="34" charset="0"/>
              <a:buChar char="•"/>
            </a:pPr>
            <a:endParaRPr lang="en-GB" sz="2000" b="1" dirty="0" smtClean="0"/>
          </a:p>
          <a:p>
            <a:pPr>
              <a:buFont typeface="Arial" pitchFamily="34" charset="0"/>
              <a:buChar char="•"/>
            </a:pPr>
            <a:r>
              <a:rPr lang="en-GB" sz="2000" b="1" dirty="0" smtClean="0"/>
              <a:t>Simply Do presentation/pitch</a:t>
            </a:r>
          </a:p>
          <a:p>
            <a:pPr>
              <a:buFont typeface="Arial" pitchFamily="34" charset="0"/>
              <a:buChar char="•"/>
            </a:pPr>
            <a:endParaRPr lang="en-GB" sz="2000" b="1" dirty="0" smtClean="0"/>
          </a:p>
          <a:p>
            <a:pPr>
              <a:buFont typeface="Arial" pitchFamily="34" charset="0"/>
              <a:buChar char="•"/>
            </a:pPr>
            <a:r>
              <a:rPr lang="en-GB" sz="2000" b="1" dirty="0" smtClean="0"/>
              <a:t>... Any else that adds value to </a:t>
            </a:r>
            <a:r>
              <a:rPr lang="en-GB" sz="2000" b="1" u="sng" dirty="0" smtClean="0"/>
              <a:t>your business proposal</a:t>
            </a:r>
            <a:r>
              <a:rPr lang="en-GB" sz="2000" b="1" dirty="0" smtClean="0"/>
              <a:t>!!!</a:t>
            </a:r>
            <a:endParaRPr lang="en-GB" sz="2000" dirty="0"/>
          </a:p>
        </p:txBody>
      </p:sp>
      <p:sp>
        <p:nvSpPr>
          <p:cNvPr id="4" name="TextBox 3"/>
          <p:cNvSpPr txBox="1"/>
          <p:nvPr/>
        </p:nvSpPr>
        <p:spPr>
          <a:xfrm>
            <a:off x="3563888" y="2636912"/>
            <a:ext cx="184731" cy="369332"/>
          </a:xfrm>
          <a:prstGeom prst="rect">
            <a:avLst/>
          </a:prstGeom>
          <a:noFill/>
        </p:spPr>
        <p:txBody>
          <a:bodyPr wrap="none" rtlCol="0">
            <a:spAutoFit/>
          </a:bodyPr>
          <a:lstStyle/>
          <a:p>
            <a:endParaRPr lang="en-GB"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Assessment</a:t>
            </a:r>
            <a:endParaRPr lang="en-GB" sz="2400" b="1" dirty="0">
              <a:solidFill>
                <a:schemeClr val="accent2">
                  <a:lumMod val="75000"/>
                </a:schemeClr>
              </a:solidFill>
              <a:latin typeface="Tahoma" pitchFamily="34" charset="0"/>
              <a:ea typeface="ＭＳ Ｐゴシック" pitchFamily="-112" charset="-128"/>
            </a:endParaRPr>
          </a:p>
        </p:txBody>
      </p:sp>
      <p:sp>
        <p:nvSpPr>
          <p:cNvPr id="4" name="Text Box 3"/>
          <p:cNvSpPr txBox="1">
            <a:spLocks noChangeArrowheads="1"/>
          </p:cNvSpPr>
          <p:nvPr/>
        </p:nvSpPr>
        <p:spPr bwMode="auto">
          <a:xfrm>
            <a:off x="467544" y="1628800"/>
            <a:ext cx="7993062" cy="4401205"/>
          </a:xfrm>
          <a:prstGeom prst="rect">
            <a:avLst/>
          </a:prstGeom>
          <a:noFill/>
          <a:ln w="9525">
            <a:noFill/>
            <a:miter lim="800000"/>
            <a:headEnd/>
            <a:tailEnd/>
          </a:ln>
        </p:spPr>
        <p:txBody>
          <a:bodyPr wrap="square">
            <a:spAutoFit/>
          </a:bodyPr>
          <a:lstStyle/>
          <a:p>
            <a:pPr marL="514350" indent="-514350" eaLnBrk="0" hangingPunct="0">
              <a:spcBef>
                <a:spcPct val="50000"/>
              </a:spcBef>
            </a:pPr>
            <a:r>
              <a:rPr lang="en-GB" sz="2000" b="1" dirty="0" smtClean="0">
                <a:latin typeface="Tahoma" pitchFamily="34" charset="0"/>
                <a:ea typeface="ＭＳ Ｐゴシック" pitchFamily="-112" charset="-128"/>
              </a:rPr>
              <a:t>Venture/Business Plan (70%): </a:t>
            </a:r>
          </a:p>
          <a:p>
            <a:pPr marL="514350" indent="-514350" eaLnBrk="0" hangingPunct="0">
              <a:spcBef>
                <a:spcPct val="50000"/>
              </a:spcBef>
              <a:buFontTx/>
              <a:buChar char="-"/>
            </a:pPr>
            <a:r>
              <a:rPr lang="en-GB" sz="2000" dirty="0" smtClean="0">
                <a:latin typeface="Tahoma" pitchFamily="34" charset="0"/>
                <a:ea typeface="ＭＳ Ｐゴシック" pitchFamily="-112" charset="-128"/>
              </a:rPr>
              <a:t>Groups of 3-4 students.</a:t>
            </a:r>
          </a:p>
          <a:p>
            <a:pPr marL="514350" indent="-514350" eaLnBrk="0" hangingPunct="0">
              <a:spcBef>
                <a:spcPct val="50000"/>
              </a:spcBef>
              <a:buFontTx/>
              <a:buChar char="-"/>
            </a:pPr>
            <a:r>
              <a:rPr lang="en-GB" sz="2000" dirty="0" smtClean="0">
                <a:latin typeface="Tahoma" pitchFamily="34" charset="0"/>
                <a:ea typeface="ＭＳ Ｐゴシック" pitchFamily="-112" charset="-128"/>
              </a:rPr>
              <a:t>Venture Plan is due on </a:t>
            </a:r>
            <a:r>
              <a:rPr lang="en-GB" sz="2000" b="1" dirty="0" smtClean="0">
                <a:solidFill>
                  <a:srgbClr val="FF0000"/>
                </a:solidFill>
                <a:latin typeface="Tahoma" pitchFamily="34" charset="0"/>
                <a:ea typeface="ＭＳ Ｐゴシック" pitchFamily="-112" charset="-128"/>
              </a:rPr>
              <a:t>9/1/2019 at 4pm</a:t>
            </a:r>
            <a:r>
              <a:rPr lang="en-GB" sz="2000" b="1" dirty="0" smtClean="0">
                <a:solidFill>
                  <a:srgbClr val="00B050"/>
                </a:solidFill>
                <a:latin typeface="Tahoma" pitchFamily="34" charset="0"/>
                <a:ea typeface="ＭＳ Ｐゴシック" pitchFamily="-112" charset="-128"/>
              </a:rPr>
              <a:t> </a:t>
            </a:r>
            <a:r>
              <a:rPr lang="en-GB" sz="2000" b="1" u="sng" dirty="0" smtClean="0">
                <a:solidFill>
                  <a:srgbClr val="00B050"/>
                </a:solidFill>
                <a:latin typeface="Tahoma" pitchFamily="34" charset="0"/>
                <a:ea typeface="ＭＳ Ｐゴシック" pitchFamily="-112" charset="-128"/>
              </a:rPr>
              <a:t>AND IS TO BE SUBMITTED ONLINE VIA MOODLE.</a:t>
            </a:r>
          </a:p>
          <a:p>
            <a:pPr marL="514350" indent="-514350" eaLnBrk="0" hangingPunct="0">
              <a:spcBef>
                <a:spcPct val="50000"/>
              </a:spcBef>
              <a:buFontTx/>
              <a:buChar char="-"/>
            </a:pPr>
            <a:endParaRPr lang="en-GB" sz="2000" u="sng" dirty="0" smtClean="0">
              <a:solidFill>
                <a:srgbClr val="C00000"/>
              </a:solidFill>
              <a:latin typeface="Tahoma" pitchFamily="34" charset="0"/>
              <a:ea typeface="ＭＳ Ｐゴシック" pitchFamily="-112" charset="-128"/>
            </a:endParaRPr>
          </a:p>
          <a:p>
            <a:pPr marL="514350" indent="-514350" eaLnBrk="0" hangingPunct="0">
              <a:spcBef>
                <a:spcPct val="50000"/>
              </a:spcBef>
            </a:pPr>
            <a:r>
              <a:rPr lang="en-GB" sz="2000" b="1" dirty="0" smtClean="0">
                <a:latin typeface="Tahoma" pitchFamily="34" charset="0"/>
                <a:ea typeface="ＭＳ Ｐゴシック" pitchFamily="-112" charset="-128"/>
              </a:rPr>
              <a:t>Individual ‘Simply Do Ideas Pitch’ (30%):</a:t>
            </a:r>
          </a:p>
          <a:p>
            <a:pPr marL="514350" indent="-514350" eaLnBrk="0" hangingPunct="0">
              <a:spcBef>
                <a:spcPct val="50000"/>
              </a:spcBef>
              <a:buFontTx/>
              <a:buChar char="-"/>
            </a:pPr>
            <a:r>
              <a:rPr lang="en-GB" sz="2000" dirty="0" smtClean="0">
                <a:latin typeface="Tahoma" pitchFamily="34" charset="0"/>
                <a:ea typeface="ＭＳ Ｐゴシック" pitchFamily="-112" charset="-128"/>
              </a:rPr>
              <a:t>To be completed individually. </a:t>
            </a:r>
          </a:p>
          <a:p>
            <a:pPr marL="514350" indent="-514350" eaLnBrk="0" hangingPunct="0">
              <a:spcBef>
                <a:spcPct val="50000"/>
              </a:spcBef>
              <a:buFontTx/>
              <a:buChar char="-"/>
            </a:pPr>
            <a:r>
              <a:rPr lang="en-GB" sz="2000" dirty="0" smtClean="0">
                <a:latin typeface="Tahoma" pitchFamily="34" charset="0"/>
                <a:ea typeface="ＭＳ Ｐゴシック" pitchFamily="-112" charset="-128"/>
              </a:rPr>
              <a:t>PDF printout to be submitted by </a:t>
            </a:r>
            <a:r>
              <a:rPr lang="en-GB" sz="2000" b="1" dirty="0" smtClean="0">
                <a:solidFill>
                  <a:srgbClr val="FF0000"/>
                </a:solidFill>
                <a:latin typeface="Tahoma" pitchFamily="34" charset="0"/>
                <a:ea typeface="ＭＳ Ｐゴシック" pitchFamily="-112" charset="-128"/>
              </a:rPr>
              <a:t>3/12/18 (11:59pm)</a:t>
            </a:r>
          </a:p>
          <a:p>
            <a:pPr marL="514350" indent="-514350" eaLnBrk="0" hangingPunct="0">
              <a:spcBef>
                <a:spcPct val="50000"/>
              </a:spcBef>
              <a:buFontTx/>
              <a:buChar char="-"/>
            </a:pPr>
            <a:r>
              <a:rPr lang="en-GB" sz="2000" dirty="0" smtClean="0">
                <a:latin typeface="Tahoma" pitchFamily="34" charset="0"/>
                <a:ea typeface="ＭＳ Ｐゴシック" pitchFamily="-112" charset="-128"/>
              </a:rPr>
              <a:t>Pitch/Presentations will take place on </a:t>
            </a:r>
            <a:r>
              <a:rPr lang="en-GB" sz="2000" b="1" dirty="0" smtClean="0">
                <a:solidFill>
                  <a:srgbClr val="FF0000"/>
                </a:solidFill>
                <a:latin typeface="Tahoma" pitchFamily="34" charset="0"/>
                <a:ea typeface="ＭＳ Ｐゴシック" pitchFamily="-112" charset="-128"/>
              </a:rPr>
              <a:t>5/12/18 </a:t>
            </a:r>
            <a:r>
              <a:rPr lang="en-GB" sz="2000" b="1" strike="sngStrike" dirty="0" smtClean="0">
                <a:solidFill>
                  <a:srgbClr val="FF0000"/>
                </a:solidFill>
                <a:latin typeface="Tahoma" pitchFamily="34" charset="0"/>
                <a:ea typeface="ＭＳ Ｐゴシック" pitchFamily="-112" charset="-128"/>
              </a:rPr>
              <a:t>and 12/12/18</a:t>
            </a:r>
            <a:r>
              <a:rPr lang="en-GB" sz="2000" b="1" dirty="0" smtClean="0">
                <a:solidFill>
                  <a:srgbClr val="FF0000"/>
                </a:solidFill>
                <a:latin typeface="Tahoma" pitchFamily="34" charset="0"/>
                <a:ea typeface="ＭＳ Ｐゴシック" pitchFamily="-112" charset="-128"/>
              </a:rPr>
              <a:t>, </a:t>
            </a:r>
            <a:r>
              <a:rPr lang="en-GB" sz="2000" dirty="0" smtClean="0">
                <a:latin typeface="Tahoma" pitchFamily="34" charset="0"/>
                <a:ea typeface="ＭＳ Ｐゴシック" pitchFamily="-112" charset="-128"/>
              </a:rPr>
              <a:t>and will last no longer than 10 minutes with Q&amp;A.</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lstStyle/>
          <a:p>
            <a:pPr eaLnBrk="1" hangingPunct="1"/>
            <a:r>
              <a:rPr lang="en-GB" sz="4800" b="1" dirty="0" smtClean="0"/>
              <a:t>QUESTIONS???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560" y="260648"/>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Course Outline</a:t>
            </a:r>
            <a:endParaRPr lang="en-GB" sz="2400" b="1" dirty="0">
              <a:solidFill>
                <a:schemeClr val="accent2">
                  <a:lumMod val="75000"/>
                </a:schemeClr>
              </a:solidFill>
              <a:latin typeface="Tahoma" pitchFamily="34" charset="0"/>
              <a:ea typeface="ＭＳ Ｐゴシック" pitchFamily="-112" charset="-128"/>
            </a:endParaRPr>
          </a:p>
        </p:txBody>
      </p:sp>
      <p:graphicFrame>
        <p:nvGraphicFramePr>
          <p:cNvPr id="4" name="Table 3"/>
          <p:cNvGraphicFramePr>
            <a:graphicFrameLocks noGrp="1"/>
          </p:cNvGraphicFramePr>
          <p:nvPr/>
        </p:nvGraphicFramePr>
        <p:xfrm>
          <a:off x="899592" y="836712"/>
          <a:ext cx="7848872" cy="5744193"/>
        </p:xfrm>
        <a:graphic>
          <a:graphicData uri="http://schemas.openxmlformats.org/drawingml/2006/table">
            <a:tbl>
              <a:tblPr/>
              <a:tblGrid>
                <a:gridCol w="1224136"/>
                <a:gridCol w="6624736"/>
              </a:tblGrid>
              <a:tr h="465653">
                <a:tc>
                  <a:txBody>
                    <a:bodyPr/>
                    <a:lstStyle/>
                    <a:p>
                      <a:pPr>
                        <a:lnSpc>
                          <a:spcPct val="115000"/>
                        </a:lnSpc>
                        <a:spcAft>
                          <a:spcPts val="0"/>
                        </a:spcAft>
                      </a:pPr>
                      <a:r>
                        <a:rPr lang="en-GB" sz="1200" dirty="0">
                          <a:solidFill>
                            <a:srgbClr val="000000"/>
                          </a:solidFill>
                          <a:latin typeface="Calibri"/>
                          <a:ea typeface="Calibri"/>
                          <a:cs typeface="Calibri"/>
                        </a:rPr>
                        <a:t>Wk 1:  3rd Oct</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Calibri"/>
                          <a:cs typeface="Times New Roman"/>
                        </a:rPr>
                        <a:t>Introduction &amp; Assignment</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Calibri"/>
                          <a:cs typeface="Times New Roman"/>
                        </a:rPr>
                        <a:t>Self-Evaluation</a:t>
                      </a:r>
                      <a:r>
                        <a:rPr lang="en-GB" sz="1200" strike="sngStrike" dirty="0">
                          <a:solidFill>
                            <a:schemeClr val="bg1">
                              <a:lumMod val="50000"/>
                            </a:schemeClr>
                          </a:solidFill>
                          <a:latin typeface="Calibri"/>
                          <a:ea typeface="Calibri"/>
                          <a:cs typeface="Times New Roman"/>
                        </a:rPr>
                        <a:t> </a:t>
                      </a:r>
                      <a:r>
                        <a:rPr lang="en-GB" sz="1100" strike="sngStrike" dirty="0">
                          <a:solidFill>
                            <a:schemeClr val="bg1">
                              <a:lumMod val="50000"/>
                            </a:schemeClr>
                          </a:solidFill>
                          <a:latin typeface="Calibri"/>
                          <a:ea typeface="Calibri"/>
                          <a:cs typeface="Times New Roman"/>
                        </a:rPr>
                        <a:t>(CV, Application &amp; Interviews</a:t>
                      </a:r>
                      <a:r>
                        <a:rPr lang="en-GB" sz="1100" strike="sngStrike" dirty="0" smtClean="0">
                          <a:solidFill>
                            <a:schemeClr val="bg1">
                              <a:lumMod val="50000"/>
                            </a:schemeClr>
                          </a:solidFill>
                          <a:latin typeface="Calibri"/>
                          <a:ea typeface="Calibri"/>
                          <a:cs typeface="Times New Roman"/>
                        </a:rPr>
                        <a:t>)</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608602">
                <a:tc>
                  <a:txBody>
                    <a:bodyPr/>
                    <a:lstStyle/>
                    <a:p>
                      <a:pPr>
                        <a:lnSpc>
                          <a:spcPct val="115000"/>
                        </a:lnSpc>
                        <a:spcAft>
                          <a:spcPts val="0"/>
                        </a:spcAft>
                      </a:pPr>
                      <a:r>
                        <a:rPr lang="en-GB" sz="1200" dirty="0">
                          <a:solidFill>
                            <a:srgbClr val="000000"/>
                          </a:solidFill>
                          <a:latin typeface="Calibri"/>
                          <a:ea typeface="Calibri"/>
                          <a:cs typeface="Calibri"/>
                        </a:rPr>
                        <a:t>Wk 2:  10th Oct</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Times New Roman"/>
                          <a:cs typeface="Calibri"/>
                        </a:rPr>
                        <a:t>Business Planning – The Formal Stuff</a:t>
                      </a:r>
                      <a:r>
                        <a:rPr lang="en-GB" sz="1200" strike="sngStrike" dirty="0">
                          <a:solidFill>
                            <a:schemeClr val="bg1">
                              <a:lumMod val="50000"/>
                            </a:schemeClr>
                          </a:solidFill>
                          <a:latin typeface="Calibri"/>
                          <a:ea typeface="Times New Roman"/>
                          <a:cs typeface="Calibri"/>
                        </a:rPr>
                        <a:t> (Structure, Legal) </a:t>
                      </a:r>
                      <a:endParaRPr lang="en-GB" sz="1200" strike="sngStrike" dirty="0" smtClean="0">
                        <a:solidFill>
                          <a:schemeClr val="bg1">
                            <a:lumMod val="50000"/>
                          </a:schemeClr>
                        </a:solidFill>
                        <a:latin typeface="Calibri"/>
                        <a:ea typeface="Times New Roman"/>
                        <a:cs typeface="Calibri"/>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1200" b="1" strike="sngStrike" dirty="0" smtClean="0">
                          <a:solidFill>
                            <a:schemeClr val="bg1">
                              <a:lumMod val="50000"/>
                            </a:schemeClr>
                          </a:solidFill>
                          <a:latin typeface="Calibri"/>
                          <a:ea typeface="Calibri"/>
                          <a:cs typeface="Times New Roman"/>
                        </a:rPr>
                        <a:t>Idea Generation </a:t>
                      </a:r>
                      <a:r>
                        <a:rPr lang="en-GB" sz="1200" strike="sngStrike" dirty="0" smtClean="0">
                          <a:solidFill>
                            <a:schemeClr val="bg1">
                              <a:lumMod val="50000"/>
                            </a:schemeClr>
                          </a:solidFill>
                          <a:latin typeface="Calibri"/>
                          <a:ea typeface="Calibri"/>
                          <a:cs typeface="Times New Roman"/>
                        </a:rPr>
                        <a:t>(Getting started on the business idea)</a:t>
                      </a:r>
                      <a:endParaRPr lang="en-GB" sz="12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Introduction to Simply Do Ideas Portal</a:t>
                      </a:r>
                      <a:r>
                        <a:rPr lang="en-GB" sz="1200" strike="sngStrike" dirty="0">
                          <a:solidFill>
                            <a:schemeClr val="bg1">
                              <a:lumMod val="50000"/>
                            </a:schemeClr>
                          </a:solidFill>
                          <a:latin typeface="Calibri"/>
                          <a:ea typeface="Times New Roman"/>
                          <a:cs typeface="Calibri"/>
                        </a:rPr>
                        <a:t> (Canvas and Sign-up)</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1. Concept</a:t>
                      </a:r>
                      <a:r>
                        <a:rPr lang="en-GB" sz="1200" strike="sngStrike" dirty="0">
                          <a:solidFill>
                            <a:schemeClr val="bg1">
                              <a:lumMod val="50000"/>
                            </a:schemeClr>
                          </a:solidFill>
                          <a:latin typeface="Calibri"/>
                          <a:ea typeface="Times New Roman"/>
                          <a:cs typeface="Calibri"/>
                        </a:rPr>
                        <a:t> (including SWOT Analysis of idea, value proposition, features, benefits)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319305">
                <a:tc>
                  <a:txBody>
                    <a:bodyPr/>
                    <a:lstStyle/>
                    <a:p>
                      <a:pPr>
                        <a:lnSpc>
                          <a:spcPct val="115000"/>
                        </a:lnSpc>
                        <a:spcAft>
                          <a:spcPts val="0"/>
                        </a:spcAft>
                        <a:tabLst>
                          <a:tab pos="807720" algn="l"/>
                        </a:tabLst>
                      </a:pPr>
                      <a:r>
                        <a:rPr lang="en-GB" sz="1200">
                          <a:latin typeface="Calibri"/>
                          <a:ea typeface="Calibri"/>
                          <a:cs typeface="Times New Roman"/>
                        </a:rPr>
                        <a:t>Wk 3:  17th Oct</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Times New Roman"/>
                          <a:cs typeface="Calibri"/>
                        </a:rPr>
                        <a:t>STEP 2. Customer </a:t>
                      </a:r>
                      <a:r>
                        <a:rPr lang="en-GB" sz="1200" strike="sngStrike" dirty="0">
                          <a:solidFill>
                            <a:schemeClr val="bg1">
                              <a:lumMod val="50000"/>
                            </a:schemeClr>
                          </a:solidFill>
                          <a:latin typeface="Calibri"/>
                          <a:ea typeface="Times New Roman"/>
                          <a:cs typeface="Calibri"/>
                        </a:rPr>
                        <a:t>(market research, demographics, profiling)</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3.</a:t>
                      </a:r>
                      <a:r>
                        <a:rPr lang="en-GB" sz="1200" strike="sngStrike" dirty="0">
                          <a:solidFill>
                            <a:schemeClr val="bg1">
                              <a:lumMod val="50000"/>
                            </a:schemeClr>
                          </a:solidFill>
                          <a:latin typeface="Calibri"/>
                          <a:ea typeface="Times New Roman"/>
                          <a:cs typeface="Calibri"/>
                        </a:rPr>
                        <a:t> </a:t>
                      </a:r>
                      <a:r>
                        <a:rPr lang="en-GB" sz="1200" b="1" strike="sngStrike" dirty="0">
                          <a:solidFill>
                            <a:schemeClr val="bg1">
                              <a:lumMod val="50000"/>
                            </a:schemeClr>
                          </a:solidFill>
                          <a:latin typeface="Calibri"/>
                          <a:ea typeface="Times New Roman"/>
                          <a:cs typeface="Calibri"/>
                        </a:rPr>
                        <a:t>Competitors</a:t>
                      </a:r>
                      <a:r>
                        <a:rPr lang="en-GB" sz="1200" strike="sngStrike" dirty="0">
                          <a:solidFill>
                            <a:schemeClr val="bg1">
                              <a:lumMod val="50000"/>
                            </a:schemeClr>
                          </a:solidFill>
                          <a:latin typeface="Calibri"/>
                          <a:ea typeface="Times New Roman"/>
                          <a:cs typeface="Calibri"/>
                        </a:rPr>
                        <a:t> (competitor analysis with 5 Forces)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152795">
                <a:tc>
                  <a:txBody>
                    <a:bodyPr/>
                    <a:lstStyle/>
                    <a:p>
                      <a:pPr>
                        <a:lnSpc>
                          <a:spcPct val="115000"/>
                        </a:lnSpc>
                        <a:spcAft>
                          <a:spcPts val="0"/>
                        </a:spcAft>
                      </a:pPr>
                      <a:r>
                        <a:rPr lang="en-GB" sz="1200">
                          <a:latin typeface="Calibri"/>
                          <a:ea typeface="Calibri"/>
                          <a:cs typeface="Times New Roman"/>
                        </a:rPr>
                        <a:t>Wk 4:  24th Oct</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smtClean="0">
                          <a:solidFill>
                            <a:schemeClr val="bg1">
                              <a:lumMod val="50000"/>
                            </a:schemeClr>
                          </a:solidFill>
                          <a:latin typeface="Calibri"/>
                          <a:ea typeface="Times New Roman"/>
                          <a:cs typeface="Calibri"/>
                        </a:rPr>
                        <a:t>Insight </a:t>
                      </a:r>
                      <a:r>
                        <a:rPr lang="en-GB" sz="1200" b="1" strike="sngStrike" dirty="0">
                          <a:solidFill>
                            <a:schemeClr val="bg1">
                              <a:lumMod val="50000"/>
                            </a:schemeClr>
                          </a:solidFill>
                          <a:latin typeface="Calibri"/>
                          <a:ea typeface="Times New Roman"/>
                          <a:cs typeface="Calibri"/>
                        </a:rPr>
                        <a:t>into Marketing</a:t>
                      </a:r>
                      <a:r>
                        <a:rPr lang="en-GB" sz="1200" strike="sngStrike" dirty="0">
                          <a:solidFill>
                            <a:schemeClr val="bg1">
                              <a:lumMod val="50000"/>
                            </a:schemeClr>
                          </a:solidFill>
                          <a:latin typeface="Calibri"/>
                          <a:ea typeface="Times New Roman"/>
                          <a:cs typeface="Calibri"/>
                        </a:rPr>
                        <a:t>  (how to Get, Keep, Grow customers – marketing, self-promotion, elevator pitch, relationship marketing, networking, pricing strategy)</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4. Compatibility</a:t>
                      </a:r>
                      <a:r>
                        <a:rPr lang="en-GB" sz="1200" strike="sngStrike" dirty="0">
                          <a:solidFill>
                            <a:schemeClr val="bg1">
                              <a:lumMod val="50000"/>
                            </a:schemeClr>
                          </a:solidFill>
                          <a:latin typeface="Calibri"/>
                          <a:ea typeface="Times New Roman"/>
                          <a:cs typeface="Calibri"/>
                        </a:rPr>
                        <a:t> (going back to self-evaluation, roles and responsibilities, human resource, skills) </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Insight into Networks </a:t>
                      </a:r>
                      <a:r>
                        <a:rPr lang="en-GB" sz="1200" strike="sngStrike" dirty="0">
                          <a:solidFill>
                            <a:schemeClr val="bg1">
                              <a:lumMod val="50000"/>
                            </a:schemeClr>
                          </a:solidFill>
                          <a:latin typeface="Calibri"/>
                          <a:ea typeface="Times New Roman"/>
                          <a:cs typeface="Calibri"/>
                        </a:rPr>
                        <a:t>(the importance of networks, alliances, partnerships – support, advice and </a:t>
                      </a:r>
                      <a:r>
                        <a:rPr lang="en-GB" sz="1200" strike="sngStrike" dirty="0" smtClean="0">
                          <a:solidFill>
                            <a:schemeClr val="bg1">
                              <a:lumMod val="50000"/>
                            </a:schemeClr>
                          </a:solidFill>
                          <a:latin typeface="Calibri"/>
                          <a:ea typeface="Times New Roman"/>
                          <a:cs typeface="Calibri"/>
                        </a:rPr>
                        <a:t>suppliers/customers</a:t>
                      </a:r>
                      <a:r>
                        <a:rPr lang="en-GB" sz="1200" strike="sngStrike" dirty="0">
                          <a:solidFill>
                            <a:schemeClr val="bg1">
                              <a:lumMod val="50000"/>
                            </a:schemeClr>
                          </a:solidFill>
                          <a:latin typeface="Calibri"/>
                          <a:ea typeface="Times New Roman"/>
                          <a:cs typeface="Calibri"/>
                        </a:rPr>
                        <a:t>)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912905">
                <a:tc>
                  <a:txBody>
                    <a:bodyPr/>
                    <a:lstStyle/>
                    <a:p>
                      <a:pPr>
                        <a:lnSpc>
                          <a:spcPct val="115000"/>
                        </a:lnSpc>
                        <a:spcAft>
                          <a:spcPts val="0"/>
                        </a:spcAft>
                      </a:pPr>
                      <a:r>
                        <a:rPr lang="en-GB" sz="1200">
                          <a:latin typeface="Calibri"/>
                          <a:ea typeface="Calibri"/>
                          <a:cs typeface="Times New Roman"/>
                        </a:rPr>
                        <a:t>Wk 5:  31st Oct</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strike="sngStrike" dirty="0" smtClean="0">
                          <a:solidFill>
                            <a:schemeClr val="bg1">
                              <a:lumMod val="50000"/>
                            </a:schemeClr>
                          </a:solidFill>
                          <a:latin typeface="Calibri"/>
                          <a:ea typeface="Times New Roman"/>
                          <a:cs typeface="Calibri"/>
                        </a:rPr>
                        <a:t>Intellectual Property with Kath Penaluna </a:t>
                      </a:r>
                      <a:endParaRPr lang="en-GB" sz="1100" strike="sngStrike" dirty="0" smtClean="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smtClean="0">
                          <a:solidFill>
                            <a:schemeClr val="bg1">
                              <a:lumMod val="50000"/>
                            </a:schemeClr>
                          </a:solidFill>
                          <a:latin typeface="Calibri"/>
                          <a:ea typeface="Times New Roman"/>
                          <a:cs typeface="Calibri"/>
                        </a:rPr>
                        <a:t>STEP </a:t>
                      </a:r>
                      <a:r>
                        <a:rPr lang="en-GB" sz="1200" b="1" strike="sngStrike" dirty="0">
                          <a:solidFill>
                            <a:schemeClr val="bg1">
                              <a:lumMod val="50000"/>
                            </a:schemeClr>
                          </a:solidFill>
                          <a:latin typeface="Calibri"/>
                          <a:ea typeface="Times New Roman"/>
                          <a:cs typeface="Calibri"/>
                        </a:rPr>
                        <a:t>5. Contents</a:t>
                      </a:r>
                      <a:r>
                        <a:rPr lang="en-GB" sz="1200" strike="sngStrike" dirty="0">
                          <a:solidFill>
                            <a:schemeClr val="bg1">
                              <a:lumMod val="50000"/>
                            </a:schemeClr>
                          </a:solidFill>
                          <a:latin typeface="Calibri"/>
                          <a:ea typeface="Times New Roman"/>
                          <a:cs typeface="Calibri"/>
                        </a:rPr>
                        <a:t> (distribution, assets, resources, equipment, training)</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STEP 6. Cash</a:t>
                      </a:r>
                      <a:r>
                        <a:rPr lang="en-GB" sz="1200" strike="sngStrike" dirty="0">
                          <a:solidFill>
                            <a:schemeClr val="bg1">
                              <a:lumMod val="50000"/>
                            </a:schemeClr>
                          </a:solidFill>
                          <a:latin typeface="Calibri"/>
                          <a:ea typeface="Times New Roman"/>
                          <a:cs typeface="Calibri"/>
                        </a:rPr>
                        <a:t> (key costs and income, funding) </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Insight into Financial Planning and Projections</a:t>
                      </a:r>
                      <a:r>
                        <a:rPr lang="en-GB" sz="1200" strike="sngStrike" dirty="0">
                          <a:solidFill>
                            <a:schemeClr val="bg1">
                              <a:lumMod val="50000"/>
                            </a:schemeClr>
                          </a:solidFill>
                          <a:latin typeface="Calibri"/>
                          <a:ea typeface="Times New Roman"/>
                          <a:cs typeface="Calibri"/>
                        </a:rPr>
                        <a:t> (Income, expenditure and profit) </a:t>
                      </a:r>
                      <a:endParaRPr lang="en-GB" sz="11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Times New Roman"/>
                          <a:cs typeface="Calibri"/>
                        </a:rPr>
                        <a:t>Insight into Funding</a:t>
                      </a:r>
                      <a:r>
                        <a:rPr lang="en-GB" sz="1200" strike="sngStrike" dirty="0">
                          <a:solidFill>
                            <a:schemeClr val="bg1">
                              <a:lumMod val="50000"/>
                            </a:schemeClr>
                          </a:solidFill>
                          <a:latin typeface="Calibri"/>
                          <a:ea typeface="Times New Roman"/>
                          <a:cs typeface="Calibri"/>
                        </a:rPr>
                        <a:t> (</a:t>
                      </a:r>
                      <a:r>
                        <a:rPr lang="en-GB" sz="1200" strike="sngStrike" dirty="0" err="1">
                          <a:solidFill>
                            <a:schemeClr val="bg1">
                              <a:lumMod val="50000"/>
                            </a:schemeClr>
                          </a:solidFill>
                          <a:latin typeface="Calibri"/>
                          <a:ea typeface="Times New Roman"/>
                          <a:cs typeface="Calibri"/>
                        </a:rPr>
                        <a:t>Crowdfunding</a:t>
                      </a:r>
                      <a:r>
                        <a:rPr lang="en-GB" sz="1200" strike="sngStrike" dirty="0">
                          <a:solidFill>
                            <a:schemeClr val="bg1">
                              <a:lumMod val="50000"/>
                            </a:schemeClr>
                          </a:solidFill>
                          <a:latin typeface="Calibri"/>
                          <a:ea typeface="Times New Roman"/>
                          <a:cs typeface="Calibri"/>
                        </a:rPr>
                        <a:t>, loans, grants) </a:t>
                      </a:r>
                      <a:endParaRPr lang="en-GB" sz="1100" strike="sngStrike" dirty="0">
                        <a:solidFill>
                          <a:schemeClr val="bg1">
                            <a:lumMod val="50000"/>
                          </a:schemeClr>
                        </a:solidFill>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760753">
                <a:tc>
                  <a:txBody>
                    <a:bodyPr/>
                    <a:lstStyle/>
                    <a:p>
                      <a:pPr>
                        <a:lnSpc>
                          <a:spcPct val="115000"/>
                        </a:lnSpc>
                        <a:spcAft>
                          <a:spcPts val="0"/>
                        </a:spcAft>
                      </a:pPr>
                      <a:r>
                        <a:rPr lang="en-GB" sz="1200">
                          <a:latin typeface="Calibri"/>
                          <a:ea typeface="Calibri"/>
                          <a:cs typeface="Times New Roman"/>
                        </a:rPr>
                        <a:t>Wk 6:  7th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kumimoji="0" lang="en-GB" sz="1200" strike="sngStrike" kern="1200" dirty="0">
                          <a:solidFill>
                            <a:schemeClr val="bg1">
                              <a:lumMod val="50000"/>
                            </a:schemeClr>
                          </a:solidFill>
                          <a:latin typeface="Calibri"/>
                          <a:ea typeface="Times New Roman"/>
                          <a:cs typeface="Calibri"/>
                        </a:rPr>
                        <a:t>Mission Statement, Objectives, Management Team (the remaining sections) </a:t>
                      </a:r>
                    </a:p>
                    <a:p>
                      <a:pPr>
                        <a:lnSpc>
                          <a:spcPct val="115000"/>
                        </a:lnSpc>
                        <a:spcAft>
                          <a:spcPts val="0"/>
                        </a:spcAft>
                      </a:pPr>
                      <a:r>
                        <a:rPr kumimoji="0" lang="en-GB" sz="1200" strike="sngStrike" kern="1200" dirty="0">
                          <a:solidFill>
                            <a:schemeClr val="bg1">
                              <a:lumMod val="50000"/>
                            </a:schemeClr>
                          </a:solidFill>
                          <a:latin typeface="Calibri"/>
                          <a:ea typeface="Times New Roman"/>
                          <a:cs typeface="Calibri"/>
                        </a:rPr>
                        <a:t>Assignment Review – a round-up of all sections.</a:t>
                      </a:r>
                    </a:p>
                    <a:p>
                      <a:pPr>
                        <a:lnSpc>
                          <a:spcPct val="115000"/>
                        </a:lnSpc>
                        <a:spcAft>
                          <a:spcPts val="0"/>
                        </a:spcAft>
                      </a:pPr>
                      <a:r>
                        <a:rPr kumimoji="0" lang="en-GB" sz="1200" strike="sngStrike" kern="1200" dirty="0">
                          <a:solidFill>
                            <a:schemeClr val="bg1">
                              <a:lumMod val="50000"/>
                            </a:schemeClr>
                          </a:solidFill>
                          <a:latin typeface="Calibri"/>
                          <a:ea typeface="Times New Roman"/>
                          <a:cs typeface="Calibri"/>
                        </a:rPr>
                        <a:t>Open Q&amp;A – last chance to highlight trouble areas and revisit previous sessions</a:t>
                      </a:r>
                      <a:r>
                        <a:rPr lang="en-GB" sz="1200" dirty="0">
                          <a:solidFill>
                            <a:srgbClr val="000000"/>
                          </a:solidFill>
                          <a:latin typeface="Calibri"/>
                          <a:ea typeface="Times New Roman"/>
                          <a:cs typeface="Calibri"/>
                        </a:rPr>
                        <a:t>.</a:t>
                      </a:r>
                      <a:r>
                        <a:rPr lang="en-GB" sz="1200" b="1" dirty="0">
                          <a:solidFill>
                            <a:srgbClr val="000000"/>
                          </a:solidFill>
                          <a:latin typeface="Calibri"/>
                          <a:ea typeface="Times New Roman"/>
                          <a:cs typeface="Calibri"/>
                        </a:rPr>
                        <a:t> </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tabLst>
                          <a:tab pos="819150" algn="l"/>
                        </a:tabLst>
                      </a:pPr>
                      <a:r>
                        <a:rPr lang="en-GB" sz="1200">
                          <a:latin typeface="Calibri"/>
                          <a:ea typeface="Calibri"/>
                          <a:cs typeface="Times New Roman"/>
                        </a:rPr>
                        <a:t>Wk 7:  14th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i="0" dirty="0" smtClean="0">
                          <a:solidFill>
                            <a:srgbClr val="000000"/>
                          </a:solidFill>
                          <a:latin typeface="Calibri"/>
                          <a:ea typeface="Calibri"/>
                          <a:cs typeface="Times New Roman"/>
                        </a:rPr>
                        <a:t>Guest Speaker: Steve Simmons</a:t>
                      </a:r>
                      <a:endParaRPr lang="en-GB" sz="1100" b="1" i="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pPr>
                      <a:r>
                        <a:rPr lang="en-GB" sz="1200">
                          <a:latin typeface="Calibri"/>
                          <a:ea typeface="Calibri"/>
                          <a:cs typeface="Times New Roman"/>
                        </a:rPr>
                        <a:t>Wk 8:  21st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000000"/>
                          </a:solidFill>
                          <a:latin typeface="Calibri"/>
                          <a:ea typeface="Times New Roman"/>
                          <a:cs typeface="Calibri"/>
                        </a:rPr>
                        <a:t>1-2-1 and Group Assignment Support Slots</a:t>
                      </a:r>
                      <a:r>
                        <a:rPr lang="en-GB" sz="1200" dirty="0">
                          <a:solidFill>
                            <a:srgbClr val="000000"/>
                          </a:solidFill>
                          <a:latin typeface="Calibri"/>
                          <a:ea typeface="Times New Roman"/>
                          <a:cs typeface="Calibri"/>
                        </a:rPr>
                        <a:t> </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pPr>
                      <a:r>
                        <a:rPr lang="en-GB" sz="1200">
                          <a:latin typeface="Calibri"/>
                          <a:ea typeface="Calibri"/>
                          <a:cs typeface="Times New Roman"/>
                        </a:rPr>
                        <a:t>Wk 9: 28th Nov</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i="1" dirty="0">
                          <a:solidFill>
                            <a:srgbClr val="000000"/>
                          </a:solidFill>
                          <a:latin typeface="Calibri"/>
                          <a:ea typeface="Calibri"/>
                          <a:cs typeface="Times New Roman"/>
                        </a:rPr>
                        <a:t>No session – Work on Assignments</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tabLst>
                          <a:tab pos="653415" algn="l"/>
                        </a:tabLst>
                      </a:pPr>
                      <a:r>
                        <a:rPr lang="en-GB" sz="1200">
                          <a:latin typeface="Calibri"/>
                          <a:ea typeface="Calibri"/>
                          <a:cs typeface="Times New Roman"/>
                        </a:rPr>
                        <a:t>Wk 10: 5th Dec</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solidFill>
                            <a:srgbClr val="000000"/>
                          </a:solidFill>
                          <a:latin typeface="Calibri"/>
                          <a:ea typeface="Calibri"/>
                          <a:cs typeface="Times New Roman"/>
                        </a:rPr>
                        <a:t>ASSESSMENT: Simply Do Presentations</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59652">
                <a:tc>
                  <a:txBody>
                    <a:bodyPr/>
                    <a:lstStyle/>
                    <a:p>
                      <a:pPr>
                        <a:lnSpc>
                          <a:spcPct val="115000"/>
                        </a:lnSpc>
                        <a:spcAft>
                          <a:spcPts val="0"/>
                        </a:spcAft>
                      </a:pPr>
                      <a:r>
                        <a:rPr lang="en-GB" sz="1200">
                          <a:latin typeface="Calibri"/>
                          <a:ea typeface="Calibri"/>
                          <a:cs typeface="Times New Roman"/>
                        </a:rPr>
                        <a:t>Wk 11: 12th Dec</a:t>
                      </a:r>
                      <a:endParaRPr lang="en-GB" sz="110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000000"/>
                          </a:solidFill>
                          <a:latin typeface="Calibri"/>
                          <a:ea typeface="Calibri"/>
                          <a:cs typeface="Times New Roman"/>
                        </a:rPr>
                        <a:t>ASSESSMENT: Simply Do Presentations</a:t>
                      </a:r>
                      <a:endParaRPr lang="en-GB" sz="1100" dirty="0">
                        <a:latin typeface="Calibri"/>
                        <a:ea typeface="Calibri"/>
                        <a:cs typeface="Times New Roman"/>
                      </a:endParaRPr>
                    </a:p>
                  </a:txBody>
                  <a:tcPr marL="40260" marR="40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323528" y="764704"/>
            <a:ext cx="4392488" cy="5847755"/>
          </a:xfrm>
          <a:prstGeom prst="rect">
            <a:avLst/>
          </a:prstGeom>
          <a:noFill/>
          <a:ln w="9525">
            <a:noFill/>
            <a:miter lim="800000"/>
            <a:headEnd/>
            <a:tailEnd/>
          </a:ln>
        </p:spPr>
        <p:txBody>
          <a:bodyPr wrap="square">
            <a:spAutoFit/>
          </a:bodyPr>
          <a:lstStyle/>
          <a:p>
            <a:pPr eaLnBrk="0" hangingPunct="0">
              <a:spcBef>
                <a:spcPct val="50000"/>
              </a:spcBef>
            </a:pPr>
            <a:r>
              <a:rPr lang="en-GB" sz="2800" b="1" dirty="0" smtClean="0">
                <a:latin typeface="Tahoma" pitchFamily="34" charset="0"/>
                <a:ea typeface="ＭＳ Ｐゴシック" pitchFamily="-112" charset="-128"/>
              </a:rPr>
              <a:t>Home tasks:</a:t>
            </a:r>
          </a:p>
          <a:p>
            <a:pPr eaLnBrk="0" hangingPunct="0">
              <a:spcBef>
                <a:spcPct val="50000"/>
              </a:spcBef>
            </a:pPr>
            <a:endParaRPr lang="en-GB" sz="2800" b="1" dirty="0" smtClean="0">
              <a:solidFill>
                <a:srgbClr val="C00000"/>
              </a:solidFill>
              <a:latin typeface="Tahoma" pitchFamily="34" charset="0"/>
              <a:ea typeface="ＭＳ Ｐゴシック" pitchFamily="-112" charset="-128"/>
            </a:endParaRPr>
          </a:p>
          <a:p>
            <a:pPr marL="514350" indent="-514350" eaLnBrk="0" hangingPunct="0">
              <a:spcBef>
                <a:spcPct val="50000"/>
              </a:spcBef>
              <a:buFont typeface="+mj-lt"/>
              <a:buAutoNum type="arabicPeriod"/>
            </a:pPr>
            <a:r>
              <a:rPr lang="en-GB" sz="2800" dirty="0" smtClean="0">
                <a:latin typeface="Tahoma" pitchFamily="34" charset="0"/>
                <a:ea typeface="ＭＳ Ｐゴシック" pitchFamily="-112" charset="-128"/>
              </a:rPr>
              <a:t>Complete your draft and email to me by 8am Saturday 17</a:t>
            </a:r>
            <a:r>
              <a:rPr lang="en-GB" sz="2800" baseline="30000" dirty="0" smtClean="0">
                <a:latin typeface="Tahoma" pitchFamily="34" charset="0"/>
                <a:ea typeface="ＭＳ Ｐゴシック" pitchFamily="-112" charset="-128"/>
              </a:rPr>
              <a:t>th</a:t>
            </a:r>
            <a:r>
              <a:rPr lang="en-GB" sz="2800" dirty="0" smtClean="0">
                <a:latin typeface="Tahoma" pitchFamily="34" charset="0"/>
                <a:ea typeface="ＭＳ Ｐゴシック" pitchFamily="-112" charset="-128"/>
              </a:rPr>
              <a:t> Nov. </a:t>
            </a:r>
            <a:br>
              <a:rPr lang="en-GB" sz="2800" dirty="0" smtClean="0">
                <a:latin typeface="Tahoma" pitchFamily="34" charset="0"/>
                <a:ea typeface="ＭＳ Ｐゴシック" pitchFamily="-112" charset="-128"/>
              </a:rPr>
            </a:br>
            <a:r>
              <a:rPr lang="en-GB" sz="2800" dirty="0" smtClean="0">
                <a:solidFill>
                  <a:srgbClr val="FF0000"/>
                </a:solidFill>
                <a:latin typeface="Tahoma" pitchFamily="34" charset="0"/>
                <a:ea typeface="ＭＳ Ｐゴシック" pitchFamily="-112" charset="-128"/>
              </a:rPr>
              <a:t>(Later than this and I will not look at it before our 1-2-1)</a:t>
            </a:r>
          </a:p>
          <a:p>
            <a:pPr marL="514350" indent="-514350" eaLnBrk="0" hangingPunct="0">
              <a:spcBef>
                <a:spcPct val="50000"/>
              </a:spcBef>
              <a:buFont typeface="+mj-lt"/>
              <a:buAutoNum type="arabicPeriod"/>
            </a:pPr>
            <a:r>
              <a:rPr lang="en-GB" sz="2800" dirty="0" smtClean="0">
                <a:latin typeface="Tahoma" pitchFamily="34" charset="0"/>
                <a:ea typeface="ＭＳ Ｐゴシック" pitchFamily="-112" charset="-128"/>
              </a:rPr>
              <a:t>Don’t be late, or miss, your 1-2-1 on </a:t>
            </a:r>
            <a:r>
              <a:rPr lang="en-GB" sz="2800" u="sng" dirty="0" smtClean="0">
                <a:solidFill>
                  <a:srgbClr val="00B050"/>
                </a:solidFill>
                <a:latin typeface="Tahoma" pitchFamily="34" charset="0"/>
                <a:ea typeface="ＭＳ Ｐゴシック" pitchFamily="-112" charset="-128"/>
              </a:rPr>
              <a:t>Wednesday 21</a:t>
            </a:r>
            <a:r>
              <a:rPr lang="en-GB" sz="2800" u="sng" baseline="30000" dirty="0" smtClean="0">
                <a:solidFill>
                  <a:srgbClr val="00B050"/>
                </a:solidFill>
                <a:latin typeface="Tahoma" pitchFamily="34" charset="0"/>
                <a:ea typeface="ＭＳ Ｐゴシック" pitchFamily="-112" charset="-128"/>
              </a:rPr>
              <a:t>st</a:t>
            </a:r>
            <a:r>
              <a:rPr lang="en-GB" sz="2800" u="sng" dirty="0" smtClean="0">
                <a:solidFill>
                  <a:srgbClr val="00B050"/>
                </a:solidFill>
                <a:latin typeface="Tahoma" pitchFamily="34" charset="0"/>
                <a:ea typeface="ＭＳ Ｐゴシック" pitchFamily="-112" charset="-128"/>
              </a:rPr>
              <a:t> Nov.</a:t>
            </a:r>
            <a:r>
              <a:rPr lang="en-GB" sz="2400" dirty="0" smtClean="0">
                <a:latin typeface="Tahoma" pitchFamily="34" charset="0"/>
                <a:ea typeface="ＭＳ Ｐゴシック" pitchFamily="-112" charset="-128"/>
              </a:rPr>
              <a:t/>
            </a:r>
            <a:br>
              <a:rPr lang="en-GB" sz="2400" dirty="0" smtClean="0">
                <a:latin typeface="Tahoma" pitchFamily="34" charset="0"/>
                <a:ea typeface="ＭＳ Ｐゴシック" pitchFamily="-112" charset="-128"/>
              </a:rPr>
            </a:br>
            <a:endParaRPr lang="en-GB" sz="2400" dirty="0" smtClean="0">
              <a:latin typeface="Tahoma" pitchFamily="34" charset="0"/>
              <a:ea typeface="ＭＳ Ｐゴシック" pitchFamily="-112" charset="-128"/>
            </a:endParaRPr>
          </a:p>
        </p:txBody>
      </p:sp>
      <p:graphicFrame>
        <p:nvGraphicFramePr>
          <p:cNvPr id="4" name="Table 3"/>
          <p:cNvGraphicFramePr>
            <a:graphicFrameLocks noGrp="1"/>
          </p:cNvGraphicFramePr>
          <p:nvPr/>
        </p:nvGraphicFramePr>
        <p:xfrm>
          <a:off x="4716016" y="1628800"/>
          <a:ext cx="4248473" cy="4824536"/>
        </p:xfrm>
        <a:graphic>
          <a:graphicData uri="http://schemas.openxmlformats.org/drawingml/2006/table">
            <a:tbl>
              <a:tblPr/>
              <a:tblGrid>
                <a:gridCol w="837046"/>
                <a:gridCol w="1060258"/>
                <a:gridCol w="2351169"/>
              </a:tblGrid>
              <a:tr h="603067">
                <a:tc>
                  <a:txBody>
                    <a:bodyPr/>
                    <a:lstStyle/>
                    <a:p>
                      <a:pPr algn="l" fontAlgn="ctr"/>
                      <a:r>
                        <a:rPr lang="en-GB" sz="1800" b="1" i="0" u="none" strike="noStrike" dirty="0" smtClean="0">
                          <a:solidFill>
                            <a:srgbClr val="000000"/>
                          </a:solidFill>
                          <a:latin typeface="Calibri"/>
                        </a:rPr>
                        <a:t> TIME</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GB" sz="1800" b="1" i="0" u="none" strike="noStrike">
                          <a:solidFill>
                            <a:srgbClr val="000000"/>
                          </a:solidFill>
                          <a:latin typeface="Calibri"/>
                        </a:rPr>
                        <a:t>GROUP 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r>
                        <a:rPr lang="en-GB" sz="2000" b="1" i="0" u="none" strike="noStrike">
                          <a:solidFill>
                            <a:srgbClr val="000000"/>
                          </a:solidFill>
                          <a:latin typeface="Calibri"/>
                        </a:rPr>
                        <a:t>GROUP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r h="603067">
                <a:tc>
                  <a:txBody>
                    <a:bodyPr/>
                    <a:lstStyle/>
                    <a:p>
                      <a:pPr algn="l" fontAlgn="ctr"/>
                      <a:r>
                        <a:rPr lang="en-GB" sz="1800" b="1" i="0" u="none" strike="noStrike" dirty="0" smtClean="0">
                          <a:solidFill>
                            <a:srgbClr val="000000"/>
                          </a:solidFill>
                          <a:latin typeface="Calibri"/>
                        </a:rPr>
                        <a:t> 9.30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0" u="none" strike="noStrike" dirty="0" smtClean="0">
                          <a:solidFill>
                            <a:srgbClr val="000000"/>
                          </a:solidFill>
                          <a:latin typeface="Calibri"/>
                        </a:rPr>
                        <a:t> </a:t>
                      </a:r>
                      <a:r>
                        <a:rPr lang="en-GB" sz="2000" b="1" i="0" u="none" strike="noStrike" dirty="0" err="1" smtClean="0">
                          <a:solidFill>
                            <a:srgbClr val="000000"/>
                          </a:solidFill>
                          <a:latin typeface="Calibri"/>
                        </a:rPr>
                        <a:t>Ffeel</a:t>
                      </a:r>
                      <a:endParaRPr lang="en-GB" sz="20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3067">
                <a:tc>
                  <a:txBody>
                    <a:bodyPr/>
                    <a:lstStyle/>
                    <a:p>
                      <a:pPr algn="l" fontAlgn="ctr"/>
                      <a:r>
                        <a:rPr lang="en-GB" sz="1800" b="1" i="0" u="none" strike="noStrike" dirty="0" smtClean="0">
                          <a:solidFill>
                            <a:srgbClr val="000000"/>
                          </a:solidFill>
                          <a:latin typeface="Calibri"/>
                        </a:rPr>
                        <a:t> 10.00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0" u="none" strike="noStrike" dirty="0" smtClean="0">
                          <a:solidFill>
                            <a:srgbClr val="000000"/>
                          </a:solidFill>
                          <a:latin typeface="Calibri"/>
                        </a:rPr>
                        <a:t> All </a:t>
                      </a:r>
                      <a:r>
                        <a:rPr lang="en-GB" sz="2000" b="1" i="0" u="none" strike="noStrike" dirty="0">
                          <a:solidFill>
                            <a:srgbClr val="000000"/>
                          </a:solidFill>
                          <a:latin typeface="Calibri"/>
                        </a:rPr>
                        <a:t>The Gear, No Idea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3067">
                <a:tc>
                  <a:txBody>
                    <a:bodyPr/>
                    <a:lstStyle/>
                    <a:p>
                      <a:pPr algn="l" fontAlgn="ctr"/>
                      <a:r>
                        <a:rPr lang="en-GB" sz="1800" b="1" i="0" u="none" strike="noStrike" dirty="0" smtClean="0">
                          <a:solidFill>
                            <a:srgbClr val="000000"/>
                          </a:solidFill>
                          <a:latin typeface="Calibri"/>
                        </a:rPr>
                        <a:t> 10.30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0" u="none" strike="noStrike" dirty="0" smtClean="0">
                          <a:solidFill>
                            <a:srgbClr val="000000"/>
                          </a:solidFill>
                          <a:latin typeface="Calibri"/>
                        </a:rPr>
                        <a:t> </a:t>
                      </a:r>
                      <a:r>
                        <a:rPr lang="en-GB" sz="2000" b="1" i="0" u="none" strike="noStrike" dirty="0" err="1" smtClean="0">
                          <a:solidFill>
                            <a:srgbClr val="000000"/>
                          </a:solidFill>
                          <a:latin typeface="Calibri"/>
                        </a:rPr>
                        <a:t>Artscape</a:t>
                      </a:r>
                      <a:endParaRPr lang="en-GB" sz="20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3067">
                <a:tc>
                  <a:txBody>
                    <a:bodyPr/>
                    <a:lstStyle/>
                    <a:p>
                      <a:pPr algn="l" fontAlgn="ctr"/>
                      <a:r>
                        <a:rPr lang="en-GB" sz="1800" b="1" i="0" u="none" strike="noStrike" dirty="0" smtClean="0">
                          <a:solidFill>
                            <a:srgbClr val="000000"/>
                          </a:solidFill>
                          <a:latin typeface="Calibri"/>
                        </a:rPr>
                        <a:t> 11.00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0" u="none" strike="noStrike" dirty="0" smtClean="0">
                          <a:solidFill>
                            <a:srgbClr val="000000"/>
                          </a:solidFill>
                          <a:latin typeface="Calibri"/>
                        </a:rPr>
                        <a:t> Accessible </a:t>
                      </a:r>
                      <a:r>
                        <a:rPr lang="en-GB" sz="2000" b="1" i="0" u="none" strike="noStrike" dirty="0">
                          <a:solidFill>
                            <a:srgbClr val="000000"/>
                          </a:solidFill>
                          <a:latin typeface="Calibri"/>
                        </a:rPr>
                        <a:t>Gaming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3067">
                <a:tc>
                  <a:txBody>
                    <a:bodyPr/>
                    <a:lstStyle/>
                    <a:p>
                      <a:pPr algn="l" fontAlgn="ctr"/>
                      <a:r>
                        <a:rPr lang="en-GB" sz="1800" b="1" i="0" u="none" strike="noStrike" dirty="0" smtClean="0">
                          <a:solidFill>
                            <a:srgbClr val="000000"/>
                          </a:solidFill>
                          <a:latin typeface="Calibri"/>
                        </a:rPr>
                        <a:t> 11.30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0" u="none" strike="noStrike" dirty="0" smtClean="0">
                          <a:solidFill>
                            <a:srgbClr val="000000"/>
                          </a:solidFill>
                          <a:latin typeface="Calibri"/>
                        </a:rPr>
                        <a:t> </a:t>
                      </a:r>
                      <a:r>
                        <a:rPr lang="en-GB" sz="2000" b="1" i="0" u="none" strike="noStrike" dirty="0" err="1" smtClean="0">
                          <a:solidFill>
                            <a:srgbClr val="000000"/>
                          </a:solidFill>
                          <a:latin typeface="Calibri"/>
                        </a:rPr>
                        <a:t>MannaKey</a:t>
                      </a:r>
                      <a:endParaRPr lang="en-GB" sz="20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3067">
                <a:tc>
                  <a:txBody>
                    <a:bodyPr/>
                    <a:lstStyle/>
                    <a:p>
                      <a:pPr algn="l" fontAlgn="ctr"/>
                      <a:r>
                        <a:rPr lang="en-GB" sz="1800" b="1" i="0" u="none" strike="noStrike" dirty="0" smtClean="0">
                          <a:solidFill>
                            <a:srgbClr val="000000"/>
                          </a:solidFill>
                          <a:latin typeface="Calibri"/>
                        </a:rPr>
                        <a:t> 12.00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0" u="none" strike="noStrike" dirty="0" smtClean="0">
                          <a:solidFill>
                            <a:srgbClr val="000000"/>
                          </a:solidFill>
                          <a:latin typeface="Calibri"/>
                        </a:rPr>
                        <a:t> Virtual </a:t>
                      </a:r>
                      <a:r>
                        <a:rPr lang="en-GB" sz="2000" b="1" i="0" u="none" strike="noStrike" dirty="0">
                          <a:solidFill>
                            <a:srgbClr val="000000"/>
                          </a:solidFill>
                          <a:latin typeface="Calibri"/>
                        </a:rPr>
                        <a:t>Remedy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03067">
                <a:tc>
                  <a:txBody>
                    <a:bodyPr/>
                    <a:lstStyle/>
                    <a:p>
                      <a:pPr algn="l" fontAlgn="ctr"/>
                      <a:r>
                        <a:rPr lang="en-GB" sz="1800" b="1" i="0" u="none" strike="noStrike" dirty="0" smtClean="0">
                          <a:solidFill>
                            <a:srgbClr val="000000"/>
                          </a:solidFill>
                          <a:latin typeface="Calibri"/>
                        </a:rPr>
                        <a:t> 12.30</a:t>
                      </a:r>
                      <a:endParaRPr lang="en-GB"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800" b="1" i="0" u="none" strike="noStrike">
                          <a:solidFill>
                            <a:srgbClr val="000000"/>
                          </a:solidFill>
                          <a:latin typeface="Calibri"/>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2000" b="1" i="1" u="none" strike="noStrike" baseline="0" dirty="0" smtClean="0">
                          <a:solidFill>
                            <a:srgbClr val="000000"/>
                          </a:solidFill>
                          <a:latin typeface="Calibri"/>
                        </a:rPr>
                        <a:t> Spark </a:t>
                      </a:r>
                      <a:r>
                        <a:rPr lang="en-GB" sz="2000" b="1" i="1" u="none" strike="noStrike" baseline="0" smtClean="0">
                          <a:solidFill>
                            <a:srgbClr val="000000"/>
                          </a:solidFill>
                          <a:latin typeface="Calibri"/>
                        </a:rPr>
                        <a:t>of Inspiration</a:t>
                      </a:r>
                      <a:endParaRPr lang="en-GB" sz="2000" b="1" i="1"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1696</TotalTime>
  <Words>3351</Words>
  <Application>Microsoft Office PowerPoint</Application>
  <PresentationFormat>On-screen Show (4:3)</PresentationFormat>
  <Paragraphs>563</Paragraphs>
  <Slides>63</Slides>
  <Notes>0</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Median</vt:lpstr>
      <vt:lpstr>entrepreneurship</vt:lpstr>
      <vt:lpstr>Slide 2</vt:lpstr>
      <vt:lpstr>Slide 3</vt:lpstr>
      <vt:lpstr>Slide 4</vt:lpstr>
      <vt:lpstr>Cover and contents</vt:lpstr>
      <vt:lpstr>Slide 6</vt:lpstr>
      <vt:lpstr>Slide 7</vt:lpstr>
      <vt:lpstr>Executive summary</vt:lpstr>
      <vt:lpstr>Slide 9</vt:lpstr>
      <vt:lpstr>Slide 10</vt:lpstr>
      <vt:lpstr>MISSION STATEMENT</vt:lpstr>
      <vt:lpstr>Slide 12</vt:lpstr>
      <vt:lpstr>OBJECTIVES</vt:lpstr>
      <vt:lpstr>Slide 14</vt:lpstr>
      <vt:lpstr>Slide 15</vt:lpstr>
      <vt:lpstr>MANAGEMENT TEAM</vt:lpstr>
      <vt:lpstr>Slide 17</vt:lpstr>
      <vt:lpstr>Slide 18</vt:lpstr>
      <vt:lpstr>Slide 19</vt:lpstr>
      <vt:lpstr>The assignment</vt:lpstr>
      <vt:lpstr>Slide 21</vt:lpstr>
      <vt:lpstr>Slide 22</vt:lpstr>
      <vt:lpstr>Slide 23</vt:lpstr>
      <vt:lpstr>Finding an Idea…</vt:lpstr>
      <vt:lpstr>STEP 1: Concept</vt:lpstr>
      <vt:lpstr>Slide 26</vt:lpstr>
      <vt:lpstr>YOUR MARKET</vt:lpstr>
      <vt:lpstr>YOUR MARKET</vt:lpstr>
      <vt:lpstr>YOUR MARKET</vt:lpstr>
      <vt:lpstr>COMPETITORS</vt:lpstr>
      <vt:lpstr>A MARKETING PLAN</vt:lpstr>
      <vt:lpstr>Competitive Advantage</vt:lpstr>
      <vt:lpstr>Slide 33</vt:lpstr>
      <vt:lpstr>The Marketing Mix – 5 P’s</vt:lpstr>
      <vt:lpstr>Slide 35</vt:lpstr>
      <vt:lpstr>PRODUCT</vt:lpstr>
      <vt:lpstr>PRICE</vt:lpstr>
      <vt:lpstr>PRICE</vt:lpstr>
      <vt:lpstr>PLACE</vt:lpstr>
      <vt:lpstr>Slide 40</vt:lpstr>
      <vt:lpstr>PROMOTION</vt:lpstr>
      <vt:lpstr>Slide 42</vt:lpstr>
      <vt:lpstr>PEOPLE</vt:lpstr>
      <vt:lpstr>Slide 44</vt:lpstr>
      <vt:lpstr>RELATIONSHIP MARKETING</vt:lpstr>
      <vt:lpstr>Slide 46</vt:lpstr>
      <vt:lpstr>Slide 47</vt:lpstr>
      <vt:lpstr>Slide 48</vt:lpstr>
      <vt:lpstr>Business Structure  (or models or set-up or formation)</vt:lpstr>
      <vt:lpstr>Health &amp; Safety</vt:lpstr>
      <vt:lpstr>Slide 51</vt:lpstr>
      <vt:lpstr>SWOT </vt:lpstr>
      <vt:lpstr>Slide 53</vt:lpstr>
      <vt:lpstr>Finances</vt:lpstr>
      <vt:lpstr>Finances</vt:lpstr>
      <vt:lpstr>Finances</vt:lpstr>
      <vt:lpstr>Finances</vt:lpstr>
      <vt:lpstr>Slide 58</vt:lpstr>
      <vt:lpstr>Appendices</vt:lpstr>
      <vt:lpstr>Slide 60</vt:lpstr>
      <vt:lpstr>QUESTIONS???</vt:lpstr>
      <vt:lpstr>Slide 62</vt:lpstr>
      <vt:lpstr>Slide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Music Industry</dc:title>
  <dc:creator>Owner</dc:creator>
  <cp:lastModifiedBy>Neil Dyer</cp:lastModifiedBy>
  <cp:revision>211</cp:revision>
  <dcterms:created xsi:type="dcterms:W3CDTF">2009-03-03T23:08:25Z</dcterms:created>
  <dcterms:modified xsi:type="dcterms:W3CDTF">2018-11-07T23:54:30Z</dcterms:modified>
</cp:coreProperties>
</file>