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92" r:id="rId5"/>
    <p:sldId id="301" r:id="rId6"/>
    <p:sldId id="300" r:id="rId7"/>
    <p:sldId id="303" r:id="rId8"/>
    <p:sldId id="304" r:id="rId9"/>
    <p:sldId id="297" r:id="rId10"/>
    <p:sldId id="302" r:id="rId11"/>
    <p:sldId id="298" r:id="rId12"/>
    <p:sldId id="261" r:id="rId13"/>
    <p:sldId id="262" r:id="rId14"/>
    <p:sldId id="263" r:id="rId15"/>
    <p:sldId id="264" r:id="rId16"/>
    <p:sldId id="293" r:id="rId17"/>
    <p:sldId id="265" r:id="rId18"/>
    <p:sldId id="266" r:id="rId19"/>
    <p:sldId id="278" r:id="rId20"/>
    <p:sldId id="294" r:id="rId21"/>
    <p:sldId id="279" r:id="rId22"/>
    <p:sldId id="295" r:id="rId23"/>
    <p:sldId id="280" r:id="rId24"/>
    <p:sldId id="281" r:id="rId25"/>
    <p:sldId id="296" r:id="rId26"/>
    <p:sldId id="285" r:id="rId27"/>
    <p:sldId id="286" r:id="rId28"/>
    <p:sldId id="287" r:id="rId29"/>
    <p:sldId id="288" r:id="rId30"/>
    <p:sldId id="289" r:id="rId31"/>
    <p:sldId id="290" r:id="rId32"/>
    <p:sldId id="291" r:id="rId33"/>
    <p:sldId id="276" r:id="rId34"/>
    <p:sldId id="27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7427F2-F887-4442-9A28-E0D60EE5E25D}" v="10" dt="2023-11-13T12:41:44.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19" autoAdjust="0"/>
    <p:restoredTop sz="95535" autoAdjust="0"/>
  </p:normalViewPr>
  <p:slideViewPr>
    <p:cSldViewPr snapToGrid="0">
      <p:cViewPr varScale="1">
        <p:scale>
          <a:sx n="109" d="100"/>
          <a:sy n="109" d="100"/>
        </p:scale>
        <p:origin x="3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Surani" userId="d9e3be33-304d-43a2-900d-ef35edf61773" providerId="ADAL" clId="{D07427F2-F887-4442-9A28-E0D60EE5E25D}"/>
    <pc:docChg chg="custSel addSld modSld">
      <pc:chgData name="Laila Surani" userId="d9e3be33-304d-43a2-900d-ef35edf61773" providerId="ADAL" clId="{D07427F2-F887-4442-9A28-E0D60EE5E25D}" dt="2023-11-13T12:42:09.139" v="211" actId="27636"/>
      <pc:docMkLst>
        <pc:docMk/>
      </pc:docMkLst>
      <pc:sldChg chg="addSp modSp mod modClrScheme chgLayout">
        <pc:chgData name="Laila Surani" userId="d9e3be33-304d-43a2-900d-ef35edf61773" providerId="ADAL" clId="{D07427F2-F887-4442-9A28-E0D60EE5E25D}" dt="2023-11-13T12:21:31.036" v="2" actId="14100"/>
        <pc:sldMkLst>
          <pc:docMk/>
          <pc:sldMk cId="1705163018" sldId="260"/>
        </pc:sldMkLst>
        <pc:spChg chg="mod">
          <ac:chgData name="Laila Surani" userId="d9e3be33-304d-43a2-900d-ef35edf61773" providerId="ADAL" clId="{D07427F2-F887-4442-9A28-E0D60EE5E25D}" dt="2023-11-13T12:21:27.994" v="1" actId="26606"/>
          <ac:spMkLst>
            <pc:docMk/>
            <pc:sldMk cId="1705163018" sldId="260"/>
            <ac:spMk id="2" creationId="{4C77961B-32E2-409A-AFC4-9173C55902EB}"/>
          </ac:spMkLst>
        </pc:spChg>
        <pc:spChg chg="mod">
          <ac:chgData name="Laila Surani" userId="d9e3be33-304d-43a2-900d-ef35edf61773" providerId="ADAL" clId="{D07427F2-F887-4442-9A28-E0D60EE5E25D}" dt="2023-11-13T12:21:27.994" v="1" actId="26606"/>
          <ac:spMkLst>
            <pc:docMk/>
            <pc:sldMk cId="1705163018" sldId="260"/>
            <ac:spMk id="3" creationId="{3788DD86-8F97-49D3-B5D6-9768C3134C84}"/>
          </ac:spMkLst>
        </pc:spChg>
        <pc:picChg chg="add mod">
          <ac:chgData name="Laila Surani" userId="d9e3be33-304d-43a2-900d-ef35edf61773" providerId="ADAL" clId="{D07427F2-F887-4442-9A28-E0D60EE5E25D}" dt="2023-11-13T12:21:31.036" v="2" actId="14100"/>
          <ac:picMkLst>
            <pc:docMk/>
            <pc:sldMk cId="1705163018" sldId="260"/>
            <ac:picMk id="4" creationId="{370475D6-1900-56C5-83F2-AA30425A765E}"/>
          </ac:picMkLst>
        </pc:picChg>
      </pc:sldChg>
      <pc:sldChg chg="modSp mod">
        <pc:chgData name="Laila Surani" userId="d9e3be33-304d-43a2-900d-ef35edf61773" providerId="ADAL" clId="{D07427F2-F887-4442-9A28-E0D60EE5E25D}" dt="2023-11-13T12:31:37.779" v="123" actId="5793"/>
        <pc:sldMkLst>
          <pc:docMk/>
          <pc:sldMk cId="990791028" sldId="263"/>
        </pc:sldMkLst>
        <pc:spChg chg="mod">
          <ac:chgData name="Laila Surani" userId="d9e3be33-304d-43a2-900d-ef35edf61773" providerId="ADAL" clId="{D07427F2-F887-4442-9A28-E0D60EE5E25D}" dt="2023-11-13T12:31:37.779" v="123" actId="5793"/>
          <ac:spMkLst>
            <pc:docMk/>
            <pc:sldMk cId="990791028" sldId="263"/>
            <ac:spMk id="3" creationId="{A5880C43-4D5D-459E-88BC-AB74CB20DE10}"/>
          </ac:spMkLst>
        </pc:spChg>
      </pc:sldChg>
      <pc:sldChg chg="addSp modSp mod">
        <pc:chgData name="Laila Surani" userId="d9e3be33-304d-43a2-900d-ef35edf61773" providerId="ADAL" clId="{D07427F2-F887-4442-9A28-E0D60EE5E25D}" dt="2023-11-13T12:32:29.987" v="128" actId="26606"/>
        <pc:sldMkLst>
          <pc:docMk/>
          <pc:sldMk cId="845997726" sldId="264"/>
        </pc:sldMkLst>
        <pc:spChg chg="mod">
          <ac:chgData name="Laila Surani" userId="d9e3be33-304d-43a2-900d-ef35edf61773" providerId="ADAL" clId="{D07427F2-F887-4442-9A28-E0D60EE5E25D}" dt="2023-11-13T12:32:29.987" v="128" actId="26606"/>
          <ac:spMkLst>
            <pc:docMk/>
            <pc:sldMk cId="845997726" sldId="264"/>
            <ac:spMk id="2" creationId="{5DCBD228-7928-40BF-820A-F82D25F5082C}"/>
          </ac:spMkLst>
        </pc:spChg>
        <pc:spChg chg="mod">
          <ac:chgData name="Laila Surani" userId="d9e3be33-304d-43a2-900d-ef35edf61773" providerId="ADAL" clId="{D07427F2-F887-4442-9A28-E0D60EE5E25D}" dt="2023-11-13T12:32:29.987" v="128" actId="26606"/>
          <ac:spMkLst>
            <pc:docMk/>
            <pc:sldMk cId="845997726" sldId="264"/>
            <ac:spMk id="3" creationId="{FDE85667-F86F-49C5-ACE8-1181C0A43735}"/>
          </ac:spMkLst>
        </pc:spChg>
        <pc:picChg chg="add mod">
          <ac:chgData name="Laila Surani" userId="d9e3be33-304d-43a2-900d-ef35edf61773" providerId="ADAL" clId="{D07427F2-F887-4442-9A28-E0D60EE5E25D}" dt="2023-11-13T12:32:29.987" v="128" actId="26606"/>
          <ac:picMkLst>
            <pc:docMk/>
            <pc:sldMk cId="845997726" sldId="264"/>
            <ac:picMk id="4" creationId="{DFF5FE68-D9CC-9692-45E5-32830DADB7FD}"/>
          </ac:picMkLst>
        </pc:picChg>
      </pc:sldChg>
      <pc:sldChg chg="addSp modSp mod modClrScheme chgLayout">
        <pc:chgData name="Laila Surani" userId="d9e3be33-304d-43a2-900d-ef35edf61773" providerId="ADAL" clId="{D07427F2-F887-4442-9A28-E0D60EE5E25D}" dt="2023-11-13T12:34:53.729" v="139" actId="14100"/>
        <pc:sldMkLst>
          <pc:docMk/>
          <pc:sldMk cId="2592488750" sldId="278"/>
        </pc:sldMkLst>
        <pc:spChg chg="mod">
          <ac:chgData name="Laila Surani" userId="d9e3be33-304d-43a2-900d-ef35edf61773" providerId="ADAL" clId="{D07427F2-F887-4442-9A28-E0D60EE5E25D}" dt="2023-11-13T12:34:51.025" v="138" actId="26606"/>
          <ac:spMkLst>
            <pc:docMk/>
            <pc:sldMk cId="2592488750" sldId="278"/>
            <ac:spMk id="2" creationId="{8AE0C8DC-D0A6-419C-AC44-F06054E51428}"/>
          </ac:spMkLst>
        </pc:spChg>
        <pc:spChg chg="mod">
          <ac:chgData name="Laila Surani" userId="d9e3be33-304d-43a2-900d-ef35edf61773" providerId="ADAL" clId="{D07427F2-F887-4442-9A28-E0D60EE5E25D}" dt="2023-11-13T12:34:51.025" v="138" actId="26606"/>
          <ac:spMkLst>
            <pc:docMk/>
            <pc:sldMk cId="2592488750" sldId="278"/>
            <ac:spMk id="3" creationId="{46283CE6-C4B0-4F4B-870E-A450A2AC3096}"/>
          </ac:spMkLst>
        </pc:spChg>
        <pc:picChg chg="add mod">
          <ac:chgData name="Laila Surani" userId="d9e3be33-304d-43a2-900d-ef35edf61773" providerId="ADAL" clId="{D07427F2-F887-4442-9A28-E0D60EE5E25D}" dt="2023-11-13T12:34:53.729" v="139" actId="14100"/>
          <ac:picMkLst>
            <pc:docMk/>
            <pc:sldMk cId="2592488750" sldId="278"/>
            <ac:picMk id="4" creationId="{888CF2EF-CD12-1433-03D5-F92FAB0D3F01}"/>
          </ac:picMkLst>
        </pc:picChg>
      </pc:sldChg>
      <pc:sldChg chg="addSp modSp mod">
        <pc:chgData name="Laila Surani" userId="d9e3be33-304d-43a2-900d-ef35edf61773" providerId="ADAL" clId="{D07427F2-F887-4442-9A28-E0D60EE5E25D}" dt="2023-11-13T12:37:06.440" v="161" actId="20577"/>
        <pc:sldMkLst>
          <pc:docMk/>
          <pc:sldMk cId="2093751210" sldId="279"/>
        </pc:sldMkLst>
        <pc:spChg chg="mod">
          <ac:chgData name="Laila Surani" userId="d9e3be33-304d-43a2-900d-ef35edf61773" providerId="ADAL" clId="{D07427F2-F887-4442-9A28-E0D60EE5E25D}" dt="2023-11-13T12:37:06.440" v="161" actId="20577"/>
          <ac:spMkLst>
            <pc:docMk/>
            <pc:sldMk cId="2093751210" sldId="279"/>
            <ac:spMk id="3" creationId="{FCB886DC-3FFA-44BB-AC54-08D0D427EBDF}"/>
          </ac:spMkLst>
        </pc:spChg>
        <pc:picChg chg="add mod modCrop">
          <ac:chgData name="Laila Surani" userId="d9e3be33-304d-43a2-900d-ef35edf61773" providerId="ADAL" clId="{D07427F2-F887-4442-9A28-E0D60EE5E25D}" dt="2023-11-13T12:36:58.522" v="157" actId="1076"/>
          <ac:picMkLst>
            <pc:docMk/>
            <pc:sldMk cId="2093751210" sldId="279"/>
            <ac:picMk id="4" creationId="{4BFE32AD-9C87-2CD1-F4D1-0BC1DAB52F12}"/>
          </ac:picMkLst>
        </pc:picChg>
      </pc:sldChg>
      <pc:sldChg chg="modSp mod">
        <pc:chgData name="Laila Surani" userId="d9e3be33-304d-43a2-900d-ef35edf61773" providerId="ADAL" clId="{D07427F2-F887-4442-9A28-E0D60EE5E25D}" dt="2023-11-13T12:37:33.471" v="168" actId="1076"/>
        <pc:sldMkLst>
          <pc:docMk/>
          <pc:sldMk cId="132361161" sldId="280"/>
        </pc:sldMkLst>
        <pc:picChg chg="mod">
          <ac:chgData name="Laila Surani" userId="d9e3be33-304d-43a2-900d-ef35edf61773" providerId="ADAL" clId="{D07427F2-F887-4442-9A28-E0D60EE5E25D}" dt="2023-11-13T12:37:33.471" v="168" actId="1076"/>
          <ac:picMkLst>
            <pc:docMk/>
            <pc:sldMk cId="132361161" sldId="280"/>
            <ac:picMk id="5" creationId="{4ABD0F5A-B30C-4825-9FC6-153D1A7FA2FD}"/>
          </ac:picMkLst>
        </pc:picChg>
      </pc:sldChg>
      <pc:sldChg chg="modSp mod">
        <pc:chgData name="Laila Surani" userId="d9e3be33-304d-43a2-900d-ef35edf61773" providerId="ADAL" clId="{D07427F2-F887-4442-9A28-E0D60EE5E25D}" dt="2023-11-13T12:38:37.711" v="184" actId="20577"/>
        <pc:sldMkLst>
          <pc:docMk/>
          <pc:sldMk cId="3671561703" sldId="281"/>
        </pc:sldMkLst>
        <pc:spChg chg="mod">
          <ac:chgData name="Laila Surani" userId="d9e3be33-304d-43a2-900d-ef35edf61773" providerId="ADAL" clId="{D07427F2-F887-4442-9A28-E0D60EE5E25D}" dt="2023-11-13T12:38:37.711" v="184" actId="20577"/>
          <ac:spMkLst>
            <pc:docMk/>
            <pc:sldMk cId="3671561703" sldId="281"/>
            <ac:spMk id="3" creationId="{E9E18D60-C477-4645-9BB6-06D5071B5C20}"/>
          </ac:spMkLst>
        </pc:spChg>
      </pc:sldChg>
      <pc:sldChg chg="modSp mod">
        <pc:chgData name="Laila Surani" userId="d9e3be33-304d-43a2-900d-ef35edf61773" providerId="ADAL" clId="{D07427F2-F887-4442-9A28-E0D60EE5E25D}" dt="2023-11-13T12:38:51.367" v="185" actId="1076"/>
        <pc:sldMkLst>
          <pc:docMk/>
          <pc:sldMk cId="2673807149" sldId="285"/>
        </pc:sldMkLst>
        <pc:picChg chg="mod">
          <ac:chgData name="Laila Surani" userId="d9e3be33-304d-43a2-900d-ef35edf61773" providerId="ADAL" clId="{D07427F2-F887-4442-9A28-E0D60EE5E25D}" dt="2023-11-13T12:38:51.367" v="185" actId="1076"/>
          <ac:picMkLst>
            <pc:docMk/>
            <pc:sldMk cId="2673807149" sldId="285"/>
            <ac:picMk id="1026" creationId="{81B1291A-FE27-4B56-AF97-1DBFD088BDB0}"/>
          </ac:picMkLst>
        </pc:picChg>
      </pc:sldChg>
      <pc:sldChg chg="addSp modSp mod modClrScheme chgLayout">
        <pc:chgData name="Laila Surani" userId="d9e3be33-304d-43a2-900d-ef35edf61773" providerId="ADAL" clId="{D07427F2-F887-4442-9A28-E0D60EE5E25D}" dt="2023-11-13T12:39:36.894" v="191" actId="1076"/>
        <pc:sldMkLst>
          <pc:docMk/>
          <pc:sldMk cId="1404583800" sldId="286"/>
        </pc:sldMkLst>
        <pc:spChg chg="mod">
          <ac:chgData name="Laila Surani" userId="d9e3be33-304d-43a2-900d-ef35edf61773" providerId="ADAL" clId="{D07427F2-F887-4442-9A28-E0D60EE5E25D}" dt="2023-11-13T12:39:29.798" v="187" actId="26606"/>
          <ac:spMkLst>
            <pc:docMk/>
            <pc:sldMk cId="1404583800" sldId="286"/>
            <ac:spMk id="2" creationId="{DFD5B5A6-7C13-40AF-B204-ADA1F237D625}"/>
          </ac:spMkLst>
        </pc:spChg>
        <pc:spChg chg="mod">
          <ac:chgData name="Laila Surani" userId="d9e3be33-304d-43a2-900d-ef35edf61773" providerId="ADAL" clId="{D07427F2-F887-4442-9A28-E0D60EE5E25D}" dt="2023-11-13T12:39:34.014" v="189" actId="14100"/>
          <ac:spMkLst>
            <pc:docMk/>
            <pc:sldMk cId="1404583800" sldId="286"/>
            <ac:spMk id="3" creationId="{A5D79EBC-0581-4CF8-99A8-6151E40E6DB0}"/>
          </ac:spMkLst>
        </pc:spChg>
        <pc:picChg chg="add mod">
          <ac:chgData name="Laila Surani" userId="d9e3be33-304d-43a2-900d-ef35edf61773" providerId="ADAL" clId="{D07427F2-F887-4442-9A28-E0D60EE5E25D}" dt="2023-11-13T12:39:36.894" v="191" actId="1076"/>
          <ac:picMkLst>
            <pc:docMk/>
            <pc:sldMk cId="1404583800" sldId="286"/>
            <ac:picMk id="4" creationId="{B385E2CF-3E17-E45C-AFE4-172A90BC7F46}"/>
          </ac:picMkLst>
        </pc:picChg>
      </pc:sldChg>
      <pc:sldChg chg="addSp modSp mod modClrScheme chgLayout">
        <pc:chgData name="Laila Surani" userId="d9e3be33-304d-43a2-900d-ef35edf61773" providerId="ADAL" clId="{D07427F2-F887-4442-9A28-E0D60EE5E25D}" dt="2023-11-13T12:40:58.958" v="200" actId="14100"/>
        <pc:sldMkLst>
          <pc:docMk/>
          <pc:sldMk cId="939779918" sldId="288"/>
        </pc:sldMkLst>
        <pc:spChg chg="mod">
          <ac:chgData name="Laila Surani" userId="d9e3be33-304d-43a2-900d-ef35edf61773" providerId="ADAL" clId="{D07427F2-F887-4442-9A28-E0D60EE5E25D}" dt="2023-11-13T12:40:52.190" v="197" actId="26606"/>
          <ac:spMkLst>
            <pc:docMk/>
            <pc:sldMk cId="939779918" sldId="288"/>
            <ac:spMk id="2" creationId="{13F3BAE3-80EE-45DB-8A44-93654198729B}"/>
          </ac:spMkLst>
        </pc:spChg>
        <pc:spChg chg="mod">
          <ac:chgData name="Laila Surani" userId="d9e3be33-304d-43a2-900d-ef35edf61773" providerId="ADAL" clId="{D07427F2-F887-4442-9A28-E0D60EE5E25D}" dt="2023-11-13T12:40:58.958" v="200" actId="14100"/>
          <ac:spMkLst>
            <pc:docMk/>
            <pc:sldMk cId="939779918" sldId="288"/>
            <ac:spMk id="3" creationId="{9495A71F-9FAF-48BC-9222-B501F1D1E003}"/>
          </ac:spMkLst>
        </pc:spChg>
        <pc:picChg chg="add mod">
          <ac:chgData name="Laila Surani" userId="d9e3be33-304d-43a2-900d-ef35edf61773" providerId="ADAL" clId="{D07427F2-F887-4442-9A28-E0D60EE5E25D}" dt="2023-11-13T12:40:54.005" v="198" actId="14100"/>
          <ac:picMkLst>
            <pc:docMk/>
            <pc:sldMk cId="939779918" sldId="288"/>
            <ac:picMk id="4" creationId="{386FABCE-3FBD-CDA6-03ED-8823D733615A}"/>
          </ac:picMkLst>
        </pc:picChg>
      </pc:sldChg>
      <pc:sldChg chg="addSp modSp mod">
        <pc:chgData name="Laila Surani" userId="d9e3be33-304d-43a2-900d-ef35edf61773" providerId="ADAL" clId="{D07427F2-F887-4442-9A28-E0D60EE5E25D}" dt="2023-11-13T12:42:09.139" v="211" actId="27636"/>
        <pc:sldMkLst>
          <pc:docMk/>
          <pc:sldMk cId="2503078543" sldId="289"/>
        </pc:sldMkLst>
        <pc:spChg chg="mod">
          <ac:chgData name="Laila Surani" userId="d9e3be33-304d-43a2-900d-ef35edf61773" providerId="ADAL" clId="{D07427F2-F887-4442-9A28-E0D60EE5E25D}" dt="2023-11-13T12:42:09.139" v="211" actId="27636"/>
          <ac:spMkLst>
            <pc:docMk/>
            <pc:sldMk cId="2503078543" sldId="289"/>
            <ac:spMk id="3" creationId="{5DA6B4D1-D12E-4312-A62E-D69674ED3920}"/>
          </ac:spMkLst>
        </pc:spChg>
        <pc:picChg chg="add mod modCrop">
          <ac:chgData name="Laila Surani" userId="d9e3be33-304d-43a2-900d-ef35edf61773" providerId="ADAL" clId="{D07427F2-F887-4442-9A28-E0D60EE5E25D}" dt="2023-11-13T12:42:07.173" v="209" actId="1076"/>
          <ac:picMkLst>
            <pc:docMk/>
            <pc:sldMk cId="2503078543" sldId="289"/>
            <ac:picMk id="4" creationId="{E60F10D4-A22B-3CF1-8F06-077264D5147F}"/>
          </ac:picMkLst>
        </pc:picChg>
      </pc:sldChg>
      <pc:sldChg chg="modSp mod">
        <pc:chgData name="Laila Surani" userId="d9e3be33-304d-43a2-900d-ef35edf61773" providerId="ADAL" clId="{D07427F2-F887-4442-9A28-E0D60EE5E25D}" dt="2023-11-13T12:22:33.064" v="5" actId="14100"/>
        <pc:sldMkLst>
          <pc:docMk/>
          <pc:sldMk cId="1802371190" sldId="292"/>
        </pc:sldMkLst>
        <pc:spChg chg="mod">
          <ac:chgData name="Laila Surani" userId="d9e3be33-304d-43a2-900d-ef35edf61773" providerId="ADAL" clId="{D07427F2-F887-4442-9A28-E0D60EE5E25D}" dt="2023-11-13T12:22:33.064" v="5" actId="14100"/>
          <ac:spMkLst>
            <pc:docMk/>
            <pc:sldMk cId="1802371190" sldId="292"/>
            <ac:spMk id="3" creationId="{3788DD86-8F97-49D3-B5D6-9768C3134C84}"/>
          </ac:spMkLst>
        </pc:spChg>
      </pc:sldChg>
      <pc:sldChg chg="addSp modSp mod">
        <pc:chgData name="Laila Surani" userId="d9e3be33-304d-43a2-900d-ef35edf61773" providerId="ADAL" clId="{D07427F2-F887-4442-9A28-E0D60EE5E25D}" dt="2023-11-13T12:33:30.777" v="134" actId="14100"/>
        <pc:sldMkLst>
          <pc:docMk/>
          <pc:sldMk cId="798651337" sldId="293"/>
        </pc:sldMkLst>
        <pc:spChg chg="mod">
          <ac:chgData name="Laila Surani" userId="d9e3be33-304d-43a2-900d-ef35edf61773" providerId="ADAL" clId="{D07427F2-F887-4442-9A28-E0D60EE5E25D}" dt="2023-11-13T12:33:28.440" v="133" actId="26606"/>
          <ac:spMkLst>
            <pc:docMk/>
            <pc:sldMk cId="798651337" sldId="293"/>
            <ac:spMk id="2" creationId="{5DCBD228-7928-40BF-820A-F82D25F5082C}"/>
          </ac:spMkLst>
        </pc:spChg>
        <pc:spChg chg="mod">
          <ac:chgData name="Laila Surani" userId="d9e3be33-304d-43a2-900d-ef35edf61773" providerId="ADAL" clId="{D07427F2-F887-4442-9A28-E0D60EE5E25D}" dt="2023-11-13T12:33:28.440" v="133" actId="26606"/>
          <ac:spMkLst>
            <pc:docMk/>
            <pc:sldMk cId="798651337" sldId="293"/>
            <ac:spMk id="3" creationId="{FDE85667-F86F-49C5-ACE8-1181C0A43735}"/>
          </ac:spMkLst>
        </pc:spChg>
        <pc:picChg chg="add mod">
          <ac:chgData name="Laila Surani" userId="d9e3be33-304d-43a2-900d-ef35edf61773" providerId="ADAL" clId="{D07427F2-F887-4442-9A28-E0D60EE5E25D}" dt="2023-11-13T12:33:30.777" v="134" actId="14100"/>
          <ac:picMkLst>
            <pc:docMk/>
            <pc:sldMk cId="798651337" sldId="293"/>
            <ac:picMk id="4" creationId="{56110FD4-4347-0B70-D391-E249572BFEB7}"/>
          </ac:picMkLst>
        </pc:picChg>
      </pc:sldChg>
      <pc:sldChg chg="addSp modSp mod modClrScheme chgLayout">
        <pc:chgData name="Laila Surani" userId="d9e3be33-304d-43a2-900d-ef35edf61773" providerId="ADAL" clId="{D07427F2-F887-4442-9A28-E0D60EE5E25D}" dt="2023-11-13T12:35:34.129" v="148" actId="20577"/>
        <pc:sldMkLst>
          <pc:docMk/>
          <pc:sldMk cId="4229721222" sldId="294"/>
        </pc:sldMkLst>
        <pc:spChg chg="mod">
          <ac:chgData name="Laila Surani" userId="d9e3be33-304d-43a2-900d-ef35edf61773" providerId="ADAL" clId="{D07427F2-F887-4442-9A28-E0D60EE5E25D}" dt="2023-11-13T12:35:19.547" v="143" actId="26606"/>
          <ac:spMkLst>
            <pc:docMk/>
            <pc:sldMk cId="4229721222" sldId="294"/>
            <ac:spMk id="2" creationId="{8AE0C8DC-D0A6-419C-AC44-F06054E51428}"/>
          </ac:spMkLst>
        </pc:spChg>
        <pc:spChg chg="mod">
          <ac:chgData name="Laila Surani" userId="d9e3be33-304d-43a2-900d-ef35edf61773" providerId="ADAL" clId="{D07427F2-F887-4442-9A28-E0D60EE5E25D}" dt="2023-11-13T12:35:34.129" v="148" actId="20577"/>
          <ac:spMkLst>
            <pc:docMk/>
            <pc:sldMk cId="4229721222" sldId="294"/>
            <ac:spMk id="3" creationId="{46283CE6-C4B0-4F4B-870E-A450A2AC3096}"/>
          </ac:spMkLst>
        </pc:spChg>
        <pc:picChg chg="add mod modCrop">
          <ac:chgData name="Laila Surani" userId="d9e3be33-304d-43a2-900d-ef35edf61773" providerId="ADAL" clId="{D07427F2-F887-4442-9A28-E0D60EE5E25D}" dt="2023-11-13T12:35:30.384" v="147" actId="14100"/>
          <ac:picMkLst>
            <pc:docMk/>
            <pc:sldMk cId="4229721222" sldId="294"/>
            <ac:picMk id="4" creationId="{5CC2A3B7-1120-696B-9EE2-5203464F6207}"/>
          </ac:picMkLst>
        </pc:picChg>
      </pc:sldChg>
      <pc:sldChg chg="modSp mod">
        <pc:chgData name="Laila Surani" userId="d9e3be33-304d-43a2-900d-ef35edf61773" providerId="ADAL" clId="{D07427F2-F887-4442-9A28-E0D60EE5E25D}" dt="2023-11-13T12:37:23.802" v="167" actId="20577"/>
        <pc:sldMkLst>
          <pc:docMk/>
          <pc:sldMk cId="679637621" sldId="295"/>
        </pc:sldMkLst>
        <pc:spChg chg="mod">
          <ac:chgData name="Laila Surani" userId="d9e3be33-304d-43a2-900d-ef35edf61773" providerId="ADAL" clId="{D07427F2-F887-4442-9A28-E0D60EE5E25D}" dt="2023-11-13T12:37:23.802" v="167" actId="20577"/>
          <ac:spMkLst>
            <pc:docMk/>
            <pc:sldMk cId="679637621" sldId="295"/>
            <ac:spMk id="3" creationId="{FCB886DC-3FFA-44BB-AC54-08D0D427EBDF}"/>
          </ac:spMkLst>
        </pc:spChg>
      </pc:sldChg>
      <pc:sldChg chg="modSp mod">
        <pc:chgData name="Laila Surani" userId="d9e3be33-304d-43a2-900d-ef35edf61773" providerId="ADAL" clId="{D07427F2-F887-4442-9A28-E0D60EE5E25D}" dt="2023-11-13T12:38:22.472" v="178" actId="20577"/>
        <pc:sldMkLst>
          <pc:docMk/>
          <pc:sldMk cId="4163352717" sldId="296"/>
        </pc:sldMkLst>
        <pc:spChg chg="mod">
          <ac:chgData name="Laila Surani" userId="d9e3be33-304d-43a2-900d-ef35edf61773" providerId="ADAL" clId="{D07427F2-F887-4442-9A28-E0D60EE5E25D}" dt="2023-11-13T12:38:22.472" v="178" actId="20577"/>
          <ac:spMkLst>
            <pc:docMk/>
            <pc:sldMk cId="4163352717" sldId="296"/>
            <ac:spMk id="3" creationId="{E9E18D60-C477-4645-9BB6-06D5071B5C20}"/>
          </ac:spMkLst>
        </pc:spChg>
      </pc:sldChg>
      <pc:sldChg chg="modSp mod">
        <pc:chgData name="Laila Surani" userId="d9e3be33-304d-43a2-900d-ef35edf61773" providerId="ADAL" clId="{D07427F2-F887-4442-9A28-E0D60EE5E25D}" dt="2023-11-13T12:28:35.755" v="114"/>
        <pc:sldMkLst>
          <pc:docMk/>
          <pc:sldMk cId="3606807563" sldId="297"/>
        </pc:sldMkLst>
        <pc:spChg chg="mod">
          <ac:chgData name="Laila Surani" userId="d9e3be33-304d-43a2-900d-ef35edf61773" providerId="ADAL" clId="{D07427F2-F887-4442-9A28-E0D60EE5E25D}" dt="2023-11-13T12:28:35.755" v="114"/>
          <ac:spMkLst>
            <pc:docMk/>
            <pc:sldMk cId="3606807563" sldId="297"/>
            <ac:spMk id="2" creationId="{FA01C8B2-4D69-4140-A94F-80D5348B49C8}"/>
          </ac:spMkLst>
        </pc:spChg>
      </pc:sldChg>
      <pc:sldChg chg="modSp mod">
        <pc:chgData name="Laila Surani" userId="d9e3be33-304d-43a2-900d-ef35edf61773" providerId="ADAL" clId="{D07427F2-F887-4442-9A28-E0D60EE5E25D}" dt="2023-11-13T12:22:56.217" v="8" actId="20577"/>
        <pc:sldMkLst>
          <pc:docMk/>
          <pc:sldMk cId="1525044105" sldId="301"/>
        </pc:sldMkLst>
        <pc:spChg chg="mod">
          <ac:chgData name="Laila Surani" userId="d9e3be33-304d-43a2-900d-ef35edf61773" providerId="ADAL" clId="{D07427F2-F887-4442-9A28-E0D60EE5E25D}" dt="2023-11-13T12:22:56.217" v="8" actId="20577"/>
          <ac:spMkLst>
            <pc:docMk/>
            <pc:sldMk cId="1525044105" sldId="301"/>
            <ac:spMk id="3" creationId="{4C65B5A1-06C9-4481-ADB2-AAFFE163F80D}"/>
          </ac:spMkLst>
        </pc:spChg>
      </pc:sldChg>
      <pc:sldChg chg="modSp mod">
        <pc:chgData name="Laila Surani" userId="d9e3be33-304d-43a2-900d-ef35edf61773" providerId="ADAL" clId="{D07427F2-F887-4442-9A28-E0D60EE5E25D}" dt="2023-11-13T12:29:54.532" v="122" actId="20577"/>
        <pc:sldMkLst>
          <pc:docMk/>
          <pc:sldMk cId="1708168540" sldId="302"/>
        </pc:sldMkLst>
        <pc:spChg chg="mod">
          <ac:chgData name="Laila Surani" userId="d9e3be33-304d-43a2-900d-ef35edf61773" providerId="ADAL" clId="{D07427F2-F887-4442-9A28-E0D60EE5E25D}" dt="2023-11-13T12:29:54.532" v="122" actId="20577"/>
          <ac:spMkLst>
            <pc:docMk/>
            <pc:sldMk cId="1708168540" sldId="302"/>
            <ac:spMk id="3" creationId="{8C040A93-7279-4783-BF53-5C5B6A1212B4}"/>
          </ac:spMkLst>
        </pc:spChg>
      </pc:sldChg>
      <pc:sldChg chg="addSp modSp new mod modClrScheme chgLayout">
        <pc:chgData name="Laila Surani" userId="d9e3be33-304d-43a2-900d-ef35edf61773" providerId="ADAL" clId="{D07427F2-F887-4442-9A28-E0D60EE5E25D}" dt="2023-11-13T12:27:53.084" v="109" actId="14100"/>
        <pc:sldMkLst>
          <pc:docMk/>
          <pc:sldMk cId="247321122" sldId="303"/>
        </pc:sldMkLst>
        <pc:spChg chg="mod">
          <ac:chgData name="Laila Surani" userId="d9e3be33-304d-43a2-900d-ef35edf61773" providerId="ADAL" clId="{D07427F2-F887-4442-9A28-E0D60EE5E25D}" dt="2023-11-13T12:27:48.783" v="108" actId="26606"/>
          <ac:spMkLst>
            <pc:docMk/>
            <pc:sldMk cId="247321122" sldId="303"/>
            <ac:spMk id="2" creationId="{32FC1FF0-D11E-21DE-77BC-AE63364E32B3}"/>
          </ac:spMkLst>
        </pc:spChg>
        <pc:spChg chg="mod">
          <ac:chgData name="Laila Surani" userId="d9e3be33-304d-43a2-900d-ef35edf61773" providerId="ADAL" clId="{D07427F2-F887-4442-9A28-E0D60EE5E25D}" dt="2023-11-13T12:27:48.783" v="108" actId="26606"/>
          <ac:spMkLst>
            <pc:docMk/>
            <pc:sldMk cId="247321122" sldId="303"/>
            <ac:spMk id="3" creationId="{BD4938BE-5FF9-579E-3991-B2C1B9652E65}"/>
          </ac:spMkLst>
        </pc:spChg>
        <pc:picChg chg="add mod">
          <ac:chgData name="Laila Surani" userId="d9e3be33-304d-43a2-900d-ef35edf61773" providerId="ADAL" clId="{D07427F2-F887-4442-9A28-E0D60EE5E25D}" dt="2023-11-13T12:27:53.084" v="109" actId="14100"/>
          <ac:picMkLst>
            <pc:docMk/>
            <pc:sldMk cId="247321122" sldId="303"/>
            <ac:picMk id="4" creationId="{B7126ED3-76AE-DB85-B656-AF8AD96ED97E}"/>
          </ac:picMkLst>
        </pc:picChg>
      </pc:sldChg>
      <pc:sldChg chg="modSp new mod">
        <pc:chgData name="Laila Surani" userId="d9e3be33-304d-43a2-900d-ef35edf61773" providerId="ADAL" clId="{D07427F2-F887-4442-9A28-E0D60EE5E25D}" dt="2023-11-13T12:26:58.874" v="105" actId="6549"/>
        <pc:sldMkLst>
          <pc:docMk/>
          <pc:sldMk cId="2875969224" sldId="304"/>
        </pc:sldMkLst>
        <pc:spChg chg="mod">
          <ac:chgData name="Laila Surani" userId="d9e3be33-304d-43a2-900d-ef35edf61773" providerId="ADAL" clId="{D07427F2-F887-4442-9A28-E0D60EE5E25D}" dt="2023-11-13T12:25:54.482" v="71" actId="27636"/>
          <ac:spMkLst>
            <pc:docMk/>
            <pc:sldMk cId="2875969224" sldId="304"/>
            <ac:spMk id="2" creationId="{45AFB4AD-FC2E-1F2B-336A-1B6C4E8B159B}"/>
          </ac:spMkLst>
        </pc:spChg>
        <pc:spChg chg="mod">
          <ac:chgData name="Laila Surani" userId="d9e3be33-304d-43a2-900d-ef35edf61773" providerId="ADAL" clId="{D07427F2-F887-4442-9A28-E0D60EE5E25D}" dt="2023-11-13T12:26:58.874" v="105" actId="6549"/>
          <ac:spMkLst>
            <pc:docMk/>
            <pc:sldMk cId="2875969224" sldId="304"/>
            <ac:spMk id="3" creationId="{DCB4BC6C-64CA-367A-898C-77C447529C0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gov.uk/government/collections/health-matters-public-health-issu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gov.uk/government/publications/phe-strategy-2020-to-2025"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v.uk/government/publications/phe-strategy-2020-to-2025"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phe-strategy-2020-to-2025"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publications.nice.org.uk/lgb16" TargetMode="External"/><Relationship Id="rId2" Type="http://schemas.openxmlformats.org/officeDocument/2006/relationships/hyperlink" Target="https://www.who.int/phe/publications/WHO-STRATEGY-LAY5_fin_red.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5725" y="1628801"/>
            <a:ext cx="10635448" cy="1470025"/>
          </a:xfrm>
        </p:spPr>
        <p:txBody>
          <a:bodyPr>
            <a:normAutofit fontScale="90000"/>
          </a:bodyPr>
          <a:lstStyle/>
          <a:p>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516320" y="3608254"/>
            <a:ext cx="8384237" cy="1569660"/>
          </a:xfrm>
          <a:prstGeom prst="rect">
            <a:avLst/>
          </a:prstGeom>
          <a:noFill/>
        </p:spPr>
        <p:txBody>
          <a:bodyPr wrap="square" rtlCol="0">
            <a:spAutoFit/>
          </a:bodyPr>
          <a:lstStyle/>
          <a:p>
            <a:pPr algn="ctr"/>
            <a:r>
              <a:rPr lang="en-GB" sz="3200" b="1" dirty="0">
                <a:solidFill>
                  <a:prstClr val="white"/>
                </a:solidFill>
                <a:latin typeface="+mj-lt"/>
              </a:rPr>
              <a:t>WEEK 6 </a:t>
            </a:r>
          </a:p>
          <a:p>
            <a:pPr algn="ctr"/>
            <a:r>
              <a:rPr lang="en-GB" sz="3200" b="1" dirty="0">
                <a:solidFill>
                  <a:schemeClr val="bg1"/>
                </a:solidFill>
                <a:latin typeface="+mj-lt"/>
                <a:ea typeface="+mj-ea"/>
                <a:cs typeface="+mj-cs"/>
              </a:rPr>
              <a:t>HEALTH AND WELLBEING IN THE UK: examining the main priorities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r>
              <a:rPr lang="en-GB" dirty="0"/>
              <a:t>Discuss main health and wellbeing priorities in the UK</a:t>
            </a:r>
          </a:p>
          <a:p>
            <a:r>
              <a:rPr lang="en-GB" dirty="0"/>
              <a:t>Discuss UK’s current position on objective and subjective wellbeing  </a:t>
            </a:r>
          </a:p>
          <a:p>
            <a:r>
              <a:rPr lang="en-GB" dirty="0"/>
              <a:t>Discuss the delivery route to reduce the healthcare burden </a:t>
            </a:r>
          </a:p>
          <a:p>
            <a:pPr algn="l" fontAlgn="base"/>
            <a:r>
              <a:rPr lang="en-GB" dirty="0"/>
              <a:t>Discuss UK’s </a:t>
            </a:r>
            <a:r>
              <a:rPr lang="en-GB" i="0" dirty="0">
                <a:effectLst/>
                <a:latin typeface="nta"/>
              </a:rPr>
              <a:t>community-centred approaches for health and wellbeing.</a:t>
            </a:r>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274638"/>
            <a:ext cx="10972800" cy="1143000"/>
          </a:xfrm>
        </p:spPr>
        <p:txBody>
          <a:bodyPr anchor="ctr">
            <a:normAutofit/>
          </a:bodyPr>
          <a:lstStyle/>
          <a:p>
            <a:r>
              <a:rPr lang="en-GB" dirty="0"/>
              <a:t>Wellbeing in a nutshell (1/2)</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sz="half" idx="1"/>
          </p:nvPr>
        </p:nvSpPr>
        <p:spPr>
          <a:xfrm>
            <a:off x="609600" y="1600201"/>
            <a:ext cx="5384800" cy="3989040"/>
          </a:xfrm>
        </p:spPr>
        <p:txBody>
          <a:bodyPr>
            <a:normAutofit/>
          </a:bodyPr>
          <a:lstStyle/>
          <a:p>
            <a:r>
              <a:rPr lang="en-GB" dirty="0"/>
              <a:t>Wellbeing is about feeling good and functioning well and comprises an individual’s experience of their life; and a comparison of life circumstances with social norms and values. </a:t>
            </a:r>
          </a:p>
        </p:txBody>
      </p:sp>
      <p:pic>
        <p:nvPicPr>
          <p:cNvPr id="4" name="Picture 3">
            <a:extLst>
              <a:ext uri="{FF2B5EF4-FFF2-40B4-BE49-F238E27FC236}">
                <a16:creationId xmlns:a16="http://schemas.microsoft.com/office/drawing/2014/main" id="{370475D6-1900-56C5-83F2-AA30425A765E}"/>
              </a:ext>
            </a:extLst>
          </p:cNvPr>
          <p:cNvPicPr>
            <a:picLocks noChangeAspect="1"/>
          </p:cNvPicPr>
          <p:nvPr/>
        </p:nvPicPr>
        <p:blipFill>
          <a:blip r:embed="rId2"/>
          <a:stretch>
            <a:fillRect/>
          </a:stretch>
        </p:blipFill>
        <p:spPr>
          <a:xfrm>
            <a:off x="7074726" y="2386739"/>
            <a:ext cx="4507673" cy="2999651"/>
          </a:xfrm>
          <a:prstGeom prst="rect">
            <a:avLst/>
          </a:prstGeom>
          <a:noFill/>
        </p:spPr>
      </p:pic>
    </p:spTree>
    <p:extLst>
      <p:ext uri="{BB962C8B-B14F-4D97-AF65-F5344CB8AC3E}">
        <p14:creationId xmlns:p14="http://schemas.microsoft.com/office/powerpoint/2010/main" val="1705163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114840"/>
            <a:ext cx="10972800" cy="959358"/>
          </a:xfrm>
        </p:spPr>
        <p:txBody>
          <a:bodyPr/>
          <a:lstStyle/>
          <a:p>
            <a:r>
              <a:rPr lang="en-GB" dirty="0"/>
              <a:t>Wellbeing in a nutshell (2/2)</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idx="1"/>
          </p:nvPr>
        </p:nvSpPr>
        <p:spPr>
          <a:xfrm>
            <a:off x="885824" y="1190624"/>
            <a:ext cx="10972799" cy="4286251"/>
          </a:xfrm>
        </p:spPr>
        <p:txBody>
          <a:bodyPr>
            <a:noAutofit/>
          </a:bodyPr>
          <a:lstStyle/>
          <a:p>
            <a:pPr marL="0" indent="0">
              <a:buNone/>
            </a:pPr>
            <a:r>
              <a:rPr lang="en-GB" sz="2200" dirty="0"/>
              <a:t>Wellbeing exists in </a:t>
            </a:r>
            <a:r>
              <a:rPr lang="en-GB" sz="2200" b="1" i="1" dirty="0"/>
              <a:t>two dimensions</a:t>
            </a:r>
            <a:r>
              <a:rPr lang="en-GB" sz="2200" dirty="0"/>
              <a:t>: </a:t>
            </a:r>
          </a:p>
          <a:p>
            <a:endParaRPr lang="en-GB" sz="2200" dirty="0"/>
          </a:p>
          <a:p>
            <a:r>
              <a:rPr lang="en-GB" sz="2200" b="1" i="1" dirty="0"/>
              <a:t>Subjective wellbeing </a:t>
            </a:r>
            <a:r>
              <a:rPr lang="en-GB" sz="2200" dirty="0"/>
              <a:t>(or personal wellbeing) asks people directly how they think and feel about their own wellbeing and includes aspects such as life satisfaction (evaluation), positive emotions (hedonic), and whether their life is meaningful (eudemonic).</a:t>
            </a:r>
          </a:p>
          <a:p>
            <a:endParaRPr lang="en-GB" sz="2200" dirty="0"/>
          </a:p>
          <a:p>
            <a:r>
              <a:rPr lang="en-GB" sz="2200" b="1" i="1" dirty="0"/>
              <a:t>Objective wellbeing</a:t>
            </a:r>
            <a:r>
              <a:rPr lang="en-GB" sz="2200" dirty="0"/>
              <a:t> is based on assumptions about basic human needs and rights, including aspects such as adequate food, physical health, education, safety etc. Objective wellbeing can be measured through self-report (e.g., asking people whether they have a specific health condition), or through more objective measures (e.g., mortality rates and life expectancy).</a:t>
            </a:r>
          </a:p>
        </p:txBody>
      </p:sp>
    </p:spTree>
    <p:extLst>
      <p:ext uri="{BB962C8B-B14F-4D97-AF65-F5344CB8AC3E}">
        <p14:creationId xmlns:p14="http://schemas.microsoft.com/office/powerpoint/2010/main" val="1802371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63FA6-09E6-4443-BC83-C705EE89400E}"/>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4C65B5A1-06C9-4481-ADB2-AAFFE163F80D}"/>
              </a:ext>
            </a:extLst>
          </p:cNvPr>
          <p:cNvSpPr>
            <a:spLocks noGrp="1"/>
          </p:cNvSpPr>
          <p:nvPr>
            <p:ph idx="1"/>
          </p:nvPr>
        </p:nvSpPr>
        <p:spPr/>
        <p:txBody>
          <a:bodyPr/>
          <a:lstStyle/>
          <a:p>
            <a:r>
              <a:rPr lang="en-GB" dirty="0"/>
              <a:t>Main health issues that the UK’s population are facing nowadays?</a:t>
            </a:r>
          </a:p>
          <a:p>
            <a:endParaRPr lang="en-GB" dirty="0"/>
          </a:p>
          <a:p>
            <a:r>
              <a:rPr lang="en-GB" dirty="0"/>
              <a:t>Discuss in class.</a:t>
            </a:r>
          </a:p>
        </p:txBody>
      </p:sp>
    </p:spTree>
    <p:extLst>
      <p:ext uri="{BB962C8B-B14F-4D97-AF65-F5344CB8AC3E}">
        <p14:creationId xmlns:p14="http://schemas.microsoft.com/office/powerpoint/2010/main" val="1525044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C26B1-5CF0-4838-A183-7543A6365055}"/>
              </a:ext>
            </a:extLst>
          </p:cNvPr>
          <p:cNvSpPr>
            <a:spLocks noGrp="1"/>
          </p:cNvSpPr>
          <p:nvPr>
            <p:ph type="title"/>
          </p:nvPr>
        </p:nvSpPr>
        <p:spPr/>
        <p:txBody>
          <a:bodyPr/>
          <a:lstStyle/>
          <a:p>
            <a:r>
              <a:rPr lang="en-US" dirty="0"/>
              <a:t>Public Health Issues </a:t>
            </a:r>
            <a:endParaRPr lang="en-GB" dirty="0"/>
          </a:p>
        </p:txBody>
      </p:sp>
      <p:sp>
        <p:nvSpPr>
          <p:cNvPr id="3" name="Content Placeholder 2">
            <a:extLst>
              <a:ext uri="{FF2B5EF4-FFF2-40B4-BE49-F238E27FC236}">
                <a16:creationId xmlns:a16="http://schemas.microsoft.com/office/drawing/2014/main" id="{B9AA444F-9BB1-4164-893C-906803483AA3}"/>
              </a:ext>
            </a:extLst>
          </p:cNvPr>
          <p:cNvSpPr>
            <a:spLocks noGrp="1"/>
          </p:cNvSpPr>
          <p:nvPr>
            <p:ph idx="1"/>
          </p:nvPr>
        </p:nvSpPr>
        <p:spPr/>
        <p:txBody>
          <a:bodyPr>
            <a:normAutofit fontScale="92500" lnSpcReduction="10000"/>
          </a:bodyPr>
          <a:lstStyle/>
          <a:p>
            <a:r>
              <a:rPr lang="en-US" dirty="0"/>
              <a:t>Collection </a:t>
            </a:r>
            <a:r>
              <a:rPr lang="en-US" b="1" dirty="0"/>
              <a:t>Health matters: public health issues </a:t>
            </a:r>
          </a:p>
          <a:p>
            <a:r>
              <a:rPr lang="en-US" dirty="0"/>
              <a:t>Facts, resources and information on major public health issues for public health professionals, local authorities and CCG commissioners.</a:t>
            </a:r>
          </a:p>
          <a:p>
            <a:endParaRPr lang="en-US" dirty="0"/>
          </a:p>
          <a:p>
            <a:r>
              <a:rPr lang="en-US" dirty="0"/>
              <a:t>You can find more information here:</a:t>
            </a:r>
          </a:p>
          <a:p>
            <a:r>
              <a:rPr lang="en-US" dirty="0">
                <a:hlinkClick r:id="rId2"/>
              </a:rPr>
              <a:t>https://www.gov.uk/government/collections/health-matters-public-health-issues</a:t>
            </a:r>
            <a:endParaRPr lang="en-GB" dirty="0"/>
          </a:p>
        </p:txBody>
      </p:sp>
    </p:spTree>
    <p:extLst>
      <p:ext uri="{BB962C8B-B14F-4D97-AF65-F5344CB8AC3E}">
        <p14:creationId xmlns:p14="http://schemas.microsoft.com/office/powerpoint/2010/main" val="1004772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C1FF0-D11E-21DE-77BC-AE63364E32B3}"/>
              </a:ext>
            </a:extLst>
          </p:cNvPr>
          <p:cNvSpPr>
            <a:spLocks noGrp="1"/>
          </p:cNvSpPr>
          <p:nvPr>
            <p:ph type="title"/>
          </p:nvPr>
        </p:nvSpPr>
        <p:spPr>
          <a:xfrm>
            <a:off x="609600" y="0"/>
            <a:ext cx="10972800" cy="1143000"/>
          </a:xfrm>
        </p:spPr>
        <p:txBody>
          <a:bodyPr anchor="ctr">
            <a:normAutofit/>
          </a:bodyPr>
          <a:lstStyle/>
          <a:p>
            <a:r>
              <a:rPr lang="en-GB" dirty="0"/>
              <a:t>Public health issues (1/2) </a:t>
            </a:r>
          </a:p>
        </p:txBody>
      </p:sp>
      <p:sp>
        <p:nvSpPr>
          <p:cNvPr id="3" name="Content Placeholder 2">
            <a:extLst>
              <a:ext uri="{FF2B5EF4-FFF2-40B4-BE49-F238E27FC236}">
                <a16:creationId xmlns:a16="http://schemas.microsoft.com/office/drawing/2014/main" id="{BD4938BE-5FF9-579E-3991-B2C1B9652E65}"/>
              </a:ext>
            </a:extLst>
          </p:cNvPr>
          <p:cNvSpPr>
            <a:spLocks noGrp="1"/>
          </p:cNvSpPr>
          <p:nvPr>
            <p:ph sz="half" idx="1"/>
          </p:nvPr>
        </p:nvSpPr>
        <p:spPr>
          <a:xfrm>
            <a:off x="609600" y="1600201"/>
            <a:ext cx="5384800" cy="3989040"/>
          </a:xfrm>
        </p:spPr>
        <p:txBody>
          <a:bodyPr>
            <a:normAutofit fontScale="92500" lnSpcReduction="10000"/>
          </a:bodyPr>
          <a:lstStyle/>
          <a:p>
            <a:pPr>
              <a:lnSpc>
                <a:spcPct val="90000"/>
              </a:lnSpc>
            </a:pPr>
            <a:r>
              <a:rPr lang="en-GB" sz="2400" dirty="0"/>
              <a:t>Cold weather and COVID-19</a:t>
            </a:r>
          </a:p>
          <a:p>
            <a:pPr>
              <a:lnSpc>
                <a:spcPct val="90000"/>
              </a:lnSpc>
            </a:pPr>
            <a:r>
              <a:rPr lang="en-GB" sz="2400" dirty="0"/>
              <a:t>Air pollution</a:t>
            </a:r>
          </a:p>
          <a:p>
            <a:pPr>
              <a:lnSpc>
                <a:spcPct val="90000"/>
              </a:lnSpc>
            </a:pPr>
            <a:r>
              <a:rPr lang="en-GB" sz="2400" dirty="0"/>
              <a:t>Bowel cancer</a:t>
            </a:r>
          </a:p>
          <a:p>
            <a:pPr>
              <a:lnSpc>
                <a:spcPct val="90000"/>
              </a:lnSpc>
            </a:pPr>
            <a:r>
              <a:rPr lang="en-GB" sz="2400" dirty="0"/>
              <a:t>Cardiovascular disease prevention</a:t>
            </a:r>
          </a:p>
          <a:p>
            <a:pPr>
              <a:lnSpc>
                <a:spcPct val="90000"/>
              </a:lnSpc>
            </a:pPr>
            <a:r>
              <a:rPr lang="en-GB" sz="2400" dirty="0"/>
              <a:t>Cervical screening</a:t>
            </a:r>
          </a:p>
          <a:p>
            <a:pPr>
              <a:lnSpc>
                <a:spcPct val="90000"/>
              </a:lnSpc>
            </a:pPr>
            <a:r>
              <a:rPr lang="en-GB" sz="2400" dirty="0"/>
              <a:t>Dementia</a:t>
            </a:r>
          </a:p>
          <a:p>
            <a:pPr>
              <a:lnSpc>
                <a:spcPct val="90000"/>
              </a:lnSpc>
            </a:pPr>
            <a:r>
              <a:rPr lang="en-GB" sz="2400" dirty="0"/>
              <a:t>Health economics</a:t>
            </a:r>
          </a:p>
          <a:p>
            <a:pPr>
              <a:lnSpc>
                <a:spcPct val="90000"/>
              </a:lnSpc>
            </a:pPr>
            <a:r>
              <a:rPr lang="en-GB" sz="2400" dirty="0"/>
              <a:t>High blood pressure</a:t>
            </a:r>
          </a:p>
          <a:p>
            <a:pPr>
              <a:lnSpc>
                <a:spcPct val="90000"/>
              </a:lnSpc>
            </a:pPr>
            <a:r>
              <a:rPr lang="en-GB" sz="2400" dirty="0"/>
              <a:t>HIV testing</a:t>
            </a:r>
          </a:p>
          <a:p>
            <a:pPr>
              <a:lnSpc>
                <a:spcPct val="90000"/>
              </a:lnSpc>
            </a:pPr>
            <a:r>
              <a:rPr lang="en-GB" sz="2400" dirty="0"/>
              <a:t>Mental health</a:t>
            </a:r>
          </a:p>
          <a:p>
            <a:pPr>
              <a:lnSpc>
                <a:spcPct val="90000"/>
              </a:lnSpc>
            </a:pPr>
            <a:r>
              <a:rPr lang="en-GB" sz="2400" dirty="0"/>
              <a:t>Physical activity</a:t>
            </a:r>
          </a:p>
          <a:p>
            <a:pPr>
              <a:lnSpc>
                <a:spcPct val="90000"/>
              </a:lnSpc>
            </a:pPr>
            <a:endParaRPr lang="en-GB" sz="2400" dirty="0"/>
          </a:p>
        </p:txBody>
      </p:sp>
      <p:pic>
        <p:nvPicPr>
          <p:cNvPr id="5" name="Picture 4">
            <a:extLst>
              <a:ext uri="{FF2B5EF4-FFF2-40B4-BE49-F238E27FC236}">
                <a16:creationId xmlns:a16="http://schemas.microsoft.com/office/drawing/2014/main" id="{6E550316-A4AE-40CA-9412-4C589313BDC7}"/>
              </a:ext>
            </a:extLst>
          </p:cNvPr>
          <p:cNvPicPr>
            <a:picLocks noChangeAspect="1"/>
          </p:cNvPicPr>
          <p:nvPr/>
        </p:nvPicPr>
        <p:blipFill>
          <a:blip r:embed="rId2"/>
          <a:stretch>
            <a:fillRect/>
          </a:stretch>
        </p:blipFill>
        <p:spPr>
          <a:xfrm>
            <a:off x="6625617" y="1729450"/>
            <a:ext cx="5384800" cy="3594354"/>
          </a:xfrm>
          <a:prstGeom prst="rect">
            <a:avLst/>
          </a:prstGeom>
          <a:noFill/>
        </p:spPr>
      </p:pic>
    </p:spTree>
    <p:extLst>
      <p:ext uri="{BB962C8B-B14F-4D97-AF65-F5344CB8AC3E}">
        <p14:creationId xmlns:p14="http://schemas.microsoft.com/office/powerpoint/2010/main" val="247321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FB4AD-FC2E-1F2B-336A-1B6C4E8B159B}"/>
              </a:ext>
            </a:extLst>
          </p:cNvPr>
          <p:cNvSpPr>
            <a:spLocks noGrp="1"/>
          </p:cNvSpPr>
          <p:nvPr>
            <p:ph type="title"/>
          </p:nvPr>
        </p:nvSpPr>
        <p:spPr>
          <a:xfrm>
            <a:off x="609601" y="140676"/>
            <a:ext cx="10972800" cy="865762"/>
          </a:xfrm>
        </p:spPr>
        <p:txBody>
          <a:bodyPr anchor="ctr">
            <a:normAutofit/>
          </a:bodyPr>
          <a:lstStyle/>
          <a:p>
            <a:r>
              <a:rPr lang="en-GB" dirty="0"/>
              <a:t>Public health issues (2/2) </a:t>
            </a:r>
          </a:p>
        </p:txBody>
      </p:sp>
      <p:sp>
        <p:nvSpPr>
          <p:cNvPr id="3" name="Content Placeholder 2">
            <a:extLst>
              <a:ext uri="{FF2B5EF4-FFF2-40B4-BE49-F238E27FC236}">
                <a16:creationId xmlns:a16="http://schemas.microsoft.com/office/drawing/2014/main" id="{DCB4BC6C-64CA-367A-898C-77C447529C0C}"/>
              </a:ext>
            </a:extLst>
          </p:cNvPr>
          <p:cNvSpPr>
            <a:spLocks noGrp="1"/>
          </p:cNvSpPr>
          <p:nvPr>
            <p:ph sz="half" idx="1"/>
          </p:nvPr>
        </p:nvSpPr>
        <p:spPr>
          <a:xfrm>
            <a:off x="609601" y="1342862"/>
            <a:ext cx="5384800" cy="4348076"/>
          </a:xfrm>
        </p:spPr>
        <p:txBody>
          <a:bodyPr>
            <a:noAutofit/>
          </a:bodyPr>
          <a:lstStyle/>
          <a:p>
            <a:pPr>
              <a:lnSpc>
                <a:spcPct val="90000"/>
              </a:lnSpc>
            </a:pPr>
            <a:r>
              <a:rPr lang="en-GB" sz="2000" dirty="0"/>
              <a:t>Preventing ill health from alcohol and tobacco use</a:t>
            </a:r>
          </a:p>
          <a:p>
            <a:pPr>
              <a:lnSpc>
                <a:spcPct val="90000"/>
              </a:lnSpc>
            </a:pPr>
            <a:r>
              <a:rPr lang="en-GB" sz="2000" dirty="0"/>
              <a:t>Productive healthy ageing</a:t>
            </a:r>
          </a:p>
          <a:p>
            <a:pPr>
              <a:lnSpc>
                <a:spcPct val="90000"/>
              </a:lnSpc>
            </a:pPr>
            <a:r>
              <a:rPr lang="en-GB" sz="2000" dirty="0"/>
              <a:t>Reproductive health and pregnancy planning</a:t>
            </a:r>
          </a:p>
          <a:p>
            <a:pPr>
              <a:lnSpc>
                <a:spcPct val="90000"/>
              </a:lnSpc>
            </a:pPr>
            <a:r>
              <a:rPr lang="en-GB" sz="2000" dirty="0"/>
              <a:t>Rough sleeping</a:t>
            </a:r>
          </a:p>
          <a:p>
            <a:pPr>
              <a:lnSpc>
                <a:spcPct val="90000"/>
              </a:lnSpc>
            </a:pPr>
            <a:r>
              <a:rPr lang="en-GB" sz="2000" dirty="0"/>
              <a:t>Smoking</a:t>
            </a:r>
          </a:p>
          <a:p>
            <a:pPr>
              <a:lnSpc>
                <a:spcPct val="90000"/>
              </a:lnSpc>
            </a:pPr>
            <a:r>
              <a:rPr lang="en-GB" sz="2000" dirty="0"/>
              <a:t>Tobacco </a:t>
            </a:r>
          </a:p>
          <a:p>
            <a:pPr>
              <a:lnSpc>
                <a:spcPct val="90000"/>
              </a:lnSpc>
            </a:pPr>
            <a:r>
              <a:rPr lang="en-GB" sz="2000" dirty="0"/>
              <a:t>Tuberculosis</a:t>
            </a:r>
          </a:p>
          <a:p>
            <a:pPr>
              <a:lnSpc>
                <a:spcPct val="90000"/>
              </a:lnSpc>
            </a:pPr>
            <a:r>
              <a:rPr lang="en-GB" sz="2000" dirty="0"/>
              <a:t>Type 2 diabetes</a:t>
            </a:r>
          </a:p>
          <a:p>
            <a:pPr>
              <a:lnSpc>
                <a:spcPct val="90000"/>
              </a:lnSpc>
            </a:pPr>
            <a:r>
              <a:rPr lang="en-GB" sz="2000" dirty="0"/>
              <a:t>prevent CVD</a:t>
            </a:r>
          </a:p>
          <a:p>
            <a:pPr>
              <a:lnSpc>
                <a:spcPct val="90000"/>
              </a:lnSpc>
            </a:pPr>
            <a:r>
              <a:rPr lang="en-GB" sz="2000" dirty="0"/>
              <a:t>Obesity</a:t>
            </a:r>
          </a:p>
          <a:p>
            <a:pPr>
              <a:lnSpc>
                <a:spcPct val="90000"/>
              </a:lnSpc>
            </a:pPr>
            <a:r>
              <a:rPr lang="en-GB" sz="2000" dirty="0"/>
              <a:t>STIs</a:t>
            </a:r>
          </a:p>
        </p:txBody>
      </p:sp>
      <p:pic>
        <p:nvPicPr>
          <p:cNvPr id="4" name="Picture 3">
            <a:extLst>
              <a:ext uri="{FF2B5EF4-FFF2-40B4-BE49-F238E27FC236}">
                <a16:creationId xmlns:a16="http://schemas.microsoft.com/office/drawing/2014/main" id="{C82093C4-43A0-C110-4495-81050107C315}"/>
              </a:ext>
            </a:extLst>
          </p:cNvPr>
          <p:cNvPicPr>
            <a:picLocks noChangeAspect="1"/>
          </p:cNvPicPr>
          <p:nvPr/>
        </p:nvPicPr>
        <p:blipFill>
          <a:blip r:embed="rId2"/>
          <a:stretch>
            <a:fillRect/>
          </a:stretch>
        </p:blipFill>
        <p:spPr>
          <a:xfrm>
            <a:off x="6596434" y="1719723"/>
            <a:ext cx="5384800" cy="3594354"/>
          </a:xfrm>
          <a:prstGeom prst="rect">
            <a:avLst/>
          </a:prstGeom>
          <a:noFill/>
        </p:spPr>
      </p:pic>
    </p:spTree>
    <p:extLst>
      <p:ext uri="{BB962C8B-B14F-4D97-AF65-F5344CB8AC3E}">
        <p14:creationId xmlns:p14="http://schemas.microsoft.com/office/powerpoint/2010/main" val="2875969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1C8B2-4D69-4140-A94F-80D5348B49C8}"/>
              </a:ext>
            </a:extLst>
          </p:cNvPr>
          <p:cNvSpPr>
            <a:spLocks noGrp="1"/>
          </p:cNvSpPr>
          <p:nvPr>
            <p:ph type="title"/>
          </p:nvPr>
        </p:nvSpPr>
        <p:spPr>
          <a:xfrm>
            <a:off x="609600" y="457201"/>
            <a:ext cx="10972800" cy="1143000"/>
          </a:xfrm>
        </p:spPr>
        <p:txBody>
          <a:bodyPr>
            <a:normAutofit fontScale="90000"/>
          </a:bodyPr>
          <a:lstStyle/>
          <a:p>
            <a:r>
              <a:rPr lang="en-US" dirty="0"/>
              <a:t>PHE Strategy 2020 to 2025 (1/2)</a:t>
            </a:r>
            <a:br>
              <a:rPr lang="en-US" dirty="0"/>
            </a:br>
            <a:endParaRPr lang="en-GB" dirty="0"/>
          </a:p>
        </p:txBody>
      </p:sp>
      <p:sp>
        <p:nvSpPr>
          <p:cNvPr id="3" name="Content Placeholder 2">
            <a:extLst>
              <a:ext uri="{FF2B5EF4-FFF2-40B4-BE49-F238E27FC236}">
                <a16:creationId xmlns:a16="http://schemas.microsoft.com/office/drawing/2014/main" id="{8C040A93-7279-4783-BF53-5C5B6A1212B4}"/>
              </a:ext>
            </a:extLst>
          </p:cNvPr>
          <p:cNvSpPr>
            <a:spLocks noGrp="1"/>
          </p:cNvSpPr>
          <p:nvPr>
            <p:ph idx="1"/>
          </p:nvPr>
        </p:nvSpPr>
        <p:spPr/>
        <p:txBody>
          <a:bodyPr>
            <a:normAutofit fontScale="85000" lnSpcReduction="10000"/>
          </a:bodyPr>
          <a:lstStyle/>
          <a:p>
            <a:r>
              <a:rPr lang="en-US" dirty="0"/>
              <a:t>Public Health England (PHE) Strategy 2020-2025</a:t>
            </a:r>
          </a:p>
          <a:p>
            <a:endParaRPr lang="en-US" dirty="0"/>
          </a:p>
          <a:p>
            <a:r>
              <a:rPr lang="en-US" dirty="0"/>
              <a:t>This strategy sets out how PHE will work to protect and improve the public’s health and reduce health inequalities over the next 5 years.</a:t>
            </a:r>
          </a:p>
          <a:p>
            <a:endParaRPr lang="en-US" dirty="0"/>
          </a:p>
          <a:p>
            <a:r>
              <a:rPr lang="en-US" dirty="0"/>
              <a:t>It outlines PHE’s role within the public health system, 10 priorities where PHE will focus particular effort and the areas where PHE will build capability within the </a:t>
            </a:r>
            <a:r>
              <a:rPr lang="en-US" dirty="0" err="1"/>
              <a:t>organisation</a:t>
            </a:r>
            <a:r>
              <a:rPr lang="en-US" dirty="0"/>
              <a:t> to support delivery of its strategic objectives and wider activities.</a:t>
            </a:r>
          </a:p>
          <a:p>
            <a:endParaRPr lang="en-GB" dirty="0"/>
          </a:p>
        </p:txBody>
      </p:sp>
      <p:sp>
        <p:nvSpPr>
          <p:cNvPr id="4" name="TextBox 3">
            <a:extLst>
              <a:ext uri="{FF2B5EF4-FFF2-40B4-BE49-F238E27FC236}">
                <a16:creationId xmlns:a16="http://schemas.microsoft.com/office/drawing/2014/main" id="{F761DF49-F5F9-40AD-A9CC-400252E82EC1}"/>
              </a:ext>
            </a:extLst>
          </p:cNvPr>
          <p:cNvSpPr txBox="1"/>
          <p:nvPr/>
        </p:nvSpPr>
        <p:spPr>
          <a:xfrm>
            <a:off x="6877050" y="5438186"/>
            <a:ext cx="5229225" cy="261610"/>
          </a:xfrm>
          <a:prstGeom prst="rect">
            <a:avLst/>
          </a:prstGeom>
          <a:noFill/>
        </p:spPr>
        <p:txBody>
          <a:bodyPr wrap="square">
            <a:spAutoFit/>
          </a:bodyPr>
          <a:lstStyle/>
          <a:p>
            <a:r>
              <a:rPr lang="en-GB" sz="1100" dirty="0"/>
              <a:t>Source: </a:t>
            </a:r>
            <a:r>
              <a:rPr lang="en-GB" sz="1100" dirty="0">
                <a:hlinkClick r:id="rId2"/>
              </a:rPr>
              <a:t>https://www.gov.uk/government/publications/phe-strategy-2020-to-2025</a:t>
            </a:r>
            <a:r>
              <a:rPr lang="en-GB" sz="1100" dirty="0"/>
              <a:t> </a:t>
            </a:r>
          </a:p>
        </p:txBody>
      </p:sp>
    </p:spTree>
    <p:extLst>
      <p:ext uri="{BB962C8B-B14F-4D97-AF65-F5344CB8AC3E}">
        <p14:creationId xmlns:p14="http://schemas.microsoft.com/office/powerpoint/2010/main" val="3606807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1C8B2-4D69-4140-A94F-80D5348B49C8}"/>
              </a:ext>
            </a:extLst>
          </p:cNvPr>
          <p:cNvSpPr>
            <a:spLocks noGrp="1"/>
          </p:cNvSpPr>
          <p:nvPr>
            <p:ph type="title"/>
          </p:nvPr>
        </p:nvSpPr>
        <p:spPr/>
        <p:txBody>
          <a:bodyPr>
            <a:normAutofit fontScale="90000"/>
          </a:bodyPr>
          <a:lstStyle/>
          <a:p>
            <a:r>
              <a:rPr lang="en-US" dirty="0"/>
              <a:t>PHE Strategy 2020 to 2025 (2/2)</a:t>
            </a:r>
            <a:br>
              <a:rPr lang="en-US" dirty="0"/>
            </a:br>
            <a:endParaRPr lang="en-GB" dirty="0"/>
          </a:p>
        </p:txBody>
      </p:sp>
      <p:sp>
        <p:nvSpPr>
          <p:cNvPr id="3" name="Content Placeholder 2">
            <a:extLst>
              <a:ext uri="{FF2B5EF4-FFF2-40B4-BE49-F238E27FC236}">
                <a16:creationId xmlns:a16="http://schemas.microsoft.com/office/drawing/2014/main" id="{8C040A93-7279-4783-BF53-5C5B6A1212B4}"/>
              </a:ext>
            </a:extLst>
          </p:cNvPr>
          <p:cNvSpPr>
            <a:spLocks noGrp="1"/>
          </p:cNvSpPr>
          <p:nvPr>
            <p:ph idx="1"/>
          </p:nvPr>
        </p:nvSpPr>
        <p:spPr>
          <a:xfrm>
            <a:off x="609600" y="1304926"/>
            <a:ext cx="10972800" cy="3917032"/>
          </a:xfrm>
        </p:spPr>
        <p:txBody>
          <a:bodyPr>
            <a:noAutofit/>
          </a:bodyPr>
          <a:lstStyle/>
          <a:p>
            <a:pPr algn="l"/>
            <a:r>
              <a:rPr lang="en-US" sz="2200" dirty="0"/>
              <a:t>PHE</a:t>
            </a:r>
            <a:r>
              <a:rPr lang="en-US" sz="2200" b="0" i="0" u="none" strike="noStrike" baseline="0" dirty="0"/>
              <a:t> have considered what PHE should focus on for the next five years to both protect people and help people to live longer in good health. </a:t>
            </a:r>
          </a:p>
          <a:p>
            <a:pPr algn="l"/>
            <a:endParaRPr lang="en-US" sz="2200" b="0" i="0" u="none" strike="noStrike" baseline="0" dirty="0"/>
          </a:p>
          <a:p>
            <a:pPr algn="l"/>
            <a:r>
              <a:rPr lang="en-US" sz="2200" b="0" i="0" u="none" strike="noStrike" baseline="0" dirty="0"/>
              <a:t>The priorities outlined in this strategy are of course not everything that PHE are responsible for or will be doing (for example, on cancer, sexual and reproductive health and screening), but they are those where can have the biggest impact, where:</a:t>
            </a:r>
          </a:p>
          <a:p>
            <a:pPr algn="l"/>
            <a:endParaRPr lang="en-US" sz="2200" b="0" i="0" u="none" strike="noStrike" baseline="0" dirty="0"/>
          </a:p>
          <a:p>
            <a:pPr marL="0" indent="0" algn="l">
              <a:buNone/>
            </a:pPr>
            <a:r>
              <a:rPr lang="en-US" sz="1800" b="0" i="0" u="none" strike="noStrike" baseline="0" dirty="0"/>
              <a:t>• T</a:t>
            </a:r>
            <a:r>
              <a:rPr lang="en-US" sz="1800" dirty="0"/>
              <a:t>here are</a:t>
            </a:r>
            <a:r>
              <a:rPr lang="en-US" sz="1800" b="0" i="0" u="none" strike="noStrike" baseline="0" dirty="0"/>
              <a:t> major implications for the public’s health</a:t>
            </a:r>
          </a:p>
          <a:p>
            <a:pPr marL="0" indent="0" algn="l">
              <a:buNone/>
            </a:pPr>
            <a:r>
              <a:rPr lang="en-US" sz="1800" b="0" i="0" u="none" strike="noStrike" baseline="0" dirty="0"/>
              <a:t>• There is substantial scope to improve outcomes and reduce inequalities</a:t>
            </a:r>
          </a:p>
          <a:p>
            <a:pPr marL="0" indent="0" algn="l">
              <a:buNone/>
            </a:pPr>
            <a:r>
              <a:rPr lang="en-US" sz="1800" b="0" i="0" u="none" strike="noStrike" baseline="0" dirty="0"/>
              <a:t>• PHE is well-placed to make a significant contribution</a:t>
            </a:r>
          </a:p>
          <a:p>
            <a:pPr marL="0" indent="0" algn="l">
              <a:buNone/>
            </a:pPr>
            <a:r>
              <a:rPr lang="en-US" sz="1800" b="0" i="0" u="none" strike="noStrike" baseline="0" dirty="0"/>
              <a:t>• </a:t>
            </a:r>
            <a:r>
              <a:rPr lang="en-US" sz="1800" dirty="0"/>
              <a:t>Ca</a:t>
            </a:r>
            <a:r>
              <a:rPr lang="en-US" sz="1800" b="0" i="0" u="none" strike="noStrike" baseline="0" dirty="0"/>
              <a:t>n generate a good return on investment</a:t>
            </a:r>
            <a:endParaRPr lang="en-GB" sz="1800" dirty="0"/>
          </a:p>
        </p:txBody>
      </p:sp>
      <p:sp>
        <p:nvSpPr>
          <p:cNvPr id="4" name="TextBox 3">
            <a:extLst>
              <a:ext uri="{FF2B5EF4-FFF2-40B4-BE49-F238E27FC236}">
                <a16:creationId xmlns:a16="http://schemas.microsoft.com/office/drawing/2014/main" id="{A43F5FC8-4961-4219-9B3C-3AAC11450515}"/>
              </a:ext>
            </a:extLst>
          </p:cNvPr>
          <p:cNvSpPr txBox="1"/>
          <p:nvPr/>
        </p:nvSpPr>
        <p:spPr>
          <a:xfrm>
            <a:off x="6867525" y="5411067"/>
            <a:ext cx="5248275" cy="261610"/>
          </a:xfrm>
          <a:prstGeom prst="rect">
            <a:avLst/>
          </a:prstGeom>
          <a:noFill/>
        </p:spPr>
        <p:txBody>
          <a:bodyPr wrap="square">
            <a:spAutoFit/>
          </a:bodyPr>
          <a:lstStyle/>
          <a:p>
            <a:r>
              <a:rPr lang="en-GB" sz="1100" dirty="0"/>
              <a:t>Source: </a:t>
            </a:r>
            <a:r>
              <a:rPr lang="en-GB" sz="1100" dirty="0">
                <a:hlinkClick r:id="rId2"/>
              </a:rPr>
              <a:t>https://www.gov.uk/government/publications/phe-strategy-2020-to-2025</a:t>
            </a:r>
            <a:r>
              <a:rPr lang="en-GB" sz="1100" dirty="0"/>
              <a:t> </a:t>
            </a:r>
          </a:p>
        </p:txBody>
      </p:sp>
    </p:spTree>
    <p:extLst>
      <p:ext uri="{BB962C8B-B14F-4D97-AF65-F5344CB8AC3E}">
        <p14:creationId xmlns:p14="http://schemas.microsoft.com/office/powerpoint/2010/main" val="17081685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DD446-CECA-4322-BEC5-C5A30B9A33EB}"/>
              </a:ext>
            </a:extLst>
          </p:cNvPr>
          <p:cNvSpPr>
            <a:spLocks noGrp="1"/>
          </p:cNvSpPr>
          <p:nvPr>
            <p:ph type="title"/>
          </p:nvPr>
        </p:nvSpPr>
        <p:spPr/>
        <p:txBody>
          <a:bodyPr/>
          <a:lstStyle/>
          <a:p>
            <a:r>
              <a:rPr lang="en-GB" dirty="0"/>
              <a:t>Public Health Priorities 2020-2025</a:t>
            </a:r>
          </a:p>
        </p:txBody>
      </p:sp>
      <p:pic>
        <p:nvPicPr>
          <p:cNvPr id="5" name="Picture 4">
            <a:extLst>
              <a:ext uri="{FF2B5EF4-FFF2-40B4-BE49-F238E27FC236}">
                <a16:creationId xmlns:a16="http://schemas.microsoft.com/office/drawing/2014/main" id="{56D4D6CE-E097-4FA5-A724-AC0ADEE2007A}"/>
              </a:ext>
            </a:extLst>
          </p:cNvPr>
          <p:cNvPicPr>
            <a:picLocks noChangeAspect="1"/>
          </p:cNvPicPr>
          <p:nvPr/>
        </p:nvPicPr>
        <p:blipFill rotWithShape="1">
          <a:blip r:embed="rId2"/>
          <a:srcRect l="13828" t="45556" r="13438" b="5000"/>
          <a:stretch/>
        </p:blipFill>
        <p:spPr>
          <a:xfrm>
            <a:off x="786733" y="1317357"/>
            <a:ext cx="10618534" cy="3924898"/>
          </a:xfrm>
          <a:prstGeom prst="rect">
            <a:avLst/>
          </a:prstGeom>
        </p:spPr>
      </p:pic>
      <p:sp>
        <p:nvSpPr>
          <p:cNvPr id="7" name="TextBox 6">
            <a:extLst>
              <a:ext uri="{FF2B5EF4-FFF2-40B4-BE49-F238E27FC236}">
                <a16:creationId xmlns:a16="http://schemas.microsoft.com/office/drawing/2014/main" id="{C479A189-6293-4800-9C20-2D5A0A03E018}"/>
              </a:ext>
            </a:extLst>
          </p:cNvPr>
          <p:cNvSpPr txBox="1"/>
          <p:nvPr/>
        </p:nvSpPr>
        <p:spPr>
          <a:xfrm>
            <a:off x="3581400" y="5402143"/>
            <a:ext cx="7564691" cy="276999"/>
          </a:xfrm>
          <a:prstGeom prst="rect">
            <a:avLst/>
          </a:prstGeom>
          <a:noFill/>
        </p:spPr>
        <p:txBody>
          <a:bodyPr wrap="square">
            <a:spAutoFit/>
          </a:bodyPr>
          <a:lstStyle/>
          <a:p>
            <a:r>
              <a:rPr lang="en-GB" sz="1200" dirty="0"/>
              <a:t>Source: </a:t>
            </a:r>
            <a:r>
              <a:rPr lang="en-GB" sz="1200" dirty="0">
                <a:hlinkClick r:id="rId3"/>
              </a:rPr>
              <a:t>https://www.gov.uk/government/publications/phe-strategy-2020-to-2025</a:t>
            </a:r>
            <a:r>
              <a:rPr lang="en-GB" sz="1200" dirty="0"/>
              <a:t> </a:t>
            </a:r>
          </a:p>
        </p:txBody>
      </p:sp>
    </p:spTree>
    <p:extLst>
      <p:ext uri="{BB962C8B-B14F-4D97-AF65-F5344CB8AC3E}">
        <p14:creationId xmlns:p14="http://schemas.microsoft.com/office/powerpoint/2010/main" val="292554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D6DA-9CA3-41D7-9D4F-AAAB5E8B596E}"/>
              </a:ext>
            </a:extLst>
          </p:cNvPr>
          <p:cNvSpPr>
            <a:spLocks noGrp="1"/>
          </p:cNvSpPr>
          <p:nvPr>
            <p:ph type="title"/>
          </p:nvPr>
        </p:nvSpPr>
        <p:spPr/>
        <p:txBody>
          <a:bodyPr/>
          <a:lstStyle/>
          <a:p>
            <a:r>
              <a:rPr lang="en-GB" dirty="0"/>
              <a:t>Where is the UK internationally? (1/3)</a:t>
            </a:r>
          </a:p>
        </p:txBody>
      </p:sp>
      <p:sp>
        <p:nvSpPr>
          <p:cNvPr id="3" name="Content Placeholder 2">
            <a:extLst>
              <a:ext uri="{FF2B5EF4-FFF2-40B4-BE49-F238E27FC236}">
                <a16:creationId xmlns:a16="http://schemas.microsoft.com/office/drawing/2014/main" id="{6044D5BB-106A-4325-A19A-6B8818A7FADD}"/>
              </a:ext>
            </a:extLst>
          </p:cNvPr>
          <p:cNvSpPr>
            <a:spLocks noGrp="1"/>
          </p:cNvSpPr>
          <p:nvPr>
            <p:ph idx="1"/>
          </p:nvPr>
        </p:nvSpPr>
        <p:spPr>
          <a:xfrm>
            <a:off x="904874" y="1600201"/>
            <a:ext cx="9858375" cy="3917032"/>
          </a:xfrm>
        </p:spPr>
        <p:txBody>
          <a:bodyPr>
            <a:normAutofit fontScale="85000" lnSpcReduction="10000"/>
          </a:bodyPr>
          <a:lstStyle/>
          <a:p>
            <a:r>
              <a:rPr lang="en-GB" dirty="0"/>
              <a:t>Large-scale surveys collect data from EU and OECD countries on subjective and objective wellbeing</a:t>
            </a:r>
          </a:p>
          <a:p>
            <a:r>
              <a:rPr lang="en-GB" dirty="0"/>
              <a:t>The UK’s position in most rankings is stable, but the UK improved considerably in child life satisfaction rankings between 2007 and 2019</a:t>
            </a:r>
          </a:p>
          <a:p>
            <a:r>
              <a:rPr lang="en-GB" dirty="0"/>
              <a:t>The relationship between self-reported health and subjective wellbeing is smaller in the UK than it is across Europe: people with poor health are not as likely to have poor wellbeing, compared with other European countries</a:t>
            </a:r>
          </a:p>
          <a:p>
            <a:endParaRPr lang="en-GB" dirty="0"/>
          </a:p>
        </p:txBody>
      </p:sp>
    </p:spTree>
    <p:extLst>
      <p:ext uri="{BB962C8B-B14F-4D97-AF65-F5344CB8AC3E}">
        <p14:creationId xmlns:p14="http://schemas.microsoft.com/office/powerpoint/2010/main" val="3320695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A4E4E38-6D13-4297-AF4F-179BF98D8D72}"/>
              </a:ext>
            </a:extLst>
          </p:cNvPr>
          <p:cNvSpPr>
            <a:spLocks noGrp="1"/>
          </p:cNvSpPr>
          <p:nvPr>
            <p:ph type="title"/>
          </p:nvPr>
        </p:nvSpPr>
        <p:spPr>
          <a:xfrm>
            <a:off x="609600" y="123717"/>
            <a:ext cx="10972800" cy="1110279"/>
          </a:xfrm>
        </p:spPr>
        <p:txBody>
          <a:bodyPr/>
          <a:lstStyle/>
          <a:p>
            <a:r>
              <a:rPr lang="en-GB" dirty="0"/>
              <a:t>Where is the UK internationally? (2/3)</a:t>
            </a:r>
            <a:endParaRPr lang="en-US" dirty="0"/>
          </a:p>
        </p:txBody>
      </p:sp>
      <p:pic>
        <p:nvPicPr>
          <p:cNvPr id="5" name="Picture 4">
            <a:extLst>
              <a:ext uri="{FF2B5EF4-FFF2-40B4-BE49-F238E27FC236}">
                <a16:creationId xmlns:a16="http://schemas.microsoft.com/office/drawing/2014/main" id="{6E44EB46-FC96-4A50-8048-E6945D697E7A}"/>
              </a:ext>
            </a:extLst>
          </p:cNvPr>
          <p:cNvPicPr>
            <a:picLocks noChangeAspect="1"/>
          </p:cNvPicPr>
          <p:nvPr/>
        </p:nvPicPr>
        <p:blipFill>
          <a:blip r:embed="rId2"/>
          <a:stretch>
            <a:fillRect/>
          </a:stretch>
        </p:blipFill>
        <p:spPr>
          <a:xfrm>
            <a:off x="27803" y="1233996"/>
            <a:ext cx="5384799" cy="4355245"/>
          </a:xfrm>
          <a:prstGeom prst="rect">
            <a:avLst/>
          </a:prstGeom>
          <a:noFill/>
        </p:spPr>
      </p:pic>
      <p:sp>
        <p:nvSpPr>
          <p:cNvPr id="3" name="Content Placeholder 2">
            <a:extLst>
              <a:ext uri="{FF2B5EF4-FFF2-40B4-BE49-F238E27FC236}">
                <a16:creationId xmlns:a16="http://schemas.microsoft.com/office/drawing/2014/main" id="{AFD96398-11F5-40DF-8856-C333469B876F}"/>
              </a:ext>
            </a:extLst>
          </p:cNvPr>
          <p:cNvSpPr>
            <a:spLocks noGrp="1"/>
          </p:cNvSpPr>
          <p:nvPr>
            <p:ph sz="half" idx="2"/>
          </p:nvPr>
        </p:nvSpPr>
        <p:spPr>
          <a:xfrm>
            <a:off x="5708342" y="1233996"/>
            <a:ext cx="5874058" cy="4355245"/>
          </a:xfrm>
        </p:spPr>
        <p:txBody>
          <a:bodyPr>
            <a:normAutofit/>
          </a:bodyPr>
          <a:lstStyle/>
          <a:p>
            <a:r>
              <a:rPr lang="en-GB" dirty="0"/>
              <a:t>The relationship between age and happiness in the UK is different than the Europe-wide trend: </a:t>
            </a:r>
            <a:r>
              <a:rPr lang="en-GB" b="1" i="1" dirty="0"/>
              <a:t>happiness decreases </a:t>
            </a:r>
            <a:r>
              <a:rPr lang="en-GB" dirty="0"/>
              <a:t>with age across the EU but </a:t>
            </a:r>
            <a:r>
              <a:rPr lang="en-GB" b="1" i="1" dirty="0"/>
              <a:t>increases</a:t>
            </a:r>
            <a:r>
              <a:rPr lang="en-GB" dirty="0"/>
              <a:t> in the 65+ age group in the UK. However, it subsequently declines in the oldest old</a:t>
            </a:r>
          </a:p>
          <a:p>
            <a:endParaRPr lang="en-GB" dirty="0"/>
          </a:p>
        </p:txBody>
      </p:sp>
    </p:spTree>
    <p:extLst>
      <p:ext uri="{BB962C8B-B14F-4D97-AF65-F5344CB8AC3E}">
        <p14:creationId xmlns:p14="http://schemas.microsoft.com/office/powerpoint/2010/main" val="709544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B9339-4C19-49A8-A115-BDA1FAAF337E}"/>
              </a:ext>
            </a:extLst>
          </p:cNvPr>
          <p:cNvSpPr>
            <a:spLocks noGrp="1"/>
          </p:cNvSpPr>
          <p:nvPr>
            <p:ph type="title"/>
          </p:nvPr>
        </p:nvSpPr>
        <p:spPr/>
        <p:txBody>
          <a:bodyPr/>
          <a:lstStyle/>
          <a:p>
            <a:r>
              <a:rPr lang="en-GB" dirty="0"/>
              <a:t>Where is the UK internationally? (3/3)</a:t>
            </a:r>
          </a:p>
        </p:txBody>
      </p:sp>
      <p:sp>
        <p:nvSpPr>
          <p:cNvPr id="3" name="Content Placeholder 2">
            <a:extLst>
              <a:ext uri="{FF2B5EF4-FFF2-40B4-BE49-F238E27FC236}">
                <a16:creationId xmlns:a16="http://schemas.microsoft.com/office/drawing/2014/main" id="{A5880C43-4D5D-459E-88BC-AB74CB20DE10}"/>
              </a:ext>
            </a:extLst>
          </p:cNvPr>
          <p:cNvSpPr>
            <a:spLocks noGrp="1"/>
          </p:cNvSpPr>
          <p:nvPr>
            <p:ph sz="half" idx="1"/>
          </p:nvPr>
        </p:nvSpPr>
        <p:spPr/>
        <p:txBody>
          <a:bodyPr/>
          <a:lstStyle/>
          <a:p>
            <a:pPr marL="0" indent="0">
              <a:buNone/>
            </a:pPr>
            <a:r>
              <a:rPr lang="en-GB" dirty="0"/>
              <a:t>The UK is </a:t>
            </a:r>
            <a:r>
              <a:rPr lang="en-GB" b="1" i="1" dirty="0"/>
              <a:t>above average </a:t>
            </a:r>
            <a:r>
              <a:rPr lang="en-GB" dirty="0"/>
              <a:t>for:</a:t>
            </a:r>
          </a:p>
          <a:p>
            <a:r>
              <a:rPr lang="en-GB" dirty="0"/>
              <a:t>Life satisfaction (18th of 36)</a:t>
            </a:r>
          </a:p>
          <a:p>
            <a:r>
              <a:rPr lang="en-GB" dirty="0"/>
              <a:t>Meaning in life (9th of 27)</a:t>
            </a:r>
          </a:p>
          <a:p>
            <a:r>
              <a:rPr lang="en-GB" dirty="0"/>
              <a:t>Happiness (10th of 27) </a:t>
            </a:r>
          </a:p>
          <a:p>
            <a:r>
              <a:rPr lang="en-GB" dirty="0"/>
              <a:t>Self-reported health (10th of 36)</a:t>
            </a:r>
          </a:p>
          <a:p>
            <a:r>
              <a:rPr lang="en-GB" dirty="0"/>
              <a:t>Child life satisfaction (14th of 29)</a:t>
            </a:r>
          </a:p>
        </p:txBody>
      </p:sp>
      <p:sp>
        <p:nvSpPr>
          <p:cNvPr id="4" name="Content Placeholder 3">
            <a:extLst>
              <a:ext uri="{FF2B5EF4-FFF2-40B4-BE49-F238E27FC236}">
                <a16:creationId xmlns:a16="http://schemas.microsoft.com/office/drawing/2014/main" id="{FEA690D9-0378-428E-B69A-43003750D323}"/>
              </a:ext>
            </a:extLst>
          </p:cNvPr>
          <p:cNvSpPr>
            <a:spLocks noGrp="1"/>
          </p:cNvSpPr>
          <p:nvPr>
            <p:ph sz="half" idx="2"/>
          </p:nvPr>
        </p:nvSpPr>
        <p:spPr/>
        <p:txBody>
          <a:bodyPr/>
          <a:lstStyle/>
          <a:p>
            <a:r>
              <a:rPr lang="en-GB" dirty="0"/>
              <a:t>The UK is </a:t>
            </a:r>
            <a:r>
              <a:rPr lang="en-GB" b="1" i="1" dirty="0"/>
              <a:t>below average </a:t>
            </a:r>
            <a:r>
              <a:rPr lang="en-GB" dirty="0"/>
              <a:t>for:-</a:t>
            </a:r>
          </a:p>
          <a:p>
            <a:r>
              <a:rPr lang="en-GB" dirty="0"/>
              <a:t>Mental wellbeing (20th of 27)</a:t>
            </a:r>
          </a:p>
          <a:p>
            <a:r>
              <a:rPr lang="en-GB" dirty="0"/>
              <a:t>Child self-reported health (24th of 38)</a:t>
            </a:r>
          </a:p>
        </p:txBody>
      </p:sp>
    </p:spTree>
    <p:extLst>
      <p:ext uri="{BB962C8B-B14F-4D97-AF65-F5344CB8AC3E}">
        <p14:creationId xmlns:p14="http://schemas.microsoft.com/office/powerpoint/2010/main" val="990791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D228-7928-40BF-820A-F82D25F5082C}"/>
              </a:ext>
            </a:extLst>
          </p:cNvPr>
          <p:cNvSpPr>
            <a:spLocks noGrp="1"/>
          </p:cNvSpPr>
          <p:nvPr>
            <p:ph type="title"/>
          </p:nvPr>
        </p:nvSpPr>
        <p:spPr>
          <a:xfrm>
            <a:off x="609600" y="274638"/>
            <a:ext cx="10972800" cy="1143000"/>
          </a:xfrm>
        </p:spPr>
        <p:txBody>
          <a:bodyPr anchor="ctr">
            <a:normAutofit/>
          </a:bodyPr>
          <a:lstStyle/>
          <a:p>
            <a:r>
              <a:rPr lang="en-GB" dirty="0"/>
              <a:t>What is the UK story? (1/3)</a:t>
            </a:r>
          </a:p>
        </p:txBody>
      </p:sp>
      <p:sp>
        <p:nvSpPr>
          <p:cNvPr id="3" name="Content Placeholder 2">
            <a:extLst>
              <a:ext uri="{FF2B5EF4-FFF2-40B4-BE49-F238E27FC236}">
                <a16:creationId xmlns:a16="http://schemas.microsoft.com/office/drawing/2014/main" id="{FDE85667-F86F-49C5-ACE8-1181C0A43735}"/>
              </a:ext>
            </a:extLst>
          </p:cNvPr>
          <p:cNvSpPr>
            <a:spLocks noGrp="1"/>
          </p:cNvSpPr>
          <p:nvPr>
            <p:ph sz="half" idx="1"/>
          </p:nvPr>
        </p:nvSpPr>
        <p:spPr>
          <a:xfrm>
            <a:off x="609600" y="1600201"/>
            <a:ext cx="5384800" cy="3989040"/>
          </a:xfrm>
        </p:spPr>
        <p:txBody>
          <a:bodyPr>
            <a:normAutofit/>
          </a:bodyPr>
          <a:lstStyle/>
          <a:p>
            <a:pPr>
              <a:lnSpc>
                <a:spcPct val="90000"/>
              </a:lnSpc>
            </a:pPr>
            <a:r>
              <a:rPr lang="en-GB" sz="2200" dirty="0"/>
              <a:t>Traditional measures of progress such as Gross Domestic Product (GDP) have long been recognised as an incomplete picture of the state of the nation. </a:t>
            </a:r>
          </a:p>
          <a:p>
            <a:pPr>
              <a:lnSpc>
                <a:spcPct val="90000"/>
              </a:lnSpc>
            </a:pPr>
            <a:endParaRPr lang="en-GB" sz="2200" dirty="0"/>
          </a:p>
          <a:p>
            <a:pPr>
              <a:lnSpc>
                <a:spcPct val="90000"/>
              </a:lnSpc>
            </a:pPr>
            <a:r>
              <a:rPr lang="en-GB" sz="2200" dirty="0"/>
              <a:t>Other </a:t>
            </a:r>
            <a:r>
              <a:rPr lang="en-GB" sz="2200" b="1" i="1" dirty="0"/>
              <a:t>economic, social and environmental measures </a:t>
            </a:r>
            <a:r>
              <a:rPr lang="en-GB" sz="2200" dirty="0"/>
              <a:t>are needed alongside GDP to provide a complete picture of how society is doing.</a:t>
            </a:r>
          </a:p>
          <a:p>
            <a:pPr marL="0" indent="0">
              <a:lnSpc>
                <a:spcPct val="90000"/>
              </a:lnSpc>
              <a:buNone/>
            </a:pPr>
            <a:r>
              <a:rPr lang="en-GB" sz="2200" dirty="0"/>
              <a:t>                                                  </a:t>
            </a:r>
          </a:p>
        </p:txBody>
      </p:sp>
      <p:pic>
        <p:nvPicPr>
          <p:cNvPr id="1026" name="Picture 2" descr="What Is Gross Domestic Product (GDP)?">
            <a:extLst>
              <a:ext uri="{FF2B5EF4-FFF2-40B4-BE49-F238E27FC236}">
                <a16:creationId xmlns:a16="http://schemas.microsoft.com/office/drawing/2014/main" id="{CBB6330B-9D3B-4C29-AB07-ABA9B5E15B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62554" y="1281401"/>
            <a:ext cx="5384800" cy="43078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997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D228-7928-40BF-820A-F82D25F5082C}"/>
              </a:ext>
            </a:extLst>
          </p:cNvPr>
          <p:cNvSpPr>
            <a:spLocks noGrp="1"/>
          </p:cNvSpPr>
          <p:nvPr>
            <p:ph type="title"/>
          </p:nvPr>
        </p:nvSpPr>
        <p:spPr>
          <a:xfrm>
            <a:off x="609600" y="274638"/>
            <a:ext cx="10972800" cy="1143000"/>
          </a:xfrm>
        </p:spPr>
        <p:txBody>
          <a:bodyPr anchor="ctr">
            <a:normAutofit/>
          </a:bodyPr>
          <a:lstStyle/>
          <a:p>
            <a:r>
              <a:rPr lang="en-GB" dirty="0"/>
              <a:t>What is the UK story? (2/3)</a:t>
            </a:r>
          </a:p>
        </p:txBody>
      </p:sp>
      <p:sp>
        <p:nvSpPr>
          <p:cNvPr id="3" name="Content Placeholder 2">
            <a:extLst>
              <a:ext uri="{FF2B5EF4-FFF2-40B4-BE49-F238E27FC236}">
                <a16:creationId xmlns:a16="http://schemas.microsoft.com/office/drawing/2014/main" id="{FDE85667-F86F-49C5-ACE8-1181C0A43735}"/>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2400" b="1" dirty="0"/>
              <a:t>Economic </a:t>
            </a:r>
          </a:p>
          <a:p>
            <a:pPr>
              <a:lnSpc>
                <a:spcPct val="90000"/>
              </a:lnSpc>
            </a:pPr>
            <a:r>
              <a:rPr lang="en-GB" sz="2400" dirty="0"/>
              <a:t>The recession in 2008 led to a sharp fall in GDP and impacted on income and debt levels at both the national and household level. </a:t>
            </a:r>
          </a:p>
          <a:p>
            <a:pPr>
              <a:lnSpc>
                <a:spcPct val="90000"/>
              </a:lnSpc>
            </a:pPr>
            <a:r>
              <a:rPr lang="en-GB" sz="2400" dirty="0"/>
              <a:t>The global Covid-19 pandemic similarly has led to a fall in real income and  the inflation has grown faster than incomes, and the public sector debt ratio has increased.</a:t>
            </a:r>
          </a:p>
          <a:p>
            <a:pPr>
              <a:lnSpc>
                <a:spcPct val="90000"/>
              </a:lnSpc>
            </a:pPr>
            <a:endParaRPr lang="en-GB" sz="2400" dirty="0"/>
          </a:p>
        </p:txBody>
      </p:sp>
      <p:pic>
        <p:nvPicPr>
          <p:cNvPr id="4" name="Picture 3">
            <a:extLst>
              <a:ext uri="{FF2B5EF4-FFF2-40B4-BE49-F238E27FC236}">
                <a16:creationId xmlns:a16="http://schemas.microsoft.com/office/drawing/2014/main" id="{56110FD4-4347-0B70-D391-E249572BFEB7}"/>
              </a:ext>
            </a:extLst>
          </p:cNvPr>
          <p:cNvPicPr>
            <a:picLocks noChangeAspect="1"/>
          </p:cNvPicPr>
          <p:nvPr/>
        </p:nvPicPr>
        <p:blipFill>
          <a:blip r:embed="rId2"/>
          <a:stretch>
            <a:fillRect/>
          </a:stretch>
        </p:blipFill>
        <p:spPr>
          <a:xfrm>
            <a:off x="6954292" y="2510725"/>
            <a:ext cx="4628107" cy="2591740"/>
          </a:xfrm>
          <a:prstGeom prst="rect">
            <a:avLst/>
          </a:prstGeom>
          <a:noFill/>
        </p:spPr>
      </p:pic>
    </p:spTree>
    <p:extLst>
      <p:ext uri="{BB962C8B-B14F-4D97-AF65-F5344CB8AC3E}">
        <p14:creationId xmlns:p14="http://schemas.microsoft.com/office/powerpoint/2010/main" val="798651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C3EE-EF60-4825-90BD-28B184D55AD0}"/>
              </a:ext>
            </a:extLst>
          </p:cNvPr>
          <p:cNvSpPr>
            <a:spLocks noGrp="1"/>
          </p:cNvSpPr>
          <p:nvPr>
            <p:ph type="title"/>
          </p:nvPr>
        </p:nvSpPr>
        <p:spPr/>
        <p:txBody>
          <a:bodyPr/>
          <a:lstStyle/>
          <a:p>
            <a:r>
              <a:rPr lang="en-GB" dirty="0"/>
              <a:t>What is the UK story? (3/3)</a:t>
            </a:r>
          </a:p>
        </p:txBody>
      </p:sp>
      <p:sp>
        <p:nvSpPr>
          <p:cNvPr id="3" name="Content Placeholder 2">
            <a:extLst>
              <a:ext uri="{FF2B5EF4-FFF2-40B4-BE49-F238E27FC236}">
                <a16:creationId xmlns:a16="http://schemas.microsoft.com/office/drawing/2014/main" id="{1F4E040C-0F12-484A-A6E1-7F017A5C2D63}"/>
              </a:ext>
            </a:extLst>
          </p:cNvPr>
          <p:cNvSpPr>
            <a:spLocks noGrp="1"/>
          </p:cNvSpPr>
          <p:nvPr>
            <p:ph sz="half" idx="1"/>
          </p:nvPr>
        </p:nvSpPr>
        <p:spPr>
          <a:xfrm>
            <a:off x="356681" y="1600201"/>
            <a:ext cx="5384800" cy="3989040"/>
          </a:xfrm>
        </p:spPr>
        <p:txBody>
          <a:bodyPr>
            <a:normAutofit lnSpcReduction="10000"/>
          </a:bodyPr>
          <a:lstStyle/>
          <a:p>
            <a:pPr marL="0" indent="0">
              <a:buNone/>
            </a:pPr>
            <a:r>
              <a:rPr lang="en-GB" dirty="0"/>
              <a:t>                    </a:t>
            </a:r>
            <a:r>
              <a:rPr lang="en-GB" b="1" dirty="0">
                <a:solidFill>
                  <a:srgbClr val="002060"/>
                </a:solidFill>
              </a:rPr>
              <a:t>Social </a:t>
            </a:r>
          </a:p>
          <a:p>
            <a:r>
              <a:rPr lang="en-GB" dirty="0"/>
              <a:t>In terms of our health, which is one of the most important influences on our wellbeing, our ‘healthy’ life expectancy has increased as has our overall satisfaction with health.</a:t>
            </a:r>
          </a:p>
          <a:p>
            <a:endParaRPr lang="en-GB" dirty="0"/>
          </a:p>
        </p:txBody>
      </p:sp>
      <p:sp>
        <p:nvSpPr>
          <p:cNvPr id="4" name="Content Placeholder 3">
            <a:extLst>
              <a:ext uri="{FF2B5EF4-FFF2-40B4-BE49-F238E27FC236}">
                <a16:creationId xmlns:a16="http://schemas.microsoft.com/office/drawing/2014/main" id="{F3EA066D-C864-4A21-90E6-24B32C4F1267}"/>
              </a:ext>
            </a:extLst>
          </p:cNvPr>
          <p:cNvSpPr>
            <a:spLocks noGrp="1"/>
          </p:cNvSpPr>
          <p:nvPr>
            <p:ph sz="half" idx="2"/>
          </p:nvPr>
        </p:nvSpPr>
        <p:spPr>
          <a:xfrm>
            <a:off x="6450521" y="1600201"/>
            <a:ext cx="5384800" cy="3989040"/>
          </a:xfrm>
        </p:spPr>
        <p:txBody>
          <a:bodyPr>
            <a:normAutofit lnSpcReduction="10000"/>
          </a:bodyPr>
          <a:lstStyle/>
          <a:p>
            <a:pPr marL="0" indent="0">
              <a:buNone/>
            </a:pPr>
            <a:r>
              <a:rPr lang="en-GB" b="1" dirty="0">
                <a:solidFill>
                  <a:srgbClr val="002060"/>
                </a:solidFill>
              </a:rPr>
              <a:t>               Environmental</a:t>
            </a:r>
            <a:r>
              <a:rPr lang="en-GB" dirty="0"/>
              <a:t> </a:t>
            </a:r>
          </a:p>
          <a:p>
            <a:r>
              <a:rPr lang="en-GB" dirty="0"/>
              <a:t>Nationally, the proportion of protected areas, including land and sea has increased. Globally, emissions and energy consumption have fallen, and use of renewable energy has increased during the last decade.</a:t>
            </a:r>
          </a:p>
        </p:txBody>
      </p:sp>
    </p:spTree>
    <p:extLst>
      <p:ext uri="{BB962C8B-B14F-4D97-AF65-F5344CB8AC3E}">
        <p14:creationId xmlns:p14="http://schemas.microsoft.com/office/powerpoint/2010/main" val="4015178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D5B279-070E-4AAF-AF5B-8E6E08D5EBC9}"/>
              </a:ext>
            </a:extLst>
          </p:cNvPr>
          <p:cNvPicPr>
            <a:picLocks noChangeAspect="1"/>
          </p:cNvPicPr>
          <p:nvPr/>
        </p:nvPicPr>
        <p:blipFill>
          <a:blip r:embed="rId2"/>
          <a:stretch>
            <a:fillRect/>
          </a:stretch>
        </p:blipFill>
        <p:spPr>
          <a:xfrm>
            <a:off x="0" y="647700"/>
            <a:ext cx="12192000" cy="5048250"/>
          </a:xfrm>
          <a:prstGeom prst="rect">
            <a:avLst/>
          </a:prstGeom>
          <a:noFill/>
        </p:spPr>
      </p:pic>
      <p:sp>
        <p:nvSpPr>
          <p:cNvPr id="8" name="TextBox 7">
            <a:extLst>
              <a:ext uri="{FF2B5EF4-FFF2-40B4-BE49-F238E27FC236}">
                <a16:creationId xmlns:a16="http://schemas.microsoft.com/office/drawing/2014/main" id="{DD89B21F-0EB4-4C5F-9942-44DE2F3698F5}"/>
              </a:ext>
            </a:extLst>
          </p:cNvPr>
          <p:cNvSpPr txBox="1"/>
          <p:nvPr/>
        </p:nvSpPr>
        <p:spPr>
          <a:xfrm>
            <a:off x="230818" y="278368"/>
            <a:ext cx="11718525" cy="461665"/>
          </a:xfrm>
          <a:prstGeom prst="rect">
            <a:avLst/>
          </a:prstGeom>
          <a:noFill/>
        </p:spPr>
        <p:txBody>
          <a:bodyPr wrap="square">
            <a:spAutoFit/>
          </a:bodyPr>
          <a:lstStyle/>
          <a:p>
            <a:r>
              <a:rPr lang="en-GB" sz="2400" b="1" dirty="0"/>
              <a:t>Delivery route to reduce the healthcare burden for improving UK’s wellbeing</a:t>
            </a:r>
          </a:p>
        </p:txBody>
      </p:sp>
    </p:spTree>
    <p:extLst>
      <p:ext uri="{BB962C8B-B14F-4D97-AF65-F5344CB8AC3E}">
        <p14:creationId xmlns:p14="http://schemas.microsoft.com/office/powerpoint/2010/main" val="384383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0C8DC-D0A6-419C-AC44-F06054E5142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a:t>UK’s community-centred approaches for health and wellbeing (1/2)</a:t>
            </a:r>
          </a:p>
        </p:txBody>
      </p:sp>
      <p:sp>
        <p:nvSpPr>
          <p:cNvPr id="3" name="Content Placeholder 2">
            <a:extLst>
              <a:ext uri="{FF2B5EF4-FFF2-40B4-BE49-F238E27FC236}">
                <a16:creationId xmlns:a16="http://schemas.microsoft.com/office/drawing/2014/main" id="{46283CE6-C4B0-4F4B-870E-A450A2AC3096}"/>
              </a:ext>
            </a:extLst>
          </p:cNvPr>
          <p:cNvSpPr>
            <a:spLocks noGrp="1"/>
          </p:cNvSpPr>
          <p:nvPr>
            <p:ph sz="half" idx="1"/>
          </p:nvPr>
        </p:nvSpPr>
        <p:spPr>
          <a:xfrm>
            <a:off x="609600" y="1668295"/>
            <a:ext cx="6160852" cy="3989040"/>
          </a:xfrm>
        </p:spPr>
        <p:txBody>
          <a:bodyPr>
            <a:noAutofit/>
          </a:bodyPr>
          <a:lstStyle/>
          <a:p>
            <a:pPr>
              <a:lnSpc>
                <a:spcPct val="90000"/>
              </a:lnSpc>
            </a:pPr>
            <a:r>
              <a:rPr lang="en-GB" sz="2200" b="0" i="0" dirty="0">
                <a:effectLst/>
              </a:rPr>
              <a:t>Positive health outcomes can only be achieved by addressing the factors that protect and create health and wellbeing and many of these are at a community level.</a:t>
            </a:r>
          </a:p>
          <a:p>
            <a:pPr>
              <a:lnSpc>
                <a:spcPct val="90000"/>
              </a:lnSpc>
            </a:pPr>
            <a:r>
              <a:rPr lang="en-GB" sz="2200" b="0" i="0" dirty="0">
                <a:effectLst/>
              </a:rPr>
              <a:t>Community life, social connections and having a voice in local decisions are all factors that have a vital contribution to make to health and wellbeing. </a:t>
            </a:r>
          </a:p>
          <a:p>
            <a:pPr>
              <a:lnSpc>
                <a:spcPct val="90000"/>
              </a:lnSpc>
            </a:pPr>
            <a:r>
              <a:rPr lang="en-GB" sz="2200" dirty="0"/>
              <a:t>C</a:t>
            </a:r>
            <a:r>
              <a:rPr lang="en-GB" sz="2200" b="0" i="0" dirty="0">
                <a:effectLst/>
              </a:rPr>
              <a:t>ommunity determinants build control and resilience and can help buffer against disease and influence health-related behaviour.</a:t>
            </a:r>
          </a:p>
          <a:p>
            <a:pPr>
              <a:lnSpc>
                <a:spcPct val="90000"/>
              </a:lnSpc>
            </a:pPr>
            <a:endParaRPr lang="en-GB" sz="2200" dirty="0"/>
          </a:p>
        </p:txBody>
      </p:sp>
      <p:pic>
        <p:nvPicPr>
          <p:cNvPr id="5" name="Picture 4">
            <a:extLst>
              <a:ext uri="{FF2B5EF4-FFF2-40B4-BE49-F238E27FC236}">
                <a16:creationId xmlns:a16="http://schemas.microsoft.com/office/drawing/2014/main" id="{72C341BE-D114-579A-9082-47C78ED6CAE2}"/>
              </a:ext>
            </a:extLst>
          </p:cNvPr>
          <p:cNvPicPr>
            <a:picLocks noChangeAspect="1"/>
          </p:cNvPicPr>
          <p:nvPr/>
        </p:nvPicPr>
        <p:blipFill>
          <a:blip r:embed="rId2"/>
          <a:stretch>
            <a:fillRect/>
          </a:stretch>
        </p:blipFill>
        <p:spPr>
          <a:xfrm>
            <a:off x="7251159" y="2112524"/>
            <a:ext cx="4331241" cy="2887494"/>
          </a:xfrm>
          <a:prstGeom prst="rect">
            <a:avLst/>
          </a:prstGeom>
        </p:spPr>
      </p:pic>
    </p:spTree>
    <p:extLst>
      <p:ext uri="{BB962C8B-B14F-4D97-AF65-F5344CB8AC3E}">
        <p14:creationId xmlns:p14="http://schemas.microsoft.com/office/powerpoint/2010/main" val="2592488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0C8DC-D0A6-419C-AC44-F06054E5142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dirty="0"/>
              <a:t>UK’s community-centred approaches for health and wellbeing (2/2)</a:t>
            </a:r>
          </a:p>
        </p:txBody>
      </p:sp>
      <p:pic>
        <p:nvPicPr>
          <p:cNvPr id="5" name="Picture 4">
            <a:extLst>
              <a:ext uri="{FF2B5EF4-FFF2-40B4-BE49-F238E27FC236}">
                <a16:creationId xmlns:a16="http://schemas.microsoft.com/office/drawing/2014/main" id="{19601AE4-B13F-AAF2-1A22-E6F57B8B1F9E}"/>
              </a:ext>
            </a:extLst>
          </p:cNvPr>
          <p:cNvPicPr>
            <a:picLocks noChangeAspect="1"/>
          </p:cNvPicPr>
          <p:nvPr/>
        </p:nvPicPr>
        <p:blipFill rotWithShape="1">
          <a:blip r:embed="rId2"/>
          <a:srcRect t="30292"/>
          <a:stretch/>
        </p:blipFill>
        <p:spPr>
          <a:xfrm>
            <a:off x="298315" y="2367482"/>
            <a:ext cx="5022715" cy="2337074"/>
          </a:xfrm>
          <a:prstGeom prst="rect">
            <a:avLst/>
          </a:prstGeom>
          <a:noFill/>
        </p:spPr>
      </p:pic>
      <p:sp>
        <p:nvSpPr>
          <p:cNvPr id="3" name="Content Placeholder 2">
            <a:extLst>
              <a:ext uri="{FF2B5EF4-FFF2-40B4-BE49-F238E27FC236}">
                <a16:creationId xmlns:a16="http://schemas.microsoft.com/office/drawing/2014/main" id="{46283CE6-C4B0-4F4B-870E-A450A2AC3096}"/>
              </a:ext>
            </a:extLst>
          </p:cNvPr>
          <p:cNvSpPr>
            <a:spLocks noGrp="1"/>
          </p:cNvSpPr>
          <p:nvPr>
            <p:ph sz="half" idx="2"/>
          </p:nvPr>
        </p:nvSpPr>
        <p:spPr>
          <a:xfrm>
            <a:off x="5612860" y="1984443"/>
            <a:ext cx="6280825" cy="3663164"/>
          </a:xfrm>
        </p:spPr>
        <p:txBody>
          <a:bodyPr>
            <a:noAutofit/>
          </a:bodyPr>
          <a:lstStyle/>
          <a:p>
            <a:pPr>
              <a:lnSpc>
                <a:spcPct val="90000"/>
              </a:lnSpc>
            </a:pPr>
            <a:r>
              <a:rPr lang="en-GB" sz="2200" b="0" i="0" dirty="0">
                <a:effectLst/>
              </a:rPr>
              <a:t>Involving and empowering local communities, and particularly disadvantaged groups, is central to local and national strategies in England for both promoting health and wellbeing and reducing health inequalities. </a:t>
            </a:r>
          </a:p>
          <a:p>
            <a:pPr>
              <a:lnSpc>
                <a:spcPct val="90000"/>
              </a:lnSpc>
            </a:pPr>
            <a:endParaRPr lang="en-GB" sz="2200" b="0" i="0" dirty="0">
              <a:effectLst/>
            </a:endParaRPr>
          </a:p>
          <a:p>
            <a:pPr>
              <a:lnSpc>
                <a:spcPct val="90000"/>
              </a:lnSpc>
            </a:pPr>
            <a:r>
              <a:rPr lang="en-GB" sz="2200" b="0" i="0" dirty="0">
                <a:effectLst/>
              </a:rPr>
              <a:t>Participatory approaches can directly address marginalisation and powerlessness that underpin inequities and can therefore be more effective than professional-led services in reducing inequalities.</a:t>
            </a:r>
          </a:p>
        </p:txBody>
      </p:sp>
    </p:spTree>
    <p:extLst>
      <p:ext uri="{BB962C8B-B14F-4D97-AF65-F5344CB8AC3E}">
        <p14:creationId xmlns:p14="http://schemas.microsoft.com/office/powerpoint/2010/main" val="4229721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E15F-30FF-47E5-A2B3-BFE72CB63673}"/>
              </a:ext>
            </a:extLst>
          </p:cNvPr>
          <p:cNvSpPr>
            <a:spLocks noGrp="1"/>
          </p:cNvSpPr>
          <p:nvPr>
            <p:ph type="title"/>
          </p:nvPr>
        </p:nvSpPr>
        <p:spPr>
          <a:xfrm>
            <a:off x="609600" y="643632"/>
            <a:ext cx="10972800" cy="1057012"/>
          </a:xfrm>
        </p:spPr>
        <p:txBody>
          <a:bodyPr>
            <a:normAutofit fontScale="90000"/>
          </a:bodyPr>
          <a:lstStyle/>
          <a:p>
            <a:r>
              <a:rPr lang="en-GB" i="0" dirty="0">
                <a:solidFill>
                  <a:srgbClr val="0B0C0C"/>
                </a:solidFill>
                <a:effectLst/>
              </a:rPr>
              <a:t>Community determinants that underpin health and wellbeing (1/2)</a:t>
            </a:r>
            <a:br>
              <a:rPr lang="en-GB" i="0" dirty="0">
                <a:solidFill>
                  <a:srgbClr val="0B0C0C"/>
                </a:solidFill>
                <a:effectLst/>
              </a:rPr>
            </a:br>
            <a:endParaRPr lang="en-GB" dirty="0"/>
          </a:p>
        </p:txBody>
      </p:sp>
      <p:sp>
        <p:nvSpPr>
          <p:cNvPr id="3" name="Content Placeholder 2">
            <a:extLst>
              <a:ext uri="{FF2B5EF4-FFF2-40B4-BE49-F238E27FC236}">
                <a16:creationId xmlns:a16="http://schemas.microsoft.com/office/drawing/2014/main" id="{FCB886DC-3FFA-44BB-AC54-08D0D427EBDF}"/>
              </a:ext>
            </a:extLst>
          </p:cNvPr>
          <p:cNvSpPr>
            <a:spLocks noGrp="1"/>
          </p:cNvSpPr>
          <p:nvPr>
            <p:ph idx="1"/>
          </p:nvPr>
        </p:nvSpPr>
        <p:spPr>
          <a:xfrm>
            <a:off x="828675" y="2038350"/>
            <a:ext cx="7546840" cy="3419475"/>
          </a:xfrm>
        </p:spPr>
        <p:txBody>
          <a:bodyPr>
            <a:normAutofit lnSpcReduction="10000"/>
          </a:bodyPr>
          <a:lstStyle/>
          <a:p>
            <a:r>
              <a:rPr lang="en-GB" sz="2800" b="0" i="0" dirty="0">
                <a:solidFill>
                  <a:srgbClr val="0B0C0C"/>
                </a:solidFill>
                <a:effectLst/>
                <a:latin typeface="nta"/>
              </a:rPr>
              <a:t>Every community has health assets that can contribute to the positive health and wellbeing of its members, including:</a:t>
            </a:r>
          </a:p>
          <a:p>
            <a:pPr marL="514350" indent="-514350">
              <a:buFont typeface="+mj-lt"/>
              <a:buAutoNum type="arabicPeriod"/>
            </a:pPr>
            <a:r>
              <a:rPr lang="en-GB" sz="2800" dirty="0">
                <a:solidFill>
                  <a:srgbClr val="0B0C0C"/>
                </a:solidFill>
                <a:latin typeface="nta"/>
              </a:rPr>
              <a:t>T</a:t>
            </a:r>
            <a:r>
              <a:rPr lang="en-GB" sz="2800" b="0" i="0" dirty="0">
                <a:solidFill>
                  <a:srgbClr val="0B0C0C"/>
                </a:solidFill>
                <a:effectLst/>
                <a:latin typeface="nta"/>
              </a:rPr>
              <a:t>he skills, knowledge, social competence and commitment of individual community members</a:t>
            </a:r>
          </a:p>
          <a:p>
            <a:pPr marL="514350" indent="-514350">
              <a:buFont typeface="+mj-lt"/>
              <a:buAutoNum type="arabicPeriod"/>
            </a:pPr>
            <a:r>
              <a:rPr lang="en-GB" sz="2800" dirty="0">
                <a:solidFill>
                  <a:srgbClr val="0B0C0C"/>
                </a:solidFill>
                <a:latin typeface="nta"/>
              </a:rPr>
              <a:t>F</a:t>
            </a:r>
            <a:r>
              <a:rPr lang="en-GB" sz="2800" b="0" i="0" dirty="0">
                <a:solidFill>
                  <a:srgbClr val="0B0C0C"/>
                </a:solidFill>
                <a:effectLst/>
                <a:latin typeface="nta"/>
              </a:rPr>
              <a:t>riendships, inter-generational solidarity, community cohesion and neighbourliness.</a:t>
            </a:r>
          </a:p>
          <a:p>
            <a:endParaRPr lang="en-GB" sz="2800" dirty="0"/>
          </a:p>
        </p:txBody>
      </p:sp>
      <p:pic>
        <p:nvPicPr>
          <p:cNvPr id="4" name="Picture 3">
            <a:extLst>
              <a:ext uri="{FF2B5EF4-FFF2-40B4-BE49-F238E27FC236}">
                <a16:creationId xmlns:a16="http://schemas.microsoft.com/office/drawing/2014/main" id="{4BFE32AD-9C87-2CD1-F4D1-0BC1DAB52F12}"/>
              </a:ext>
            </a:extLst>
          </p:cNvPr>
          <p:cNvPicPr>
            <a:picLocks noChangeAspect="1"/>
          </p:cNvPicPr>
          <p:nvPr/>
        </p:nvPicPr>
        <p:blipFill rotWithShape="1">
          <a:blip r:embed="rId2"/>
          <a:srcRect t="15207" b="11399"/>
          <a:stretch/>
        </p:blipFill>
        <p:spPr>
          <a:xfrm>
            <a:off x="8618685" y="2580792"/>
            <a:ext cx="2744640" cy="2212060"/>
          </a:xfrm>
          <a:prstGeom prst="rect">
            <a:avLst/>
          </a:prstGeom>
        </p:spPr>
      </p:pic>
    </p:spTree>
    <p:extLst>
      <p:ext uri="{BB962C8B-B14F-4D97-AF65-F5344CB8AC3E}">
        <p14:creationId xmlns:p14="http://schemas.microsoft.com/office/powerpoint/2010/main" val="2093751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E15F-30FF-47E5-A2B3-BFE72CB63673}"/>
              </a:ext>
            </a:extLst>
          </p:cNvPr>
          <p:cNvSpPr>
            <a:spLocks noGrp="1"/>
          </p:cNvSpPr>
          <p:nvPr>
            <p:ph type="title"/>
          </p:nvPr>
        </p:nvSpPr>
        <p:spPr>
          <a:xfrm>
            <a:off x="495300" y="738318"/>
            <a:ext cx="10972800" cy="1057012"/>
          </a:xfrm>
        </p:spPr>
        <p:txBody>
          <a:bodyPr>
            <a:normAutofit fontScale="90000"/>
          </a:bodyPr>
          <a:lstStyle/>
          <a:p>
            <a:r>
              <a:rPr lang="en-GB" i="0" dirty="0">
                <a:solidFill>
                  <a:srgbClr val="0B0C0C"/>
                </a:solidFill>
                <a:effectLst/>
              </a:rPr>
              <a:t>Community determinants that underpin health and wellbeing (2/2)</a:t>
            </a:r>
            <a:br>
              <a:rPr lang="en-GB" i="0" dirty="0">
                <a:solidFill>
                  <a:srgbClr val="0B0C0C"/>
                </a:solidFill>
                <a:effectLst/>
              </a:rPr>
            </a:br>
            <a:endParaRPr lang="en-GB" dirty="0"/>
          </a:p>
        </p:txBody>
      </p:sp>
      <p:sp>
        <p:nvSpPr>
          <p:cNvPr id="3" name="Content Placeholder 2">
            <a:extLst>
              <a:ext uri="{FF2B5EF4-FFF2-40B4-BE49-F238E27FC236}">
                <a16:creationId xmlns:a16="http://schemas.microsoft.com/office/drawing/2014/main" id="{FCB886DC-3FFA-44BB-AC54-08D0D427EBDF}"/>
              </a:ext>
            </a:extLst>
          </p:cNvPr>
          <p:cNvSpPr>
            <a:spLocks noGrp="1"/>
          </p:cNvSpPr>
          <p:nvPr>
            <p:ph idx="1"/>
          </p:nvPr>
        </p:nvSpPr>
        <p:spPr>
          <a:xfrm>
            <a:off x="1104899" y="2038350"/>
            <a:ext cx="9391651" cy="3381376"/>
          </a:xfrm>
        </p:spPr>
        <p:txBody>
          <a:bodyPr>
            <a:normAutofit/>
          </a:bodyPr>
          <a:lstStyle/>
          <a:p>
            <a:pPr marL="0" indent="0">
              <a:buNone/>
            </a:pPr>
            <a:r>
              <a:rPr lang="en-GB" sz="2800" b="0" i="0" dirty="0">
                <a:solidFill>
                  <a:srgbClr val="0B0C0C"/>
                </a:solidFill>
                <a:effectLst/>
                <a:latin typeface="nta"/>
              </a:rPr>
              <a:t>Continued..</a:t>
            </a:r>
          </a:p>
          <a:p>
            <a:pPr marL="514350" indent="-514350">
              <a:buFont typeface="+mj-lt"/>
              <a:buAutoNum type="arabicPeriod" startAt="3"/>
            </a:pPr>
            <a:r>
              <a:rPr lang="en-GB" sz="2800" dirty="0">
                <a:solidFill>
                  <a:srgbClr val="0B0C0C"/>
                </a:solidFill>
                <a:latin typeface="nta"/>
              </a:rPr>
              <a:t>L</a:t>
            </a:r>
            <a:r>
              <a:rPr lang="en-GB" sz="2800" b="0" i="0" dirty="0">
                <a:solidFill>
                  <a:srgbClr val="0B0C0C"/>
                </a:solidFill>
                <a:effectLst/>
                <a:latin typeface="nta"/>
              </a:rPr>
              <a:t>ocal groups and community and voluntary associations, ranging from formal organisations to informal, mutual aid networks such as babysitting circles</a:t>
            </a:r>
          </a:p>
          <a:p>
            <a:pPr marL="514350" indent="-514350">
              <a:buFont typeface="+mj-lt"/>
              <a:buAutoNum type="arabicPeriod" startAt="3"/>
            </a:pPr>
            <a:r>
              <a:rPr lang="en-GB" sz="2800" dirty="0">
                <a:solidFill>
                  <a:srgbClr val="0B0C0C"/>
                </a:solidFill>
                <a:latin typeface="nta"/>
              </a:rPr>
              <a:t>P</a:t>
            </a:r>
            <a:r>
              <a:rPr lang="en-GB" sz="2800" b="0" i="0" dirty="0">
                <a:solidFill>
                  <a:srgbClr val="0B0C0C"/>
                </a:solidFill>
                <a:effectLst/>
                <a:latin typeface="nta"/>
              </a:rPr>
              <a:t>hysical, environmental and economic resources</a:t>
            </a:r>
          </a:p>
          <a:p>
            <a:pPr marL="514350" indent="-514350">
              <a:buFont typeface="+mj-lt"/>
              <a:buAutoNum type="arabicPeriod" startAt="3"/>
            </a:pPr>
            <a:r>
              <a:rPr lang="en-GB" sz="2800" dirty="0">
                <a:solidFill>
                  <a:srgbClr val="0B0C0C"/>
                </a:solidFill>
                <a:latin typeface="nta"/>
              </a:rPr>
              <a:t>A</a:t>
            </a:r>
            <a:r>
              <a:rPr lang="en-GB" sz="2800" b="0" i="0" dirty="0">
                <a:solidFill>
                  <a:srgbClr val="0B0C0C"/>
                </a:solidFill>
                <a:effectLst/>
                <a:latin typeface="nta"/>
              </a:rPr>
              <a:t>ssets brought by external agencies including the public &amp; private sector.</a:t>
            </a:r>
          </a:p>
          <a:p>
            <a:endParaRPr lang="en-GB" sz="2800" dirty="0"/>
          </a:p>
        </p:txBody>
      </p:sp>
    </p:spTree>
    <p:extLst>
      <p:ext uri="{BB962C8B-B14F-4D97-AF65-F5344CB8AC3E}">
        <p14:creationId xmlns:p14="http://schemas.microsoft.com/office/powerpoint/2010/main" val="6796376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4ABD0F5A-B30C-4825-9FC6-153D1A7FA2FD}"/>
              </a:ext>
            </a:extLst>
          </p:cNvPr>
          <p:cNvPicPr>
            <a:picLocks noGrp="1" noChangeAspect="1"/>
          </p:cNvPicPr>
          <p:nvPr>
            <p:ph idx="1"/>
          </p:nvPr>
        </p:nvPicPr>
        <p:blipFill rotWithShape="1">
          <a:blip r:embed="rId2"/>
          <a:srcRect t="1462" b="14268"/>
          <a:stretch/>
        </p:blipFill>
        <p:spPr>
          <a:xfrm>
            <a:off x="543364" y="627881"/>
            <a:ext cx="5582018" cy="4461455"/>
          </a:xfrm>
          <a:prstGeom prst="rect">
            <a:avLst/>
          </a:prstGeom>
          <a:ln>
            <a:noFill/>
          </a:ln>
          <a:effectLst>
            <a:outerShdw blurRad="292100" dist="139700" dir="2700000" algn="tl" rotWithShape="0">
              <a:srgbClr val="333333">
                <a:alpha val="65000"/>
              </a:srgbClr>
            </a:outerShdw>
          </a:effectLst>
        </p:spPr>
      </p:pic>
      <p:pic>
        <p:nvPicPr>
          <p:cNvPr id="7" name="Picture 6" descr="Diagram&#10;&#10;Description automatically generated">
            <a:extLst>
              <a:ext uri="{FF2B5EF4-FFF2-40B4-BE49-F238E27FC236}">
                <a16:creationId xmlns:a16="http://schemas.microsoft.com/office/drawing/2014/main" id="{E76060F4-41B9-4B32-A1CE-703BC997799E}"/>
              </a:ext>
            </a:extLst>
          </p:cNvPr>
          <p:cNvPicPr>
            <a:picLocks noChangeAspect="1"/>
          </p:cNvPicPr>
          <p:nvPr/>
        </p:nvPicPr>
        <p:blipFill>
          <a:blip r:embed="rId3"/>
          <a:stretch>
            <a:fillRect/>
          </a:stretch>
        </p:blipFill>
        <p:spPr>
          <a:xfrm>
            <a:off x="6736307" y="627881"/>
            <a:ext cx="4912329" cy="446145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23611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E18D60-C477-4645-9BB6-06D5071B5C20}"/>
              </a:ext>
            </a:extLst>
          </p:cNvPr>
          <p:cNvSpPr>
            <a:spLocks noGrp="1"/>
          </p:cNvSpPr>
          <p:nvPr>
            <p:ph idx="1"/>
          </p:nvPr>
        </p:nvSpPr>
        <p:spPr>
          <a:xfrm>
            <a:off x="704850" y="1981200"/>
            <a:ext cx="10782300" cy="3482081"/>
          </a:xfrm>
        </p:spPr>
        <p:txBody>
          <a:bodyPr>
            <a:noAutofit/>
          </a:bodyPr>
          <a:lstStyle/>
          <a:p>
            <a:pPr marL="0" indent="0" algn="l">
              <a:buNone/>
            </a:pPr>
            <a:r>
              <a:rPr lang="en-GB" sz="2400" b="0" i="0" dirty="0">
                <a:solidFill>
                  <a:srgbClr val="0B0C0C"/>
                </a:solidFill>
                <a:effectLst/>
              </a:rPr>
              <a:t>Community-centred approaches are not just community-based, but about mobilising assets within communities, promoting equity, and increasing people’s control over their health and lives.</a:t>
            </a:r>
          </a:p>
          <a:p>
            <a:pPr marL="0" indent="0" algn="l">
              <a:buNone/>
            </a:pPr>
            <a:r>
              <a:rPr lang="en-GB" sz="2400" dirty="0">
                <a:solidFill>
                  <a:srgbClr val="0B0C0C"/>
                </a:solidFill>
              </a:rPr>
              <a:t>This</a:t>
            </a:r>
            <a:r>
              <a:rPr lang="en-GB" sz="2400" b="0" i="0" dirty="0">
                <a:solidFill>
                  <a:srgbClr val="0B0C0C"/>
                </a:solidFill>
                <a:effectLst/>
              </a:rPr>
              <a:t> involves:</a:t>
            </a:r>
          </a:p>
          <a:p>
            <a:pPr algn="l">
              <a:buFont typeface="Arial" panose="020B0604020202020204" pitchFamily="34" charset="0"/>
              <a:buChar char="•"/>
            </a:pPr>
            <a:r>
              <a:rPr lang="en-GB" sz="2400" dirty="0">
                <a:solidFill>
                  <a:srgbClr val="0B0C0C"/>
                </a:solidFill>
              </a:rPr>
              <a:t>U</a:t>
            </a:r>
            <a:r>
              <a:rPr lang="en-GB" sz="2400" b="0" i="0" dirty="0">
                <a:solidFill>
                  <a:srgbClr val="0B0C0C"/>
                </a:solidFill>
                <a:effectLst/>
              </a:rPr>
              <a:t>sing non-clinical methods</a:t>
            </a:r>
          </a:p>
          <a:p>
            <a:pPr algn="l">
              <a:buFont typeface="Arial" panose="020B0604020202020204" pitchFamily="34" charset="0"/>
              <a:buChar char="•"/>
            </a:pPr>
            <a:r>
              <a:rPr lang="en-GB" sz="2400" dirty="0">
                <a:solidFill>
                  <a:srgbClr val="0B0C0C"/>
                </a:solidFill>
              </a:rPr>
              <a:t>U</a:t>
            </a:r>
            <a:r>
              <a:rPr lang="en-GB" sz="2400" b="0" i="0" dirty="0">
                <a:solidFill>
                  <a:srgbClr val="0B0C0C"/>
                </a:solidFill>
                <a:effectLst/>
              </a:rPr>
              <a:t>sing participatory approaches, such as community members actively involved in design, delivery and evaluation</a:t>
            </a:r>
          </a:p>
          <a:p>
            <a:pPr algn="l">
              <a:buFont typeface="Arial" panose="020B0604020202020204" pitchFamily="34" charset="0"/>
              <a:buChar char="•"/>
            </a:pPr>
            <a:r>
              <a:rPr lang="en-GB" sz="2400" dirty="0">
                <a:solidFill>
                  <a:srgbClr val="0B0C0C"/>
                </a:solidFill>
              </a:rPr>
              <a:t>R</a:t>
            </a:r>
            <a:r>
              <a:rPr lang="en-GB" sz="2400" b="0" i="0" dirty="0">
                <a:solidFill>
                  <a:srgbClr val="0B0C0C"/>
                </a:solidFill>
                <a:effectLst/>
              </a:rPr>
              <a:t>educing barriers to engagement</a:t>
            </a:r>
          </a:p>
          <a:p>
            <a:pPr marL="0" indent="0">
              <a:buNone/>
            </a:pPr>
            <a:endParaRPr lang="en-GB" sz="2400" dirty="0"/>
          </a:p>
        </p:txBody>
      </p:sp>
      <p:sp>
        <p:nvSpPr>
          <p:cNvPr id="4" name="TextBox 3">
            <a:extLst>
              <a:ext uri="{FF2B5EF4-FFF2-40B4-BE49-F238E27FC236}">
                <a16:creationId xmlns:a16="http://schemas.microsoft.com/office/drawing/2014/main" id="{3ABC826C-F25D-4B4B-9D03-8A831E35840B}"/>
              </a:ext>
            </a:extLst>
          </p:cNvPr>
          <p:cNvSpPr txBox="1"/>
          <p:nvPr/>
        </p:nvSpPr>
        <p:spPr>
          <a:xfrm>
            <a:off x="547641" y="200025"/>
            <a:ext cx="11315699" cy="1323439"/>
          </a:xfrm>
          <a:prstGeom prst="rect">
            <a:avLst/>
          </a:prstGeom>
          <a:noFill/>
        </p:spPr>
        <p:txBody>
          <a:bodyPr wrap="square" rtlCol="0">
            <a:spAutoFit/>
          </a:bodyPr>
          <a:lstStyle/>
          <a:p>
            <a:pPr algn="ctr"/>
            <a:r>
              <a:rPr lang="en-GB" sz="4000" dirty="0">
                <a:latin typeface="+mj-lt"/>
              </a:rPr>
              <a:t>UK’s community-centred </a:t>
            </a:r>
            <a:r>
              <a:rPr lang="en-GB" sz="4000" i="0" dirty="0">
                <a:effectLst/>
                <a:latin typeface="+mj-lt"/>
              </a:rPr>
              <a:t>approaches for health and wellbeing (1/2)</a:t>
            </a:r>
          </a:p>
        </p:txBody>
      </p:sp>
    </p:spTree>
    <p:extLst>
      <p:ext uri="{BB962C8B-B14F-4D97-AF65-F5344CB8AC3E}">
        <p14:creationId xmlns:p14="http://schemas.microsoft.com/office/powerpoint/2010/main" val="3671561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E18D60-C477-4645-9BB6-06D5071B5C20}"/>
              </a:ext>
            </a:extLst>
          </p:cNvPr>
          <p:cNvSpPr>
            <a:spLocks noGrp="1"/>
          </p:cNvSpPr>
          <p:nvPr>
            <p:ph idx="1"/>
          </p:nvPr>
        </p:nvSpPr>
        <p:spPr>
          <a:xfrm>
            <a:off x="795361" y="2038350"/>
            <a:ext cx="10601277" cy="3457576"/>
          </a:xfrm>
        </p:spPr>
        <p:txBody>
          <a:bodyPr>
            <a:noAutofit/>
          </a:bodyPr>
          <a:lstStyle/>
          <a:p>
            <a:pPr marL="0" indent="0" algn="l">
              <a:buNone/>
            </a:pPr>
            <a:r>
              <a:rPr lang="en-GB" sz="2400" b="0" i="0" dirty="0">
                <a:solidFill>
                  <a:srgbClr val="0B0C0C"/>
                </a:solidFill>
                <a:effectLst/>
              </a:rPr>
              <a:t>Continued.. </a:t>
            </a:r>
          </a:p>
          <a:p>
            <a:pPr algn="l">
              <a:buFont typeface="Arial" panose="020B0604020202020204" pitchFamily="34" charset="0"/>
              <a:buChar char="•"/>
            </a:pPr>
            <a:r>
              <a:rPr lang="en-GB" sz="2400" dirty="0">
                <a:solidFill>
                  <a:srgbClr val="0B0C0C"/>
                </a:solidFill>
              </a:rPr>
              <a:t>U</a:t>
            </a:r>
            <a:r>
              <a:rPr lang="en-GB" sz="2400" b="0" i="0" dirty="0">
                <a:solidFill>
                  <a:srgbClr val="0B0C0C"/>
                </a:solidFill>
                <a:effectLst/>
              </a:rPr>
              <a:t>tilising and building on the local community assets</a:t>
            </a:r>
          </a:p>
          <a:p>
            <a:pPr algn="l">
              <a:buFont typeface="Arial" panose="020B0604020202020204" pitchFamily="34" charset="0"/>
              <a:buChar char="•"/>
            </a:pPr>
            <a:r>
              <a:rPr lang="en-GB" sz="2400" dirty="0">
                <a:solidFill>
                  <a:srgbClr val="0B0C0C"/>
                </a:solidFill>
              </a:rPr>
              <a:t>C</a:t>
            </a:r>
            <a:r>
              <a:rPr lang="en-GB" sz="2400" b="0" i="0" dirty="0">
                <a:solidFill>
                  <a:srgbClr val="0B0C0C"/>
                </a:solidFill>
                <a:effectLst/>
              </a:rPr>
              <a:t>ollaborating with those most at risk of poor health</a:t>
            </a:r>
          </a:p>
          <a:p>
            <a:pPr algn="l">
              <a:buFont typeface="Arial" panose="020B0604020202020204" pitchFamily="34" charset="0"/>
              <a:buChar char="•"/>
            </a:pPr>
            <a:r>
              <a:rPr lang="en-GB" sz="2400" dirty="0">
                <a:solidFill>
                  <a:srgbClr val="0B0C0C"/>
                </a:solidFill>
              </a:rPr>
              <a:t>C</a:t>
            </a:r>
            <a:r>
              <a:rPr lang="en-GB" sz="2400" b="0" i="0" dirty="0">
                <a:solidFill>
                  <a:srgbClr val="0B0C0C"/>
                </a:solidFill>
                <a:effectLst/>
              </a:rPr>
              <a:t>hanging the conditions that drive poor health</a:t>
            </a:r>
          </a:p>
          <a:p>
            <a:pPr algn="l">
              <a:buFont typeface="Arial" panose="020B0604020202020204" pitchFamily="34" charset="0"/>
              <a:buChar char="•"/>
            </a:pPr>
            <a:r>
              <a:rPr lang="en-GB" sz="2400" dirty="0">
                <a:solidFill>
                  <a:srgbClr val="0B0C0C"/>
                </a:solidFill>
              </a:rPr>
              <a:t>A</a:t>
            </a:r>
            <a:r>
              <a:rPr lang="en-GB" sz="2400" b="0" i="0" dirty="0">
                <a:solidFill>
                  <a:srgbClr val="0B0C0C"/>
                </a:solidFill>
                <a:effectLst/>
              </a:rPr>
              <a:t>ddressing community-level factors such as social networks, social capital and empowerment</a:t>
            </a:r>
          </a:p>
          <a:p>
            <a:pPr algn="l">
              <a:buFont typeface="Arial" panose="020B0604020202020204" pitchFamily="34" charset="0"/>
              <a:buChar char="•"/>
            </a:pPr>
            <a:r>
              <a:rPr lang="en-GB" sz="2400" dirty="0">
                <a:solidFill>
                  <a:srgbClr val="0B0C0C"/>
                </a:solidFill>
              </a:rPr>
              <a:t>I</a:t>
            </a:r>
            <a:r>
              <a:rPr lang="en-GB" sz="2400" b="0" i="0" dirty="0">
                <a:solidFill>
                  <a:srgbClr val="0B0C0C"/>
                </a:solidFill>
                <a:effectLst/>
              </a:rPr>
              <a:t>ncreasing people’s control over their health.</a:t>
            </a:r>
          </a:p>
          <a:p>
            <a:pPr marL="0" indent="0">
              <a:buNone/>
            </a:pPr>
            <a:endParaRPr lang="en-GB" sz="2400" dirty="0"/>
          </a:p>
        </p:txBody>
      </p:sp>
      <p:sp>
        <p:nvSpPr>
          <p:cNvPr id="2" name="TextBox 1">
            <a:extLst>
              <a:ext uri="{FF2B5EF4-FFF2-40B4-BE49-F238E27FC236}">
                <a16:creationId xmlns:a16="http://schemas.microsoft.com/office/drawing/2014/main" id="{5F3CF213-CB91-4D80-AA43-3D9D74F62638}"/>
              </a:ext>
            </a:extLst>
          </p:cNvPr>
          <p:cNvSpPr txBox="1"/>
          <p:nvPr/>
        </p:nvSpPr>
        <p:spPr>
          <a:xfrm>
            <a:off x="547641" y="200025"/>
            <a:ext cx="11315699" cy="1323439"/>
          </a:xfrm>
          <a:prstGeom prst="rect">
            <a:avLst/>
          </a:prstGeom>
          <a:noFill/>
        </p:spPr>
        <p:txBody>
          <a:bodyPr wrap="square" rtlCol="0">
            <a:spAutoFit/>
          </a:bodyPr>
          <a:lstStyle/>
          <a:p>
            <a:pPr algn="ctr"/>
            <a:r>
              <a:rPr lang="en-GB" sz="4000" dirty="0">
                <a:latin typeface="+mj-lt"/>
              </a:rPr>
              <a:t>UK’s community-centred </a:t>
            </a:r>
            <a:r>
              <a:rPr lang="en-GB" sz="4000" i="0" dirty="0">
                <a:effectLst/>
                <a:latin typeface="+mj-lt"/>
              </a:rPr>
              <a:t>approaches for health and wellbeing (2/2)</a:t>
            </a:r>
          </a:p>
        </p:txBody>
      </p:sp>
    </p:spTree>
    <p:extLst>
      <p:ext uri="{BB962C8B-B14F-4D97-AF65-F5344CB8AC3E}">
        <p14:creationId xmlns:p14="http://schemas.microsoft.com/office/powerpoint/2010/main" val="41633527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53DDC-ED26-42CF-B9CC-5404941AC88A}"/>
              </a:ext>
            </a:extLst>
          </p:cNvPr>
          <p:cNvSpPr>
            <a:spLocks noGrp="1"/>
          </p:cNvSpPr>
          <p:nvPr>
            <p:ph type="title"/>
          </p:nvPr>
        </p:nvSpPr>
        <p:spPr>
          <a:xfrm>
            <a:off x="123825" y="522288"/>
            <a:ext cx="12100264" cy="1143000"/>
          </a:xfrm>
        </p:spPr>
        <p:txBody>
          <a:bodyPr>
            <a:normAutofit fontScale="90000"/>
          </a:bodyPr>
          <a:lstStyle/>
          <a:p>
            <a:r>
              <a:rPr lang="en-GB" i="0" dirty="0">
                <a:effectLst/>
              </a:rPr>
              <a:t>Patient Safety: What’s been achieved in England in the last three years? (1/3)</a:t>
            </a:r>
            <a:br>
              <a:rPr lang="en-GB" i="0" dirty="0">
                <a:effectLst/>
              </a:rPr>
            </a:br>
            <a:endParaRPr lang="en-GB" dirty="0"/>
          </a:p>
        </p:txBody>
      </p:sp>
      <p:sp>
        <p:nvSpPr>
          <p:cNvPr id="3" name="Content Placeholder 2">
            <a:extLst>
              <a:ext uri="{FF2B5EF4-FFF2-40B4-BE49-F238E27FC236}">
                <a16:creationId xmlns:a16="http://schemas.microsoft.com/office/drawing/2014/main" id="{B23B8764-2F54-4FF9-9FE0-3D0B5EF0EF0A}"/>
              </a:ext>
            </a:extLst>
          </p:cNvPr>
          <p:cNvSpPr>
            <a:spLocks noGrp="1"/>
          </p:cNvSpPr>
          <p:nvPr>
            <p:ph idx="1"/>
          </p:nvPr>
        </p:nvSpPr>
        <p:spPr>
          <a:xfrm>
            <a:off x="609600" y="2219325"/>
            <a:ext cx="7380303" cy="3297908"/>
          </a:xfrm>
        </p:spPr>
        <p:txBody>
          <a:bodyPr>
            <a:normAutofit lnSpcReduction="10000"/>
          </a:bodyPr>
          <a:lstStyle/>
          <a:p>
            <a:pPr algn="just"/>
            <a:r>
              <a:rPr lang="en-GB" sz="2400" dirty="0">
                <a:solidFill>
                  <a:srgbClr val="0B0C0C"/>
                </a:solidFill>
              </a:rPr>
              <a:t>The NHS has embarked on a journey to become one of the safest healthcare systems in the world and taken the following actions:</a:t>
            </a:r>
          </a:p>
          <a:p>
            <a:pPr marL="514350" indent="-514350">
              <a:buFont typeface="+mj-lt"/>
              <a:buAutoNum type="arabicPeriod"/>
            </a:pPr>
            <a:r>
              <a:rPr lang="en-GB" sz="2400" dirty="0">
                <a:solidFill>
                  <a:srgbClr val="0B0C0C"/>
                </a:solidFill>
              </a:rPr>
              <a:t>Introduction of an Independent National Officer (INO) for whistleblowing based in the Care Quality Commission (CQC) to lead and support a network of individuals within NHS trusts appointed as local freedom to speak up guardians.</a:t>
            </a:r>
          </a:p>
          <a:p>
            <a:endParaRPr lang="en-GB" sz="2400" b="0" i="0" dirty="0">
              <a:solidFill>
                <a:srgbClr val="202A30"/>
              </a:solidFill>
              <a:effectLst/>
            </a:endParaRPr>
          </a:p>
          <a:p>
            <a:endParaRPr lang="en-GB" sz="2400" b="0" i="0" dirty="0">
              <a:solidFill>
                <a:srgbClr val="202A30"/>
              </a:solidFill>
              <a:effectLst/>
            </a:endParaRPr>
          </a:p>
          <a:p>
            <a:endParaRPr lang="en-GB" sz="2400" dirty="0"/>
          </a:p>
        </p:txBody>
      </p:sp>
      <p:pic>
        <p:nvPicPr>
          <p:cNvPr id="1026" name="Picture 2" descr="Graphical user interface, diagram&#10;&#10;Description automatically generated">
            <a:extLst>
              <a:ext uri="{FF2B5EF4-FFF2-40B4-BE49-F238E27FC236}">
                <a16:creationId xmlns:a16="http://schemas.microsoft.com/office/drawing/2014/main" id="{81B1291A-FE27-4B56-AF97-1DBFD088BD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27680" y="2219325"/>
            <a:ext cx="3316348" cy="3162940"/>
          </a:xfrm>
          <a:prstGeom prst="rect">
            <a:avLst/>
          </a:prstGeom>
          <a:noFill/>
        </p:spPr>
      </p:pic>
    </p:spTree>
    <p:extLst>
      <p:ext uri="{BB962C8B-B14F-4D97-AF65-F5344CB8AC3E}">
        <p14:creationId xmlns:p14="http://schemas.microsoft.com/office/powerpoint/2010/main" val="26738071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5B5A6-7C13-40AF-B204-ADA1F237D625}"/>
              </a:ext>
            </a:extLst>
          </p:cNvPr>
          <p:cNvSpPr>
            <a:spLocks noGrp="1"/>
          </p:cNvSpPr>
          <p:nvPr>
            <p:ph type="title"/>
          </p:nvPr>
        </p:nvSpPr>
        <p:spPr>
          <a:xfrm>
            <a:off x="609600" y="274638"/>
            <a:ext cx="10972800" cy="1143000"/>
          </a:xfrm>
        </p:spPr>
        <p:txBody>
          <a:bodyPr anchor="ctr">
            <a:noAutofit/>
          </a:bodyPr>
          <a:lstStyle/>
          <a:p>
            <a:pPr>
              <a:lnSpc>
                <a:spcPct val="90000"/>
              </a:lnSpc>
            </a:pPr>
            <a:r>
              <a:rPr lang="en-GB" sz="3600" dirty="0"/>
              <a:t>Patient Safety: What’s been achieved in England in the last three years? (2/3)</a:t>
            </a:r>
            <a:br>
              <a:rPr lang="en-GB" sz="3600" b="1" i="0" dirty="0">
                <a:effectLst/>
              </a:rPr>
            </a:br>
            <a:endParaRPr lang="en-GB" sz="3600" dirty="0"/>
          </a:p>
        </p:txBody>
      </p:sp>
      <p:sp>
        <p:nvSpPr>
          <p:cNvPr id="3" name="Content Placeholder 2">
            <a:extLst>
              <a:ext uri="{FF2B5EF4-FFF2-40B4-BE49-F238E27FC236}">
                <a16:creationId xmlns:a16="http://schemas.microsoft.com/office/drawing/2014/main" id="{A5D79EBC-0581-4CF8-99A8-6151E40E6DB0}"/>
              </a:ext>
            </a:extLst>
          </p:cNvPr>
          <p:cNvSpPr>
            <a:spLocks noGrp="1"/>
          </p:cNvSpPr>
          <p:nvPr>
            <p:ph sz="half" idx="1"/>
          </p:nvPr>
        </p:nvSpPr>
        <p:spPr>
          <a:xfrm>
            <a:off x="483141" y="1600200"/>
            <a:ext cx="7094706" cy="3989040"/>
          </a:xfrm>
        </p:spPr>
        <p:txBody>
          <a:bodyPr>
            <a:normAutofit/>
          </a:bodyPr>
          <a:lstStyle/>
          <a:p>
            <a:pPr marL="0" indent="0">
              <a:lnSpc>
                <a:spcPct val="90000"/>
              </a:lnSpc>
              <a:buNone/>
            </a:pPr>
            <a:r>
              <a:rPr lang="en-GB" sz="2400" dirty="0"/>
              <a:t>2. Consultation on new legislation to prohibit discrimination against applicants believed by the prospective employer to have been whistle-blowers</a:t>
            </a:r>
          </a:p>
          <a:p>
            <a:pPr marL="0" indent="0">
              <a:lnSpc>
                <a:spcPct val="90000"/>
              </a:lnSpc>
              <a:buNone/>
            </a:pPr>
            <a:endParaRPr lang="en-GB" sz="2400" dirty="0"/>
          </a:p>
          <a:p>
            <a:pPr marL="0" indent="0">
              <a:lnSpc>
                <a:spcPct val="90000"/>
              </a:lnSpc>
              <a:buNone/>
            </a:pPr>
            <a:r>
              <a:rPr lang="en-GB" sz="2400" dirty="0"/>
              <a:t>3. Patient Safety Collaboratives, each established and led locally by an Academic Health Science Network, are now delivering a locally-owned improvement programme in order to create safer systems of care, to learn from errors (including medication errors) and reduce avoidable harm.</a:t>
            </a:r>
          </a:p>
        </p:txBody>
      </p:sp>
      <p:pic>
        <p:nvPicPr>
          <p:cNvPr id="5" name="Picture 4">
            <a:extLst>
              <a:ext uri="{FF2B5EF4-FFF2-40B4-BE49-F238E27FC236}">
                <a16:creationId xmlns:a16="http://schemas.microsoft.com/office/drawing/2014/main" id="{0F512F15-005A-C1A7-15FC-4A729A69B60D}"/>
              </a:ext>
            </a:extLst>
          </p:cNvPr>
          <p:cNvPicPr>
            <a:picLocks noChangeAspect="1"/>
          </p:cNvPicPr>
          <p:nvPr/>
        </p:nvPicPr>
        <p:blipFill>
          <a:blip r:embed="rId2"/>
          <a:stretch>
            <a:fillRect/>
          </a:stretch>
        </p:blipFill>
        <p:spPr>
          <a:xfrm>
            <a:off x="8093413" y="2125844"/>
            <a:ext cx="3874656" cy="2583609"/>
          </a:xfrm>
          <a:prstGeom prst="rect">
            <a:avLst/>
          </a:prstGeom>
        </p:spPr>
      </p:pic>
    </p:spTree>
    <p:extLst>
      <p:ext uri="{BB962C8B-B14F-4D97-AF65-F5344CB8AC3E}">
        <p14:creationId xmlns:p14="http://schemas.microsoft.com/office/powerpoint/2010/main" val="14045838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63ED8-49AF-4B0A-AEE0-67CF99B482B6}"/>
              </a:ext>
            </a:extLst>
          </p:cNvPr>
          <p:cNvSpPr>
            <a:spLocks noGrp="1"/>
          </p:cNvSpPr>
          <p:nvPr>
            <p:ph type="title"/>
          </p:nvPr>
        </p:nvSpPr>
        <p:spPr>
          <a:xfrm>
            <a:off x="609600" y="647700"/>
            <a:ext cx="10972800" cy="769938"/>
          </a:xfrm>
        </p:spPr>
        <p:txBody>
          <a:bodyPr>
            <a:normAutofit fontScale="90000"/>
          </a:bodyPr>
          <a:lstStyle/>
          <a:p>
            <a:r>
              <a:rPr lang="en-GB" dirty="0"/>
              <a:t>Patient Safety: What’s been achieved in England in the last three years? (3/3)</a:t>
            </a:r>
            <a:br>
              <a:rPr lang="en-GB" b="1" i="0" dirty="0">
                <a:solidFill>
                  <a:srgbClr val="003087"/>
                </a:solidFill>
                <a:effectLst/>
                <a:latin typeface="Frutiger LT W01_65 Bold1475746"/>
              </a:rPr>
            </a:br>
            <a:endParaRPr lang="en-GB" dirty="0"/>
          </a:p>
        </p:txBody>
      </p:sp>
      <p:sp>
        <p:nvSpPr>
          <p:cNvPr id="3" name="Content Placeholder 2">
            <a:extLst>
              <a:ext uri="{FF2B5EF4-FFF2-40B4-BE49-F238E27FC236}">
                <a16:creationId xmlns:a16="http://schemas.microsoft.com/office/drawing/2014/main" id="{711F2D6C-3DA3-4EE6-AF0A-7C3BE448E03D}"/>
              </a:ext>
            </a:extLst>
          </p:cNvPr>
          <p:cNvSpPr>
            <a:spLocks noGrp="1"/>
          </p:cNvSpPr>
          <p:nvPr>
            <p:ph idx="1"/>
          </p:nvPr>
        </p:nvSpPr>
        <p:spPr>
          <a:xfrm>
            <a:off x="838200" y="1781175"/>
            <a:ext cx="10744200" cy="3736058"/>
          </a:xfrm>
        </p:spPr>
        <p:txBody>
          <a:bodyPr>
            <a:normAutofit lnSpcReduction="10000"/>
          </a:bodyPr>
          <a:lstStyle/>
          <a:p>
            <a:pPr marL="0" indent="0">
              <a:buNone/>
            </a:pPr>
            <a:r>
              <a:rPr lang="en-GB" sz="2400" dirty="0">
                <a:solidFill>
                  <a:srgbClr val="0B0C0C"/>
                </a:solidFill>
              </a:rPr>
              <a:t>4. NHS Litigation Authority – from April 1st ‘NHS Resolution’ – has introduced a national Safety and Learning Service to work with NHS organisations, with the use of Scorecards, to help them understand their claims data to better assess where local interventions would have the greatest impact in reducing high volume or high-cost claims.</a:t>
            </a:r>
          </a:p>
          <a:p>
            <a:pPr marL="0" indent="0">
              <a:buNone/>
            </a:pPr>
            <a:endParaRPr lang="en-GB" sz="2400" dirty="0">
              <a:solidFill>
                <a:srgbClr val="0B0C0C"/>
              </a:solidFill>
            </a:endParaRPr>
          </a:p>
          <a:p>
            <a:pPr marL="0" indent="0">
              <a:buNone/>
            </a:pPr>
            <a:r>
              <a:rPr lang="en-GB" sz="2400" dirty="0">
                <a:solidFill>
                  <a:srgbClr val="0B0C0C"/>
                </a:solidFill>
              </a:rPr>
              <a:t>5. Rigorous inspection, with CQC’s completion in January 2017 of comprehensive ratings of all trusts, primary care and adult social care providers, providing a baseline assessment of the quality and safety of these services. </a:t>
            </a:r>
          </a:p>
        </p:txBody>
      </p:sp>
    </p:spTree>
    <p:extLst>
      <p:ext uri="{BB962C8B-B14F-4D97-AF65-F5344CB8AC3E}">
        <p14:creationId xmlns:p14="http://schemas.microsoft.com/office/powerpoint/2010/main" val="34778915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BAE3-80EE-45DB-8A44-93654198729B}"/>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a:t>Key improvements for Mental Health in the UK</a:t>
            </a:r>
            <a:br>
              <a:rPr lang="en-GB" sz="3700" b="1" i="0">
                <a:effectLst/>
              </a:rPr>
            </a:br>
            <a:endParaRPr lang="en-GB" sz="3700"/>
          </a:p>
        </p:txBody>
      </p:sp>
      <p:sp>
        <p:nvSpPr>
          <p:cNvPr id="3" name="Content Placeholder 2">
            <a:extLst>
              <a:ext uri="{FF2B5EF4-FFF2-40B4-BE49-F238E27FC236}">
                <a16:creationId xmlns:a16="http://schemas.microsoft.com/office/drawing/2014/main" id="{9495A71F-9FAF-48BC-9222-B501F1D1E003}"/>
              </a:ext>
            </a:extLst>
          </p:cNvPr>
          <p:cNvSpPr>
            <a:spLocks noGrp="1"/>
          </p:cNvSpPr>
          <p:nvPr>
            <p:ph sz="half" idx="1"/>
          </p:nvPr>
        </p:nvSpPr>
        <p:spPr>
          <a:xfrm>
            <a:off x="502595" y="1417638"/>
            <a:ext cx="8223116" cy="4333878"/>
          </a:xfrm>
        </p:spPr>
        <p:txBody>
          <a:bodyPr>
            <a:noAutofit/>
          </a:bodyPr>
          <a:lstStyle/>
          <a:p>
            <a:pPr marL="0" indent="0">
              <a:lnSpc>
                <a:spcPct val="90000"/>
              </a:lnSpc>
              <a:buNone/>
            </a:pPr>
            <a:r>
              <a:rPr lang="en-GB" sz="2000" dirty="0"/>
              <a:t>With carefully targeted and affordable national funding, NHS is now delivering one of the biggest expansions in access to mental health services and have so far achieved the following:</a:t>
            </a:r>
          </a:p>
          <a:p>
            <a:pPr marL="0" indent="0">
              <a:lnSpc>
                <a:spcPct val="90000"/>
              </a:lnSpc>
              <a:buNone/>
            </a:pPr>
            <a:endParaRPr lang="en-GB" sz="2000" dirty="0"/>
          </a:p>
          <a:p>
            <a:pPr marL="0" indent="0">
              <a:lnSpc>
                <a:spcPct val="90000"/>
              </a:lnSpc>
              <a:buNone/>
            </a:pPr>
            <a:r>
              <a:rPr lang="en-GB" sz="2000" dirty="0"/>
              <a:t>1. Big increase in </a:t>
            </a:r>
            <a:r>
              <a:rPr lang="en-GB" sz="2000" b="1" i="1" dirty="0"/>
              <a:t>psychological (‘talking’) </a:t>
            </a:r>
            <a:r>
              <a:rPr lang="en-GB" sz="2000" dirty="0"/>
              <a:t>therapies</a:t>
            </a:r>
          </a:p>
          <a:p>
            <a:pPr marL="0" indent="0">
              <a:lnSpc>
                <a:spcPct val="90000"/>
              </a:lnSpc>
              <a:buNone/>
            </a:pPr>
            <a:r>
              <a:rPr lang="en-GB" sz="2000" dirty="0"/>
              <a:t>2. Better mental health care for </a:t>
            </a:r>
            <a:r>
              <a:rPr lang="en-GB" sz="2000" b="1" i="1" dirty="0"/>
              <a:t>new and expectant mothers</a:t>
            </a:r>
          </a:p>
          <a:p>
            <a:pPr marL="0" indent="0">
              <a:lnSpc>
                <a:spcPct val="90000"/>
              </a:lnSpc>
              <a:buNone/>
            </a:pPr>
            <a:r>
              <a:rPr lang="en-GB" sz="2000" dirty="0"/>
              <a:t>3. Improved </a:t>
            </a:r>
            <a:r>
              <a:rPr lang="en-GB" sz="2000" b="1" i="1" dirty="0"/>
              <a:t>care for children and young people</a:t>
            </a:r>
            <a:r>
              <a:rPr lang="en-GB" sz="2000" dirty="0"/>
              <a:t>.</a:t>
            </a:r>
          </a:p>
          <a:p>
            <a:pPr marL="0" indent="0">
              <a:lnSpc>
                <a:spcPct val="90000"/>
              </a:lnSpc>
              <a:buNone/>
            </a:pPr>
            <a:r>
              <a:rPr lang="en-GB" sz="2000" dirty="0"/>
              <a:t>4. Care closer to home - For children and young people, NHS England funds 150-180 new CAMHS Tier 4 specialist inpatient beds in underserved parts of the country to reduce travel distances for treatment</a:t>
            </a:r>
          </a:p>
          <a:p>
            <a:pPr marL="0" indent="0">
              <a:lnSpc>
                <a:spcPct val="90000"/>
              </a:lnSpc>
              <a:buNone/>
            </a:pPr>
            <a:r>
              <a:rPr lang="en-GB" sz="2000" dirty="0"/>
              <a:t>5. Specialist </a:t>
            </a:r>
            <a:r>
              <a:rPr lang="en-GB" sz="2000" b="1" i="1" dirty="0"/>
              <a:t>mental health care in A&amp;Es</a:t>
            </a:r>
            <a:r>
              <a:rPr lang="en-GB" sz="2000" dirty="0"/>
              <a:t>-74 24-hour mental health teams.</a:t>
            </a:r>
          </a:p>
        </p:txBody>
      </p:sp>
      <p:pic>
        <p:nvPicPr>
          <p:cNvPr id="5" name="Picture 4">
            <a:extLst>
              <a:ext uri="{FF2B5EF4-FFF2-40B4-BE49-F238E27FC236}">
                <a16:creationId xmlns:a16="http://schemas.microsoft.com/office/drawing/2014/main" id="{7DF762AD-596E-8DB9-0732-9E3305F11D5A}"/>
              </a:ext>
            </a:extLst>
          </p:cNvPr>
          <p:cNvPicPr>
            <a:picLocks noChangeAspect="1"/>
          </p:cNvPicPr>
          <p:nvPr/>
        </p:nvPicPr>
        <p:blipFill>
          <a:blip r:embed="rId2"/>
          <a:stretch>
            <a:fillRect/>
          </a:stretch>
        </p:blipFill>
        <p:spPr>
          <a:xfrm>
            <a:off x="8802026" y="3305046"/>
            <a:ext cx="2780374" cy="1396205"/>
          </a:xfrm>
          <a:prstGeom prst="rect">
            <a:avLst/>
          </a:prstGeom>
        </p:spPr>
      </p:pic>
    </p:spTree>
    <p:extLst>
      <p:ext uri="{BB962C8B-B14F-4D97-AF65-F5344CB8AC3E}">
        <p14:creationId xmlns:p14="http://schemas.microsoft.com/office/powerpoint/2010/main" val="9397799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D556E-729A-401A-BC70-986DEE73869F}"/>
              </a:ext>
            </a:extLst>
          </p:cNvPr>
          <p:cNvSpPr>
            <a:spLocks noGrp="1"/>
          </p:cNvSpPr>
          <p:nvPr>
            <p:ph type="title"/>
          </p:nvPr>
        </p:nvSpPr>
        <p:spPr/>
        <p:txBody>
          <a:bodyPr>
            <a:normAutofit fontScale="90000"/>
          </a:bodyPr>
          <a:lstStyle/>
          <a:p>
            <a:r>
              <a:rPr lang="en-GB" dirty="0"/>
              <a:t>Other well-known approaches adopted in the UK for improving health and wellbeing (1/3)</a:t>
            </a:r>
          </a:p>
        </p:txBody>
      </p:sp>
      <p:sp>
        <p:nvSpPr>
          <p:cNvPr id="3" name="Content Placeholder 2">
            <a:extLst>
              <a:ext uri="{FF2B5EF4-FFF2-40B4-BE49-F238E27FC236}">
                <a16:creationId xmlns:a16="http://schemas.microsoft.com/office/drawing/2014/main" id="{5DA6B4D1-D12E-4312-A62E-D69674ED3920}"/>
              </a:ext>
            </a:extLst>
          </p:cNvPr>
          <p:cNvSpPr>
            <a:spLocks noGrp="1"/>
          </p:cNvSpPr>
          <p:nvPr>
            <p:ph idx="1"/>
          </p:nvPr>
        </p:nvSpPr>
        <p:spPr>
          <a:xfrm>
            <a:off x="531779" y="1916349"/>
            <a:ext cx="8125839" cy="3571701"/>
          </a:xfrm>
        </p:spPr>
        <p:txBody>
          <a:bodyPr>
            <a:noAutofit/>
          </a:bodyPr>
          <a:lstStyle/>
          <a:p>
            <a:r>
              <a:rPr lang="en-GB" sz="2300" b="1" i="1" dirty="0"/>
              <a:t>Asset-based approaches, including asset mapping and asset-based community development (ABCD)-</a:t>
            </a:r>
            <a:r>
              <a:rPr lang="en-GB" sz="2300" dirty="0"/>
              <a:t>Asset-based approaches share an underpinning philosophy around individual and community strengths and capabilities as the foundation for improving for health and wellbeing.</a:t>
            </a:r>
          </a:p>
          <a:p>
            <a:endParaRPr lang="en-GB" sz="2300" dirty="0"/>
          </a:p>
          <a:p>
            <a:r>
              <a:rPr lang="en-GB" sz="2300" dirty="0"/>
              <a:t>This is a process of identifying an inventory of assets (asset mapping) forms the basis for planning and then developing social action to improve health. </a:t>
            </a:r>
          </a:p>
        </p:txBody>
      </p:sp>
      <p:pic>
        <p:nvPicPr>
          <p:cNvPr id="5" name="Picture 4">
            <a:extLst>
              <a:ext uri="{FF2B5EF4-FFF2-40B4-BE49-F238E27FC236}">
                <a16:creationId xmlns:a16="http://schemas.microsoft.com/office/drawing/2014/main" id="{07D89CA0-1540-1FFD-399D-E0EAE9600AAC}"/>
              </a:ext>
            </a:extLst>
          </p:cNvPr>
          <p:cNvPicPr>
            <a:picLocks noChangeAspect="1"/>
          </p:cNvPicPr>
          <p:nvPr/>
        </p:nvPicPr>
        <p:blipFill>
          <a:blip r:embed="rId2"/>
          <a:stretch>
            <a:fillRect/>
          </a:stretch>
        </p:blipFill>
        <p:spPr>
          <a:xfrm>
            <a:off x="8735439" y="2057400"/>
            <a:ext cx="2833991" cy="2833991"/>
          </a:xfrm>
          <a:prstGeom prst="rect">
            <a:avLst/>
          </a:prstGeom>
        </p:spPr>
      </p:pic>
    </p:spTree>
    <p:extLst>
      <p:ext uri="{BB962C8B-B14F-4D97-AF65-F5344CB8AC3E}">
        <p14:creationId xmlns:p14="http://schemas.microsoft.com/office/powerpoint/2010/main" val="2503078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C776-9CBF-40E4-A080-B243A3C3BB39}"/>
              </a:ext>
            </a:extLst>
          </p:cNvPr>
          <p:cNvSpPr>
            <a:spLocks noGrp="1"/>
          </p:cNvSpPr>
          <p:nvPr>
            <p:ph type="title"/>
          </p:nvPr>
        </p:nvSpPr>
        <p:spPr/>
        <p:txBody>
          <a:bodyPr>
            <a:normAutofit fontScale="90000"/>
          </a:bodyPr>
          <a:lstStyle/>
          <a:p>
            <a:r>
              <a:rPr lang="en-GB" dirty="0"/>
              <a:t>Other well-known approaches adopted in the UK for improving health and wellbeing (2/3)</a:t>
            </a:r>
          </a:p>
        </p:txBody>
      </p:sp>
      <p:sp>
        <p:nvSpPr>
          <p:cNvPr id="3" name="Content Placeholder 2">
            <a:extLst>
              <a:ext uri="{FF2B5EF4-FFF2-40B4-BE49-F238E27FC236}">
                <a16:creationId xmlns:a16="http://schemas.microsoft.com/office/drawing/2014/main" id="{ABF7D41C-3EC3-46AA-B091-FB9285DA94D2}"/>
              </a:ext>
            </a:extLst>
          </p:cNvPr>
          <p:cNvSpPr>
            <a:spLocks noGrp="1"/>
          </p:cNvSpPr>
          <p:nvPr>
            <p:ph idx="1"/>
          </p:nvPr>
        </p:nvSpPr>
        <p:spPr>
          <a:xfrm>
            <a:off x="609600" y="2047875"/>
            <a:ext cx="10972800" cy="3469358"/>
          </a:xfrm>
        </p:spPr>
        <p:txBody>
          <a:bodyPr>
            <a:normAutofit/>
          </a:bodyPr>
          <a:lstStyle/>
          <a:p>
            <a:r>
              <a:rPr lang="en-GB" sz="2400" b="1" i="1" dirty="0"/>
              <a:t>Social network approaches-</a:t>
            </a:r>
            <a:r>
              <a:rPr lang="en-GB" sz="2400" dirty="0"/>
              <a:t>These approaches focus on strengthening community and social support between people, via collective or community organising activities (as opposed to more individually-based peer support). </a:t>
            </a:r>
          </a:p>
          <a:p>
            <a:endParaRPr lang="en-GB" sz="2400" dirty="0"/>
          </a:p>
          <a:p>
            <a:r>
              <a:rPr lang="en-GB" sz="2400" b="1" i="1" dirty="0"/>
              <a:t>Recovery communities is a UK example of a mutual aid intervention</a:t>
            </a:r>
            <a:r>
              <a:rPr lang="en-GB" sz="2400" dirty="0"/>
              <a:t> that involves creating an environment where there are positive social relationships and offering peer support to people with a history of drug or alcohol misuse.</a:t>
            </a:r>
          </a:p>
        </p:txBody>
      </p:sp>
    </p:spTree>
    <p:extLst>
      <p:ext uri="{BB962C8B-B14F-4D97-AF65-F5344CB8AC3E}">
        <p14:creationId xmlns:p14="http://schemas.microsoft.com/office/powerpoint/2010/main" val="18283406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B216C-6907-489A-936C-58E37ADBA877}"/>
              </a:ext>
            </a:extLst>
          </p:cNvPr>
          <p:cNvSpPr>
            <a:spLocks noGrp="1"/>
          </p:cNvSpPr>
          <p:nvPr>
            <p:ph type="title"/>
          </p:nvPr>
        </p:nvSpPr>
        <p:spPr>
          <a:xfrm>
            <a:off x="609600" y="274638"/>
            <a:ext cx="10972800" cy="737416"/>
          </a:xfrm>
        </p:spPr>
        <p:txBody>
          <a:bodyPr>
            <a:normAutofit fontScale="90000"/>
          </a:bodyPr>
          <a:lstStyle/>
          <a:p>
            <a:r>
              <a:rPr lang="en-GB" dirty="0"/>
              <a:t>Other well-known approaches adopted in the UK for improving health and wellbeing (3/3)</a:t>
            </a:r>
          </a:p>
        </p:txBody>
      </p:sp>
      <p:sp>
        <p:nvSpPr>
          <p:cNvPr id="3" name="Content Placeholder 2">
            <a:extLst>
              <a:ext uri="{FF2B5EF4-FFF2-40B4-BE49-F238E27FC236}">
                <a16:creationId xmlns:a16="http://schemas.microsoft.com/office/drawing/2014/main" id="{13963D1C-63CB-4D64-B620-A5EAE9BEE17E}"/>
              </a:ext>
            </a:extLst>
          </p:cNvPr>
          <p:cNvSpPr>
            <a:spLocks noGrp="1"/>
          </p:cNvSpPr>
          <p:nvPr>
            <p:ph idx="1"/>
          </p:nvPr>
        </p:nvSpPr>
        <p:spPr>
          <a:xfrm>
            <a:off x="676275" y="1809749"/>
            <a:ext cx="10534651" cy="3707483"/>
          </a:xfrm>
        </p:spPr>
        <p:txBody>
          <a:bodyPr>
            <a:normAutofit fontScale="92500" lnSpcReduction="10000"/>
          </a:bodyPr>
          <a:lstStyle/>
          <a:p>
            <a:r>
              <a:rPr lang="en-GB" sz="2400" b="1" i="1" dirty="0"/>
              <a:t>Volunteer health roles approach </a:t>
            </a:r>
            <a:r>
              <a:rPr lang="en-GB" sz="2400" dirty="0"/>
              <a:t>-This group of approaches focus on enhancing individuals’ capabilities to provide advice, information and support and to organise activities around health and wellbeing in their own or other communities</a:t>
            </a:r>
          </a:p>
          <a:p>
            <a:r>
              <a:rPr lang="en-GB" sz="2400" dirty="0"/>
              <a:t>Within an extensive range of formal volunteer health roles in the UK, many of these are focused on reducing health inequalities. Common health improvement models include walking for </a:t>
            </a:r>
            <a:r>
              <a:rPr lang="en-GB" sz="2400" b="1" i="1" dirty="0"/>
              <a:t>health inequalities, Befriending and environment and health volunteering projects.</a:t>
            </a:r>
          </a:p>
          <a:p>
            <a:r>
              <a:rPr lang="en-GB" sz="2400" dirty="0"/>
              <a:t>Volunteers typically receive training and support to undertake a heath role. Some programmes encourage volunteers to independently lead health-promoting activities in their community. </a:t>
            </a:r>
          </a:p>
        </p:txBody>
      </p:sp>
    </p:spTree>
    <p:extLst>
      <p:ext uri="{BB962C8B-B14F-4D97-AF65-F5344CB8AC3E}">
        <p14:creationId xmlns:p14="http://schemas.microsoft.com/office/powerpoint/2010/main" val="13502788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a:xfrm>
            <a:off x="609600" y="197766"/>
            <a:ext cx="10972800" cy="1143000"/>
          </a:xfrm>
        </p:spPr>
        <p:txBody>
          <a:bodyPr/>
          <a:lstStyle/>
          <a:p>
            <a:r>
              <a:rPr lang="en-GB"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a:xfrm>
            <a:off x="609600" y="1527851"/>
            <a:ext cx="10972800" cy="3650334"/>
          </a:xfrm>
        </p:spPr>
        <p:txBody>
          <a:bodyPr>
            <a:noAutofit/>
          </a:bodyPr>
          <a:lstStyle/>
          <a:p>
            <a:pPr algn="l" fontAlgn="base"/>
            <a:r>
              <a:rPr lang="en-GB" sz="2400" dirty="0"/>
              <a:t>UK remains unwavering in that commitment to universal healthcare, irrespective of age, health, race, social status or ability to pay. Its aim is to provide high quality care for all.</a:t>
            </a:r>
          </a:p>
          <a:p>
            <a:pPr algn="l" fontAlgn="base"/>
            <a:r>
              <a:rPr lang="en-GB" sz="2400" dirty="0"/>
              <a:t>With the global pandemic and it’s damaging impact on both UK’s economy and healthcare system NHS needs to adapt to take advantage of the opportunities that science and technology offer patients, carers and those who serve them. </a:t>
            </a:r>
          </a:p>
          <a:p>
            <a:pPr algn="l" fontAlgn="base"/>
            <a:r>
              <a:rPr lang="en-GB" sz="2400" dirty="0"/>
              <a:t>It also needs to evolve to meet new challenges to continue to </a:t>
            </a:r>
            <a:r>
              <a:rPr lang="en-GB" sz="2400" b="1" i="1" dirty="0"/>
              <a:t>deliver health and high-quality care – now and for future generations</a:t>
            </a:r>
            <a:r>
              <a:rPr lang="en-GB" sz="2400" b="1" i="1" dirty="0">
                <a:solidFill>
                  <a:srgbClr val="202A30"/>
                </a:solidFill>
                <a:effectLst/>
              </a:rPr>
              <a:t>.</a:t>
            </a:r>
          </a:p>
          <a:p>
            <a:pPr marL="0" indent="0" algn="l" fontAlgn="base">
              <a:buNone/>
            </a:pPr>
            <a:endParaRPr lang="en-GB" sz="2400" b="1" i="1" dirty="0">
              <a:solidFill>
                <a:srgbClr val="202A30"/>
              </a:solidFill>
              <a:effectLst/>
            </a:endParaRPr>
          </a:p>
          <a:p>
            <a:endParaRPr lang="en-GB" sz="2400" dirty="0"/>
          </a:p>
        </p:txBody>
      </p:sp>
    </p:spTree>
    <p:extLst>
      <p:ext uri="{BB962C8B-B14F-4D97-AF65-F5344CB8AC3E}">
        <p14:creationId xmlns:p14="http://schemas.microsoft.com/office/powerpoint/2010/main" val="16149503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dirty="0"/>
              <a:t>References</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971550" y="1714500"/>
            <a:ext cx="9972675" cy="3810000"/>
          </a:xfrm>
        </p:spPr>
        <p:txBody>
          <a:bodyPr>
            <a:normAutofit fontScale="92500" lnSpcReduction="20000"/>
          </a:bodyPr>
          <a:lstStyle/>
          <a:p>
            <a:r>
              <a:rPr lang="en-GB" sz="2400" dirty="0"/>
              <a:t>Campbell F, Hughes L, Gilling T. (2008) Reaching out: community engagement and health. London: Improvement and Development Agency (</a:t>
            </a:r>
            <a:r>
              <a:rPr lang="en-GB" sz="2400" dirty="0" err="1"/>
              <a:t>IDeA</a:t>
            </a:r>
            <a:r>
              <a:rPr lang="en-GB" sz="2400" dirty="0"/>
              <a:t>). Available at: </a:t>
            </a:r>
            <a:r>
              <a:rPr lang="en-GB" sz="2400" dirty="0">
                <a:hlinkClick r:id="rId2"/>
              </a:rPr>
              <a:t>https://www.who.int/phe/publications/WHO-STRATEGY-LAY5_fin_red.pdf</a:t>
            </a:r>
            <a:r>
              <a:rPr lang="en-GB" sz="2400" dirty="0"/>
              <a:t> </a:t>
            </a:r>
          </a:p>
          <a:p>
            <a:r>
              <a:rPr lang="en-GB" sz="2400" dirty="0"/>
              <a:t>National Institute for Health and Care Excellence (2014) Community engagement to improve health. NICE local government briefings. Available from: </a:t>
            </a:r>
            <a:r>
              <a:rPr lang="en-GB" sz="2400" dirty="0">
                <a:hlinkClick r:id="rId3"/>
              </a:rPr>
              <a:t>http://publications.nice.org.uk/lgb16</a:t>
            </a:r>
            <a:r>
              <a:rPr lang="en-GB" sz="2400" dirty="0"/>
              <a:t>.  </a:t>
            </a:r>
          </a:p>
          <a:p>
            <a:r>
              <a:rPr lang="en-GB" sz="2400" dirty="0"/>
              <a:t>NHS England (2014) NHS Five Year Forward View. London: NHS England.</a:t>
            </a:r>
          </a:p>
          <a:p>
            <a:r>
              <a:rPr lang="en-GB" sz="2400" dirty="0"/>
              <a:t>Public Health England (2014) From evidence into action: opportunities to protect and improve the nation's health. London: Public Health England. </a:t>
            </a:r>
          </a:p>
          <a:p>
            <a:r>
              <a:rPr lang="en-GB" sz="2400" dirty="0" err="1"/>
              <a:t>Yerbury</a:t>
            </a:r>
            <a:r>
              <a:rPr lang="en-GB" sz="2400" dirty="0"/>
              <a:t> H. (2011) Vocabularies of community. Community Development Journal. 47(2):184-98. </a:t>
            </a:r>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730</TotalTime>
  <Words>2335</Words>
  <Application>Microsoft Office PowerPoint</Application>
  <PresentationFormat>Widescreen</PresentationFormat>
  <Paragraphs>172</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Frutiger LT W01_65 Bold1475746</vt:lpstr>
      <vt:lpstr>Myriad Pro</vt:lpstr>
      <vt:lpstr>nta</vt:lpstr>
      <vt:lpstr>Arial</vt:lpstr>
      <vt:lpstr>20140311PresentationUWTSDTemplate</vt:lpstr>
      <vt:lpstr>Health, Wellbeing and Sustainable Development (BMHP6021)</vt:lpstr>
      <vt:lpstr>Lesson Objectives</vt:lpstr>
      <vt:lpstr>Wellbeing in a nutshell (1/2)</vt:lpstr>
      <vt:lpstr>Wellbeing in a nutshell (2/2)</vt:lpstr>
      <vt:lpstr>Activity</vt:lpstr>
      <vt:lpstr>Public Health Issues </vt:lpstr>
      <vt:lpstr>Public health issues (1/2) </vt:lpstr>
      <vt:lpstr>Public health issues (2/2) </vt:lpstr>
      <vt:lpstr>PHE Strategy 2020 to 2025 (1/2) </vt:lpstr>
      <vt:lpstr>PHE Strategy 2020 to 2025 (2/2) </vt:lpstr>
      <vt:lpstr>Public Health Priorities 2020-2025</vt:lpstr>
      <vt:lpstr>Where is the UK internationally? (1/3)</vt:lpstr>
      <vt:lpstr>Where is the UK internationally? (2/3)</vt:lpstr>
      <vt:lpstr>Where is the UK internationally? (3/3)</vt:lpstr>
      <vt:lpstr>What is the UK story? (1/3)</vt:lpstr>
      <vt:lpstr>What is the UK story? (2/3)</vt:lpstr>
      <vt:lpstr>What is the UK story? (3/3)</vt:lpstr>
      <vt:lpstr>PowerPoint Presentation</vt:lpstr>
      <vt:lpstr>UK’s community-centred approaches for health and wellbeing (1/2)</vt:lpstr>
      <vt:lpstr>UK’s community-centred approaches for health and wellbeing (2/2)</vt:lpstr>
      <vt:lpstr>Community determinants that underpin health and wellbeing (1/2) </vt:lpstr>
      <vt:lpstr>Community determinants that underpin health and wellbeing (2/2) </vt:lpstr>
      <vt:lpstr>PowerPoint Presentation</vt:lpstr>
      <vt:lpstr>PowerPoint Presentation</vt:lpstr>
      <vt:lpstr>PowerPoint Presentation</vt:lpstr>
      <vt:lpstr>Patient Safety: What’s been achieved in England in the last three years? (1/3) </vt:lpstr>
      <vt:lpstr>Patient Safety: What’s been achieved in England in the last three years? (2/3) </vt:lpstr>
      <vt:lpstr>Patient Safety: What’s been achieved in England in the last three years? (3/3) </vt:lpstr>
      <vt:lpstr>Key improvements for Mental Health in the UK </vt:lpstr>
      <vt:lpstr>Other well-known approaches adopted in the UK for improving health and wellbeing (1/3)</vt:lpstr>
      <vt:lpstr>Other well-known approaches adopted in the UK for improving health and wellbeing (2/3)</vt:lpstr>
      <vt:lpstr>Other well-known approaches adopted in the UK for improving health and wellbeing (3/3)</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Koutsogeorgou-Andreou</cp:lastModifiedBy>
  <cp:revision>16</cp:revision>
  <dcterms:created xsi:type="dcterms:W3CDTF">2021-06-30T17:36:36Z</dcterms:created>
  <dcterms:modified xsi:type="dcterms:W3CDTF">2023-11-15T16:47:32Z</dcterms:modified>
</cp:coreProperties>
</file>