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4" d="100"/>
          <a:sy n="64" d="100"/>
        </p:scale>
        <p:origin x="978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1BF394-98E2-B91D-1E70-9B09006EF9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7C0DC0-D5FE-2A21-8341-A59A2D57FC0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467E0A-8530-5825-F798-87698AAF6A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8A56B-9AED-45D2-9D80-CBE9E4A0F529}" type="datetimeFigureOut">
              <a:rPr lang="en-GB" smtClean="0"/>
              <a:t>15/06/2022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091198-A017-A31D-6025-FAB8FC584B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B594D1-4FE0-61FD-D8D5-192C70B147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8BB73-19AB-4FBD-9DCE-40D385DE81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73329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D2083-A0EA-C7C5-2047-224956FAE3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432D80-A9F6-53E7-2148-421113B4AC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2F2C0D-46CB-A96C-6189-C91E8DC1CA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8A56B-9AED-45D2-9D80-CBE9E4A0F529}" type="datetimeFigureOut">
              <a:rPr lang="en-GB" smtClean="0"/>
              <a:t>15/06/2022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171166-BC22-3092-17F1-F3FB8834C3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1898FA-A46D-058E-6B34-41BF616616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8BB73-19AB-4FBD-9DCE-40D385DE81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13122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296D08-D783-23AD-8416-F0291952C5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89150F-6462-0A15-85B5-C64869AC92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8D2390-E8D6-4BF8-CBFD-B15078D114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8A56B-9AED-45D2-9D80-CBE9E4A0F529}" type="datetimeFigureOut">
              <a:rPr lang="en-GB" smtClean="0"/>
              <a:t>15/06/2022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686DC6-77F9-BDE1-85D5-1968A812A6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BE5F2E-29D2-0BDD-E7DD-266F3A6E44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8BB73-19AB-4FBD-9DCE-40D385DE81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43969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FBA2BE-B919-6E9A-FB47-B28508E7B6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5F2235-7FEF-AD4E-8D2C-A5D01864EF9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33DCAD-36A0-BF1A-0143-FE2B3C40D54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C7DB107-E88E-218F-674D-EB54D66954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8A56B-9AED-45D2-9D80-CBE9E4A0F529}" type="datetimeFigureOut">
              <a:rPr lang="en-GB" smtClean="0"/>
              <a:t>15/06/2022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7502E8-FAAE-4D1F-7D93-4BBCA77294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C72477E-9D3F-287D-8301-7CB62121C5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8BB73-19AB-4FBD-9DCE-40D385DE81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79747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7E2E39-EEAE-CBB5-86C0-47F828953A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66C2C2-DE7F-243A-20AA-1BAB4CF304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78F42B-7C14-2AA1-F08F-2887F7302E1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B1EBDF-0D1A-CB09-FD5B-A74F19EDD7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EE42A4B-5849-FCF1-2110-DD540316675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FD29D5B-B019-43D0-18C1-49669108EA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8A56B-9AED-45D2-9D80-CBE9E4A0F529}" type="datetimeFigureOut">
              <a:rPr lang="en-GB" smtClean="0"/>
              <a:t>15/06/2022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8B11FE8-FEC5-CC1B-59D4-0847041B7E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9DE345-32B9-6D70-7E7F-37B950F272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8BB73-19AB-4FBD-9DCE-40D385DE81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72305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99AF72-E646-919E-F792-D12E86F63C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ABE1B3E-0084-43DE-EB55-DA289136A1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8A56B-9AED-45D2-9D80-CBE9E4A0F529}" type="datetimeFigureOut">
              <a:rPr lang="en-GB" smtClean="0"/>
              <a:t>15/06/2022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3B5DE36-4205-D07B-8BB4-F1E8A3D66B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143D943-C37A-B979-BFC9-D9465666AE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8BB73-19AB-4FBD-9DCE-40D385DE81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8705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FF56DE4-2774-8E48-BDE1-11AD9A4E30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8A56B-9AED-45D2-9D80-CBE9E4A0F529}" type="datetimeFigureOut">
              <a:rPr lang="en-GB" smtClean="0"/>
              <a:t>15/06/2022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4B5932B-389F-B4AE-7496-791DBC98D9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2FC04C-FFCC-6581-053F-3451426681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8BB73-19AB-4FBD-9DCE-40D385DE81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53670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620161-A507-D942-2230-7693013DBA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37FF78-6C31-4920-DA88-296F7A424E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A322AC-5777-854B-57E9-FB743623E7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A22BD6-5A76-5EF1-9B2A-65F408AD0D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8A56B-9AED-45D2-9D80-CBE9E4A0F529}" type="datetimeFigureOut">
              <a:rPr lang="en-GB" smtClean="0"/>
              <a:t>15/06/2022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088E53-49B0-B466-2644-24E80DC878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2DA070-A9CA-0834-9A32-A02D05408C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8BB73-19AB-4FBD-9DCE-40D385DE81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68073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EC6C0C-8ED4-93CC-3DF1-85F69A69E8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9BB1F48-0DDD-22AC-9FD8-AF154EA084D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30E3903-8EE6-381F-8F7A-C183E93FE2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949C896-6B56-E10D-34E5-A3AE0148CC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8A56B-9AED-45D2-9D80-CBE9E4A0F529}" type="datetimeFigureOut">
              <a:rPr lang="en-GB" smtClean="0"/>
              <a:t>15/06/2022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97C9575-D738-032F-CF7C-55D0E015E5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257DC5-7B2B-EC2C-38D7-A683A1891D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8BB73-19AB-4FBD-9DCE-40D385DE81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24129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39AB27-6D0A-B008-BA99-8FA9A5F78D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41DB29-6170-532F-B9E7-08952D02F7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E3ED52-AADF-5B1D-DC42-AF1CB81D0C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8A56B-9AED-45D2-9D80-CBE9E4A0F529}" type="datetimeFigureOut">
              <a:rPr lang="en-GB" smtClean="0"/>
              <a:t>15/06/2022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F7777D-4F48-763E-E976-516D03835C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3908FE-9FE0-60C4-5594-1662792308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8BB73-19AB-4FBD-9DCE-40D385DE81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2225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E6D201B-D4C5-085C-4311-D0BA3ED5F18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5428625-02B7-6008-E12C-DA78A61C2F2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9CF118-DAA2-8A93-523C-BFAA49585C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8A56B-9AED-45D2-9D80-CBE9E4A0F529}" type="datetimeFigureOut">
              <a:rPr lang="en-GB" smtClean="0"/>
              <a:t>15/06/2022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4C07FE-D552-9EC7-9CB5-4F6681D0CD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781975-2E08-89FF-D7CA-22A1917A44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8BB73-19AB-4FBD-9DCE-40D385DE81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28670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3A483F2-7EDE-A47D-94F8-0DA8AAD14A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DC99A6-D922-E0A2-8C4F-974552DC51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156E46-A212-22C2-5945-E3BDF36275D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48A56B-9AED-45D2-9D80-CBE9E4A0F529}" type="datetimeFigureOut">
              <a:rPr lang="en-GB" smtClean="0"/>
              <a:t>15/06/2022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960E05-0A41-7D79-F9B9-BD0FBBB79C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812250-F0D3-6AAC-BD2C-C829CAF7A32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B8BB73-19AB-4FBD-9DCE-40D385DE81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79718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hyperlink" Target="https://edtechpower.blogspot.com/2010/11/two-for-tuesday-1122010.html" TargetMode="External"/><Relationship Id="rId7" Type="http://schemas.openxmlformats.org/officeDocument/2006/relationships/hyperlink" Target="https://www.flickr.com/photos/newdavich/31574941114/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.jpg"/><Relationship Id="rId11" Type="http://schemas.openxmlformats.org/officeDocument/2006/relationships/hyperlink" Target="https://www.innaturale.com/le-migliori-app-gratuite-per-ordinare-cibo-a-domicilio/" TargetMode="External"/><Relationship Id="rId5" Type="http://schemas.openxmlformats.org/officeDocument/2006/relationships/hyperlink" Target="https://www.repnorep.net/entretien-avec-une-vegan/" TargetMode="External"/><Relationship Id="rId10" Type="http://schemas.openxmlformats.org/officeDocument/2006/relationships/image" Target="../media/image5.jpg"/><Relationship Id="rId4" Type="http://schemas.openxmlformats.org/officeDocument/2006/relationships/image" Target="../media/image2.png"/><Relationship Id="rId9" Type="http://schemas.openxmlformats.org/officeDocument/2006/relationships/hyperlink" Target="https://www.nudge.nl/services/organization/deliveroo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illustrations/important-attention-1702878/" TargetMode="External"/><Relationship Id="rId7" Type="http://schemas.openxmlformats.org/officeDocument/2006/relationships/hyperlink" Target="http://www.flickr.com/photos/lwr/3360275642/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microsoft.com/office/2007/relationships/hdphoto" Target="../media/hdphoto1.wdp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vivino.com/GB/en/laffitte-laujac-medoc/w/1137048?year=2016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E0E3DE-F1B9-745F-8328-37293A533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892" y="344774"/>
            <a:ext cx="3747542" cy="2083633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spcAft>
                <a:spcPts val="800"/>
              </a:spcAft>
            </a:pPr>
            <a:r>
              <a:rPr lang="en-US" sz="3100" kern="1200" dirty="0">
                <a:solidFill>
                  <a:srgbClr val="FFFFFF"/>
                </a:solidFill>
                <a:latin typeface="Algerian" panose="04020705040A02060702" pitchFamily="82" charset="0"/>
              </a:rPr>
              <a:t>Trinity Hotel </a:t>
            </a:r>
            <a:br>
              <a:rPr lang="en-US" sz="3100" kern="1200" dirty="0">
                <a:solidFill>
                  <a:srgbClr val="FFFFFF"/>
                </a:solidFill>
                <a:latin typeface="Algerian" panose="04020705040A02060702" pitchFamily="82" charset="0"/>
              </a:rPr>
            </a:br>
            <a:r>
              <a:rPr lang="en-US" sz="1800" kern="1200" dirty="0">
                <a:solidFill>
                  <a:srgbClr val="FFFFFF"/>
                </a:solidFill>
                <a:latin typeface="+mn-lt"/>
                <a:cs typeface="Aharoni" panose="02010803020104030203" pitchFamily="2" charset="-79"/>
              </a:rPr>
              <a:t>23 </a:t>
            </a:r>
            <a:r>
              <a:rPr lang="en-US" sz="1800" kern="1200" dirty="0">
                <a:solidFill>
                  <a:srgbClr val="FFFFFF"/>
                </a:solidFill>
                <a:effectLst/>
                <a:latin typeface="+mn-lt"/>
                <a:cs typeface="Aharoni" panose="02010803020104030203" pitchFamily="2" charset="-79"/>
              </a:rPr>
              <a:t>Mumbles Road, Swansea, SA35AB</a:t>
            </a:r>
            <a:br>
              <a:rPr lang="en-US" sz="1800" kern="1200" dirty="0">
                <a:solidFill>
                  <a:srgbClr val="FFFFFF"/>
                </a:solidFill>
                <a:effectLst/>
                <a:latin typeface="+mn-lt"/>
                <a:cs typeface="Aharoni" panose="02010803020104030203" pitchFamily="2" charset="-79"/>
              </a:rPr>
            </a:br>
            <a:r>
              <a:rPr lang="en-US" sz="1800" kern="1200" dirty="0">
                <a:solidFill>
                  <a:srgbClr val="FFFFFF"/>
                </a:solidFill>
                <a:effectLst/>
                <a:latin typeface="+mn-lt"/>
                <a:cs typeface="Aharoni" panose="02010803020104030203" pitchFamily="2" charset="-79"/>
              </a:rPr>
              <a:t>Monday – Sunday 11am - 10 pm</a:t>
            </a:r>
            <a:br>
              <a:rPr lang="en-US" sz="1800" kern="1200" dirty="0">
                <a:solidFill>
                  <a:srgbClr val="FFFFFF"/>
                </a:solidFill>
                <a:effectLst/>
                <a:latin typeface="+mn-lt"/>
                <a:cs typeface="Aharoni" panose="02010803020104030203" pitchFamily="2" charset="-79"/>
              </a:rPr>
            </a:br>
            <a:r>
              <a:rPr lang="en-US" sz="1800" kern="1200" dirty="0">
                <a:solidFill>
                  <a:srgbClr val="FFFFFF"/>
                </a:solidFill>
                <a:effectLst/>
                <a:latin typeface="+mn-lt"/>
                <a:cs typeface="Aharoni" panose="02010803020104030203" pitchFamily="2" charset="-79"/>
              </a:rPr>
              <a:t>Contact no: 1792 468362</a:t>
            </a:r>
            <a:br>
              <a:rPr lang="en-US" sz="1800" kern="1200" dirty="0">
                <a:solidFill>
                  <a:srgbClr val="FFFFFF"/>
                </a:solidFill>
                <a:effectLst/>
                <a:latin typeface="Aharoni" panose="02010803020104030203" pitchFamily="2" charset="-79"/>
                <a:cs typeface="Aharoni" panose="02010803020104030203" pitchFamily="2" charset="-79"/>
              </a:rPr>
            </a:br>
            <a:endParaRPr lang="en-US" sz="1800" kern="1200" dirty="0">
              <a:solidFill>
                <a:srgbClr val="FFFFFF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D67BF1-B877-B8FB-4BB1-0D0FA871D60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332157" y="164892"/>
            <a:ext cx="3797712" cy="6693107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marL="0" indent="0">
              <a:spcAft>
                <a:spcPts val="800"/>
              </a:spcAft>
              <a:buNone/>
            </a:pPr>
            <a:r>
              <a:rPr lang="en-GB" sz="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r>
              <a:rPr lang="en-GB" sz="1800" dirty="0">
                <a:effectLst/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Starters</a:t>
            </a:r>
          </a:p>
          <a:p>
            <a:pPr marL="0" indent="0" algn="ctr">
              <a:lnSpc>
                <a:spcPct val="120000"/>
              </a:lnSpc>
              <a:spcAft>
                <a:spcPts val="800"/>
              </a:spcAft>
              <a:buNone/>
            </a:pPr>
            <a:r>
              <a:rPr lang="en-GB" sz="1400" dirty="0">
                <a:effectLst/>
                <a:latin typeface="Aharoni" panose="02010803020104030203" pitchFamily="2" charset="-79"/>
                <a:ea typeface="Calibri" panose="020F0502020204030204" pitchFamily="34" charset="0"/>
                <a:cs typeface="Aharoni" panose="02010803020104030203" pitchFamily="2" charset="-79"/>
              </a:rPr>
              <a:t>Ham Hock &amp; Green Peppercorn Terrine       </a:t>
            </a:r>
            <a:r>
              <a:rPr lang="en-GB" sz="14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Ham hock beside green peppercorn terrine quail egg, apple &amp; hazelnut puree   6.50</a:t>
            </a:r>
          </a:p>
          <a:p>
            <a:pPr marL="0" indent="0" algn="ctr">
              <a:lnSpc>
                <a:spcPct val="120000"/>
              </a:lnSpc>
              <a:spcAft>
                <a:spcPts val="800"/>
              </a:spcAft>
              <a:buNone/>
            </a:pPr>
            <a:r>
              <a:rPr lang="en-GB" sz="1400" dirty="0">
                <a:effectLst/>
                <a:latin typeface="Aharoni" panose="02010803020104030203" pitchFamily="2" charset="-79"/>
                <a:ea typeface="Calibri" panose="020F0502020204030204" pitchFamily="34" charset="0"/>
                <a:cs typeface="Aharoni" panose="02010803020104030203" pitchFamily="2" charset="-79"/>
              </a:rPr>
              <a:t>House Terrine                                            </a:t>
            </a:r>
            <a:r>
              <a:rPr lang="en-GB" sz="14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Chicken, rabbit, bacon &amp; foie gras, sourdough, pickles 9.00</a:t>
            </a:r>
          </a:p>
          <a:p>
            <a:pPr marL="0" indent="0" algn="ctr">
              <a:lnSpc>
                <a:spcPct val="120000"/>
              </a:lnSpc>
              <a:spcAft>
                <a:spcPts val="800"/>
              </a:spcAft>
              <a:buNone/>
            </a:pPr>
            <a:r>
              <a:rPr lang="en-GB" sz="1400" dirty="0">
                <a:effectLst/>
                <a:latin typeface="Aharoni" panose="02010803020104030203" pitchFamily="2" charset="-79"/>
                <a:ea typeface="Calibri" panose="020F0502020204030204" pitchFamily="34" charset="0"/>
                <a:cs typeface="Aharoni" panose="02010803020104030203" pitchFamily="2" charset="-79"/>
              </a:rPr>
              <a:t>Roast Marrowbone                                     </a:t>
            </a:r>
            <a:r>
              <a:rPr lang="en-GB" sz="14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Welsh cake, snails, piccalilli &amp; pickled vegetables  14.75</a:t>
            </a:r>
          </a:p>
          <a:p>
            <a:pPr marL="0" indent="0" algn="ctr">
              <a:lnSpc>
                <a:spcPct val="120000"/>
              </a:lnSpc>
              <a:spcAft>
                <a:spcPts val="800"/>
              </a:spcAft>
              <a:buNone/>
            </a:pPr>
            <a:r>
              <a:rPr lang="en-GB" sz="1400" dirty="0">
                <a:effectLst/>
                <a:latin typeface="Aharoni" panose="02010803020104030203" pitchFamily="2" charset="-79"/>
                <a:ea typeface="Calibri" panose="020F0502020204030204" pitchFamily="34" charset="0"/>
                <a:cs typeface="Aharoni" panose="02010803020104030203" pitchFamily="2" charset="-79"/>
              </a:rPr>
              <a:t>Early Grey Tea Cured Tune                           </a:t>
            </a:r>
            <a:r>
              <a:rPr lang="en-GB" sz="1400" dirty="0">
                <a:effectLst/>
                <a:ea typeface="Calibri" panose="020F0502020204030204" pitchFamily="34" charset="0"/>
                <a:cs typeface="Aharoni" panose="02010803020104030203" pitchFamily="2" charset="-79"/>
              </a:rPr>
              <a:t>L</a:t>
            </a:r>
            <a:r>
              <a:rPr lang="en-GB" sz="14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emon salad, wood sorrel &amp; Exmoor caviar          15.50</a:t>
            </a:r>
          </a:p>
          <a:p>
            <a:pPr marL="0" indent="0" algn="ctr">
              <a:lnSpc>
                <a:spcPct val="120000"/>
              </a:lnSpc>
              <a:spcAft>
                <a:spcPts val="800"/>
              </a:spcAft>
              <a:buNone/>
            </a:pPr>
            <a:r>
              <a:rPr lang="en-GB" sz="1600" b="1" dirty="0"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Asparagus salad</a:t>
            </a:r>
            <a:r>
              <a:rPr lang="en-GB" sz="1400" dirty="0">
                <a:ea typeface="Calibri" panose="020F0502020204030204" pitchFamily="34" charset="0"/>
                <a:cs typeface="Times New Roman" panose="02020603050405020304" pitchFamily="18" charset="0"/>
              </a:rPr>
              <a:t>                                                                              Green grilled asparagus, almond, aioli dressing 5.50</a:t>
            </a:r>
            <a:endParaRPr lang="en-GB" sz="14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400" dirty="0">
                <a:effectLst/>
                <a:latin typeface="Aharoni" panose="02010803020104030203" pitchFamily="2" charset="-79"/>
                <a:ea typeface="Calibri" panose="020F0502020204030204" pitchFamily="34" charset="0"/>
                <a:cs typeface="Aharoni" panose="02010803020104030203" pitchFamily="2" charset="-79"/>
              </a:rPr>
              <a:t>Selection of Welsh cheese                  </a:t>
            </a:r>
            <a:r>
              <a:rPr lang="en-GB" sz="14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Caerphilly crumbly white cheese, Pearl Las, Tysul Blue, Grapes &amp; Nuts                                                         9.75</a:t>
            </a: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400" dirty="0">
                <a:latin typeface="Aharoni" panose="02010803020104030203" pitchFamily="2" charset="-79"/>
                <a:ea typeface="Calibri" panose="020F0502020204030204" pitchFamily="34" charset="0"/>
                <a:cs typeface="Aharoni" panose="02010803020104030203" pitchFamily="2" charset="-79"/>
              </a:rPr>
              <a:t>                                                                                                                                                                               </a:t>
            </a:r>
            <a:endParaRPr lang="en-GB" sz="1400" dirty="0">
              <a:effectLst/>
              <a:latin typeface="Aharoni" panose="02010803020104030203" pitchFamily="2" charset="-79"/>
              <a:ea typeface="Calibri" panose="020F0502020204030204" pitchFamily="34" charset="0"/>
              <a:cs typeface="Aharoni" panose="02010803020104030203" pitchFamily="2" charset="-79"/>
            </a:endParaRPr>
          </a:p>
          <a:p>
            <a:pPr marL="0" indent="0">
              <a:buNone/>
            </a:pPr>
            <a:endParaRPr lang="en-US" sz="800" dirty="0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Content Placeholder 5" descr="Qr code&#10;&#10;Description automatically generated">
            <a:extLst>
              <a:ext uri="{FF2B5EF4-FFF2-40B4-BE49-F238E27FC236}">
                <a16:creationId xmlns:a16="http://schemas.microsoft.com/office/drawing/2014/main" id="{E085EBCE-822B-1258-0D1F-3CDD2B1A53B8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342085" y="5564310"/>
            <a:ext cx="1184223" cy="1162019"/>
          </a:xfrm>
          <a:prstGeom prst="rect">
            <a:avLst/>
          </a:prstGeom>
        </p:spPr>
      </p:pic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D4B1456C-185D-9E96-2631-6A644A0FBEBC}"/>
              </a:ext>
            </a:extLst>
          </p:cNvPr>
          <p:cNvSpPr/>
          <p:nvPr/>
        </p:nvSpPr>
        <p:spPr>
          <a:xfrm>
            <a:off x="164891" y="1738859"/>
            <a:ext cx="3747544" cy="368015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For </a:t>
            </a:r>
            <a:r>
              <a:rPr lang="en-GB" sz="2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order</a:t>
            </a: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call 1792 468362 - every day between </a:t>
            </a:r>
          </a:p>
          <a:p>
            <a:pPr algn="ctr"/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11am -10pm</a:t>
            </a:r>
          </a:p>
          <a:p>
            <a:pPr algn="ctr"/>
            <a:r>
              <a:rPr lang="en-GB" sz="2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Free delivery</a:t>
            </a: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– for order up to £15 in all Swansea town area.</a:t>
            </a:r>
          </a:p>
          <a:p>
            <a:pPr algn="ctr"/>
            <a:r>
              <a:rPr lang="en-GB" sz="2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Collection</a:t>
            </a: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from 23 Mumbles Road, Swansea, SA3 5AB</a:t>
            </a:r>
          </a:p>
          <a:p>
            <a:pPr algn="ctr"/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Find us also in : 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118AD742-FB1E-4F2C-E4EB-C6C1DAA7307E}"/>
              </a:ext>
            </a:extLst>
          </p:cNvPr>
          <p:cNvSpPr txBox="1"/>
          <p:nvPr/>
        </p:nvSpPr>
        <p:spPr>
          <a:xfrm>
            <a:off x="8129869" y="-179882"/>
            <a:ext cx="3897235" cy="76694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>
              <a:latin typeface="Algerian" panose="04020705040A02060702" pitchFamily="82" charset="0"/>
            </a:endParaRPr>
          </a:p>
          <a:p>
            <a:r>
              <a:rPr lang="en-GB" dirty="0">
                <a:latin typeface="Algerian" panose="04020705040A02060702" pitchFamily="82" charset="0"/>
              </a:rPr>
              <a:t>Mains </a:t>
            </a:r>
          </a:p>
          <a:p>
            <a:endParaRPr lang="en-GB" sz="1400" dirty="0"/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Aharoni" panose="02010803020104030203" pitchFamily="2" charset="-79"/>
                <a:ea typeface="Calibri" panose="020F0502020204030204" pitchFamily="34" charset="0"/>
                <a:cs typeface="Aharoni" panose="02010803020104030203" pitchFamily="2" charset="-79"/>
              </a:rPr>
              <a:t>Swansea Rump of Lamb  </a:t>
            </a:r>
            <a:r>
              <a:rPr lang="en-GB" sz="14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                            </a:t>
            </a:r>
            <a:r>
              <a:rPr lang="en-GB" sz="14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Rolled lamb belly, baby carrots, asparagus, pickled shallot</a:t>
            </a:r>
            <a:r>
              <a:rPr lang="en-GB" sz="1400" dirty="0">
                <a:ea typeface="Calibri" panose="020F0502020204030204" pitchFamily="34" charset="0"/>
                <a:cs typeface="Times New Roman" panose="02020603050405020304" pitchFamily="18" charset="0"/>
              </a:rPr>
              <a:t>                                                                        </a:t>
            </a:r>
            <a:r>
              <a:rPr lang="en-GB" sz="14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18.95</a:t>
            </a:r>
            <a:r>
              <a:rPr lang="en-GB" sz="1400" dirty="0">
                <a:ea typeface="Calibri" panose="020F0502020204030204" pitchFamily="34" charset="0"/>
                <a:cs typeface="Times New Roman" panose="02020603050405020304" pitchFamily="18" charset="0"/>
              </a:rPr>
              <a:t>                                                                  </a:t>
            </a:r>
            <a:r>
              <a:rPr lang="en-GB" sz="14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 Cabernet Sauvignon, Bordeaux, France 2016 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endParaRPr lang="en-GB" sz="14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Aharoni" panose="02010803020104030203" pitchFamily="2" charset="-79"/>
                <a:ea typeface="Calibri" panose="020F0502020204030204" pitchFamily="34" charset="0"/>
                <a:cs typeface="Aharoni" panose="02010803020104030203" pitchFamily="2" charset="-79"/>
              </a:rPr>
              <a:t> Chicken with Gorgonzola Souse               </a:t>
            </a:r>
            <a:r>
              <a:rPr lang="en-GB" sz="14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Juicy chicken, gorgonzola souse, baked potatoes with herbs and garlic    </a:t>
            </a:r>
            <a:r>
              <a:rPr lang="en-GB" sz="1400" dirty="0">
                <a:ea typeface="Calibri" panose="020F0502020204030204" pitchFamily="34" charset="0"/>
                <a:cs typeface="Times New Roman" panose="02020603050405020304" pitchFamily="18" charset="0"/>
              </a:rPr>
              <a:t>                                          </a:t>
            </a:r>
            <a:r>
              <a:rPr lang="en-GB" sz="14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17.50</a:t>
            </a:r>
            <a:r>
              <a:rPr lang="en-GB" sz="1400" dirty="0">
                <a:ea typeface="Calibri" panose="020F0502020204030204" pitchFamily="34" charset="0"/>
                <a:cs typeface="Times New Roman" panose="02020603050405020304" pitchFamily="18" charset="0"/>
              </a:rPr>
              <a:t>                                                                        </a:t>
            </a:r>
            <a:r>
              <a:rPr lang="en-GB" sz="14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Chardonnay, Valencia, Spain 2019   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endParaRPr lang="en-GB" sz="1400" dirty="0">
              <a:effectLst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         </a:t>
            </a:r>
            <a:r>
              <a:rPr lang="en-GB" sz="1400" dirty="0">
                <a:effectLst/>
                <a:latin typeface="Aharoni" panose="02010803020104030203" pitchFamily="2" charset="-79"/>
                <a:ea typeface="Calibri" panose="020F0502020204030204" pitchFamily="34" charset="0"/>
                <a:cs typeface="Aharoni" panose="02010803020104030203" pitchFamily="2" charset="-79"/>
              </a:rPr>
              <a:t>Citrus</a:t>
            </a:r>
            <a:r>
              <a:rPr lang="en-GB" sz="1800" dirty="0">
                <a:effectLst/>
                <a:latin typeface="Baguet Script" panose="00000500000000000000" pitchFamily="2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>
                <a:effectLst/>
                <a:latin typeface="Aharoni" panose="02010803020104030203" pitchFamily="2" charset="-79"/>
                <a:ea typeface="Calibri" panose="020F0502020204030204" pitchFamily="34" charset="0"/>
                <a:cs typeface="Aharoni" panose="02010803020104030203" pitchFamily="2" charset="-79"/>
              </a:rPr>
              <a:t>Garlic Rosemary Steak                       </a:t>
            </a:r>
            <a:r>
              <a:rPr lang="en-GB" sz="14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Beef steak marinated with orange, garlic and rosemary, mashed potatoes, buttered vegetables</a:t>
            </a:r>
            <a:r>
              <a:rPr lang="en-GB" sz="1400" dirty="0">
                <a:ea typeface="Calibri" panose="020F0502020204030204" pitchFamily="34" charset="0"/>
                <a:cs typeface="Times New Roman" panose="02020603050405020304" pitchFamily="18" charset="0"/>
              </a:rPr>
              <a:t>                            </a:t>
            </a:r>
            <a:r>
              <a:rPr lang="en-GB" sz="14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21.75</a:t>
            </a:r>
            <a:r>
              <a:rPr lang="en-GB" sz="1400" dirty="0">
                <a:ea typeface="Calibri" panose="020F0502020204030204" pitchFamily="34" charset="0"/>
                <a:cs typeface="Times New Roman" panose="02020603050405020304" pitchFamily="18" charset="0"/>
              </a:rPr>
              <a:t>                                                                      </a:t>
            </a:r>
            <a:r>
              <a:rPr lang="en-GB" sz="14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Merlot, Repel Valley, Chile 2020  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endParaRPr lang="en-GB" sz="1600" dirty="0">
              <a:effectLst/>
              <a:latin typeface="Aharoni" panose="02010803020104030203" pitchFamily="2" charset="-79"/>
              <a:ea typeface="Calibri" panose="020F0502020204030204" pitchFamily="34" charset="0"/>
              <a:cs typeface="Aharoni" panose="02010803020104030203" pitchFamily="2" charset="-79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effectLst/>
                <a:latin typeface="Aharoni" panose="02010803020104030203" pitchFamily="2" charset="-79"/>
                <a:ea typeface="Calibri" panose="020F0502020204030204" pitchFamily="34" charset="0"/>
                <a:cs typeface="Aharoni" panose="02010803020104030203" pitchFamily="2" charset="-79"/>
              </a:rPr>
              <a:t>Vegan sausages pasta                                        </a:t>
            </a:r>
            <a:r>
              <a:rPr lang="en-GB" sz="14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Vegan sausages, baby spinach, penne pasta in a rich tomato sauce with basil oil and salad                     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a typeface="Calibri" panose="020F0502020204030204" pitchFamily="34" charset="0"/>
                <a:cs typeface="Calibri" panose="020F0502020204030204" pitchFamily="34" charset="0"/>
              </a:rPr>
              <a:t>       </a:t>
            </a:r>
            <a:r>
              <a:rPr lang="en-GB" sz="14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16.59                                                          </a:t>
            </a:r>
            <a:r>
              <a:rPr lang="en-GB" sz="1400" dirty="0">
                <a:effectLst/>
                <a:ea typeface="Calibri" panose="020F0502020204030204" pitchFamily="34" charset="0"/>
              </a:rPr>
              <a:t>Sauvignon Blanc, New Zealand 2019</a:t>
            </a:r>
            <a:r>
              <a:rPr lang="en-GB" sz="14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           </a:t>
            </a:r>
            <a:r>
              <a:rPr lang="en-GB" sz="1400" dirty="0">
                <a:ea typeface="Calibri" panose="020F0502020204030204" pitchFamily="34" charset="0"/>
                <a:cs typeface="Times New Roman" panose="02020603050405020304" pitchFamily="18" charset="0"/>
              </a:rPr>
              <a:t>      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endParaRPr lang="en-GB" sz="14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endParaRPr lang="en-GB" sz="14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4" name="Picture 33" descr="Icon&#10;&#10;Description automatically generated">
            <a:extLst>
              <a:ext uri="{FF2B5EF4-FFF2-40B4-BE49-F238E27FC236}">
                <a16:creationId xmlns:a16="http://schemas.microsoft.com/office/drawing/2014/main" id="{1EE3ADEE-E8EF-9D8E-1CB4-ADD00A99F76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1286565" y="5469378"/>
            <a:ext cx="219710" cy="189865"/>
          </a:xfrm>
          <a:prstGeom prst="rect">
            <a:avLst/>
          </a:prstGeom>
        </p:spPr>
      </p:pic>
      <p:pic>
        <p:nvPicPr>
          <p:cNvPr id="35" name="Picture 34" descr="Icon&#10;&#10;Description automatically generated">
            <a:extLst>
              <a:ext uri="{FF2B5EF4-FFF2-40B4-BE49-F238E27FC236}">
                <a16:creationId xmlns:a16="http://schemas.microsoft.com/office/drawing/2014/main" id="{C3C378E0-AB42-1740-2F60-2B5169C01FA8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071026" y="4434447"/>
            <a:ext cx="219710" cy="189865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54481AAE-25C5-81EC-8ABD-9A3BA8BDB5D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801815" y="4833233"/>
            <a:ext cx="473710" cy="473710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6BF2ECCF-EB83-B3EC-E2F5-D80F0F8FF9E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 rot="10800000" flipV="1">
            <a:off x="1539143" y="4833233"/>
            <a:ext cx="472440" cy="472440"/>
          </a:xfrm>
          <a:prstGeom prst="rect">
            <a:avLst/>
          </a:prstGeom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CA9583D5-0550-F97E-9FD6-048C15ADFB44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2284691" y="4789633"/>
            <a:ext cx="483235" cy="4832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37614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41A6E4D-607A-3E51-A79A-1D0D810660CB}"/>
              </a:ext>
            </a:extLst>
          </p:cNvPr>
          <p:cNvSpPr txBox="1"/>
          <p:nvPr/>
        </p:nvSpPr>
        <p:spPr>
          <a:xfrm>
            <a:off x="719528" y="209864"/>
            <a:ext cx="3807502" cy="59659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Desserts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Aharoni" panose="02010803020104030203" pitchFamily="2" charset="-79"/>
                <a:ea typeface="Calibri" panose="020F0502020204030204" pitchFamily="34" charset="0"/>
                <a:cs typeface="Aharoni" panose="02010803020104030203" pitchFamily="2" charset="-79"/>
              </a:rPr>
              <a:t>Chocolate Fudge Cake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Delicious moist chocolate fudge cake served with cream or ice cream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5.95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Aharoni" panose="02010803020104030203" pitchFamily="2" charset="-79"/>
                <a:ea typeface="Calibri" panose="020F0502020204030204" pitchFamily="34" charset="0"/>
                <a:cs typeface="Aharoni" panose="02010803020104030203" pitchFamily="2" charset="-79"/>
              </a:rPr>
              <a:t>Ice cream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Local ice cream- different flavours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5.50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Aharoni" panose="02010803020104030203" pitchFamily="2" charset="-79"/>
                <a:ea typeface="Calibri" panose="020F0502020204030204" pitchFamily="34" charset="0"/>
                <a:cs typeface="Aharoni" panose="02010803020104030203" pitchFamily="2" charset="-79"/>
              </a:rPr>
              <a:t>Cheesecake with chocolate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Cheesecake, chocolate, and fruit syrup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5.95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Non-Alcoholic Drinks</a:t>
            </a:r>
          </a:p>
          <a:p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</a:t>
            </a:r>
            <a:r>
              <a:rPr lang="en-GB" sz="1400" dirty="0">
                <a:effectLst/>
                <a:latin typeface="Aharoni" panose="02010803020104030203" pitchFamily="2" charset="-79"/>
                <a:ea typeface="Calibri" panose="020F0502020204030204" pitchFamily="34" charset="0"/>
                <a:cs typeface="Aharoni" panose="02010803020104030203" pitchFamily="2" charset="-79"/>
              </a:rPr>
              <a:t>Orange fresh                   </a:t>
            </a:r>
            <a:r>
              <a:rPr lang="en-GB" sz="1200" dirty="0">
                <a:effectLst/>
                <a:ea typeface="Calibri" panose="020F0502020204030204" pitchFamily="34" charset="0"/>
                <a:cs typeface="Aharoni" panose="02010803020104030203" pitchFamily="2" charset="-79"/>
              </a:rPr>
              <a:t>0,5 ml/3,00</a:t>
            </a:r>
          </a:p>
          <a:p>
            <a:pPr algn="ctr"/>
            <a:r>
              <a:rPr lang="en-GB" sz="1400" dirty="0">
                <a:effectLst/>
                <a:latin typeface="Aharoni" panose="02010803020104030203" pitchFamily="2" charset="-79"/>
                <a:ea typeface="Calibri" panose="020F0502020204030204" pitchFamily="34" charset="0"/>
                <a:cs typeface="Aharoni" panose="02010803020104030203" pitchFamily="2" charset="-79"/>
              </a:rPr>
              <a:t>Lemonade                       </a:t>
            </a:r>
            <a:r>
              <a:rPr lang="en-GB" sz="1200" dirty="0">
                <a:effectLst/>
                <a:ea typeface="Calibri" panose="020F0502020204030204" pitchFamily="34" charset="0"/>
                <a:cs typeface="Aharoni" panose="02010803020104030203" pitchFamily="2" charset="-79"/>
              </a:rPr>
              <a:t>0.5 ml/ 4.00</a:t>
            </a:r>
          </a:p>
          <a:p>
            <a:pPr algn="ctr"/>
            <a:r>
              <a:rPr lang="en-GB" sz="1400" dirty="0">
                <a:effectLst/>
                <a:latin typeface="Aharoni" panose="02010803020104030203" pitchFamily="2" charset="-79"/>
                <a:ea typeface="Calibri" panose="020F0502020204030204" pitchFamily="34" charset="0"/>
                <a:cs typeface="Aharoni" panose="02010803020104030203" pitchFamily="2" charset="-79"/>
              </a:rPr>
              <a:t>Coca-Cola                        </a:t>
            </a:r>
            <a:r>
              <a:rPr lang="en-GB" sz="1200" dirty="0">
                <a:effectLst/>
                <a:ea typeface="Calibri" panose="020F0502020204030204" pitchFamily="34" charset="0"/>
                <a:cs typeface="Aharoni" panose="02010803020104030203" pitchFamily="2" charset="-79"/>
              </a:rPr>
              <a:t>0,33ml/2,00</a:t>
            </a:r>
          </a:p>
          <a:p>
            <a:pPr algn="ctr"/>
            <a:r>
              <a:rPr lang="en-GB" sz="1400" dirty="0">
                <a:effectLst/>
                <a:latin typeface="Aharoni" panose="02010803020104030203" pitchFamily="2" charset="-79"/>
                <a:ea typeface="Calibri" panose="020F0502020204030204" pitchFamily="34" charset="0"/>
                <a:cs typeface="Aharoni" panose="02010803020104030203" pitchFamily="2" charset="-79"/>
              </a:rPr>
              <a:t>Fanta Orange                 </a:t>
            </a:r>
            <a:r>
              <a:rPr lang="en-GB" sz="1200" dirty="0">
                <a:effectLst/>
                <a:ea typeface="Calibri" panose="020F0502020204030204" pitchFamily="34" charset="0"/>
                <a:cs typeface="Aharoni" panose="02010803020104030203" pitchFamily="2" charset="-79"/>
              </a:rPr>
              <a:t>0,33ml/2,00</a:t>
            </a:r>
          </a:p>
          <a:p>
            <a:pPr algn="ctr"/>
            <a:endParaRPr lang="en-GB" sz="1400" dirty="0">
              <a:effectLst/>
              <a:latin typeface="Aharoni" panose="02010803020104030203" pitchFamily="2" charset="-79"/>
              <a:ea typeface="Calibri" panose="020F0502020204030204" pitchFamily="34" charset="0"/>
              <a:cs typeface="Aharoni" panose="02010803020104030203" pitchFamily="2" charset="-79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E62A878-546A-939A-35EC-4171E82184A5}"/>
              </a:ext>
            </a:extLst>
          </p:cNvPr>
          <p:cNvSpPr txBox="1"/>
          <p:nvPr/>
        </p:nvSpPr>
        <p:spPr>
          <a:xfrm>
            <a:off x="4527030" y="164891"/>
            <a:ext cx="4392119" cy="44165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latin typeface="Algerian" panose="04020705040A02060702" pitchFamily="82" charset="0"/>
                <a:ea typeface="Calibri" panose="020F0502020204030204" pitchFamily="34" charset="0"/>
                <a:cs typeface="Aharoni" panose="02010803020104030203" pitchFamily="2" charset="-79"/>
              </a:rPr>
              <a:t>Alcoholic</a:t>
            </a:r>
            <a:endParaRPr lang="en-GB" sz="1400" dirty="0">
              <a:effectLst/>
              <a:latin typeface="Algerian" panose="04020705040A02060702" pitchFamily="82" charset="0"/>
              <a:ea typeface="Calibri" panose="020F0502020204030204" pitchFamily="34" charset="0"/>
              <a:cs typeface="Aharoni" panose="02010803020104030203" pitchFamily="2" charset="-79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Aharoni" panose="02010803020104030203" pitchFamily="2" charset="-79"/>
                <a:ea typeface="Calibri" panose="020F0502020204030204" pitchFamily="34" charset="0"/>
                <a:cs typeface="Aharoni" panose="02010803020104030203" pitchFamily="2" charset="-79"/>
              </a:rPr>
              <a:t>Astrolabe, Taihoa Vineyard Sauvignon Blanc</a:t>
            </a:r>
            <a:r>
              <a:rPr lang="en-GB" sz="1400" dirty="0">
                <a:latin typeface="Aharoni" panose="02010803020104030203" pitchFamily="2" charset="-79"/>
                <a:ea typeface="Calibri" panose="020F0502020204030204" pitchFamily="34" charset="0"/>
                <a:cs typeface="Aharoni" panose="02010803020104030203" pitchFamily="2" charset="-79"/>
              </a:rPr>
              <a:t> </a:t>
            </a:r>
            <a:r>
              <a:rPr lang="en-GB" sz="14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Marlborough, New Zealand 2019</a:t>
            </a:r>
            <a:r>
              <a:rPr lang="en-GB" sz="1400" dirty="0">
                <a:ea typeface="Calibri" panose="020F0502020204030204" pitchFamily="34" charset="0"/>
                <a:cs typeface="Times New Roman" panose="02020603050405020304" pitchFamily="18" charset="0"/>
              </a:rPr>
              <a:t>                                    </a:t>
            </a:r>
            <a:r>
              <a:rPr lang="en-GB" sz="14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750ml/ 27.00 </a:t>
            </a:r>
            <a:endParaRPr lang="en-GB" sz="14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Aharoni" panose="02010803020104030203" pitchFamily="2" charset="-79"/>
                <a:ea typeface="Calibri" panose="020F0502020204030204" pitchFamily="34" charset="0"/>
                <a:cs typeface="Aharoni" panose="02010803020104030203" pitchFamily="2" charset="-79"/>
              </a:rPr>
              <a:t>Atance, Chardonnay  </a:t>
            </a:r>
            <a:r>
              <a:rPr lang="en-GB" sz="1400" dirty="0">
                <a:latin typeface="Aharoni" panose="02010803020104030203" pitchFamily="2" charset="-79"/>
                <a:ea typeface="Calibri" panose="020F0502020204030204" pitchFamily="34" charset="0"/>
                <a:cs typeface="Aharoni" panose="02010803020104030203" pitchFamily="2" charset="-79"/>
              </a:rPr>
              <a:t>                                          </a:t>
            </a:r>
            <a:r>
              <a:rPr lang="en-GB" sz="14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Valencia, Spain 2019</a:t>
            </a:r>
            <a:r>
              <a:rPr lang="en-GB" sz="1400" dirty="0">
                <a:ea typeface="Calibri" panose="020F0502020204030204" pitchFamily="34" charset="0"/>
                <a:cs typeface="Times New Roman" panose="02020603050405020304" pitchFamily="18" charset="0"/>
              </a:rPr>
              <a:t>                                             </a:t>
            </a:r>
            <a:r>
              <a:rPr lang="en-GB" sz="14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 750ml/23.00         </a:t>
            </a:r>
            <a:endParaRPr lang="en-GB" sz="14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en-GB" sz="1400" dirty="0">
                <a:effectLst/>
                <a:latin typeface="Aharoni" panose="02010803020104030203" pitchFamily="2" charset="-79"/>
                <a:ea typeface="Calibri" panose="020F0502020204030204" pitchFamily="34" charset="0"/>
                <a:cs typeface="Aharoni" panose="02010803020104030203" pitchFamily="2" charset="-79"/>
              </a:rPr>
              <a:t>Chateau Laffitte Laujac</a:t>
            </a:r>
          </a:p>
          <a:p>
            <a:pPr algn="ctr"/>
            <a:r>
              <a:rPr lang="en-GB" sz="14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Bordeaux, France 2016 </a:t>
            </a:r>
            <a:endParaRPr lang="en-GB" sz="14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en-GB" sz="14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750ml/42.00 </a:t>
            </a:r>
          </a:p>
          <a:p>
            <a:pPr algn="ctr"/>
            <a:endParaRPr lang="en-GB" sz="14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en-GB" sz="1400" b="1" dirty="0">
                <a:effectLst/>
                <a:latin typeface="Aharoni" panose="02010803020104030203" pitchFamily="2" charset="-79"/>
                <a:ea typeface="Calibri" panose="020F0502020204030204" pitchFamily="34" charset="0"/>
                <a:cs typeface="Aharoni" panose="02010803020104030203" pitchFamily="2" charset="-79"/>
              </a:rPr>
              <a:t>Valdivieso merlot </a:t>
            </a:r>
          </a:p>
          <a:p>
            <a:pPr algn="ctr"/>
            <a:r>
              <a:rPr lang="en-GB" sz="14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Rapel Valley, Chile 2020</a:t>
            </a:r>
            <a:endParaRPr lang="en-GB" sz="14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en-GB" sz="14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750ml/ 15.00 </a:t>
            </a:r>
          </a:p>
          <a:p>
            <a:pPr algn="ctr"/>
            <a:endParaRPr lang="en-GB" sz="14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en-GB" sz="1400" dirty="0">
                <a:effectLst/>
                <a:latin typeface="Aharoni" panose="02010803020104030203" pitchFamily="2" charset="-79"/>
                <a:ea typeface="Calibri" panose="020F0502020204030204" pitchFamily="34" charset="0"/>
                <a:cs typeface="Aharoni" panose="02010803020104030203" pitchFamily="2" charset="-79"/>
              </a:rPr>
              <a:t>Aber Falls Whisky</a:t>
            </a:r>
          </a:p>
          <a:p>
            <a:pPr algn="ctr"/>
            <a:r>
              <a:rPr lang="en-GB" sz="14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Single malt Welsh whisky 40%</a:t>
            </a:r>
            <a:endParaRPr lang="en-GB" sz="14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en-GB" sz="14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700ml/35.00No</a:t>
            </a:r>
            <a:endParaRPr lang="en-GB" sz="14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F59860ED-512F-26AE-9520-FDE6CE7D8813}"/>
              </a:ext>
            </a:extLst>
          </p:cNvPr>
          <p:cNvSpPr/>
          <p:nvPr/>
        </p:nvSpPr>
        <p:spPr>
          <a:xfrm>
            <a:off x="9833548" y="67455"/>
            <a:ext cx="2218544" cy="6521738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If you have any allergy, intolerance or a special      dietary requirement please notify our staff members about them before placing your order.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/>
            <a:endParaRPr lang="en-GB" dirty="0"/>
          </a:p>
        </p:txBody>
      </p:sp>
      <p:pic>
        <p:nvPicPr>
          <p:cNvPr id="15" name="Picture 14" descr="Logo, company name&#10;&#10;Description automatically generated">
            <a:extLst>
              <a:ext uri="{FF2B5EF4-FFF2-40B4-BE49-F238E27FC236}">
                <a16:creationId xmlns:a16="http://schemas.microsoft.com/office/drawing/2014/main" id="{5C3DED12-1BA1-A2CB-7461-12787DC0111B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116864" y="515908"/>
            <a:ext cx="1456055" cy="981075"/>
          </a:xfrm>
          <a:prstGeom prst="rect">
            <a:avLst/>
          </a:prstGeom>
        </p:spPr>
      </p:pic>
      <p:pic>
        <p:nvPicPr>
          <p:cNvPr id="16" name="Picture 15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C56C9246-0A2B-AF3F-EAFE-0529734C285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45" b="89503" l="8273" r="89928">
                        <a14:foregroundMark x1="8273" y1="30939" x2="8273" y2="3093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72296" y="4940513"/>
            <a:ext cx="2741048" cy="1635899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CD70A13-90BF-EDC6-6799-0400AE439C4E}"/>
              </a:ext>
            </a:extLst>
          </p:cNvPr>
          <p:cNvCxnSpPr>
            <a:cxnSpLocks/>
          </p:cNvCxnSpPr>
          <p:nvPr/>
        </p:nvCxnSpPr>
        <p:spPr>
          <a:xfrm>
            <a:off x="4527030" y="809469"/>
            <a:ext cx="0" cy="434714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Rectangle 18">
            <a:extLst>
              <a:ext uri="{FF2B5EF4-FFF2-40B4-BE49-F238E27FC236}">
                <a16:creationId xmlns:a16="http://schemas.microsoft.com/office/drawing/2014/main" id="{FC070E8D-A85E-C047-46C5-A4B1ACCBA059}"/>
              </a:ext>
            </a:extLst>
          </p:cNvPr>
          <p:cNvSpPr/>
          <p:nvPr/>
        </p:nvSpPr>
        <p:spPr>
          <a:xfrm>
            <a:off x="4916785" y="4766872"/>
            <a:ext cx="4392120" cy="18812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>
              <a:latin typeface="Algerian" panose="04020705040A02060702" pitchFamily="82" charset="0"/>
            </a:endParaRPr>
          </a:p>
          <a:p>
            <a:pPr algn="ctr"/>
            <a:endParaRPr lang="en-GB" dirty="0">
              <a:latin typeface="Algerian" panose="04020705040A02060702" pitchFamily="82" charset="0"/>
            </a:endParaRPr>
          </a:p>
          <a:p>
            <a:pPr algn="ctr"/>
            <a:r>
              <a:rPr lang="en-GB" dirty="0">
                <a:latin typeface="Algerian" panose="04020705040A02060702" pitchFamily="82" charset="0"/>
              </a:rPr>
              <a:t>Kids Menu</a:t>
            </a:r>
          </a:p>
          <a:p>
            <a:pPr algn="ctr"/>
            <a:endParaRPr lang="en-GB" dirty="0"/>
          </a:p>
          <a:p>
            <a:pPr algn="ctr"/>
            <a:r>
              <a:rPr lang="en-GB" sz="1400" dirty="0">
                <a:solidFill>
                  <a:srgbClr val="323E4F"/>
                </a:solidFill>
                <a:effectLst/>
                <a:latin typeface="Aharoni" panose="02010803020104030203" pitchFamily="2" charset="-79"/>
                <a:ea typeface="Calibri" panose="020F0502020204030204" pitchFamily="34" charset="0"/>
                <a:cs typeface="Aharoni" panose="02010803020104030203" pitchFamily="2" charset="-79"/>
              </a:rPr>
              <a:t>Dino nuggets</a:t>
            </a:r>
            <a:endParaRPr lang="en-GB" sz="1400" dirty="0">
              <a:effectLst/>
              <a:latin typeface="Aharoni" panose="02010803020104030203" pitchFamily="2" charset="-79"/>
              <a:ea typeface="Calibri" panose="020F0502020204030204" pitchFamily="34" charset="0"/>
              <a:cs typeface="Aharoni" panose="02010803020104030203" pitchFamily="2" charset="-79"/>
            </a:endParaRPr>
          </a:p>
          <a:p>
            <a:pPr algn="ctr"/>
            <a:r>
              <a:rPr lang="en-GB" sz="1400" dirty="0">
                <a:solidFill>
                  <a:srgbClr val="323E4F"/>
                </a:solidFill>
                <a:effectLst/>
                <a:ea typeface="Calibri" panose="020F0502020204030204" pitchFamily="34" charset="0"/>
                <a:cs typeface="Calibri" panose="020F0502020204030204" pitchFamily="34" charset="0"/>
              </a:rPr>
              <a:t>5 Dino shaped chicken breast pieces with chips and sauce</a:t>
            </a:r>
            <a:endParaRPr lang="en-GB" sz="14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en-GB" sz="1400" dirty="0">
                <a:solidFill>
                  <a:srgbClr val="323E4F"/>
                </a:solidFill>
                <a:effectLst/>
                <a:latin typeface="Aharoni" panose="02010803020104030203" pitchFamily="2" charset="-79"/>
                <a:ea typeface="Calibri" panose="020F0502020204030204" pitchFamily="34" charset="0"/>
                <a:cs typeface="Aharoni" panose="02010803020104030203" pitchFamily="2" charset="-79"/>
              </a:rPr>
              <a:t>Happy cakes with ice cream</a:t>
            </a:r>
            <a:endParaRPr lang="en-GB" sz="1400" dirty="0">
              <a:effectLst/>
              <a:latin typeface="Aharoni" panose="02010803020104030203" pitchFamily="2" charset="-79"/>
              <a:ea typeface="Calibri" panose="020F0502020204030204" pitchFamily="34" charset="0"/>
              <a:cs typeface="Aharoni" panose="02010803020104030203" pitchFamily="2" charset="-79"/>
            </a:endParaRPr>
          </a:p>
          <a:p>
            <a:pPr algn="ctr"/>
            <a:r>
              <a:rPr lang="en-GB" sz="1400" dirty="0">
                <a:solidFill>
                  <a:srgbClr val="323E4F"/>
                </a:solidFill>
                <a:effectLst/>
                <a:ea typeface="Calibri" panose="020F0502020204030204" pitchFamily="34" charset="0"/>
                <a:cs typeface="Calibri" panose="020F0502020204030204" pitchFamily="34" charset="0"/>
              </a:rPr>
              <a:t>2 fluffy pancakes with strawberry or blubbery sauce and vanilla ice cream </a:t>
            </a:r>
          </a:p>
          <a:p>
            <a:pPr algn="ctr"/>
            <a:r>
              <a:rPr lang="en-GB" sz="1400" dirty="0">
                <a:solidFill>
                  <a:srgbClr val="323E4F"/>
                </a:solidFill>
                <a:effectLst/>
                <a:latin typeface="Aharoni" panose="02010803020104030203" pitchFamily="2" charset="-79"/>
                <a:ea typeface="Calibri" panose="020F0502020204030204" pitchFamily="34" charset="0"/>
                <a:cs typeface="Aharoni" panose="02010803020104030203" pitchFamily="2" charset="-79"/>
              </a:rPr>
              <a:t>Hollinger organic apple / orange juice </a:t>
            </a:r>
            <a:endParaRPr lang="en-GB" sz="1400" dirty="0">
              <a:effectLst/>
              <a:latin typeface="Aharoni" panose="02010803020104030203" pitchFamily="2" charset="-79"/>
              <a:ea typeface="Calibri" panose="020F0502020204030204" pitchFamily="34" charset="0"/>
              <a:cs typeface="Aharoni" panose="02010803020104030203" pitchFamily="2" charset="-79"/>
            </a:endParaRPr>
          </a:p>
          <a:p>
            <a:pPr algn="ctr"/>
            <a:endParaRPr lang="en-GB" sz="1400" dirty="0">
              <a:effectLst/>
              <a:latin typeface="Aharoni" panose="02010803020104030203" pitchFamily="2" charset="-79"/>
              <a:ea typeface="Calibri" panose="020F0502020204030204" pitchFamily="34" charset="0"/>
              <a:cs typeface="Aharoni" panose="02010803020104030203" pitchFamily="2" charset="-79"/>
            </a:endParaRPr>
          </a:p>
          <a:p>
            <a:pPr algn="ctr"/>
            <a:endParaRPr lang="en-GB" dirty="0"/>
          </a:p>
        </p:txBody>
      </p:sp>
      <p:pic>
        <p:nvPicPr>
          <p:cNvPr id="23" name="Picture 22" descr="A picture containing text, sign, clipart&#10;&#10;Description automatically generated">
            <a:extLst>
              <a:ext uri="{FF2B5EF4-FFF2-40B4-BE49-F238E27FC236}">
                <a16:creationId xmlns:a16="http://schemas.microsoft.com/office/drawing/2014/main" id="{E40ABCAE-88A6-76AE-17E0-F627AB060158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8145619" y="209863"/>
            <a:ext cx="377825" cy="3663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59235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86BE546-AA44-A71A-6EA5-BEFC0F1ADC24}"/>
              </a:ext>
            </a:extLst>
          </p:cNvPr>
          <p:cNvSpPr txBox="1"/>
          <p:nvPr/>
        </p:nvSpPr>
        <p:spPr>
          <a:xfrm>
            <a:off x="854439" y="689548"/>
            <a:ext cx="11167672" cy="71201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Reference:</a:t>
            </a:r>
          </a:p>
          <a:p>
            <a:endParaRPr lang="en-GB" dirty="0"/>
          </a:p>
          <a:p>
            <a:pPr marL="342900" lvl="0" indent="-342900" algn="just">
              <a:lnSpc>
                <a:spcPct val="107000"/>
              </a:lnSpc>
              <a:buFont typeface="+mj-lt"/>
              <a:buAutoNum type="arabicPeriod"/>
            </a:pPr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App Store (2022) [store] Deliveroo app. Available at: apps.apple.com/us/app/</a:t>
            </a:r>
            <a:r>
              <a:rPr lang="en-GB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deliveroo</a:t>
            </a:r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-food-delivery/id1001501844 (accessed:13.06.2022</a:t>
            </a:r>
          </a:p>
          <a:p>
            <a:pPr marL="342900" lvl="0" indent="-342900" algn="just">
              <a:lnSpc>
                <a:spcPct val="107000"/>
              </a:lnSpc>
              <a:buFont typeface="+mj-lt"/>
              <a:buAutoNum type="arabicPeriod"/>
            </a:pPr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App Store (2022) [store] Just eat – food delivery app. Available at: https//apps.apple.com/</a:t>
            </a:r>
            <a:r>
              <a:rPr lang="en-GB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gb</a:t>
            </a:r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/app/just-eat-food-delivery-</a:t>
            </a:r>
            <a:r>
              <a:rPr lang="en-GB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uk</a:t>
            </a:r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/id566347057 (accessed:13.06.2022</a:t>
            </a:r>
          </a:p>
          <a:p>
            <a:pPr marL="342900" lvl="0" indent="-342900" algn="just">
              <a:lnSpc>
                <a:spcPct val="107000"/>
              </a:lnSpc>
              <a:buFont typeface="+mj-lt"/>
              <a:buAutoNum type="arabicPeriod"/>
            </a:pPr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App Store (2022 )[store] Uber eats app Available at: https//apps.apple.com/hu/app/uber-eats-food-delivery/id1058959277 (accessed: 13.04.2022</a:t>
            </a:r>
          </a:p>
          <a:p>
            <a:pPr marL="342900" lvl="0" indent="-342900" algn="just">
              <a:lnSpc>
                <a:spcPct val="107000"/>
              </a:lnSpc>
              <a:buFont typeface="+mj-lt"/>
              <a:buAutoNum type="arabicPeriod"/>
            </a:pPr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Astrolabe Wines (2022) [official web] Available at: https//astrolabewines.co.nz (accessed: 14.06.2022)</a:t>
            </a:r>
          </a:p>
          <a:p>
            <a:pPr marL="342900" lvl="0" indent="-342900" algn="just">
              <a:lnSpc>
                <a:spcPct val="107000"/>
              </a:lnSpc>
              <a:buFont typeface="+mj-lt"/>
              <a:buAutoNum type="arabicPeriod"/>
            </a:pPr>
            <a:r>
              <a:rPr lang="en-GB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Bartec</a:t>
            </a:r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(2022) [official website] </a:t>
            </a:r>
            <a:r>
              <a:rPr lang="en-GB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Barcode Scanning.</a:t>
            </a:r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 Available at: https//www.pixavi.com/use-cases/barcode-scanning-hazardous-areas/  (accessed:13.06.2022)</a:t>
            </a: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The good wine shop (2022)[online wine shop] Atance Chardonnay Valencia 2019. Available at:</a:t>
            </a: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ttps//www.thegoodwineshop.co.uk/products/atance-chardonnay-valencia?variant=39605302919234&amp;currency=GBP&amp;utm_medium=product_sync&amp;utm_source=google&amp;utm_content=sag_organic&amp;utm_campaign=sag_organic&amp;gclid=CjwKCAjw46CVBhB1EiwAgy6M4vQBO9xS-FNPUM26rNak_VkVlRbpbfhP17Fm5xLE27BD51ZsLtbRDBoCXpcQAvD_Bw (accessed: 14.06.2022)</a:t>
            </a: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Vivino</a:t>
            </a:r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(2022) [online shop] Chateau Laffitte </a:t>
            </a:r>
            <a:r>
              <a:rPr lang="en-GB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Laujuc</a:t>
            </a:r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Medoc 2016. Available at: </a:t>
            </a:r>
            <a:r>
              <a:rPr lang="en-GB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https//</a:t>
            </a:r>
            <a:r>
              <a:rPr lang="en-GB" u="sng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www.vivino.com/GB/en/laffitte-laujac-medoc/w/1137048?year=2016</a:t>
            </a:r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(accessed: 14.06.2022)</a:t>
            </a:r>
          </a:p>
          <a:p>
            <a:pPr marL="457200">
              <a:lnSpc>
                <a:spcPct val="107000"/>
              </a:lnSpc>
              <a:spcAft>
                <a:spcPts val="800"/>
              </a:spcAft>
            </a:pPr>
            <a:endParaRPr lang="en-GB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buFont typeface="+mj-lt"/>
              <a:buAutoNum type="arabicPeriod"/>
            </a:pPr>
            <a:endParaRPr lang="en-GB" sz="14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algn="just"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algn="just"/>
            <a:endParaRPr lang="en-GB" sz="1400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311352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99</TotalTime>
  <Words>726</Words>
  <Application>Microsoft Office PowerPoint</Application>
  <PresentationFormat>Widescreen</PresentationFormat>
  <Paragraphs>81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11" baseType="lpstr">
      <vt:lpstr>Abadi</vt:lpstr>
      <vt:lpstr>Aharoni</vt:lpstr>
      <vt:lpstr>Algerian</vt:lpstr>
      <vt:lpstr>Arial</vt:lpstr>
      <vt:lpstr>Baguet Script</vt:lpstr>
      <vt:lpstr>Calibri</vt:lpstr>
      <vt:lpstr>Calibri Light</vt:lpstr>
      <vt:lpstr>Office Theme</vt:lpstr>
      <vt:lpstr>Trinity Hotel  23 Mumbles Road, Swansea, SA35AB Monday – Sunday 11am - 10 pm Contact no: 1792 468362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Trinity Hotel  23 Mumbles Road, Swansea, SA35AB Monday – Sunday 11am - 10 pm Contact no: 1792 468362 </dc:title>
  <dc:creator>roxana belu</dc:creator>
  <cp:lastModifiedBy>roxana belu</cp:lastModifiedBy>
  <cp:revision>1</cp:revision>
  <dcterms:created xsi:type="dcterms:W3CDTF">2022-06-15T12:48:21Z</dcterms:created>
  <dcterms:modified xsi:type="dcterms:W3CDTF">2022-06-15T14:27:45Z</dcterms:modified>
</cp:coreProperties>
</file>