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7" r:id="rId4"/>
    <p:sldId id="268" r:id="rId5"/>
    <p:sldId id="265" r:id="rId6"/>
    <p:sldId id="262" r:id="rId7"/>
    <p:sldId id="266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1498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ith a small boat in a body of water&#10;&#10;Description automatically generated">
            <a:extLst>
              <a:ext uri="{FF2B5EF4-FFF2-40B4-BE49-F238E27FC236}">
                <a16:creationId xmlns:a16="http://schemas.microsoft.com/office/drawing/2014/main" id="{98102F56-BCB6-4D3A-B05C-40F32E42C70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23226"/>
          <a:stretch/>
        </p:blipFill>
        <p:spPr>
          <a:xfrm>
            <a:off x="2123728" y="0"/>
            <a:ext cx="7020272" cy="6858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7504" y="116632"/>
            <a:ext cx="90364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FFC000"/>
                </a:solidFill>
              </a:rPr>
              <a:t>Genre Case Study:</a:t>
            </a:r>
          </a:p>
          <a:p>
            <a:r>
              <a:rPr lang="en-GB" sz="3200" b="1" dirty="0">
                <a:solidFill>
                  <a:srgbClr val="FFC000"/>
                </a:solidFill>
              </a:rPr>
              <a:t>Revisioning the Western</a:t>
            </a:r>
          </a:p>
          <a:p>
            <a:endParaRPr lang="en-GB" sz="32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285720" y="357166"/>
            <a:ext cx="8572560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FFC000"/>
                </a:solidFill>
              </a:rPr>
              <a:t>The Revisionist Western</a:t>
            </a:r>
            <a:endParaRPr lang="en-GB" sz="3600" dirty="0">
              <a:solidFill>
                <a:srgbClr val="FFC000"/>
              </a:solidFill>
            </a:endParaRPr>
          </a:p>
          <a:p>
            <a:endParaRPr lang="en-GB" sz="3600" dirty="0"/>
          </a:p>
          <a:p>
            <a:r>
              <a:rPr lang="en-GB" sz="2800" dirty="0"/>
              <a:t>“Revisionist Westerns are ‘films that in whole or part interrogate aspects of the genre such as its traditional representations of </a:t>
            </a:r>
            <a:r>
              <a:rPr lang="en-GB" sz="2800" b="1" i="1" dirty="0">
                <a:solidFill>
                  <a:srgbClr val="FFC000"/>
                </a:solidFill>
              </a:rPr>
              <a:t>history</a:t>
            </a:r>
            <a:r>
              <a:rPr lang="en-GB" sz="2800" dirty="0"/>
              <a:t> and </a:t>
            </a:r>
            <a:r>
              <a:rPr lang="en-GB" sz="2800" b="1" i="1" dirty="0">
                <a:solidFill>
                  <a:srgbClr val="FFC000"/>
                </a:solidFill>
              </a:rPr>
              <a:t>myth</a:t>
            </a:r>
            <a:r>
              <a:rPr lang="en-GB" sz="2800" dirty="0"/>
              <a:t>, </a:t>
            </a:r>
            <a:r>
              <a:rPr lang="en-GB" sz="2800" b="1" i="1" dirty="0">
                <a:solidFill>
                  <a:srgbClr val="FFC000"/>
                </a:solidFill>
              </a:rPr>
              <a:t>heroism</a:t>
            </a:r>
            <a:r>
              <a:rPr lang="en-GB" sz="2800" dirty="0"/>
              <a:t> and </a:t>
            </a:r>
            <a:r>
              <a:rPr lang="en-GB" sz="2800" b="1" i="1" dirty="0">
                <a:solidFill>
                  <a:srgbClr val="FFC000"/>
                </a:solidFill>
              </a:rPr>
              <a:t>violence</a:t>
            </a:r>
            <a:r>
              <a:rPr lang="en-GB" sz="2800" dirty="0"/>
              <a:t>, </a:t>
            </a:r>
            <a:r>
              <a:rPr lang="en-GB" sz="2800" b="1" i="1" dirty="0">
                <a:solidFill>
                  <a:srgbClr val="FFC000"/>
                </a:solidFill>
              </a:rPr>
              <a:t>masculinity</a:t>
            </a:r>
            <a:r>
              <a:rPr lang="en-GB" sz="2800" dirty="0"/>
              <a:t> and </a:t>
            </a:r>
            <a:r>
              <a:rPr lang="en-GB" sz="2800" b="1" i="1" dirty="0">
                <a:solidFill>
                  <a:srgbClr val="FFC000"/>
                </a:solidFill>
              </a:rPr>
              <a:t>minority</a:t>
            </a:r>
            <a:r>
              <a:rPr lang="en-GB" sz="2800" dirty="0"/>
              <a:t>’ which ‘can be seen now to make up the primary focus of the genre’.”</a:t>
            </a:r>
          </a:p>
          <a:p>
            <a:endParaRPr lang="en-GB" sz="28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1600" dirty="0"/>
              <a:t>Jim Kitses (Kitses and Rickman, 1998, p.19) in </a:t>
            </a:r>
            <a:r>
              <a:rPr lang="en-GB" sz="1600" i="1" dirty="0"/>
              <a:t>The Western</a:t>
            </a:r>
            <a:r>
              <a:rPr lang="en-GB" sz="1600" dirty="0"/>
              <a:t>, David Lusted (Harlow: Longman Pearson, 2003), p.231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28596" y="357166"/>
            <a:ext cx="8358246" cy="5663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i="1" dirty="0">
                <a:solidFill>
                  <a:srgbClr val="FFC000"/>
                </a:solidFill>
              </a:rPr>
              <a:t>Dead Man</a:t>
            </a:r>
            <a:r>
              <a:rPr lang="en-GB" sz="3200" b="1" dirty="0">
                <a:solidFill>
                  <a:srgbClr val="FFC000"/>
                </a:solidFill>
              </a:rPr>
              <a:t>: ‘a cinematic poem of embitterment’</a:t>
            </a:r>
          </a:p>
          <a:p>
            <a:endParaRPr lang="en-GB" sz="3600" dirty="0"/>
          </a:p>
          <a:p>
            <a:r>
              <a:rPr lang="en-GB" sz="2800" dirty="0"/>
              <a:t>In Jarmusch’s </a:t>
            </a:r>
            <a:r>
              <a:rPr lang="en-GB" sz="2800" i="1" dirty="0"/>
              <a:t>Dead Man</a:t>
            </a:r>
            <a:r>
              <a:rPr lang="en-GB" sz="2800" dirty="0"/>
              <a:t>, there is no American West. There is only a landscape that America the conqueror has emptied of its natives and turned into a capitalist charnel house. The Western is the American cinema’s pride and joy as well as its good will ambassador … there [is] nothing as bluntly dismissive of the United States of America’s very existence as Jarmusch’s cinematic poem of embitterment.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algn="r"/>
            <a:r>
              <a:rPr lang="en-GB" sz="1600" dirty="0"/>
              <a:t>Kent Jones in Jonathan Rosenbaum, </a:t>
            </a:r>
            <a:r>
              <a:rPr lang="en-GB" sz="1600" i="1" dirty="0"/>
              <a:t>Dead Man </a:t>
            </a:r>
            <a:r>
              <a:rPr lang="en-GB" sz="1600" dirty="0"/>
              <a:t>(London: BFI, 2005), p.18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28596" y="357166"/>
            <a:ext cx="835824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i="1" dirty="0">
                <a:solidFill>
                  <a:srgbClr val="FFC000"/>
                </a:solidFill>
              </a:rPr>
              <a:t>Dead Man</a:t>
            </a:r>
            <a:r>
              <a:rPr lang="en-GB" sz="3200" b="1" dirty="0">
                <a:solidFill>
                  <a:srgbClr val="FFC000"/>
                </a:solidFill>
              </a:rPr>
              <a:t>: violence, death, closure</a:t>
            </a:r>
          </a:p>
          <a:p>
            <a:endParaRPr lang="en-GB" sz="3600" dirty="0"/>
          </a:p>
          <a:p>
            <a:r>
              <a:rPr lang="en-GB" sz="2400" dirty="0"/>
              <a:t>Every time someone fires a gun at someone else in this film, the gesture is awkward, unheroic, pathetic … creating a sense of embarrassment and overall discomfort in the viewer that is the reverse of what ensues from the highly aestheticized forms of violence that have become </a:t>
            </a:r>
            <a:r>
              <a:rPr lang="en-GB" sz="2400" i="1" dirty="0"/>
              <a:t>de rigeur</a:t>
            </a:r>
            <a:r>
              <a:rPr lang="en-GB" sz="2400" dirty="0"/>
              <a:t> in commercial Hollywood … Jarmusch refuses to respect or valorise bloodshed.</a:t>
            </a:r>
          </a:p>
          <a:p>
            <a:endParaRPr lang="en-GB" sz="2400" dirty="0"/>
          </a:p>
          <a:p>
            <a:r>
              <a:rPr lang="en-GB" sz="2400" dirty="0"/>
              <a:t>Describing a voyage to the furthest point west … the film ends with a wide expanse of cavernous sky and ocean conceived as an empty stage. If there’s anything like a curtain speech, we have to deliver it to ourselves, to the strain of Neil Young’s music.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pPr algn="r"/>
            <a:r>
              <a:rPr lang="en-GB" sz="1600" dirty="0"/>
              <a:t>Jonathan Rosenbaum, </a:t>
            </a:r>
            <a:r>
              <a:rPr lang="en-GB" sz="1600" i="1" dirty="0"/>
              <a:t>Dead Man </a:t>
            </a:r>
            <a:r>
              <a:rPr lang="en-GB" sz="1600" dirty="0"/>
              <a:t>(London: BFI, 2005), pp.37-39, 82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57158" y="857232"/>
            <a:ext cx="371477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>
                <a:solidFill>
                  <a:srgbClr val="FFC000"/>
                </a:solidFill>
              </a:rPr>
              <a:t>The Wilderness/Desert</a:t>
            </a:r>
          </a:p>
          <a:p>
            <a:endParaRPr lang="en-GB" sz="2400" i="1" dirty="0"/>
          </a:p>
          <a:p>
            <a:r>
              <a:rPr lang="en-GB" sz="2400" dirty="0">
                <a:solidFill>
                  <a:srgbClr val="FFC000"/>
                </a:solidFill>
              </a:rPr>
              <a:t>The individual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Freedom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Honour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Self-knowledge/Self-interest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Integrity</a:t>
            </a:r>
          </a:p>
          <a:p>
            <a:endParaRPr lang="en-GB" sz="2400" dirty="0"/>
          </a:p>
          <a:p>
            <a:r>
              <a:rPr lang="en-GB" sz="2400" dirty="0">
                <a:solidFill>
                  <a:srgbClr val="FFC000"/>
                </a:solidFill>
              </a:rPr>
              <a:t>Nature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Purity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Brutalisation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Savagery</a:t>
            </a:r>
          </a:p>
          <a:p>
            <a:pPr>
              <a:buFont typeface="Arial" pitchFamily="34" charset="0"/>
              <a:buChar char="•"/>
            </a:pPr>
            <a:endParaRPr lang="en-GB" sz="2000" dirty="0"/>
          </a:p>
          <a:p>
            <a:r>
              <a:rPr lang="en-GB" sz="2400" dirty="0">
                <a:solidFill>
                  <a:srgbClr val="FFC000"/>
                </a:solidFill>
              </a:rPr>
              <a:t>The West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Equality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Agrarianism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Tradition</a:t>
            </a:r>
            <a:endParaRPr lang="en-GB" sz="3600" dirty="0"/>
          </a:p>
        </p:txBody>
      </p:sp>
      <p:sp>
        <p:nvSpPr>
          <p:cNvPr id="3" name="TextBox 2"/>
          <p:cNvSpPr txBox="1"/>
          <p:nvPr/>
        </p:nvSpPr>
        <p:spPr>
          <a:xfrm>
            <a:off x="357158" y="142852"/>
            <a:ext cx="84380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FFC000"/>
                </a:solidFill>
              </a:rPr>
              <a:t>The Western: some structuring oppositions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14876" y="857232"/>
            <a:ext cx="371477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>
                <a:solidFill>
                  <a:srgbClr val="00B0F0"/>
                </a:solidFill>
              </a:rPr>
              <a:t>Civilisation/Garden</a:t>
            </a:r>
          </a:p>
          <a:p>
            <a:endParaRPr lang="en-GB" sz="2400" i="1" dirty="0"/>
          </a:p>
          <a:p>
            <a:r>
              <a:rPr lang="en-GB" sz="2400" dirty="0">
                <a:solidFill>
                  <a:srgbClr val="00B0F0"/>
                </a:solidFill>
              </a:rPr>
              <a:t>The community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Restriction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Institutions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Illusion/Social responsibility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Compromise</a:t>
            </a:r>
          </a:p>
          <a:p>
            <a:endParaRPr lang="en-GB" sz="2400" dirty="0"/>
          </a:p>
          <a:p>
            <a:r>
              <a:rPr lang="en-GB" sz="2400" dirty="0">
                <a:solidFill>
                  <a:srgbClr val="00B0F0"/>
                </a:solidFill>
              </a:rPr>
              <a:t>Culture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Corruption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Refinement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Humanity</a:t>
            </a:r>
          </a:p>
          <a:p>
            <a:pPr>
              <a:buFont typeface="Arial" pitchFamily="34" charset="0"/>
              <a:buChar char="•"/>
            </a:pPr>
            <a:endParaRPr lang="en-GB" sz="2000" dirty="0"/>
          </a:p>
          <a:p>
            <a:r>
              <a:rPr lang="en-GB" sz="2400" dirty="0">
                <a:solidFill>
                  <a:srgbClr val="00B0F0"/>
                </a:solidFill>
              </a:rPr>
              <a:t>The East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Class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Industrialism</a:t>
            </a:r>
          </a:p>
          <a:p>
            <a:pPr>
              <a:buFont typeface="Arial" pitchFamily="34" charset="0"/>
              <a:buChar char="•"/>
            </a:pPr>
            <a:r>
              <a:rPr lang="en-GB" sz="2000" dirty="0"/>
              <a:t>Change</a:t>
            </a:r>
            <a:endParaRPr lang="en-GB" sz="3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unforgiven.jpg"/>
          <p:cNvPicPr>
            <a:picLocks noChangeAspect="1"/>
          </p:cNvPicPr>
          <p:nvPr/>
        </p:nvPicPr>
        <p:blipFill>
          <a:blip r:embed="rId2"/>
          <a:srcRect l="35156" r="14843"/>
          <a:stretch>
            <a:fillRect/>
          </a:stretch>
        </p:blipFill>
        <p:spPr>
          <a:xfrm>
            <a:off x="3047958" y="0"/>
            <a:ext cx="6096042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/>
          <p:cNvSpPr txBox="1"/>
          <p:nvPr/>
        </p:nvSpPr>
        <p:spPr>
          <a:xfrm>
            <a:off x="0" y="0"/>
            <a:ext cx="23212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>
                <a:solidFill>
                  <a:srgbClr val="FFC000"/>
                </a:solidFill>
              </a:rPr>
              <a:t>Unforgiven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571480"/>
            <a:ext cx="16749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Eastwood, 1992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857232"/>
            <a:ext cx="414337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Good and evil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Outlaw vs. Lawman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People vs. ‘big business’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Masculinity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Heroism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Violence/death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Capitalism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The law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People vs. ‘big business’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The bounty hunter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Prostitution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Minority (Race)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Casting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Media representation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with a small boat in a body of water&#10;&#10;Description automatically generated">
            <a:extLst>
              <a:ext uri="{FF2B5EF4-FFF2-40B4-BE49-F238E27FC236}">
                <a16:creationId xmlns:a16="http://schemas.microsoft.com/office/drawing/2014/main" id="{EEAA2E37-CAAD-4D27-87E1-19691FC3618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226"/>
          <a:stretch/>
        </p:blipFill>
        <p:spPr>
          <a:xfrm>
            <a:off x="2123728" y="0"/>
            <a:ext cx="7020272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0"/>
            <a:ext cx="21852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Dead Man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571480"/>
            <a:ext cx="1643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Jarmusch, 1995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0" y="1428736"/>
            <a:ext cx="514350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Rejection of: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historical metanarrative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‘Other’ as central character(s)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Portrayal of Native Americans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Treatment of violence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Critique of capitalism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Intertextuality: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William Blake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Spaghetti Western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American popular culture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Refusal of closure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Incongruity: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the ‘Acid Western’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472</TotalTime>
  <Words>498</Words>
  <Application>Microsoft Office PowerPoint</Application>
  <PresentationFormat>On-screen Show (4:3)</PresentationFormat>
  <Paragraphs>94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 Jones</cp:lastModifiedBy>
  <cp:revision>47</cp:revision>
  <dcterms:created xsi:type="dcterms:W3CDTF">2016-10-05T07:20:19Z</dcterms:created>
  <dcterms:modified xsi:type="dcterms:W3CDTF">2019-10-12T22:33:34Z</dcterms:modified>
</cp:coreProperties>
</file>