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59" r:id="rId7"/>
    <p:sldId id="272" r:id="rId8"/>
    <p:sldId id="264" r:id="rId9"/>
    <p:sldId id="273" r:id="rId10"/>
    <p:sldId id="268" r:id="rId11"/>
    <p:sldId id="274" r:id="rId12"/>
    <p:sldId id="269" r:id="rId13"/>
    <p:sldId id="266" r:id="rId14"/>
    <p:sldId id="270" r:id="rId15"/>
    <p:sldId id="271" r:id="rId16"/>
    <p:sldId id="27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9B3372-74CF-4E21-A4D4-286B22AA5A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3762BE-D43C-49F5-99A5-BF49C695927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85766F-5EC0-4797-B4D1-777FCB005B11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89E452-9BCA-4AF5-9A9C-233BF410EAA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BF9F63-CE4F-44E2-A07D-7E654DE9F57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AC76B-F5B1-4D6E-BACD-2A80744AC9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1452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4B5EC-152C-4627-80C0-63B10D5574EF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EE60E-651F-40CC-AD73-C00F10CE42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41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254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808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279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15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05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622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141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401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255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284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454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05272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53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6050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16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0534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062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9873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vmware.com/vsphere/2020/03/vsphere-7-features.html" TargetMode="External"/><Relationship Id="rId2" Type="http://schemas.openxmlformats.org/officeDocument/2006/relationships/hyperlink" Target="https://doi.org/10.1016/j.proeng.2016.01.30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epository.stcloudstate.edu/msia_etds/23" TargetMode="External"/><Relationship Id="rId4" Type="http://schemas.openxmlformats.org/officeDocument/2006/relationships/hyperlink" Target="https://www.parallels.com/blogs/ras/virtual-machi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D3E5-C7A3-47DF-A374-46BF83A699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5400" dirty="0">
                <a:latin typeface="Rockwell" panose="02060603020205020403" pitchFamily="18" charset="0"/>
              </a:rPr>
              <a:t>An investigation on different data centre virtualization service providers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78725B-6E40-4D82-B375-7831D81C29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0212" y="3429000"/>
            <a:ext cx="8791575" cy="2907819"/>
          </a:xfrm>
        </p:spPr>
        <p:txBody>
          <a:bodyPr>
            <a:normAutofit/>
          </a:bodyPr>
          <a:lstStyle/>
          <a:p>
            <a:pPr algn="ctr"/>
            <a:endParaRPr lang="en-US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/>
            <a:endParaRPr lang="en-US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/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Name: Claudiu albus</a:t>
            </a:r>
          </a:p>
          <a:p>
            <a:pPr algn="ctr"/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id: 1809254</a:t>
            </a:r>
          </a:p>
          <a:p>
            <a:pPr algn="ctr"/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Lecturer: Koushik Modak</a:t>
            </a:r>
          </a:p>
        </p:txBody>
      </p:sp>
    </p:spTree>
    <p:extLst>
      <p:ext uri="{BB962C8B-B14F-4D97-AF65-F5344CB8AC3E}">
        <p14:creationId xmlns:p14="http://schemas.microsoft.com/office/powerpoint/2010/main" val="1819359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6CE4-2B13-4715-B5B2-615A55922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76058"/>
          </a:xfrm>
        </p:spPr>
        <p:txBody>
          <a:bodyPr>
            <a:noAutofit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The benefits of using Cloud Computing within any organization</a:t>
            </a:r>
            <a:endParaRPr lang="en-US" sz="4400" dirty="0">
              <a:latin typeface="Rockwell" panose="02060603020205020403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337690B-5AC4-4218-9929-EE283304A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006181"/>
            <a:ext cx="9905999" cy="4155348"/>
          </a:xfrm>
        </p:spPr>
        <p:txBody>
          <a:bodyPr/>
          <a:lstStyle/>
          <a:p>
            <a:r>
              <a:rPr lang="en-GB" dirty="0"/>
              <a:t>Flexibility</a:t>
            </a:r>
          </a:p>
          <a:p>
            <a:r>
              <a:rPr lang="en-GB" dirty="0"/>
              <a:t>Scalability </a:t>
            </a:r>
          </a:p>
          <a:p>
            <a:r>
              <a:rPr lang="en-GB" dirty="0"/>
              <a:t>Broad Network Access</a:t>
            </a:r>
          </a:p>
          <a:p>
            <a:r>
              <a:rPr lang="en-GB" dirty="0"/>
              <a:t>Location independence</a:t>
            </a:r>
          </a:p>
          <a:p>
            <a:r>
              <a:rPr lang="en-GB" dirty="0"/>
              <a:t>Unlimited Storage</a:t>
            </a:r>
          </a:p>
          <a:p>
            <a:r>
              <a:rPr lang="en-GB" dirty="0"/>
              <a:t>Backup and Recovery [1]</a:t>
            </a:r>
          </a:p>
        </p:txBody>
      </p:sp>
      <p:pic>
        <p:nvPicPr>
          <p:cNvPr id="4" name="Picture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D9CBBEC-DDEB-4691-9EFD-24471C067A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7218" y="2177109"/>
            <a:ext cx="3979605" cy="265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689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6CE4-2B13-4715-B5B2-615A55922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949025"/>
          </a:xfrm>
        </p:spPr>
        <p:txBody>
          <a:bodyPr>
            <a:normAutofit/>
          </a:bodyPr>
          <a:lstStyle/>
          <a:p>
            <a:pPr marR="0" lvl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Pct val="125000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The Virtualization Concept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660188-4345-4852-A183-04BF241A9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567542"/>
            <a:ext cx="9905999" cy="4671939"/>
          </a:xfrm>
        </p:spPr>
        <p:txBody>
          <a:bodyPr>
            <a:normAutofit/>
          </a:bodyPr>
          <a:lstStyle/>
          <a:p>
            <a:r>
              <a:rPr lang="en-GB" dirty="0"/>
              <a:t>Running multiple operating systems on a single hardware entity.</a:t>
            </a:r>
          </a:p>
          <a:p>
            <a:r>
              <a:rPr lang="en-GB" dirty="0"/>
              <a:t>The possibility to virtualize his workloads using just a piece of software, known as Hypervisor [2].</a:t>
            </a:r>
          </a:p>
          <a:p>
            <a:endParaRPr lang="en-GB" dirty="0"/>
          </a:p>
          <a:p>
            <a:pPr marL="0" indent="0">
              <a:buNone/>
            </a:pPr>
            <a:r>
              <a:rPr kumimoji="0" lang="en-US" sz="2800" b="0" i="0" u="none" strike="noStrike" kern="1200" cap="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j-ea"/>
                <a:cs typeface="+mj-cs"/>
              </a:rPr>
              <a:t> Benefits</a:t>
            </a:r>
          </a:p>
          <a:p>
            <a:r>
              <a:rPr lang="en-GB" dirty="0"/>
              <a:t>Lower cost.</a:t>
            </a:r>
          </a:p>
          <a:p>
            <a:r>
              <a:rPr lang="en-GB" dirty="0"/>
              <a:t>Increased productivity.</a:t>
            </a:r>
          </a:p>
          <a:p>
            <a:r>
              <a:rPr lang="en-GB" dirty="0"/>
              <a:t>Quicker recovery and backup [2].</a:t>
            </a:r>
          </a:p>
        </p:txBody>
      </p:sp>
      <p:pic>
        <p:nvPicPr>
          <p:cNvPr id="4" name="Picture 3" descr="Timeline&#10;&#10;Description automatically generated">
            <a:extLst>
              <a:ext uri="{FF2B5EF4-FFF2-40B4-BE49-F238E27FC236}">
                <a16:creationId xmlns:a16="http://schemas.microsoft.com/office/drawing/2014/main" id="{BF3B6B50-9C42-4B5B-864C-364574A23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6356" y="2967135"/>
            <a:ext cx="5361055" cy="293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417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65100-00EB-424B-967B-582B8D6DF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247204"/>
            <a:ext cx="9905998" cy="1222936"/>
          </a:xfrm>
        </p:spPr>
        <p:txBody>
          <a:bodyPr anchor="ctr">
            <a:normAutofit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Types of Virtualization</a:t>
            </a:r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E2745AA6-BDF3-4D80-B8D3-D237FDC8587E}"/>
              </a:ext>
            </a:extLst>
          </p:cNvPr>
          <p:cNvSpPr/>
          <p:nvPr/>
        </p:nvSpPr>
        <p:spPr>
          <a:xfrm>
            <a:off x="3153294" y="1558796"/>
            <a:ext cx="2668085" cy="7494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Full Virtualization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45932AB-4687-4CE9-A58E-605EA15D6B7A}"/>
              </a:ext>
            </a:extLst>
          </p:cNvPr>
          <p:cNvSpPr/>
          <p:nvPr/>
        </p:nvSpPr>
        <p:spPr>
          <a:xfrm>
            <a:off x="1141410" y="4181704"/>
            <a:ext cx="2668085" cy="7494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Operating System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745340F-213E-4D76-9764-1DDF9D11BBFB}"/>
              </a:ext>
            </a:extLst>
          </p:cNvPr>
          <p:cNvSpPr/>
          <p:nvPr/>
        </p:nvSpPr>
        <p:spPr>
          <a:xfrm>
            <a:off x="8259059" y="4607073"/>
            <a:ext cx="2668085" cy="7494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Desktop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D94A7CE-7F91-4D40-85C1-84B8769BB512}"/>
              </a:ext>
            </a:extLst>
          </p:cNvPr>
          <p:cNvSpPr/>
          <p:nvPr/>
        </p:nvSpPr>
        <p:spPr>
          <a:xfrm>
            <a:off x="6257800" y="5746093"/>
            <a:ext cx="2668084" cy="7494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Server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93D7883-8683-4581-A587-4A09C09008AF}"/>
              </a:ext>
            </a:extLst>
          </p:cNvPr>
          <p:cNvSpPr/>
          <p:nvPr/>
        </p:nvSpPr>
        <p:spPr>
          <a:xfrm>
            <a:off x="8221019" y="2763516"/>
            <a:ext cx="2668084" cy="7494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Application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2F37129-5C41-465B-89BD-9A5B174C8670}"/>
              </a:ext>
            </a:extLst>
          </p:cNvPr>
          <p:cNvSpPr/>
          <p:nvPr/>
        </p:nvSpPr>
        <p:spPr>
          <a:xfrm>
            <a:off x="2671523" y="5590316"/>
            <a:ext cx="2668084" cy="7346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Storage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B674A5C-5D33-40A8-8424-FFB57FC4915D}"/>
              </a:ext>
            </a:extLst>
          </p:cNvPr>
          <p:cNvSpPr/>
          <p:nvPr/>
        </p:nvSpPr>
        <p:spPr>
          <a:xfrm>
            <a:off x="1417354" y="2496687"/>
            <a:ext cx="2668084" cy="7494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Network</a:t>
            </a:r>
          </a:p>
        </p:txBody>
      </p:sp>
      <p:pic>
        <p:nvPicPr>
          <p:cNvPr id="15" name="Picture 14" descr="Icon&#10;&#10;Description automatically generated with low confidence">
            <a:extLst>
              <a:ext uri="{FF2B5EF4-FFF2-40B4-BE49-F238E27FC236}">
                <a16:creationId xmlns:a16="http://schemas.microsoft.com/office/drawing/2014/main" id="{72A0E09F-0A27-477B-96CD-05CCD6D604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0018" y="3429000"/>
            <a:ext cx="2445872" cy="1222936"/>
          </a:xfrm>
          <a:prstGeom prst="rect">
            <a:avLst/>
          </a:prstGeom>
          <a:effectLst>
            <a:softEdge rad="0"/>
          </a:effectLst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3BE56C5-8758-4E7F-BCBC-CA84DAE77138}"/>
              </a:ext>
            </a:extLst>
          </p:cNvPr>
          <p:cNvCxnSpPr>
            <a:cxnSpLocks/>
            <a:stCxn id="13" idx="6"/>
          </p:cNvCxnSpPr>
          <p:nvPr/>
        </p:nvCxnSpPr>
        <p:spPr>
          <a:xfrm>
            <a:off x="4085438" y="2871388"/>
            <a:ext cx="820910" cy="6101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D973C49-CEA3-44C3-B7B2-29EB6865EA16}"/>
              </a:ext>
            </a:extLst>
          </p:cNvPr>
          <p:cNvCxnSpPr>
            <a:cxnSpLocks/>
          </p:cNvCxnSpPr>
          <p:nvPr/>
        </p:nvCxnSpPr>
        <p:spPr>
          <a:xfrm>
            <a:off x="5128561" y="2258634"/>
            <a:ext cx="692818" cy="11919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56FD113-C669-405F-8D25-3E097AC3EB23}"/>
              </a:ext>
            </a:extLst>
          </p:cNvPr>
          <p:cNvCxnSpPr>
            <a:cxnSpLocks/>
            <a:endCxn id="15" idx="1"/>
          </p:cNvCxnSpPr>
          <p:nvPr/>
        </p:nvCxnSpPr>
        <p:spPr>
          <a:xfrm flipV="1">
            <a:off x="3749272" y="4040468"/>
            <a:ext cx="1150746" cy="4997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D2B78CD-EC55-4DAC-B0D5-767A2F4FE94A}"/>
              </a:ext>
            </a:extLst>
          </p:cNvPr>
          <p:cNvCxnSpPr>
            <a:cxnSpLocks/>
          </p:cNvCxnSpPr>
          <p:nvPr/>
        </p:nvCxnSpPr>
        <p:spPr>
          <a:xfrm flipV="1">
            <a:off x="4722664" y="4651936"/>
            <a:ext cx="616943" cy="10210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2084B06-098B-4BF2-86D8-13A701254708}"/>
              </a:ext>
            </a:extLst>
          </p:cNvPr>
          <p:cNvCxnSpPr>
            <a:cxnSpLocks/>
            <a:stCxn id="8" idx="0"/>
          </p:cNvCxnSpPr>
          <p:nvPr/>
        </p:nvCxnSpPr>
        <p:spPr>
          <a:xfrm flipH="1" flipV="1">
            <a:off x="6764694" y="4651937"/>
            <a:ext cx="827148" cy="10941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55D2DDF-C7E5-46B1-BCF0-2C8CF0126FCF}"/>
              </a:ext>
            </a:extLst>
          </p:cNvPr>
          <p:cNvCxnSpPr>
            <a:cxnSpLocks/>
            <a:stCxn id="9" idx="2"/>
          </p:cNvCxnSpPr>
          <p:nvPr/>
        </p:nvCxnSpPr>
        <p:spPr>
          <a:xfrm flipH="1">
            <a:off x="7340867" y="3138217"/>
            <a:ext cx="880152" cy="570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B01220B-BCED-4F64-BA4E-7C8FC4221685}"/>
              </a:ext>
            </a:extLst>
          </p:cNvPr>
          <p:cNvCxnSpPr>
            <a:cxnSpLocks/>
          </p:cNvCxnSpPr>
          <p:nvPr/>
        </p:nvCxnSpPr>
        <p:spPr>
          <a:xfrm>
            <a:off x="7340867" y="4019167"/>
            <a:ext cx="1430110" cy="660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4" name="Oval 43">
            <a:extLst>
              <a:ext uri="{FF2B5EF4-FFF2-40B4-BE49-F238E27FC236}">
                <a16:creationId xmlns:a16="http://schemas.microsoft.com/office/drawing/2014/main" id="{1C47EED0-AF81-4C31-8B01-37FB0A0BC613}"/>
              </a:ext>
            </a:extLst>
          </p:cNvPr>
          <p:cNvSpPr/>
          <p:nvPr/>
        </p:nvSpPr>
        <p:spPr>
          <a:xfrm>
            <a:off x="6276893" y="1585525"/>
            <a:ext cx="2668085" cy="7494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Para Virtualization 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5875A905-F02F-4A66-B799-84799972E220}"/>
              </a:ext>
            </a:extLst>
          </p:cNvPr>
          <p:cNvCxnSpPr>
            <a:cxnSpLocks/>
          </p:cNvCxnSpPr>
          <p:nvPr/>
        </p:nvCxnSpPr>
        <p:spPr>
          <a:xfrm flipH="1">
            <a:off x="6738192" y="2334842"/>
            <a:ext cx="602675" cy="10887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65FA34A-B7A3-446A-9695-76B952AB2317}"/>
              </a:ext>
            </a:extLst>
          </p:cNvPr>
          <p:cNvSpPr txBox="1"/>
          <p:nvPr/>
        </p:nvSpPr>
        <p:spPr>
          <a:xfrm>
            <a:off x="9883307" y="6081298"/>
            <a:ext cx="1164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[3]</a:t>
            </a:r>
          </a:p>
        </p:txBody>
      </p:sp>
    </p:spTree>
    <p:extLst>
      <p:ext uri="{BB962C8B-B14F-4D97-AF65-F5344CB8AC3E}">
        <p14:creationId xmlns:p14="http://schemas.microsoft.com/office/powerpoint/2010/main" val="4081089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E349F-D7F5-4C5E-B4EF-93F781A4D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553481"/>
            <a:ext cx="9905998" cy="745825"/>
          </a:xfrm>
        </p:spPr>
        <p:txBody>
          <a:bodyPr>
            <a:normAutofit/>
          </a:bodyPr>
          <a:lstStyle/>
          <a:p>
            <a:pPr marR="0" lvl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Pct val="125000"/>
              <a:tabLst/>
              <a:defRPr/>
            </a:pP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  </a:t>
            </a: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VMware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C151-0C73-4D94-9626-0BF24D997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364342"/>
            <a:ext cx="9905999" cy="5239657"/>
          </a:xfrm>
        </p:spPr>
        <p:txBody>
          <a:bodyPr/>
          <a:lstStyle/>
          <a:p>
            <a:r>
              <a:rPr lang="en-GB" dirty="0"/>
              <a:t>A world leader in virtualization and cloud infrastructure.</a:t>
            </a:r>
          </a:p>
          <a:p>
            <a:r>
              <a:rPr lang="en-GB" dirty="0"/>
              <a:t>Helps the companies to adopt a cloud architecture that is customised for their individual needs.</a:t>
            </a:r>
          </a:p>
          <a:p>
            <a:r>
              <a:rPr lang="en-GB" dirty="0"/>
              <a:t>Stimulates the cloud infrastructure transformation while preserving the current commitments, upgrading security and keeping the control [4].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8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2A46D15-D6E5-46D3-B1FB-96ACBF6EA3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9404236"/>
              </p:ext>
            </p:extLst>
          </p:nvPr>
        </p:nvGraphicFramePr>
        <p:xfrm>
          <a:off x="2030411" y="4366624"/>
          <a:ext cx="8128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79071744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228279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6490520"/>
                  </a:ext>
                </a:extLst>
              </a:tr>
              <a:tr h="575250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Synchronization with Microsoft development tools</a:t>
                      </a:r>
                      <a:endParaRPr lang="en-GB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suitable for beginners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0293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Increased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Paid subscription to access all the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8279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Encryption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51643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1798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D160F-71D0-49B5-AB0F-3472D9C45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788251"/>
          </a:xfrm>
        </p:spPr>
        <p:txBody>
          <a:bodyPr>
            <a:normAutofit fontScale="90000"/>
          </a:bodyPr>
          <a:lstStyle/>
          <a:p>
            <a:pPr marR="0" lvl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Pct val="125000"/>
              <a:tabLst/>
              <a:defRPr/>
            </a:pPr>
            <a:br>
              <a:rPr lang="en-GB" dirty="0"/>
            </a:b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vSphere 7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D7EE2-1028-4FB6-B7C5-F1AA24DC4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547446"/>
            <a:ext cx="9905999" cy="4445391"/>
          </a:xfrm>
        </p:spPr>
        <p:txBody>
          <a:bodyPr/>
          <a:lstStyle/>
          <a:p>
            <a:r>
              <a:rPr lang="en-GB" dirty="0"/>
              <a:t>One of the best hardware virtualization platforms used around the world.</a:t>
            </a:r>
          </a:p>
          <a:p>
            <a:r>
              <a:rPr lang="en-GB" dirty="0"/>
              <a:t>Represents the newest version of the server virtualization platform adding many new features [5].</a:t>
            </a:r>
          </a:p>
          <a:p>
            <a:endParaRPr lang="en-GB" dirty="0"/>
          </a:p>
          <a:p>
            <a:r>
              <a:rPr lang="en-GB" dirty="0"/>
              <a:t>BENEFITS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Offers Developer-ready Infrastructure.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High scalability.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Designed to simplify all the operations [5].</a:t>
            </a:r>
          </a:p>
        </p:txBody>
      </p:sp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C55E9C05-6BA8-414B-93A8-D767A133DD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3832" y="3151945"/>
            <a:ext cx="3653169" cy="2435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13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5C4CF-5A41-4E35-954A-741F07034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548840"/>
            <a:ext cx="9905998" cy="716796"/>
          </a:xfrm>
        </p:spPr>
        <p:txBody>
          <a:bodyPr/>
          <a:lstStyle/>
          <a:p>
            <a:pPr marR="0" lvl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Pct val="125000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  </a:t>
            </a: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Windows Virtual Machines (VMs)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 pitchFamily="18" charset="0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17F5A-B985-45DA-B075-E0DA3A795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1" y="1723118"/>
            <a:ext cx="9905999" cy="4325258"/>
          </a:xfrm>
        </p:spPr>
        <p:txBody>
          <a:bodyPr/>
          <a:lstStyle/>
          <a:p>
            <a:r>
              <a:rPr lang="en-GB" dirty="0"/>
              <a:t>The main purpose is to operate multiple operating systems at the same time.</a:t>
            </a:r>
          </a:p>
          <a:p>
            <a:r>
              <a:rPr lang="en-GB" dirty="0"/>
              <a:t>Used either for testing purposes, either in production.</a:t>
            </a:r>
          </a:p>
          <a:p>
            <a:r>
              <a:rPr lang="en-GB" dirty="0"/>
              <a:t>Software emulation or hardware virtualization methods are used to implement the Windows VMs.</a:t>
            </a:r>
          </a:p>
          <a:p>
            <a:r>
              <a:rPr lang="en-GB" dirty="0"/>
              <a:t>The computational resources are allocated by a lightweight programme known as the Hypervisor.</a:t>
            </a:r>
          </a:p>
          <a:p>
            <a:r>
              <a:rPr lang="en-GB" dirty="0"/>
              <a:t>Each VM contains the virtual hardware resources that correspond to the server's physical hardware [6].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477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941BF1-D8A2-4141-BAF3-154CCDEF4C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7320" y="879870"/>
            <a:ext cx="9737360" cy="509826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5429DF-4EFA-4369-8E75-A378031BB7D8}"/>
              </a:ext>
            </a:extLst>
          </p:cNvPr>
          <p:cNvSpPr txBox="1"/>
          <p:nvPr/>
        </p:nvSpPr>
        <p:spPr>
          <a:xfrm>
            <a:off x="5222018" y="5978130"/>
            <a:ext cx="5742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https://www.dnsstuff.com/what-is-vm-virtual-machine</a:t>
            </a:r>
          </a:p>
        </p:txBody>
      </p:sp>
    </p:spTree>
    <p:extLst>
      <p:ext uri="{BB962C8B-B14F-4D97-AF65-F5344CB8AC3E}">
        <p14:creationId xmlns:p14="http://schemas.microsoft.com/office/powerpoint/2010/main" val="2351355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CE324-A64F-472D-9352-BFFEA57E7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743294"/>
            <a:ext cx="9905998" cy="795945"/>
          </a:xfrm>
        </p:spPr>
        <p:txBody>
          <a:bodyPr>
            <a:normAutofit fontScale="90000"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Microsoft Hyper-V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</a:br>
            <a:endParaRPr lang="en-GB" dirty="0">
              <a:latin typeface="Rockwell" panose="020606030202050204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D011F-FD99-493D-810C-FA802A308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539238"/>
            <a:ext cx="9905999" cy="457546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Known as a ‘Hypervisor’ or as Microsoft’s virtualization platform.</a:t>
            </a:r>
          </a:p>
          <a:p>
            <a:r>
              <a:rPr lang="en-GB" dirty="0"/>
              <a:t>Has the potential to virtualize server operating systems within the data </a:t>
            </a:r>
            <a:r>
              <a:rPr lang="en-GB" dirty="0" err="1"/>
              <a:t>center</a:t>
            </a:r>
            <a:r>
              <a:rPr lang="en-GB" dirty="0"/>
              <a:t>.</a:t>
            </a:r>
          </a:p>
          <a:p>
            <a:r>
              <a:rPr lang="en-GB" dirty="0"/>
              <a:t>Excellent tool for software developers who need a secure sandbox to test their code [7].</a:t>
            </a:r>
          </a:p>
          <a:p>
            <a:endParaRPr lang="en-GB" dirty="0"/>
          </a:p>
          <a:p>
            <a:r>
              <a:rPr lang="en-GB" dirty="0"/>
              <a:t>Hyper-V is available in three versions:</a:t>
            </a:r>
          </a:p>
          <a:p>
            <a:pPr marL="0" indent="0">
              <a:buNone/>
            </a:pPr>
            <a:r>
              <a:rPr lang="en-GB" dirty="0"/>
              <a:t>         •	Hyper-V for Windows Servers</a:t>
            </a:r>
          </a:p>
          <a:p>
            <a:pPr marL="0" indent="0">
              <a:buNone/>
            </a:pPr>
            <a:r>
              <a:rPr lang="en-GB" dirty="0"/>
              <a:t>         •	Hyper-V Servers</a:t>
            </a:r>
          </a:p>
          <a:p>
            <a:pPr marL="0" indent="0">
              <a:buNone/>
            </a:pPr>
            <a:r>
              <a:rPr lang="en-GB" dirty="0"/>
              <a:t>         •	Hyper-V on Windows 10 [7].</a:t>
            </a:r>
          </a:p>
          <a:p>
            <a:endParaRPr lang="en-GB" dirty="0"/>
          </a:p>
        </p:txBody>
      </p:sp>
      <p:pic>
        <p:nvPicPr>
          <p:cNvPr id="5" name="Picture 4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A0713EB5-E42B-4B98-94D1-133C2B2078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6611" y="3633793"/>
            <a:ext cx="2240534" cy="2240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319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823D9-63DD-4C1A-89A9-069CB802E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453626"/>
            <a:ext cx="9905998" cy="1090361"/>
          </a:xfrm>
        </p:spPr>
        <p:txBody>
          <a:bodyPr>
            <a:normAutofit/>
          </a:bodyPr>
          <a:lstStyle/>
          <a:p>
            <a:pPr marR="0" lvl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Pct val="125000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Microsoft Azure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04F34-99E9-4FE6-BA4F-0EDB02C76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543986"/>
            <a:ext cx="9905999" cy="4661941"/>
          </a:xfrm>
        </p:spPr>
        <p:txBody>
          <a:bodyPr>
            <a:normAutofit/>
          </a:bodyPr>
          <a:lstStyle/>
          <a:p>
            <a:r>
              <a:rPr lang="en-GB" dirty="0"/>
              <a:t>Represents a cloud computing service created by Microsoft.</a:t>
            </a:r>
          </a:p>
          <a:p>
            <a:r>
              <a:rPr lang="en-GB" dirty="0"/>
              <a:t>Provide a wide range of tools, templates and managed services [8].</a:t>
            </a:r>
          </a:p>
          <a:p>
            <a:endParaRPr lang="en-GB" dirty="0"/>
          </a:p>
          <a:p>
            <a:r>
              <a:rPr lang="en-GB" dirty="0"/>
              <a:t>Main characteristics: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Flexible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Extensive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Reliable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Global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Convenient [8].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88ADFC5-1943-48A6-B63F-9253ADEE3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4082" y="3156338"/>
            <a:ext cx="2656228" cy="2656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327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5C5FA-B0E5-42FE-899A-AE9117EC3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664998"/>
          </a:xfrm>
        </p:spPr>
        <p:txBody>
          <a:bodyPr>
            <a:normAutofit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Citrix</a:t>
            </a:r>
            <a:endParaRPr lang="en-GB" sz="4000" dirty="0">
              <a:latin typeface="Rockwell" panose="020606030202050204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2414F-6D7E-4348-A517-6CEB16A81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558978"/>
            <a:ext cx="9905999" cy="423222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Provides virtualization tools that allow users to work remotely.</a:t>
            </a:r>
          </a:p>
          <a:p>
            <a:r>
              <a:rPr lang="en-GB" dirty="0"/>
              <a:t>Offers virtualized applications, desktops and resources for Windows OS [9].</a:t>
            </a:r>
          </a:p>
          <a:p>
            <a:endParaRPr lang="en-GB" dirty="0"/>
          </a:p>
          <a:p>
            <a:r>
              <a:rPr lang="en-GB" dirty="0"/>
              <a:t>Key-features: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Unified administration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Integrated experience with a unified portfolio.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Full mobile support.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Content Collaboration integration.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Contextual access to apps and data [9].</a:t>
            </a:r>
          </a:p>
          <a:p>
            <a:endParaRPr lang="en-GB" dirty="0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8C0C416C-984D-4D7E-B497-F0F46ABAB2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2698" y="3211033"/>
            <a:ext cx="3200888" cy="2265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229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32E46-632A-4F98-B1CB-43BE9F67F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799221"/>
          </a:xfrm>
        </p:spPr>
        <p:txBody>
          <a:bodyPr>
            <a:normAutofit/>
          </a:bodyPr>
          <a:lstStyle/>
          <a:p>
            <a:pPr marR="0" lvl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Pct val="125000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Conclusions</a:t>
            </a:r>
            <a:endParaRPr lang="en-GB" sz="4400" dirty="0">
              <a:latin typeface="Rockwell" panose="020606030202050204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FE37F-5141-402A-A4B6-683490819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837189"/>
            <a:ext cx="9905999" cy="4230849"/>
          </a:xfrm>
        </p:spPr>
        <p:txBody>
          <a:bodyPr/>
          <a:lstStyle/>
          <a:p>
            <a:r>
              <a:rPr lang="en-GB" dirty="0"/>
              <a:t>The Data Center service providers are trying to find a variety of strategies and methods to eliminate the risks. In order to improve the security, data centres are heading towards a full virtualization of their systems, from servers to storage and to networks.</a:t>
            </a:r>
          </a:p>
          <a:p>
            <a:r>
              <a:rPr lang="en-GB" dirty="0"/>
              <a:t>After extensive research, it can be admitted that Data Centers represent the future for Virtualization concepts, respectively Cloud Computing.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345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F30FB-E609-4473-AA9C-D29FF60FB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257792"/>
            <a:ext cx="9905998" cy="771743"/>
          </a:xfrm>
        </p:spPr>
        <p:txBody>
          <a:bodyPr>
            <a:normAutofit/>
          </a:bodyPr>
          <a:lstStyle/>
          <a:p>
            <a:pPr marR="0" lvl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Pct val="125000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 pitchFamily="18" charset="0"/>
                <a:ea typeface="+mn-ea"/>
                <a:cs typeface="+mn-cs"/>
              </a:rPr>
              <a:t>References</a:t>
            </a:r>
            <a:endParaRPr lang="en-GB" sz="4400" dirty="0">
              <a:latin typeface="Rockwell" panose="020606030202050204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6A7B6-6B5F-47F4-A32C-B05680B3C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149292"/>
            <a:ext cx="9905999" cy="53857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[1]   </a:t>
            </a:r>
            <a:r>
              <a:rPr lang="en-GB" dirty="0" err="1"/>
              <a:t>Satyabrata</a:t>
            </a:r>
            <a:r>
              <a:rPr lang="en-GB" dirty="0"/>
              <a:t> Dasha, </a:t>
            </a:r>
            <a:r>
              <a:rPr lang="en-GB" dirty="0" err="1"/>
              <a:t>Subhendu</a:t>
            </a:r>
            <a:r>
              <a:rPr lang="en-GB" dirty="0"/>
              <a:t> Kumar </a:t>
            </a:r>
            <a:r>
              <a:rPr lang="en-GB" dirty="0" err="1"/>
              <a:t>Panib</a:t>
            </a:r>
            <a:r>
              <a:rPr lang="en-GB" dirty="0"/>
              <a:t>, “E-Governance Paradigm Using Cloud Infrastructure: Benefits and Challenges”,</a:t>
            </a:r>
            <a:r>
              <a:rPr lang="it-IT" dirty="0"/>
              <a:t> Procedia Computer Science 85, pp. 843 – 855,</a:t>
            </a:r>
            <a:r>
              <a:rPr lang="en-GB" dirty="0"/>
              <a:t> 2016.</a:t>
            </a:r>
          </a:p>
          <a:p>
            <a:pPr marL="0" indent="0">
              <a:buNone/>
            </a:pPr>
            <a:r>
              <a:rPr lang="en-GB" dirty="0"/>
              <a:t>[2]   N. Jain and S. Choudhary, "Overview of virtualization in cloud computing," 2016 Symposium on Colossal Data Analysis and Networking (CDAN), Indore, India, 2016, pp. 1-4, </a:t>
            </a:r>
            <a:r>
              <a:rPr lang="en-GB" dirty="0" err="1"/>
              <a:t>doi</a:t>
            </a:r>
            <a:r>
              <a:rPr lang="en-GB" dirty="0"/>
              <a:t>: 10.1109/CDAN.2016.7570950.</a:t>
            </a:r>
          </a:p>
          <a:p>
            <a:pPr marL="0" indent="0">
              <a:buNone/>
            </a:pPr>
            <a:r>
              <a:rPr lang="en-GB" dirty="0"/>
              <a:t>[3]   Pooja </a:t>
            </a:r>
            <a:r>
              <a:rPr lang="en-GB" dirty="0" err="1"/>
              <a:t>Kedia</a:t>
            </a:r>
            <a:r>
              <a:rPr lang="en-GB" dirty="0"/>
              <a:t>, Renuka Nagpal, “A Survey on Virtualization Service Providers”, Security Issues, Tools and Future Trends, 2013</a:t>
            </a:r>
          </a:p>
          <a:p>
            <a:pPr marL="0" indent="0">
              <a:buNone/>
            </a:pPr>
            <a:r>
              <a:rPr lang="en-GB" dirty="0"/>
              <a:t>[4]   Jia </a:t>
            </a:r>
            <a:r>
              <a:rPr lang="en-GB" dirty="0" err="1"/>
              <a:t>Chaolong</a:t>
            </a:r>
            <a:r>
              <a:rPr lang="en-GB" dirty="0"/>
              <a:t>, Wang </a:t>
            </a:r>
            <a:r>
              <a:rPr lang="en-GB" dirty="0" err="1"/>
              <a:t>Hanning</a:t>
            </a:r>
            <a:r>
              <a:rPr lang="en-GB" dirty="0"/>
              <a:t>, Wei Lili, “Study of Smart Transportation Data </a:t>
            </a:r>
            <a:r>
              <a:rPr lang="en-GB" dirty="0" err="1"/>
              <a:t>Center</a:t>
            </a:r>
            <a:r>
              <a:rPr lang="en-GB" dirty="0"/>
              <a:t> Virtualization Based on VMware vSphere and Parallel Continuous Query Algorithm over Massive Data Streams”, Procedia Engineering, Volume 137, 2016, Available at: </a:t>
            </a:r>
            <a:r>
              <a:rPr lang="en-GB" dirty="0">
                <a:hlinkClick r:id="rId2"/>
              </a:rPr>
              <a:t>https://doi.org/10.1016/j.proeng.2016.01.309</a:t>
            </a:r>
            <a:r>
              <a:rPr lang="en-GB" dirty="0"/>
              <a:t> [Accessed on 13.03.2020].</a:t>
            </a:r>
          </a:p>
          <a:p>
            <a:pPr marL="0" indent="0">
              <a:buNone/>
            </a:pPr>
            <a:r>
              <a:rPr lang="en-GB" dirty="0"/>
              <a:t>[5]   Adam </a:t>
            </a:r>
            <a:r>
              <a:rPr lang="en-GB" dirty="0" err="1"/>
              <a:t>Eckerle</a:t>
            </a:r>
            <a:r>
              <a:rPr lang="en-GB" dirty="0"/>
              <a:t>, “Introducing vSphere 7: Features &amp; Technology for the Hybrid Cloud”, 2020, Available at: </a:t>
            </a:r>
            <a:r>
              <a:rPr lang="en-GB" dirty="0">
                <a:hlinkClick r:id="rId3"/>
              </a:rPr>
              <a:t>https://blogs.vmware.com/vsphere/2020/03/vsphere-7-features.html</a:t>
            </a:r>
            <a:r>
              <a:rPr lang="en-GB" dirty="0"/>
              <a:t> [Accessed on 13.03.2020].</a:t>
            </a:r>
          </a:p>
          <a:p>
            <a:pPr marL="0" indent="0">
              <a:buNone/>
            </a:pPr>
            <a:r>
              <a:rPr lang="en-GB" dirty="0"/>
              <a:t>[6]   </a:t>
            </a:r>
            <a:r>
              <a:rPr lang="en-GB" dirty="0" err="1"/>
              <a:t>Vissarion</a:t>
            </a:r>
            <a:r>
              <a:rPr lang="en-GB" dirty="0"/>
              <a:t> Yfantis, Virtual Machine and its Benefits, 2020, Available at: </a:t>
            </a:r>
            <a:r>
              <a:rPr lang="en-GB" dirty="0">
                <a:hlinkClick r:id="rId4"/>
              </a:rPr>
              <a:t>https://www.parallels.com/blogs/ras/virtual-machine/</a:t>
            </a:r>
            <a:r>
              <a:rPr lang="en-GB" dirty="0"/>
              <a:t> [Accessed on 13.03.2020].</a:t>
            </a:r>
          </a:p>
          <a:p>
            <a:pPr marL="0" indent="0">
              <a:buNone/>
            </a:pPr>
            <a:r>
              <a:rPr lang="en-GB" dirty="0"/>
              <a:t>[7]   Dandu, </a:t>
            </a:r>
            <a:r>
              <a:rPr lang="en-GB" dirty="0" err="1"/>
              <a:t>Sujitha</a:t>
            </a:r>
            <a:r>
              <a:rPr lang="en-GB" dirty="0"/>
              <a:t>, "Data </a:t>
            </a:r>
            <a:r>
              <a:rPr lang="en-GB" dirty="0" err="1"/>
              <a:t>Center</a:t>
            </a:r>
            <a:r>
              <a:rPr lang="en-GB" dirty="0"/>
              <a:t> Server Virtualization Solution Using Microsoft Hyper-V" (2017). Culminating Projects in Information Assurance, Available at: </a:t>
            </a:r>
            <a:r>
              <a:rPr lang="en-GB" dirty="0">
                <a:hlinkClick r:id="rId5"/>
              </a:rPr>
              <a:t>https://repository.stcloudstate.edu/msia_etds/23</a:t>
            </a:r>
            <a:r>
              <a:rPr lang="en-GB" dirty="0"/>
              <a:t> [Accessed on 13.03.2020].</a:t>
            </a:r>
          </a:p>
          <a:p>
            <a:pPr marL="0" indent="0">
              <a:buNone/>
            </a:pPr>
            <a:r>
              <a:rPr lang="en-GB" dirty="0"/>
              <a:t>[8]   Collier, M., &amp; Shahan, R., “Fundamentals of Azure. Microsoft Azure Essentials”, Redmond, Washington, USA: Microsoft Press, 2016.</a:t>
            </a:r>
          </a:p>
          <a:p>
            <a:pPr marL="0" indent="0">
              <a:buNone/>
            </a:pPr>
            <a:r>
              <a:rPr lang="en-GB" dirty="0"/>
              <a:t>[9] Gohar Ahmed, “Implementing Citrix </a:t>
            </a:r>
            <a:r>
              <a:rPr lang="en-GB" dirty="0" err="1"/>
              <a:t>XenServer</a:t>
            </a:r>
            <a:r>
              <a:rPr lang="en-GB" dirty="0"/>
              <a:t> </a:t>
            </a:r>
            <a:r>
              <a:rPr lang="en-GB" dirty="0" err="1"/>
              <a:t>Quickstarter</a:t>
            </a:r>
            <a:r>
              <a:rPr lang="en-GB" dirty="0"/>
              <a:t>”, </a:t>
            </a:r>
            <a:r>
              <a:rPr lang="en-GB" dirty="0" err="1"/>
              <a:t>Packt</a:t>
            </a:r>
            <a:r>
              <a:rPr lang="en-GB" dirty="0"/>
              <a:t> Publishing Ltd, 2013.</a:t>
            </a:r>
          </a:p>
        </p:txBody>
      </p:sp>
    </p:spTree>
    <p:extLst>
      <p:ext uri="{BB962C8B-B14F-4D97-AF65-F5344CB8AC3E}">
        <p14:creationId xmlns:p14="http://schemas.microsoft.com/office/powerpoint/2010/main" val="14072240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77815013_Problem-solution cycle_RVA_v3" id="{20834410-FC37-46AC-ACB7-FB202F8C4BA9}" vid="{1ED24379-BFF7-4E2F-B7EC-A47C906E21A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7C0B241-13E5-418D-8920-D23491E2D2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79702B-25C7-40D7-9E29-7686B11A96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866CFD-F94E-4AE5-ACEA-86FEC0F48A1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Problemsolution cycle </Template>
  <TotalTime>1210</TotalTime>
  <Words>898</Words>
  <Application>Microsoft Office PowerPoint</Application>
  <PresentationFormat>Widescreen</PresentationFormat>
  <Paragraphs>100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Rockwell</vt:lpstr>
      <vt:lpstr>Tahoma</vt:lpstr>
      <vt:lpstr>Tw Cen MT</vt:lpstr>
      <vt:lpstr>Wingdings</vt:lpstr>
      <vt:lpstr>Circuit</vt:lpstr>
      <vt:lpstr>An investigation on different data centre virtualization service providers</vt:lpstr>
      <vt:lpstr>The benefits of using Cloud Computing within any organization</vt:lpstr>
      <vt:lpstr>The Virtualization Concept</vt:lpstr>
      <vt:lpstr>Types of Virtualization</vt:lpstr>
      <vt:lpstr>   VMware</vt:lpstr>
      <vt:lpstr> vSphere 7 </vt:lpstr>
      <vt:lpstr>   Windows Virtual Machines (VMs)</vt:lpstr>
      <vt:lpstr>PowerPoint Presentation</vt:lpstr>
      <vt:lpstr>Microsoft Hyper-V </vt:lpstr>
      <vt:lpstr>Microsoft Azure</vt:lpstr>
      <vt:lpstr>Citrix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on different data centre virtualization service providers</dc:title>
  <dc:creator>Claudiu Octavian Albus (1809254)</dc:creator>
  <cp:lastModifiedBy>Claudiu Octavian Albus (1809254)</cp:lastModifiedBy>
  <cp:revision>167</cp:revision>
  <dcterms:created xsi:type="dcterms:W3CDTF">2021-03-11T18:12:30Z</dcterms:created>
  <dcterms:modified xsi:type="dcterms:W3CDTF">2021-03-19T11:14:04Z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