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y="5143500" cx="9144000"/>
  <p:notesSz cx="6858000" cy="9144000"/>
  <p:embeddedFontLst>
    <p:embeddedFont>
      <p:font typeface="Press Start 2P"/>
      <p:regular r:id="rId1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18" Type="http://schemas.openxmlformats.org/officeDocument/2006/relationships/font" Target="fonts/PressStart2P-regular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g389d29ccdc3_0_6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Google Shape;59;g389d29ccdc3_0_6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g385f9d9d147_0_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" name="Google Shape;67;g385f9d9d147_0_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g385f9d9d147_0_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Google Shape;75;g385f9d9d147_0_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385f9d9d147_0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385f9d9d147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g385f9d9d147_0_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Google Shape;91;g385f9d9d147_0_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g385f9d9d147_0_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" name="Google Shape;97;g385f9d9d147_0_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385f9d9d147_0_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385f9d9d147_0_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g385f9d9d147_0_4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" name="Google Shape;111;g385f9d9d147_0_4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g389d29ccdc3_0_26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9" name="Google Shape;119;g389d29ccdc3_0_2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g385f9d9d147_0_5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5" name="Google Shape;125;g385f9d9d147_0_5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g385f9d9d147_0_6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" name="Google Shape;131;g385f9d9d147_0_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2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>
                <a:solidFill>
                  <a:schemeClr val="dk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dark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Char char="●"/>
              <a:defRPr sz="1800">
                <a:solidFill>
                  <a:schemeClr val="lt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lt2"/>
                </a:solidFill>
              </a:defRPr>
            </a:lvl1pPr>
            <a:lvl2pPr lvl="1" algn="r">
              <a:buNone/>
              <a:defRPr sz="1000">
                <a:solidFill>
                  <a:schemeClr val="lt2"/>
                </a:solidFill>
              </a:defRPr>
            </a:lvl2pPr>
            <a:lvl3pPr lvl="2" algn="r">
              <a:buNone/>
              <a:defRPr sz="1000">
                <a:solidFill>
                  <a:schemeClr val="lt2"/>
                </a:solidFill>
              </a:defRPr>
            </a:lvl3pPr>
            <a:lvl4pPr lvl="3" algn="r">
              <a:buNone/>
              <a:defRPr sz="1000">
                <a:solidFill>
                  <a:schemeClr val="lt2"/>
                </a:solidFill>
              </a:defRPr>
            </a:lvl4pPr>
            <a:lvl5pPr lvl="4" algn="r">
              <a:buNone/>
              <a:defRPr sz="1000">
                <a:solidFill>
                  <a:schemeClr val="lt2"/>
                </a:solidFill>
              </a:defRPr>
            </a:lvl5pPr>
            <a:lvl6pPr lvl="5" algn="r">
              <a:buNone/>
              <a:defRPr sz="1000">
                <a:solidFill>
                  <a:schemeClr val="lt2"/>
                </a:solidFill>
              </a:defRPr>
            </a:lvl6pPr>
            <a:lvl7pPr lvl="6" algn="r">
              <a:buNone/>
              <a:defRPr sz="1000">
                <a:solidFill>
                  <a:schemeClr val="lt2"/>
                </a:solidFill>
              </a:defRPr>
            </a:lvl7pPr>
            <a:lvl8pPr lvl="7" algn="r">
              <a:buNone/>
              <a:defRPr sz="1000">
                <a:solidFill>
                  <a:schemeClr val="lt2"/>
                </a:solidFill>
              </a:defRPr>
            </a:lvl8pPr>
            <a:lvl9pPr lvl="8" algn="r">
              <a:buNone/>
              <a:defRPr sz="1000">
                <a:solidFill>
                  <a:schemeClr val="lt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6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7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5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4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s://www.amazon.co.uk/Assemblage-Theory-Speculative-Realism-Delanda/dp/1474413633" TargetMode="External"/><Relationship Id="rId4" Type="http://schemas.openxmlformats.org/officeDocument/2006/relationships/hyperlink" Target="https://www-jstor-org.ezproxy.uwtsd.ac.uk/stable/10.1086/345321?sid=primo&amp;seq=1" TargetMode="External"/><Relationship Id="rId5" Type="http://schemas.openxmlformats.org/officeDocument/2006/relationships/hyperlink" Target="https://www.jstor.org/stable/26646209" TargetMode="External"/><Relationship Id="rId6" Type="http://schemas.openxmlformats.org/officeDocument/2006/relationships/hyperlink" Target="http://cccb.org/en/participants/file/karen-barad/234428" TargetMode="Externa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s://monoskop.org/Donna_Haraway" TargetMode="External"/><Relationship Id="rId4" Type="http://schemas.openxmlformats.org/officeDocument/2006/relationships/hyperlink" Target="https://www.timeshighereducation.com/news/lord-giddens-accidental-academic-who-reached-top" TargetMode="External"/><Relationship Id="rId5" Type="http://schemas.openxmlformats.org/officeDocument/2006/relationships/hyperlink" Target="http://design.upenn.edu/events/manuel-delanda-material-affectiv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Press Start 2P"/>
                <a:ea typeface="Press Start 2P"/>
                <a:cs typeface="Press Start 2P"/>
                <a:sym typeface="Press Start 2P"/>
              </a:rPr>
              <a:t>The Group Chat as Assemble</a:t>
            </a:r>
            <a:endParaRPr>
              <a:latin typeface="Press Start 2P"/>
              <a:ea typeface="Press Start 2P"/>
              <a:cs typeface="Press Start 2P"/>
              <a:sym typeface="Press Start 2P"/>
            </a:endParaRPr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2377925" y="2797175"/>
            <a:ext cx="4255500" cy="100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55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Material Culture in Theory: A Case Study</a:t>
            </a:r>
            <a:endParaRPr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Maxwell Morgan </a:t>
            </a:r>
            <a:endParaRPr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Materialities in Anthropology (HPAN6044</a:t>
            </a:r>
            <a:r>
              <a:rPr lang="en-GB">
                <a:solidFill>
                  <a:schemeClr val="lt1"/>
                </a:solidFill>
              </a:rPr>
              <a:t>)</a:t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56" name="Google Shape;56;p13"/>
          <p:cNvSpPr txBox="1"/>
          <p:nvPr/>
        </p:nvSpPr>
        <p:spPr>
          <a:xfrm>
            <a:off x="7399500" y="4681800"/>
            <a:ext cx="17445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2"/>
                </a:solidFill>
              </a:rPr>
              <a:t>(Amazon, no date)</a:t>
            </a:r>
            <a:endParaRPr sz="1200">
              <a:solidFill>
                <a:schemeClr val="lt2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Press Start 2P"/>
                <a:ea typeface="Press Start 2P"/>
                <a:cs typeface="Press Start 2P"/>
                <a:sym typeface="Press Start 2P"/>
              </a:rPr>
              <a:t>Material Culture in Theory: A Case Study</a:t>
            </a:r>
            <a:endParaRPr>
              <a:latin typeface="Press Start 2P"/>
              <a:ea typeface="Press Start 2P"/>
              <a:cs typeface="Press Start 2P"/>
              <a:sym typeface="Press Start 2P"/>
            </a:endParaRPr>
          </a:p>
        </p:txBody>
      </p:sp>
      <p:sp>
        <p:nvSpPr>
          <p:cNvPr id="62" name="Google Shape;62;p14"/>
          <p:cNvSpPr txBox="1"/>
          <p:nvPr>
            <p:ph idx="1" type="body"/>
          </p:nvPr>
        </p:nvSpPr>
        <p:spPr>
          <a:xfrm>
            <a:off x="311700" y="1398675"/>
            <a:ext cx="6125100" cy="3170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 lnSpcReduction="10000"/>
          </a:bodyPr>
          <a:lstStyle/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Smartphone communication is ubiquitous in contemporary life - how do we think deeper about it as key actants in our social life? (Bell et al., 2018, pp. 466-467)</a:t>
            </a:r>
            <a:endParaRPr/>
          </a:p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Expansion of previous study of the materiality of the digital realm towards a viewpoint of the group chat as an </a:t>
            </a:r>
            <a:r>
              <a:rPr i="1" lang="en-GB"/>
              <a:t>assemblage</a:t>
            </a:r>
            <a:r>
              <a:rPr lang="en-GB"/>
              <a:t> (Miller and Horst, 2012; Deleuze and Guattari, 2003, pp. 503-505; Deleuze and Parnet, 2002, p. 69; Delanda, 2016, pp. 1-7; Delanda, 2019, pp. 10-11 and Bennett, 2010, pp. 23-24)</a:t>
            </a:r>
            <a:endParaRPr/>
          </a:p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Thinking of the </a:t>
            </a:r>
            <a:r>
              <a:rPr i="1" lang="en-GB"/>
              <a:t>Posthuman, </a:t>
            </a:r>
            <a:r>
              <a:rPr lang="en-GB"/>
              <a:t>how do we account for human and nonhuman bodies and how they are relationally entangled in a group chat? (see Coole and Froste, 2010; Barad, 2003; Haraway, 2016) </a:t>
            </a:r>
            <a:endParaRPr/>
          </a:p>
        </p:txBody>
      </p:sp>
      <p:pic>
        <p:nvPicPr>
          <p:cNvPr id="63" name="Google Shape;63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512075" y="1398675"/>
            <a:ext cx="2535875" cy="1690574"/>
          </a:xfrm>
          <a:prstGeom prst="rect">
            <a:avLst/>
          </a:prstGeom>
          <a:noFill/>
          <a:ln>
            <a:noFill/>
          </a:ln>
        </p:spPr>
      </p:pic>
      <p:sp>
        <p:nvSpPr>
          <p:cNvPr id="64" name="Google Shape;64;p14"/>
          <p:cNvSpPr txBox="1"/>
          <p:nvPr/>
        </p:nvSpPr>
        <p:spPr>
          <a:xfrm>
            <a:off x="6527125" y="3188375"/>
            <a:ext cx="2646900" cy="38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lt2"/>
                </a:solidFill>
              </a:rPr>
              <a:t>(Channel Talk, 2023)</a:t>
            </a:r>
            <a:endParaRPr sz="1300">
              <a:solidFill>
                <a:schemeClr val="lt2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Press Start 2P"/>
                <a:ea typeface="Press Start 2P"/>
                <a:cs typeface="Press Start 2P"/>
                <a:sym typeface="Press Start 2P"/>
              </a:rPr>
              <a:t>Assemblage Theory</a:t>
            </a:r>
            <a:endParaRPr>
              <a:latin typeface="Press Start 2P"/>
              <a:ea typeface="Press Start 2P"/>
              <a:cs typeface="Press Start 2P"/>
              <a:sym typeface="Press Start 2P"/>
            </a:endParaRPr>
          </a:p>
        </p:txBody>
      </p:sp>
      <p:sp>
        <p:nvSpPr>
          <p:cNvPr id="70" name="Google Shape;70;p15"/>
          <p:cNvSpPr txBox="1"/>
          <p:nvPr>
            <p:ph idx="1" type="body"/>
          </p:nvPr>
        </p:nvSpPr>
        <p:spPr>
          <a:xfrm>
            <a:off x="311700" y="1152475"/>
            <a:ext cx="60360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Movement away from previous ontological thinking: </a:t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i="1" lang="en-GB"/>
              <a:t>Organismic metaphor</a:t>
            </a:r>
            <a:r>
              <a:rPr lang="en-GB"/>
              <a:t> of social structures postulates that “just as human bodily organs work together for the organism as a whole, the function of social institutions is to work in harmony for the benefit of society” (Delanda, 2019, p. 9)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Giddens’ (1984, p. 25) theory of </a:t>
            </a:r>
            <a:r>
              <a:rPr i="1" lang="en-GB"/>
              <a:t>structuration </a:t>
            </a:r>
            <a:r>
              <a:rPr lang="en-GB"/>
              <a:t>states that agency is constituted through internalised routines and procedures, creating structures.</a:t>
            </a:r>
            <a:endParaRPr/>
          </a:p>
        </p:txBody>
      </p:sp>
      <p:pic>
        <p:nvPicPr>
          <p:cNvPr id="71" name="Google Shape;71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347700" y="861249"/>
            <a:ext cx="2649475" cy="1764875"/>
          </a:xfrm>
          <a:prstGeom prst="rect">
            <a:avLst/>
          </a:prstGeom>
          <a:noFill/>
          <a:ln>
            <a:noFill/>
          </a:ln>
        </p:spPr>
      </p:pic>
      <p:sp>
        <p:nvSpPr>
          <p:cNvPr id="72" name="Google Shape;72;p15"/>
          <p:cNvSpPr txBox="1"/>
          <p:nvPr/>
        </p:nvSpPr>
        <p:spPr>
          <a:xfrm>
            <a:off x="6347700" y="2626125"/>
            <a:ext cx="2649600" cy="58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lt2"/>
                </a:solidFill>
              </a:rPr>
              <a:t>Lord Anthony Giddens (Times Higher Education, 2020)</a:t>
            </a:r>
            <a:endParaRPr sz="1300">
              <a:solidFill>
                <a:schemeClr val="lt2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6"/>
          <p:cNvSpPr txBox="1"/>
          <p:nvPr>
            <p:ph type="title"/>
          </p:nvPr>
        </p:nvSpPr>
        <p:spPr>
          <a:xfrm>
            <a:off x="311700" y="445025"/>
            <a:ext cx="56322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Press Start 2P"/>
                <a:ea typeface="Press Start 2P"/>
                <a:cs typeface="Press Start 2P"/>
                <a:sym typeface="Press Start 2P"/>
              </a:rPr>
              <a:t>Assemblage Theory</a:t>
            </a:r>
            <a:endParaRPr>
              <a:latin typeface="Press Start 2P"/>
              <a:ea typeface="Press Start 2P"/>
              <a:cs typeface="Press Start 2P"/>
              <a:sym typeface="Press Start 2P"/>
            </a:endParaRPr>
          </a:p>
        </p:txBody>
      </p:sp>
      <p:sp>
        <p:nvSpPr>
          <p:cNvPr id="78" name="Google Shape;78;p16"/>
          <p:cNvSpPr txBox="1"/>
          <p:nvPr>
            <p:ph idx="1" type="body"/>
          </p:nvPr>
        </p:nvSpPr>
        <p:spPr>
          <a:xfrm>
            <a:off x="311700" y="1152475"/>
            <a:ext cx="56322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Questioning of prior thinking: </a:t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i="1" lang="en-GB"/>
              <a:t>Relations of interiority </a:t>
            </a:r>
            <a:r>
              <a:rPr lang="en-GB"/>
              <a:t>vs </a:t>
            </a:r>
            <a:r>
              <a:rPr i="1" lang="en-GB"/>
              <a:t>relations of exteriority:</a:t>
            </a:r>
            <a:endParaRPr i="1"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-GB"/>
              <a:t>Interiority claims that parts of structures exist inside structures, and are closed off (Delanda, 2019, p. 9)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i="1" lang="en-GB"/>
              <a:t>Exteriority </a:t>
            </a:r>
            <a:r>
              <a:rPr lang="en-GB"/>
              <a:t>claims that parts hold a degree of autonomy, existing not solely as a part of one structure but in many recurrent </a:t>
            </a:r>
            <a:r>
              <a:rPr i="1" lang="en-GB"/>
              <a:t>assemblages </a:t>
            </a:r>
            <a:r>
              <a:rPr lang="en-GB"/>
              <a:t>(ibid., pp. 9-21)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Jane Bennett (2010):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i="1" lang="en-GB"/>
              <a:t>Vibrant materialism </a:t>
            </a:r>
            <a:r>
              <a:rPr lang="en-GB"/>
              <a:t>states that agency is recurrent and conceptualised in different configurations of interaction (ibid., pp. 1-3)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-GB"/>
              <a:t>Assemblages as “living, throbbing” networks (ibid., pp. 23-24) </a:t>
            </a:r>
            <a:endParaRPr/>
          </a:p>
        </p:txBody>
      </p:sp>
      <p:pic>
        <p:nvPicPr>
          <p:cNvPr id="79" name="Google Shape;79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43900" y="947800"/>
            <a:ext cx="2895300" cy="1924168"/>
          </a:xfrm>
          <a:prstGeom prst="rect">
            <a:avLst/>
          </a:prstGeom>
          <a:noFill/>
          <a:ln>
            <a:noFill/>
          </a:ln>
        </p:spPr>
      </p:pic>
      <p:sp>
        <p:nvSpPr>
          <p:cNvPr id="80" name="Google Shape;80;p16"/>
          <p:cNvSpPr txBox="1"/>
          <p:nvPr/>
        </p:nvSpPr>
        <p:spPr>
          <a:xfrm>
            <a:off x="5943900" y="2871975"/>
            <a:ext cx="2895300" cy="58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lt2"/>
                </a:solidFill>
              </a:rPr>
              <a:t>Manuel DeLanda (University of Pennsylvania, 2014)</a:t>
            </a:r>
            <a:endParaRPr sz="1300">
              <a:solidFill>
                <a:schemeClr val="lt2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Press Start 2P"/>
                <a:ea typeface="Press Start 2P"/>
                <a:cs typeface="Press Start 2P"/>
                <a:sym typeface="Press Start 2P"/>
              </a:rPr>
              <a:t>Posthumanism</a:t>
            </a:r>
            <a:endParaRPr>
              <a:latin typeface="Press Start 2P"/>
              <a:ea typeface="Press Start 2P"/>
              <a:cs typeface="Press Start 2P"/>
              <a:sym typeface="Press Start 2P"/>
            </a:endParaRPr>
          </a:p>
        </p:txBody>
      </p:sp>
      <p:sp>
        <p:nvSpPr>
          <p:cNvPr id="86" name="Google Shape;86;p17"/>
          <p:cNvSpPr txBox="1"/>
          <p:nvPr>
            <p:ph idx="1" type="body"/>
          </p:nvPr>
        </p:nvSpPr>
        <p:spPr>
          <a:xfrm>
            <a:off x="311700" y="1152475"/>
            <a:ext cx="61527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75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</a:t>
            </a:r>
            <a:r>
              <a:rPr i="1" lang="en-GB"/>
              <a:t>n</a:t>
            </a:r>
            <a:r>
              <a:rPr i="1" lang="en-GB"/>
              <a:t>ew materialist </a:t>
            </a:r>
            <a:r>
              <a:rPr lang="en-GB"/>
              <a:t>turn:</a:t>
            </a:r>
            <a:endParaRPr/>
          </a:p>
          <a:p>
            <a:pPr indent="-317182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New ontological restructuring, questioning anthropocentrism and dualistic boundaries such as subject/object (Coole and Frost, 2010, pp. 6-8)</a:t>
            </a:r>
            <a:endParaRPr/>
          </a:p>
          <a:p>
            <a:pPr indent="-317182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Humans are part of the material world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The </a:t>
            </a:r>
            <a:r>
              <a:rPr i="1" lang="en-GB"/>
              <a:t>Posthuman: </a:t>
            </a:r>
            <a:endParaRPr/>
          </a:p>
          <a:p>
            <a:pPr indent="-317182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If these boundaries are broken, then where does the human body begin and end?</a:t>
            </a:r>
            <a:endParaRPr/>
          </a:p>
          <a:p>
            <a:pPr indent="-317182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Donna Haraway (2016, p. 60) argues for </a:t>
            </a:r>
            <a:r>
              <a:rPr i="1" lang="en-GB"/>
              <a:t>cyborgism: </a:t>
            </a:r>
            <a:r>
              <a:rPr lang="en-GB"/>
              <a:t>there exists “no fundamental, ontological </a:t>
            </a:r>
            <a:r>
              <a:rPr lang="en-GB"/>
              <a:t>separation</a:t>
            </a:r>
            <a:r>
              <a:rPr lang="en-GB"/>
              <a:t> [...] of machine and organism”</a:t>
            </a:r>
            <a:endParaRPr/>
          </a:p>
          <a:p>
            <a:pPr indent="-317182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Karen Barad (2003, pp. 804-809) argues for the thinking of the </a:t>
            </a:r>
            <a:r>
              <a:rPr i="1" lang="en-GB"/>
              <a:t>material-</a:t>
            </a:r>
            <a:r>
              <a:rPr i="1" lang="en-GB"/>
              <a:t>discursive</a:t>
            </a:r>
            <a:r>
              <a:rPr lang="en-GB"/>
              <a:t> practices, that our understanding of the world comes from being part of it and living in it.</a:t>
            </a:r>
            <a:endParaRPr/>
          </a:p>
        </p:txBody>
      </p:sp>
      <p:pic>
        <p:nvPicPr>
          <p:cNvPr id="87" name="Google Shape;87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593925" y="445025"/>
            <a:ext cx="2238375" cy="3333750"/>
          </a:xfrm>
          <a:prstGeom prst="rect">
            <a:avLst/>
          </a:prstGeom>
          <a:noFill/>
          <a:ln>
            <a:noFill/>
          </a:ln>
        </p:spPr>
      </p:pic>
      <p:sp>
        <p:nvSpPr>
          <p:cNvPr id="88" name="Google Shape;88;p17"/>
          <p:cNvSpPr txBox="1"/>
          <p:nvPr/>
        </p:nvSpPr>
        <p:spPr>
          <a:xfrm>
            <a:off x="6602963" y="3778775"/>
            <a:ext cx="2220300" cy="58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lt2"/>
                </a:solidFill>
              </a:rPr>
              <a:t>Donna Haraway (Monoskop, no date)</a:t>
            </a:r>
            <a:endParaRPr sz="1300">
              <a:solidFill>
                <a:schemeClr val="lt2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Press Start 2P"/>
                <a:ea typeface="Press Start 2P"/>
                <a:cs typeface="Press Start 2P"/>
                <a:sym typeface="Press Start 2P"/>
              </a:rPr>
              <a:t>The Group Chat as an Assemblage</a:t>
            </a:r>
            <a:endParaRPr>
              <a:latin typeface="Press Start 2P"/>
              <a:ea typeface="Press Start 2P"/>
              <a:cs typeface="Press Start 2P"/>
              <a:sym typeface="Press Start 2P"/>
            </a:endParaRPr>
          </a:p>
        </p:txBody>
      </p:sp>
      <p:sp>
        <p:nvSpPr>
          <p:cNvPr id="94" name="Google Shape;94;p18"/>
          <p:cNvSpPr txBox="1"/>
          <p:nvPr>
            <p:ph idx="1" type="body"/>
          </p:nvPr>
        </p:nvSpPr>
        <p:spPr>
          <a:xfrm>
            <a:off x="311700" y="1305300"/>
            <a:ext cx="8180400" cy="326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The group chat can be seen not as a simple interface onto which humans interact with, but as a distributed network of actants (Miller and Horst, 2012, p. 17)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Multiplicity of actants: humans, smartphones, personal computers, electricity, servers, code, text and data infrastructures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Phones as global assemblages (Bell et al, 2018, pp. 467-468).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Relations of exteriority: components participate in multiple assemblages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Press Start 2P"/>
                <a:ea typeface="Press Start 2P"/>
                <a:cs typeface="Press Start 2P"/>
                <a:sym typeface="Press Start 2P"/>
              </a:rPr>
              <a:t>The Group Chat as an Assemblage</a:t>
            </a:r>
            <a:endParaRPr>
              <a:latin typeface="Press Start 2P"/>
              <a:ea typeface="Press Start 2P"/>
              <a:cs typeface="Press Start 2P"/>
              <a:sym typeface="Press Start 2P"/>
            </a:endParaRPr>
          </a:p>
        </p:txBody>
      </p:sp>
      <p:sp>
        <p:nvSpPr>
          <p:cNvPr id="100" name="Google Shape;100;p19"/>
          <p:cNvSpPr txBox="1"/>
          <p:nvPr>
            <p:ph idx="1" type="body"/>
          </p:nvPr>
        </p:nvSpPr>
        <p:spPr>
          <a:xfrm>
            <a:off x="311700" y="1305300"/>
            <a:ext cx="8180400" cy="326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The group chat can be seen not as a simple interface onto which humans interact with, but as a distributed network of actants (Miller and Horst, 2012, p. 17)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Multiplicity of actants: humans, smartphones, personal computers, electricity, servers, code, text and data infrastructures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Phones as global assemblages (Bell et al, 2018, pp. 467-468).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Relations of exteriority: components participate in multiple assemblages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Bennett’s (2010, p.6) </a:t>
            </a:r>
            <a:r>
              <a:rPr i="1" lang="en-GB"/>
              <a:t>thing-power</a:t>
            </a:r>
            <a:r>
              <a:rPr lang="en-GB"/>
              <a:t>: materials hold vibrant affective qualities that affect humans.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2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Press Start 2P"/>
                <a:ea typeface="Press Start 2P"/>
                <a:cs typeface="Press Start 2P"/>
                <a:sym typeface="Press Start 2P"/>
              </a:rPr>
              <a:t>Posthumanism and the group chat</a:t>
            </a:r>
            <a:endParaRPr>
              <a:latin typeface="Press Start 2P"/>
              <a:ea typeface="Press Start 2P"/>
              <a:cs typeface="Press Start 2P"/>
              <a:sym typeface="Press Start 2P"/>
            </a:endParaRPr>
          </a:p>
        </p:txBody>
      </p:sp>
      <p:sp>
        <p:nvSpPr>
          <p:cNvPr id="106" name="Google Shape;106;p20"/>
          <p:cNvSpPr txBox="1"/>
          <p:nvPr>
            <p:ph idx="1" type="body"/>
          </p:nvPr>
        </p:nvSpPr>
        <p:spPr>
          <a:xfrm>
            <a:off x="311700" y="1305300"/>
            <a:ext cx="5585400" cy="326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Barad (2003, p. 822): discursive practices are not </a:t>
            </a:r>
            <a:r>
              <a:rPr lang="en-GB"/>
              <a:t>separate</a:t>
            </a:r>
            <a:r>
              <a:rPr lang="en-GB"/>
              <a:t> from the material world, but are instead fully implicated in the dynamics of matter.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Culture is mediated through group chat interactions (Mizuko et al., 2010, p. 1).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Haraway’s (2016, pp. 60-61) diffusion of the boundaries between human and nonhuman, especially in her discussion of computer users entering a “trance like state” when using computers. This becomes second nature. </a:t>
            </a:r>
            <a:endParaRPr/>
          </a:p>
        </p:txBody>
      </p:sp>
      <p:pic>
        <p:nvPicPr>
          <p:cNvPr id="107" name="Google Shape;107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049500" y="1170125"/>
            <a:ext cx="2942100" cy="1975410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Google Shape;108;p20"/>
          <p:cNvSpPr txBox="1"/>
          <p:nvPr/>
        </p:nvSpPr>
        <p:spPr>
          <a:xfrm>
            <a:off x="6049500" y="3145525"/>
            <a:ext cx="2942100" cy="58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lt2"/>
                </a:solidFill>
              </a:rPr>
              <a:t>Karen Barad (Centre de Cultura Contemporania de Barcelona, 2020)</a:t>
            </a:r>
            <a:endParaRPr sz="1300">
              <a:solidFill>
                <a:schemeClr val="lt2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Press Start 2P"/>
                <a:ea typeface="Press Start 2P"/>
                <a:cs typeface="Press Start 2P"/>
                <a:sym typeface="Press Start 2P"/>
              </a:rPr>
              <a:t>Synthesis and Conclusion</a:t>
            </a:r>
            <a:endParaRPr>
              <a:latin typeface="Press Start 2P"/>
              <a:ea typeface="Press Start 2P"/>
              <a:cs typeface="Press Start 2P"/>
              <a:sym typeface="Press Start 2P"/>
            </a:endParaRPr>
          </a:p>
        </p:txBody>
      </p:sp>
      <p:sp>
        <p:nvSpPr>
          <p:cNvPr id="114" name="Google Shape;114;p21"/>
          <p:cNvSpPr txBox="1"/>
          <p:nvPr>
            <p:ph idx="1" type="body"/>
          </p:nvPr>
        </p:nvSpPr>
        <p:spPr>
          <a:xfrm>
            <a:off x="311700" y="1152475"/>
            <a:ext cx="54690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The group chat can be seen as not merely a communication channel but a living, vibrant network of human, material, digital and technological.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Human participants are within this network as one type of actant, not the sole form of agency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Posthuman: the ability to participate within this complex network extends human agency past the biological boundary of their bodies, allowing them greater capabilities that they had not previously had.</a:t>
            </a:r>
            <a:endParaRPr/>
          </a:p>
        </p:txBody>
      </p:sp>
      <p:pic>
        <p:nvPicPr>
          <p:cNvPr id="115" name="Google Shape;115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33100" y="1170125"/>
            <a:ext cx="3058501" cy="2039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6" name="Google Shape;116;p21"/>
          <p:cNvSpPr txBox="1"/>
          <p:nvPr/>
        </p:nvSpPr>
        <p:spPr>
          <a:xfrm>
            <a:off x="5933100" y="3209125"/>
            <a:ext cx="3058500" cy="38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lt2"/>
                </a:solidFill>
              </a:rPr>
              <a:t>(Channel Talk, 2023)</a:t>
            </a:r>
            <a:endParaRPr sz="1300">
              <a:solidFill>
                <a:schemeClr val="lt2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Press Start 2P"/>
                <a:ea typeface="Press Start 2P"/>
                <a:cs typeface="Press Start 2P"/>
                <a:sym typeface="Press Start 2P"/>
              </a:rPr>
              <a:t>Reference list</a:t>
            </a:r>
            <a:endParaRPr>
              <a:latin typeface="Press Start 2P"/>
              <a:ea typeface="Press Start 2P"/>
              <a:cs typeface="Press Start 2P"/>
              <a:sym typeface="Press Start 2P"/>
            </a:endParaRPr>
          </a:p>
        </p:txBody>
      </p:sp>
      <p:sp>
        <p:nvSpPr>
          <p:cNvPr id="122" name="Google Shape;122;p22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Amazon (no date) Assemblage Theory (Speculative Realism): Manuela Delanda. Available at: </a:t>
            </a:r>
            <a:r>
              <a:rPr lang="en-GB" u="sng">
                <a:solidFill>
                  <a:schemeClr val="hlink"/>
                </a:solidFill>
                <a:hlinkClick r:id="rId3"/>
              </a:rPr>
              <a:t>https://www.amazon.co.uk/Assemblage-Theory-Speculative-Realism-Delanda/dp/1474413633</a:t>
            </a:r>
            <a:r>
              <a:rPr lang="en-GB"/>
              <a:t>  (Accessed on 8th of October 2025).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Barad, K. (2003) ‘Posthumanist Performativity: Toward and Understanding of How Matter Comes to Matter’, Signs, 28(3), pp. 801-831. Available at: </a:t>
            </a:r>
            <a:r>
              <a:rPr lang="en-GB" u="sng">
                <a:solidFill>
                  <a:schemeClr val="hlink"/>
                </a:solidFill>
                <a:hlinkClick r:id="rId4"/>
              </a:rPr>
              <a:t>https://www-jstor-org.ezproxy.uwtsd.ac.uk/stable/10.1086/345321?sid=primo&amp;seq=1</a:t>
            </a:r>
            <a:r>
              <a:rPr lang="en-GB"/>
              <a:t>  (Accessed on 11th of October 2025).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Bell, J.A., Kobak, B., Kuipers, J. and Kemble, A. (2018) ‘Unseen Connections: The Materiality of Cell Phones’, Anthropology Quarterly, 91(2), pp. 465-484. Available at: </a:t>
            </a:r>
            <a:r>
              <a:rPr lang="en-GB" u="sng">
                <a:solidFill>
                  <a:schemeClr val="hlink"/>
                </a:solidFill>
                <a:hlinkClick r:id="rId5"/>
              </a:rPr>
              <a:t>https://www.jstor.org/stable/26646209</a:t>
            </a:r>
            <a:r>
              <a:rPr lang="en-GB"/>
              <a:t>  (Accessed on 10th of October 2025).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Bennett, J. (2010) Vibrant Matter: A Political Ecology of Things. Durham: Duke University Press.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Centre de Cultura Contemporania de Barcelona (2020) Karen Barad. Available at: </a:t>
            </a:r>
            <a:r>
              <a:rPr lang="en-GB" u="sng">
                <a:solidFill>
                  <a:schemeClr val="hlink"/>
                </a:solidFill>
                <a:hlinkClick r:id="rId6"/>
              </a:rPr>
              <a:t>http://cccb.org/en/participants/file/karen-barad/234428</a:t>
            </a:r>
            <a:r>
              <a:rPr lang="en-GB"/>
              <a:t>  (Accessed on 12th of October 2025).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Channel Talk (2023) What is a Group Chat?. Available at: https://channel.io/en/blog/articles/what-is-a-group-chat-e5fd8cb1 (Accessed on 12th of October 2025).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Coole, D. and Frost, S. (2010) ‘Introducing the New Materialisms’, in Coole, D. and Frost, S. (eds.) New Materialisms: Ontology, Agency and Politics. London: Duke University Press.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2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Press Start 2P"/>
                <a:ea typeface="Press Start 2P"/>
                <a:cs typeface="Press Start 2P"/>
                <a:sym typeface="Press Start 2P"/>
              </a:rPr>
              <a:t>Reference list</a:t>
            </a:r>
            <a:endParaRPr>
              <a:latin typeface="Press Start 2P"/>
              <a:ea typeface="Press Start 2P"/>
              <a:cs typeface="Press Start 2P"/>
              <a:sym typeface="Press Start 2P"/>
            </a:endParaRPr>
          </a:p>
        </p:txBody>
      </p:sp>
      <p:sp>
        <p:nvSpPr>
          <p:cNvPr id="128" name="Google Shape;128;p23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Delanda, M. (2016) Assemblage Theory: Edinburgh: Edinburgh University Press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Delanda, M. (2019) A New Philosophy of Society: Assemblage Theory and Social Complexity. London: Bloomsbury Academic.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Deleuze, G. and Guattari, F. (2003) A Thousand Plateaus: Capitalism and Schizophrenia. London: University of Minnesota Press.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Deleuze, G. and Parnet, C. (2002) Dialogues II. Chichester: Columbia University Press.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Giddens, A. (1984) The Constitution of Society: Outline of the Theory of Structuration. Berkeley: University of California Press.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Haraway, D. J. (2016) Manifestly Haraway. Minneapolis: University of Minnesota Press. 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Press Start 2P"/>
                <a:ea typeface="Press Start 2P"/>
                <a:cs typeface="Press Start 2P"/>
                <a:sym typeface="Press Start 2P"/>
              </a:rPr>
              <a:t>Reference list</a:t>
            </a:r>
            <a:endParaRPr>
              <a:latin typeface="Press Start 2P"/>
              <a:ea typeface="Press Start 2P"/>
              <a:cs typeface="Press Start 2P"/>
              <a:sym typeface="Press Start 2P"/>
            </a:endParaRPr>
          </a:p>
        </p:txBody>
      </p:sp>
      <p:sp>
        <p:nvSpPr>
          <p:cNvPr id="134" name="Google Shape;134;p2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75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Mizuko, I., Baumer, S., Bittanti, M., Boyd, D., Cody, R., Herr-Stephenson, B., Horst, H.A., Lange, P.G., Mahendran, D., Martinez, K.Z., Pascoe, C.J., Perkel, D., Robinson, L., Sims, C. and Tripp, L. (2010) Hanging Around, Messing Around and Geeking Out: Kids Living and Learning with New Media. London: The MIT Press.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Miller, D. and Horst, H.A. (2012) Digital Anthropology. London: Berg.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Monoskop (no date) Donna Haraway. Available at: </a:t>
            </a:r>
            <a:r>
              <a:rPr lang="en-GB" u="sng">
                <a:solidFill>
                  <a:schemeClr val="hlink"/>
                </a:solidFill>
                <a:hlinkClick r:id="rId3"/>
              </a:rPr>
              <a:t>https://monoskop.org/Donna_Haraway</a:t>
            </a:r>
            <a:r>
              <a:rPr lang="en-GB"/>
              <a:t>  (Accessed on 12th of October 2025).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Times Higher Education (2020) Lord Giddens: accidental academic who reached the top. Available at: </a:t>
            </a:r>
            <a:r>
              <a:rPr lang="en-GB" u="sng">
                <a:solidFill>
                  <a:schemeClr val="hlink"/>
                </a:solidFill>
                <a:hlinkClick r:id="rId4"/>
              </a:rPr>
              <a:t>https://www.timeshighereducation.com/news/lord-giddens-accidental-academic-who-reached-top</a:t>
            </a:r>
            <a:r>
              <a:rPr lang="en-GB"/>
              <a:t>  (Accessed on 12th of October 2025).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University of Pennsylvania (2014) Manuel DeLanda: "Material Affectivity". Available at: </a:t>
            </a:r>
            <a:r>
              <a:rPr lang="en-GB" u="sng">
                <a:solidFill>
                  <a:schemeClr val="hlink"/>
                </a:solidFill>
                <a:hlinkClick r:id="rId5"/>
              </a:rPr>
              <a:t>design.upenn.edu/events/manuel-delanda-material-affectivity</a:t>
            </a:r>
            <a:r>
              <a:rPr lang="en-GB"/>
              <a:t>  (Accessed on 12th of October 2025).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Dark">
  <a:themeElements>
    <a:clrScheme name="Simple Dark">
      <a:dk1>
        <a:srgbClr val="FFFFFF"/>
      </a:dk1>
      <a:lt1>
        <a:srgbClr val="212121"/>
      </a:lt1>
      <a:dk2>
        <a:srgbClr val="303030"/>
      </a:dk2>
      <a:lt2>
        <a:srgbClr val="ADADAD"/>
      </a:lt2>
      <a:accent1>
        <a:srgbClr val="009688"/>
      </a:accent1>
      <a:accent2>
        <a:srgbClr val="EEEEEE"/>
      </a:accent2>
      <a:accent3>
        <a:srgbClr val="78909C"/>
      </a:accent3>
      <a:accent4>
        <a:srgbClr val="FFAB40"/>
      </a:accent4>
      <a:accent5>
        <a:srgbClr val="4DD0E1"/>
      </a:accent5>
      <a:accent6>
        <a:srgbClr val="EEFF41"/>
      </a:accent6>
      <a:hlink>
        <a:srgbClr val="4DD0E1"/>
      </a:hlink>
      <a:folHlink>
        <a:srgbClr val="4DD0E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