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y="5143500" cx="9144000"/>
  <p:notesSz cx="6858000" cy="9144000"/>
  <p:embeddedFontLst>
    <p:embeddedFont>
      <p:font typeface="Roboto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22" Type="http://schemas.openxmlformats.org/officeDocument/2006/relationships/font" Target="fonts/Roboto-bold.fntdata"/><Relationship Id="rId10" Type="http://schemas.openxmlformats.org/officeDocument/2006/relationships/slide" Target="slides/slide5.xml"/><Relationship Id="rId21" Type="http://schemas.openxmlformats.org/officeDocument/2006/relationships/font" Target="fonts/Roboto-regular.fntdata"/><Relationship Id="rId13" Type="http://schemas.openxmlformats.org/officeDocument/2006/relationships/slide" Target="slides/slide8.xml"/><Relationship Id="rId24" Type="http://schemas.openxmlformats.org/officeDocument/2006/relationships/font" Target="fonts/Roboto-boldItalic.fntdata"/><Relationship Id="rId12" Type="http://schemas.openxmlformats.org/officeDocument/2006/relationships/slide" Target="slides/slide7.xml"/><Relationship Id="rId23" Type="http://schemas.openxmlformats.org/officeDocument/2006/relationships/font" Target="fonts/Roboto-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d8266f1519_1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d8266f1519_1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d8266f1519_0_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d8266f1519_0_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d8266f1519_1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d8266f1519_1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d884309fbc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d884309fbc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d8266f1519_1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d8266f1519_1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d8266f1519_0_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d8266f1519_0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d86ca7273d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d86ca7273d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d638cab89e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d638cab89e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d638cab89e_0_3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d638cab89e_0_3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d64e2731b5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d64e2731b5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d64e2731b5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d64e2731b5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d64e2731b5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d64e2731b5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gd64e2731b5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6" name="Google Shape;186;gd64e2731b5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d64e2731b5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d64e2731b5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" name="Google Shape;11;p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21" name="Google Shape;21;p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" name="Google Shape;26;p3"/>
          <p:cNvSpPr txBox="1"/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7" name="Google Shape;27;p3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29;p4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30" name="Google Shape;30;p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" name="Google Shape;35;p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6" name="Google Shape;36;p4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7" name="Google Shape;37;p4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0" name="Google Shape;40;p5"/>
          <p:cNvSpPr txBox="1"/>
          <p:nvPr>
            <p:ph idx="1" type="body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1" name="Google Shape;41;p5"/>
          <p:cNvSpPr txBox="1"/>
          <p:nvPr>
            <p:ph idx="2" type="body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2" name="Google Shape;42;p5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5" name="Google Shape;45;p6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8" name="Google Shape;48;p7"/>
          <p:cNvSpPr txBox="1"/>
          <p:nvPr>
            <p:ph idx="1" type="body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9" name="Google Shape;49;p7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oogle Shape;51;p8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52" name="Google Shape;52;p8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" name="Google Shape;53;p8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" name="Google Shape;54;p8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" name="Google Shape;55;p8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" name="Google Shape;56;p8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7" name="Google Shape;57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61" name="Google Shape;6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2" name="Google Shape;62;p9"/>
          <p:cNvSpPr txBox="1"/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63" name="Google Shape;63;p9"/>
          <p:cNvSpPr txBox="1"/>
          <p:nvPr>
            <p:ph idx="1" type="subTitle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64" name="Google Shape;6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68" name="Google Shape;68;p10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11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1" name="Google Shape;71;p1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1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11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1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1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6" name="Google Shape;76;p11"/>
          <p:cNvSpPr txBox="1"/>
          <p:nvPr>
            <p:ph hasCustomPrompt="1" type="title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1"/>
          <p:cNvSpPr txBox="1"/>
          <p:nvPr>
            <p:ph idx="1" type="body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geometric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Relationship Id="rId4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://www.newport.gov.uk/en/Schools-Education/Learning-Welsh-in-Newport/Becoming-bilingual.aspx" TargetMode="External"/><Relationship Id="rId4" Type="http://schemas.openxmlformats.org/officeDocument/2006/relationships/hyperlink" Target="https://parallel.cymru/dysgu-cymraeg/?lang=en#publishers" TargetMode="External"/><Relationship Id="rId5" Type="http://schemas.openxmlformats.org/officeDocument/2006/relationships/hyperlink" Target="https://businessnewswales.com/cymraeg-2050-300k-grant-funding-increase-number-welsh-speakers/" TargetMode="External"/><Relationship Id="rId6" Type="http://schemas.openxmlformats.org/officeDocument/2006/relationships/hyperlink" Target="https://www.frontiersin.org/articles/10.3389/fpsyg.2014.00398/full#B3" TargetMode="External"/></Relationships>
</file>

<file path=ppt/slides/_rels/slide8.xml.rels><?xml version="1.0" encoding="UTF-8" standalone="yes"?><Relationships xmlns="http://schemas.openxmlformats.org/package/2006/relationships"><Relationship Id="rId11" Type="http://schemas.openxmlformats.org/officeDocument/2006/relationships/hyperlink" Target="https://gov.wales/sites/default/files/publications/2018-02/welsh-in-education-action-plan-2017%E2%80%9321.pdf" TargetMode="External"/><Relationship Id="rId10" Type="http://schemas.openxmlformats.org/officeDocument/2006/relationships/hyperlink" Target="https://gov.wales/sites/default/files/publications/2018-12/cymraeg-2050-welsh-language-strategy.pdf" TargetMode="External"/><Relationship Id="rId13" Type="http://schemas.openxmlformats.org/officeDocument/2006/relationships/hyperlink" Target="http://business.senedd.cymru/documents/s70837/Paper%201.pdf" TargetMode="External"/><Relationship Id="rId12" Type="http://schemas.openxmlformats.org/officeDocument/2006/relationships/hyperlink" Target="https://museum.wales/collections/online/object/7ea8f0b9-6293-3c66-b56a-a85b7181e7af/Welsh-not/footer/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www.bbc.co.uk/wales/history/sites/themes/society/language_education.shtml" TargetMode="External"/><Relationship Id="rId4" Type="http://schemas.openxmlformats.org/officeDocument/2006/relationships/hyperlink" Target="https://www.bbc.co.uk/blogs/wales/entries/72d77f69-72a7-3626-9c19-469c91f45753" TargetMode="External"/><Relationship Id="rId9" Type="http://schemas.openxmlformats.org/officeDocument/2006/relationships/hyperlink" Target="https://www.library.wales/discover/digital-gallery/printed-material/the-blue-books-of-1847" TargetMode="External"/><Relationship Id="rId15" Type="http://schemas.openxmlformats.org/officeDocument/2006/relationships/hyperlink" Target="https://www.monmouthshire.gov.uk/cy/felly-beth-yw-manteision-bod-yn-ddwyieithog/" TargetMode="External"/><Relationship Id="rId14" Type="http://schemas.openxmlformats.org/officeDocument/2006/relationships/hyperlink" Target="https://digitalccbeta.coloradocollege.edu/pid/coccc:9855/datastream/OBJ" TargetMode="External"/><Relationship Id="rId16" Type="http://schemas.openxmlformats.org/officeDocument/2006/relationships/hyperlink" Target="https://www.facebook.com/TheHistoryOfWales/posts/the-treachery-of-the-blue-bookson-this-day-1847-the-infamous-blue-books-a-report/1585957424858267/" TargetMode="External"/><Relationship Id="rId5" Type="http://schemas.openxmlformats.org/officeDocument/2006/relationships/hyperlink" Target="https://pilgrim.ceredigion.gov.uk/index.cfm?articleid=5874" TargetMode="External"/><Relationship Id="rId6" Type="http://schemas.openxmlformats.org/officeDocument/2006/relationships/hyperlink" Target="https://senedd.wales/media/cgdmktvv/paper_3_-_prof-_colin_baker-english.pdf" TargetMode="External"/><Relationship Id="rId7" Type="http://schemas.openxmlformats.org/officeDocument/2006/relationships/hyperlink" Target="http://www.pembrokeshirehistoricalsociety.co.uk/1536-2/" TargetMode="External"/><Relationship Id="rId8" Type="http://schemas.openxmlformats.org/officeDocument/2006/relationships/hyperlink" Target="https://www.ewc.wales/site/index.php/en/about/blog-archive/1475-aled-roberts-a-million-welsh-speakers-the-role-of-the-education-sector.html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3.png"/><Relationship Id="rId4" Type="http://schemas.openxmlformats.org/officeDocument/2006/relationships/image" Target="../media/image8.png"/><Relationship Id="rId5" Type="http://schemas.openxmlformats.org/officeDocument/2006/relationships/image" Target="../media/image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png"/><Relationship Id="rId4" Type="http://schemas.openxmlformats.org/officeDocument/2006/relationships/image" Target="../media/image11.png"/><Relationship Id="rId5" Type="http://schemas.openxmlformats.org/officeDocument/2006/relationships/image" Target="../media/image12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rhos-primary-school.j2bloggy.com/tric-a-chlic-our-welsh-resources/" TargetMode="External"/><Relationship Id="rId4" Type="http://schemas.openxmlformats.org/officeDocument/2006/relationships/hyperlink" Target="https://en.siopypentan.co.uk/products/cardiau-cam-wrth-gam" TargetMode="External"/><Relationship Id="rId5" Type="http://schemas.openxmlformats.org/officeDocument/2006/relationships/hyperlink" Target="http://www.dyffrynyglowyr.powys.sch.uk/index.php/en/classes/glas-y-gors" TargetMode="External"/><Relationship Id="rId6" Type="http://schemas.openxmlformats.org/officeDocument/2006/relationships/hyperlink" Target="https://www.pinterest.co.uk/pin/490822059368663028/" TargetMode="External"/><Relationship Id="rId7" Type="http://schemas.openxmlformats.org/officeDocument/2006/relationships/hyperlink" Target="https://www.estyn.gov.wales/system/files/2021-03/Estyn%20Welsh%20language%20acquisition%20E%2810%29.pdf" TargetMode="External"/><Relationship Id="rId8" Type="http://schemas.openxmlformats.org/officeDocument/2006/relationships/hyperlink" Target="https://www.khanacademy.org/test-prep/mcat/processing-the-environment/language/a/theories-of-the-early-stages-of-language-acquisition#:~:text=The%20learning%20theory%20of%20language,hug%20them%20for%20this%20behavior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www.montsaye.northants.sch.uk/assets/Uploads/English-Language-Summer-Work-2.pdf" TargetMode="External"/><Relationship Id="rId4" Type="http://schemas.openxmlformats.org/officeDocument/2006/relationships/hyperlink" Target="https://www.simplypsychology.org/language.html" TargetMode="External"/><Relationship Id="rId9" Type="http://schemas.openxmlformats.org/officeDocument/2006/relationships/hyperlink" Target="https://gov.wales/sites/default/files/statistics-and-research/2019-01/national-survey-wales-welsh-language-confidence-attitudes-2017-18.pdf" TargetMode="External"/><Relationship Id="rId5" Type="http://schemas.openxmlformats.org/officeDocument/2006/relationships/hyperlink" Target="https://www.simplypsychology.org/operant-conditioning.html" TargetMode="External"/><Relationship Id="rId6" Type="http://schemas.openxmlformats.org/officeDocument/2006/relationships/hyperlink" Target="http://mylanguages.org/welsh_alphabet.php#:~:text=Learning%20the%20Welsh%20alphabet%20is,in%20speaking%20the%20Welsh%20language" TargetMode="External"/><Relationship Id="rId7" Type="http://schemas.openxmlformats.org/officeDocument/2006/relationships/hyperlink" Target="https://hwb.gov.wales/api/storage/b4174a47-34fb-447d-8a11-46f21d12c804/welsh-language-development.pdf" TargetMode="External"/><Relationship Id="rId8" Type="http://schemas.openxmlformats.org/officeDocument/2006/relationships/hyperlink" Target="https://gov.wales/cymraeg-for-kids/my-experi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/>
          <p:nvPr>
            <p:ph type="ctrTitle"/>
          </p:nvPr>
        </p:nvSpPr>
        <p:spPr>
          <a:xfrm>
            <a:off x="2227600" y="1315400"/>
            <a:ext cx="4849200" cy="83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900"/>
              <a:t>Seminar </a:t>
            </a:r>
            <a:r>
              <a:rPr lang="en" sz="3900"/>
              <a:t>Academaidd</a:t>
            </a:r>
            <a:r>
              <a:rPr lang="en" sz="3900"/>
              <a:t> </a:t>
            </a:r>
            <a:endParaRPr sz="3900"/>
          </a:p>
        </p:txBody>
      </p:sp>
      <p:sp>
        <p:nvSpPr>
          <p:cNvPr id="86" name="Google Shape;86;p13"/>
          <p:cNvSpPr txBox="1"/>
          <p:nvPr>
            <p:ph idx="1" type="subTitle"/>
          </p:nvPr>
        </p:nvSpPr>
        <p:spPr>
          <a:xfrm>
            <a:off x="460938" y="362438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Carrie Saunders                        ECES5010                            1203455</a:t>
            </a:r>
            <a:endParaRPr/>
          </a:p>
        </p:txBody>
      </p:sp>
      <p:pic>
        <p:nvPicPr>
          <p:cNvPr id="87" name="Google Shape;87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3400" y="2674250"/>
            <a:ext cx="2979250" cy="1650625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Google Shape;88;p13"/>
          <p:cNvSpPr txBox="1"/>
          <p:nvPr/>
        </p:nvSpPr>
        <p:spPr>
          <a:xfrm>
            <a:off x="398575" y="4593100"/>
            <a:ext cx="339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Cyngor Dinas Casnewydd,2021)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89" name="Google Shape;89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71700" y="2674250"/>
            <a:ext cx="3044524" cy="1702300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3"/>
          <p:cNvSpPr txBox="1"/>
          <p:nvPr/>
        </p:nvSpPr>
        <p:spPr>
          <a:xfrm>
            <a:off x="5874321" y="4593100"/>
            <a:ext cx="2340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Parallel.Cymru,2019)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4"/>
          <p:cNvSpPr txBox="1"/>
          <p:nvPr>
            <p:ph idx="1" type="subTitle"/>
          </p:nvPr>
        </p:nvSpPr>
        <p:spPr>
          <a:xfrm>
            <a:off x="169150" y="1095075"/>
            <a:ext cx="6202500" cy="386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195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Datblygiad hanesyddol yr iaith Gymraeg </a:t>
            </a:r>
            <a:endParaRPr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-Welsh Not</a:t>
            </a:r>
            <a:endParaRPr sz="1700"/>
          </a:p>
          <a:p>
            <a:pPr indent="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- Brad y llyfrau Gleision</a:t>
            </a:r>
            <a:endParaRPr sz="1700"/>
          </a:p>
          <a:p>
            <a:pPr indent="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9144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-36195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Manteision</a:t>
            </a:r>
            <a:r>
              <a:rPr lang="en"/>
              <a:t> ac yr anfanteision am dwyieithrwydd</a:t>
            </a:r>
            <a:endParaRPr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6195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Polisiau sydd yn ymwneud a </a:t>
            </a:r>
            <a:r>
              <a:rPr lang="en"/>
              <a:t>dwyieithrwydd</a:t>
            </a:r>
            <a:r>
              <a:rPr lang="en"/>
              <a:t> </a:t>
            </a:r>
            <a:endParaRPr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         - Cymraeg 2050</a:t>
            </a:r>
            <a:endParaRPr sz="17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        </a:t>
            </a:r>
            <a:endParaRPr sz="17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/>
          </a:p>
        </p:txBody>
      </p:sp>
      <p:sp>
        <p:nvSpPr>
          <p:cNvPr id="96" name="Google Shape;96;p14"/>
          <p:cNvSpPr/>
          <p:nvPr/>
        </p:nvSpPr>
        <p:spPr>
          <a:xfrm>
            <a:off x="1132050" y="259825"/>
            <a:ext cx="6321900" cy="592049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 cap="flat" cmpd="sng" w="9525">
                  <a:solidFill>
                    <a:schemeClr val="dk2"/>
                  </a:solidFill>
                  <a:prstDash val="solid"/>
                  <a:round/>
                  <a:headEnd len="sm" w="sm" type="none"/>
                  <a:tailEnd len="sm" w="sm" type="none"/>
                </a:ln>
                <a:solidFill>
                  <a:srgbClr val="E06666"/>
                </a:solidFill>
                <a:latin typeface="Arial"/>
              </a:rPr>
              <a:t>Cyflwyniad</a:t>
            </a:r>
          </a:p>
        </p:txBody>
      </p:sp>
      <p:pic>
        <p:nvPicPr>
          <p:cNvPr id="97" name="Google Shape;97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346929" y="851875"/>
            <a:ext cx="1282297" cy="1519775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4"/>
          <p:cNvSpPr txBox="1"/>
          <p:nvPr/>
        </p:nvSpPr>
        <p:spPr>
          <a:xfrm>
            <a:off x="6899025" y="2455425"/>
            <a:ext cx="2055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(Wrexham News, 2014)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99" name="Google Shape;99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74225" y="2939400"/>
            <a:ext cx="2055000" cy="1336200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14"/>
          <p:cNvSpPr txBox="1"/>
          <p:nvPr/>
        </p:nvSpPr>
        <p:spPr>
          <a:xfrm>
            <a:off x="6793450" y="4347825"/>
            <a:ext cx="17751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(John, no date)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5"/>
          <p:cNvSpPr txBox="1"/>
          <p:nvPr>
            <p:ph type="ctrTitle"/>
          </p:nvPr>
        </p:nvSpPr>
        <p:spPr>
          <a:xfrm>
            <a:off x="1156850" y="267675"/>
            <a:ext cx="5919000" cy="40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" sz="2280">
                <a:solidFill>
                  <a:srgbClr val="FF0000"/>
                </a:solidFill>
                <a:highlight>
                  <a:schemeClr val="dk1"/>
                </a:highlight>
              </a:rPr>
              <a:t>Datblygiad Hanesyddol  yr iaith Cymraeg</a:t>
            </a:r>
            <a:endParaRPr b="1" sz="2280">
              <a:solidFill>
                <a:srgbClr val="FF0000"/>
              </a:solidFill>
              <a:highlight>
                <a:schemeClr val="dk1"/>
              </a:highlight>
            </a:endParaRPr>
          </a:p>
        </p:txBody>
      </p:sp>
      <p:sp>
        <p:nvSpPr>
          <p:cNvPr id="106" name="Google Shape;106;p15"/>
          <p:cNvSpPr txBox="1"/>
          <p:nvPr>
            <p:ph idx="1" type="subTitle"/>
          </p:nvPr>
        </p:nvSpPr>
        <p:spPr>
          <a:xfrm>
            <a:off x="227050" y="860776"/>
            <a:ext cx="8222100" cy="41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    </a:t>
            </a:r>
            <a:r>
              <a:rPr lang="en" sz="1800"/>
              <a:t>     Y Welsh Not</a:t>
            </a:r>
            <a:endParaRPr sz="1800"/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Roedd y Welsh Not  wedi dechrau yn y 18feg a’r 19eg  ganrif ac wedi defnyddio mewn ysgolion Cymreig i gywilyddio unrhyw blentyn a gafodd ei ddal yn siarad Cymraeg (Leicestershire Murcury, 1847).</a:t>
            </a:r>
            <a:endParaRPr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.</a:t>
            </a:r>
            <a:endParaRPr sz="14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Roedd rhaid i’r plentyn wisgo bwrdd pren gyda </a:t>
            </a:r>
            <a:r>
              <a:rPr lang="en" sz="1400"/>
              <a:t>llythrennau</a:t>
            </a:r>
            <a:r>
              <a:rPr lang="en" sz="1400"/>
              <a:t> cyntaf WN o amgylch y gwddf tan fod plentyn arall sydd wedi cael ei ddal. Ar ddiwedd y dydd, bydd y blentyn a oedd yn wisgo y bwrdd pren yn cael ei chosbi gan y athrawes ysgol (Llywodraeth Cymru, dim dyddiad). </a:t>
            </a:r>
            <a:endParaRPr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Roedd yr Welsh Not yn cael ei ddefnyddio yn Gaerfyrddin, Ceredigion a </a:t>
            </a:r>
            <a:r>
              <a:rPr lang="en" sz="1400"/>
              <a:t>Meirionnydd</a:t>
            </a:r>
            <a:r>
              <a:rPr lang="en" sz="1400"/>
              <a:t> cyn 1870.</a:t>
            </a:r>
            <a:endParaRPr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Roedd y Welsh Not byth o dan polisi swyddogol y Llywodraeth.</a:t>
            </a:r>
            <a:endParaRPr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Cymeradwyaeth o’r rhieni am eu phlant mynychu Ysgolion a oedd yn ddefnyddio’r Welsh Not </a:t>
            </a:r>
            <a:endParaRPr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               (BBC Wales,2014).</a:t>
            </a:r>
            <a:endParaRPr sz="1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6"/>
          <p:cNvSpPr txBox="1"/>
          <p:nvPr/>
        </p:nvSpPr>
        <p:spPr>
          <a:xfrm>
            <a:off x="243325" y="640475"/>
            <a:ext cx="5379000" cy="463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-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Yn 1847 gofynnwyd William Williams  aelod o’r Senyddol Coventry yng Nghymru</a:t>
            </a: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am gomisiwn i ymchwilio i fewn i’r addysg Cymru (Nelson,R. 2014, p. 14).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-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Roedd y adroddiad  yn rhoi fwy o ymwybyddiaeth ar technegau dysgu yr athrawon (Davies,2014, p65).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-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Mae yn ymddangos bod yr adroddiad wedi achosi aflonyddwch yng Nghymru er fod y  tri chomisiynydd wedi dangos agwedd drahaus (Llyfrgell Genedlaethol Cymru,dim byddiad).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-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Tri comisiynydd yn feddwl  roedd yr athrawon wedi meddwi ac yn anllythrennog.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Roboto"/>
              <a:buChar char="-"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Yn 1947, Ysgol Dewi Sant Llanelli  oedd Ysgol cyntaf a oedd yn dysgu trwy cyfrwng Cymraeg (BBC News,2017). 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2" name="Google Shape;112;p16"/>
          <p:cNvSpPr/>
          <p:nvPr/>
        </p:nvSpPr>
        <p:spPr>
          <a:xfrm>
            <a:off x="1806900" y="267574"/>
            <a:ext cx="4654693" cy="372900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 cap="flat" cmpd="sng" w="9525">
                  <a:solidFill>
                    <a:schemeClr val="dk2"/>
                  </a:solidFill>
                  <a:prstDash val="solid"/>
                  <a:round/>
                  <a:headEnd len="sm" w="sm" type="none"/>
                  <a:tailEnd len="sm" w="sm" type="none"/>
                </a:ln>
                <a:solidFill>
                  <a:srgbClr val="FF9900"/>
                </a:solidFill>
                <a:latin typeface="Arial"/>
              </a:rPr>
              <a:t>Brad y llyfrau gleision</a:t>
            </a:r>
          </a:p>
        </p:txBody>
      </p:sp>
      <p:pic>
        <p:nvPicPr>
          <p:cNvPr id="113" name="Google Shape;11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61600" y="792875"/>
            <a:ext cx="2361125" cy="1328133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6"/>
          <p:cNvSpPr txBox="1"/>
          <p:nvPr/>
        </p:nvSpPr>
        <p:spPr>
          <a:xfrm>
            <a:off x="7062975" y="2202450"/>
            <a:ext cx="1548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(Carradice,2011)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15" name="Google Shape;115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44475" y="2930801"/>
            <a:ext cx="2278250" cy="1432950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6"/>
          <p:cNvSpPr txBox="1"/>
          <p:nvPr/>
        </p:nvSpPr>
        <p:spPr>
          <a:xfrm>
            <a:off x="6627950" y="4581275"/>
            <a:ext cx="20856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(The history of Wales, 2018)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7"/>
          <p:cNvSpPr txBox="1"/>
          <p:nvPr/>
        </p:nvSpPr>
        <p:spPr>
          <a:xfrm>
            <a:off x="1842725" y="115900"/>
            <a:ext cx="5770500" cy="5541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rgbClr val="FFFF00"/>
                </a:solidFill>
                <a:latin typeface="Roboto"/>
                <a:ea typeface="Roboto"/>
                <a:cs typeface="Roboto"/>
                <a:sym typeface="Roboto"/>
              </a:rPr>
              <a:t>Fanteision/Anfanteision o </a:t>
            </a:r>
            <a:r>
              <a:rPr b="1" lang="en" sz="2400">
                <a:solidFill>
                  <a:srgbClr val="FFFF00"/>
                </a:solidFill>
                <a:latin typeface="Roboto"/>
                <a:ea typeface="Roboto"/>
                <a:cs typeface="Roboto"/>
                <a:sym typeface="Roboto"/>
              </a:rPr>
              <a:t>dwyieithrwydd</a:t>
            </a:r>
            <a:endParaRPr b="1" sz="2400">
              <a:solidFill>
                <a:srgbClr val="FFFF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2" name="Google Shape;122;p17"/>
          <p:cNvSpPr txBox="1"/>
          <p:nvPr/>
        </p:nvSpPr>
        <p:spPr>
          <a:xfrm>
            <a:off x="166600" y="606025"/>
            <a:ext cx="8610900" cy="427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u="sng">
                <a:latin typeface="Roboto"/>
                <a:ea typeface="Roboto"/>
                <a:cs typeface="Roboto"/>
                <a:sym typeface="Roboto"/>
              </a:rPr>
              <a:t>Fantaision</a:t>
            </a:r>
            <a:endParaRPr sz="1600" u="sng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 u="sng"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Char char="-"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Plant 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dwyieithrwydd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yn tueddu i fod yn fwy 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llwyddiant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mewn addysg (Baker,2014).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Char char="-"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Plant 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dwyieithrwydd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yn tueddu gweld yn hawsach i ddysgu iaith ychwanegol.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Char char="-"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Roedd Baker (2014) wedi nodi  bod yn dwyieithog yn gallu rhoi effaith mawr ar bywydau y plant a’u rhieni. 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Char char="-"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Yn ol Cyngor Sir Gar (2021) mae plant sydd yn 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dwyieithrwydd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yn cryfhau sgiliau gwybyddol, creadigol ac yn hyblyg. 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. 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u="sng">
                <a:latin typeface="Roboto"/>
                <a:ea typeface="Roboto"/>
                <a:cs typeface="Roboto"/>
                <a:sym typeface="Roboto"/>
              </a:rPr>
              <a:t>Anfanteision</a:t>
            </a:r>
            <a:endParaRPr sz="1500" u="sng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 u="sng"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Char char="-"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Bydd anfantais os bydd y ddwy iaith y plentyn yn annatblygiedig.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Char char="-"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Rhieni ddim yn rhoi ymdrech i helpu 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datblygu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iaith 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dwyieithrwydd</a:t>
            </a: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y plentyn.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Roboto"/>
              <a:buChar char="-"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Rhieni yn meddwl fod cynnwys datblygu dwyiethrwydd y plentyn yn ychwanegu fwy o problemau. 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(Baker, C. 2014)</a:t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8"/>
          <p:cNvSpPr txBox="1"/>
          <p:nvPr>
            <p:ph idx="1" type="subTitle"/>
          </p:nvPr>
        </p:nvSpPr>
        <p:spPr>
          <a:xfrm>
            <a:off x="791000" y="162400"/>
            <a:ext cx="56520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18"/>
              <a:buNone/>
            </a:pPr>
            <a:r>
              <a:rPr b="1" lang="en" sz="2142">
                <a:solidFill>
                  <a:srgbClr val="00FF00"/>
                </a:solidFill>
              </a:rPr>
              <a:t>Polisiau sydd yn ymwneud a dwyieithrwydd</a:t>
            </a:r>
            <a:endParaRPr b="1" sz="2142">
              <a:solidFill>
                <a:srgbClr val="00FF00"/>
              </a:solidFill>
            </a:endParaRPr>
          </a:p>
        </p:txBody>
      </p:sp>
      <p:sp>
        <p:nvSpPr>
          <p:cNvPr id="128" name="Google Shape;128;p18"/>
          <p:cNvSpPr txBox="1"/>
          <p:nvPr/>
        </p:nvSpPr>
        <p:spPr>
          <a:xfrm>
            <a:off x="0" y="806075"/>
            <a:ext cx="7267800" cy="671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u="sng">
                <a:solidFill>
                  <a:srgbClr val="FF00FF"/>
                </a:solidFill>
                <a:latin typeface="Roboto"/>
                <a:ea typeface="Roboto"/>
                <a:cs typeface="Roboto"/>
                <a:sym typeface="Roboto"/>
              </a:rPr>
              <a:t>Cymraeg 2050</a:t>
            </a:r>
            <a:endParaRPr sz="1800" u="sng">
              <a:solidFill>
                <a:srgbClr val="FF00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 u="sng">
              <a:solidFill>
                <a:srgbClr val="FF00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Roedd y ddogfen yma wedi cael ei hysbysebu yn Gorffennaf 2017 (Llywodraeth Cymru,2019).</a:t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Mae’r Llywodraeth Cymru (2017) eisiau cyrraedd targed o filiwn o siaradwyr Cymraeg erbyn 2050.</a:t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Llywodraeth Cymru (2017) wedi son am y tri thema </a:t>
            </a: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strategaethau   </a:t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-  Cynyddu niferoedd o siaradwyr Cymraeg</a:t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- Cynyddu’r defnydd yr iaith Gymraeg</a:t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- </a:t>
            </a:r>
            <a:r>
              <a:rPr lang="en" sz="1600">
                <a:solidFill>
                  <a:schemeClr val="lt1"/>
                </a:solidFill>
              </a:rPr>
              <a:t>Creu amodau ffafriol a isadeiladd a chyd-destun. </a:t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Nodwyd Morgan (2018) fod y ddogfen yn parhau i gefnogi addysg </a:t>
            </a: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cyfrwng</a:t>
            </a: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Cymraeg yn ysgolion. </a:t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Yn ôl Jones (dim dyddiad) , mae’r Llywodraeth eisiau ehangu cyfrwng Cymraeg mewn ysgolion.</a:t>
            </a:r>
            <a:endParaRPr sz="16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00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29" name="Google Shape;129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29875" y="162400"/>
            <a:ext cx="2514125" cy="1092225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8"/>
          <p:cNvSpPr txBox="1"/>
          <p:nvPr/>
        </p:nvSpPr>
        <p:spPr>
          <a:xfrm>
            <a:off x="7498000" y="1254625"/>
            <a:ext cx="18636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(</a:t>
            </a:r>
            <a:r>
              <a:rPr lang="en"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Business</a:t>
            </a:r>
            <a:r>
              <a:rPr lang="en"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 Wales,2017)</a:t>
            </a:r>
            <a:endParaRPr sz="10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9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1200" u="sng"/>
              <a:t>Rhestr Gyferinodi</a:t>
            </a:r>
            <a:endParaRPr sz="1200" u="sng"/>
          </a:p>
        </p:txBody>
      </p:sp>
      <p:sp>
        <p:nvSpPr>
          <p:cNvPr id="136" name="Google Shape;136;p19"/>
          <p:cNvSpPr txBox="1"/>
          <p:nvPr>
            <p:ph idx="1" type="body"/>
          </p:nvPr>
        </p:nvSpPr>
        <p:spPr>
          <a:xfrm>
            <a:off x="0" y="648900"/>
            <a:ext cx="9144000" cy="449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6300" u="sng"/>
              <a:t>Lluniau</a:t>
            </a:r>
            <a:endParaRPr sz="6300" u="sng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157">
                <a:solidFill>
                  <a:srgbClr val="000000"/>
                </a:solidFill>
              </a:rPr>
              <a:t>Cyngor Dinas Casnewydd (2021) Becoming </a:t>
            </a:r>
            <a:r>
              <a:rPr lang="en" sz="5157">
                <a:solidFill>
                  <a:srgbClr val="000000"/>
                </a:solidFill>
              </a:rPr>
              <a:t>Bilingual</a:t>
            </a:r>
            <a:r>
              <a:rPr lang="en" sz="5157">
                <a:solidFill>
                  <a:srgbClr val="000000"/>
                </a:solidFill>
              </a:rPr>
              <a:t>. Available at: </a:t>
            </a:r>
            <a:r>
              <a:rPr lang="en" sz="5157" u="sng">
                <a:solidFill>
                  <a:srgbClr val="000000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http://www.newport.gov.uk/en/Schools-Education/Learning-Welsh-in-Newport/Becoming-bilingual.aspx</a:t>
            </a:r>
            <a:r>
              <a:rPr lang="en" sz="5157">
                <a:solidFill>
                  <a:srgbClr val="000000"/>
                </a:solidFill>
              </a:rPr>
              <a:t> (accessed: 06/05/2021).</a:t>
            </a:r>
            <a:endParaRPr sz="5157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157">
                <a:solidFill>
                  <a:srgbClr val="000000"/>
                </a:solidFill>
              </a:rPr>
              <a:t>Parallel.Cymru (2019) Learn Welsh: Where and How?. Available at: </a:t>
            </a:r>
            <a:r>
              <a:rPr lang="en" sz="5157" u="sng">
                <a:solidFill>
                  <a:schemeClr val="hlink"/>
                </a:solidFill>
                <a:hlinkClick r:id="rId4"/>
              </a:rPr>
              <a:t>https://parallel.cymru/dysgu-cymraeg/?lang=en#publishers</a:t>
            </a:r>
            <a:r>
              <a:rPr lang="en" sz="5157">
                <a:solidFill>
                  <a:srgbClr val="000000"/>
                </a:solidFill>
              </a:rPr>
              <a:t> (accessed: 06/05/2021).</a:t>
            </a:r>
            <a:endParaRPr sz="5157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5157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5157"/>
              <a:t>Buisness Wales (2017) </a:t>
            </a:r>
            <a:r>
              <a:rPr i="1" lang="en" sz="5157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Cymraeg 2050 – £300k Grant Funding to Increase the Number of Welsh Speakers. </a:t>
            </a:r>
            <a:r>
              <a:rPr lang="en" sz="5157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" sz="5157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https://businessnewswales.com/cymraeg-2050-300k-grant-funding-increase-number-welsh-speakers/</a:t>
            </a:r>
            <a:r>
              <a:rPr lang="en" sz="5157"/>
              <a:t> (accessed: 09/05/2021).</a:t>
            </a:r>
            <a:endParaRPr sz="5157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157" u="sng"/>
              <a:t>Gwybodaeth</a:t>
            </a:r>
            <a:endParaRPr sz="5157" u="sng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5157">
                <a:solidFill>
                  <a:srgbClr val="000000"/>
                </a:solidFill>
              </a:rPr>
              <a:t> </a:t>
            </a:r>
            <a:r>
              <a:rPr lang="en" sz="4357">
                <a:solidFill>
                  <a:srgbClr val="000000"/>
                </a:solidFill>
              </a:rPr>
              <a:t>Anton,E. Et al. (2014) </a:t>
            </a:r>
            <a:r>
              <a:rPr lang="en" sz="4357">
                <a:solidFill>
                  <a:srgbClr val="020202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Is there a bilingual advantage in the ANT task? Evidence from children, Frontiers in psychology, 7th May. Available at:  </a:t>
            </a:r>
            <a:r>
              <a:rPr lang="en" sz="4357" u="sng">
                <a:solidFill>
                  <a:srgbClr val="F06292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https://www.frontiersin.org/articles/10.3389/fpsyg.2014.00398/full#B3</a:t>
            </a:r>
            <a:r>
              <a:rPr lang="en" sz="4357"/>
              <a:t> (accessed: 10/05/2021).</a:t>
            </a:r>
            <a:endParaRPr sz="4357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4357">
                <a:solidFill>
                  <a:srgbClr val="000000"/>
                </a:solidFill>
              </a:rPr>
              <a:t>Baker,C. (2014) 6th June.  </a:t>
            </a:r>
            <a:endParaRPr i="1" sz="4357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4357">
                <a:solidFill>
                  <a:srgbClr val="000000"/>
                </a:solidFill>
              </a:rPr>
              <a:t>Baker,C. (no date) The Advantages of Bilingualism in Welsh and English Colin Baker. P 1-3.. </a:t>
            </a:r>
            <a:r>
              <a:rPr lang="en" sz="4357">
                <a:solidFill>
                  <a:srgbClr val="000000"/>
                </a:solidFill>
              </a:rPr>
              <a:t>Available at: file:///media/fuse/drivefs-29d31fd08476a43106afce3ebe81960c/root/paper_3_-_prof-_colin_baker-english.pdf (accessed: 07/05/2021). </a:t>
            </a:r>
            <a:endParaRPr sz="4357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BBC NEWS (2017) 1st March.</a:t>
            </a:r>
            <a:endParaRPr sz="4357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3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i="1" sz="38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0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 sz="12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0"/>
          <p:cNvSpPr txBox="1"/>
          <p:nvPr>
            <p:ph idx="1" type="body"/>
          </p:nvPr>
        </p:nvSpPr>
        <p:spPr>
          <a:xfrm>
            <a:off x="0" y="97950"/>
            <a:ext cx="9144000" cy="494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BBC Wales (2014)  </a:t>
            </a:r>
            <a:r>
              <a:rPr i="1" lang="en" sz="3560">
                <a:solidFill>
                  <a:srgbClr val="000000"/>
                </a:solidFill>
              </a:rPr>
              <a:t>Welsh and 19th century. </a:t>
            </a:r>
            <a:r>
              <a:rPr lang="en" sz="3560">
                <a:solidFill>
                  <a:srgbClr val="000000"/>
                </a:solidFill>
              </a:rPr>
              <a:t>Available at: </a:t>
            </a:r>
            <a:r>
              <a:rPr i="1" lang="en" sz="3560">
                <a:solidFill>
                  <a:srgbClr val="000000"/>
                </a:solidFill>
              </a:rPr>
              <a:t>. </a:t>
            </a:r>
            <a:r>
              <a:rPr i="1" lang="en" sz="3560" u="sng">
                <a:solidFill>
                  <a:srgbClr val="F06292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https://www.bbc.co.uk/wales/history/sites/themes/society/language_education.shtml</a:t>
            </a:r>
            <a:r>
              <a:rPr i="1" lang="en" sz="3560">
                <a:solidFill>
                  <a:srgbClr val="000000"/>
                </a:solidFill>
              </a:rPr>
              <a:t> (accessed: 08/05/2021). </a:t>
            </a:r>
            <a:endParaRPr i="1" sz="356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Carradice,PH. (2011) </a:t>
            </a:r>
            <a:r>
              <a:rPr i="1" lang="en" sz="3560">
                <a:solidFill>
                  <a:srgbClr val="000000"/>
                </a:solidFill>
              </a:rPr>
              <a:t>The treason of the blue books. [blog]. 21st January.  </a:t>
            </a:r>
            <a:r>
              <a:rPr lang="en" sz="3560">
                <a:solidFill>
                  <a:srgbClr val="000000"/>
                </a:solidFill>
              </a:rPr>
              <a:t>Available at: </a:t>
            </a:r>
            <a:r>
              <a:rPr lang="en" sz="3560" u="sng">
                <a:solidFill>
                  <a:srgbClr val="F06292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https://www.bbc.co.uk/blogs/wales/entries/72d77f69-72a7-3626-9c19-469c91f45753</a:t>
            </a:r>
            <a:r>
              <a:rPr lang="en" sz="3560">
                <a:solidFill>
                  <a:srgbClr val="000000"/>
                </a:solidFill>
              </a:rPr>
              <a:t> (accessed: 07/05/2021).</a:t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560">
                <a:solidFill>
                  <a:srgbClr val="000000"/>
                </a:solidFill>
              </a:rPr>
              <a:t>Cyngor Sir Ceredigion (2013) Welsh Not. </a:t>
            </a:r>
            <a:r>
              <a:rPr lang="en" sz="3560">
                <a:solidFill>
                  <a:srgbClr val="000000"/>
                </a:solidFill>
              </a:rPr>
              <a:t>Y Casgliad Amgueddfa. Available at: </a:t>
            </a:r>
            <a:r>
              <a:rPr lang="en" sz="3560" u="sng">
                <a:solidFill>
                  <a:srgbClr val="F06292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https://pilgrim.ceredigion.gov.uk/index.cfm?articleid=5874</a:t>
            </a:r>
            <a:r>
              <a:rPr lang="en" sz="3560">
                <a:solidFill>
                  <a:srgbClr val="000000"/>
                </a:solidFill>
              </a:rPr>
              <a:t> (accessed: 06/05/2021).</a:t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Davies,J. (2014) </a:t>
            </a:r>
            <a:r>
              <a:rPr i="1" lang="en" sz="3560">
                <a:solidFill>
                  <a:srgbClr val="000000"/>
                </a:solidFill>
              </a:rPr>
              <a:t>The Welsh language a history. </a:t>
            </a:r>
            <a:r>
              <a:rPr lang="en" sz="3560">
                <a:solidFill>
                  <a:srgbClr val="000000"/>
                </a:solidFill>
              </a:rPr>
              <a:t>University of Wales Press.</a:t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560" u="sng">
                <a:solidFill>
                  <a:srgbClr val="F06292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https://senedd.wales/media/cgdmktvv/paper_3_-_prof-_colin_baker-english.pdf</a:t>
            </a:r>
            <a:r>
              <a:rPr i="1" lang="en" sz="3560">
                <a:solidFill>
                  <a:srgbClr val="000000"/>
                </a:solidFill>
              </a:rPr>
              <a:t> (accessed: 07/05/2021).</a:t>
            </a:r>
            <a:endParaRPr i="1" sz="356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356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John,M. (no date) </a:t>
            </a:r>
            <a:r>
              <a:rPr i="1" lang="en" sz="3560">
                <a:solidFill>
                  <a:srgbClr val="000000"/>
                </a:solidFill>
              </a:rPr>
              <a:t>Paper from the past: The Treason of the blue books. </a:t>
            </a:r>
            <a:r>
              <a:rPr lang="en" sz="3560">
                <a:solidFill>
                  <a:srgbClr val="000000"/>
                </a:solidFill>
              </a:rPr>
              <a:t>Available at: </a:t>
            </a:r>
            <a:r>
              <a:rPr i="1" lang="en" sz="3560" u="sng">
                <a:solidFill>
                  <a:srgbClr val="F06292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http://www.pembrokeshirehistoricalsociety.co.uk/1536-2/</a:t>
            </a:r>
            <a:r>
              <a:rPr i="1" lang="en" sz="3560">
                <a:solidFill>
                  <a:srgbClr val="000000"/>
                </a:solidFill>
              </a:rPr>
              <a:t> (accessed: 06/05/2021).</a:t>
            </a:r>
            <a:endParaRPr i="1" sz="356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Jones,A. (dim dyddiad</a:t>
            </a:r>
            <a:r>
              <a:rPr lang="en" sz="3560"/>
              <a:t>) ‘</a:t>
            </a:r>
            <a:r>
              <a:rPr lang="en" sz="356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 million Welsh speakers: the role of the education sector [blog]. Available at: </a:t>
            </a:r>
            <a:r>
              <a:rPr lang="en" sz="3560" u="sng">
                <a:solidFill>
                  <a:srgbClr val="F06292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https://www.ewc.wales/site/index.php/en/about/blog-archive/1475-aled-roberts-a-million-welsh-speakers-the-role-of-the-education-sector.html</a:t>
            </a:r>
            <a:r>
              <a:rPr lang="en" sz="3560"/>
              <a:t> (accessed: 09/05/2021).</a:t>
            </a:r>
            <a:endParaRPr sz="356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Llyfrgell Genedlaethol Cymru. (dim dyddiad) </a:t>
            </a:r>
            <a:r>
              <a:rPr i="1" lang="en" sz="3560">
                <a:solidFill>
                  <a:srgbClr val="000000"/>
                </a:solidFill>
              </a:rPr>
              <a:t>The blue books of 1847. Available at : </a:t>
            </a:r>
            <a:r>
              <a:rPr i="1" lang="en" sz="3560" u="sng">
                <a:solidFill>
                  <a:srgbClr val="F06292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https://www.library.wales/discover/digital-gallery/printed-material/the-blue-books-of-1847</a:t>
            </a:r>
            <a:r>
              <a:rPr i="1" lang="en" sz="3560">
                <a:solidFill>
                  <a:srgbClr val="000000"/>
                </a:solidFill>
              </a:rPr>
              <a:t> (</a:t>
            </a:r>
            <a:r>
              <a:rPr lang="en" sz="3560">
                <a:solidFill>
                  <a:srgbClr val="000000"/>
                </a:solidFill>
              </a:rPr>
              <a:t>accessed: 07/05/2021).</a:t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Llywodraeth Cymru (2017) Cymraeg 2050: </a:t>
            </a:r>
            <a:r>
              <a:rPr i="1" lang="en" sz="3560">
                <a:solidFill>
                  <a:srgbClr val="000000"/>
                </a:solidFill>
              </a:rPr>
              <a:t>A million Welsh speakers</a:t>
            </a:r>
            <a:r>
              <a:rPr lang="en" sz="3560">
                <a:solidFill>
                  <a:srgbClr val="000000"/>
                </a:solidFill>
              </a:rPr>
              <a:t>. Available at: </a:t>
            </a:r>
            <a:r>
              <a:rPr lang="en" sz="3560" u="sng">
                <a:solidFill>
                  <a:srgbClr val="F06292"/>
                </a:solidFill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https://gov.wales/sites/default/files/publications/2018-12/cymraeg-2050-welsh-language-strategy.pdf</a:t>
            </a:r>
            <a:r>
              <a:rPr lang="en" sz="3560">
                <a:solidFill>
                  <a:srgbClr val="000000"/>
                </a:solidFill>
              </a:rPr>
              <a:t> (accessed: 10/05/2021).</a:t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Llywodraeth Cymru (2017) </a:t>
            </a:r>
            <a:r>
              <a:rPr i="1" lang="en" sz="3560">
                <a:solidFill>
                  <a:srgbClr val="000000"/>
                </a:solidFill>
              </a:rPr>
              <a:t>Welsh in Education Action plan 2017-21. </a:t>
            </a:r>
            <a:r>
              <a:rPr lang="en" sz="3560">
                <a:solidFill>
                  <a:srgbClr val="000000"/>
                </a:solidFill>
              </a:rPr>
              <a:t>Available at: </a:t>
            </a:r>
            <a:r>
              <a:rPr lang="en" sz="3560" u="sng">
                <a:solidFill>
                  <a:srgbClr val="F06292"/>
                </a:solidFill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https://gov.wales/sites/default/files/publications/2018-02/welsh-in-education-action-plan-2017%E2%80%9321.pdf</a:t>
            </a:r>
            <a:r>
              <a:rPr lang="en" sz="3560">
                <a:solidFill>
                  <a:srgbClr val="000000"/>
                </a:solidFill>
              </a:rPr>
              <a:t> (accessed: 10/05/2021). </a:t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Llywodraeth Cymru ( dim dyddiad) </a:t>
            </a:r>
            <a:r>
              <a:rPr i="1" lang="en" sz="3560">
                <a:solidFill>
                  <a:srgbClr val="000000"/>
                </a:solidFill>
              </a:rPr>
              <a:t>Welshnot. </a:t>
            </a:r>
            <a:r>
              <a:rPr lang="en" sz="3560">
                <a:solidFill>
                  <a:srgbClr val="000000"/>
                </a:solidFill>
              </a:rPr>
              <a:t>Available at: </a:t>
            </a:r>
            <a:r>
              <a:rPr lang="en" sz="3560" u="sng">
                <a:solidFill>
                  <a:srgbClr val="F06292"/>
                </a:solidFill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https://museum.wales/collections/online/object/7ea8f0b9-6293-3c66-b56a-a85b7181e7af/Welsh-not/footer/</a:t>
            </a:r>
            <a:r>
              <a:rPr lang="en" sz="3560">
                <a:solidFill>
                  <a:srgbClr val="000000"/>
                </a:solidFill>
              </a:rPr>
              <a:t> (accessed: 06/05/2021).</a:t>
            </a:r>
            <a:endParaRPr sz="356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560"/>
              <a:t>Morgan,E. (2018)Minister for Welsh Language and Lifelong Learning. P.1-12. Available at:      </a:t>
            </a:r>
            <a:r>
              <a:rPr lang="en" sz="3560" u="sng">
                <a:solidFill>
                  <a:srgbClr val="F06292"/>
                </a:solidFill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http://business.senedd.cymru/documents/s70837/Paper%201.pdf</a:t>
            </a:r>
            <a:r>
              <a:rPr lang="en" sz="3560"/>
              <a:t> (accessed:09/05/2021).</a:t>
            </a:r>
            <a:endParaRPr sz="3560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Nelson,R. (2014) </a:t>
            </a:r>
            <a:r>
              <a:rPr i="1" lang="en" sz="3560">
                <a:solidFill>
                  <a:srgbClr val="000000"/>
                </a:solidFill>
              </a:rPr>
              <a:t>The Treachery of the Blue Books: The Impact of the 1847 Educational Reports on Welshwomen and Welsh National Identity. Colorado College. Available at:</a:t>
            </a:r>
            <a:r>
              <a:rPr i="1" lang="en" sz="3560" u="sng">
                <a:solidFill>
                  <a:srgbClr val="F06292"/>
                </a:solidFill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https://digitalccbeta.coloradocollege.edu/pid/coccc:9855/datastream/OBJ</a:t>
            </a:r>
            <a:r>
              <a:rPr i="1" lang="en" sz="3560">
                <a:solidFill>
                  <a:srgbClr val="000000"/>
                </a:solidFill>
              </a:rPr>
              <a:t> (accessed: 07/05/2021). </a:t>
            </a:r>
            <a:endParaRPr i="1" sz="356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Sir Fynyw. (2019</a:t>
            </a:r>
            <a:r>
              <a:rPr lang="en" sz="3560"/>
              <a:t>) </a:t>
            </a:r>
            <a:r>
              <a:rPr i="1" lang="en" sz="3560">
                <a:solidFill>
                  <a:srgbClr val="000000"/>
                </a:solidFill>
                <a:highlight>
                  <a:srgbClr val="F5F5F5"/>
                </a:highlight>
              </a:rPr>
              <a:t>Felly beth yw manteision bod yn ddwyieithog ? </a:t>
            </a:r>
            <a:r>
              <a:rPr lang="en" sz="3560">
                <a:solidFill>
                  <a:srgbClr val="000000"/>
                </a:solidFill>
                <a:highlight>
                  <a:srgbClr val="F5F5F5"/>
                </a:highlight>
              </a:rPr>
              <a:t>Availabe at: </a:t>
            </a:r>
            <a:r>
              <a:rPr lang="en" sz="3560"/>
              <a:t> </a:t>
            </a:r>
            <a:r>
              <a:rPr lang="en" sz="3560" u="sng">
                <a:solidFill>
                  <a:srgbClr val="F06292"/>
                </a:solidFill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https://www.monmouthshire.gov.uk/cy/felly-beth-yw-manteision-bod-yn-ddwyieithog/</a:t>
            </a:r>
            <a:r>
              <a:rPr lang="en" sz="3560"/>
              <a:t> (accessed: 09/05/2021).</a:t>
            </a:r>
            <a:endParaRPr sz="3560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3560">
                <a:solidFill>
                  <a:srgbClr val="000000"/>
                </a:solidFill>
              </a:rPr>
              <a:t>The history of Wales (2018) [Facebook] 30th June. Available at: </a:t>
            </a:r>
            <a:r>
              <a:rPr lang="en" sz="3560" u="sng">
                <a:solidFill>
                  <a:srgbClr val="F06292"/>
                </a:solidFill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https://www.facebook.com/TheHistoryOfWales/posts/the-treachery-of-the-blue-bookson-this-day-1847-the-infamous-blue-books-a-report/1585957424858267/</a:t>
            </a:r>
            <a:r>
              <a:rPr lang="en" sz="3560">
                <a:solidFill>
                  <a:srgbClr val="000000"/>
                </a:solidFill>
              </a:rPr>
              <a:t> (accessed: 07/05/2021</a:t>
            </a:r>
            <a:r>
              <a:rPr lang="en" sz="1200">
                <a:solidFill>
                  <a:srgbClr val="000000"/>
                </a:solidFill>
              </a:rPr>
              <a:t>).</a:t>
            </a:r>
            <a:endParaRPr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1"/>
          <p:cNvSpPr txBox="1"/>
          <p:nvPr/>
        </p:nvSpPr>
        <p:spPr>
          <a:xfrm>
            <a:off x="192175" y="1165025"/>
            <a:ext cx="89517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latin typeface="Roboto"/>
                <a:ea typeface="Roboto"/>
                <a:cs typeface="Roboto"/>
                <a:sym typeface="Roboto"/>
              </a:rPr>
              <a:t>Carrie Saunders                                               ECES5010                                                                          1203455</a:t>
            </a:r>
            <a:endParaRPr sz="15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7" name="Google Shape;147;p21"/>
          <p:cNvSpPr/>
          <p:nvPr/>
        </p:nvSpPr>
        <p:spPr>
          <a:xfrm>
            <a:off x="501549" y="205423"/>
            <a:ext cx="8140910" cy="537825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 cap="flat" cmpd="sng" w="9525">
                  <a:solidFill>
                    <a:schemeClr val="dk2"/>
                  </a:solidFill>
                  <a:prstDash val="solid"/>
                  <a:round/>
                  <a:headEnd len="sm" w="sm" type="none"/>
                  <a:tailEnd len="sm" w="sm" type="none"/>
                </a:ln>
                <a:solidFill>
                  <a:srgbClr val="4A86E8"/>
                </a:solidFill>
                <a:latin typeface="Arial"/>
              </a:rPr>
              <a:t>Theory and Pedagogy</a:t>
            </a:r>
          </a:p>
        </p:txBody>
      </p:sp>
      <p:pic>
        <p:nvPicPr>
          <p:cNvPr id="148" name="Google Shape;148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4025" y="2002300"/>
            <a:ext cx="2576526" cy="1932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413150" y="2002300"/>
            <a:ext cx="2201775" cy="1932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37525" y="2002300"/>
            <a:ext cx="2087300" cy="193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21"/>
          <p:cNvSpPr txBox="1"/>
          <p:nvPr/>
        </p:nvSpPr>
        <p:spPr>
          <a:xfrm>
            <a:off x="6280325" y="4161875"/>
            <a:ext cx="22017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(Siop Pentan, 2016)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2" name="Google Shape;152;p21"/>
          <p:cNvSpPr txBox="1"/>
          <p:nvPr/>
        </p:nvSpPr>
        <p:spPr>
          <a:xfrm>
            <a:off x="3471150" y="4069475"/>
            <a:ext cx="22017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(Rhos Primary School, no date)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3" name="Google Shape;153;p21"/>
          <p:cNvSpPr txBox="1"/>
          <p:nvPr/>
        </p:nvSpPr>
        <p:spPr>
          <a:xfrm>
            <a:off x="115400" y="4146250"/>
            <a:ext cx="2576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Roboto"/>
                <a:ea typeface="Roboto"/>
                <a:cs typeface="Roboto"/>
                <a:sym typeface="Roboto"/>
              </a:rPr>
              <a:t>(The Guardian,2019)</a:t>
            </a:r>
            <a:endParaRPr sz="12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2"/>
          <p:cNvSpPr/>
          <p:nvPr/>
        </p:nvSpPr>
        <p:spPr>
          <a:xfrm>
            <a:off x="976663" y="268750"/>
            <a:ext cx="7190675" cy="691600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 cap="flat" cmpd="sng" w="9525">
                  <a:solidFill>
                    <a:schemeClr val="dk2"/>
                  </a:solidFill>
                  <a:prstDash val="solid"/>
                  <a:round/>
                  <a:headEnd len="sm" w="sm" type="none"/>
                  <a:tailEnd len="sm" w="sm" type="none"/>
                </a:ln>
                <a:solidFill>
                  <a:srgbClr val="38761D"/>
                </a:solidFill>
                <a:latin typeface="Arial"/>
              </a:rPr>
              <a:t>Introduction</a:t>
            </a:r>
          </a:p>
        </p:txBody>
      </p:sp>
      <p:sp>
        <p:nvSpPr>
          <p:cNvPr id="159" name="Google Shape;159;p22"/>
          <p:cNvSpPr txBox="1"/>
          <p:nvPr/>
        </p:nvSpPr>
        <p:spPr>
          <a:xfrm>
            <a:off x="234613" y="3711225"/>
            <a:ext cx="86748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In this presentation the writer will be giving examples of best practice relating to teaching welsh in schools and he will be looking at </a:t>
            </a:r>
            <a:r>
              <a:rPr lang="en">
                <a:latin typeface="Roboto"/>
                <a:ea typeface="Roboto"/>
                <a:cs typeface="Roboto"/>
                <a:sym typeface="Roboto"/>
              </a:rPr>
              <a:t>Skinner's</a:t>
            </a:r>
            <a:r>
              <a:rPr lang="en">
                <a:latin typeface="Roboto"/>
                <a:ea typeface="Roboto"/>
                <a:cs typeface="Roboto"/>
                <a:sym typeface="Roboto"/>
              </a:rPr>
              <a:t> theory on language acquisition. .</a:t>
            </a:r>
            <a:endParaRPr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Roboto"/>
                <a:ea typeface="Roboto"/>
                <a:cs typeface="Roboto"/>
                <a:sym typeface="Roboto"/>
              </a:rPr>
              <a:t>Also, the writer will be discussing about positive attitudes towards the Welsh language development. </a:t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60" name="Google Shape;160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622000">
            <a:off x="6679327" y="1509102"/>
            <a:ext cx="2105219" cy="15789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458850" y="1594825"/>
            <a:ext cx="2226299" cy="1669725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22"/>
          <p:cNvSpPr txBox="1"/>
          <p:nvPr/>
        </p:nvSpPr>
        <p:spPr>
          <a:xfrm>
            <a:off x="6947800" y="3199425"/>
            <a:ext cx="19617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(Pinterest, no date)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3" name="Google Shape;163;p22"/>
          <p:cNvSpPr txBox="1"/>
          <p:nvPr/>
        </p:nvSpPr>
        <p:spPr>
          <a:xfrm>
            <a:off x="3506025" y="3264550"/>
            <a:ext cx="26229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Roboto"/>
                <a:ea typeface="Roboto"/>
                <a:cs typeface="Roboto"/>
                <a:sym typeface="Roboto"/>
              </a:rPr>
              <a:t>(Ysgol Dyffryn Y Glowyr, no date)</a:t>
            </a:r>
            <a:endParaRPr sz="10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64" name="Google Shape;164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859129">
            <a:off x="387045" y="1595490"/>
            <a:ext cx="1974087" cy="1480592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22"/>
          <p:cNvSpPr txBox="1"/>
          <p:nvPr/>
        </p:nvSpPr>
        <p:spPr>
          <a:xfrm>
            <a:off x="102600" y="3347313"/>
            <a:ext cx="22263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(Ysgol Dyffryn Y Glowyr, no date)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3"/>
          <p:cNvSpPr txBox="1"/>
          <p:nvPr>
            <p:ph idx="1" type="body"/>
          </p:nvPr>
        </p:nvSpPr>
        <p:spPr>
          <a:xfrm>
            <a:off x="51425" y="921950"/>
            <a:ext cx="8936700" cy="415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 sz="5600">
                <a:solidFill>
                  <a:srgbClr val="000000"/>
                </a:solidFill>
              </a:rPr>
              <a:t>Estyn (2021) noted that implementing the Welsh alphabet will promote the welsh language.</a:t>
            </a:r>
            <a:endParaRPr sz="5600">
              <a:solidFill>
                <a:srgbClr val="000000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5600">
              <a:solidFill>
                <a:srgbClr val="000000"/>
              </a:solidFill>
            </a:endParaRPr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 sz="5600">
                <a:solidFill>
                  <a:srgbClr val="000000"/>
                </a:solidFill>
              </a:rPr>
              <a:t>Reading or listening to  Welsh books, listening to Welsh songs and rhymes will support children’s Welsh language (Estyn,2021).</a:t>
            </a:r>
            <a:endParaRPr sz="5600">
              <a:solidFill>
                <a:srgbClr val="000000"/>
              </a:solidFill>
            </a:endParaRPr>
          </a:p>
          <a:p>
            <a:pPr indent="0" lvl="0" marL="9144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5600">
              <a:solidFill>
                <a:srgbClr val="000000"/>
              </a:solidFill>
            </a:endParaRPr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 sz="5600">
                <a:solidFill>
                  <a:srgbClr val="000000"/>
                </a:solidFill>
              </a:rPr>
              <a:t>Staff are promoting the Welsh language by modeling through speaking to each other in Welsh (Estyn,2021).</a:t>
            </a:r>
            <a:endParaRPr sz="5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5600">
              <a:solidFill>
                <a:srgbClr val="000000"/>
              </a:solidFill>
            </a:endParaRPr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 sz="5600">
                <a:solidFill>
                  <a:srgbClr val="000000"/>
                </a:solidFill>
              </a:rPr>
              <a:t>Discussing the weather, days of the week, months of the year in Welsh during circle time (Primary resources, 1997-2020). </a:t>
            </a:r>
            <a:endParaRPr sz="5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5600">
              <a:solidFill>
                <a:srgbClr val="000000"/>
              </a:solidFill>
            </a:endParaRPr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" sz="5600">
                <a:solidFill>
                  <a:srgbClr val="000000"/>
                </a:solidFill>
              </a:rPr>
              <a:t>The Welsh Assembly Government (2008) noted that it is important that children should be around displays with simple Welsh words (depending on age) e.g - Colours in Welsh,  Numbers in Welsh, simple phrases and questions ( ble mae? ). </a:t>
            </a:r>
            <a:endParaRPr sz="5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23"/>
          <p:cNvSpPr/>
          <p:nvPr/>
        </p:nvSpPr>
        <p:spPr>
          <a:xfrm>
            <a:off x="322700" y="226123"/>
            <a:ext cx="8191613" cy="545597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 cap="flat" cmpd="sng" w="9525">
                  <a:solidFill>
                    <a:schemeClr val="dk2"/>
                  </a:solidFill>
                  <a:prstDash val="solid"/>
                  <a:round/>
                  <a:headEnd len="sm" w="sm" type="none"/>
                  <a:tailEnd len="sm" w="sm" type="none"/>
                </a:ln>
                <a:solidFill>
                  <a:srgbClr val="00FFFF"/>
                </a:solidFill>
                <a:latin typeface="Arial"/>
              </a:rPr>
              <a:t>Best Practice in teaching Welsh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4"/>
          <p:cNvSpPr/>
          <p:nvPr/>
        </p:nvSpPr>
        <p:spPr>
          <a:xfrm>
            <a:off x="2250650" y="260450"/>
            <a:ext cx="4185374" cy="648700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 cap="flat" cmpd="sng" w="9525">
                  <a:solidFill>
                    <a:schemeClr val="dk2"/>
                  </a:solidFill>
                  <a:prstDash val="solid"/>
                  <a:round/>
                  <a:headEnd len="sm" w="sm" type="none"/>
                  <a:tailEnd len="sm" w="sm" type="none"/>
                </a:ln>
                <a:solidFill>
                  <a:srgbClr val="FF0000"/>
                </a:solidFill>
                <a:latin typeface="Arial"/>
              </a:rPr>
              <a:t>Theory</a:t>
            </a:r>
          </a:p>
        </p:txBody>
      </p:sp>
      <p:sp>
        <p:nvSpPr>
          <p:cNvPr id="177" name="Google Shape;177;p24"/>
          <p:cNvSpPr txBox="1"/>
          <p:nvPr/>
        </p:nvSpPr>
        <p:spPr>
          <a:xfrm>
            <a:off x="256150" y="998725"/>
            <a:ext cx="8662200" cy="363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Khan Academy (2021) noted that language acquisition suggests that children learn a language by repetition and reinforcement e.e tie their shoes, how to count.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 According to Lemetyinen (2012), Skinner 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believed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 that children learn language based on 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behaviorism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 reinforcement.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Using positive 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reinforcement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 by rewarding good behaviour in the classroom (Lemetyinen, 2012).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Skinner 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believed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 that children would not repeat the same actions when negative reinforcement is 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included (Mcleod, 2018).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Montsaye ( no date) stated that children tend to imitates the </a:t>
            </a:r>
            <a:r>
              <a:rPr lang="en" sz="1600">
                <a:latin typeface="Roboto"/>
                <a:ea typeface="Roboto"/>
                <a:cs typeface="Roboto"/>
                <a:sym typeface="Roboto"/>
              </a:rPr>
              <a:t>language of their  parents or carers.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5"/>
          <p:cNvSpPr txBox="1"/>
          <p:nvPr>
            <p:ph idx="1" type="body"/>
          </p:nvPr>
        </p:nvSpPr>
        <p:spPr>
          <a:xfrm>
            <a:off x="115375" y="960350"/>
            <a:ext cx="8943600" cy="418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" sz="6400"/>
              <a:t>Learners are proud to develop their Welsh language skills (Estyn,2021).</a:t>
            </a:r>
            <a:endParaRPr sz="6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6400"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" sz="6400"/>
              <a:t>Welsh Government (2018) noted that 62% of people that could not speak Welsh said that they would like to be able to speak the language.</a:t>
            </a:r>
            <a:endParaRPr sz="6400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6400"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" sz="6400"/>
              <a:t>Welsh speakers were more positive about the language than those who cannot speak it (Welsh Government, 2018, p.19).</a:t>
            </a:r>
            <a:endParaRPr sz="6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6400"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" sz="6400"/>
              <a:t>A family wanted her child to attend a Welsh primary school, although none of them spoke the language. However, they wanted the child to learn Welsh and to understand Wales’ culture (Welsh Government, no date)</a:t>
            </a:r>
            <a:r>
              <a:rPr lang="en" sz="3350"/>
              <a:t>.</a:t>
            </a:r>
            <a:endParaRPr sz="6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6400"/>
          </a:p>
          <a:p>
            <a:pPr indent="0" lvl="0" marL="1371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350"/>
          </a:p>
          <a:p>
            <a:pPr indent="0" lvl="0" marL="18288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350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83" name="Google Shape;183;p25"/>
          <p:cNvSpPr/>
          <p:nvPr/>
        </p:nvSpPr>
        <p:spPr>
          <a:xfrm>
            <a:off x="412275" y="193150"/>
            <a:ext cx="8191614" cy="585929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 cap="flat" cmpd="sng" w="9525">
                  <a:solidFill>
                    <a:schemeClr val="dk2"/>
                  </a:solidFill>
                  <a:prstDash val="solid"/>
                  <a:round/>
                  <a:headEnd len="sm" w="sm" type="none"/>
                  <a:tailEnd len="sm" w="sm" type="none"/>
                </a:ln>
                <a:solidFill>
                  <a:srgbClr val="FFFF00"/>
                </a:solidFill>
                <a:latin typeface="Arial"/>
              </a:rPr>
              <a:t>Positive attitudes to language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6"/>
          <p:cNvSpPr txBox="1"/>
          <p:nvPr>
            <p:ph type="title"/>
          </p:nvPr>
        </p:nvSpPr>
        <p:spPr>
          <a:xfrm>
            <a:off x="0" y="64500"/>
            <a:ext cx="8520600" cy="507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u="sng"/>
              <a:t>References</a:t>
            </a:r>
            <a:endParaRPr sz="15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u="sng"/>
              <a:t>Pictures</a:t>
            </a:r>
            <a:endParaRPr sz="15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</a:rPr>
              <a:t>Rhos Primary School (no date) Tric a Chlic - our Welsh resource. Available at: </a:t>
            </a:r>
            <a:r>
              <a:rPr lang="en" sz="1100" u="sng">
                <a:solidFill>
                  <a:schemeClr val="hlink"/>
                </a:solidFill>
                <a:hlinkClick r:id="rId3"/>
              </a:rPr>
              <a:t>https://rhos-primary-school.j2bloggy.com/tric-a-chlic-our-welsh-resources/</a:t>
            </a:r>
            <a:r>
              <a:rPr lang="en" sz="1100">
                <a:solidFill>
                  <a:srgbClr val="000000"/>
                </a:solidFill>
              </a:rPr>
              <a:t> (accessed: 11/05/2021).</a:t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</a:rPr>
              <a:t>Siop Pentan (2016) The Sali Mali Alphabet poster. Available at: </a:t>
            </a:r>
            <a:r>
              <a:rPr lang="en" sz="1100" u="sng">
                <a:solidFill>
                  <a:schemeClr val="hlink"/>
                </a:solidFill>
                <a:hlinkClick r:id="rId4"/>
              </a:rPr>
              <a:t>https://en.siopypentan.co.uk/products/cardiau-cam-wrth-gam</a:t>
            </a:r>
            <a:r>
              <a:rPr lang="en" sz="1100">
                <a:solidFill>
                  <a:srgbClr val="000000"/>
                </a:solidFill>
              </a:rPr>
              <a:t> (accessed: 11/05/2021).</a:t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</a:rPr>
              <a:t>The Guardian (2019) 17th March. </a:t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</a:rPr>
              <a:t>Ysgol Gymraeg Dyffryn Y Glowyr (no date) Glas Y Gors: Ganolfan. Available at: </a:t>
            </a:r>
            <a:r>
              <a:rPr lang="en" sz="1100" u="sng">
                <a:solidFill>
                  <a:schemeClr val="hlink"/>
                </a:solidFill>
                <a:hlinkClick r:id="rId5"/>
              </a:rPr>
              <a:t>http://www.dyffrynyglowyr.powys.sch.uk/index.php/en/classes/glas-y-gors</a:t>
            </a:r>
            <a:r>
              <a:rPr lang="en" sz="1100">
                <a:solidFill>
                  <a:srgbClr val="000000"/>
                </a:solidFill>
              </a:rPr>
              <a:t> (accessed: 12/05/2021).</a:t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</a:rPr>
              <a:t>Pinterest (no date)</a:t>
            </a:r>
            <a:r>
              <a:rPr i="1" lang="en" sz="1100">
                <a:solidFill>
                  <a:srgbClr val="020202"/>
                </a:solidFill>
                <a:highlight>
                  <a:srgbClr val="FFFFFF"/>
                </a:highlight>
              </a:rPr>
              <a:t>Daily focus reception date board and rewards in reception with helpwr heddiw for Welsh second language. </a:t>
            </a:r>
            <a:r>
              <a:rPr lang="en" sz="1100">
                <a:solidFill>
                  <a:srgbClr val="020202"/>
                </a:solidFill>
                <a:highlight>
                  <a:srgbClr val="FFFFFF"/>
                </a:highlight>
              </a:rPr>
              <a:t>Available at: </a:t>
            </a:r>
            <a:r>
              <a:rPr lang="en" sz="1100" u="sng">
                <a:solidFill>
                  <a:schemeClr val="hlink"/>
                </a:solidFill>
                <a:highlight>
                  <a:srgbClr val="FFFFFF"/>
                </a:highlight>
                <a:hlinkClick r:id="rId6"/>
              </a:rPr>
              <a:t>https://www.pinterest.co.uk/pin/490822059368663028/</a:t>
            </a:r>
            <a:r>
              <a:rPr lang="en" sz="1100">
                <a:solidFill>
                  <a:srgbClr val="020202"/>
                </a:solidFill>
                <a:highlight>
                  <a:srgbClr val="FFFFFF"/>
                </a:highlight>
              </a:rPr>
              <a:t> (accessed: 12/05/2021).</a:t>
            </a:r>
            <a:r>
              <a:rPr i="1" lang="en" sz="1100">
                <a:solidFill>
                  <a:srgbClr val="020202"/>
                </a:solidFill>
              </a:rPr>
              <a:t> </a:t>
            </a:r>
            <a:endParaRPr i="1" sz="1100">
              <a:solidFill>
                <a:srgbClr val="02020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u="sng">
                <a:solidFill>
                  <a:srgbClr val="000000"/>
                </a:solidFill>
              </a:rPr>
              <a:t>Information </a:t>
            </a:r>
            <a:endParaRPr sz="1100" u="sng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Estyn. (2021) </a:t>
            </a:r>
            <a:r>
              <a:rPr i="1" lang="en" sz="1200">
                <a:solidFill>
                  <a:srgbClr val="000000"/>
                </a:solidFill>
              </a:rPr>
              <a:t>Welsh Language acquisition. </a:t>
            </a:r>
            <a:r>
              <a:rPr lang="en" sz="1200">
                <a:solidFill>
                  <a:srgbClr val="000000"/>
                </a:solidFill>
              </a:rPr>
              <a:t>Estyn.  [online</a:t>
            </a:r>
            <a:r>
              <a:rPr i="1" lang="en" sz="1200">
                <a:solidFill>
                  <a:srgbClr val="000000"/>
                </a:solidFill>
              </a:rPr>
              <a:t>] </a:t>
            </a:r>
            <a:r>
              <a:rPr lang="en" sz="1200">
                <a:solidFill>
                  <a:srgbClr val="000000"/>
                </a:solidFill>
              </a:rPr>
              <a:t>Available at: </a:t>
            </a:r>
            <a:r>
              <a:rPr lang="en" sz="1200" u="sng">
                <a:solidFill>
                  <a:srgbClr val="F06292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https://www.estyn.gov.wales/system/files/2021-03/Estyn%20Welsh%20language%20acquisition%20E%2810%29.pdf</a:t>
            </a:r>
            <a:r>
              <a:rPr lang="en" sz="1200">
                <a:solidFill>
                  <a:srgbClr val="000000"/>
                </a:solidFill>
              </a:rPr>
              <a:t> (accessed: 12/05/2021). 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Khan Academy. ( 2021) </a:t>
            </a:r>
            <a:r>
              <a:rPr i="1" lang="en" sz="12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Theories of the early stages of language acquisition.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Available at: 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u="sng">
                <a:solidFill>
                  <a:srgbClr val="F06292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https://www.khanacademy.org/test-prep/mcat/processing-the-environment/language/a/theories-of-the-early-stages-of-language-acquisition#:~:text=The%20learning%20theory%20of%20language,hug%20them%20for%20this%20behavior</a:t>
            </a:r>
            <a:r>
              <a:rPr lang="en" sz="1200">
                <a:solidFill>
                  <a:srgbClr val="000000"/>
                </a:solidFill>
              </a:rPr>
              <a:t> (accessed: 13/05/2021).</a:t>
            </a:r>
            <a:endParaRPr sz="11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7"/>
          <p:cNvSpPr txBox="1"/>
          <p:nvPr>
            <p:ph idx="1" type="body"/>
          </p:nvPr>
        </p:nvSpPr>
        <p:spPr>
          <a:xfrm>
            <a:off x="0" y="0"/>
            <a:ext cx="8832300" cy="456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 Montsaye. (no date) Theories of Language </a:t>
            </a:r>
            <a:r>
              <a:rPr lang="en" sz="1200">
                <a:solidFill>
                  <a:srgbClr val="000000"/>
                </a:solidFill>
              </a:rPr>
              <a:t>acquisitions</a:t>
            </a:r>
            <a:r>
              <a:rPr lang="en" sz="1200">
                <a:solidFill>
                  <a:srgbClr val="000000"/>
                </a:solidFill>
              </a:rPr>
              <a:t>. Available at: </a:t>
            </a:r>
            <a:r>
              <a:rPr lang="en" sz="1200" u="sng">
                <a:solidFill>
                  <a:srgbClr val="F06292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https://www.montsaye.northants.sch.uk/assets/Uploads/English-Language-Summer-Work-2.pdf</a:t>
            </a:r>
            <a:r>
              <a:rPr lang="en" sz="1200">
                <a:solidFill>
                  <a:srgbClr val="000000"/>
                </a:solidFill>
              </a:rPr>
              <a:t>  (accessed: 13/05/2021).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Lemetyinen, H. (2012, October 24).</a:t>
            </a:r>
            <a:r>
              <a:rPr i="1" lang="en" sz="12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Language acquisition.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Simply Psychology. Available at:</a:t>
            </a:r>
            <a:r>
              <a:rPr lang="en" sz="1200" u="sng">
                <a:solidFill>
                  <a:srgbClr val="F0629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https://www.simplypsychology.org/language.html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(accessed: 13/05/2021). 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Mcleod, S.A. (2018, Jan 21). </a:t>
            </a:r>
            <a:r>
              <a:rPr i="1" lang="en" sz="1200">
                <a:solidFill>
                  <a:srgbClr val="000000"/>
                </a:solidFill>
              </a:rPr>
              <a:t>Skinner - operant conditioning. </a:t>
            </a:r>
            <a:r>
              <a:rPr lang="en" sz="1200">
                <a:solidFill>
                  <a:srgbClr val="000000"/>
                </a:solidFill>
              </a:rPr>
              <a:t>Simply psychology.  Available at:  </a:t>
            </a:r>
            <a:r>
              <a:rPr lang="en" sz="1200" u="sng">
                <a:solidFill>
                  <a:srgbClr val="F06292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https://www.simplypsychology.org/operant-conditioning.html</a:t>
            </a:r>
            <a:r>
              <a:rPr lang="en" sz="1200">
                <a:solidFill>
                  <a:srgbClr val="000000"/>
                </a:solidFill>
              </a:rPr>
              <a:t> (accessed: 13/05/2021).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My Language. (2019) Welsh Alphabet. Available at: </a:t>
            </a:r>
            <a:r>
              <a:rPr lang="en" sz="1200" u="sng">
                <a:solidFill>
                  <a:srgbClr val="F06292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http://mylanguages.org/welsh_alphabet.php#:~:text=Learning%20the%20Welsh%20alphabet%20is,in%20speaking%20the%20Welsh%20language</a:t>
            </a:r>
            <a:r>
              <a:rPr lang="en" sz="1200">
                <a:solidFill>
                  <a:srgbClr val="000000"/>
                </a:solidFill>
              </a:rPr>
              <a:t>. (accessed: 12/05/2021).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Welsh Assembly Government (2008) </a:t>
            </a:r>
            <a:r>
              <a:rPr i="1" lang="en" sz="1200">
                <a:solidFill>
                  <a:srgbClr val="000000"/>
                </a:solidFill>
              </a:rPr>
              <a:t>The Welsh language development. </a:t>
            </a:r>
            <a:r>
              <a:rPr lang="en" sz="1200">
                <a:solidFill>
                  <a:srgbClr val="000000"/>
                </a:solidFill>
              </a:rPr>
              <a:t>[online]. Available at: </a:t>
            </a:r>
            <a:r>
              <a:rPr lang="en" sz="1200" u="sng">
                <a:solidFill>
                  <a:srgbClr val="F06292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https://hwb.gov.wales/api/storage/b4174a47-34fb-447d-8a11-46f21d12c804/welsh-language-development.pdf</a:t>
            </a:r>
            <a:r>
              <a:rPr lang="en" sz="1200">
                <a:solidFill>
                  <a:srgbClr val="000000"/>
                </a:solidFill>
              </a:rPr>
              <a:t> (accessed: 12/05/2021).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Welsh Government (2015)</a:t>
            </a:r>
            <a:r>
              <a:rPr i="1" lang="en" sz="1200">
                <a:solidFill>
                  <a:srgbClr val="000000"/>
                </a:solidFill>
              </a:rPr>
              <a:t> My experience. </a:t>
            </a:r>
            <a:r>
              <a:rPr lang="en" sz="1200">
                <a:solidFill>
                  <a:srgbClr val="000000"/>
                </a:solidFill>
              </a:rPr>
              <a:t>[online]. Available at: </a:t>
            </a:r>
            <a:r>
              <a:rPr lang="en" sz="1200" u="sng">
                <a:solidFill>
                  <a:srgbClr val="1155CC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https://gov.wales/cymraeg-for-kids/my-experience</a:t>
            </a:r>
            <a:r>
              <a:rPr lang="en" sz="1200">
                <a:solidFill>
                  <a:srgbClr val="000000"/>
                </a:solidFill>
              </a:rPr>
              <a:t> (accessed: 13/05/2021).</a:t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</a:rPr>
              <a:t>Welsh Government (2018) </a:t>
            </a:r>
            <a:r>
              <a:rPr i="1" lang="en" sz="1200">
                <a:solidFill>
                  <a:srgbClr val="000000"/>
                </a:solidFill>
              </a:rPr>
              <a:t>National Survey for Wales, 2017-18 Welsh Language: Confidence and attitudes. [</a:t>
            </a:r>
            <a:r>
              <a:rPr lang="en" sz="1200">
                <a:solidFill>
                  <a:srgbClr val="000000"/>
                </a:solidFill>
              </a:rPr>
              <a:t>online]. Available at: </a:t>
            </a:r>
            <a:r>
              <a:rPr lang="en" sz="1200" u="sng">
                <a:solidFill>
                  <a:srgbClr val="F06292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https://gov.wales/sites/default/files/statistics-and-research/2019-01/national-survey-wales-welsh-language-confidence-attitudes-2017-18.pdf</a:t>
            </a:r>
            <a:r>
              <a:rPr lang="en" sz="1200">
                <a:solidFill>
                  <a:srgbClr val="000000"/>
                </a:solidFill>
              </a:rPr>
              <a:t> (accessed: 13/05/2021).</a:t>
            </a:r>
            <a:endParaRPr sz="10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