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57" r:id="rId2"/>
    <p:sldId id="262" r:id="rId3"/>
    <p:sldId id="258" r:id="rId4"/>
    <p:sldId id="259" r:id="rId5"/>
    <p:sldId id="260" r:id="rId6"/>
    <p:sldId id="264" r:id="rId7"/>
    <p:sldId id="265" r:id="rId8"/>
    <p:sldId id="266" r:id="rId9"/>
    <p:sldId id="271" r:id="rId10"/>
    <p:sldId id="272" r:id="rId11"/>
    <p:sldId id="267" r:id="rId12"/>
    <p:sldId id="268" r:id="rId13"/>
    <p:sldId id="269" r:id="rId14"/>
    <p:sldId id="263" r:id="rId15"/>
    <p:sldId id="289" r:id="rId16"/>
    <p:sldId id="273" r:id="rId17"/>
    <p:sldId id="288"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F92C51-5EEE-4B56-8A43-C313A619E29D}" v="2" dt="2024-10-11T16:34:31.095"/>
  </p1510:revLst>
</p1510:revInfo>
</file>

<file path=ppt/tableStyles.xml><?xml version="1.0" encoding="utf-8"?>
<a:tblStyleLst xmlns:a="http://schemas.openxmlformats.org/drawingml/2006/main" def="{5C22544A-7EE6-4342-B048-85BDC9FD1C3A}">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77" d="100"/>
          <a:sy n="77" d="100"/>
        </p:scale>
        <p:origin x="88" y="82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6B61613-A0FE-4C3C-94CC-79257F7C30B3}" type="datetimeFigureOut">
              <a:rPr lang="en-GB" smtClean="0"/>
              <a:t>11/10/2024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AAB403-0CAB-46D0-A167-6BEC21AFB35F}" type="slidenum">
              <a:rPr lang="en-GB" smtClean="0"/>
              <a:t>‹#›</a:t>
            </a:fld>
            <a:endParaRPr lang="en-GB"/>
          </a:p>
        </p:txBody>
      </p:sp>
    </p:spTree>
    <p:extLst>
      <p:ext uri="{BB962C8B-B14F-4D97-AF65-F5344CB8AC3E}">
        <p14:creationId xmlns:p14="http://schemas.microsoft.com/office/powerpoint/2010/main" val="10121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endParaRPr lang="en-US" altLang="cy-GB"/>
          </a:p>
        </p:txBody>
      </p:sp>
      <p:sp>
        <p:nvSpPr>
          <p:cNvPr id="37892"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91DAE73F-E777-4CA6-A0EC-1CFCA3137DA4}" type="slidenum">
              <a:rPr lang="en-US" altLang="cy-GB">
                <a:latin typeface="Arial" panose="020B0604020202020204" pitchFamily="34" charset="0"/>
              </a:rPr>
              <a:pPr eaLnBrk="1" hangingPunct="1">
                <a:spcBef>
                  <a:spcPct val="0"/>
                </a:spcBef>
              </a:pPr>
              <a:t>2</a:t>
            </a:fld>
            <a:endParaRPr lang="en-US" altLang="cy-GB">
              <a:latin typeface="Arial" panose="020B0604020202020204" pitchFamily="34" charset="0"/>
            </a:endParaRPr>
          </a:p>
        </p:txBody>
      </p:sp>
    </p:spTree>
    <p:extLst>
      <p:ext uri="{BB962C8B-B14F-4D97-AF65-F5344CB8AC3E}">
        <p14:creationId xmlns:p14="http://schemas.microsoft.com/office/powerpoint/2010/main" val="19125354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AAB403-0CAB-46D0-A167-6BEC21AFB35F}" type="slidenum">
              <a:rPr lang="en-GB" smtClean="0"/>
              <a:t>7</a:t>
            </a:fld>
            <a:endParaRPr lang="en-GB"/>
          </a:p>
        </p:txBody>
      </p:sp>
    </p:spTree>
    <p:extLst>
      <p:ext uri="{BB962C8B-B14F-4D97-AF65-F5344CB8AC3E}">
        <p14:creationId xmlns:p14="http://schemas.microsoft.com/office/powerpoint/2010/main" val="3183435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Within breakout</a:t>
            </a:r>
            <a:r>
              <a:rPr lang="en-GB" baseline="0" dirty="0"/>
              <a:t> rooms.</a:t>
            </a:r>
          </a:p>
          <a:p>
            <a:r>
              <a:rPr lang="en-GB" baseline="0" dirty="0"/>
              <a:t>Ask students to consider using Whiteboard to make notes and share with whole group. Model its use.</a:t>
            </a:r>
            <a:endParaRPr lang="en-GB" dirty="0"/>
          </a:p>
        </p:txBody>
      </p:sp>
      <p:sp>
        <p:nvSpPr>
          <p:cNvPr id="4" name="Slide Number Placeholder 3"/>
          <p:cNvSpPr>
            <a:spLocks noGrp="1"/>
          </p:cNvSpPr>
          <p:nvPr>
            <p:ph type="sldNum" sz="quarter" idx="10"/>
          </p:nvPr>
        </p:nvSpPr>
        <p:spPr/>
        <p:txBody>
          <a:bodyPr/>
          <a:lstStyle/>
          <a:p>
            <a:fld id="{3BAAB403-0CAB-46D0-A167-6BEC21AFB35F}" type="slidenum">
              <a:rPr lang="en-GB" smtClean="0"/>
              <a:t>8</a:t>
            </a:fld>
            <a:endParaRPr lang="en-GB"/>
          </a:p>
        </p:txBody>
      </p:sp>
    </p:spTree>
    <p:extLst>
      <p:ext uri="{BB962C8B-B14F-4D97-AF65-F5344CB8AC3E}">
        <p14:creationId xmlns:p14="http://schemas.microsoft.com/office/powerpoint/2010/main" val="16105923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AAB403-0CAB-46D0-A167-6BEC21AFB35F}" type="slidenum">
              <a:rPr lang="en-GB" smtClean="0"/>
              <a:t>10</a:t>
            </a:fld>
            <a:endParaRPr lang="en-GB"/>
          </a:p>
        </p:txBody>
      </p:sp>
    </p:spTree>
    <p:extLst>
      <p:ext uri="{BB962C8B-B14F-4D97-AF65-F5344CB8AC3E}">
        <p14:creationId xmlns:p14="http://schemas.microsoft.com/office/powerpoint/2010/main" val="13531351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AAB403-0CAB-46D0-A167-6BEC21AFB35F}" type="slidenum">
              <a:rPr lang="en-GB" smtClean="0"/>
              <a:t>13</a:t>
            </a:fld>
            <a:endParaRPr lang="en-GB"/>
          </a:p>
        </p:txBody>
      </p:sp>
    </p:spTree>
    <p:extLst>
      <p:ext uri="{BB962C8B-B14F-4D97-AF65-F5344CB8AC3E}">
        <p14:creationId xmlns:p14="http://schemas.microsoft.com/office/powerpoint/2010/main" val="11663448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cy-GB"/>
          </a:p>
        </p:txBody>
      </p:sp>
      <p:sp>
        <p:nvSpPr>
          <p:cNvPr id="45060"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1pPr>
            <a:lvl2pPr marL="742950" indent="-28575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2pPr>
            <a:lvl3pPr marL="11430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3pPr>
            <a:lvl4pPr marL="16002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4pPr>
            <a:lvl5pPr marL="2057400" indent="-228600" eaLnBrk="0" hangingPunct="0">
              <a:spcBef>
                <a:spcPct val="30000"/>
              </a:spcBef>
              <a:defRPr sz="1200">
                <a:solidFill>
                  <a:schemeClr val="tx1"/>
                </a:solidFill>
                <a:latin typeface="Calibri" panose="020F050202020403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Calibri" panose="020F0502020204030204" pitchFamily="34" charset="0"/>
                <a:ea typeface="ＭＳ Ｐゴシック" panose="020B0600070205080204" pitchFamily="34" charset="-128"/>
              </a:defRPr>
            </a:lvl9pPr>
          </a:lstStyle>
          <a:p>
            <a:pPr eaLnBrk="1" hangingPunct="1">
              <a:spcBef>
                <a:spcPct val="0"/>
              </a:spcBef>
            </a:pPr>
            <a:fld id="{C661041A-34EC-4D74-9474-4CABE333E615}" type="slidenum">
              <a:rPr lang="en-US" altLang="cy-GB">
                <a:latin typeface="Arial" panose="020B0604020202020204" pitchFamily="34" charset="0"/>
              </a:rPr>
              <a:pPr eaLnBrk="1" hangingPunct="1">
                <a:spcBef>
                  <a:spcPct val="0"/>
                </a:spcBef>
              </a:pPr>
              <a:t>14</a:t>
            </a:fld>
            <a:endParaRPr lang="en-US" altLang="cy-GB">
              <a:latin typeface="Arial" panose="020B0604020202020204" pitchFamily="34" charset="0"/>
            </a:endParaRPr>
          </a:p>
        </p:txBody>
      </p:sp>
    </p:spTree>
    <p:extLst>
      <p:ext uri="{BB962C8B-B14F-4D97-AF65-F5344CB8AC3E}">
        <p14:creationId xmlns:p14="http://schemas.microsoft.com/office/powerpoint/2010/main" val="40146695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AAB403-0CAB-46D0-A167-6BEC21AFB35F}" type="slidenum">
              <a:rPr lang="en-GB" smtClean="0"/>
              <a:t>16</a:t>
            </a:fld>
            <a:endParaRPr lang="en-GB"/>
          </a:p>
        </p:txBody>
      </p:sp>
    </p:spTree>
    <p:extLst>
      <p:ext uri="{BB962C8B-B14F-4D97-AF65-F5344CB8AC3E}">
        <p14:creationId xmlns:p14="http://schemas.microsoft.com/office/powerpoint/2010/main" val="35206970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20 </a:t>
            </a:r>
            <a:r>
              <a:rPr lang="en-GB" dirty="0" err="1"/>
              <a:t>mins</a:t>
            </a:r>
            <a:r>
              <a:rPr lang="en-GB" dirty="0"/>
              <a:t> activity</a:t>
            </a:r>
          </a:p>
          <a:p>
            <a:r>
              <a:rPr lang="en-GB" dirty="0"/>
              <a:t>10</a:t>
            </a:r>
            <a:r>
              <a:rPr lang="en-GB" baseline="0" dirty="0"/>
              <a:t> </a:t>
            </a:r>
            <a:r>
              <a:rPr lang="en-GB" baseline="0" dirty="0" err="1"/>
              <a:t>mins</a:t>
            </a:r>
            <a:r>
              <a:rPr lang="en-GB" baseline="0" dirty="0"/>
              <a:t> feedback</a:t>
            </a:r>
            <a:endParaRPr lang="en-GB" dirty="0"/>
          </a:p>
        </p:txBody>
      </p:sp>
      <p:sp>
        <p:nvSpPr>
          <p:cNvPr id="4" name="Slide Number Placeholder 3"/>
          <p:cNvSpPr>
            <a:spLocks noGrp="1"/>
          </p:cNvSpPr>
          <p:nvPr>
            <p:ph type="sldNum" sz="quarter" idx="10"/>
          </p:nvPr>
        </p:nvSpPr>
        <p:spPr/>
        <p:txBody>
          <a:bodyPr/>
          <a:lstStyle/>
          <a:p>
            <a:fld id="{3BAAB403-0CAB-46D0-A167-6BEC21AFB35F}" type="slidenum">
              <a:rPr lang="en-GB" smtClean="0"/>
              <a:t>17</a:t>
            </a:fld>
            <a:endParaRPr lang="en-GB"/>
          </a:p>
        </p:txBody>
      </p:sp>
    </p:spTree>
    <p:extLst>
      <p:ext uri="{BB962C8B-B14F-4D97-AF65-F5344CB8AC3E}">
        <p14:creationId xmlns:p14="http://schemas.microsoft.com/office/powerpoint/2010/main" val="31998722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AAB403-0CAB-46D0-A167-6BEC21AFB35F}" type="slidenum">
              <a:rPr lang="en-GB" smtClean="0"/>
              <a:t>18</a:t>
            </a:fld>
            <a:endParaRPr lang="en-GB"/>
          </a:p>
        </p:txBody>
      </p:sp>
    </p:spTree>
    <p:extLst>
      <p:ext uri="{BB962C8B-B14F-4D97-AF65-F5344CB8AC3E}">
        <p14:creationId xmlns:p14="http://schemas.microsoft.com/office/powerpoint/2010/main" val="240241295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AAB403-0CAB-46D0-A167-6BEC21AFB35F}" type="slidenum">
              <a:rPr lang="en-GB" smtClean="0"/>
              <a:t>21</a:t>
            </a:fld>
            <a:endParaRPr lang="en-GB"/>
          </a:p>
        </p:txBody>
      </p:sp>
    </p:spTree>
    <p:extLst>
      <p:ext uri="{BB962C8B-B14F-4D97-AF65-F5344CB8AC3E}">
        <p14:creationId xmlns:p14="http://schemas.microsoft.com/office/powerpoint/2010/main" val="244526042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AAB403-0CAB-46D0-A167-6BEC21AFB35F}" type="slidenum">
              <a:rPr lang="en-GB" smtClean="0"/>
              <a:t>29</a:t>
            </a:fld>
            <a:endParaRPr lang="en-GB"/>
          </a:p>
        </p:txBody>
      </p:sp>
    </p:spTree>
    <p:extLst>
      <p:ext uri="{BB962C8B-B14F-4D97-AF65-F5344CB8AC3E}">
        <p14:creationId xmlns:p14="http://schemas.microsoft.com/office/powerpoint/2010/main" val="408338681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3BAAB403-0CAB-46D0-A167-6BEC21AFB35F}" type="slidenum">
              <a:rPr lang="en-GB" smtClean="0"/>
              <a:t>30</a:t>
            </a:fld>
            <a:endParaRPr lang="en-GB"/>
          </a:p>
        </p:txBody>
      </p:sp>
    </p:spTree>
    <p:extLst>
      <p:ext uri="{BB962C8B-B14F-4D97-AF65-F5344CB8AC3E}">
        <p14:creationId xmlns:p14="http://schemas.microsoft.com/office/powerpoint/2010/main" val="4918117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18E2987-9812-4B28-B04B-DD1EFCD51DC8}"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22618067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8E2987-9812-4B28-B04B-DD1EFCD51DC8}"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3042861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18E2987-9812-4B28-B04B-DD1EFCD51DC8}"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354643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18E2987-9812-4B28-B04B-DD1EFCD51DC8}" type="datetimeFigureOut">
              <a:rPr lang="en-GB" smtClean="0"/>
              <a:t>11/10/2024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7830011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18E2987-9812-4B28-B04B-DD1EFCD51DC8}" type="datetimeFigureOut">
              <a:rPr lang="en-GB" smtClean="0"/>
              <a:t>11/10/2024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21636121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18E2987-9812-4B28-B04B-DD1EFCD51DC8}" type="datetimeFigureOut">
              <a:rPr lang="en-GB" smtClean="0"/>
              <a:t>11/10/2024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27002521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8E2987-9812-4B28-B04B-DD1EFCD51DC8}" type="datetimeFigureOut">
              <a:rPr lang="en-GB" smtClean="0"/>
              <a:t>11/10/2024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31382205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E2987-9812-4B28-B04B-DD1EFCD51DC8}" type="datetimeFigureOut">
              <a:rPr lang="en-GB" smtClean="0"/>
              <a:t>11/10/2024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38499742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A18E2987-9812-4B28-B04B-DD1EFCD51DC8}" type="datetimeFigureOut">
              <a:rPr lang="en-GB" smtClean="0"/>
              <a:t>11/10/2024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11540270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8E2987-9812-4B28-B04B-DD1EFCD51DC8}"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25070597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18E2987-9812-4B28-B04B-DD1EFCD51DC8}" type="datetimeFigureOut">
              <a:rPr lang="en-GB" smtClean="0"/>
              <a:t>11/10/2024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D834C3C-B537-4BD1-87AB-1663BEB0C59B}" type="slidenum">
              <a:rPr lang="en-GB" smtClean="0"/>
              <a:t>‹#›</a:t>
            </a:fld>
            <a:endParaRPr lang="en-GB"/>
          </a:p>
        </p:txBody>
      </p:sp>
    </p:spTree>
    <p:extLst>
      <p:ext uri="{BB962C8B-B14F-4D97-AF65-F5344CB8AC3E}">
        <p14:creationId xmlns:p14="http://schemas.microsoft.com/office/powerpoint/2010/main" val="4988397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18E2987-9812-4B28-B04B-DD1EFCD51DC8}" type="datetimeFigureOut">
              <a:rPr lang="en-GB" smtClean="0"/>
              <a:t>11/10/2024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834C3C-B537-4BD1-87AB-1663BEB0C59B}" type="slidenum">
              <a:rPr lang="en-GB" smtClean="0"/>
              <a:t>‹#›</a:t>
            </a:fld>
            <a:endParaRPr lang="en-GB"/>
          </a:p>
        </p:txBody>
      </p:sp>
    </p:spTree>
    <p:extLst>
      <p:ext uri="{BB962C8B-B14F-4D97-AF65-F5344CB8AC3E}">
        <p14:creationId xmlns:p14="http://schemas.microsoft.com/office/powerpoint/2010/main" val="1166392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reflectionsoninstructionalcoaching.blogspot.com/2012/05/inclusive-education-hope-dignity-and.html" TargetMode="External"/><Relationship Id="rId2" Type="http://schemas.openxmlformats.org/officeDocument/2006/relationships/image" Target="../media/image1.gi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commons.wikimedia.org/wiki/File:Icons8_flat_search.svg"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stockphoto.com/illustrations/parts-of-a-whole" TargetMode="External"/><Relationship Id="rId2" Type="http://schemas.openxmlformats.org/officeDocument/2006/relationships/image" Target="../media/image9.jpeg"/><Relationship Id="rId1" Type="http://schemas.openxmlformats.org/officeDocument/2006/relationships/slideLayout" Target="../slideLayouts/slideLayout4.xml"/><Relationship Id="rId5" Type="http://schemas.openxmlformats.org/officeDocument/2006/relationships/hyperlink" Target="https://www.dreamstime.com/symbol-better-inclusion-hand-turns-dice-changes-word-exclusion-to-image190048644" TargetMode="External"/><Relationship Id="rId4" Type="http://schemas.openxmlformats.org/officeDocument/2006/relationships/image" Target="../media/image10.jpg"/></Relationships>
</file>

<file path=ppt/slides/_rels/slide12.xml.rels><?xml version="1.0" encoding="UTF-8" standalone="yes"?>
<Relationships xmlns="http://schemas.openxmlformats.org/package/2006/relationships"><Relationship Id="rId3" Type="http://schemas.openxmlformats.org/officeDocument/2006/relationships/hyperlink" Target="https://owl.excelsior.edu/writing-process/prewriting-strategies/prewriting-strategies-asking-defining-questions/" TargetMode="External"/><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openxmlformats.org/officeDocument/2006/relationships/hyperlink" Target="https://www.pinclipart.com/pindetail/hbTRhb_free-hands-pretty-inspiration-human-rights-10-december/"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slideLayout" Target="../slideLayouts/slideLayout4.xml"/><Relationship Id="rId1" Type="http://schemas.openxmlformats.org/officeDocument/2006/relationships/video" Target="https://www.youtube.com/embed/CfDXxOBohn4"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jtmk2lwpFsQ" TargetMode="External"/><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4.png"/><Relationship Id="rId4" Type="http://schemas.openxmlformats.org/officeDocument/2006/relationships/hyperlink" Target="https://www.youtube.com/watch?v=00gHqzWowPg" TargetMode="Externa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3" Type="http://schemas.openxmlformats.org/officeDocument/2006/relationships/hyperlink" Target="http://www.assembly.wales/research%20documents/16-059%20sen/16-059-web-%20english.pdf"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5" Type="http://schemas.openxmlformats.org/officeDocument/2006/relationships/hyperlink" Target="http://gov.wales/docs/dcells/publications/160318-inclusion-and-pupil-support-en.pdf" TargetMode="External"/><Relationship Id="rId4" Type="http://schemas.openxmlformats.org/officeDocument/2006/relationships/hyperlink" Target="http://gov.wales/consultations/education/draft-aln-and-education-tribunal-wales-bill/?lang=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258973" y="2062088"/>
            <a:ext cx="7526206" cy="2044700"/>
          </a:xfrm>
        </p:spPr>
        <p:txBody>
          <a:bodyPr>
            <a:normAutofit fontScale="90000"/>
          </a:bodyPr>
          <a:lstStyle/>
          <a:p>
            <a:r>
              <a:rPr lang="en-GB" b="1" i="1" dirty="0"/>
              <a:t>ECES5006/C</a:t>
            </a:r>
            <a:br>
              <a:rPr lang="en-US" dirty="0">
                <a:latin typeface="+mj-ea"/>
                <a:cs typeface="+mj-ea"/>
              </a:rPr>
            </a:br>
            <a:br>
              <a:rPr lang="en-US" dirty="0">
                <a:latin typeface="+mj-ea"/>
                <a:cs typeface="+mj-ea"/>
              </a:rPr>
            </a:br>
            <a:r>
              <a:rPr lang="en-GB" sz="4000" dirty="0"/>
              <a:t>All Means All</a:t>
            </a:r>
            <a:br>
              <a:rPr lang="en-US" dirty="0"/>
            </a:br>
            <a:r>
              <a:rPr lang="en-GB" sz="4000" dirty="0"/>
              <a:t> </a:t>
            </a:r>
            <a:br>
              <a:rPr lang="en-US" dirty="0">
                <a:latin typeface="+mj-ea"/>
                <a:cs typeface="+mj-ea"/>
              </a:rPr>
            </a:br>
            <a:r>
              <a:rPr lang="en-GB" sz="3600" dirty="0"/>
              <a:t>Mae </a:t>
            </a:r>
            <a:r>
              <a:rPr lang="en-GB" sz="3600" dirty="0" err="1"/>
              <a:t>Pawb</a:t>
            </a:r>
            <a:r>
              <a:rPr lang="en-GB" sz="3600" dirty="0"/>
              <a:t> </a:t>
            </a:r>
            <a:r>
              <a:rPr lang="en-GB" sz="3600" dirty="0" err="1"/>
              <a:t>yn</a:t>
            </a:r>
            <a:r>
              <a:rPr lang="en-GB" sz="3600" dirty="0"/>
              <a:t> </a:t>
            </a:r>
            <a:r>
              <a:rPr lang="en-GB" sz="3600" dirty="0" err="1"/>
              <a:t>Golygu</a:t>
            </a:r>
            <a:r>
              <a:rPr lang="en-GB" sz="3600" dirty="0"/>
              <a:t> </a:t>
            </a:r>
            <a:r>
              <a:rPr lang="en-GB" sz="3600" dirty="0" err="1"/>
              <a:t>Pawb</a:t>
            </a:r>
            <a:endParaRPr lang="en-GB" sz="4000" dirty="0"/>
          </a:p>
        </p:txBody>
      </p:sp>
      <p:sp>
        <p:nvSpPr>
          <p:cNvPr id="3" name="Subtitle 2"/>
          <p:cNvSpPr>
            <a:spLocks noGrp="1"/>
          </p:cNvSpPr>
          <p:nvPr>
            <p:ph type="subTitle" idx="1"/>
          </p:nvPr>
        </p:nvSpPr>
        <p:spPr>
          <a:xfrm>
            <a:off x="3450076" y="4542631"/>
            <a:ext cx="9144000" cy="1655762"/>
          </a:xfrm>
        </p:spPr>
        <p:txBody>
          <a:bodyPr>
            <a:normAutofit/>
          </a:bodyPr>
          <a:lstStyle/>
          <a:p>
            <a:endParaRPr lang="en-GB" dirty="0"/>
          </a:p>
          <a:p>
            <a:r>
              <a:rPr lang="en-GB" dirty="0"/>
              <a:t>Sesiwn 3  / Session 3</a:t>
            </a:r>
          </a:p>
          <a:p>
            <a:endParaRPr lang="en-GB" dirty="0"/>
          </a:p>
        </p:txBody>
      </p:sp>
      <p:pic>
        <p:nvPicPr>
          <p:cNvPr id="5" name="Picture 4">
            <a:extLst>
              <a:ext uri="{FF2B5EF4-FFF2-40B4-BE49-F238E27FC236}">
                <a16:creationId xmlns:a16="http://schemas.microsoft.com/office/drawing/2014/main" id="{6399344B-6423-4A96-8901-A2DC4723589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0784" y="2027163"/>
            <a:ext cx="4362450" cy="2114550"/>
          </a:xfrm>
          <a:prstGeom prst="rect">
            <a:avLst/>
          </a:prstGeom>
        </p:spPr>
      </p:pic>
    </p:spTree>
    <p:extLst>
      <p:ext uri="{BB962C8B-B14F-4D97-AF65-F5344CB8AC3E}">
        <p14:creationId xmlns:p14="http://schemas.microsoft.com/office/powerpoint/2010/main" val="8618983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err="1">
                <a:solidFill>
                  <a:schemeClr val="accent6">
                    <a:lumMod val="50000"/>
                  </a:schemeClr>
                </a:solidFill>
              </a:rPr>
              <a:t>Sawl</a:t>
            </a:r>
            <a:r>
              <a:rPr lang="en-GB">
                <a:solidFill>
                  <a:schemeClr val="accent6">
                    <a:lumMod val="50000"/>
                  </a:schemeClr>
                </a:solidFill>
              </a:rPr>
              <a:t> un wyt </a:t>
            </a:r>
            <a:r>
              <a:rPr lang="en-GB" err="1">
                <a:solidFill>
                  <a:schemeClr val="accent6">
                    <a:lumMod val="50000"/>
                  </a:schemeClr>
                </a:solidFill>
              </a:rPr>
              <a:t>ti’n</a:t>
            </a:r>
            <a:r>
              <a:rPr lang="en-GB">
                <a:solidFill>
                  <a:schemeClr val="accent6">
                    <a:lumMod val="50000"/>
                  </a:schemeClr>
                </a:solidFill>
              </a:rPr>
              <a:t> </a:t>
            </a:r>
            <a:r>
              <a:rPr lang="en-GB" err="1">
                <a:solidFill>
                  <a:schemeClr val="accent6">
                    <a:lumMod val="50000"/>
                  </a:schemeClr>
                </a:solidFill>
              </a:rPr>
              <a:t>adnabod</a:t>
            </a:r>
            <a:r>
              <a:rPr lang="en-GB">
                <a:solidFill>
                  <a:schemeClr val="accent6">
                    <a:lumMod val="50000"/>
                  </a:schemeClr>
                </a:solidFill>
              </a:rPr>
              <a:t>?</a:t>
            </a:r>
            <a:br>
              <a:rPr lang="en-US"/>
            </a:br>
            <a:r>
              <a:rPr lang="en-GB" i="1"/>
              <a:t>How many can you identify?</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659975416"/>
              </p:ext>
            </p:extLst>
          </p:nvPr>
        </p:nvGraphicFramePr>
        <p:xfrm>
          <a:off x="838200" y="1825625"/>
          <a:ext cx="10515600" cy="4135212"/>
        </p:xfrm>
        <a:graphic>
          <a:graphicData uri="http://schemas.openxmlformats.org/drawingml/2006/table">
            <a:tbl>
              <a:tblPr>
                <a:tableStyleId>{08FB837D-C827-4EFA-A057-4D05807E0F7C}</a:tableStyleId>
              </a:tblPr>
              <a:tblGrid>
                <a:gridCol w="2628900">
                  <a:extLst>
                    <a:ext uri="{9D8B030D-6E8A-4147-A177-3AD203B41FA5}">
                      <a16:colId xmlns:a16="http://schemas.microsoft.com/office/drawing/2014/main" val="20000"/>
                    </a:ext>
                  </a:extLst>
                </a:gridCol>
                <a:gridCol w="2628900">
                  <a:extLst>
                    <a:ext uri="{9D8B030D-6E8A-4147-A177-3AD203B41FA5}">
                      <a16:colId xmlns:a16="http://schemas.microsoft.com/office/drawing/2014/main" val="20001"/>
                    </a:ext>
                  </a:extLst>
                </a:gridCol>
                <a:gridCol w="2628900">
                  <a:extLst>
                    <a:ext uri="{9D8B030D-6E8A-4147-A177-3AD203B41FA5}">
                      <a16:colId xmlns:a16="http://schemas.microsoft.com/office/drawing/2014/main" val="20002"/>
                    </a:ext>
                  </a:extLst>
                </a:gridCol>
                <a:gridCol w="2628900">
                  <a:extLst>
                    <a:ext uri="{9D8B030D-6E8A-4147-A177-3AD203B41FA5}">
                      <a16:colId xmlns:a16="http://schemas.microsoft.com/office/drawing/2014/main" val="20003"/>
                    </a:ext>
                  </a:extLst>
                </a:gridCol>
              </a:tblGrid>
              <a:tr h="6892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ADHD</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DDA</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IEP</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SENTW</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extLst>
                  <a:ext uri="{0D108BD9-81ED-4DB2-BD59-A6C34878D82A}">
                    <a16:rowId xmlns:a16="http://schemas.microsoft.com/office/drawing/2014/main" val="10000"/>
                  </a:ext>
                </a:extLst>
              </a:tr>
              <a:tr h="6892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AWPU</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DLA</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LEA</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Arial" charset="0"/>
                          <a:ea typeface="ＭＳ Ｐゴシック" charset="-128"/>
                        </a:rPr>
                        <a:t>IDP</a:t>
                      </a:r>
                    </a:p>
                  </a:txBody>
                  <a:tcPr marL="116840" marR="116840" marT="45719" marB="45719" horzOverflow="overflow"/>
                </a:tc>
                <a:extLst>
                  <a:ext uri="{0D108BD9-81ED-4DB2-BD59-A6C34878D82A}">
                    <a16:rowId xmlns:a16="http://schemas.microsoft.com/office/drawing/2014/main" val="10001"/>
                  </a:ext>
                </a:extLst>
              </a:tr>
              <a:tr h="6892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Arial" charset="0"/>
                          <a:ea typeface="ＭＳ Ｐゴシック" charset="-128"/>
                        </a:rPr>
                        <a:t>FP</a:t>
                      </a: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EAL</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MLD</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VI</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extLst>
                  <a:ext uri="{0D108BD9-81ED-4DB2-BD59-A6C34878D82A}">
                    <a16:rowId xmlns:a16="http://schemas.microsoft.com/office/drawing/2014/main" val="10002"/>
                  </a:ext>
                </a:extLst>
              </a:tr>
              <a:tr h="6892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BSL</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SEBD</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NVQ</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LSA</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extLst>
                  <a:ext uri="{0D108BD9-81ED-4DB2-BD59-A6C34878D82A}">
                    <a16:rowId xmlns:a16="http://schemas.microsoft.com/office/drawing/2014/main" val="10003"/>
                  </a:ext>
                </a:extLst>
              </a:tr>
              <a:tr h="6892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CAF</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a:ln>
                            <a:noFill/>
                          </a:ln>
                          <a:effectLst/>
                        </a:rPr>
                        <a:t>EPS</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err="1">
                          <a:ln>
                            <a:noFill/>
                          </a:ln>
                          <a:solidFill>
                            <a:schemeClr val="tx1"/>
                          </a:solidFill>
                          <a:effectLst/>
                          <a:latin typeface="Arial" charset="0"/>
                          <a:ea typeface="ＭＳ Ｐゴシック" charset="-128"/>
                        </a:rPr>
                        <a:t>SENCo</a:t>
                      </a:r>
                      <a:endParaRPr kumimoji="0" lang="en-US" sz="2400" b="1" i="0" u="none" strike="noStrike" cap="none" normalizeH="0" baseline="0" dirty="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err="1">
                          <a:ln>
                            <a:noFill/>
                          </a:ln>
                          <a:solidFill>
                            <a:schemeClr val="tx1"/>
                          </a:solidFill>
                          <a:effectLst/>
                          <a:latin typeface="Arial" charset="0"/>
                          <a:ea typeface="ＭＳ Ｐゴシック" charset="-128"/>
                        </a:rPr>
                        <a:t>ALNCo</a:t>
                      </a:r>
                      <a:endParaRPr kumimoji="0" lang="en-US" sz="2400" b="1" i="0" u="none" strike="noStrike" cap="none" normalizeH="0" baseline="0">
                        <a:ln>
                          <a:noFill/>
                        </a:ln>
                        <a:solidFill>
                          <a:schemeClr val="tx1"/>
                        </a:solidFill>
                        <a:effectLst/>
                        <a:latin typeface="Arial" charset="0"/>
                        <a:ea typeface="ＭＳ Ｐゴシック" charset="-128"/>
                      </a:endParaRPr>
                    </a:p>
                  </a:txBody>
                  <a:tcPr marL="116840" marR="116840" marT="45719" marB="45719" horzOverflow="overflow"/>
                </a:tc>
                <a:extLst>
                  <a:ext uri="{0D108BD9-81ED-4DB2-BD59-A6C34878D82A}">
                    <a16:rowId xmlns:a16="http://schemas.microsoft.com/office/drawing/2014/main" val="10004"/>
                  </a:ext>
                </a:extLst>
              </a:tr>
              <a:tr h="689202">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dirty="0">
                          <a:ln>
                            <a:noFill/>
                          </a:ln>
                          <a:effectLst/>
                        </a:rPr>
                        <a:t>CAMHS</a:t>
                      </a:r>
                      <a:endParaRPr kumimoji="0" lang="en-US" sz="2400" b="1" i="0" u="none" strike="noStrike" cap="none" normalizeH="0" baseline="0" dirty="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dirty="0">
                          <a:ln>
                            <a:noFill/>
                          </a:ln>
                          <a:effectLst/>
                        </a:rPr>
                        <a:t>EWO</a:t>
                      </a:r>
                      <a:endParaRPr kumimoji="0" lang="en-US" sz="2400" b="1" i="0" u="none" strike="noStrike" cap="none" normalizeH="0" baseline="0" dirty="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u="none" strike="noStrike" cap="none" normalizeH="0" baseline="0" dirty="0">
                          <a:ln>
                            <a:noFill/>
                          </a:ln>
                          <a:effectLst/>
                        </a:rPr>
                        <a:t>PMLD</a:t>
                      </a:r>
                      <a:endParaRPr kumimoji="0" lang="en-US" sz="2400" b="1" i="0" u="none" strike="noStrike" cap="none" normalizeH="0" baseline="0" dirty="0">
                        <a:ln>
                          <a:noFill/>
                        </a:ln>
                        <a:solidFill>
                          <a:schemeClr val="tx1"/>
                        </a:solidFill>
                        <a:effectLst/>
                        <a:latin typeface="Arial" charset="0"/>
                        <a:ea typeface="ＭＳ Ｐゴシック" charset="-128"/>
                      </a:endParaRPr>
                    </a:p>
                  </a:txBody>
                  <a:tcPr marL="116840" marR="116840" marT="45719" marB="45719" horzOverflow="overflow"/>
                </a:tc>
                <a:tc>
                  <a:txBody>
                    <a:bodyPr/>
                    <a:lstStyle/>
                    <a:p>
                      <a:pPr marL="0" marR="0" lvl="0" indent="0" algn="l" defTabSz="4572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tx1"/>
                          </a:solidFill>
                          <a:effectLst/>
                          <a:latin typeface="Arial" charset="0"/>
                          <a:ea typeface="ＭＳ Ｐゴシック" charset="-128"/>
                        </a:rPr>
                        <a:t>IDP</a:t>
                      </a:r>
                    </a:p>
                  </a:txBody>
                  <a:tcPr marL="116840" marR="116840" marT="45719" marB="45719" horzOverflow="overflow"/>
                </a:tc>
                <a:extLst>
                  <a:ext uri="{0D108BD9-81ED-4DB2-BD59-A6C34878D82A}">
                    <a16:rowId xmlns:a16="http://schemas.microsoft.com/office/drawing/2014/main" val="10005"/>
                  </a:ext>
                </a:extLst>
              </a:tr>
            </a:tbl>
          </a:graphicData>
        </a:graphic>
      </p:graphicFrame>
      <p:sp>
        <p:nvSpPr>
          <p:cNvPr id="14368" name="TextBox 3"/>
          <p:cNvSpPr txBox="1">
            <a:spLocks noChangeArrowheads="1"/>
          </p:cNvSpPr>
          <p:nvPr/>
        </p:nvSpPr>
        <p:spPr bwMode="auto">
          <a:xfrm>
            <a:off x="9944101" y="6280151"/>
            <a:ext cx="1304925" cy="369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spcBef>
                <a:spcPts val="400"/>
              </a:spcBef>
              <a:buClr>
                <a:schemeClr val="accent1"/>
              </a:buClr>
              <a:buSzPct val="68000"/>
              <a:buFont typeface="Wingdings 3" panose="05040102010807070707" pitchFamily="18" charset="2"/>
              <a:buChar char=""/>
              <a:defRPr sz="2700">
                <a:solidFill>
                  <a:schemeClr val="tx1"/>
                </a:solidFill>
                <a:latin typeface="Arial" panose="020B0604020202020204" pitchFamily="34" charset="0"/>
              </a:defRPr>
            </a:lvl1pPr>
            <a:lvl2pPr marL="742950" indent="-285750" eaLnBrk="0" hangingPunct="0">
              <a:spcBef>
                <a:spcPts val="325"/>
              </a:spcBef>
              <a:buClr>
                <a:schemeClr val="accent1"/>
              </a:buClr>
              <a:buFont typeface="Verdana" panose="020B0604030504040204" pitchFamily="34" charset="0"/>
              <a:buChar char="◦"/>
              <a:defRPr sz="2300">
                <a:solidFill>
                  <a:schemeClr val="tx1"/>
                </a:solidFill>
                <a:latin typeface="Arial" panose="020B0604020202020204" pitchFamily="34" charset="0"/>
              </a:defRPr>
            </a:lvl2pPr>
            <a:lvl3pPr marL="1143000" indent="-228600" eaLnBrk="0" hangingPunct="0">
              <a:spcBef>
                <a:spcPts val="350"/>
              </a:spcBef>
              <a:buClr>
                <a:schemeClr val="accent2"/>
              </a:buClr>
              <a:buSzPct val="100000"/>
              <a:buFont typeface="Wingdings 2" panose="05020102010507070707" pitchFamily="18" charset="2"/>
              <a:buChar char=""/>
              <a:defRPr sz="2100">
                <a:solidFill>
                  <a:schemeClr val="tx1"/>
                </a:solidFill>
                <a:latin typeface="Arial" panose="020B0604020202020204" pitchFamily="34" charset="0"/>
              </a:defRPr>
            </a:lvl3pPr>
            <a:lvl4pPr marL="1600200" indent="-228600" eaLnBrk="0" hangingPunct="0">
              <a:spcBef>
                <a:spcPts val="350"/>
              </a:spcBef>
              <a:buClr>
                <a:schemeClr val="accent2"/>
              </a:buClr>
              <a:buFont typeface="Wingdings 2" panose="05020102010507070707" pitchFamily="18" charset="2"/>
              <a:buChar char=""/>
              <a:defRPr sz="1900">
                <a:solidFill>
                  <a:schemeClr val="tx1"/>
                </a:solidFill>
                <a:latin typeface="Arial" panose="020B0604020202020204" pitchFamily="34" charset="0"/>
              </a:defRPr>
            </a:lvl4pPr>
            <a:lvl5pPr marL="2057400" indent="-228600" eaLnBrk="0" hangingPunct="0">
              <a:spcBef>
                <a:spcPts val="350"/>
              </a:spcBef>
              <a:buClr>
                <a:schemeClr val="accent2"/>
              </a:buClr>
              <a:buFont typeface="Wingdings 2" panose="05020102010507070707" pitchFamily="18" charset="2"/>
              <a:buChar char=""/>
              <a:defRPr>
                <a:solidFill>
                  <a:schemeClr val="tx1"/>
                </a:solidFill>
                <a:latin typeface="Arial" panose="020B0604020202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Arial" panose="020B0604020202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Arial" panose="020B0604020202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Arial" panose="020B0604020202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a:solidFill>
                  <a:schemeClr val="tx1"/>
                </a:solidFill>
                <a:latin typeface="Arial" panose="020B0604020202020204" pitchFamily="34" charset="0"/>
              </a:defRPr>
            </a:lvl9pPr>
          </a:lstStyle>
          <a:p>
            <a:pPr eaLnBrk="1" hangingPunct="1">
              <a:spcBef>
                <a:spcPct val="0"/>
              </a:spcBef>
              <a:buClrTx/>
              <a:buSzTx/>
              <a:buFontTx/>
              <a:buNone/>
            </a:pPr>
            <a:r>
              <a:rPr lang="en-US" altLang="cy-GB" sz="1800"/>
              <a:t>WAG 2007</a:t>
            </a:r>
          </a:p>
        </p:txBody>
      </p:sp>
      <p:pic>
        <p:nvPicPr>
          <p:cNvPr id="4" name="Picture 3">
            <a:extLst>
              <a:ext uri="{FF2B5EF4-FFF2-40B4-BE49-F238E27FC236}">
                <a16:creationId xmlns:a16="http://schemas.microsoft.com/office/drawing/2014/main" id="{71F53E3C-D858-422D-8141-9A41EE0E9574}"/>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944101" y="125898"/>
            <a:ext cx="1783702" cy="1783702"/>
          </a:xfrm>
          <a:prstGeom prst="rect">
            <a:avLst/>
          </a:prstGeom>
        </p:spPr>
      </p:pic>
    </p:spTree>
    <p:extLst>
      <p:ext uri="{BB962C8B-B14F-4D97-AF65-F5344CB8AC3E}">
        <p14:creationId xmlns:p14="http://schemas.microsoft.com/office/powerpoint/2010/main" val="16635146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sz="3600" err="1">
                <a:latin typeface="Arial" panose="020B0604020202020204" pitchFamily="34" charset="0"/>
                <a:cs typeface="Arial" panose="020B0604020202020204" pitchFamily="34" charset="0"/>
              </a:rPr>
              <a:t>Deilliannau</a:t>
            </a:r>
            <a:r>
              <a:rPr lang="en-GB" sz="3600">
                <a:latin typeface="Arial" panose="020B0604020202020204" pitchFamily="34" charset="0"/>
                <a:cs typeface="Arial" panose="020B0604020202020204" pitchFamily="34" charset="0"/>
              </a:rPr>
              <a:t> </a:t>
            </a:r>
            <a:r>
              <a:rPr lang="en-GB" sz="3600" err="1">
                <a:latin typeface="Arial" panose="020B0604020202020204" pitchFamily="34" charset="0"/>
                <a:cs typeface="Arial" panose="020B0604020202020204" pitchFamily="34" charset="0"/>
              </a:rPr>
              <a:t>Dysgu</a:t>
            </a:r>
            <a:r>
              <a:rPr lang="en-GB" sz="3600">
                <a:latin typeface="Arial" panose="020B0604020202020204" pitchFamily="34" charset="0"/>
                <a:cs typeface="Arial" panose="020B0604020202020204" pitchFamily="34" charset="0"/>
              </a:rPr>
              <a:t> </a:t>
            </a:r>
            <a:br>
              <a:rPr lang="en-GB" sz="3600">
                <a:latin typeface="Arial" panose="020B0604020202020204" pitchFamily="34" charset="0"/>
                <a:cs typeface="Arial" panose="020B0604020202020204" pitchFamily="34" charset="0"/>
              </a:rPr>
            </a:br>
            <a:r>
              <a:rPr lang="en-GB" sz="3600" i="1">
                <a:latin typeface="Arial" panose="020B0604020202020204" pitchFamily="34" charset="0"/>
                <a:cs typeface="Arial" panose="020B0604020202020204" pitchFamily="34" charset="0"/>
              </a:rPr>
              <a:t>Learning Outcomes</a:t>
            </a:r>
          </a:p>
        </p:txBody>
      </p:sp>
      <p:sp>
        <p:nvSpPr>
          <p:cNvPr id="3" name="Content Placeholder 2"/>
          <p:cNvSpPr>
            <a:spLocks noGrp="1"/>
          </p:cNvSpPr>
          <p:nvPr>
            <p:ph sz="half" idx="1"/>
          </p:nvPr>
        </p:nvSpPr>
        <p:spPr>
          <a:xfrm>
            <a:off x="2057400" y="4653137"/>
            <a:ext cx="4038600" cy="1761059"/>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a:bodyPr>
          <a:lstStyle/>
          <a:p>
            <a:pPr lvl="0"/>
            <a:r>
              <a:rPr lang="cy-GB"/>
              <a:t>Dadansoddi materion yn ymwneud ag arfer da ar gyfer cynhwysiant.</a:t>
            </a:r>
            <a:endParaRPr lang="en-US"/>
          </a:p>
          <a:p>
            <a:endParaRPr lang="en-GB">
              <a:solidFill>
                <a:srgbClr val="FF0000"/>
              </a:solidFill>
            </a:endParaRPr>
          </a:p>
          <a:p>
            <a:endParaRPr lang="en-GB">
              <a:solidFill>
                <a:srgbClr val="FF0000"/>
              </a:solidFill>
            </a:endParaRPr>
          </a:p>
        </p:txBody>
      </p:sp>
      <p:sp>
        <p:nvSpPr>
          <p:cNvPr id="4" name="Content Placeholder 3"/>
          <p:cNvSpPr>
            <a:spLocks noGrp="1"/>
          </p:cNvSpPr>
          <p:nvPr>
            <p:ph sz="half" idx="2"/>
          </p:nvPr>
        </p:nvSpPr>
        <p:spPr>
          <a:xfrm>
            <a:off x="6384032" y="4653137"/>
            <a:ext cx="4038600" cy="1761059"/>
          </a:xfrm>
          <a:prstGeom prst="rect">
            <a:avLst/>
          </a:prstGeom>
        </p:spPr>
        <p:style>
          <a:lnRef idx="2">
            <a:schemeClr val="accent3"/>
          </a:lnRef>
          <a:fillRef idx="1">
            <a:schemeClr val="lt1"/>
          </a:fillRef>
          <a:effectRef idx="0">
            <a:schemeClr val="accent3"/>
          </a:effectRef>
          <a:fontRef idx="minor">
            <a:schemeClr val="dk1"/>
          </a:fontRef>
        </p:style>
        <p:txBody>
          <a:bodyPr>
            <a:normAutofit/>
          </a:bodyPr>
          <a:lstStyle/>
          <a:p>
            <a:pPr lvl="0" hangingPunct="0"/>
            <a:r>
              <a:rPr lang="en-GB"/>
              <a:t>Analyse issues relating to good practice for inclusion.</a:t>
            </a:r>
          </a:p>
          <a:p>
            <a:pPr marL="68580" indent="0">
              <a:buNone/>
            </a:pPr>
            <a:endParaRPr lang="en-GB"/>
          </a:p>
          <a:p>
            <a:endParaRPr lang="en-GB" i="1">
              <a:solidFill>
                <a:srgbClr val="FF0000"/>
              </a:solidFill>
            </a:endParaRPr>
          </a:p>
          <a:p>
            <a:endParaRPr lang="en-GB"/>
          </a:p>
          <a:p>
            <a:endParaRPr lang="en-GB"/>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17658" y="1484784"/>
            <a:ext cx="6156684" cy="28083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4">
            <a:extLst>
              <a:ext uri="{FF2B5EF4-FFF2-40B4-BE49-F238E27FC236}">
                <a16:creationId xmlns:a16="http://schemas.microsoft.com/office/drawing/2014/main" id="{A8482D5B-F454-4A6E-BE06-E7916A72562F}"/>
              </a:ext>
            </a:extLst>
          </p:cNvPr>
          <p:cNvSpPr txBox="1"/>
          <p:nvPr/>
        </p:nvSpPr>
        <p:spPr>
          <a:xfrm>
            <a:off x="3783379" y="2057400"/>
            <a:ext cx="2743200" cy="64633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CYDRADDOLDEB</a:t>
            </a:r>
          </a:p>
          <a:p>
            <a:pPr algn="ctr"/>
            <a:endParaRPr lang="en-US"/>
          </a:p>
        </p:txBody>
      </p:sp>
      <p:sp>
        <p:nvSpPr>
          <p:cNvPr id="6" name="TextBox 5">
            <a:extLst>
              <a:ext uri="{FF2B5EF4-FFF2-40B4-BE49-F238E27FC236}">
                <a16:creationId xmlns:a16="http://schemas.microsoft.com/office/drawing/2014/main" id="{6F62A46D-0278-4CE7-AC37-124CD9579DB0}"/>
              </a:ext>
            </a:extLst>
          </p:cNvPr>
          <p:cNvSpPr txBox="1"/>
          <p:nvPr/>
        </p:nvSpPr>
        <p:spPr>
          <a:xfrm>
            <a:off x="6785305" y="1981200"/>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a:t>IAWNDER</a:t>
            </a:r>
          </a:p>
        </p:txBody>
      </p:sp>
    </p:spTree>
    <p:extLst>
      <p:ext uri="{BB962C8B-B14F-4D97-AF65-F5344CB8AC3E}">
        <p14:creationId xmlns:p14="http://schemas.microsoft.com/office/powerpoint/2010/main" val="29312311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pPr algn="ctr"/>
            <a:r>
              <a:rPr lang="en-GB" err="1">
                <a:latin typeface="Arial" panose="020B0604020202020204" pitchFamily="34" charset="0"/>
                <a:cs typeface="Arial" panose="020B0604020202020204" pitchFamily="34" charset="0"/>
              </a:rPr>
              <a:t>Deilliannau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i="1">
                <a:latin typeface="Arial" panose="020B0604020202020204" pitchFamily="34" charset="0"/>
                <a:cs typeface="Arial" panose="020B0604020202020204" pitchFamily="34" charset="0"/>
              </a:rPr>
              <a:t>Learning Outcomes</a:t>
            </a:r>
            <a:endParaRPr lang="en-GB"/>
          </a:p>
        </p:txBody>
      </p:sp>
      <p:sp>
        <p:nvSpPr>
          <p:cNvPr id="3" name="Content Placeholder 2"/>
          <p:cNvSpPr>
            <a:spLocks noGrp="1"/>
          </p:cNvSpPr>
          <p:nvPr>
            <p:ph sz="half" idx="1"/>
          </p:nvPr>
        </p:nvSpPr>
        <p:spPr>
          <a:xfrm>
            <a:off x="1375926" y="1818302"/>
            <a:ext cx="3028950" cy="2764904"/>
          </a:xfrm>
        </p:spPr>
        <p:style>
          <a:lnRef idx="2">
            <a:schemeClr val="accent3"/>
          </a:lnRef>
          <a:fillRef idx="1">
            <a:schemeClr val="lt1"/>
          </a:fillRef>
          <a:effectRef idx="0">
            <a:schemeClr val="accent3"/>
          </a:effectRef>
          <a:fontRef idx="minor">
            <a:schemeClr val="dk1"/>
          </a:fontRef>
        </p:style>
        <p:txBody>
          <a:bodyPr>
            <a:normAutofit fontScale="92500" lnSpcReduction="20000"/>
          </a:bodyPr>
          <a:lstStyle/>
          <a:p>
            <a:pPr lvl="0"/>
            <a:r>
              <a:rPr lang="cy-GB"/>
              <a:t>Adnabod a dangos gwerthfawrogiad o’r ystod o werthoedd, agweddau a sgiliau sydd eu hangen i fyw mewn cymdeithas amrywiol.</a:t>
            </a:r>
            <a:endParaRPr lang="en-US"/>
          </a:p>
          <a:p>
            <a:endParaRPr lang="en-GB"/>
          </a:p>
        </p:txBody>
      </p:sp>
      <p:sp>
        <p:nvSpPr>
          <p:cNvPr id="4" name="Content Placeholder 3"/>
          <p:cNvSpPr>
            <a:spLocks noGrp="1"/>
          </p:cNvSpPr>
          <p:nvPr>
            <p:ph sz="half" idx="2"/>
          </p:nvPr>
        </p:nvSpPr>
        <p:spPr>
          <a:xfrm>
            <a:off x="7687681" y="1818302"/>
            <a:ext cx="3028950" cy="2764904"/>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lvl="0"/>
            <a:r>
              <a:rPr lang="en-GB"/>
              <a:t>Recognise and show appreciation of the range of values attitudes and skills needed to live in a diverse society.</a:t>
            </a:r>
          </a:p>
          <a:p>
            <a:endParaRPr lang="en-GB"/>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73232" y="3924131"/>
            <a:ext cx="1590210" cy="179061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53893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1991544" y="260648"/>
            <a:ext cx="8229600" cy="1143000"/>
          </a:xfrm>
        </p:spPr>
        <p:txBody>
          <a:bodyPr>
            <a:normAutofit fontScale="90000"/>
          </a:bodyPr>
          <a:lstStyle/>
          <a:p>
            <a:pPr algn="ctr"/>
            <a:r>
              <a:rPr lang="en-GB" err="1">
                <a:latin typeface="Arial" panose="020B0604020202020204" pitchFamily="34" charset="0"/>
                <a:cs typeface="Arial" panose="020B0604020202020204" pitchFamily="34" charset="0"/>
              </a:rPr>
              <a:t>Deilliannau</a:t>
            </a:r>
            <a:r>
              <a:rPr lang="en-GB">
                <a:latin typeface="Arial" panose="020B0604020202020204" pitchFamily="34" charset="0"/>
                <a:cs typeface="Arial" panose="020B0604020202020204" pitchFamily="34" charset="0"/>
              </a:rPr>
              <a:t> </a:t>
            </a:r>
            <a:r>
              <a:rPr lang="en-GB" err="1">
                <a:latin typeface="Arial" panose="020B0604020202020204" pitchFamily="34" charset="0"/>
                <a:cs typeface="Arial" panose="020B0604020202020204" pitchFamily="34" charset="0"/>
              </a:rPr>
              <a:t>Dysgu</a:t>
            </a:r>
            <a:r>
              <a:rPr lang="en-GB">
                <a:latin typeface="Arial" panose="020B0604020202020204" pitchFamily="34" charset="0"/>
                <a:cs typeface="Arial" panose="020B0604020202020204" pitchFamily="34" charset="0"/>
              </a:rPr>
              <a:t> </a:t>
            </a:r>
            <a:br>
              <a:rPr lang="en-GB">
                <a:latin typeface="Arial" panose="020B0604020202020204" pitchFamily="34" charset="0"/>
                <a:cs typeface="Arial" panose="020B0604020202020204" pitchFamily="34" charset="0"/>
              </a:rPr>
            </a:br>
            <a:r>
              <a:rPr lang="en-GB" i="1">
                <a:latin typeface="Arial" panose="020B0604020202020204" pitchFamily="34" charset="0"/>
                <a:cs typeface="Arial" panose="020B0604020202020204" pitchFamily="34" charset="0"/>
              </a:rPr>
              <a:t>Learning Outcomes</a:t>
            </a:r>
            <a:endParaRPr lang="en-GB"/>
          </a:p>
        </p:txBody>
      </p:sp>
      <p:sp>
        <p:nvSpPr>
          <p:cNvPr id="3" name="Content Placeholder 2"/>
          <p:cNvSpPr>
            <a:spLocks noGrp="1"/>
          </p:cNvSpPr>
          <p:nvPr>
            <p:ph sz="half" idx="1"/>
          </p:nvPr>
        </p:nvSpPr>
        <p:spPr>
          <a:xfrm>
            <a:off x="2135256" y="4005065"/>
            <a:ext cx="3028950" cy="2193107"/>
          </a:xfrm>
          <a:prstGeom prst="rect">
            <a:avLst/>
          </a:prstGeom>
        </p:spPr>
        <p:style>
          <a:lnRef idx="2">
            <a:schemeClr val="accent4"/>
          </a:lnRef>
          <a:fillRef idx="1">
            <a:schemeClr val="lt1"/>
          </a:fillRef>
          <a:effectRef idx="0">
            <a:schemeClr val="accent4"/>
          </a:effectRef>
          <a:fontRef idx="minor">
            <a:schemeClr val="dk1"/>
          </a:fontRef>
        </p:style>
        <p:txBody>
          <a:bodyPr vert="horz" lIns="91440" tIns="45720" rIns="91440" bIns="45720" rtlCol="0" anchor="t">
            <a:normAutofit fontScale="85000" lnSpcReduction="10000"/>
          </a:bodyPr>
          <a:lstStyle/>
          <a:p>
            <a:pPr lvl="0"/>
            <a:r>
              <a:rPr lang="cy-GB"/>
              <a:t>Mynd i’r afael yn feirniadol â materion amrywiaeth o safbwynt deddfwriaeth hanesyddol a chyfoes.</a:t>
            </a:r>
            <a:endParaRPr lang="en-US"/>
          </a:p>
          <a:p>
            <a:pPr marL="68580" indent="0">
              <a:buNone/>
            </a:pPr>
            <a:endParaRPr lang="en-GB"/>
          </a:p>
        </p:txBody>
      </p:sp>
      <p:sp>
        <p:nvSpPr>
          <p:cNvPr id="4" name="Content Placeholder 3"/>
          <p:cNvSpPr>
            <a:spLocks noGrp="1"/>
          </p:cNvSpPr>
          <p:nvPr>
            <p:ph sz="half" idx="2"/>
          </p:nvPr>
        </p:nvSpPr>
        <p:spPr>
          <a:xfrm>
            <a:off x="6600056" y="1597552"/>
            <a:ext cx="3028950" cy="2193107"/>
          </a:xfrm>
          <a:prstGeom prst="rect">
            <a:avLst/>
          </a:prstGeom>
        </p:spPr>
        <p:style>
          <a:lnRef idx="2">
            <a:schemeClr val="accent3"/>
          </a:lnRef>
          <a:fillRef idx="1">
            <a:schemeClr val="lt1"/>
          </a:fillRef>
          <a:effectRef idx="0">
            <a:schemeClr val="accent3"/>
          </a:effectRef>
          <a:fontRef idx="minor">
            <a:schemeClr val="dk1"/>
          </a:fontRef>
        </p:style>
        <p:txBody>
          <a:bodyPr>
            <a:normAutofit fontScale="85000" lnSpcReduction="10000"/>
          </a:bodyPr>
          <a:lstStyle/>
          <a:p>
            <a:pPr lvl="0"/>
            <a:r>
              <a:rPr lang="en-GB" i="1"/>
              <a:t>Critically engage with issues of diversity from a legislative, historical and contemporary perspective.</a:t>
            </a:r>
          </a:p>
          <a:p>
            <a:endParaRPr lang="en-GB" i="1"/>
          </a:p>
        </p:txBody>
      </p:sp>
      <p:pic>
        <p:nvPicPr>
          <p:cNvPr id="4098"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2144" y="4184156"/>
            <a:ext cx="1459278" cy="24321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099"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3632" y="1935487"/>
            <a:ext cx="1606488" cy="151723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633533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solidFill>
                  <a:schemeClr val="accent6">
                    <a:lumMod val="50000"/>
                  </a:schemeClr>
                </a:solidFill>
              </a:rPr>
              <a:t>Beth </a:t>
            </a:r>
            <a:r>
              <a:rPr lang="en-GB" err="1">
                <a:solidFill>
                  <a:schemeClr val="accent6">
                    <a:lumMod val="50000"/>
                  </a:schemeClr>
                </a:solidFill>
              </a:rPr>
              <a:t>yw</a:t>
            </a:r>
            <a:r>
              <a:rPr lang="en-GB">
                <a:solidFill>
                  <a:schemeClr val="accent6">
                    <a:lumMod val="50000"/>
                  </a:schemeClr>
                </a:solidFill>
              </a:rPr>
              <a:t> </a:t>
            </a:r>
            <a:r>
              <a:rPr lang="en-GB" err="1">
                <a:solidFill>
                  <a:schemeClr val="accent6">
                    <a:lumMod val="50000"/>
                  </a:schemeClr>
                </a:solidFill>
              </a:rPr>
              <a:t>cynhwysiant</a:t>
            </a:r>
            <a:r>
              <a:rPr lang="en-GB">
                <a:solidFill>
                  <a:schemeClr val="accent6">
                    <a:lumMod val="50000"/>
                  </a:schemeClr>
                </a:solidFill>
              </a:rPr>
              <a:t>?</a:t>
            </a:r>
            <a:br>
              <a:rPr lang="en-US"/>
            </a:br>
            <a:r>
              <a:rPr lang="en-GB" i="1"/>
              <a:t>What is inclusion?</a:t>
            </a:r>
          </a:p>
        </p:txBody>
      </p:sp>
      <p:sp>
        <p:nvSpPr>
          <p:cNvPr id="3" name="Content Placeholder 2"/>
          <p:cNvSpPr>
            <a:spLocks noGrp="1"/>
          </p:cNvSpPr>
          <p:nvPr>
            <p:ph sz="half" idx="1"/>
          </p:nvPr>
        </p:nvSpPr>
        <p:spPr>
          <a:xfrm>
            <a:off x="838200" y="4381500"/>
            <a:ext cx="5181600" cy="1795462"/>
          </a:xfrm>
        </p:spPr>
        <p:style>
          <a:lnRef idx="2">
            <a:schemeClr val="accent6"/>
          </a:lnRef>
          <a:fillRef idx="1">
            <a:schemeClr val="lt1"/>
          </a:fillRef>
          <a:effectRef idx="0">
            <a:schemeClr val="accent6"/>
          </a:effectRef>
          <a:fontRef idx="minor">
            <a:schemeClr val="dk1"/>
          </a:fontRef>
        </p:style>
        <p:txBody>
          <a:bodyPr vert="horz" lIns="91440" tIns="45720" rIns="91440" bIns="45720" rtlCol="0" anchor="t">
            <a:normAutofit/>
          </a:bodyPr>
          <a:lstStyle/>
          <a:p>
            <a:r>
              <a:rPr lang="en-GB" err="1"/>
              <a:t>Mewn</a:t>
            </a:r>
            <a:r>
              <a:rPr lang="en-GB"/>
              <a:t> </a:t>
            </a:r>
            <a:r>
              <a:rPr lang="en-GB" err="1"/>
              <a:t>pâr</a:t>
            </a:r>
            <a:r>
              <a:rPr lang="en-GB"/>
              <a:t>, </a:t>
            </a:r>
            <a:r>
              <a:rPr lang="en-GB" err="1"/>
              <a:t>ysgrifennwch</a:t>
            </a:r>
            <a:r>
              <a:rPr lang="en-GB"/>
              <a:t> </a:t>
            </a:r>
            <a:r>
              <a:rPr lang="en-GB" err="1"/>
              <a:t>ddiffiniad</a:t>
            </a:r>
            <a:r>
              <a:rPr lang="en-GB"/>
              <a:t> </a:t>
            </a:r>
            <a:r>
              <a:rPr lang="en-GB" err="1"/>
              <a:t>geiriadur</a:t>
            </a:r>
            <a:r>
              <a:rPr lang="en-GB"/>
              <a:t> </a:t>
            </a:r>
            <a:r>
              <a:rPr lang="en-GB" err="1"/>
              <a:t>ar</a:t>
            </a:r>
            <a:r>
              <a:rPr lang="en-GB"/>
              <a:t> </a:t>
            </a:r>
            <a:r>
              <a:rPr lang="en-GB" err="1"/>
              <a:t>gyfer</a:t>
            </a:r>
            <a:r>
              <a:rPr lang="en-GB"/>
              <a:t> y term ‘</a:t>
            </a:r>
            <a:r>
              <a:rPr lang="en-GB" err="1"/>
              <a:t>cynhwysiant</a:t>
            </a:r>
            <a:r>
              <a:rPr lang="en-GB"/>
              <a:t>’. </a:t>
            </a:r>
          </a:p>
          <a:p>
            <a:endParaRPr lang="en-GB"/>
          </a:p>
        </p:txBody>
      </p:sp>
      <p:sp>
        <p:nvSpPr>
          <p:cNvPr id="4" name="Content Placeholder 3"/>
          <p:cNvSpPr>
            <a:spLocks noGrp="1"/>
          </p:cNvSpPr>
          <p:nvPr>
            <p:ph sz="half" idx="2"/>
          </p:nvPr>
        </p:nvSpPr>
        <p:spPr>
          <a:xfrm>
            <a:off x="6172200" y="4381500"/>
            <a:ext cx="5181600" cy="1795462"/>
          </a:xfrm>
        </p:spPr>
        <p:style>
          <a:lnRef idx="2">
            <a:schemeClr val="accent5"/>
          </a:lnRef>
          <a:fillRef idx="1">
            <a:schemeClr val="lt1"/>
          </a:fillRef>
          <a:effectRef idx="0">
            <a:schemeClr val="accent5"/>
          </a:effectRef>
          <a:fontRef idx="minor">
            <a:schemeClr val="dk1"/>
          </a:fontRef>
        </p:style>
        <p:txBody>
          <a:bodyPr/>
          <a:lstStyle/>
          <a:p>
            <a:r>
              <a:rPr lang="en-GB"/>
              <a:t>In pairs, write a dictionary definition of the term ‘inclusion’. </a:t>
            </a:r>
          </a:p>
        </p:txBody>
      </p:sp>
      <p:pic>
        <p:nvPicPr>
          <p:cNvPr id="5" name="Picture 4"/>
          <p:cNvPicPr>
            <a:picLocks noChangeAspect="1"/>
          </p:cNvPicPr>
          <p:nvPr/>
        </p:nvPicPr>
        <p:blipFill>
          <a:blip r:embed="rId2"/>
          <a:stretch>
            <a:fillRect/>
          </a:stretch>
        </p:blipFill>
        <p:spPr>
          <a:xfrm>
            <a:off x="3810000" y="1690688"/>
            <a:ext cx="4038600" cy="2322512"/>
          </a:xfrm>
          <a:prstGeom prst="rect">
            <a:avLst/>
          </a:prstGeom>
        </p:spPr>
      </p:pic>
    </p:spTree>
    <p:extLst>
      <p:ext uri="{BB962C8B-B14F-4D97-AF65-F5344CB8AC3E}">
        <p14:creationId xmlns:p14="http://schemas.microsoft.com/office/powerpoint/2010/main" val="2447360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solidFill>
                  <a:schemeClr val="accent6">
                    <a:lumMod val="50000"/>
                  </a:schemeClr>
                </a:solidFill>
              </a:rPr>
              <a:t>Archwiliad</a:t>
            </a:r>
            <a:r>
              <a:rPr lang="en-GB">
                <a:solidFill>
                  <a:schemeClr val="accent6">
                    <a:lumMod val="50000"/>
                  </a:schemeClr>
                </a:solidFill>
              </a:rPr>
              <a:t> </a:t>
            </a:r>
            <a:r>
              <a:rPr lang="en-GB" err="1">
                <a:solidFill>
                  <a:schemeClr val="accent6">
                    <a:lumMod val="50000"/>
                  </a:schemeClr>
                </a:solidFill>
              </a:rPr>
              <a:t>Beirniadol</a:t>
            </a:r>
            <a:r>
              <a:rPr lang="en-GB">
                <a:solidFill>
                  <a:schemeClr val="accent6">
                    <a:lumMod val="50000"/>
                  </a:schemeClr>
                </a:solidFill>
              </a:rPr>
              <a:t> </a:t>
            </a:r>
            <a:br>
              <a:rPr lang="en-GB"/>
            </a:br>
            <a:r>
              <a:rPr lang="en-GB" i="1"/>
              <a:t>A Critical Exploration </a:t>
            </a:r>
          </a:p>
        </p:txBody>
      </p:sp>
      <p:sp>
        <p:nvSpPr>
          <p:cNvPr id="3" name="Content Placeholder 2"/>
          <p:cNvSpPr>
            <a:spLocks noGrp="1"/>
          </p:cNvSpPr>
          <p:nvPr>
            <p:ph sz="half" idx="1"/>
          </p:nvPr>
        </p:nvSpPr>
        <p:spPr>
          <a:xfrm>
            <a:off x="304800" y="1825624"/>
            <a:ext cx="5715000" cy="4867275"/>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fontScale="85000" lnSpcReduction="20000"/>
          </a:bodyPr>
          <a:lstStyle/>
          <a:p>
            <a:r>
              <a:rPr lang="en-GB" err="1"/>
              <a:t>Mewn</a:t>
            </a:r>
            <a:r>
              <a:rPr lang="en-GB"/>
              <a:t> </a:t>
            </a:r>
            <a:r>
              <a:rPr lang="en-GB" err="1"/>
              <a:t>grŵp</a:t>
            </a:r>
            <a:r>
              <a:rPr lang="en-GB"/>
              <a:t> </a:t>
            </a:r>
            <a:r>
              <a:rPr lang="en-GB" err="1"/>
              <a:t>bach</a:t>
            </a:r>
            <a:r>
              <a:rPr lang="en-GB"/>
              <a:t>, </a:t>
            </a:r>
            <a:r>
              <a:rPr lang="en-GB" err="1"/>
              <a:t>defnyddiwch</a:t>
            </a:r>
            <a:r>
              <a:rPr lang="en-GB"/>
              <a:t> </a:t>
            </a:r>
            <a:r>
              <a:rPr lang="en-GB" err="1"/>
              <a:t>wahanol</a:t>
            </a:r>
            <a:r>
              <a:rPr lang="en-GB"/>
              <a:t> </a:t>
            </a:r>
            <a:r>
              <a:rPr lang="en-GB" err="1"/>
              <a:t>liwiau</a:t>
            </a:r>
            <a:r>
              <a:rPr lang="en-GB"/>
              <a:t> </a:t>
            </a:r>
            <a:r>
              <a:rPr lang="en-GB" err="1"/>
              <a:t>i</a:t>
            </a:r>
            <a:r>
              <a:rPr lang="en-GB"/>
              <a:t> </a:t>
            </a:r>
            <a:r>
              <a:rPr lang="en-GB" err="1"/>
              <a:t>ddangos</a:t>
            </a:r>
            <a:r>
              <a:rPr lang="en-GB"/>
              <a:t>:</a:t>
            </a:r>
          </a:p>
          <a:p>
            <a:pPr lvl="1"/>
            <a:r>
              <a:rPr lang="en-GB" err="1"/>
              <a:t>Unrhyw</a:t>
            </a:r>
            <a:r>
              <a:rPr lang="en-GB"/>
              <a:t> </a:t>
            </a:r>
            <a:r>
              <a:rPr lang="en-GB" err="1"/>
              <a:t>syniadau</a:t>
            </a:r>
            <a:r>
              <a:rPr lang="en-GB"/>
              <a:t> </a:t>
            </a:r>
            <a:r>
              <a:rPr lang="en-GB" err="1"/>
              <a:t>tebyg</a:t>
            </a:r>
            <a:endParaRPr lang="en-GB"/>
          </a:p>
          <a:p>
            <a:pPr lvl="1"/>
            <a:r>
              <a:rPr lang="en-GB" err="1"/>
              <a:t>Unrhyw</a:t>
            </a:r>
            <a:r>
              <a:rPr lang="en-GB"/>
              <a:t> </a:t>
            </a:r>
            <a:r>
              <a:rPr lang="en-GB" err="1"/>
              <a:t>wahaniaethau</a:t>
            </a:r>
            <a:r>
              <a:rPr lang="en-GB"/>
              <a:t> </a:t>
            </a:r>
          </a:p>
          <a:p>
            <a:r>
              <a:rPr lang="en-GB" err="1"/>
              <a:t>Adlewyrchwch</a:t>
            </a:r>
            <a:r>
              <a:rPr lang="en-GB"/>
              <a:t> </a:t>
            </a:r>
            <a:r>
              <a:rPr lang="en-GB" err="1"/>
              <a:t>ar</a:t>
            </a:r>
            <a:r>
              <a:rPr lang="en-GB"/>
              <a:t> y </a:t>
            </a:r>
            <a:r>
              <a:rPr lang="en-GB" err="1"/>
              <a:t>gwahanol</a:t>
            </a:r>
            <a:r>
              <a:rPr lang="en-GB"/>
              <a:t> </a:t>
            </a:r>
            <a:r>
              <a:rPr lang="en-GB" err="1"/>
              <a:t>ddiffiniadau</a:t>
            </a:r>
            <a:r>
              <a:rPr lang="en-GB"/>
              <a:t>:</a:t>
            </a:r>
          </a:p>
          <a:p>
            <a:pPr lvl="1"/>
            <a:r>
              <a:rPr lang="en-GB" err="1"/>
              <a:t>Oes</a:t>
            </a:r>
            <a:r>
              <a:rPr lang="en-GB"/>
              <a:t> </a:t>
            </a:r>
            <a:r>
              <a:rPr lang="en-GB" err="1"/>
              <a:t>gwahaniaeth</a:t>
            </a:r>
            <a:r>
              <a:rPr lang="en-GB"/>
              <a:t> </a:t>
            </a:r>
            <a:r>
              <a:rPr lang="en-GB" err="1"/>
              <a:t>yn</a:t>
            </a:r>
            <a:r>
              <a:rPr lang="en-GB"/>
              <a:t> </a:t>
            </a:r>
            <a:r>
              <a:rPr lang="en-GB" err="1"/>
              <a:t>dibynnu</a:t>
            </a:r>
            <a:r>
              <a:rPr lang="en-GB"/>
              <a:t> </a:t>
            </a:r>
            <a:r>
              <a:rPr lang="en-GB" err="1"/>
              <a:t>ar</a:t>
            </a:r>
            <a:r>
              <a:rPr lang="en-GB"/>
              <a:t> y </a:t>
            </a:r>
            <a:r>
              <a:rPr lang="en-GB" err="1"/>
              <a:t>ffynhonnell</a:t>
            </a:r>
            <a:r>
              <a:rPr lang="en-GB"/>
              <a:t>?</a:t>
            </a:r>
          </a:p>
          <a:p>
            <a:pPr lvl="1"/>
            <a:r>
              <a:rPr lang="en-GB" err="1"/>
              <a:t>Ydy’r</a:t>
            </a:r>
            <a:r>
              <a:rPr lang="en-GB"/>
              <a:t> </a:t>
            </a:r>
            <a:r>
              <a:rPr lang="en-GB" err="1"/>
              <a:t>diffiniadau</a:t>
            </a:r>
            <a:r>
              <a:rPr lang="en-GB"/>
              <a:t> </a:t>
            </a:r>
            <a:r>
              <a:rPr lang="en-GB" err="1"/>
              <a:t>yn</a:t>
            </a:r>
            <a:r>
              <a:rPr lang="en-GB"/>
              <a:t> </a:t>
            </a:r>
            <a:r>
              <a:rPr lang="en-GB" err="1"/>
              <a:t>newid</a:t>
            </a:r>
            <a:r>
              <a:rPr lang="en-GB"/>
              <a:t> </a:t>
            </a:r>
            <a:r>
              <a:rPr lang="en-GB" err="1"/>
              <a:t>dros</a:t>
            </a:r>
            <a:r>
              <a:rPr lang="en-GB"/>
              <a:t> </a:t>
            </a:r>
            <a:r>
              <a:rPr lang="en-GB" err="1"/>
              <a:t>amser</a:t>
            </a:r>
            <a:r>
              <a:rPr lang="en-GB"/>
              <a:t>?</a:t>
            </a:r>
          </a:p>
          <a:p>
            <a:pPr lvl="1"/>
            <a:r>
              <a:rPr lang="en-GB" err="1"/>
              <a:t>Oes</a:t>
            </a:r>
            <a:r>
              <a:rPr lang="en-GB"/>
              <a:t> </a:t>
            </a:r>
            <a:r>
              <a:rPr lang="en-GB" err="1"/>
              <a:t>unrhyw</a:t>
            </a:r>
            <a:r>
              <a:rPr lang="en-GB"/>
              <a:t> </a:t>
            </a:r>
            <a:r>
              <a:rPr lang="en-GB" err="1"/>
              <a:t>syniadau</a:t>
            </a:r>
            <a:r>
              <a:rPr lang="en-GB"/>
              <a:t> </a:t>
            </a:r>
            <a:r>
              <a:rPr lang="en-GB" err="1"/>
              <a:t>yn</a:t>
            </a:r>
            <a:r>
              <a:rPr lang="en-GB"/>
              <a:t> </a:t>
            </a:r>
            <a:r>
              <a:rPr lang="en-GB" err="1"/>
              <a:t>cael</a:t>
            </a:r>
            <a:r>
              <a:rPr lang="en-GB"/>
              <a:t> </a:t>
            </a:r>
            <a:r>
              <a:rPr lang="en-GB" err="1"/>
              <a:t>eu</a:t>
            </a:r>
            <a:r>
              <a:rPr lang="en-GB"/>
              <a:t> </a:t>
            </a:r>
            <a:r>
              <a:rPr lang="en-GB" err="1"/>
              <a:t>hymestyn</a:t>
            </a:r>
            <a:r>
              <a:rPr lang="en-GB"/>
              <a:t>/</a:t>
            </a:r>
            <a:r>
              <a:rPr lang="en-GB" err="1"/>
              <a:t>datblygu</a:t>
            </a:r>
            <a:r>
              <a:rPr lang="en-GB"/>
              <a:t>/</a:t>
            </a:r>
            <a:r>
              <a:rPr lang="en-GB" err="1"/>
              <a:t>newid</a:t>
            </a:r>
            <a:r>
              <a:rPr lang="en-GB"/>
              <a:t>?</a:t>
            </a:r>
          </a:p>
          <a:p>
            <a:pPr lvl="1"/>
            <a:r>
              <a:rPr lang="en-GB"/>
              <a:t>Pa </a:t>
            </a:r>
            <a:r>
              <a:rPr lang="en-GB" err="1"/>
              <a:t>ddiffiniad</a:t>
            </a:r>
            <a:r>
              <a:rPr lang="en-GB"/>
              <a:t> </a:t>
            </a:r>
            <a:r>
              <a:rPr lang="en-GB" err="1"/>
              <a:t>sydd</a:t>
            </a:r>
            <a:r>
              <a:rPr lang="en-GB"/>
              <a:t> </a:t>
            </a:r>
            <a:r>
              <a:rPr lang="en-GB" err="1"/>
              <a:t>mwyaf</a:t>
            </a:r>
            <a:r>
              <a:rPr lang="en-GB"/>
              <a:t> </a:t>
            </a:r>
            <a:r>
              <a:rPr lang="en-GB" err="1"/>
              <a:t>perthnasol</a:t>
            </a:r>
            <a:r>
              <a:rPr lang="en-GB"/>
              <a:t>? Pam? </a:t>
            </a:r>
          </a:p>
          <a:p>
            <a:r>
              <a:rPr lang="en-GB" err="1"/>
              <a:t>Edrychwch</a:t>
            </a:r>
            <a:r>
              <a:rPr lang="en-GB"/>
              <a:t> </a:t>
            </a:r>
            <a:r>
              <a:rPr lang="en-GB" err="1"/>
              <a:t>eto</a:t>
            </a:r>
            <a:r>
              <a:rPr lang="en-GB"/>
              <a:t> </a:t>
            </a:r>
            <a:r>
              <a:rPr lang="en-GB" err="1"/>
              <a:t>ar</a:t>
            </a:r>
            <a:r>
              <a:rPr lang="en-GB"/>
              <a:t> </a:t>
            </a:r>
            <a:r>
              <a:rPr lang="en-GB" err="1"/>
              <a:t>eich</a:t>
            </a:r>
            <a:r>
              <a:rPr lang="en-GB"/>
              <a:t> </a:t>
            </a:r>
            <a:r>
              <a:rPr lang="en-GB" err="1"/>
              <a:t>diffiniad</a:t>
            </a:r>
            <a:r>
              <a:rPr lang="en-GB"/>
              <a:t> </a:t>
            </a:r>
            <a:r>
              <a:rPr lang="en-GB" err="1"/>
              <a:t>gwreiddiol</a:t>
            </a:r>
            <a:r>
              <a:rPr lang="en-GB"/>
              <a:t>. </a:t>
            </a:r>
            <a:r>
              <a:rPr lang="en-GB" err="1"/>
              <a:t>Ychwanegwch</a:t>
            </a:r>
            <a:r>
              <a:rPr lang="en-GB"/>
              <a:t> </a:t>
            </a:r>
            <a:r>
              <a:rPr lang="en-GB" err="1"/>
              <a:t>neu</a:t>
            </a:r>
            <a:r>
              <a:rPr lang="en-GB"/>
              <a:t> </a:t>
            </a:r>
            <a:r>
              <a:rPr lang="en-GB" err="1"/>
              <a:t>newidwch</a:t>
            </a:r>
            <a:r>
              <a:rPr lang="en-GB"/>
              <a:t> </a:t>
            </a:r>
            <a:r>
              <a:rPr lang="en-GB" err="1"/>
              <a:t>unrhyw</a:t>
            </a:r>
            <a:r>
              <a:rPr lang="en-GB"/>
              <a:t> </a:t>
            </a:r>
            <a:r>
              <a:rPr lang="en-GB" err="1"/>
              <a:t>ddarnau</a:t>
            </a:r>
            <a:r>
              <a:rPr lang="en-GB"/>
              <a:t> </a:t>
            </a:r>
            <a:r>
              <a:rPr lang="en-GB" err="1"/>
              <a:t>sydd</a:t>
            </a:r>
            <a:r>
              <a:rPr lang="en-GB"/>
              <a:t> </a:t>
            </a:r>
            <a:r>
              <a:rPr lang="en-GB" err="1"/>
              <a:t>angen</a:t>
            </a:r>
            <a:r>
              <a:rPr lang="en-GB"/>
              <a:t>. </a:t>
            </a:r>
          </a:p>
          <a:p>
            <a:endParaRPr lang="en-GB"/>
          </a:p>
        </p:txBody>
      </p:sp>
      <p:sp>
        <p:nvSpPr>
          <p:cNvPr id="4" name="Content Placeholder 3"/>
          <p:cNvSpPr>
            <a:spLocks noGrp="1"/>
          </p:cNvSpPr>
          <p:nvPr>
            <p:ph sz="half" idx="2"/>
          </p:nvPr>
        </p:nvSpPr>
        <p:spPr>
          <a:xfrm>
            <a:off x="6299200" y="1825625"/>
            <a:ext cx="5473700" cy="4867275"/>
          </a:xfrm>
        </p:spPr>
        <p:style>
          <a:lnRef idx="2">
            <a:schemeClr val="accent2"/>
          </a:lnRef>
          <a:fillRef idx="1">
            <a:schemeClr val="lt1"/>
          </a:fillRef>
          <a:effectRef idx="0">
            <a:schemeClr val="accent2"/>
          </a:effectRef>
          <a:fontRef idx="minor">
            <a:schemeClr val="dk1"/>
          </a:fontRef>
        </p:style>
        <p:txBody>
          <a:bodyPr>
            <a:normAutofit fontScale="85000" lnSpcReduction="20000"/>
          </a:bodyPr>
          <a:lstStyle/>
          <a:p>
            <a:r>
              <a:rPr lang="en-GB" i="1" dirty="0"/>
              <a:t>In small groups, colour-code the definitions of inclusion to identify:</a:t>
            </a:r>
          </a:p>
          <a:p>
            <a:pPr lvl="1"/>
            <a:r>
              <a:rPr lang="en-GB" i="1" dirty="0"/>
              <a:t>Any similarities between ideas (e.g. in blue underline any comments relating to processes) </a:t>
            </a:r>
          </a:p>
          <a:p>
            <a:pPr lvl="1"/>
            <a:r>
              <a:rPr lang="en-GB" i="1" dirty="0"/>
              <a:t>Any differences in ideas</a:t>
            </a:r>
          </a:p>
          <a:p>
            <a:r>
              <a:rPr lang="en-GB" i="1" dirty="0"/>
              <a:t>Critically reflect on the different definitions:</a:t>
            </a:r>
          </a:p>
          <a:p>
            <a:pPr lvl="1"/>
            <a:r>
              <a:rPr lang="en-GB" i="1" dirty="0"/>
              <a:t>Does the source of the definition have any particular relevance?</a:t>
            </a:r>
          </a:p>
          <a:p>
            <a:pPr lvl="1"/>
            <a:r>
              <a:rPr lang="en-GB" i="1" dirty="0"/>
              <a:t>How do definitions vary over time?</a:t>
            </a:r>
          </a:p>
          <a:p>
            <a:pPr lvl="1"/>
            <a:r>
              <a:rPr lang="en-GB" i="1" dirty="0"/>
              <a:t>Are any key ideas shared/built upon/extended? </a:t>
            </a:r>
          </a:p>
          <a:p>
            <a:pPr lvl="1"/>
            <a:r>
              <a:rPr lang="en-GB" i="1" dirty="0"/>
              <a:t>Which definition is most relevant? Why?</a:t>
            </a:r>
          </a:p>
          <a:p>
            <a:r>
              <a:rPr lang="en-GB" i="1" dirty="0"/>
              <a:t> Return to your own definition of inclusion. Add, remove or change any parts of your definition necessary. </a:t>
            </a:r>
          </a:p>
          <a:p>
            <a:pPr lvl="1"/>
            <a:endParaRPr lang="en-GB" i="1" dirty="0"/>
          </a:p>
          <a:p>
            <a:pPr lvl="1"/>
            <a:endParaRPr lang="en-GB" dirty="0"/>
          </a:p>
        </p:txBody>
      </p:sp>
    </p:spTree>
    <p:extLst>
      <p:ext uri="{BB962C8B-B14F-4D97-AF65-F5344CB8AC3E}">
        <p14:creationId xmlns:p14="http://schemas.microsoft.com/office/powerpoint/2010/main" val="36974009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009" y="-125206"/>
            <a:ext cx="11294165" cy="1325563"/>
          </a:xfrm>
        </p:spPr>
        <p:txBody>
          <a:bodyPr/>
          <a:lstStyle/>
          <a:p>
            <a:pPr algn="ctr"/>
            <a:r>
              <a:rPr lang="en-GB" dirty="0" err="1">
                <a:solidFill>
                  <a:schemeClr val="accent6">
                    <a:lumMod val="50000"/>
                  </a:schemeClr>
                </a:solidFill>
              </a:rPr>
              <a:t>Anghenion</a:t>
            </a:r>
            <a:r>
              <a:rPr lang="en-GB" dirty="0">
                <a:solidFill>
                  <a:schemeClr val="accent6">
                    <a:lumMod val="50000"/>
                  </a:schemeClr>
                </a:solidFill>
              </a:rPr>
              <a:t>: Beth </a:t>
            </a:r>
            <a:r>
              <a:rPr lang="en-GB" dirty="0" err="1">
                <a:solidFill>
                  <a:schemeClr val="accent6">
                    <a:lumMod val="50000"/>
                  </a:schemeClr>
                </a:solidFill>
              </a:rPr>
              <a:t>yw</a:t>
            </a:r>
            <a:r>
              <a:rPr lang="en-GB" dirty="0">
                <a:solidFill>
                  <a:schemeClr val="accent6">
                    <a:lumMod val="50000"/>
                  </a:schemeClr>
                </a:solidFill>
              </a:rPr>
              <a:t> nhw?       </a:t>
            </a:r>
            <a:r>
              <a:rPr lang="en-GB" b="1" i="1" dirty="0"/>
              <a:t>What is a need?</a:t>
            </a:r>
          </a:p>
        </p:txBody>
      </p:sp>
      <p:sp>
        <p:nvSpPr>
          <p:cNvPr id="3" name="Content Placeholder 2"/>
          <p:cNvSpPr>
            <a:spLocks noGrp="1"/>
          </p:cNvSpPr>
          <p:nvPr>
            <p:ph sz="half" idx="1"/>
          </p:nvPr>
        </p:nvSpPr>
        <p:spPr>
          <a:xfrm>
            <a:off x="599661" y="2283170"/>
            <a:ext cx="5181600" cy="4351338"/>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fontScale="85000" lnSpcReduction="20000"/>
          </a:bodyPr>
          <a:lstStyle/>
          <a:p>
            <a:r>
              <a:rPr lang="en-GB" dirty="0"/>
              <a:t>O fewn eich </a:t>
            </a:r>
            <a:r>
              <a:rPr lang="en-GB" dirty="0" err="1"/>
              <a:t>grwpiau</a:t>
            </a:r>
            <a:r>
              <a:rPr lang="en-GB" dirty="0"/>
              <a:t>, </a:t>
            </a:r>
            <a:r>
              <a:rPr lang="en-GB" dirty="0" err="1"/>
              <a:t>trafodwch</a:t>
            </a:r>
            <a:r>
              <a:rPr lang="en-GB" dirty="0"/>
              <a:t>:</a:t>
            </a:r>
          </a:p>
          <a:p>
            <a:pPr lvl="1"/>
            <a:r>
              <a:rPr lang="en-GB" dirty="0"/>
              <a:t>Beth </a:t>
            </a:r>
            <a:r>
              <a:rPr lang="en-GB" dirty="0" err="1"/>
              <a:t>yw</a:t>
            </a:r>
            <a:r>
              <a:rPr lang="en-GB" dirty="0"/>
              <a:t> </a:t>
            </a:r>
            <a:r>
              <a:rPr lang="en-GB" dirty="0" err="1"/>
              <a:t>angen</a:t>
            </a:r>
            <a:r>
              <a:rPr lang="en-GB" dirty="0"/>
              <a:t>? Sut </a:t>
            </a:r>
            <a:r>
              <a:rPr lang="en-GB" dirty="0" err="1"/>
              <a:t>mae</a:t>
            </a:r>
            <a:r>
              <a:rPr lang="en-GB" dirty="0"/>
              <a:t> </a:t>
            </a:r>
            <a:r>
              <a:rPr lang="en-GB" dirty="0" err="1"/>
              <a:t>diffinio</a:t>
            </a:r>
            <a:r>
              <a:rPr lang="en-GB" dirty="0"/>
              <a:t> angen?</a:t>
            </a:r>
          </a:p>
          <a:p>
            <a:pPr lvl="1"/>
            <a:r>
              <a:rPr lang="en-GB" dirty="0"/>
              <a:t>Pam bod angen ‘</a:t>
            </a:r>
            <a:r>
              <a:rPr lang="en-GB" dirty="0" err="1"/>
              <a:t>anghenion</a:t>
            </a:r>
            <a:r>
              <a:rPr lang="en-GB" dirty="0"/>
              <a:t>’?</a:t>
            </a:r>
          </a:p>
          <a:p>
            <a:pPr lvl="1"/>
            <a:r>
              <a:rPr lang="en-GB" dirty="0"/>
              <a:t>Pwy sy’n </a:t>
            </a:r>
            <a:r>
              <a:rPr lang="en-GB" dirty="0" err="1"/>
              <a:t>eu</a:t>
            </a:r>
            <a:r>
              <a:rPr lang="en-GB" dirty="0"/>
              <a:t> </a:t>
            </a:r>
            <a:r>
              <a:rPr lang="en-GB" dirty="0" err="1"/>
              <a:t>diffinio</a:t>
            </a:r>
            <a:r>
              <a:rPr lang="en-GB" dirty="0"/>
              <a:t>?</a:t>
            </a:r>
          </a:p>
          <a:p>
            <a:pPr lvl="1"/>
            <a:r>
              <a:rPr lang="en-GB" dirty="0"/>
              <a:t>Pa </a:t>
            </a:r>
            <a:r>
              <a:rPr lang="en-GB" dirty="0" err="1"/>
              <a:t>mor</a:t>
            </a:r>
            <a:r>
              <a:rPr lang="en-GB" dirty="0"/>
              <a:t> </a:t>
            </a:r>
            <a:r>
              <a:rPr lang="en-GB" dirty="0" err="1"/>
              <a:t>ddefnyddiol</a:t>
            </a:r>
            <a:r>
              <a:rPr lang="en-GB" dirty="0"/>
              <a:t> yw’r </a:t>
            </a:r>
            <a:r>
              <a:rPr lang="en-GB" dirty="0" err="1"/>
              <a:t>cysyniad</a:t>
            </a:r>
            <a:r>
              <a:rPr lang="en-GB" dirty="0"/>
              <a:t> o 'angen'?</a:t>
            </a:r>
          </a:p>
          <a:p>
            <a:pPr lvl="1"/>
            <a:r>
              <a:rPr lang="en-GB" dirty="0" err="1"/>
              <a:t>Rhowch</a:t>
            </a:r>
            <a:r>
              <a:rPr lang="en-GB" dirty="0"/>
              <a:t> </a:t>
            </a:r>
            <a:r>
              <a:rPr lang="en-GB" dirty="0" err="1"/>
              <a:t>esiamplau</a:t>
            </a:r>
            <a:r>
              <a:rPr lang="en-GB" dirty="0"/>
              <a:t> o’r </a:t>
            </a:r>
            <a:r>
              <a:rPr lang="en-GB" dirty="0" err="1"/>
              <a:t>mathau</a:t>
            </a:r>
            <a:r>
              <a:rPr lang="en-GB" dirty="0"/>
              <a:t> o </a:t>
            </a:r>
            <a:r>
              <a:rPr lang="en-GB" dirty="0" err="1"/>
              <a:t>labeli</a:t>
            </a:r>
            <a:r>
              <a:rPr lang="en-GB" dirty="0"/>
              <a:t> sy’n </a:t>
            </a:r>
            <a:r>
              <a:rPr lang="en-GB" dirty="0" err="1"/>
              <a:t>cael</a:t>
            </a:r>
            <a:r>
              <a:rPr lang="en-GB" dirty="0"/>
              <a:t> ei </a:t>
            </a:r>
            <a:r>
              <a:rPr lang="en-GB" dirty="0" err="1"/>
              <a:t>ddefnyddio</a:t>
            </a:r>
            <a:r>
              <a:rPr lang="en-GB" dirty="0"/>
              <a:t> </a:t>
            </a:r>
            <a:r>
              <a:rPr lang="en-GB" dirty="0" err="1"/>
              <a:t>ee</a:t>
            </a:r>
            <a:r>
              <a:rPr lang="en-GB" dirty="0"/>
              <a:t> </a:t>
            </a:r>
            <a:r>
              <a:rPr lang="en-GB" dirty="0" err="1"/>
              <a:t>Anghenion</a:t>
            </a:r>
            <a:r>
              <a:rPr lang="en-GB" dirty="0"/>
              <a:t> </a:t>
            </a:r>
            <a:r>
              <a:rPr lang="en-GB" dirty="0" err="1"/>
              <a:t>Arbennig</a:t>
            </a:r>
            <a:endParaRPr lang="en-GB" dirty="0"/>
          </a:p>
          <a:p>
            <a:pPr lvl="1"/>
            <a:r>
              <a:rPr lang="en-GB" dirty="0"/>
              <a:t>Beth </a:t>
            </a:r>
            <a:r>
              <a:rPr lang="en-GB" dirty="0" err="1"/>
              <a:t>yw</a:t>
            </a:r>
            <a:r>
              <a:rPr lang="en-GB" dirty="0"/>
              <a:t> </a:t>
            </a:r>
            <a:r>
              <a:rPr lang="en-GB" dirty="0" err="1"/>
              <a:t>manteision</a:t>
            </a:r>
            <a:r>
              <a:rPr lang="en-GB" dirty="0"/>
              <a:t> system sy’n adnabod '</a:t>
            </a:r>
            <a:r>
              <a:rPr lang="en-GB" dirty="0" err="1"/>
              <a:t>anghenion</a:t>
            </a:r>
            <a:r>
              <a:rPr lang="en-GB" dirty="0"/>
              <a:t>'? </a:t>
            </a:r>
          </a:p>
          <a:p>
            <a:pPr lvl="1"/>
            <a:r>
              <a:rPr lang="en-GB" dirty="0" err="1"/>
              <a:t>Ystyriwch</a:t>
            </a:r>
            <a:r>
              <a:rPr lang="en-GB" dirty="0"/>
              <a:t> sut </a:t>
            </a:r>
            <a:r>
              <a:rPr lang="en-GB" dirty="0" err="1"/>
              <a:t>fyddwch</a:t>
            </a:r>
            <a:r>
              <a:rPr lang="en-GB" dirty="0"/>
              <a:t> yn </a:t>
            </a:r>
            <a:r>
              <a:rPr lang="en-GB" dirty="0" err="1"/>
              <a:t>rheoli</a:t>
            </a:r>
            <a:r>
              <a:rPr lang="en-GB" dirty="0"/>
              <a:t> eich </a:t>
            </a:r>
            <a:r>
              <a:rPr lang="en-GB" dirty="0" err="1"/>
              <a:t>trafodaeth</a:t>
            </a:r>
            <a:r>
              <a:rPr lang="en-GB" dirty="0"/>
              <a:t>. Pwy fydd yn rhoi adborth i’r </a:t>
            </a:r>
            <a:r>
              <a:rPr lang="en-GB" dirty="0" err="1"/>
              <a:t>grŵp</a:t>
            </a:r>
            <a:r>
              <a:rPr lang="en-GB" dirty="0"/>
              <a:t> cyfan?</a:t>
            </a:r>
          </a:p>
          <a:p>
            <a:pPr lvl="1"/>
            <a:r>
              <a:rPr lang="en-GB" dirty="0" err="1"/>
              <a:t>Gwnewech</a:t>
            </a:r>
            <a:r>
              <a:rPr lang="en-GB" dirty="0"/>
              <a:t> nodiadau </a:t>
            </a:r>
            <a:r>
              <a:rPr lang="en-GB" dirty="0" err="1"/>
              <a:t>i</a:t>
            </a:r>
            <a:r>
              <a:rPr lang="en-GB" dirty="0"/>
              <a:t> </a:t>
            </a:r>
            <a:r>
              <a:rPr lang="en-GB" dirty="0" err="1"/>
              <a:t>drafod</a:t>
            </a:r>
            <a:r>
              <a:rPr lang="en-GB" dirty="0"/>
              <a:t> gydag eraill wrth </a:t>
            </a:r>
            <a:r>
              <a:rPr lang="en-GB" dirty="0" err="1"/>
              <a:t>i</a:t>
            </a:r>
            <a:r>
              <a:rPr lang="en-GB" dirty="0"/>
              <a:t> </a:t>
            </a:r>
            <a:r>
              <a:rPr lang="en-GB" dirty="0" err="1"/>
              <a:t>ni</a:t>
            </a:r>
            <a:r>
              <a:rPr lang="en-GB" dirty="0"/>
              <a:t> </a:t>
            </a:r>
            <a:r>
              <a:rPr lang="en-GB" dirty="0" err="1"/>
              <a:t>ailymgynull</a:t>
            </a:r>
            <a:r>
              <a:rPr lang="en-GB" dirty="0"/>
              <a:t>.</a:t>
            </a:r>
          </a:p>
          <a:p>
            <a:endParaRPr lang="en-GB" dirty="0"/>
          </a:p>
        </p:txBody>
      </p:sp>
      <p:sp>
        <p:nvSpPr>
          <p:cNvPr id="4" name="Content Placeholder 3"/>
          <p:cNvSpPr>
            <a:spLocks noGrp="1"/>
          </p:cNvSpPr>
          <p:nvPr>
            <p:ph sz="half" idx="2"/>
          </p:nvPr>
        </p:nvSpPr>
        <p:spPr>
          <a:xfrm>
            <a:off x="6238461" y="2283170"/>
            <a:ext cx="5181600" cy="4351338"/>
          </a:xfrm>
        </p:spPr>
        <p:style>
          <a:lnRef idx="2">
            <a:schemeClr val="accent2"/>
          </a:lnRef>
          <a:fillRef idx="1">
            <a:schemeClr val="lt1"/>
          </a:fillRef>
          <a:effectRef idx="0">
            <a:schemeClr val="accent2"/>
          </a:effectRef>
          <a:fontRef idx="minor">
            <a:schemeClr val="dk1"/>
          </a:fontRef>
        </p:style>
        <p:txBody>
          <a:bodyPr>
            <a:normAutofit fontScale="85000" lnSpcReduction="20000"/>
          </a:bodyPr>
          <a:lstStyle/>
          <a:p>
            <a:r>
              <a:rPr lang="en-GB" i="1" dirty="0"/>
              <a:t>Within your groups, discuss:	</a:t>
            </a:r>
          </a:p>
          <a:p>
            <a:pPr lvl="1"/>
            <a:r>
              <a:rPr lang="en-GB" i="1" dirty="0"/>
              <a:t>What is a need? How is a need defined?</a:t>
            </a:r>
          </a:p>
          <a:p>
            <a:pPr lvl="1"/>
            <a:r>
              <a:rPr lang="en-GB" i="1" dirty="0"/>
              <a:t>Why do we need ‘needs’?</a:t>
            </a:r>
          </a:p>
          <a:p>
            <a:pPr lvl="1"/>
            <a:r>
              <a:rPr lang="en-GB" i="1" dirty="0"/>
              <a:t>Who defines needs? </a:t>
            </a:r>
          </a:p>
          <a:p>
            <a:pPr lvl="1"/>
            <a:r>
              <a:rPr lang="en-GB" i="1" dirty="0"/>
              <a:t>How useful is the concept of needs?</a:t>
            </a:r>
          </a:p>
          <a:p>
            <a:pPr lvl="1"/>
            <a:r>
              <a:rPr lang="en-GB" i="1" dirty="0"/>
              <a:t>Give some examples of the ways needs have been labelled e.g. Special Need. </a:t>
            </a:r>
          </a:p>
          <a:p>
            <a:pPr lvl="1"/>
            <a:r>
              <a:rPr lang="en-GB" i="1" dirty="0"/>
              <a:t>What are the advantages of having a system which identifies ‘needs’?</a:t>
            </a:r>
          </a:p>
          <a:p>
            <a:pPr lvl="1"/>
            <a:r>
              <a:rPr lang="en-GB" i="1" dirty="0"/>
              <a:t>Consider how you will manage your discussion. Who will feedback to the whole group? </a:t>
            </a:r>
          </a:p>
          <a:p>
            <a:pPr lvl="1"/>
            <a:r>
              <a:rPr lang="en-GB" i="1" dirty="0"/>
              <a:t>Make notes to discuss with other groups when we reconvene.</a:t>
            </a:r>
          </a:p>
        </p:txBody>
      </p:sp>
      <p:pic>
        <p:nvPicPr>
          <p:cNvPr id="5" name="Picture 4" descr="Leerbeleving"/>
          <p:cNvPicPr>
            <a:picLocks noChangeAspect="1"/>
          </p:cNvPicPr>
          <p:nvPr/>
        </p:nvPicPr>
        <p:blipFill rotWithShape="1">
          <a:blip r:embed="rId3" cstate="print">
            <a:extLst>
              <a:ext uri="{28A0092B-C50C-407E-A947-70E740481C1C}">
                <a14:useLocalDpi xmlns:a14="http://schemas.microsoft.com/office/drawing/2010/main" val="0"/>
              </a:ext>
            </a:extLst>
          </a:blip>
          <a:srcRect t="16700"/>
          <a:stretch/>
        </p:blipFill>
        <p:spPr>
          <a:xfrm>
            <a:off x="4978676" y="960782"/>
            <a:ext cx="2290141" cy="1083079"/>
          </a:xfrm>
          <a:prstGeom prst="rect">
            <a:avLst/>
          </a:prstGeom>
        </p:spPr>
      </p:pic>
      <p:sp>
        <p:nvSpPr>
          <p:cNvPr id="6" name="TextBox 5"/>
          <p:cNvSpPr txBox="1"/>
          <p:nvPr/>
        </p:nvSpPr>
        <p:spPr>
          <a:xfrm>
            <a:off x="8286989" y="837279"/>
            <a:ext cx="3133072" cy="523220"/>
          </a:xfrm>
          <a:prstGeom prst="rect">
            <a:avLst/>
          </a:prstGeom>
          <a:noFill/>
        </p:spPr>
        <p:txBody>
          <a:bodyPr wrap="square" rtlCol="0">
            <a:spAutoFit/>
          </a:bodyPr>
          <a:lstStyle/>
          <a:p>
            <a:r>
              <a:rPr lang="en-GB" sz="2800" dirty="0"/>
              <a:t>30 minutes</a:t>
            </a:r>
          </a:p>
        </p:txBody>
      </p:sp>
      <p:sp>
        <p:nvSpPr>
          <p:cNvPr id="7" name="TextBox 6"/>
          <p:cNvSpPr txBox="1"/>
          <p:nvPr/>
        </p:nvSpPr>
        <p:spPr>
          <a:xfrm>
            <a:off x="1772717" y="956933"/>
            <a:ext cx="3133072" cy="523220"/>
          </a:xfrm>
          <a:prstGeom prst="rect">
            <a:avLst/>
          </a:prstGeom>
          <a:noFill/>
        </p:spPr>
        <p:txBody>
          <a:bodyPr wrap="square" rtlCol="0">
            <a:spAutoFit/>
          </a:bodyPr>
          <a:lstStyle/>
          <a:p>
            <a:r>
              <a:rPr lang="en-GB" sz="2800" dirty="0"/>
              <a:t>30 </a:t>
            </a:r>
            <a:r>
              <a:rPr lang="en-GB" sz="2800" dirty="0" err="1"/>
              <a:t>munud</a:t>
            </a:r>
            <a:endParaRPr lang="en-GB" sz="2800" dirty="0"/>
          </a:p>
        </p:txBody>
      </p:sp>
    </p:spTree>
    <p:extLst>
      <p:ext uri="{BB962C8B-B14F-4D97-AF65-F5344CB8AC3E}">
        <p14:creationId xmlns:p14="http://schemas.microsoft.com/office/powerpoint/2010/main" val="25015265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838200" y="-133639"/>
            <a:ext cx="10515600" cy="1325563"/>
          </a:xfrm>
        </p:spPr>
        <p:txBody>
          <a:bodyPr/>
          <a:lstStyle/>
          <a:p>
            <a:pPr algn="ctr"/>
            <a:r>
              <a:rPr lang="en-GB" dirty="0" err="1"/>
              <a:t>Diffiniad</a:t>
            </a:r>
            <a:r>
              <a:rPr lang="en-GB" dirty="0"/>
              <a:t> </a:t>
            </a:r>
            <a:r>
              <a:rPr lang="en-GB" dirty="0" err="1"/>
              <a:t>Deddfwriaethol</a:t>
            </a:r>
            <a:endParaRPr lang="en-GB" dirty="0"/>
          </a:p>
        </p:txBody>
      </p:sp>
      <p:sp>
        <p:nvSpPr>
          <p:cNvPr id="3" name="Content Placeholder 2"/>
          <p:cNvSpPr>
            <a:spLocks noGrp="1"/>
          </p:cNvSpPr>
          <p:nvPr>
            <p:ph idx="1"/>
          </p:nvPr>
        </p:nvSpPr>
        <p:spPr>
          <a:xfrm>
            <a:off x="838200" y="1191924"/>
            <a:ext cx="10515600" cy="5500976"/>
          </a:xfrm>
        </p:spPr>
        <p:style>
          <a:lnRef idx="2">
            <a:schemeClr val="accent1"/>
          </a:lnRef>
          <a:fillRef idx="1">
            <a:schemeClr val="lt1"/>
          </a:fillRef>
          <a:effectRef idx="0">
            <a:schemeClr val="accent1"/>
          </a:effectRef>
          <a:fontRef idx="minor">
            <a:schemeClr val="dk1"/>
          </a:fontRef>
        </p:style>
        <p:txBody>
          <a:bodyPr>
            <a:normAutofit fontScale="77500" lnSpcReduction="20000"/>
          </a:bodyPr>
          <a:lstStyle/>
          <a:p>
            <a:pPr marL="514350" indent="-514350">
              <a:buAutoNum type="arabicParenBoth"/>
            </a:pPr>
            <a:r>
              <a:rPr lang="cy-GB" dirty="0"/>
              <a:t>Mae gan berson anghenion dysgu ychwanegol os oes ganddo anhawster dysgu neu anabledd (pa un a yw’r anhawster dysgu neu’r anabledd yn deillio o gyflwr meddygol ai peidio) sy’n galw am ddarpariaeth ddysgu ychwanegol.</a:t>
            </a:r>
          </a:p>
          <a:p>
            <a:pPr marL="514350" indent="-514350">
              <a:buAutoNum type="arabicParenBoth"/>
            </a:pPr>
            <a:r>
              <a:rPr lang="cy-GB" dirty="0"/>
              <a:t> Mae gan blentyn sydd o’r oedran ysgol gorfodol neu berson sy’n hŷn na’r oedran hwnnw anhawster dysgu neu anabledd— </a:t>
            </a:r>
          </a:p>
          <a:p>
            <a:pPr marL="0" indent="0">
              <a:buNone/>
            </a:pPr>
            <a:r>
              <a:rPr lang="cy-GB" dirty="0"/>
              <a:t>(a) os yw’n cael anhawster sylweddol fwy i ddysgu na’r mwyafrif o’r rhai eraill sydd o’r un oedran, neu </a:t>
            </a:r>
          </a:p>
          <a:p>
            <a:pPr marL="0" indent="0">
              <a:buNone/>
            </a:pPr>
            <a:r>
              <a:rPr lang="cy-GB" dirty="0"/>
              <a:t>(b) os oes ganddo anabledd at ddibenion Deddf Cydraddoldeb 2010 (p. 15) sy’n ei atal neu’n ei lesteirio rhag defnyddio cyfleusterau addysg neu hyfforddiant o fath a ddarperir yn gyffredinol ar gyfer eraill sydd o’r un oedran mewn ysgolion prif ffrwd a gynhelir neu sefydliadau prif ffrwd yn y sector addysg bellach.</a:t>
            </a:r>
          </a:p>
          <a:p>
            <a:pPr marL="0" indent="0">
              <a:buNone/>
            </a:pPr>
            <a:r>
              <a:rPr lang="cy-GB" dirty="0"/>
              <a:t> (3)  Mae gan blentyn sydd o dan yr oedran ysgol gorfodol anhawster dysgu neu anabledd os yw’r plentyn yn debygol o fod o fewn isadran (2) pan fydd o’r oedran ysgol gorfodol, neu y byddai’n debygol o fod felly pe na bai darpariaeth ddysgu ychwanegol yn cael ei gwneud. </a:t>
            </a:r>
          </a:p>
          <a:p>
            <a:pPr marL="0" indent="0">
              <a:buNone/>
            </a:pPr>
            <a:r>
              <a:rPr lang="cy-GB" dirty="0"/>
              <a:t>(4) Os yw’r iaith (neu’r ffurf ar iaith) y mae neu y bydd person yn cael ei addysgu ynddi yn wahanol i iaith (neu ffurf ar iaith) sy’n cael neu sydd wedi cael ei defnyddio gartref, nid yw hynny’n unig yn golygu bod gan y person anhawster dysgu neu anabledd.</a:t>
            </a:r>
            <a:r>
              <a:rPr lang="en-GB" dirty="0"/>
              <a:t> </a:t>
            </a:r>
          </a:p>
          <a:p>
            <a:pPr marL="0" indent="0">
              <a:buNone/>
            </a:pPr>
            <a:r>
              <a:rPr lang="en-GB" dirty="0"/>
              <a:t>                                </a:t>
            </a:r>
            <a:r>
              <a:rPr lang="en-GB" dirty="0" err="1"/>
              <a:t>Deddf</a:t>
            </a:r>
            <a:r>
              <a:rPr lang="en-GB" dirty="0"/>
              <a:t> </a:t>
            </a:r>
            <a:r>
              <a:rPr lang="en-GB" dirty="0" err="1"/>
              <a:t>Anghenion</a:t>
            </a:r>
            <a:r>
              <a:rPr lang="en-GB" dirty="0"/>
              <a:t> </a:t>
            </a:r>
            <a:r>
              <a:rPr lang="en-GB" dirty="0" err="1"/>
              <a:t>Dysgu</a:t>
            </a:r>
            <a:r>
              <a:rPr lang="en-GB" dirty="0"/>
              <a:t> </a:t>
            </a:r>
            <a:r>
              <a:rPr lang="en-GB" dirty="0" err="1"/>
              <a:t>Ychwanegol</a:t>
            </a:r>
            <a:r>
              <a:rPr lang="en-GB" dirty="0"/>
              <a:t> </a:t>
            </a:r>
            <a:r>
              <a:rPr lang="en-GB" dirty="0" err="1"/>
              <a:t>a’r</a:t>
            </a:r>
            <a:r>
              <a:rPr lang="en-GB" dirty="0"/>
              <a:t> </a:t>
            </a:r>
            <a:r>
              <a:rPr lang="en-GB" dirty="0" err="1"/>
              <a:t>Tribiwnlys</a:t>
            </a:r>
            <a:r>
              <a:rPr lang="en-GB" dirty="0"/>
              <a:t> </a:t>
            </a:r>
            <a:r>
              <a:rPr lang="en-GB" dirty="0" err="1"/>
              <a:t>Addysg</a:t>
            </a:r>
            <a:r>
              <a:rPr lang="en-GB" dirty="0"/>
              <a:t> (Cymru) 2018</a:t>
            </a:r>
          </a:p>
        </p:txBody>
      </p:sp>
    </p:spTree>
    <p:extLst>
      <p:ext uri="{BB962C8B-B14F-4D97-AF65-F5344CB8AC3E}">
        <p14:creationId xmlns:p14="http://schemas.microsoft.com/office/powerpoint/2010/main" val="12272083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85552" y="-117013"/>
            <a:ext cx="10515600" cy="1325563"/>
          </a:xfrm>
        </p:spPr>
        <p:txBody>
          <a:bodyPr/>
          <a:lstStyle/>
          <a:p>
            <a:pPr algn="ctr"/>
            <a:r>
              <a:rPr lang="en-GB" dirty="0"/>
              <a:t>Legislative Definition </a:t>
            </a:r>
          </a:p>
        </p:txBody>
      </p:sp>
      <p:sp>
        <p:nvSpPr>
          <p:cNvPr id="4" name="Content Placeholder 3"/>
          <p:cNvSpPr>
            <a:spLocks noGrp="1"/>
          </p:cNvSpPr>
          <p:nvPr>
            <p:ph idx="1"/>
          </p:nvPr>
        </p:nvSpPr>
        <p:spPr>
          <a:xfrm>
            <a:off x="266006" y="1064029"/>
            <a:ext cx="11554691" cy="5793971"/>
          </a:xfrm>
        </p:spPr>
        <p:style>
          <a:lnRef idx="2">
            <a:schemeClr val="accent2"/>
          </a:lnRef>
          <a:fillRef idx="1">
            <a:schemeClr val="lt1"/>
          </a:fillRef>
          <a:effectRef idx="0">
            <a:schemeClr val="accent2"/>
          </a:effectRef>
          <a:fontRef idx="minor">
            <a:schemeClr val="dk1"/>
          </a:fontRef>
        </p:style>
        <p:txBody>
          <a:bodyPr>
            <a:noAutofit/>
          </a:bodyPr>
          <a:lstStyle/>
          <a:p>
            <a:pPr algn="l"/>
            <a:r>
              <a:rPr lang="en-GB" sz="2000" b="0" i="0" dirty="0">
                <a:solidFill>
                  <a:srgbClr val="000000"/>
                </a:solidFill>
                <a:effectLst/>
                <a:latin typeface="arial" panose="020B0604020202020204" pitchFamily="34" charset="0"/>
              </a:rPr>
              <a:t>(1)A person has additional learning needs if he or she has a learning difficulty or disability (whether the learning difficulty or disability arises from a medical condition or otherwise) which calls for additional learning provision.</a:t>
            </a:r>
          </a:p>
          <a:p>
            <a:pPr algn="l"/>
            <a:r>
              <a:rPr lang="en-GB" sz="2000" b="0" i="0" dirty="0">
                <a:solidFill>
                  <a:srgbClr val="000000"/>
                </a:solidFill>
                <a:effectLst/>
                <a:latin typeface="arial" panose="020B0604020202020204" pitchFamily="34" charset="0"/>
              </a:rPr>
              <a:t>(2)A child of compulsory school age or person over that age has a learning difficulty or disability if he or she—</a:t>
            </a:r>
          </a:p>
          <a:p>
            <a:pPr algn="l"/>
            <a:r>
              <a:rPr lang="en-GB" sz="2000" b="0" i="0" dirty="0">
                <a:solidFill>
                  <a:srgbClr val="000000"/>
                </a:solidFill>
                <a:effectLst/>
                <a:latin typeface="arial" panose="020B0604020202020204" pitchFamily="34" charset="0"/>
              </a:rPr>
              <a:t>(a)has a significantly greater difficulty in learning than the majority of others of the same age, or</a:t>
            </a:r>
          </a:p>
          <a:p>
            <a:pPr algn="l"/>
            <a:r>
              <a:rPr lang="en-GB" sz="2000" b="0" i="0" dirty="0">
                <a:solidFill>
                  <a:srgbClr val="000000"/>
                </a:solidFill>
                <a:effectLst/>
                <a:latin typeface="arial" panose="020B0604020202020204" pitchFamily="34" charset="0"/>
              </a:rPr>
              <a:t>(b)has a disability for the purposes of the Equality Act 2010 (c. 15) which prevents or hinders him or her from making use of facilities for education or training of a kind generally provided for others of the same age in mainstream maintained schools or mainstream institutions in the further education sector.</a:t>
            </a:r>
          </a:p>
          <a:p>
            <a:pPr algn="l"/>
            <a:r>
              <a:rPr lang="en-GB" sz="2000" b="0" i="0" dirty="0">
                <a:solidFill>
                  <a:srgbClr val="000000"/>
                </a:solidFill>
                <a:effectLst/>
                <a:latin typeface="arial" panose="020B0604020202020204" pitchFamily="34" charset="0"/>
              </a:rPr>
              <a:t>(3)A child under compulsory school age has a learning difficulty or disability if he or she is, or would be if no additional learning provision were made, likely to be within subsection (2) when of compulsory school age.</a:t>
            </a:r>
          </a:p>
          <a:p>
            <a:pPr algn="l"/>
            <a:r>
              <a:rPr lang="en-GB" sz="2000" b="0" i="0" dirty="0">
                <a:solidFill>
                  <a:srgbClr val="000000"/>
                </a:solidFill>
                <a:effectLst/>
                <a:latin typeface="arial" panose="020B0604020202020204" pitchFamily="34" charset="0"/>
              </a:rPr>
              <a:t>(4)A person does not have a learning difficulty or disability solely because the language (or form of language) in which he or she is or will be taught is different from a language (or form of language) which is or has been used at home. </a:t>
            </a:r>
            <a:br>
              <a:rPr lang="en-GB" sz="1400" dirty="0"/>
            </a:br>
            <a:r>
              <a:rPr lang="en-GB" sz="1400" dirty="0"/>
              <a:t>                                                                                                        </a:t>
            </a:r>
            <a:r>
              <a:rPr lang="en-GB" sz="1800" b="0" i="0" dirty="0">
                <a:solidFill>
                  <a:srgbClr val="494949"/>
                </a:solidFill>
                <a:effectLst/>
                <a:latin typeface="Arial" panose="020B0604020202020204" pitchFamily="34" charset="0"/>
              </a:rPr>
              <a:t>Additional Learning Needs and Education Tribunal (Wales) Act 2018</a:t>
            </a:r>
            <a:endParaRPr lang="en-GB" sz="2000" b="0" i="0" dirty="0">
              <a:solidFill>
                <a:srgbClr val="000000"/>
              </a:solidFill>
              <a:effectLst/>
              <a:latin typeface="arial" panose="020B0604020202020204" pitchFamily="34" charset="0"/>
            </a:endParaRPr>
          </a:p>
          <a:p>
            <a:pPr algn="l"/>
            <a:endParaRPr lang="en-GB" sz="2000" b="0" i="0" dirty="0">
              <a:solidFill>
                <a:srgbClr val="000000"/>
              </a:solidFill>
              <a:effectLst/>
              <a:latin typeface="arial" panose="020B0604020202020204" pitchFamily="34" charset="0"/>
            </a:endParaRPr>
          </a:p>
          <a:p>
            <a:pPr marL="0" indent="0">
              <a:buNone/>
            </a:pPr>
            <a:endParaRPr lang="en-GB" sz="2300" dirty="0"/>
          </a:p>
        </p:txBody>
      </p:sp>
    </p:spTree>
    <p:extLst>
      <p:ext uri="{BB962C8B-B14F-4D97-AF65-F5344CB8AC3E}">
        <p14:creationId xmlns:p14="http://schemas.microsoft.com/office/powerpoint/2010/main" val="12621237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solidFill>
                  <a:schemeClr val="accent6">
                    <a:lumMod val="50000"/>
                  </a:schemeClr>
                </a:solidFill>
              </a:rPr>
              <a:t>Natur</a:t>
            </a:r>
            <a:r>
              <a:rPr lang="en-GB">
                <a:solidFill>
                  <a:schemeClr val="accent6">
                    <a:lumMod val="50000"/>
                  </a:schemeClr>
                </a:solidFill>
              </a:rPr>
              <a:t> </a:t>
            </a:r>
            <a:r>
              <a:rPr lang="en-GB" err="1">
                <a:solidFill>
                  <a:schemeClr val="accent6">
                    <a:lumMod val="50000"/>
                  </a:schemeClr>
                </a:solidFill>
              </a:rPr>
              <a:t>Heriol</a:t>
            </a:r>
            <a:r>
              <a:rPr lang="en-GB">
                <a:solidFill>
                  <a:schemeClr val="accent6">
                    <a:lumMod val="50000"/>
                  </a:schemeClr>
                </a:solidFill>
              </a:rPr>
              <a:t> </a:t>
            </a:r>
            <a:r>
              <a:rPr lang="en-GB" err="1">
                <a:solidFill>
                  <a:schemeClr val="accent6">
                    <a:lumMod val="50000"/>
                  </a:schemeClr>
                </a:solidFill>
              </a:rPr>
              <a:t>Anghenion</a:t>
            </a:r>
            <a:r>
              <a:rPr lang="en-GB">
                <a:solidFill>
                  <a:schemeClr val="accent6">
                    <a:lumMod val="50000"/>
                  </a:schemeClr>
                </a:solidFill>
              </a:rPr>
              <a:t> </a:t>
            </a:r>
            <a:br>
              <a:rPr lang="en-GB">
                <a:solidFill>
                  <a:schemeClr val="accent6">
                    <a:lumMod val="50000"/>
                  </a:schemeClr>
                </a:solidFill>
              </a:rPr>
            </a:br>
            <a:r>
              <a:rPr lang="en-GB" i="1"/>
              <a:t>The Troublesome Nature of Needs</a:t>
            </a:r>
          </a:p>
        </p:txBody>
      </p:sp>
      <p:sp>
        <p:nvSpPr>
          <p:cNvPr id="3" name="Content Placeholder 2"/>
          <p:cNvSpPr>
            <a:spLocks noGrp="1"/>
          </p:cNvSpPr>
          <p:nvPr>
            <p:ph sz="half" idx="1"/>
          </p:nvPr>
        </p:nvSpPr>
        <p:spPr>
          <a:xfrm>
            <a:off x="838200" y="1825625"/>
            <a:ext cx="5181600" cy="4816474"/>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lnSpcReduction="10000"/>
          </a:bodyPr>
          <a:lstStyle/>
          <a:p>
            <a:r>
              <a:rPr lang="en-GB"/>
              <a:t>Y </a:t>
            </a:r>
            <a:r>
              <a:rPr lang="en-GB" err="1"/>
              <a:t>cysyniad</a:t>
            </a:r>
            <a:r>
              <a:rPr lang="en-GB"/>
              <a:t> o </a:t>
            </a:r>
            <a:r>
              <a:rPr lang="en-GB" err="1"/>
              <a:t>anghenion</a:t>
            </a:r>
            <a:r>
              <a:rPr lang="en-GB"/>
              <a:t> </a:t>
            </a:r>
            <a:r>
              <a:rPr lang="en-GB" err="1"/>
              <a:t>fel</a:t>
            </a:r>
            <a:r>
              <a:rPr lang="en-GB"/>
              <a:t> model o </a:t>
            </a:r>
            <a:r>
              <a:rPr lang="en-GB" err="1"/>
              <a:t>ddiffygion</a:t>
            </a:r>
            <a:endParaRPr lang="en-GB"/>
          </a:p>
          <a:p>
            <a:endParaRPr lang="en-GB"/>
          </a:p>
          <a:p>
            <a:r>
              <a:rPr lang="en-GB"/>
              <a:t>Y stigma o ‘</a:t>
            </a:r>
            <a:r>
              <a:rPr lang="en-GB" err="1"/>
              <a:t>anghenion</a:t>
            </a:r>
            <a:r>
              <a:rPr lang="en-GB"/>
              <a:t>’ </a:t>
            </a:r>
          </a:p>
          <a:p>
            <a:endParaRPr lang="en-GB"/>
          </a:p>
          <a:p>
            <a:r>
              <a:rPr lang="en-GB"/>
              <a:t>Mae </a:t>
            </a:r>
            <a:r>
              <a:rPr lang="en-GB" err="1"/>
              <a:t>canolbwyntio</a:t>
            </a:r>
            <a:r>
              <a:rPr lang="en-GB"/>
              <a:t> </a:t>
            </a:r>
            <a:r>
              <a:rPr lang="en-GB" err="1"/>
              <a:t>ar</a:t>
            </a:r>
            <a:r>
              <a:rPr lang="en-GB"/>
              <a:t> </a:t>
            </a:r>
            <a:r>
              <a:rPr lang="en-GB" err="1"/>
              <a:t>anghenion</a:t>
            </a:r>
            <a:r>
              <a:rPr lang="en-GB"/>
              <a:t> </a:t>
            </a:r>
            <a:r>
              <a:rPr lang="en-GB" err="1"/>
              <a:t>yn</a:t>
            </a:r>
            <a:r>
              <a:rPr lang="en-GB"/>
              <a:t> </a:t>
            </a:r>
            <a:r>
              <a:rPr lang="en-GB" err="1"/>
              <a:t>gallu</a:t>
            </a:r>
            <a:r>
              <a:rPr lang="en-GB"/>
              <a:t> </a:t>
            </a:r>
            <a:r>
              <a:rPr lang="en-GB" err="1"/>
              <a:t>arwain</a:t>
            </a:r>
            <a:r>
              <a:rPr lang="en-GB"/>
              <a:t> at </a:t>
            </a:r>
            <a:r>
              <a:rPr lang="en-GB" err="1"/>
              <a:t>ffocysu</a:t>
            </a:r>
            <a:r>
              <a:rPr lang="en-GB"/>
              <a:t> </a:t>
            </a:r>
            <a:r>
              <a:rPr lang="en-GB" err="1"/>
              <a:t>ar</a:t>
            </a:r>
            <a:r>
              <a:rPr lang="en-GB"/>
              <a:t> </a:t>
            </a:r>
            <a:r>
              <a:rPr lang="en-GB" err="1"/>
              <a:t>broblemau</a:t>
            </a:r>
            <a:r>
              <a:rPr lang="en-GB"/>
              <a:t> </a:t>
            </a:r>
            <a:r>
              <a:rPr lang="en-GB" err="1"/>
              <a:t>unigolyn</a:t>
            </a:r>
            <a:r>
              <a:rPr lang="en-GB"/>
              <a:t> </a:t>
            </a:r>
            <a:r>
              <a:rPr lang="en-GB" err="1"/>
              <a:t>yn</a:t>
            </a:r>
            <a:r>
              <a:rPr lang="en-GB"/>
              <a:t> </a:t>
            </a:r>
            <a:r>
              <a:rPr lang="en-GB" err="1"/>
              <a:t>unig</a:t>
            </a:r>
            <a:r>
              <a:rPr lang="en-GB"/>
              <a:t> – </a:t>
            </a:r>
            <a:r>
              <a:rPr lang="en-GB" err="1"/>
              <a:t>beth</a:t>
            </a:r>
            <a:r>
              <a:rPr lang="en-GB"/>
              <a:t> </a:t>
            </a:r>
            <a:r>
              <a:rPr lang="en-GB" err="1"/>
              <a:t>nad</a:t>
            </a:r>
            <a:r>
              <a:rPr lang="en-GB"/>
              <a:t> </a:t>
            </a:r>
            <a:r>
              <a:rPr lang="en-GB" err="1"/>
              <a:t>ydynt</a:t>
            </a:r>
            <a:r>
              <a:rPr lang="en-GB"/>
              <a:t> </a:t>
            </a:r>
            <a:r>
              <a:rPr lang="en-GB" err="1"/>
              <a:t>yn</a:t>
            </a:r>
            <a:r>
              <a:rPr lang="en-GB"/>
              <a:t> </a:t>
            </a:r>
            <a:r>
              <a:rPr lang="en-GB" err="1"/>
              <a:t>gallu</a:t>
            </a:r>
            <a:r>
              <a:rPr lang="en-GB"/>
              <a:t> </a:t>
            </a:r>
            <a:r>
              <a:rPr lang="en-GB" err="1"/>
              <a:t>gwneud</a:t>
            </a:r>
            <a:r>
              <a:rPr lang="en-GB"/>
              <a:t> </a:t>
            </a:r>
            <a:r>
              <a:rPr lang="en-GB" err="1"/>
              <a:t>yn</a:t>
            </a:r>
            <a:r>
              <a:rPr lang="en-GB"/>
              <a:t> </a:t>
            </a:r>
            <a:r>
              <a:rPr lang="en-GB" err="1"/>
              <a:t>hytrach</a:t>
            </a:r>
            <a:r>
              <a:rPr lang="en-GB"/>
              <a:t> </a:t>
            </a:r>
            <a:r>
              <a:rPr lang="en-GB" err="1"/>
              <a:t>na</a:t>
            </a:r>
            <a:r>
              <a:rPr lang="en-GB"/>
              <a:t> </a:t>
            </a:r>
            <a:r>
              <a:rPr lang="en-GB" err="1"/>
              <a:t>beth</a:t>
            </a:r>
            <a:r>
              <a:rPr lang="en-GB"/>
              <a:t> </a:t>
            </a:r>
            <a:r>
              <a:rPr lang="en-GB" err="1"/>
              <a:t>maent</a:t>
            </a:r>
            <a:r>
              <a:rPr lang="en-GB"/>
              <a:t> </a:t>
            </a:r>
            <a:r>
              <a:rPr lang="en-GB" err="1"/>
              <a:t>yn</a:t>
            </a:r>
            <a:r>
              <a:rPr lang="en-GB"/>
              <a:t> </a:t>
            </a:r>
            <a:r>
              <a:rPr lang="en-GB" err="1"/>
              <a:t>medru</a:t>
            </a:r>
            <a:r>
              <a:rPr lang="en-GB"/>
              <a:t> </a:t>
            </a:r>
            <a:r>
              <a:rPr lang="en-GB" err="1"/>
              <a:t>gwneud</a:t>
            </a:r>
            <a:r>
              <a:rPr lang="en-GB"/>
              <a:t>. </a:t>
            </a:r>
          </a:p>
          <a:p>
            <a:endParaRPr lang="en-GB"/>
          </a:p>
        </p:txBody>
      </p:sp>
      <p:sp>
        <p:nvSpPr>
          <p:cNvPr id="4" name="Content Placeholder 3"/>
          <p:cNvSpPr>
            <a:spLocks noGrp="1"/>
          </p:cNvSpPr>
          <p:nvPr>
            <p:ph sz="half" idx="2"/>
          </p:nvPr>
        </p:nvSpPr>
        <p:spPr>
          <a:xfrm>
            <a:off x="6172200" y="1825624"/>
            <a:ext cx="5181600" cy="4816475"/>
          </a:xfrm>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i="1" dirty="0"/>
              <a:t>The concept of needs is a ‘deficit’ model </a:t>
            </a:r>
          </a:p>
          <a:p>
            <a:endParaRPr lang="en-GB" i="1" dirty="0"/>
          </a:p>
          <a:p>
            <a:r>
              <a:rPr lang="en-GB" i="1" dirty="0"/>
              <a:t>Stigmatising effect of needs</a:t>
            </a:r>
          </a:p>
          <a:p>
            <a:endParaRPr lang="en-GB" i="1" dirty="0"/>
          </a:p>
          <a:p>
            <a:r>
              <a:rPr lang="en-GB" i="1" dirty="0"/>
              <a:t>“Needs…tend to refocus on individuals as a bottomless pit of problems to be overcome or filled up.” </a:t>
            </a:r>
          </a:p>
          <a:p>
            <a:pPr marL="0" indent="0" algn="r">
              <a:buNone/>
            </a:pPr>
            <a:endParaRPr lang="en-GB" dirty="0"/>
          </a:p>
          <a:p>
            <a:pPr marL="0" indent="0" algn="r">
              <a:buNone/>
            </a:pPr>
            <a:r>
              <a:rPr lang="en-GB" sz="2200" dirty="0"/>
              <a:t>Thomas and Vaughan, 2004</a:t>
            </a:r>
          </a:p>
        </p:txBody>
      </p:sp>
      <p:pic>
        <p:nvPicPr>
          <p:cNvPr id="6" name="Picture 5">
            <a:extLst>
              <a:ext uri="{FF2B5EF4-FFF2-40B4-BE49-F238E27FC236}">
                <a16:creationId xmlns:a16="http://schemas.microsoft.com/office/drawing/2014/main" id="{E891263E-C907-4A60-A095-867477BB78F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305516" y="113264"/>
            <a:ext cx="1420990" cy="947327"/>
          </a:xfrm>
          <a:prstGeom prst="rect">
            <a:avLst/>
          </a:prstGeom>
        </p:spPr>
      </p:pic>
      <p:pic>
        <p:nvPicPr>
          <p:cNvPr id="8" name="Picture 7">
            <a:extLst>
              <a:ext uri="{FF2B5EF4-FFF2-40B4-BE49-F238E27FC236}">
                <a16:creationId xmlns:a16="http://schemas.microsoft.com/office/drawing/2014/main" id="{729C393D-6DD7-463D-8DF6-22E659120998}"/>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465494" y="215901"/>
            <a:ext cx="2109755" cy="725228"/>
          </a:xfrm>
          <a:prstGeom prst="rect">
            <a:avLst/>
          </a:prstGeom>
        </p:spPr>
      </p:pic>
    </p:spTree>
    <p:extLst>
      <p:ext uri="{BB962C8B-B14F-4D97-AF65-F5344CB8AC3E}">
        <p14:creationId xmlns:p14="http://schemas.microsoft.com/office/powerpoint/2010/main" val="11354311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solidFill>
                  <a:schemeClr val="accent6">
                    <a:lumMod val="50000"/>
                  </a:schemeClr>
                </a:solidFill>
              </a:rPr>
              <a:t>Pwy</a:t>
            </a:r>
            <a:r>
              <a:rPr lang="en-GB">
                <a:solidFill>
                  <a:schemeClr val="accent6">
                    <a:lumMod val="50000"/>
                  </a:schemeClr>
                </a:solidFill>
              </a:rPr>
              <a:t> </a:t>
            </a:r>
            <a:r>
              <a:rPr lang="en-GB" err="1">
                <a:solidFill>
                  <a:schemeClr val="accent6">
                    <a:lumMod val="50000"/>
                  </a:schemeClr>
                </a:solidFill>
              </a:rPr>
              <a:t>sy’n</a:t>
            </a:r>
            <a:r>
              <a:rPr lang="en-GB">
                <a:solidFill>
                  <a:schemeClr val="accent6">
                    <a:lumMod val="50000"/>
                  </a:schemeClr>
                </a:solidFill>
              </a:rPr>
              <a:t> </a:t>
            </a:r>
            <a:r>
              <a:rPr lang="en-GB" err="1">
                <a:solidFill>
                  <a:schemeClr val="accent6">
                    <a:lumMod val="50000"/>
                  </a:schemeClr>
                </a:solidFill>
              </a:rPr>
              <a:t>penderfynu</a:t>
            </a:r>
            <a:r>
              <a:rPr lang="en-GB">
                <a:solidFill>
                  <a:schemeClr val="accent6">
                    <a:lumMod val="50000"/>
                  </a:schemeClr>
                </a:solidFill>
              </a:rPr>
              <a:t>?</a:t>
            </a:r>
            <a:br>
              <a:rPr lang="en-US"/>
            </a:br>
            <a:r>
              <a:rPr lang="en-GB" i="1"/>
              <a:t>Who decides?</a:t>
            </a:r>
          </a:p>
        </p:txBody>
      </p:sp>
      <p:sp>
        <p:nvSpPr>
          <p:cNvPr id="5" name="Rounded Rectangular Callout 4"/>
          <p:cNvSpPr/>
          <p:nvPr/>
        </p:nvSpPr>
        <p:spPr>
          <a:xfrm>
            <a:off x="533919" y="2328564"/>
            <a:ext cx="4597400" cy="3467100"/>
          </a:xfrm>
          <a:prstGeom prst="wedgeRoundRectCallout">
            <a:avLst>
              <a:gd name="adj1" fmla="val 71341"/>
              <a:gd name="adj2" fmla="val 72084"/>
              <a:gd name="adj3" fmla="val 16667"/>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GB" sz="2000" dirty="0"/>
              <a:t>“When we focus on needs… we do not ask who has the power to define the needs of others. We do not enquire why it is professionals who mostly define needs, as opposed to parents or the students themselves.”</a:t>
            </a:r>
          </a:p>
          <a:p>
            <a:pPr algn="r"/>
            <a:r>
              <a:rPr lang="en-GB" dirty="0"/>
              <a:t> (Thomas and Vaughan, 2004)</a:t>
            </a:r>
          </a:p>
          <a:p>
            <a:pPr algn="ctr"/>
            <a:endParaRPr lang="en-GB" dirty="0"/>
          </a:p>
        </p:txBody>
      </p:sp>
      <p:sp>
        <p:nvSpPr>
          <p:cNvPr id="8" name="Rounded Rectangular Callout 7"/>
          <p:cNvSpPr/>
          <p:nvPr/>
        </p:nvSpPr>
        <p:spPr>
          <a:xfrm>
            <a:off x="6714568" y="2348524"/>
            <a:ext cx="4749800" cy="3248025"/>
          </a:xfrm>
          <a:prstGeom prst="wedgeRoundRectCallout">
            <a:avLst>
              <a:gd name="adj1" fmla="val -58197"/>
              <a:gd name="adj2" fmla="val 74573"/>
              <a:gd name="adj3" fmla="val 16667"/>
            </a:avLst>
          </a:prstGeom>
        </p:spPr>
        <p:style>
          <a:lnRef idx="2">
            <a:schemeClr val="accent6">
              <a:shade val="50000"/>
            </a:schemeClr>
          </a:lnRef>
          <a:fillRef idx="1">
            <a:schemeClr val="accent6"/>
          </a:fillRef>
          <a:effectRef idx="0">
            <a:schemeClr val="accent6"/>
          </a:effectRef>
          <a:fontRef idx="minor">
            <a:schemeClr val="lt1"/>
          </a:fontRef>
        </p:style>
        <p:txBody>
          <a:bodyPr rtlCol="0" anchor="ctr"/>
          <a:lstStyle/>
          <a:p>
            <a:r>
              <a:rPr lang="en-GB" sz="2400"/>
              <a:t>“If we did not value certain cognitive skills, would there be the needs currently identified as ‘special’ in schools?” </a:t>
            </a:r>
          </a:p>
          <a:p>
            <a:endParaRPr lang="en-GB" sz="2400"/>
          </a:p>
          <a:p>
            <a:pPr algn="r"/>
            <a:r>
              <a:rPr lang="en-GB" sz="2400"/>
              <a:t>(Hargreaves, 1983 in Thomas and Vaughan, 2004). </a:t>
            </a:r>
          </a:p>
          <a:p>
            <a:pPr algn="ctr"/>
            <a:endParaRPr lang="en-GB" sz="2400"/>
          </a:p>
        </p:txBody>
      </p:sp>
      <p:pic>
        <p:nvPicPr>
          <p:cNvPr id="4" name="Picture 3">
            <a:extLst>
              <a:ext uri="{FF2B5EF4-FFF2-40B4-BE49-F238E27FC236}">
                <a16:creationId xmlns:a16="http://schemas.microsoft.com/office/drawing/2014/main" id="{2E5427BE-7DD6-43CE-92AB-4230B318B8A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675844" y="501261"/>
            <a:ext cx="1788523" cy="1192349"/>
          </a:xfrm>
          <a:prstGeom prst="rect">
            <a:avLst/>
          </a:prstGeom>
        </p:spPr>
      </p:pic>
    </p:spTree>
    <p:extLst>
      <p:ext uri="{BB962C8B-B14F-4D97-AF65-F5344CB8AC3E}">
        <p14:creationId xmlns:p14="http://schemas.microsoft.com/office/powerpoint/2010/main" val="34645652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solidFill>
                  <a:schemeClr val="accent6">
                    <a:lumMod val="50000"/>
                  </a:schemeClr>
                </a:solidFill>
              </a:rPr>
              <a:t>Hawliau</a:t>
            </a:r>
            <a:r>
              <a:rPr lang="en-GB">
                <a:solidFill>
                  <a:schemeClr val="accent6">
                    <a:lumMod val="50000"/>
                  </a:schemeClr>
                </a:solidFill>
              </a:rPr>
              <a:t>...</a:t>
            </a:r>
            <a:r>
              <a:rPr lang="en-GB" err="1">
                <a:solidFill>
                  <a:schemeClr val="accent6">
                    <a:lumMod val="50000"/>
                  </a:schemeClr>
                </a:solidFill>
              </a:rPr>
              <a:t>Nid</a:t>
            </a:r>
            <a:r>
              <a:rPr lang="en-GB">
                <a:solidFill>
                  <a:schemeClr val="accent6">
                    <a:lumMod val="50000"/>
                  </a:schemeClr>
                </a:solidFill>
              </a:rPr>
              <a:t> </a:t>
            </a:r>
            <a:r>
              <a:rPr lang="en-GB" err="1">
                <a:solidFill>
                  <a:schemeClr val="accent6">
                    <a:lumMod val="50000"/>
                  </a:schemeClr>
                </a:solidFill>
              </a:rPr>
              <a:t>Anghenion</a:t>
            </a:r>
            <a:r>
              <a:rPr lang="en-GB">
                <a:solidFill>
                  <a:schemeClr val="accent6">
                    <a:lumMod val="50000"/>
                  </a:schemeClr>
                </a:solidFill>
              </a:rPr>
              <a:t> </a:t>
            </a:r>
            <a:br>
              <a:rPr lang="en-US">
                <a:latin typeface="+mj-ea"/>
                <a:cs typeface="+mj-ea"/>
              </a:rPr>
            </a:br>
            <a:r>
              <a:rPr lang="en-GB" i="1"/>
              <a:t>Rights…Not Needs</a:t>
            </a:r>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lnSpcReduction="10000"/>
          </a:bodyPr>
          <a:lstStyle/>
          <a:p>
            <a:r>
              <a:rPr lang="en-GB" err="1"/>
              <a:t>Cyfiawnder</a:t>
            </a:r>
            <a:r>
              <a:rPr lang="en-GB"/>
              <a:t> </a:t>
            </a:r>
            <a:r>
              <a:rPr lang="en-GB" err="1"/>
              <a:t>cymdeithasol</a:t>
            </a:r>
            <a:r>
              <a:rPr lang="en-GB"/>
              <a:t> </a:t>
            </a:r>
          </a:p>
          <a:p>
            <a:endParaRPr lang="en-GB"/>
          </a:p>
          <a:p>
            <a:r>
              <a:rPr lang="en-GB" err="1"/>
              <a:t>Mae’n</a:t>
            </a:r>
            <a:r>
              <a:rPr lang="en-GB"/>
              <a:t> well </a:t>
            </a:r>
            <a:r>
              <a:rPr lang="en-GB" err="1"/>
              <a:t>i</a:t>
            </a:r>
            <a:r>
              <a:rPr lang="en-GB"/>
              <a:t> </a:t>
            </a:r>
            <a:r>
              <a:rPr lang="en-GB" err="1"/>
              <a:t>ganolbwyntio</a:t>
            </a:r>
            <a:r>
              <a:rPr lang="en-GB"/>
              <a:t> </a:t>
            </a:r>
            <a:r>
              <a:rPr lang="en-GB" err="1"/>
              <a:t>ar</a:t>
            </a:r>
            <a:r>
              <a:rPr lang="en-GB"/>
              <a:t> </a:t>
            </a:r>
            <a:r>
              <a:rPr lang="en-GB" err="1"/>
              <a:t>hawliau</a:t>
            </a:r>
            <a:r>
              <a:rPr lang="en-GB"/>
              <a:t> </a:t>
            </a:r>
            <a:r>
              <a:rPr lang="en-GB" err="1"/>
              <a:t>plentyn</a:t>
            </a:r>
            <a:r>
              <a:rPr lang="en-GB"/>
              <a:t> </a:t>
            </a:r>
            <a:r>
              <a:rPr lang="en-GB" err="1"/>
              <a:t>yn</a:t>
            </a:r>
            <a:r>
              <a:rPr lang="en-GB"/>
              <a:t> </a:t>
            </a:r>
            <a:r>
              <a:rPr lang="en-GB" err="1"/>
              <a:t>hytrach</a:t>
            </a:r>
            <a:r>
              <a:rPr lang="en-GB"/>
              <a:t> </a:t>
            </a:r>
            <a:r>
              <a:rPr lang="en-GB" err="1"/>
              <a:t>na’i</a:t>
            </a:r>
            <a:r>
              <a:rPr lang="en-GB"/>
              <a:t> </a:t>
            </a:r>
            <a:r>
              <a:rPr lang="en-GB" err="1"/>
              <a:t>anghenion</a:t>
            </a:r>
            <a:r>
              <a:rPr lang="en-GB"/>
              <a:t>. </a:t>
            </a:r>
          </a:p>
          <a:p>
            <a:endParaRPr lang="en-GB"/>
          </a:p>
          <a:p>
            <a:r>
              <a:rPr lang="en-GB"/>
              <a:t>Mae </a:t>
            </a:r>
            <a:r>
              <a:rPr lang="en-GB" err="1"/>
              <a:t>cydraddoldeb</a:t>
            </a:r>
            <a:r>
              <a:rPr lang="en-GB"/>
              <a:t> </a:t>
            </a:r>
            <a:r>
              <a:rPr lang="en-GB" err="1"/>
              <a:t>cyfleodd</a:t>
            </a:r>
            <a:r>
              <a:rPr lang="en-GB"/>
              <a:t> </a:t>
            </a:r>
            <a:r>
              <a:rPr lang="en-GB" err="1"/>
              <a:t>yn</a:t>
            </a:r>
            <a:r>
              <a:rPr lang="en-GB"/>
              <a:t> </a:t>
            </a:r>
            <a:r>
              <a:rPr lang="en-GB" err="1"/>
              <a:t>gysyniad</a:t>
            </a:r>
            <a:r>
              <a:rPr lang="en-GB"/>
              <a:t> </a:t>
            </a:r>
            <a:r>
              <a:rPr lang="en-GB" err="1"/>
              <a:t>mwy</a:t>
            </a:r>
            <a:r>
              <a:rPr lang="en-GB"/>
              <a:t> </a:t>
            </a:r>
            <a:r>
              <a:rPr lang="en-GB" err="1"/>
              <a:t>defnyddiol</a:t>
            </a:r>
            <a:r>
              <a:rPr lang="en-GB"/>
              <a:t>. </a:t>
            </a:r>
          </a:p>
          <a:p>
            <a:endParaRPr lang="en-GB"/>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i="1" dirty="0"/>
              <a:t>Social justice </a:t>
            </a:r>
          </a:p>
          <a:p>
            <a:pPr marL="0" indent="0">
              <a:buNone/>
            </a:pPr>
            <a:endParaRPr lang="en-GB" i="1" dirty="0"/>
          </a:p>
          <a:p>
            <a:r>
              <a:rPr lang="en-GB" i="1" dirty="0"/>
              <a:t>A rights-based approach is preferable to a needs-based approach. </a:t>
            </a:r>
          </a:p>
          <a:p>
            <a:endParaRPr lang="en-GB" i="1" dirty="0"/>
          </a:p>
          <a:p>
            <a:r>
              <a:rPr lang="en-GB" i="1" dirty="0"/>
              <a:t>Equality of opportunity is a more helpful concept. </a:t>
            </a:r>
          </a:p>
          <a:p>
            <a:pPr marL="0" indent="0" algn="r">
              <a:buNone/>
            </a:pPr>
            <a:endParaRPr lang="en-GB" dirty="0"/>
          </a:p>
          <a:p>
            <a:pPr marL="0" indent="0" algn="r">
              <a:buNone/>
            </a:pPr>
            <a:r>
              <a:rPr lang="en-GB" dirty="0"/>
              <a:t>Thomas and Vaughan, 2004</a:t>
            </a:r>
          </a:p>
        </p:txBody>
      </p:sp>
      <p:pic>
        <p:nvPicPr>
          <p:cNvPr id="6" name="Picture 5">
            <a:extLst>
              <a:ext uri="{FF2B5EF4-FFF2-40B4-BE49-F238E27FC236}">
                <a16:creationId xmlns:a16="http://schemas.microsoft.com/office/drawing/2014/main" id="{E1AFDC56-1B5C-482F-A728-72F4323843BB}"/>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727444" y="365125"/>
            <a:ext cx="1480661" cy="1231641"/>
          </a:xfrm>
          <a:prstGeom prst="rect">
            <a:avLst/>
          </a:prstGeom>
        </p:spPr>
      </p:pic>
    </p:spTree>
    <p:extLst>
      <p:ext uri="{BB962C8B-B14F-4D97-AF65-F5344CB8AC3E}">
        <p14:creationId xmlns:p14="http://schemas.microsoft.com/office/powerpoint/2010/main" val="34155191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US" err="1">
                <a:solidFill>
                  <a:schemeClr val="accent6">
                    <a:lumMod val="50000"/>
                  </a:schemeClr>
                </a:solidFill>
                <a:effectLst/>
              </a:rPr>
              <a:t>Croeso</a:t>
            </a:r>
            <a:r>
              <a:rPr lang="en-US">
                <a:solidFill>
                  <a:schemeClr val="accent6">
                    <a:lumMod val="50000"/>
                  </a:schemeClr>
                </a:solidFill>
                <a:effectLst/>
              </a:rPr>
              <a:t> </a:t>
            </a:r>
            <a:r>
              <a:rPr lang="en-US" err="1">
                <a:solidFill>
                  <a:schemeClr val="accent6">
                    <a:lumMod val="50000"/>
                  </a:schemeClr>
                </a:solidFill>
                <a:effectLst/>
              </a:rPr>
              <a:t>i’r</a:t>
            </a:r>
            <a:r>
              <a:rPr lang="en-US">
                <a:solidFill>
                  <a:schemeClr val="accent6">
                    <a:lumMod val="50000"/>
                  </a:schemeClr>
                </a:solidFill>
                <a:effectLst/>
              </a:rPr>
              <a:t> </a:t>
            </a:r>
            <a:r>
              <a:rPr lang="en-US" err="1">
                <a:solidFill>
                  <a:schemeClr val="accent6">
                    <a:lumMod val="50000"/>
                  </a:schemeClr>
                </a:solidFill>
                <a:effectLst/>
              </a:rPr>
              <a:t>Iseldiroedd</a:t>
            </a:r>
            <a:br>
              <a:rPr lang="en-US">
                <a:solidFill>
                  <a:schemeClr val="accent6">
                    <a:lumMod val="50000"/>
                  </a:schemeClr>
                </a:solidFill>
                <a:effectLst/>
              </a:rPr>
            </a:br>
            <a:r>
              <a:rPr lang="en-US" i="1">
                <a:effectLst/>
              </a:rPr>
              <a:t>Welcome to Holland</a:t>
            </a:r>
          </a:p>
        </p:txBody>
      </p:sp>
      <p:sp>
        <p:nvSpPr>
          <p:cNvPr id="3" name="Content Placeholder 2"/>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r>
              <a:rPr lang="en-GB" sz="3000" i="1" dirty="0"/>
              <a:t>Reflect on the experience outlined by a parent about the experience of finding out their child has ‘needs’.</a:t>
            </a:r>
          </a:p>
          <a:p>
            <a:pPr lvl="1">
              <a:defRPr/>
            </a:pPr>
            <a:r>
              <a:rPr lang="en-GB" sz="2600" i="1" dirty="0"/>
              <a:t>Welcome to Holland</a:t>
            </a:r>
          </a:p>
          <a:p>
            <a:pPr lvl="1">
              <a:defRPr/>
            </a:pPr>
            <a:r>
              <a:rPr lang="en-GB" sz="2600" i="1" dirty="0"/>
              <a:t>Emily Pearl Kingsley</a:t>
            </a:r>
          </a:p>
          <a:p>
            <a:pPr marL="109537" indent="0" algn="r">
              <a:buNone/>
              <a:defRPr/>
            </a:pPr>
            <a:r>
              <a:rPr lang="en-GB" sz="1600" i="1" dirty="0"/>
              <a:t>(WAG 2007) </a:t>
            </a:r>
            <a:endParaRPr lang="cy-GB" sz="1600" i="1" dirty="0"/>
          </a:p>
          <a:p>
            <a:pPr marL="0" indent="0">
              <a:buNone/>
            </a:pPr>
            <a:endParaRPr lang="en-GB" sz="3000" i="1" dirty="0"/>
          </a:p>
          <a:p>
            <a:pPr lvl="1"/>
            <a:r>
              <a:rPr lang="en-GB" sz="3000" i="1" dirty="0"/>
              <a:t>What can be learnt from this parent’s experience?</a:t>
            </a:r>
          </a:p>
          <a:p>
            <a:pPr marL="457200" lvl="1" indent="0">
              <a:buNone/>
            </a:pPr>
            <a:endParaRPr lang="en-GB" dirty="0"/>
          </a:p>
        </p:txBody>
      </p:sp>
      <p:sp>
        <p:nvSpPr>
          <p:cNvPr id="9"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r>
              <a:rPr lang="en-GB" sz="3000" err="1"/>
              <a:t>Adlewyrchwch</a:t>
            </a:r>
            <a:r>
              <a:rPr lang="en-GB" sz="3000"/>
              <a:t> </a:t>
            </a:r>
            <a:r>
              <a:rPr lang="en-GB" sz="3000" err="1"/>
              <a:t>ar</a:t>
            </a:r>
            <a:r>
              <a:rPr lang="en-GB" sz="3000"/>
              <a:t> </a:t>
            </a:r>
            <a:r>
              <a:rPr lang="en-GB" sz="3000" err="1"/>
              <a:t>brofiad</a:t>
            </a:r>
            <a:r>
              <a:rPr lang="en-GB" sz="3000"/>
              <a:t> y </a:t>
            </a:r>
            <a:r>
              <a:rPr lang="en-GB" sz="3000" err="1"/>
              <a:t>rhiant</a:t>
            </a:r>
            <a:r>
              <a:rPr lang="en-GB" sz="3000"/>
              <a:t> </a:t>
            </a:r>
            <a:r>
              <a:rPr lang="en-GB" sz="3000" err="1"/>
              <a:t>sy’n</a:t>
            </a:r>
            <a:r>
              <a:rPr lang="en-GB" sz="3000"/>
              <a:t> </a:t>
            </a:r>
            <a:r>
              <a:rPr lang="en-GB" sz="3000" err="1"/>
              <a:t>darganfod</a:t>
            </a:r>
            <a:r>
              <a:rPr lang="en-GB" sz="3000"/>
              <a:t> </a:t>
            </a:r>
            <a:r>
              <a:rPr lang="en-GB" sz="3000" err="1"/>
              <a:t>fod</a:t>
            </a:r>
            <a:r>
              <a:rPr lang="en-GB" sz="3000"/>
              <a:t> ‘</a:t>
            </a:r>
            <a:r>
              <a:rPr lang="en-GB" sz="3000" err="1"/>
              <a:t>anghenion</a:t>
            </a:r>
            <a:r>
              <a:rPr lang="en-GB" sz="3000"/>
              <a:t>’ </a:t>
            </a:r>
            <a:r>
              <a:rPr lang="en-GB" sz="3000" err="1"/>
              <a:t>gyda’i</a:t>
            </a:r>
            <a:r>
              <a:rPr lang="en-GB" sz="3000"/>
              <a:t> </a:t>
            </a:r>
            <a:r>
              <a:rPr lang="en-GB" sz="3000" err="1"/>
              <a:t>phlentyn</a:t>
            </a:r>
            <a:r>
              <a:rPr lang="en-GB" sz="3000"/>
              <a:t>.</a:t>
            </a:r>
          </a:p>
          <a:p>
            <a:pPr lvl="1">
              <a:defRPr/>
            </a:pPr>
            <a:r>
              <a:rPr lang="en-GB" sz="2600"/>
              <a:t>Welcome to Holland</a:t>
            </a:r>
          </a:p>
          <a:p>
            <a:pPr lvl="1">
              <a:defRPr/>
            </a:pPr>
            <a:r>
              <a:rPr lang="en-GB" sz="2600"/>
              <a:t>Emily Pearl Kingsley</a:t>
            </a:r>
          </a:p>
          <a:p>
            <a:pPr marL="109220" indent="0" algn="r">
              <a:buNone/>
              <a:defRPr/>
            </a:pPr>
            <a:r>
              <a:rPr lang="en-GB" sz="1600"/>
              <a:t>(WAG 2007) </a:t>
            </a:r>
          </a:p>
          <a:p>
            <a:pPr marL="109220" indent="0" algn="r">
              <a:buNone/>
              <a:defRPr/>
            </a:pPr>
            <a:endParaRPr lang="cy-GB" sz="1600"/>
          </a:p>
          <a:p>
            <a:pPr marL="566420" indent="-457200">
              <a:defRPr/>
            </a:pPr>
            <a:r>
              <a:rPr lang="en-GB"/>
              <a:t>Beth </a:t>
            </a:r>
            <a:r>
              <a:rPr lang="en-GB" err="1"/>
              <a:t>allwn</a:t>
            </a:r>
            <a:r>
              <a:rPr lang="en-GB"/>
              <a:t> </a:t>
            </a:r>
            <a:r>
              <a:rPr lang="en-GB" err="1"/>
              <a:t>ddysgu</a:t>
            </a:r>
            <a:r>
              <a:rPr lang="en-GB"/>
              <a:t> o </a:t>
            </a:r>
            <a:r>
              <a:rPr lang="en-GB" err="1"/>
              <a:t>brofiad</a:t>
            </a:r>
            <a:r>
              <a:rPr lang="en-GB"/>
              <a:t> y </a:t>
            </a:r>
            <a:r>
              <a:rPr lang="en-GB" err="1"/>
              <a:t>rhiant</a:t>
            </a:r>
            <a:r>
              <a:rPr lang="en-GB"/>
              <a:t> </a:t>
            </a:r>
            <a:r>
              <a:rPr lang="en-GB" err="1"/>
              <a:t>yma</a:t>
            </a:r>
            <a:r>
              <a:rPr lang="en-GB"/>
              <a:t>?</a:t>
            </a:r>
          </a:p>
          <a:p>
            <a:pPr marL="457200" lvl="1" indent="0">
              <a:buNone/>
            </a:pPr>
            <a:endParaRPr lang="en-GB"/>
          </a:p>
        </p:txBody>
      </p:sp>
    </p:spTree>
    <p:extLst>
      <p:ext uri="{BB962C8B-B14F-4D97-AF65-F5344CB8AC3E}">
        <p14:creationId xmlns:p14="http://schemas.microsoft.com/office/powerpoint/2010/main" val="759144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826" y="145221"/>
            <a:ext cx="10515600" cy="1325563"/>
          </a:xfrm>
        </p:spPr>
        <p:txBody>
          <a:bodyPr>
            <a:normAutofit/>
          </a:bodyPr>
          <a:lstStyle/>
          <a:p>
            <a:r>
              <a:rPr lang="en-GB" b="1" dirty="0"/>
              <a:t>Welcome to Holland by </a:t>
            </a:r>
            <a:r>
              <a:rPr lang="en-GB" b="1" i="1" dirty="0"/>
              <a:t>Emily Pearl Kingsley</a:t>
            </a:r>
            <a:r>
              <a:rPr lang="en-GB" b="1" dirty="0"/>
              <a:t> </a:t>
            </a:r>
          </a:p>
        </p:txBody>
      </p:sp>
      <p:pic>
        <p:nvPicPr>
          <p:cNvPr id="7" name="CfDXxOBohn4"/>
          <p:cNvPicPr>
            <a:picLocks noGrp="1" noRot="1" noChangeAspect="1"/>
          </p:cNvPicPr>
          <p:nvPr>
            <p:ph sz="half" idx="1"/>
            <a:videoFile r:link="rId1"/>
          </p:nvPr>
        </p:nvPicPr>
        <p:blipFill>
          <a:blip r:embed="rId3"/>
          <a:stretch>
            <a:fillRect/>
          </a:stretch>
        </p:blipFill>
        <p:spPr>
          <a:xfrm>
            <a:off x="1958009" y="1261649"/>
            <a:ext cx="7311887" cy="4112936"/>
          </a:xfrm>
          <a:prstGeom prst="rect">
            <a:avLst/>
          </a:prstGeom>
        </p:spPr>
      </p:pic>
      <p:sp>
        <p:nvSpPr>
          <p:cNvPr id="8" name="TextBox 7"/>
          <p:cNvSpPr txBox="1"/>
          <p:nvPr/>
        </p:nvSpPr>
        <p:spPr>
          <a:xfrm>
            <a:off x="5613952" y="5585791"/>
            <a:ext cx="5181600" cy="1015663"/>
          </a:xfrm>
          <a:prstGeom prst="rect">
            <a:avLst/>
          </a:prstGeom>
          <a:noFill/>
        </p:spPr>
        <p:txBody>
          <a:bodyPr wrap="square" rtlCol="0">
            <a:spAutoFit/>
          </a:bodyPr>
          <a:lstStyle/>
          <a:p>
            <a:pPr lvl="1"/>
            <a:r>
              <a:rPr lang="en-GB" sz="3000" i="1" dirty="0"/>
              <a:t>What can be learnt from this parent’s experience?</a:t>
            </a:r>
          </a:p>
        </p:txBody>
      </p:sp>
      <p:sp>
        <p:nvSpPr>
          <p:cNvPr id="10" name="TextBox 9"/>
          <p:cNvSpPr txBox="1"/>
          <p:nvPr/>
        </p:nvSpPr>
        <p:spPr>
          <a:xfrm>
            <a:off x="551622" y="5585792"/>
            <a:ext cx="5062330" cy="1015663"/>
          </a:xfrm>
          <a:prstGeom prst="rect">
            <a:avLst/>
          </a:prstGeom>
          <a:noFill/>
        </p:spPr>
        <p:txBody>
          <a:bodyPr wrap="square" rtlCol="0">
            <a:spAutoFit/>
          </a:bodyPr>
          <a:lstStyle/>
          <a:p>
            <a:pPr marL="566420" indent="-457200">
              <a:defRPr/>
            </a:pPr>
            <a:r>
              <a:rPr lang="en-GB" sz="3000" dirty="0"/>
              <a:t>Beth </a:t>
            </a:r>
            <a:r>
              <a:rPr lang="en-GB" sz="3000" dirty="0" err="1"/>
              <a:t>allwn</a:t>
            </a:r>
            <a:r>
              <a:rPr lang="en-GB" sz="3000" dirty="0"/>
              <a:t> </a:t>
            </a:r>
            <a:r>
              <a:rPr lang="en-GB" sz="3000" dirty="0" err="1"/>
              <a:t>ddysgu</a:t>
            </a:r>
            <a:r>
              <a:rPr lang="en-GB" sz="3000" dirty="0"/>
              <a:t> o </a:t>
            </a:r>
          </a:p>
          <a:p>
            <a:pPr marL="566420" indent="-457200">
              <a:defRPr/>
            </a:pPr>
            <a:r>
              <a:rPr lang="en-GB" sz="3000" dirty="0" err="1"/>
              <a:t>brofiad</a:t>
            </a:r>
            <a:r>
              <a:rPr lang="en-GB" sz="3000" dirty="0"/>
              <a:t> y </a:t>
            </a:r>
            <a:r>
              <a:rPr lang="en-GB" sz="3000" dirty="0" err="1"/>
              <a:t>rhiant</a:t>
            </a:r>
            <a:r>
              <a:rPr lang="en-GB" sz="3000" dirty="0"/>
              <a:t> yma?</a:t>
            </a:r>
          </a:p>
        </p:txBody>
      </p:sp>
    </p:spTree>
    <p:extLst>
      <p:ext uri="{BB962C8B-B14F-4D97-AF65-F5344CB8AC3E}">
        <p14:creationId xmlns:p14="http://schemas.microsoft.com/office/powerpoint/2010/main" val="13913806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496" y="884990"/>
            <a:ext cx="10515600" cy="1325563"/>
          </a:xfrm>
        </p:spPr>
        <p:txBody>
          <a:bodyPr>
            <a:normAutofit fontScale="90000"/>
          </a:bodyPr>
          <a:lstStyle/>
          <a:p>
            <a:pPr algn="ctr"/>
            <a:br>
              <a:rPr lang="en-US" dirty="0">
                <a:latin typeface="+mj-ea"/>
                <a:cs typeface="+mj-ea"/>
                <a:hlinkClick r:id="rId3"/>
              </a:rPr>
            </a:br>
            <a:r>
              <a:rPr lang="en-GB" dirty="0" err="1">
                <a:hlinkClick r:id="rId3"/>
              </a:rPr>
              <a:t>Deddf</a:t>
            </a:r>
            <a:r>
              <a:rPr lang="en-GB" dirty="0">
                <a:hlinkClick r:id="rId3"/>
              </a:rPr>
              <a:t> </a:t>
            </a:r>
            <a:r>
              <a:rPr lang="en-GB" dirty="0" err="1">
                <a:hlinkClick r:id="rId3"/>
              </a:rPr>
              <a:t>Anghenion</a:t>
            </a:r>
            <a:r>
              <a:rPr lang="en-GB" dirty="0">
                <a:hlinkClick r:id="rId3"/>
              </a:rPr>
              <a:t> Dysgu </a:t>
            </a:r>
            <a:r>
              <a:rPr lang="en-GB" dirty="0" err="1">
                <a:hlinkClick r:id="rId3"/>
              </a:rPr>
              <a:t>Ychwanegol</a:t>
            </a:r>
            <a:r>
              <a:rPr lang="en-GB" dirty="0">
                <a:hlinkClick r:id="rId3"/>
              </a:rPr>
              <a:t> a’r </a:t>
            </a:r>
            <a:r>
              <a:rPr lang="en-GB" dirty="0" err="1">
                <a:hlinkClick r:id="rId3"/>
              </a:rPr>
              <a:t>Tribiwnlys</a:t>
            </a:r>
            <a:r>
              <a:rPr lang="en-GB" dirty="0">
                <a:hlinkClick r:id="rId3"/>
              </a:rPr>
              <a:t> </a:t>
            </a:r>
            <a:r>
              <a:rPr lang="en-GB" dirty="0" err="1">
                <a:hlinkClick r:id="rId3"/>
              </a:rPr>
              <a:t>Addysg</a:t>
            </a:r>
            <a:r>
              <a:rPr lang="en-GB" dirty="0">
                <a:hlinkClick r:id="rId3"/>
              </a:rPr>
              <a:t> (</a:t>
            </a:r>
            <a:r>
              <a:rPr lang="en-GB" dirty="0" err="1">
                <a:hlinkClick r:id="rId3"/>
              </a:rPr>
              <a:t>Cymru</a:t>
            </a:r>
            <a:r>
              <a:rPr lang="en-GB" dirty="0">
                <a:hlinkClick r:id="rId3"/>
              </a:rPr>
              <a:t>) (2018) </a:t>
            </a:r>
            <a:br>
              <a:rPr lang="en-US" dirty="0">
                <a:latin typeface="+mj-ea"/>
                <a:cs typeface="+mj-ea"/>
              </a:rPr>
            </a:br>
            <a:r>
              <a:rPr lang="en-GB" dirty="0">
                <a:hlinkClick r:id="rId4"/>
              </a:rPr>
              <a:t>Additional Learning Needs and Education Tribunal (Wales) Act (2018) </a:t>
            </a:r>
            <a:br>
              <a:rPr lang="en-US" dirty="0">
                <a:latin typeface="+mj-ea"/>
                <a:cs typeface="+mj-ea"/>
              </a:rPr>
            </a:br>
            <a:endParaRPr lang="en-GB" dirty="0"/>
          </a:p>
        </p:txBody>
      </p:sp>
      <p:sp>
        <p:nvSpPr>
          <p:cNvPr id="3" name="Content Placeholder 2"/>
          <p:cNvSpPr>
            <a:spLocks noGrp="1"/>
          </p:cNvSpPr>
          <p:nvPr>
            <p:ph sz="half" idx="1"/>
          </p:nvPr>
        </p:nvSpPr>
        <p:spPr>
          <a:xfrm>
            <a:off x="838200" y="3936999"/>
            <a:ext cx="5181600" cy="2239964"/>
          </a:xfrm>
        </p:spPr>
        <p:style>
          <a:lnRef idx="2">
            <a:schemeClr val="accent1"/>
          </a:lnRef>
          <a:fillRef idx="1">
            <a:schemeClr val="lt1"/>
          </a:fillRef>
          <a:effectRef idx="0">
            <a:schemeClr val="accent1"/>
          </a:effectRef>
          <a:fontRef idx="minor">
            <a:schemeClr val="dk1"/>
          </a:fontRef>
        </p:style>
        <p:txBody>
          <a:bodyPr>
            <a:normAutofit fontScale="92500"/>
          </a:bodyPr>
          <a:lstStyle/>
          <a:p>
            <a:r>
              <a:rPr lang="cy-GB" dirty="0"/>
              <a:t>Gwyliwch y fideo ynglŷn â’r ddeddf ADY newydd (linc uchod). </a:t>
            </a:r>
          </a:p>
          <a:p>
            <a:r>
              <a:rPr lang="cy-GB" dirty="0"/>
              <a:t>Wrth wylio nodwch:</a:t>
            </a:r>
          </a:p>
          <a:p>
            <a:pPr lvl="1"/>
            <a:r>
              <a:rPr lang="cy-GB" dirty="0"/>
              <a:t>Pam bod angen deddf ADY newydd?</a:t>
            </a:r>
          </a:p>
          <a:p>
            <a:pPr lvl="1"/>
            <a:r>
              <a:rPr lang="cy-GB" dirty="0"/>
              <a:t>Beth yw’r prif newidiadau? </a:t>
            </a:r>
          </a:p>
          <a:p>
            <a:endParaRPr lang="en-GB" dirty="0"/>
          </a:p>
        </p:txBody>
      </p:sp>
      <p:sp>
        <p:nvSpPr>
          <p:cNvPr id="4" name="Content Placeholder 3"/>
          <p:cNvSpPr>
            <a:spLocks noGrp="1"/>
          </p:cNvSpPr>
          <p:nvPr>
            <p:ph sz="half" idx="2"/>
          </p:nvPr>
        </p:nvSpPr>
        <p:spPr>
          <a:xfrm>
            <a:off x="6172200" y="3936999"/>
            <a:ext cx="5181600" cy="2239963"/>
          </a:xfrm>
        </p:spPr>
        <p:style>
          <a:lnRef idx="2">
            <a:schemeClr val="accent2"/>
          </a:lnRef>
          <a:fillRef idx="1">
            <a:schemeClr val="lt1"/>
          </a:fillRef>
          <a:effectRef idx="0">
            <a:schemeClr val="accent2"/>
          </a:effectRef>
          <a:fontRef idx="minor">
            <a:schemeClr val="dk1"/>
          </a:fontRef>
        </p:style>
        <p:txBody>
          <a:bodyPr>
            <a:normAutofit fontScale="92500"/>
          </a:bodyPr>
          <a:lstStyle/>
          <a:p>
            <a:r>
              <a:rPr lang="en-GB" i="1" dirty="0"/>
              <a:t>Watch the short video about the new ALN act (link above). </a:t>
            </a:r>
          </a:p>
          <a:p>
            <a:r>
              <a:rPr lang="en-GB" i="1" dirty="0"/>
              <a:t>As you watch, make a note of:</a:t>
            </a:r>
          </a:p>
          <a:p>
            <a:pPr lvl="1"/>
            <a:r>
              <a:rPr lang="en-GB" i="1" dirty="0"/>
              <a:t>Why a new ALN act was required?</a:t>
            </a:r>
          </a:p>
          <a:p>
            <a:pPr lvl="1"/>
            <a:r>
              <a:rPr lang="en-GB" i="1" dirty="0"/>
              <a:t>What are some of the key changes? </a:t>
            </a:r>
          </a:p>
        </p:txBody>
      </p:sp>
      <p:pic>
        <p:nvPicPr>
          <p:cNvPr id="6" name="Picture 5"/>
          <p:cNvPicPr>
            <a:picLocks noChangeAspect="1"/>
          </p:cNvPicPr>
          <p:nvPr/>
        </p:nvPicPr>
        <p:blipFill>
          <a:blip r:embed="rId5"/>
          <a:stretch>
            <a:fillRect/>
          </a:stretch>
        </p:blipFill>
        <p:spPr>
          <a:xfrm>
            <a:off x="8057321" y="2399899"/>
            <a:ext cx="2386495" cy="1344447"/>
          </a:xfrm>
          <a:prstGeom prst="rect">
            <a:avLst/>
          </a:prstGeom>
        </p:spPr>
      </p:pic>
    </p:spTree>
    <p:extLst>
      <p:ext uri="{BB962C8B-B14F-4D97-AF65-F5344CB8AC3E}">
        <p14:creationId xmlns:p14="http://schemas.microsoft.com/office/powerpoint/2010/main" val="270418573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155635" y="3221374"/>
            <a:ext cx="5316772" cy="1325563"/>
          </a:xfrm>
        </p:spPr>
        <p:txBody>
          <a:bodyPr>
            <a:noAutofit/>
          </a:bodyPr>
          <a:lstStyle/>
          <a:p>
            <a:r>
              <a:rPr lang="en-GB" sz="3000" b="1" dirty="0"/>
              <a:t>This task is asking you to consider the ten core aims of the </a:t>
            </a:r>
            <a:r>
              <a:rPr lang="en-GB" sz="3000" b="1" i="1" dirty="0"/>
              <a:t>Additional Learning Needs and Education Tribunal (Wales) Act 2018 </a:t>
            </a:r>
            <a:r>
              <a:rPr lang="en-GB" sz="3000" b="1" dirty="0"/>
              <a:t>on slides 20 - 29. Can you explain your top 3 with regard to ensuring equity for all. Ensure clear reasoning for your choices. Research thoroughly to ensure good knowledge and understanding of the Bill.</a:t>
            </a:r>
          </a:p>
        </p:txBody>
      </p:sp>
      <p:sp>
        <p:nvSpPr>
          <p:cNvPr id="6" name="TextBox 5"/>
          <p:cNvSpPr txBox="1"/>
          <p:nvPr/>
        </p:nvSpPr>
        <p:spPr>
          <a:xfrm>
            <a:off x="785854" y="1437333"/>
            <a:ext cx="4419600" cy="4524315"/>
          </a:xfrm>
          <a:prstGeom prst="rect">
            <a:avLst/>
          </a:prstGeom>
          <a:noFill/>
        </p:spPr>
        <p:txBody>
          <a:bodyPr wrap="square" rtlCol="0">
            <a:spAutoFit/>
          </a:bodyPr>
          <a:lstStyle/>
          <a:p>
            <a:r>
              <a:rPr lang="en-GB" sz="2400" dirty="0">
                <a:solidFill>
                  <a:schemeClr val="accent6">
                    <a:lumMod val="75000"/>
                  </a:schemeClr>
                </a:solidFill>
              </a:rPr>
              <a:t>Mae’r dasg hon yn </a:t>
            </a:r>
            <a:r>
              <a:rPr lang="en-GB" sz="2400" dirty="0" err="1">
                <a:solidFill>
                  <a:schemeClr val="accent6">
                    <a:lumMod val="75000"/>
                  </a:schemeClr>
                </a:solidFill>
              </a:rPr>
              <a:t>gofyn</a:t>
            </a:r>
            <a:r>
              <a:rPr lang="en-GB" sz="2400" dirty="0">
                <a:solidFill>
                  <a:schemeClr val="accent6">
                    <a:lumMod val="75000"/>
                  </a:schemeClr>
                </a:solidFill>
              </a:rPr>
              <a:t> </a:t>
            </a:r>
            <a:r>
              <a:rPr lang="en-GB" sz="2400" dirty="0" err="1">
                <a:solidFill>
                  <a:schemeClr val="accent6">
                    <a:lumMod val="75000"/>
                  </a:schemeClr>
                </a:solidFill>
              </a:rPr>
              <a:t>i</a:t>
            </a:r>
            <a:r>
              <a:rPr lang="en-GB" sz="2400" dirty="0">
                <a:solidFill>
                  <a:schemeClr val="accent6">
                    <a:lumMod val="75000"/>
                  </a:schemeClr>
                </a:solidFill>
              </a:rPr>
              <a:t> chi  </a:t>
            </a:r>
            <a:r>
              <a:rPr lang="en-GB" sz="2400" dirty="0" err="1">
                <a:solidFill>
                  <a:schemeClr val="accent6">
                    <a:lumMod val="75000"/>
                  </a:schemeClr>
                </a:solidFill>
              </a:rPr>
              <a:t>ystyried</a:t>
            </a:r>
            <a:r>
              <a:rPr lang="en-GB" sz="2400" dirty="0">
                <a:solidFill>
                  <a:schemeClr val="accent6">
                    <a:lumMod val="75000"/>
                  </a:schemeClr>
                </a:solidFill>
              </a:rPr>
              <a:t> </a:t>
            </a:r>
            <a:r>
              <a:rPr lang="en-GB" sz="2400" dirty="0" err="1">
                <a:solidFill>
                  <a:schemeClr val="accent6">
                    <a:lumMod val="75000"/>
                  </a:schemeClr>
                </a:solidFill>
              </a:rPr>
              <a:t>deg</a:t>
            </a:r>
            <a:r>
              <a:rPr lang="en-GB" sz="2400" dirty="0">
                <a:solidFill>
                  <a:schemeClr val="accent6">
                    <a:lumMod val="75000"/>
                  </a:schemeClr>
                </a:solidFill>
              </a:rPr>
              <a:t> </a:t>
            </a:r>
            <a:r>
              <a:rPr lang="en-GB" sz="2400" dirty="0" err="1">
                <a:solidFill>
                  <a:schemeClr val="accent6">
                    <a:lumMod val="75000"/>
                  </a:schemeClr>
                </a:solidFill>
              </a:rPr>
              <a:t>amcan</a:t>
            </a:r>
            <a:r>
              <a:rPr lang="en-GB" sz="2400" dirty="0">
                <a:solidFill>
                  <a:schemeClr val="accent6">
                    <a:lumMod val="75000"/>
                  </a:schemeClr>
                </a:solidFill>
              </a:rPr>
              <a:t> </a:t>
            </a:r>
            <a:r>
              <a:rPr lang="en-GB" sz="2400" dirty="0" err="1">
                <a:solidFill>
                  <a:schemeClr val="accent6">
                    <a:lumMod val="75000"/>
                  </a:schemeClr>
                </a:solidFill>
              </a:rPr>
              <a:t>craidd</a:t>
            </a:r>
            <a:r>
              <a:rPr lang="en-GB" sz="2400" dirty="0">
                <a:solidFill>
                  <a:schemeClr val="accent6">
                    <a:lumMod val="75000"/>
                  </a:schemeClr>
                </a:solidFill>
              </a:rPr>
              <a:t> y </a:t>
            </a:r>
            <a:r>
              <a:rPr lang="en-GB" sz="2400" i="1" dirty="0" err="1">
                <a:solidFill>
                  <a:schemeClr val="accent6">
                    <a:lumMod val="75000"/>
                  </a:schemeClr>
                </a:solidFill>
              </a:rPr>
              <a:t>Ddeddf</a:t>
            </a:r>
            <a:r>
              <a:rPr lang="en-GB" sz="2400" i="1" dirty="0">
                <a:solidFill>
                  <a:schemeClr val="accent6">
                    <a:lumMod val="75000"/>
                  </a:schemeClr>
                </a:solidFill>
              </a:rPr>
              <a:t> </a:t>
            </a:r>
            <a:r>
              <a:rPr lang="en-GB" sz="2400" i="1" dirty="0" err="1">
                <a:solidFill>
                  <a:schemeClr val="accent6">
                    <a:lumMod val="75000"/>
                  </a:schemeClr>
                </a:solidFill>
              </a:rPr>
              <a:t>Anghenion</a:t>
            </a:r>
            <a:r>
              <a:rPr lang="en-GB" sz="2400" i="1" dirty="0">
                <a:solidFill>
                  <a:schemeClr val="accent6">
                    <a:lumMod val="75000"/>
                  </a:schemeClr>
                </a:solidFill>
              </a:rPr>
              <a:t> Dysgu </a:t>
            </a:r>
            <a:r>
              <a:rPr lang="en-GB" sz="2400" i="1" dirty="0" err="1">
                <a:solidFill>
                  <a:schemeClr val="accent6">
                    <a:lumMod val="75000"/>
                  </a:schemeClr>
                </a:solidFill>
              </a:rPr>
              <a:t>Ychwanegol</a:t>
            </a:r>
            <a:r>
              <a:rPr lang="en-GB" sz="2400" i="1" dirty="0">
                <a:solidFill>
                  <a:schemeClr val="accent6">
                    <a:lumMod val="75000"/>
                  </a:schemeClr>
                </a:solidFill>
              </a:rPr>
              <a:t> a’r </a:t>
            </a:r>
            <a:r>
              <a:rPr lang="en-GB" sz="2400" i="1" dirty="0" err="1">
                <a:solidFill>
                  <a:schemeClr val="accent6">
                    <a:lumMod val="75000"/>
                  </a:schemeClr>
                </a:solidFill>
              </a:rPr>
              <a:t>Tribiwnlys</a:t>
            </a:r>
            <a:r>
              <a:rPr lang="en-GB" sz="2400" i="1" dirty="0">
                <a:solidFill>
                  <a:schemeClr val="accent6">
                    <a:lumMod val="75000"/>
                  </a:schemeClr>
                </a:solidFill>
              </a:rPr>
              <a:t> </a:t>
            </a:r>
            <a:r>
              <a:rPr lang="en-GB" sz="2400" i="1" dirty="0" err="1">
                <a:solidFill>
                  <a:schemeClr val="accent6">
                    <a:lumMod val="75000"/>
                  </a:schemeClr>
                </a:solidFill>
              </a:rPr>
              <a:t>Addysg</a:t>
            </a:r>
            <a:r>
              <a:rPr lang="en-GB" sz="2400" i="1" dirty="0">
                <a:solidFill>
                  <a:schemeClr val="accent6">
                    <a:lumMod val="75000"/>
                  </a:schemeClr>
                </a:solidFill>
              </a:rPr>
              <a:t> (</a:t>
            </a:r>
            <a:r>
              <a:rPr lang="en-GB" sz="2400" i="1" dirty="0" err="1">
                <a:solidFill>
                  <a:schemeClr val="accent6">
                    <a:lumMod val="75000"/>
                  </a:schemeClr>
                </a:solidFill>
              </a:rPr>
              <a:t>Cymru</a:t>
            </a:r>
            <a:r>
              <a:rPr lang="en-GB" sz="2400" i="1" dirty="0">
                <a:solidFill>
                  <a:schemeClr val="accent6">
                    <a:lumMod val="75000"/>
                  </a:schemeClr>
                </a:solidFill>
              </a:rPr>
              <a:t>) 2018 </a:t>
            </a:r>
            <a:r>
              <a:rPr lang="en-GB" sz="2400" dirty="0" err="1">
                <a:solidFill>
                  <a:schemeClr val="accent6">
                    <a:lumMod val="75000"/>
                  </a:schemeClr>
                </a:solidFill>
              </a:rPr>
              <a:t>ar</a:t>
            </a:r>
            <a:r>
              <a:rPr lang="en-GB" sz="2400" dirty="0">
                <a:solidFill>
                  <a:schemeClr val="accent6">
                    <a:lumMod val="75000"/>
                  </a:schemeClr>
                </a:solidFill>
              </a:rPr>
              <a:t>  </a:t>
            </a:r>
            <a:r>
              <a:rPr lang="en-GB" sz="2400" dirty="0" err="1">
                <a:solidFill>
                  <a:schemeClr val="accent6">
                    <a:lumMod val="75000"/>
                  </a:schemeClr>
                </a:solidFill>
              </a:rPr>
              <a:t>sleidiau</a:t>
            </a:r>
            <a:r>
              <a:rPr lang="en-GB" sz="2400" dirty="0">
                <a:solidFill>
                  <a:schemeClr val="accent6">
                    <a:lumMod val="75000"/>
                  </a:schemeClr>
                </a:solidFill>
              </a:rPr>
              <a:t> 20 - 29. </a:t>
            </a:r>
            <a:r>
              <a:rPr lang="en-GB" sz="2400" dirty="0" err="1">
                <a:solidFill>
                  <a:schemeClr val="accent6">
                    <a:lumMod val="75000"/>
                  </a:schemeClr>
                </a:solidFill>
              </a:rPr>
              <a:t>Allwch</a:t>
            </a:r>
            <a:r>
              <a:rPr lang="en-GB" sz="2400" dirty="0">
                <a:solidFill>
                  <a:schemeClr val="accent6">
                    <a:lumMod val="75000"/>
                  </a:schemeClr>
                </a:solidFill>
              </a:rPr>
              <a:t> chi </a:t>
            </a:r>
            <a:r>
              <a:rPr lang="en-GB" sz="2400" dirty="0" err="1">
                <a:solidFill>
                  <a:schemeClr val="accent6">
                    <a:lumMod val="75000"/>
                  </a:schemeClr>
                </a:solidFill>
              </a:rPr>
              <a:t>benderfynu</a:t>
            </a:r>
            <a:r>
              <a:rPr lang="en-GB" sz="2400" dirty="0">
                <a:solidFill>
                  <a:schemeClr val="accent6">
                    <a:lumMod val="75000"/>
                  </a:schemeClr>
                </a:solidFill>
              </a:rPr>
              <a:t> </a:t>
            </a:r>
            <a:r>
              <a:rPr lang="en-GB" sz="2400" dirty="0" err="1">
                <a:solidFill>
                  <a:schemeClr val="accent6">
                    <a:lumMod val="75000"/>
                  </a:schemeClr>
                </a:solidFill>
              </a:rPr>
              <a:t>ar</a:t>
            </a:r>
            <a:r>
              <a:rPr lang="en-GB" sz="2400" dirty="0">
                <a:solidFill>
                  <a:schemeClr val="accent6">
                    <a:lumMod val="75000"/>
                  </a:schemeClr>
                </a:solidFill>
              </a:rPr>
              <a:t> y 3 </a:t>
            </a:r>
            <a:r>
              <a:rPr lang="en-GB" sz="2400" dirty="0" err="1">
                <a:solidFill>
                  <a:schemeClr val="accent6">
                    <a:lumMod val="75000"/>
                  </a:schemeClr>
                </a:solidFill>
              </a:rPr>
              <a:t>uchaf</a:t>
            </a:r>
            <a:r>
              <a:rPr lang="en-GB" sz="2400" dirty="0">
                <a:solidFill>
                  <a:schemeClr val="accent6">
                    <a:lumMod val="75000"/>
                  </a:schemeClr>
                </a:solidFill>
              </a:rPr>
              <a:t> o ran sicrhau </a:t>
            </a:r>
            <a:r>
              <a:rPr lang="en-GB" sz="2400" dirty="0" err="1">
                <a:solidFill>
                  <a:schemeClr val="accent6">
                    <a:lumMod val="75000"/>
                  </a:schemeClr>
                </a:solidFill>
              </a:rPr>
              <a:t>cyfiawnder</a:t>
            </a:r>
            <a:r>
              <a:rPr lang="en-GB" sz="2400" dirty="0">
                <a:solidFill>
                  <a:schemeClr val="accent6">
                    <a:lumMod val="75000"/>
                  </a:schemeClr>
                </a:solidFill>
              </a:rPr>
              <a:t> </a:t>
            </a:r>
            <a:r>
              <a:rPr lang="en-GB" sz="2400" dirty="0" err="1">
                <a:solidFill>
                  <a:schemeClr val="accent6">
                    <a:lumMod val="75000"/>
                  </a:schemeClr>
                </a:solidFill>
              </a:rPr>
              <a:t>i</a:t>
            </a:r>
            <a:r>
              <a:rPr lang="en-GB" sz="2400" dirty="0">
                <a:solidFill>
                  <a:schemeClr val="accent6">
                    <a:lumMod val="75000"/>
                  </a:schemeClr>
                </a:solidFill>
              </a:rPr>
              <a:t> bawb. </a:t>
            </a:r>
            <a:r>
              <a:rPr lang="en-GB" sz="2400" dirty="0" err="1">
                <a:solidFill>
                  <a:schemeClr val="accent6">
                    <a:lumMod val="75000"/>
                  </a:schemeClr>
                </a:solidFill>
              </a:rPr>
              <a:t>Sicrhewch</a:t>
            </a:r>
            <a:r>
              <a:rPr lang="en-GB" sz="2400" dirty="0">
                <a:solidFill>
                  <a:schemeClr val="accent6">
                    <a:lumMod val="75000"/>
                  </a:schemeClr>
                </a:solidFill>
              </a:rPr>
              <a:t> </a:t>
            </a:r>
            <a:r>
              <a:rPr lang="en-GB" sz="2400" dirty="0" err="1">
                <a:solidFill>
                  <a:schemeClr val="accent6">
                    <a:lumMod val="75000"/>
                  </a:schemeClr>
                </a:solidFill>
              </a:rPr>
              <a:t>resymu</a:t>
            </a:r>
            <a:r>
              <a:rPr lang="en-GB" sz="2400" dirty="0">
                <a:solidFill>
                  <a:schemeClr val="accent6">
                    <a:lumMod val="75000"/>
                  </a:schemeClr>
                </a:solidFill>
              </a:rPr>
              <a:t> clir </a:t>
            </a:r>
            <a:r>
              <a:rPr lang="en-GB" sz="2400" dirty="0" err="1">
                <a:solidFill>
                  <a:schemeClr val="accent6">
                    <a:lumMod val="75000"/>
                  </a:schemeClr>
                </a:solidFill>
              </a:rPr>
              <a:t>ar</a:t>
            </a:r>
            <a:r>
              <a:rPr lang="en-GB" sz="2400" dirty="0">
                <a:solidFill>
                  <a:schemeClr val="accent6">
                    <a:lumMod val="75000"/>
                  </a:schemeClr>
                </a:solidFill>
              </a:rPr>
              <a:t> gyfer eich </a:t>
            </a:r>
            <a:r>
              <a:rPr lang="en-GB" sz="2400" dirty="0" err="1">
                <a:solidFill>
                  <a:schemeClr val="accent6">
                    <a:lumMod val="75000"/>
                  </a:schemeClr>
                </a:solidFill>
              </a:rPr>
              <a:t>dewisiadau</a:t>
            </a:r>
            <a:r>
              <a:rPr lang="en-GB" sz="2400" dirty="0">
                <a:solidFill>
                  <a:schemeClr val="accent6">
                    <a:lumMod val="75000"/>
                  </a:schemeClr>
                </a:solidFill>
              </a:rPr>
              <a:t>. </a:t>
            </a:r>
            <a:r>
              <a:rPr lang="en-GB" sz="2400" dirty="0" err="1">
                <a:solidFill>
                  <a:schemeClr val="accent6">
                    <a:lumMod val="75000"/>
                  </a:schemeClr>
                </a:solidFill>
              </a:rPr>
              <a:t>Ymchwiliwch</a:t>
            </a:r>
            <a:r>
              <a:rPr lang="en-GB" sz="2400" dirty="0">
                <a:solidFill>
                  <a:schemeClr val="accent6">
                    <a:lumMod val="75000"/>
                  </a:schemeClr>
                </a:solidFill>
              </a:rPr>
              <a:t> yn </a:t>
            </a:r>
            <a:r>
              <a:rPr lang="en-GB" sz="2400" dirty="0" err="1">
                <a:solidFill>
                  <a:schemeClr val="accent6">
                    <a:lumMod val="75000"/>
                  </a:schemeClr>
                </a:solidFill>
              </a:rPr>
              <a:t>fanwl</a:t>
            </a:r>
            <a:r>
              <a:rPr lang="en-GB" sz="2400" dirty="0">
                <a:solidFill>
                  <a:schemeClr val="accent6">
                    <a:lumMod val="75000"/>
                  </a:schemeClr>
                </a:solidFill>
              </a:rPr>
              <a:t> </a:t>
            </a:r>
            <a:r>
              <a:rPr lang="en-GB" sz="2400" dirty="0" err="1">
                <a:solidFill>
                  <a:schemeClr val="accent6">
                    <a:lumMod val="75000"/>
                  </a:schemeClr>
                </a:solidFill>
              </a:rPr>
              <a:t>er</a:t>
            </a:r>
            <a:r>
              <a:rPr lang="en-GB" sz="2400" dirty="0">
                <a:solidFill>
                  <a:schemeClr val="accent6">
                    <a:lumMod val="75000"/>
                  </a:schemeClr>
                </a:solidFill>
              </a:rPr>
              <a:t> mwyn gallu arddangos dealltwriaeth a gwybodaeth </a:t>
            </a:r>
            <a:r>
              <a:rPr lang="en-GB" sz="2400" dirty="0" err="1">
                <a:solidFill>
                  <a:schemeClr val="accent6">
                    <a:lumMod val="75000"/>
                  </a:schemeClr>
                </a:solidFill>
              </a:rPr>
              <a:t>eglur</a:t>
            </a:r>
            <a:r>
              <a:rPr lang="en-GB" sz="2400" dirty="0">
                <a:solidFill>
                  <a:schemeClr val="accent6">
                    <a:lumMod val="75000"/>
                  </a:schemeClr>
                </a:solidFill>
              </a:rPr>
              <a:t> o’r </a:t>
            </a:r>
            <a:r>
              <a:rPr lang="en-GB" sz="2400" dirty="0" err="1">
                <a:solidFill>
                  <a:schemeClr val="accent6">
                    <a:lumMod val="75000"/>
                  </a:schemeClr>
                </a:solidFill>
              </a:rPr>
              <a:t>Bil</a:t>
            </a:r>
            <a:r>
              <a:rPr lang="en-GB" sz="2400" dirty="0">
                <a:solidFill>
                  <a:schemeClr val="accent6">
                    <a:lumMod val="75000"/>
                  </a:schemeClr>
                </a:solidFill>
              </a:rPr>
              <a:t>.</a:t>
            </a:r>
          </a:p>
        </p:txBody>
      </p:sp>
      <p:sp>
        <p:nvSpPr>
          <p:cNvPr id="7" name="TextBox 6"/>
          <p:cNvSpPr txBox="1"/>
          <p:nvPr/>
        </p:nvSpPr>
        <p:spPr>
          <a:xfrm>
            <a:off x="1086679" y="776116"/>
            <a:ext cx="2365513" cy="584775"/>
          </a:xfrm>
          <a:prstGeom prst="rect">
            <a:avLst/>
          </a:prstGeom>
          <a:noFill/>
        </p:spPr>
        <p:txBody>
          <a:bodyPr wrap="square" rtlCol="0">
            <a:spAutoFit/>
          </a:bodyPr>
          <a:lstStyle/>
          <a:p>
            <a:r>
              <a:rPr lang="en-GB" sz="3200" b="1" dirty="0"/>
              <a:t>TASG </a:t>
            </a:r>
          </a:p>
        </p:txBody>
      </p:sp>
      <p:sp>
        <p:nvSpPr>
          <p:cNvPr id="8" name="TextBox 7"/>
          <p:cNvSpPr txBox="1"/>
          <p:nvPr/>
        </p:nvSpPr>
        <p:spPr>
          <a:xfrm>
            <a:off x="7507357" y="776116"/>
            <a:ext cx="2365513" cy="584775"/>
          </a:xfrm>
          <a:prstGeom prst="rect">
            <a:avLst/>
          </a:prstGeom>
          <a:noFill/>
        </p:spPr>
        <p:txBody>
          <a:bodyPr wrap="square" rtlCol="0">
            <a:spAutoFit/>
          </a:bodyPr>
          <a:lstStyle/>
          <a:p>
            <a:r>
              <a:rPr lang="en-GB" sz="3200" b="1" dirty="0"/>
              <a:t>TASK </a:t>
            </a:r>
          </a:p>
        </p:txBody>
      </p:sp>
      <p:pic>
        <p:nvPicPr>
          <p:cNvPr id="9" name="Picture 8" descr="Your early years news, features and guides round up: 12th ...">
            <a:extLst>
              <a:ext uri="{FF2B5EF4-FFF2-40B4-BE49-F238E27FC236}">
                <a16:creationId xmlns:a16="http://schemas.microsoft.com/office/drawing/2014/main" id="{793A90F9-2B3E-4AB7-B222-F8DDD7F4D0B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307700" y="302458"/>
            <a:ext cx="2116866" cy="1058433"/>
          </a:xfrm>
          <a:prstGeom prst="rect">
            <a:avLst/>
          </a:prstGeom>
        </p:spPr>
      </p:pic>
    </p:spTree>
    <p:extLst>
      <p:ext uri="{BB962C8B-B14F-4D97-AF65-F5344CB8AC3E}">
        <p14:creationId xmlns:p14="http://schemas.microsoft.com/office/powerpoint/2010/main" val="17417518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solidFill>
                  <a:schemeClr val="accent6">
                    <a:lumMod val="50000"/>
                  </a:schemeClr>
                </a:solidFill>
              </a:rPr>
              <a:t>Y Term AAY</a:t>
            </a:r>
            <a:br>
              <a:rPr lang="en-GB">
                <a:solidFill>
                  <a:schemeClr val="accent6">
                    <a:lumMod val="50000"/>
                  </a:schemeClr>
                </a:solidFill>
              </a:rPr>
            </a:br>
            <a:r>
              <a:rPr lang="en-GB" i="1"/>
              <a:t>The term ALN</a:t>
            </a:r>
            <a:endParaRPr lang="en-US" i="1"/>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lnSpcReduction="10000"/>
          </a:bodyPr>
          <a:lstStyle/>
          <a:p>
            <a:r>
              <a:rPr lang="en-GB" err="1"/>
              <a:t>Bwriadau</a:t>
            </a:r>
            <a:endParaRPr lang="en-GB"/>
          </a:p>
          <a:p>
            <a:pPr lvl="1"/>
            <a:r>
              <a:rPr lang="en-GB" err="1"/>
              <a:t>Cyfiawnder</a:t>
            </a:r>
            <a:endParaRPr lang="en-GB"/>
          </a:p>
          <a:p>
            <a:pPr lvl="1"/>
            <a:r>
              <a:rPr lang="en-GB" err="1"/>
              <a:t>Cydlyniad</a:t>
            </a:r>
            <a:endParaRPr lang="en-GB"/>
          </a:p>
          <a:p>
            <a:pPr lvl="1"/>
            <a:r>
              <a:rPr lang="en-GB" err="1"/>
              <a:t>Lleihau</a:t>
            </a:r>
            <a:r>
              <a:rPr lang="en-GB"/>
              <a:t> stigma</a:t>
            </a:r>
          </a:p>
          <a:p>
            <a:pPr lvl="1"/>
            <a:r>
              <a:rPr lang="en-GB" err="1"/>
              <a:t>Wedi</a:t>
            </a:r>
            <a:r>
              <a:rPr lang="en-GB"/>
              <a:t> </a:t>
            </a:r>
            <a:r>
              <a:rPr lang="en-GB" err="1"/>
              <a:t>ei</a:t>
            </a:r>
            <a:r>
              <a:rPr lang="en-GB"/>
              <a:t> </a:t>
            </a:r>
            <a:r>
              <a:rPr lang="en-GB" err="1"/>
              <a:t>groesawu</a:t>
            </a:r>
            <a:r>
              <a:rPr lang="en-GB"/>
              <a:t> </a:t>
            </a:r>
            <a:r>
              <a:rPr lang="en-GB" err="1"/>
              <a:t>yn</a:t>
            </a:r>
            <a:r>
              <a:rPr lang="en-GB"/>
              <a:t> </a:t>
            </a:r>
            <a:r>
              <a:rPr lang="en-GB" err="1"/>
              <a:t>gyffredinol</a:t>
            </a:r>
          </a:p>
          <a:p>
            <a:r>
              <a:rPr lang="en-GB" err="1"/>
              <a:t>Pryderon</a:t>
            </a:r>
            <a:endParaRPr lang="en-GB"/>
          </a:p>
          <a:p>
            <a:pPr lvl="1"/>
            <a:r>
              <a:rPr lang="en-GB" err="1"/>
              <a:t>Agored</a:t>
            </a:r>
            <a:r>
              <a:rPr lang="en-GB"/>
              <a:t> </a:t>
            </a:r>
            <a:r>
              <a:rPr lang="en-GB" err="1"/>
              <a:t>i</a:t>
            </a:r>
            <a:r>
              <a:rPr lang="en-GB"/>
              <a:t> </a:t>
            </a:r>
            <a:r>
              <a:rPr lang="en-GB" err="1"/>
              <a:t>ddehongliad</a:t>
            </a:r>
            <a:r>
              <a:rPr lang="en-GB"/>
              <a:t> </a:t>
            </a:r>
            <a:endParaRPr lang="en-US"/>
          </a:p>
          <a:p>
            <a:pPr lvl="1"/>
            <a:r>
              <a:rPr lang="en-GB" err="1"/>
              <a:t>Posibl</a:t>
            </a:r>
            <a:r>
              <a:rPr lang="en-GB"/>
              <a:t> y </a:t>
            </a:r>
            <a:r>
              <a:rPr lang="en-GB" err="1"/>
              <a:t>gellir</a:t>
            </a:r>
            <a:r>
              <a:rPr lang="en-GB"/>
              <a:t> </a:t>
            </a:r>
            <a:r>
              <a:rPr lang="en-GB" err="1"/>
              <a:t>ei</a:t>
            </a:r>
            <a:r>
              <a:rPr lang="en-GB"/>
              <a:t> </a:t>
            </a:r>
            <a:r>
              <a:rPr lang="en-GB" err="1"/>
              <a:t>gymhwyso</a:t>
            </a:r>
            <a:r>
              <a:rPr lang="en-GB"/>
              <a:t> </a:t>
            </a:r>
            <a:r>
              <a:rPr lang="en-GB" err="1"/>
              <a:t>fod</a:t>
            </a:r>
            <a:r>
              <a:rPr lang="en-GB"/>
              <a:t> </a:t>
            </a:r>
            <a:r>
              <a:rPr lang="en-GB" err="1"/>
              <a:t>yn</a:t>
            </a:r>
            <a:r>
              <a:rPr lang="en-GB"/>
              <a:t> </a:t>
            </a:r>
            <a:r>
              <a:rPr lang="en-GB" err="1"/>
              <a:t>anghyson</a:t>
            </a:r>
            <a:endParaRPr lang="en-US"/>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i="1"/>
              <a:t>Intentions</a:t>
            </a:r>
          </a:p>
          <a:p>
            <a:pPr lvl="1"/>
            <a:r>
              <a:rPr lang="en-GB" i="1"/>
              <a:t>Equity</a:t>
            </a:r>
          </a:p>
          <a:p>
            <a:pPr lvl="1"/>
            <a:r>
              <a:rPr lang="en-GB" i="1"/>
              <a:t>Coherence</a:t>
            </a:r>
          </a:p>
          <a:p>
            <a:pPr lvl="1"/>
            <a:r>
              <a:rPr lang="en-GB" i="1"/>
              <a:t>Reduce stigma</a:t>
            </a:r>
          </a:p>
          <a:p>
            <a:pPr lvl="1"/>
            <a:r>
              <a:rPr lang="en-GB" i="1"/>
              <a:t>Generally welcomed</a:t>
            </a:r>
          </a:p>
          <a:p>
            <a:r>
              <a:rPr lang="en-GB" i="1"/>
              <a:t>Concerns</a:t>
            </a:r>
          </a:p>
          <a:p>
            <a:pPr lvl="1"/>
            <a:r>
              <a:rPr lang="en-GB" i="1"/>
              <a:t>Open to interpretation</a:t>
            </a:r>
          </a:p>
          <a:p>
            <a:pPr lvl="1"/>
            <a:r>
              <a:rPr lang="en-GB" i="1"/>
              <a:t>Could be applied inconsistently</a:t>
            </a:r>
          </a:p>
          <a:p>
            <a:pPr lvl="1"/>
            <a:endParaRPr lang="en-GB" i="1"/>
          </a:p>
          <a:p>
            <a:pPr lvl="1"/>
            <a:endParaRPr lang="en-GB" i="1"/>
          </a:p>
          <a:p>
            <a:pPr marL="457200" lvl="1" indent="0" algn="r">
              <a:buNone/>
            </a:pPr>
            <a:r>
              <a:rPr lang="en-GB" i="1" err="1"/>
              <a:t>Dauncey</a:t>
            </a:r>
            <a:r>
              <a:rPr lang="en-GB" i="1"/>
              <a:t>, 2016</a:t>
            </a:r>
            <a:endParaRPr lang="en-US" i="1"/>
          </a:p>
        </p:txBody>
      </p:sp>
      <p:pic>
        <p:nvPicPr>
          <p:cNvPr id="5" name="Picture 4" descr="Your early years news, features and guides round up: 12th ...">
            <a:extLst>
              <a:ext uri="{FF2B5EF4-FFF2-40B4-BE49-F238E27FC236}">
                <a16:creationId xmlns:a16="http://schemas.microsoft.com/office/drawing/2014/main" id="{247E8365-1940-45D3-9B14-37C8359FAE6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7504" y="275845"/>
            <a:ext cx="2116866" cy="1058433"/>
          </a:xfrm>
          <a:prstGeom prst="rect">
            <a:avLst/>
          </a:prstGeom>
        </p:spPr>
      </p:pic>
    </p:spTree>
    <p:extLst>
      <p:ext uri="{BB962C8B-B14F-4D97-AF65-F5344CB8AC3E}">
        <p14:creationId xmlns:p14="http://schemas.microsoft.com/office/powerpoint/2010/main" val="38203525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solidFill>
                  <a:schemeClr val="accent6">
                    <a:lumMod val="50000"/>
                  </a:schemeClr>
                </a:solidFill>
              </a:rPr>
              <a:t>Ystod</a:t>
            </a:r>
            <a:r>
              <a:rPr lang="en-GB">
                <a:solidFill>
                  <a:schemeClr val="accent6">
                    <a:lumMod val="50000"/>
                  </a:schemeClr>
                </a:solidFill>
              </a:rPr>
              <a:t> </a:t>
            </a:r>
            <a:r>
              <a:rPr lang="en-GB" err="1">
                <a:solidFill>
                  <a:schemeClr val="accent6">
                    <a:lumMod val="50000"/>
                  </a:schemeClr>
                </a:solidFill>
              </a:rPr>
              <a:t>Oedran</a:t>
            </a:r>
            <a:r>
              <a:rPr lang="en-GB">
                <a:solidFill>
                  <a:schemeClr val="accent6">
                    <a:lumMod val="50000"/>
                  </a:schemeClr>
                </a:solidFill>
              </a:rPr>
              <a:t> 0-25</a:t>
            </a:r>
            <a:br>
              <a:rPr lang="en-US"/>
            </a:br>
            <a:r>
              <a:rPr lang="en-GB" i="1"/>
              <a:t> 0-25 age range</a:t>
            </a:r>
            <a:endParaRPr lang="en-US" i="1"/>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lnSpcReduction="10000"/>
          </a:bodyPr>
          <a:lstStyle/>
          <a:p>
            <a:r>
              <a:rPr lang="en-GB" err="1"/>
              <a:t>Bwriadau</a:t>
            </a:r>
            <a:endParaRPr lang="en-GB"/>
          </a:p>
          <a:p>
            <a:pPr lvl="1"/>
            <a:r>
              <a:rPr lang="en-GB" err="1"/>
              <a:t>Tecach</a:t>
            </a:r>
            <a:r>
              <a:rPr lang="en-GB"/>
              <a:t> </a:t>
            </a:r>
            <a:r>
              <a:rPr lang="en-GB" err="1"/>
              <a:t>i</a:t>
            </a:r>
            <a:r>
              <a:rPr lang="en-GB"/>
              <a:t> </a:t>
            </a:r>
            <a:r>
              <a:rPr lang="en-GB" err="1"/>
              <a:t>fyfyrwyr</a:t>
            </a:r>
            <a:r>
              <a:rPr lang="en-GB"/>
              <a:t> </a:t>
            </a:r>
            <a:r>
              <a:rPr lang="en-GB" err="1"/>
              <a:t>Addysg</a:t>
            </a:r>
            <a:r>
              <a:rPr lang="en-GB"/>
              <a:t> </a:t>
            </a:r>
            <a:r>
              <a:rPr lang="en-GB" err="1"/>
              <a:t>Bellach</a:t>
            </a:r>
            <a:endParaRPr lang="en-GB"/>
          </a:p>
          <a:p>
            <a:pPr lvl="1"/>
            <a:r>
              <a:rPr lang="en-GB" err="1"/>
              <a:t>Gwella</a:t>
            </a:r>
            <a:r>
              <a:rPr lang="en-GB"/>
              <a:t> </a:t>
            </a:r>
            <a:r>
              <a:rPr lang="en-GB" err="1"/>
              <a:t>trosglwyddo</a:t>
            </a:r>
            <a:endParaRPr lang="en-GB" sz="3200" err="1"/>
          </a:p>
          <a:p>
            <a:r>
              <a:rPr lang="en-GB" err="1"/>
              <a:t>Pryderon</a:t>
            </a:r>
            <a:endParaRPr lang="en-GB"/>
          </a:p>
          <a:p>
            <a:pPr lvl="1"/>
            <a:r>
              <a:rPr lang="en-GB" err="1"/>
              <a:t>Angen</a:t>
            </a:r>
            <a:r>
              <a:rPr lang="en-GB"/>
              <a:t> </a:t>
            </a:r>
            <a:r>
              <a:rPr lang="en-GB" err="1"/>
              <a:t>mwy</a:t>
            </a:r>
            <a:r>
              <a:rPr lang="en-GB"/>
              <a:t> o </a:t>
            </a:r>
            <a:r>
              <a:rPr lang="en-GB" err="1"/>
              <a:t>eglurder</a:t>
            </a:r>
            <a:r>
              <a:rPr lang="en-GB"/>
              <a:t> am 0-3 &amp; 16+</a:t>
            </a:r>
          </a:p>
          <a:p>
            <a:pPr lvl="1"/>
            <a:r>
              <a:rPr lang="en-GB" err="1"/>
              <a:t>Ffocws</a:t>
            </a:r>
            <a:r>
              <a:rPr lang="en-GB"/>
              <a:t> dal </a:t>
            </a:r>
            <a:r>
              <a:rPr lang="en-GB" err="1"/>
              <a:t>ar</a:t>
            </a:r>
            <a:r>
              <a:rPr lang="en-GB"/>
              <a:t> </a:t>
            </a:r>
            <a:r>
              <a:rPr lang="en-GB" err="1"/>
              <a:t>oedran</a:t>
            </a:r>
            <a:r>
              <a:rPr lang="en-GB"/>
              <a:t> </a:t>
            </a:r>
            <a:r>
              <a:rPr lang="en-GB" err="1"/>
              <a:t>ysgol</a:t>
            </a:r>
            <a:endParaRPr lang="en-GB"/>
          </a:p>
          <a:p>
            <a:pPr lvl="1"/>
            <a:r>
              <a:rPr lang="en-GB" err="1"/>
              <a:t>Diffyg</a:t>
            </a:r>
            <a:r>
              <a:rPr lang="en-GB"/>
              <a:t> </a:t>
            </a:r>
            <a:r>
              <a:rPr lang="en-GB" err="1"/>
              <a:t>ffocws</a:t>
            </a:r>
            <a:r>
              <a:rPr lang="en-GB"/>
              <a:t> </a:t>
            </a:r>
            <a:r>
              <a:rPr lang="en-GB" err="1"/>
              <a:t>ar</a:t>
            </a:r>
            <a:r>
              <a:rPr lang="en-GB"/>
              <a:t> </a:t>
            </a:r>
            <a:r>
              <a:rPr lang="en-GB" err="1"/>
              <a:t>ddysgu</a:t>
            </a:r>
            <a:r>
              <a:rPr lang="en-GB"/>
              <a:t> </a:t>
            </a:r>
            <a:r>
              <a:rPr lang="en-GB" err="1"/>
              <a:t>yn</a:t>
            </a:r>
            <a:r>
              <a:rPr lang="en-GB"/>
              <a:t> y </a:t>
            </a:r>
            <a:r>
              <a:rPr lang="en-GB" err="1"/>
              <a:t>gwaith</a:t>
            </a:r>
            <a:r>
              <a:rPr lang="en-GB"/>
              <a:t>, </a:t>
            </a:r>
            <a:r>
              <a:rPr lang="en-GB" err="1"/>
              <a:t>prentisiaethau</a:t>
            </a:r>
            <a:r>
              <a:rPr lang="en-GB"/>
              <a:t> ac </a:t>
            </a:r>
            <a:r>
              <a:rPr lang="en-GB" err="1"/>
              <a:t>Addysg</a:t>
            </a:r>
            <a:r>
              <a:rPr lang="en-GB"/>
              <a:t> </a:t>
            </a:r>
            <a:r>
              <a:rPr lang="en-GB" err="1"/>
              <a:t>Uwch</a:t>
            </a:r>
            <a:endParaRPr lang="en-US"/>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i="1"/>
              <a:t>Intentions</a:t>
            </a:r>
          </a:p>
          <a:p>
            <a:pPr lvl="1"/>
            <a:r>
              <a:rPr lang="en-GB" i="1"/>
              <a:t>FE students – fairer</a:t>
            </a:r>
          </a:p>
          <a:p>
            <a:pPr lvl="1"/>
            <a:r>
              <a:rPr lang="en-GB" i="1"/>
              <a:t>Improve transition</a:t>
            </a:r>
          </a:p>
          <a:p>
            <a:r>
              <a:rPr lang="en-GB" i="1"/>
              <a:t>Concerns</a:t>
            </a:r>
          </a:p>
          <a:p>
            <a:pPr lvl="1"/>
            <a:r>
              <a:rPr lang="en-GB" i="1"/>
              <a:t>Further clarification on 0-3 &amp; 16+ sought</a:t>
            </a:r>
          </a:p>
          <a:p>
            <a:pPr lvl="1"/>
            <a:r>
              <a:rPr lang="en-GB" i="1"/>
              <a:t>Focus seems to be still on school age</a:t>
            </a:r>
          </a:p>
          <a:p>
            <a:pPr lvl="1"/>
            <a:r>
              <a:rPr lang="en-GB" i="1"/>
              <a:t>Lack of focus on work based learning, apprenticeships or HE</a:t>
            </a:r>
          </a:p>
          <a:p>
            <a:pPr marL="457200" lvl="1" indent="0">
              <a:buNone/>
            </a:pPr>
            <a:endParaRPr lang="en-GB" i="1"/>
          </a:p>
          <a:p>
            <a:pPr marL="457200" lvl="1" indent="0" algn="r">
              <a:buNone/>
            </a:pPr>
            <a:r>
              <a:rPr lang="en-GB" i="1" err="1"/>
              <a:t>Dauncey</a:t>
            </a:r>
            <a:r>
              <a:rPr lang="en-GB" i="1"/>
              <a:t>, 2016</a:t>
            </a:r>
            <a:endParaRPr lang="en-US" i="1"/>
          </a:p>
          <a:p>
            <a:pPr marL="457200" lvl="1" indent="0" algn="r">
              <a:buNone/>
            </a:pPr>
            <a:endParaRPr lang="en-GB" i="1"/>
          </a:p>
          <a:p>
            <a:pPr lvl="1"/>
            <a:endParaRPr lang="en-GB"/>
          </a:p>
        </p:txBody>
      </p:sp>
      <p:pic>
        <p:nvPicPr>
          <p:cNvPr id="5" name="Picture 4" descr="Your early years news, features and guides round up: 12th ...">
            <a:extLst>
              <a:ext uri="{FF2B5EF4-FFF2-40B4-BE49-F238E27FC236}">
                <a16:creationId xmlns:a16="http://schemas.microsoft.com/office/drawing/2014/main" id="{13D6599A-8E94-4161-9138-22A613DE5FB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7504" y="275845"/>
            <a:ext cx="2074439" cy="1037220"/>
          </a:xfrm>
          <a:prstGeom prst="rect">
            <a:avLst/>
          </a:prstGeom>
        </p:spPr>
      </p:pic>
    </p:spTree>
    <p:extLst>
      <p:ext uri="{BB962C8B-B14F-4D97-AF65-F5344CB8AC3E}">
        <p14:creationId xmlns:p14="http://schemas.microsoft.com/office/powerpoint/2010/main" val="3571413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Cynllun</a:t>
            </a:r>
            <a:r>
              <a:rPr lang="en-GB"/>
              <a:t> </a:t>
            </a:r>
            <a:r>
              <a:rPr lang="en-GB" err="1"/>
              <a:t>Unol</a:t>
            </a:r>
            <a:br>
              <a:rPr lang="en-GB"/>
            </a:br>
            <a:r>
              <a:rPr lang="en-GB" i="1"/>
              <a:t> A Unified Plan</a:t>
            </a:r>
            <a:endParaRPr lang="en-US" i="1"/>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r>
              <a:rPr lang="en-GB" err="1"/>
              <a:t>Bwriadau</a:t>
            </a:r>
            <a:endParaRPr lang="en-GB"/>
          </a:p>
          <a:p>
            <a:pPr lvl="1"/>
            <a:r>
              <a:rPr lang="en-GB" err="1"/>
              <a:t>Pob</a:t>
            </a:r>
            <a:r>
              <a:rPr lang="en-GB"/>
              <a:t> </a:t>
            </a:r>
            <a:r>
              <a:rPr lang="en-GB" err="1"/>
              <a:t>dysgwr</a:t>
            </a:r>
            <a:r>
              <a:rPr lang="en-GB"/>
              <a:t> â </a:t>
            </a:r>
            <a:r>
              <a:rPr lang="en-GB" err="1"/>
              <a:t>Chynllun</a:t>
            </a:r>
            <a:r>
              <a:rPr lang="en-GB"/>
              <a:t> </a:t>
            </a:r>
            <a:r>
              <a:rPr lang="en-GB" err="1"/>
              <a:t>Datblygu</a:t>
            </a:r>
            <a:r>
              <a:rPr lang="en-GB"/>
              <a:t> </a:t>
            </a:r>
            <a:r>
              <a:rPr lang="en-GB" err="1"/>
              <a:t>Unigol</a:t>
            </a:r>
            <a:endParaRPr lang="en-GB"/>
          </a:p>
          <a:p>
            <a:pPr lvl="1"/>
            <a:r>
              <a:rPr lang="en-GB" err="1"/>
              <a:t>Mwy</a:t>
            </a:r>
            <a:r>
              <a:rPr lang="en-GB"/>
              <a:t> </a:t>
            </a:r>
            <a:r>
              <a:rPr lang="en-GB" err="1"/>
              <a:t>hyblyg</a:t>
            </a:r>
            <a:r>
              <a:rPr lang="en-GB"/>
              <a:t> ac </a:t>
            </a:r>
            <a:r>
              <a:rPr lang="en-GB" err="1"/>
              <a:t>ymatebol</a:t>
            </a:r>
            <a:endParaRPr lang="en-GB"/>
          </a:p>
          <a:p>
            <a:pPr lvl="1"/>
            <a:r>
              <a:rPr lang="en-GB" err="1"/>
              <a:t>Parhâd</a:t>
            </a:r>
            <a:r>
              <a:rPr lang="en-GB"/>
              <a:t> a </a:t>
            </a:r>
            <a:r>
              <a:rPr lang="en-GB" err="1"/>
              <a:t>chysondeb</a:t>
            </a:r>
            <a:endParaRPr lang="en-GB"/>
          </a:p>
          <a:p>
            <a:r>
              <a:rPr lang="en-GB" err="1"/>
              <a:t>Pryderon</a:t>
            </a:r>
            <a:endParaRPr lang="en-GB"/>
          </a:p>
          <a:p>
            <a:pPr lvl="1"/>
            <a:r>
              <a:rPr lang="en-GB" err="1"/>
              <a:t>Diffyg</a:t>
            </a:r>
            <a:r>
              <a:rPr lang="en-GB"/>
              <a:t> </a:t>
            </a:r>
            <a:r>
              <a:rPr lang="en-GB" err="1"/>
              <a:t>eglurder</a:t>
            </a:r>
            <a:r>
              <a:rPr lang="en-GB"/>
              <a:t> </a:t>
            </a:r>
            <a:r>
              <a:rPr lang="en-GB" err="1"/>
              <a:t>ynglyn</a:t>
            </a:r>
            <a:r>
              <a:rPr lang="en-GB"/>
              <a:t> â </a:t>
            </a:r>
            <a:r>
              <a:rPr lang="en-GB" err="1"/>
              <a:t>phryd</a:t>
            </a:r>
            <a:r>
              <a:rPr lang="en-GB"/>
              <a:t> </a:t>
            </a:r>
            <a:r>
              <a:rPr lang="en-GB" err="1"/>
              <a:t>mae</a:t>
            </a:r>
            <a:r>
              <a:rPr lang="en-GB"/>
              <a:t>  </a:t>
            </a:r>
            <a:r>
              <a:rPr lang="en-GB" err="1"/>
              <a:t>arweiniad</a:t>
            </a:r>
            <a:r>
              <a:rPr lang="en-GB"/>
              <a:t> </a:t>
            </a:r>
            <a:r>
              <a:rPr lang="en-GB" err="1"/>
              <a:t>gan</a:t>
            </a:r>
            <a:r>
              <a:rPr lang="en-GB"/>
              <a:t> </a:t>
            </a:r>
            <a:r>
              <a:rPr lang="en-GB" err="1"/>
              <a:t>yr</a:t>
            </a:r>
            <a:r>
              <a:rPr lang="en-GB"/>
              <a:t> </a:t>
            </a:r>
            <a:r>
              <a:rPr lang="en-GB" err="1"/>
              <a:t>Awdurdod</a:t>
            </a:r>
            <a:r>
              <a:rPr lang="en-GB"/>
              <a:t> </a:t>
            </a:r>
            <a:r>
              <a:rPr lang="en-GB" err="1"/>
              <a:t>Lleol</a:t>
            </a:r>
            <a:r>
              <a:rPr lang="en-GB"/>
              <a:t> </a:t>
            </a:r>
            <a:r>
              <a:rPr lang="en-GB" err="1"/>
              <a:t>yn</a:t>
            </a:r>
            <a:r>
              <a:rPr lang="en-GB"/>
              <a:t> </a:t>
            </a:r>
            <a:r>
              <a:rPr lang="en-GB" err="1"/>
              <a:t>hytrach</a:t>
            </a:r>
            <a:r>
              <a:rPr lang="en-GB"/>
              <a:t> </a:t>
            </a:r>
            <a:r>
              <a:rPr lang="en-GB" err="1"/>
              <a:t>na’r</a:t>
            </a:r>
            <a:r>
              <a:rPr lang="en-GB"/>
              <a:t> </a:t>
            </a:r>
            <a:r>
              <a:rPr lang="en-GB" err="1"/>
              <a:t>ysgol</a:t>
            </a:r>
            <a:r>
              <a:rPr lang="en-GB"/>
              <a:t> / </a:t>
            </a:r>
            <a:r>
              <a:rPr lang="en-GB" err="1"/>
              <a:t>Addysg</a:t>
            </a:r>
            <a:r>
              <a:rPr lang="en-GB"/>
              <a:t> </a:t>
            </a:r>
            <a:r>
              <a:rPr lang="en-GB" err="1"/>
              <a:t>Bellach</a:t>
            </a:r>
            <a:endParaRPr lang="en-US"/>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r>
              <a:rPr lang="en-GB" i="1"/>
              <a:t>Intentions</a:t>
            </a:r>
          </a:p>
          <a:p>
            <a:pPr lvl="1"/>
            <a:r>
              <a:rPr lang="en-GB" i="1"/>
              <a:t>All learners have an Individual Development Plan</a:t>
            </a:r>
          </a:p>
          <a:p>
            <a:pPr lvl="1"/>
            <a:r>
              <a:rPr lang="en-GB" i="1"/>
              <a:t>More flexible and responsive</a:t>
            </a:r>
          </a:p>
          <a:p>
            <a:pPr lvl="1"/>
            <a:r>
              <a:rPr lang="en-GB" i="1"/>
              <a:t>Continuity and consistency</a:t>
            </a:r>
          </a:p>
          <a:p>
            <a:r>
              <a:rPr lang="en-GB" i="1"/>
              <a:t>Concerns</a:t>
            </a:r>
          </a:p>
          <a:p>
            <a:pPr lvl="1"/>
            <a:r>
              <a:rPr lang="en-GB" i="1"/>
              <a:t>Lack of clarity regarding where there is a lead by Local Authority and not school/ FE</a:t>
            </a:r>
          </a:p>
          <a:p>
            <a:pPr lvl="1" algn="r"/>
            <a:endParaRPr lang="en-GB"/>
          </a:p>
          <a:p>
            <a:pPr marL="457200" lvl="1" indent="0" algn="r">
              <a:buNone/>
            </a:pPr>
            <a:r>
              <a:rPr lang="en-GB" i="1" err="1"/>
              <a:t>Dauncey</a:t>
            </a:r>
            <a:r>
              <a:rPr lang="en-GB" i="1"/>
              <a:t>, 2016</a:t>
            </a:r>
            <a:endParaRPr lang="en-US" i="1"/>
          </a:p>
          <a:p>
            <a:pPr marL="457200" lvl="1" indent="0" algn="r">
              <a:buNone/>
            </a:pPr>
            <a:endParaRPr lang="en-GB"/>
          </a:p>
        </p:txBody>
      </p:sp>
      <p:pic>
        <p:nvPicPr>
          <p:cNvPr id="5" name="Picture 4" descr="Your early years news, features and guides round up: 12th ...">
            <a:extLst>
              <a:ext uri="{FF2B5EF4-FFF2-40B4-BE49-F238E27FC236}">
                <a16:creationId xmlns:a16="http://schemas.microsoft.com/office/drawing/2014/main" id="{C55FDAA4-B3E7-45D7-8810-BC4D76F6831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7504" y="275845"/>
            <a:ext cx="2261051" cy="1130526"/>
          </a:xfrm>
          <a:prstGeom prst="rect">
            <a:avLst/>
          </a:prstGeom>
        </p:spPr>
      </p:pic>
    </p:spTree>
    <p:extLst>
      <p:ext uri="{BB962C8B-B14F-4D97-AF65-F5344CB8AC3E}">
        <p14:creationId xmlns:p14="http://schemas.microsoft.com/office/powerpoint/2010/main" val="24729453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1626" y="365124"/>
            <a:ext cx="10515600" cy="1325563"/>
          </a:xfrm>
        </p:spPr>
        <p:txBody>
          <a:bodyPr>
            <a:normAutofit/>
          </a:bodyPr>
          <a:lstStyle/>
          <a:p>
            <a:pPr algn="ctr"/>
            <a:r>
              <a:rPr lang="en-GB" dirty="0" err="1">
                <a:solidFill>
                  <a:schemeClr val="accent6">
                    <a:lumMod val="50000"/>
                  </a:schemeClr>
                </a:solidFill>
              </a:rPr>
              <a:t>Mwy</a:t>
            </a:r>
            <a:r>
              <a:rPr lang="en-GB" dirty="0">
                <a:solidFill>
                  <a:schemeClr val="accent6">
                    <a:lumMod val="50000"/>
                  </a:schemeClr>
                </a:solidFill>
              </a:rPr>
              <a:t> o </a:t>
            </a:r>
            <a:r>
              <a:rPr lang="en-GB" dirty="0" err="1">
                <a:solidFill>
                  <a:schemeClr val="accent6">
                    <a:lumMod val="50000"/>
                  </a:schemeClr>
                </a:solidFill>
              </a:rPr>
              <a:t>Gydweithredu</a:t>
            </a:r>
            <a:br>
              <a:rPr lang="en-GB" dirty="0">
                <a:solidFill>
                  <a:schemeClr val="accent6">
                    <a:lumMod val="50000"/>
                  </a:schemeClr>
                </a:solidFill>
              </a:rPr>
            </a:br>
            <a:r>
              <a:rPr lang="en-GB" i="1" dirty="0"/>
              <a:t>Increased Collaboration</a:t>
            </a:r>
            <a:endParaRPr lang="en-US" sz="3100" i="1"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lnSpcReduction="10000"/>
          </a:bodyPr>
          <a:lstStyle/>
          <a:p>
            <a:r>
              <a:rPr lang="en-GB" err="1"/>
              <a:t>Bwriadau</a:t>
            </a:r>
            <a:endParaRPr lang="en-GB"/>
          </a:p>
          <a:p>
            <a:pPr lvl="1"/>
            <a:r>
              <a:rPr lang="en-GB" err="1"/>
              <a:t>Dyletswydd</a:t>
            </a:r>
            <a:r>
              <a:rPr lang="en-GB"/>
              <a:t> </a:t>
            </a:r>
            <a:r>
              <a:rPr lang="en-GB" err="1"/>
              <a:t>ar</a:t>
            </a:r>
            <a:r>
              <a:rPr lang="en-GB"/>
              <a:t> </a:t>
            </a:r>
            <a:r>
              <a:rPr lang="en-GB" err="1"/>
              <a:t>gyrff</a:t>
            </a:r>
            <a:r>
              <a:rPr lang="en-GB"/>
              <a:t> </a:t>
            </a:r>
            <a:r>
              <a:rPr lang="en-GB" err="1"/>
              <a:t>iechyd</a:t>
            </a:r>
            <a:r>
              <a:rPr lang="en-GB"/>
              <a:t> </a:t>
            </a:r>
            <a:r>
              <a:rPr lang="en-GB" err="1"/>
              <a:t>i</a:t>
            </a:r>
            <a:r>
              <a:rPr lang="en-GB"/>
              <a:t> </a:t>
            </a:r>
            <a:r>
              <a:rPr lang="en-GB" err="1"/>
              <a:t>ddarparu</a:t>
            </a:r>
            <a:r>
              <a:rPr lang="en-GB"/>
              <a:t> </a:t>
            </a:r>
            <a:r>
              <a:rPr lang="en-GB" err="1"/>
              <a:t>yr</a:t>
            </a:r>
            <a:r>
              <a:rPr lang="en-GB"/>
              <a:t> </a:t>
            </a:r>
            <a:r>
              <a:rPr lang="en-GB" err="1"/>
              <a:t>hyn</a:t>
            </a:r>
            <a:r>
              <a:rPr lang="en-GB"/>
              <a:t> </a:t>
            </a:r>
            <a:r>
              <a:rPr lang="en-GB" err="1"/>
              <a:t>sydd</a:t>
            </a:r>
            <a:r>
              <a:rPr lang="en-GB"/>
              <a:t> </a:t>
            </a:r>
            <a:r>
              <a:rPr lang="en-GB" err="1"/>
              <a:t>wedi</a:t>
            </a:r>
            <a:r>
              <a:rPr lang="en-GB"/>
              <a:t> </a:t>
            </a:r>
            <a:r>
              <a:rPr lang="en-GB" err="1"/>
              <a:t>ei</a:t>
            </a:r>
            <a:r>
              <a:rPr lang="en-GB"/>
              <a:t> </a:t>
            </a:r>
            <a:r>
              <a:rPr lang="en-GB" err="1"/>
              <a:t>osod</a:t>
            </a:r>
            <a:r>
              <a:rPr lang="en-GB"/>
              <a:t> </a:t>
            </a:r>
            <a:r>
              <a:rPr lang="en-GB" err="1"/>
              <a:t>allan</a:t>
            </a:r>
            <a:r>
              <a:rPr lang="en-GB"/>
              <a:t> </a:t>
            </a:r>
            <a:r>
              <a:rPr lang="en-GB" err="1"/>
              <a:t>yn</a:t>
            </a:r>
            <a:r>
              <a:rPr lang="en-GB"/>
              <a:t> y </a:t>
            </a:r>
            <a:r>
              <a:rPr lang="en-GB" err="1"/>
              <a:t>Cynlluniau</a:t>
            </a:r>
            <a:r>
              <a:rPr lang="en-GB"/>
              <a:t> </a:t>
            </a:r>
            <a:r>
              <a:rPr lang="en-GB" err="1"/>
              <a:t>Datblygu</a:t>
            </a:r>
            <a:r>
              <a:rPr lang="en-GB"/>
              <a:t> </a:t>
            </a:r>
            <a:r>
              <a:rPr lang="en-GB" err="1"/>
              <a:t>Unigol</a:t>
            </a:r>
            <a:r>
              <a:rPr lang="en-GB"/>
              <a:t> (</a:t>
            </a:r>
            <a:r>
              <a:rPr lang="en-GB" err="1"/>
              <a:t>CDUau</a:t>
            </a:r>
            <a:r>
              <a:rPr lang="en-GB"/>
              <a:t>)</a:t>
            </a:r>
          </a:p>
          <a:p>
            <a:r>
              <a:rPr lang="en-GB" err="1"/>
              <a:t>Pryderon</a:t>
            </a:r>
            <a:endParaRPr lang="en-GB"/>
          </a:p>
          <a:p>
            <a:pPr lvl="1"/>
            <a:r>
              <a:rPr lang="en-GB"/>
              <a:t>Ni </a:t>
            </a:r>
            <a:r>
              <a:rPr lang="en-GB" err="1"/>
              <a:t>fedr</a:t>
            </a:r>
            <a:r>
              <a:rPr lang="en-GB"/>
              <a:t> </a:t>
            </a:r>
            <a:r>
              <a:rPr lang="en-GB" err="1"/>
              <a:t>Awdurdodau</a:t>
            </a:r>
            <a:r>
              <a:rPr lang="en-GB"/>
              <a:t> </a:t>
            </a:r>
            <a:r>
              <a:rPr lang="en-GB" err="1"/>
              <a:t>Lleol</a:t>
            </a:r>
            <a:r>
              <a:rPr lang="en-GB"/>
              <a:t> </a:t>
            </a:r>
            <a:r>
              <a:rPr lang="en-GB" err="1"/>
              <a:t>baratoi</a:t>
            </a:r>
            <a:r>
              <a:rPr lang="en-GB"/>
              <a:t>, </a:t>
            </a:r>
            <a:r>
              <a:rPr lang="en-GB" err="1"/>
              <a:t>darparu</a:t>
            </a:r>
            <a:r>
              <a:rPr lang="en-GB"/>
              <a:t> </a:t>
            </a:r>
            <a:r>
              <a:rPr lang="en-GB" err="1"/>
              <a:t>nac</a:t>
            </a:r>
            <a:r>
              <a:rPr lang="en-GB"/>
              <a:t> </a:t>
            </a:r>
            <a:r>
              <a:rPr lang="en-GB" err="1"/>
              <a:t>adolygu</a:t>
            </a:r>
            <a:r>
              <a:rPr lang="en-GB"/>
              <a:t> </a:t>
            </a:r>
            <a:r>
              <a:rPr lang="en-GB" err="1"/>
              <a:t>cefnogaeth</a:t>
            </a:r>
            <a:r>
              <a:rPr lang="en-GB"/>
              <a:t> y </a:t>
            </a:r>
            <a:r>
              <a:rPr lang="en-GB" err="1"/>
              <a:t>Gwasanaeth</a:t>
            </a:r>
            <a:r>
              <a:rPr lang="en-GB"/>
              <a:t> </a:t>
            </a:r>
            <a:r>
              <a:rPr lang="en-GB" err="1"/>
              <a:t>Iechyd</a:t>
            </a:r>
            <a:endParaRPr lang="en-GB"/>
          </a:p>
          <a:p>
            <a:pPr lvl="1"/>
            <a:r>
              <a:rPr lang="en-GB"/>
              <a:t>‘</a:t>
            </a:r>
            <a:r>
              <a:rPr lang="en-GB" err="1"/>
              <a:t>Dylestswydd</a:t>
            </a:r>
            <a:r>
              <a:rPr lang="en-GB"/>
              <a:t>’ </a:t>
            </a:r>
            <a:r>
              <a:rPr lang="en-GB" err="1"/>
              <a:t>i</a:t>
            </a:r>
            <a:r>
              <a:rPr lang="en-GB"/>
              <a:t> </a:t>
            </a:r>
            <a:r>
              <a:rPr lang="en-GB" err="1"/>
              <a:t>fod</a:t>
            </a:r>
            <a:r>
              <a:rPr lang="en-GB"/>
              <a:t> </a:t>
            </a:r>
            <a:r>
              <a:rPr lang="en-GB" err="1"/>
              <a:t>yn</a:t>
            </a:r>
            <a:r>
              <a:rPr lang="en-GB"/>
              <a:t> </a:t>
            </a:r>
            <a:r>
              <a:rPr lang="en-GB" err="1"/>
              <a:t>glir</a:t>
            </a:r>
            <a:r>
              <a:rPr lang="en-GB"/>
              <a:t> </a:t>
            </a:r>
            <a:r>
              <a:rPr lang="en-GB" err="1"/>
              <a:t>gyda</a:t>
            </a:r>
            <a:r>
              <a:rPr lang="en-GB"/>
              <a:t> </a:t>
            </a:r>
            <a:r>
              <a:rPr lang="en-GB" err="1"/>
              <a:t>atebolrwydd</a:t>
            </a:r>
            <a:r>
              <a:rPr lang="en-GB"/>
              <a:t> </a:t>
            </a:r>
            <a:r>
              <a:rPr lang="en-GB" err="1"/>
              <a:t>i’r</a:t>
            </a:r>
            <a:r>
              <a:rPr lang="en-GB"/>
              <a:t> </a:t>
            </a:r>
            <a:r>
              <a:rPr lang="en-GB" err="1"/>
              <a:t>Tribiwnlys</a:t>
            </a:r>
            <a:r>
              <a:rPr lang="en-GB"/>
              <a:t> </a:t>
            </a:r>
            <a:r>
              <a:rPr lang="en-GB" err="1"/>
              <a:t>os</a:t>
            </a:r>
            <a:r>
              <a:rPr lang="en-GB"/>
              <a:t> </a:t>
            </a:r>
            <a:r>
              <a:rPr lang="en-GB" err="1"/>
              <a:t>oes</a:t>
            </a:r>
            <a:r>
              <a:rPr lang="en-GB"/>
              <a:t> </a:t>
            </a:r>
            <a:r>
              <a:rPr lang="en-GB" err="1"/>
              <a:t>angen</a:t>
            </a:r>
            <a:endParaRPr lang="en-US"/>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lnSpcReduction="10000"/>
          </a:bodyPr>
          <a:lstStyle/>
          <a:p>
            <a:r>
              <a:rPr lang="en-GB" i="1"/>
              <a:t>Intentions</a:t>
            </a:r>
          </a:p>
          <a:p>
            <a:pPr lvl="1"/>
            <a:r>
              <a:rPr lang="en-GB" i="1"/>
              <a:t>New duty on health bodies to provide what is set out in IDPs</a:t>
            </a:r>
          </a:p>
          <a:p>
            <a:r>
              <a:rPr lang="en-GB" i="1"/>
              <a:t>Concerns</a:t>
            </a:r>
          </a:p>
          <a:p>
            <a:pPr lvl="1"/>
            <a:r>
              <a:rPr lang="en-GB" i="1"/>
              <a:t>Local Authorities cannot prepare, deliver or review Health Service support</a:t>
            </a:r>
          </a:p>
          <a:p>
            <a:pPr lvl="1"/>
            <a:r>
              <a:rPr lang="en-GB" i="1"/>
              <a:t>‘Duty’ to be clear and  with recourse to Tribunal if required</a:t>
            </a:r>
          </a:p>
          <a:p>
            <a:pPr marL="457200" lvl="1" indent="0" algn="r">
              <a:buNone/>
            </a:pPr>
            <a:r>
              <a:rPr lang="en-GB" i="1" err="1"/>
              <a:t>Dauncey</a:t>
            </a:r>
            <a:r>
              <a:rPr lang="en-GB" i="1"/>
              <a:t>, 2016</a:t>
            </a:r>
            <a:endParaRPr lang="en-US" i="1"/>
          </a:p>
          <a:p>
            <a:pPr marL="457200" lvl="1" indent="0" algn="r">
              <a:buNone/>
            </a:pPr>
            <a:endParaRPr lang="en-GB" i="1"/>
          </a:p>
          <a:p>
            <a:pPr lvl="1"/>
            <a:endParaRPr lang="en-US"/>
          </a:p>
        </p:txBody>
      </p:sp>
      <p:pic>
        <p:nvPicPr>
          <p:cNvPr id="5" name="Picture 4" descr="Your early years news, features and guides round up: 12th ...">
            <a:extLst>
              <a:ext uri="{FF2B5EF4-FFF2-40B4-BE49-F238E27FC236}">
                <a16:creationId xmlns:a16="http://schemas.microsoft.com/office/drawing/2014/main" id="{0045FCA1-6FAB-4EA2-9A34-6781EED559F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407504" y="275845"/>
            <a:ext cx="2279712" cy="1139856"/>
          </a:xfrm>
          <a:prstGeom prst="rect">
            <a:avLst/>
          </a:prstGeom>
        </p:spPr>
      </p:pic>
    </p:spTree>
    <p:extLst>
      <p:ext uri="{BB962C8B-B14F-4D97-AF65-F5344CB8AC3E}">
        <p14:creationId xmlns:p14="http://schemas.microsoft.com/office/powerpoint/2010/main" val="48673405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04527" y="281149"/>
            <a:ext cx="10515600" cy="1325563"/>
          </a:xfrm>
        </p:spPr>
        <p:txBody>
          <a:bodyPr/>
          <a:lstStyle/>
          <a:p>
            <a:pPr algn="ctr"/>
            <a:r>
              <a:rPr lang="en-GB" dirty="0" err="1">
                <a:solidFill>
                  <a:schemeClr val="accent6">
                    <a:lumMod val="50000"/>
                  </a:schemeClr>
                </a:solidFill>
              </a:rPr>
              <a:t>Uchelgais</a:t>
            </a:r>
            <a:r>
              <a:rPr lang="en-GB" dirty="0">
                <a:solidFill>
                  <a:schemeClr val="accent6">
                    <a:lumMod val="50000"/>
                  </a:schemeClr>
                </a:solidFill>
              </a:rPr>
              <a:t> </a:t>
            </a:r>
            <a:r>
              <a:rPr lang="en-GB" dirty="0" err="1">
                <a:solidFill>
                  <a:schemeClr val="accent6">
                    <a:lumMod val="50000"/>
                  </a:schemeClr>
                </a:solidFill>
              </a:rPr>
              <a:t>Uwch</a:t>
            </a:r>
            <a:r>
              <a:rPr lang="en-GB" dirty="0">
                <a:solidFill>
                  <a:schemeClr val="accent6">
                    <a:lumMod val="50000"/>
                  </a:schemeClr>
                </a:solidFill>
              </a:rPr>
              <a:t> a </a:t>
            </a:r>
            <a:r>
              <a:rPr lang="en-GB" dirty="0" err="1">
                <a:solidFill>
                  <a:schemeClr val="accent6">
                    <a:lumMod val="50000"/>
                  </a:schemeClr>
                </a:solidFill>
              </a:rPr>
              <a:t>Gwell</a:t>
            </a:r>
            <a:r>
              <a:rPr lang="en-GB" dirty="0">
                <a:solidFill>
                  <a:schemeClr val="accent6">
                    <a:lumMod val="50000"/>
                  </a:schemeClr>
                </a:solidFill>
              </a:rPr>
              <a:t> </a:t>
            </a:r>
            <a:r>
              <a:rPr lang="en-GB" dirty="0" err="1">
                <a:solidFill>
                  <a:schemeClr val="accent6">
                    <a:lumMod val="50000"/>
                  </a:schemeClr>
                </a:solidFill>
              </a:rPr>
              <a:t>Deilliant</a:t>
            </a:r>
            <a:br>
              <a:rPr lang="en-US" dirty="0"/>
            </a:br>
            <a:r>
              <a:rPr lang="en-GB" i="1" dirty="0"/>
              <a:t>High aspirations and Improved Outcome</a:t>
            </a:r>
            <a:endParaRPr lang="en-US" i="1"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r>
              <a:rPr lang="en-GB" err="1"/>
              <a:t>Bwriadau</a:t>
            </a:r>
            <a:endParaRPr lang="en-GB"/>
          </a:p>
          <a:p>
            <a:pPr lvl="1"/>
            <a:r>
              <a:rPr lang="en-GB" err="1"/>
              <a:t>Safonau</a:t>
            </a:r>
            <a:r>
              <a:rPr lang="en-GB"/>
              <a:t> </a:t>
            </a:r>
            <a:r>
              <a:rPr lang="en-GB" err="1"/>
              <a:t>uchel</a:t>
            </a:r>
            <a:r>
              <a:rPr lang="en-GB"/>
              <a:t> </a:t>
            </a:r>
            <a:r>
              <a:rPr lang="en-GB" err="1"/>
              <a:t>yn</a:t>
            </a:r>
            <a:r>
              <a:rPr lang="en-GB"/>
              <a:t> </a:t>
            </a:r>
            <a:r>
              <a:rPr lang="en-GB" err="1"/>
              <a:t>gyffredinol</a:t>
            </a:r>
            <a:endParaRPr lang="en-GB"/>
          </a:p>
          <a:p>
            <a:pPr lvl="1"/>
            <a:r>
              <a:rPr lang="en-GB" err="1"/>
              <a:t>Rol</a:t>
            </a:r>
            <a:r>
              <a:rPr lang="en-GB"/>
              <a:t> y CADY </a:t>
            </a:r>
            <a:r>
              <a:rPr lang="en-GB" err="1"/>
              <a:t>yn</a:t>
            </a:r>
            <a:r>
              <a:rPr lang="en-GB"/>
              <a:t> </a:t>
            </a:r>
            <a:r>
              <a:rPr lang="en-GB" err="1"/>
              <a:t>statudol</a:t>
            </a:r>
            <a:r>
              <a:rPr lang="en-GB"/>
              <a:t> </a:t>
            </a:r>
          </a:p>
          <a:p>
            <a:pPr lvl="1"/>
            <a:r>
              <a:rPr lang="en-GB" err="1"/>
              <a:t>Swyddog</a:t>
            </a:r>
            <a:r>
              <a:rPr lang="en-GB"/>
              <a:t> </a:t>
            </a:r>
            <a:r>
              <a:rPr lang="en-GB" err="1"/>
              <a:t>Meddygol</a:t>
            </a:r>
            <a:r>
              <a:rPr lang="en-GB"/>
              <a:t> </a:t>
            </a:r>
            <a:r>
              <a:rPr lang="en-GB" err="1"/>
              <a:t>Dynodedig</a:t>
            </a:r>
            <a:r>
              <a:rPr lang="en-GB"/>
              <a:t> </a:t>
            </a:r>
            <a:r>
              <a:rPr lang="en-GB" err="1"/>
              <a:t>yn</a:t>
            </a:r>
            <a:r>
              <a:rPr lang="en-GB"/>
              <a:t> </a:t>
            </a:r>
            <a:r>
              <a:rPr lang="en-GB" err="1"/>
              <a:t>statudol</a:t>
            </a:r>
            <a:endParaRPr lang="en-GB"/>
          </a:p>
          <a:p>
            <a:r>
              <a:rPr lang="en-GB" err="1"/>
              <a:t>Pryderon</a:t>
            </a:r>
            <a:endParaRPr lang="en-GB" sz="3600"/>
          </a:p>
          <a:p>
            <a:pPr lvl="1"/>
            <a:r>
              <a:rPr lang="en-GB" err="1"/>
              <a:t>Hyfforddiant</a:t>
            </a:r>
            <a:r>
              <a:rPr lang="en-GB"/>
              <a:t> a </a:t>
            </a:r>
            <a:r>
              <a:rPr lang="en-GB" err="1"/>
              <a:t>chymwysterau</a:t>
            </a:r>
            <a:r>
              <a:rPr lang="en-GB"/>
              <a:t> </a:t>
            </a:r>
            <a:r>
              <a:rPr lang="en-GB" err="1"/>
              <a:t>priodol</a:t>
            </a:r>
          </a:p>
          <a:p>
            <a:pPr lvl="1"/>
            <a:r>
              <a:rPr lang="en-GB" err="1"/>
              <a:t>Pwysau</a:t>
            </a:r>
            <a:r>
              <a:rPr lang="en-GB"/>
              <a:t> </a:t>
            </a:r>
            <a:r>
              <a:rPr lang="en-GB" err="1"/>
              <a:t>gweinyddol</a:t>
            </a:r>
            <a:endParaRPr lang="en-US"/>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Autofit/>
          </a:bodyPr>
          <a:lstStyle/>
          <a:p>
            <a:r>
              <a:rPr lang="en-GB" i="1"/>
              <a:t>Intentions</a:t>
            </a:r>
          </a:p>
          <a:p>
            <a:pPr lvl="1"/>
            <a:r>
              <a:rPr lang="en-GB" i="1"/>
              <a:t>High standards are universal</a:t>
            </a:r>
          </a:p>
          <a:p>
            <a:pPr lvl="1"/>
            <a:r>
              <a:rPr lang="en-GB" i="1" err="1"/>
              <a:t>ALNCo</a:t>
            </a:r>
            <a:r>
              <a:rPr lang="en-GB" i="1"/>
              <a:t>- statutory</a:t>
            </a:r>
          </a:p>
          <a:p>
            <a:pPr lvl="1"/>
            <a:r>
              <a:rPr lang="en-GB" i="1"/>
              <a:t>Designated Medical Officer- statutory</a:t>
            </a:r>
          </a:p>
          <a:p>
            <a:r>
              <a:rPr lang="en-GB" i="1"/>
              <a:t>Concerns</a:t>
            </a:r>
          </a:p>
          <a:p>
            <a:pPr lvl="1"/>
            <a:r>
              <a:rPr lang="en-GB" i="1"/>
              <a:t>Appropriate qualifications and training</a:t>
            </a:r>
          </a:p>
          <a:p>
            <a:pPr lvl="1"/>
            <a:r>
              <a:rPr lang="en-GB" i="1"/>
              <a:t>Administrative burden </a:t>
            </a:r>
          </a:p>
          <a:p>
            <a:pPr marL="457200" lvl="1" indent="0">
              <a:buNone/>
            </a:pPr>
            <a:endParaRPr lang="en-GB" i="1"/>
          </a:p>
          <a:p>
            <a:pPr marL="457200" lvl="1" indent="0" algn="r">
              <a:buNone/>
            </a:pPr>
            <a:r>
              <a:rPr lang="en-GB" i="1" err="1"/>
              <a:t>Dauncey</a:t>
            </a:r>
            <a:r>
              <a:rPr lang="en-GB" i="1"/>
              <a:t>, 2016</a:t>
            </a:r>
            <a:endParaRPr lang="en-US" i="1"/>
          </a:p>
          <a:p>
            <a:pPr marL="457200" lvl="1" indent="0" algn="r">
              <a:buNone/>
            </a:pPr>
            <a:endParaRPr lang="en-US" i="1"/>
          </a:p>
        </p:txBody>
      </p:sp>
      <p:pic>
        <p:nvPicPr>
          <p:cNvPr id="5" name="Picture 4" descr="Your early years news, features and guides round up: 12th ...">
            <a:extLst>
              <a:ext uri="{FF2B5EF4-FFF2-40B4-BE49-F238E27FC236}">
                <a16:creationId xmlns:a16="http://schemas.microsoft.com/office/drawing/2014/main" id="{613C68D8-503D-405D-80BE-F2D4DB862B17}"/>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12184" y="481029"/>
            <a:ext cx="1851602" cy="925801"/>
          </a:xfrm>
          <a:prstGeom prst="rect">
            <a:avLst/>
          </a:prstGeom>
        </p:spPr>
      </p:pic>
    </p:spTree>
    <p:extLst>
      <p:ext uri="{BB962C8B-B14F-4D97-AF65-F5344CB8AC3E}">
        <p14:creationId xmlns:p14="http://schemas.microsoft.com/office/powerpoint/2010/main" val="31321752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9922" y="223107"/>
            <a:ext cx="10515600" cy="1325563"/>
          </a:xfrm>
        </p:spPr>
        <p:txBody>
          <a:bodyPr/>
          <a:lstStyle/>
          <a:p>
            <a:pPr algn="ctr"/>
            <a:r>
              <a:rPr lang="en-GB" dirty="0">
                <a:solidFill>
                  <a:schemeClr val="accent6">
                    <a:lumMod val="50000"/>
                  </a:schemeClr>
                </a:solidFill>
              </a:rPr>
              <a:t>System </a:t>
            </a:r>
            <a:r>
              <a:rPr lang="en-GB" dirty="0" err="1">
                <a:solidFill>
                  <a:schemeClr val="accent6">
                    <a:lumMod val="50000"/>
                  </a:schemeClr>
                </a:solidFill>
              </a:rPr>
              <a:t>Symlach</a:t>
            </a:r>
            <a:r>
              <a:rPr lang="en-GB" dirty="0">
                <a:solidFill>
                  <a:schemeClr val="accent6">
                    <a:lumMod val="50000"/>
                  </a:schemeClr>
                </a:solidFill>
              </a:rPr>
              <a:t> </a:t>
            </a:r>
            <a:br>
              <a:rPr lang="en-GB" dirty="0">
                <a:solidFill>
                  <a:schemeClr val="accent6">
                    <a:lumMod val="50000"/>
                  </a:schemeClr>
                </a:solidFill>
              </a:rPr>
            </a:br>
            <a:r>
              <a:rPr lang="en-GB" i="1" dirty="0"/>
              <a:t>A Simpler, Less Adversarial System</a:t>
            </a:r>
            <a:endParaRPr lang="en-US" i="1"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a:normAutofit/>
          </a:bodyPr>
          <a:lstStyle/>
          <a:p>
            <a:r>
              <a:rPr lang="en-GB" err="1"/>
              <a:t>Bwriadau</a:t>
            </a:r>
            <a:endParaRPr lang="en-GB"/>
          </a:p>
          <a:p>
            <a:pPr lvl="1"/>
            <a:r>
              <a:rPr lang="en-GB" err="1"/>
              <a:t>Bydd</a:t>
            </a:r>
            <a:r>
              <a:rPr lang="en-GB"/>
              <a:t> </a:t>
            </a:r>
            <a:r>
              <a:rPr lang="en-GB" err="1"/>
              <a:t>cyflwyno’r</a:t>
            </a:r>
            <a:r>
              <a:rPr lang="en-GB"/>
              <a:t> CDU </a:t>
            </a:r>
            <a:r>
              <a:rPr lang="en-GB" err="1"/>
              <a:t>ar</a:t>
            </a:r>
            <a:r>
              <a:rPr lang="en-GB"/>
              <a:t> </a:t>
            </a:r>
            <a:r>
              <a:rPr lang="en-GB" err="1"/>
              <a:t>gyfer</a:t>
            </a:r>
            <a:r>
              <a:rPr lang="en-GB"/>
              <a:t> </a:t>
            </a:r>
            <a:r>
              <a:rPr lang="en-GB" err="1"/>
              <a:t>pob</a:t>
            </a:r>
            <a:r>
              <a:rPr lang="en-GB"/>
              <a:t> </a:t>
            </a:r>
            <a:r>
              <a:rPr lang="en-GB" err="1"/>
              <a:t>dysgwr</a:t>
            </a:r>
            <a:r>
              <a:rPr lang="en-GB"/>
              <a:t> ag ADY </a:t>
            </a:r>
            <a:r>
              <a:rPr lang="en-GB" err="1"/>
              <a:t>yn</a:t>
            </a:r>
            <a:r>
              <a:rPr lang="en-GB"/>
              <a:t> </a:t>
            </a:r>
            <a:r>
              <a:rPr lang="en-GB" err="1"/>
              <a:t>diddymu’r</a:t>
            </a:r>
            <a:r>
              <a:rPr lang="en-GB"/>
              <a:t> </a:t>
            </a:r>
            <a:r>
              <a:rPr lang="en-GB" err="1"/>
              <a:t>rhaniad</a:t>
            </a:r>
            <a:r>
              <a:rPr lang="en-GB"/>
              <a:t> </a:t>
            </a:r>
            <a:r>
              <a:rPr lang="en-GB" err="1"/>
              <a:t>artiffisial</a:t>
            </a:r>
            <a:r>
              <a:rPr lang="en-GB"/>
              <a:t> a </a:t>
            </a:r>
            <a:r>
              <a:rPr lang="en-GB" err="1"/>
              <a:t>chynhennus</a:t>
            </a:r>
            <a:r>
              <a:rPr lang="en-GB"/>
              <a:t> </a:t>
            </a:r>
            <a:r>
              <a:rPr lang="en-GB" err="1"/>
              <a:t>rhwng</a:t>
            </a:r>
            <a:r>
              <a:rPr lang="en-GB"/>
              <a:t> </a:t>
            </a:r>
            <a:r>
              <a:rPr lang="en-GB" err="1"/>
              <a:t>datganiadau</a:t>
            </a:r>
            <a:r>
              <a:rPr lang="en-GB"/>
              <a:t> a dim </a:t>
            </a:r>
            <a:r>
              <a:rPr lang="en-GB" err="1"/>
              <a:t>datganiadau</a:t>
            </a:r>
            <a:endParaRPr lang="en-GB"/>
          </a:p>
          <a:p>
            <a:r>
              <a:rPr lang="en-GB" err="1"/>
              <a:t>Pryderon</a:t>
            </a:r>
            <a:endParaRPr lang="en-GB"/>
          </a:p>
          <a:p>
            <a:pPr lvl="1"/>
            <a:r>
              <a:rPr lang="en-GB"/>
              <a:t>Y </a:t>
            </a:r>
            <a:r>
              <a:rPr lang="en-GB" err="1"/>
              <a:t>potensial</a:t>
            </a:r>
            <a:r>
              <a:rPr lang="en-GB"/>
              <a:t> am </a:t>
            </a:r>
            <a:r>
              <a:rPr lang="en-GB" err="1"/>
              <a:t>leihau</a:t>
            </a:r>
            <a:r>
              <a:rPr lang="en-GB"/>
              <a:t> </a:t>
            </a:r>
            <a:r>
              <a:rPr lang="en-GB" err="1"/>
              <a:t>darpariaeth</a:t>
            </a:r>
            <a:r>
              <a:rPr lang="en-GB"/>
              <a:t> </a:t>
            </a:r>
            <a:r>
              <a:rPr lang="en-GB" err="1"/>
              <a:t>ar</a:t>
            </a:r>
            <a:r>
              <a:rPr lang="en-GB"/>
              <a:t> </a:t>
            </a:r>
            <a:r>
              <a:rPr lang="en-GB" err="1"/>
              <a:t>gyfer</a:t>
            </a:r>
            <a:r>
              <a:rPr lang="en-GB"/>
              <a:t> </a:t>
            </a:r>
            <a:r>
              <a:rPr lang="en-GB" err="1"/>
              <a:t>dysgwyr</a:t>
            </a:r>
            <a:r>
              <a:rPr lang="en-GB"/>
              <a:t> ag </a:t>
            </a:r>
            <a:r>
              <a:rPr lang="en-GB" err="1"/>
              <a:t>anghenion</a:t>
            </a:r>
            <a:r>
              <a:rPr lang="en-GB"/>
              <a:t> </a:t>
            </a:r>
            <a:r>
              <a:rPr lang="en-GB" err="1"/>
              <a:t>dwys</a:t>
            </a:r>
            <a:r>
              <a:rPr lang="en-GB"/>
              <a:t> a </a:t>
            </a:r>
            <a:r>
              <a:rPr lang="en-GB" err="1"/>
              <a:t>chymhleth</a:t>
            </a:r>
            <a:endParaRPr lang="en-US"/>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r>
              <a:rPr lang="en-GB" i="1"/>
              <a:t>Intentions</a:t>
            </a:r>
          </a:p>
          <a:p>
            <a:pPr lvl="1"/>
            <a:r>
              <a:rPr lang="en-GB" i="1"/>
              <a:t>Introducing the IDP for all learners with ALN will remove the current artificial and contentious divide between statements and non-statements</a:t>
            </a:r>
          </a:p>
          <a:p>
            <a:r>
              <a:rPr lang="en-GB" sz="3200" i="1"/>
              <a:t>Concerns</a:t>
            </a:r>
          </a:p>
          <a:p>
            <a:pPr lvl="1"/>
            <a:r>
              <a:rPr lang="en-GB" i="1"/>
              <a:t>Potential watering down of provision for learners with severe and complex needs</a:t>
            </a:r>
          </a:p>
          <a:p>
            <a:pPr marL="0" indent="0" algn="r">
              <a:buNone/>
            </a:pPr>
            <a:r>
              <a:rPr lang="en-GB" sz="2400" i="1" err="1"/>
              <a:t>Dauncey</a:t>
            </a:r>
            <a:r>
              <a:rPr lang="en-GB" sz="2400" i="1"/>
              <a:t>, 2016</a:t>
            </a:r>
            <a:endParaRPr lang="en-US" sz="2400" i="1"/>
          </a:p>
          <a:p>
            <a:pPr marL="0" indent="0" algn="r">
              <a:buNone/>
            </a:pPr>
            <a:endParaRPr lang="en-US" sz="3600"/>
          </a:p>
        </p:txBody>
      </p:sp>
      <p:pic>
        <p:nvPicPr>
          <p:cNvPr id="5" name="Picture 4" descr="Your early years news, features and guides round up: 12th ...">
            <a:extLst>
              <a:ext uri="{FF2B5EF4-FFF2-40B4-BE49-F238E27FC236}">
                <a16:creationId xmlns:a16="http://schemas.microsoft.com/office/drawing/2014/main" id="{5228D869-64D3-402A-B962-DC933C144A8C}"/>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72818" y="365125"/>
            <a:ext cx="1813182" cy="906591"/>
          </a:xfrm>
          <a:prstGeom prst="rect">
            <a:avLst/>
          </a:prstGeom>
        </p:spPr>
      </p:pic>
    </p:spTree>
    <p:extLst>
      <p:ext uri="{BB962C8B-B14F-4D97-AF65-F5344CB8AC3E}">
        <p14:creationId xmlns:p14="http://schemas.microsoft.com/office/powerpoint/2010/main" val="252648274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2519" y="145879"/>
            <a:ext cx="10515600" cy="1325563"/>
          </a:xfrm>
        </p:spPr>
        <p:txBody>
          <a:bodyPr>
            <a:normAutofit fontScale="90000"/>
          </a:bodyPr>
          <a:lstStyle/>
          <a:p>
            <a:pPr algn="ctr"/>
            <a:br>
              <a:rPr lang="en-US" dirty="0"/>
            </a:br>
            <a:br>
              <a:rPr lang="en-US" dirty="0"/>
            </a:br>
            <a:r>
              <a:rPr lang="en-GB" sz="4000" dirty="0" err="1">
                <a:solidFill>
                  <a:schemeClr val="accent6">
                    <a:lumMod val="50000"/>
                  </a:schemeClr>
                </a:solidFill>
              </a:rPr>
              <a:t>Osgoi</a:t>
            </a:r>
            <a:r>
              <a:rPr lang="en-GB" sz="4000" dirty="0">
                <a:solidFill>
                  <a:schemeClr val="accent6">
                    <a:lumMod val="50000"/>
                  </a:schemeClr>
                </a:solidFill>
              </a:rPr>
              <a:t> a </a:t>
            </a:r>
            <a:r>
              <a:rPr lang="en-GB" sz="4000" dirty="0" err="1">
                <a:solidFill>
                  <a:schemeClr val="accent6">
                    <a:lumMod val="50000"/>
                  </a:schemeClr>
                </a:solidFill>
              </a:rPr>
              <a:t>Datrys</a:t>
            </a:r>
            <a:r>
              <a:rPr lang="en-GB" sz="4000" dirty="0">
                <a:solidFill>
                  <a:schemeClr val="accent6">
                    <a:lumMod val="50000"/>
                  </a:schemeClr>
                </a:solidFill>
              </a:rPr>
              <a:t> </a:t>
            </a:r>
            <a:r>
              <a:rPr lang="en-GB" sz="4000" dirty="0" err="1">
                <a:solidFill>
                  <a:schemeClr val="accent6">
                    <a:lumMod val="50000"/>
                  </a:schemeClr>
                </a:solidFill>
              </a:rPr>
              <a:t>Anghytunedebau</a:t>
            </a:r>
            <a:br>
              <a:rPr lang="en-US" dirty="0"/>
            </a:br>
            <a:r>
              <a:rPr lang="en-GB" sz="4000" i="1" dirty="0"/>
              <a:t>Avoiding and Resolving Disagreements</a:t>
            </a:r>
            <a:br>
              <a:rPr lang="en-US" dirty="0"/>
            </a:br>
            <a:br>
              <a:rPr lang="en-US" dirty="0"/>
            </a:br>
            <a:endParaRPr lang="en-US" sz="3600"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r>
              <a:rPr lang="en-GB" err="1"/>
              <a:t>Bwriadau</a:t>
            </a:r>
            <a:endParaRPr lang="en-GB"/>
          </a:p>
          <a:p>
            <a:pPr lvl="1"/>
            <a:r>
              <a:rPr lang="en-GB" err="1"/>
              <a:t>Mynediad</a:t>
            </a:r>
            <a:r>
              <a:rPr lang="en-GB"/>
              <a:t> at </a:t>
            </a:r>
            <a:r>
              <a:rPr lang="en-GB" err="1"/>
              <a:t>berson</a:t>
            </a:r>
            <a:r>
              <a:rPr lang="en-GB"/>
              <a:t> </a:t>
            </a:r>
            <a:r>
              <a:rPr lang="en-GB" err="1"/>
              <a:t>annibynnol</a:t>
            </a:r>
            <a:endParaRPr lang="en-GB"/>
          </a:p>
          <a:p>
            <a:pPr lvl="1"/>
            <a:r>
              <a:rPr lang="en-GB" err="1"/>
              <a:t>Gwasanaethau</a:t>
            </a:r>
            <a:r>
              <a:rPr lang="en-GB"/>
              <a:t> </a:t>
            </a:r>
            <a:r>
              <a:rPr lang="en-GB" err="1"/>
              <a:t>eiriolaeth</a:t>
            </a:r>
            <a:endParaRPr lang="en-GB"/>
          </a:p>
          <a:p>
            <a:r>
              <a:rPr lang="en-GB" err="1"/>
              <a:t>Pryderon</a:t>
            </a:r>
            <a:endParaRPr lang="en-GB"/>
          </a:p>
          <a:p>
            <a:pPr lvl="1"/>
            <a:r>
              <a:rPr lang="en-GB" err="1"/>
              <a:t>Angen</a:t>
            </a:r>
            <a:r>
              <a:rPr lang="en-GB"/>
              <a:t> </a:t>
            </a:r>
            <a:r>
              <a:rPr lang="en-GB" err="1"/>
              <a:t>sicrwydd</a:t>
            </a:r>
            <a:r>
              <a:rPr lang="en-GB"/>
              <a:t> bod </a:t>
            </a:r>
            <a:r>
              <a:rPr lang="en-GB" err="1"/>
              <a:t>gwasanaethau</a:t>
            </a:r>
            <a:r>
              <a:rPr lang="en-GB"/>
              <a:t> </a:t>
            </a:r>
            <a:r>
              <a:rPr lang="en-GB" err="1"/>
              <a:t>eiriolaeth</a:t>
            </a:r>
            <a:r>
              <a:rPr lang="en-GB"/>
              <a:t> </a:t>
            </a:r>
            <a:r>
              <a:rPr lang="en-GB" err="1"/>
              <a:t>yn</a:t>
            </a:r>
            <a:r>
              <a:rPr lang="en-GB"/>
              <a:t> </a:t>
            </a:r>
            <a:r>
              <a:rPr lang="en-GB" err="1"/>
              <a:t>parhau</a:t>
            </a:r>
            <a:r>
              <a:rPr lang="en-GB"/>
              <a:t> </a:t>
            </a:r>
            <a:r>
              <a:rPr lang="en-GB" err="1"/>
              <a:t>yn</a:t>
            </a:r>
            <a:r>
              <a:rPr lang="en-GB"/>
              <a:t> </a:t>
            </a:r>
            <a:r>
              <a:rPr lang="en-GB" err="1"/>
              <a:t>annibynnol</a:t>
            </a:r>
            <a:r>
              <a:rPr lang="en-GB"/>
              <a:t> ac </a:t>
            </a:r>
            <a:r>
              <a:rPr lang="en-GB" err="1"/>
              <a:t>ar</a:t>
            </a:r>
            <a:r>
              <a:rPr lang="en-GB"/>
              <a:t> </a:t>
            </a:r>
            <a:r>
              <a:rPr lang="en-GB" err="1"/>
              <a:t>wahân</a:t>
            </a:r>
            <a:r>
              <a:rPr lang="en-GB"/>
              <a:t> </a:t>
            </a:r>
            <a:r>
              <a:rPr lang="en-GB" err="1"/>
              <a:t>o’r</a:t>
            </a:r>
            <a:r>
              <a:rPr lang="en-GB"/>
              <a:t> </a:t>
            </a:r>
            <a:r>
              <a:rPr lang="en-GB" err="1"/>
              <a:t>awdurdodau</a:t>
            </a:r>
            <a:r>
              <a:rPr lang="en-GB"/>
              <a:t> </a:t>
            </a:r>
            <a:r>
              <a:rPr lang="en-GB" err="1"/>
              <a:t>lleol</a:t>
            </a:r>
            <a:endParaRPr lang="en-US"/>
          </a:p>
        </p:txBody>
      </p:sp>
      <p:sp>
        <p:nvSpPr>
          <p:cNvPr id="4" name="Content Placeholder 3"/>
          <p:cNvSpPr>
            <a:spLocks noGrp="1"/>
          </p:cNvSpPr>
          <p:nvPr>
            <p:ph sz="half" idx="2"/>
          </p:nvPr>
        </p:nvSpPr>
        <p:spPr/>
        <p:style>
          <a:lnRef idx="2">
            <a:schemeClr val="accent1"/>
          </a:lnRef>
          <a:fillRef idx="1">
            <a:schemeClr val="lt1"/>
          </a:fillRef>
          <a:effectRef idx="0">
            <a:schemeClr val="accent1"/>
          </a:effectRef>
          <a:fontRef idx="minor">
            <a:schemeClr val="dk1"/>
          </a:fontRef>
        </p:style>
        <p:txBody>
          <a:bodyPr>
            <a:normAutofit/>
          </a:bodyPr>
          <a:lstStyle/>
          <a:p>
            <a:r>
              <a:rPr lang="en-GB" i="1"/>
              <a:t>Intentions</a:t>
            </a:r>
          </a:p>
          <a:p>
            <a:pPr lvl="1"/>
            <a:r>
              <a:rPr lang="en-GB" i="1"/>
              <a:t>Access to an independent person</a:t>
            </a:r>
          </a:p>
          <a:p>
            <a:pPr lvl="1"/>
            <a:r>
              <a:rPr lang="en-GB" i="1"/>
              <a:t>Advocacy services</a:t>
            </a:r>
          </a:p>
          <a:p>
            <a:r>
              <a:rPr lang="en-GB" i="1"/>
              <a:t>Concerns</a:t>
            </a:r>
          </a:p>
          <a:p>
            <a:pPr lvl="1"/>
            <a:r>
              <a:rPr lang="en-GB" i="1"/>
              <a:t>Reassurances required that advocacy services remain independent and separate from the local authorities </a:t>
            </a:r>
          </a:p>
          <a:p>
            <a:pPr marL="457200" lvl="1" indent="0" algn="r">
              <a:buNone/>
            </a:pPr>
            <a:endParaRPr lang="en-GB" i="1"/>
          </a:p>
          <a:p>
            <a:pPr marL="457200" lvl="1" indent="0" algn="r">
              <a:buNone/>
            </a:pPr>
            <a:r>
              <a:rPr lang="en-GB" i="1" err="1"/>
              <a:t>Dauncey</a:t>
            </a:r>
            <a:r>
              <a:rPr lang="en-GB" i="1"/>
              <a:t>, 2016</a:t>
            </a:r>
            <a:endParaRPr lang="en-US" i="1"/>
          </a:p>
          <a:p>
            <a:pPr marL="457200" lvl="1" indent="0" algn="r">
              <a:buNone/>
            </a:pPr>
            <a:endParaRPr lang="en-US" i="1"/>
          </a:p>
        </p:txBody>
      </p:sp>
      <p:pic>
        <p:nvPicPr>
          <p:cNvPr id="5" name="Picture 4" descr="Your early years news, features and guides round up: 12th ...">
            <a:extLst>
              <a:ext uri="{FF2B5EF4-FFF2-40B4-BE49-F238E27FC236}">
                <a16:creationId xmlns:a16="http://schemas.microsoft.com/office/drawing/2014/main" id="{D4929513-6EF7-41E2-8197-BB150A97004A}"/>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27079" y="365125"/>
            <a:ext cx="2191510" cy="1095755"/>
          </a:xfrm>
          <a:prstGeom prst="rect">
            <a:avLst/>
          </a:prstGeom>
        </p:spPr>
      </p:pic>
    </p:spTree>
    <p:extLst>
      <p:ext uri="{BB962C8B-B14F-4D97-AF65-F5344CB8AC3E}">
        <p14:creationId xmlns:p14="http://schemas.microsoft.com/office/powerpoint/2010/main" val="15024294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9922" y="225119"/>
            <a:ext cx="10515600" cy="1325563"/>
          </a:xfrm>
        </p:spPr>
        <p:txBody>
          <a:bodyPr/>
          <a:lstStyle/>
          <a:p>
            <a:pPr algn="ctr"/>
            <a:r>
              <a:rPr lang="en-GB" dirty="0" err="1">
                <a:solidFill>
                  <a:schemeClr val="accent6">
                    <a:lumMod val="50000"/>
                  </a:schemeClr>
                </a:solidFill>
              </a:rPr>
              <a:t>Hawl</a:t>
            </a:r>
            <a:r>
              <a:rPr lang="en-GB" dirty="0">
                <a:solidFill>
                  <a:schemeClr val="accent6">
                    <a:lumMod val="50000"/>
                  </a:schemeClr>
                </a:solidFill>
              </a:rPr>
              <a:t> </a:t>
            </a:r>
            <a:r>
              <a:rPr lang="en-GB" dirty="0" err="1">
                <a:solidFill>
                  <a:schemeClr val="accent6">
                    <a:lumMod val="50000"/>
                  </a:schemeClr>
                </a:solidFill>
              </a:rPr>
              <a:t>Clir</a:t>
            </a:r>
            <a:r>
              <a:rPr lang="en-GB" dirty="0">
                <a:solidFill>
                  <a:schemeClr val="accent6">
                    <a:lumMod val="50000"/>
                  </a:schemeClr>
                </a:solidFill>
              </a:rPr>
              <a:t> a </a:t>
            </a:r>
            <a:r>
              <a:rPr lang="en-GB" dirty="0" err="1">
                <a:solidFill>
                  <a:schemeClr val="accent6">
                    <a:lumMod val="50000"/>
                  </a:schemeClr>
                </a:solidFill>
              </a:rPr>
              <a:t>Chyson</a:t>
            </a:r>
            <a:r>
              <a:rPr lang="en-GB" dirty="0">
                <a:solidFill>
                  <a:schemeClr val="accent6">
                    <a:lumMod val="50000"/>
                  </a:schemeClr>
                </a:solidFill>
              </a:rPr>
              <a:t> </a:t>
            </a:r>
            <a:r>
              <a:rPr lang="en-GB" dirty="0" err="1">
                <a:solidFill>
                  <a:schemeClr val="accent6">
                    <a:lumMod val="50000"/>
                  </a:schemeClr>
                </a:solidFill>
              </a:rPr>
              <a:t>i</a:t>
            </a:r>
            <a:r>
              <a:rPr lang="en-GB" dirty="0">
                <a:solidFill>
                  <a:schemeClr val="accent6">
                    <a:lumMod val="50000"/>
                  </a:schemeClr>
                </a:solidFill>
              </a:rPr>
              <a:t> </a:t>
            </a:r>
            <a:r>
              <a:rPr lang="en-GB" dirty="0" err="1">
                <a:solidFill>
                  <a:schemeClr val="accent6">
                    <a:lumMod val="50000"/>
                  </a:schemeClr>
                </a:solidFill>
              </a:rPr>
              <a:t>Apelio</a:t>
            </a:r>
            <a:br>
              <a:rPr lang="en-US" dirty="0"/>
            </a:br>
            <a:r>
              <a:rPr lang="en-GB" i="1" dirty="0"/>
              <a:t> Clear and Consistent Rights of Appeal</a:t>
            </a:r>
            <a:endParaRPr lang="en-US" i="1"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r>
              <a:rPr lang="en-GB" err="1"/>
              <a:t>Bwriadau</a:t>
            </a:r>
            <a:endParaRPr lang="en-GB"/>
          </a:p>
          <a:p>
            <a:pPr lvl="1"/>
            <a:r>
              <a:rPr lang="en-GB" err="1"/>
              <a:t>Trefniadau</a:t>
            </a:r>
            <a:r>
              <a:rPr lang="en-GB"/>
              <a:t> </a:t>
            </a:r>
            <a:r>
              <a:rPr lang="en-GB" err="1"/>
              <a:t>presennol</a:t>
            </a:r>
            <a:r>
              <a:rPr lang="en-GB"/>
              <a:t> </a:t>
            </a:r>
            <a:r>
              <a:rPr lang="en-GB" err="1"/>
              <a:t>Tribiwnlys</a:t>
            </a:r>
            <a:r>
              <a:rPr lang="en-GB"/>
              <a:t> AAA </a:t>
            </a:r>
            <a:r>
              <a:rPr lang="en-GB" err="1"/>
              <a:t>Cymru</a:t>
            </a:r>
            <a:r>
              <a:rPr lang="en-GB"/>
              <a:t> </a:t>
            </a:r>
            <a:r>
              <a:rPr lang="en-GB" err="1"/>
              <a:t>yn</a:t>
            </a:r>
            <a:r>
              <a:rPr lang="en-GB"/>
              <a:t> </a:t>
            </a:r>
            <a:r>
              <a:rPr lang="en-GB" err="1"/>
              <a:t>parhau</a:t>
            </a:r>
            <a:endParaRPr lang="en-GB"/>
          </a:p>
          <a:p>
            <a:pPr lvl="1"/>
            <a:r>
              <a:rPr lang="en-GB" err="1"/>
              <a:t>Hawl</a:t>
            </a:r>
            <a:r>
              <a:rPr lang="en-GB"/>
              <a:t> </a:t>
            </a:r>
            <a:r>
              <a:rPr lang="en-GB" err="1"/>
              <a:t>apelio</a:t>
            </a:r>
            <a:r>
              <a:rPr lang="en-GB"/>
              <a:t> </a:t>
            </a:r>
            <a:r>
              <a:rPr lang="en-GB" err="1"/>
              <a:t>ar</a:t>
            </a:r>
            <a:r>
              <a:rPr lang="en-GB"/>
              <a:t> </a:t>
            </a:r>
            <a:r>
              <a:rPr lang="en-GB" err="1"/>
              <a:t>gyfer</a:t>
            </a:r>
            <a:r>
              <a:rPr lang="en-GB"/>
              <a:t> </a:t>
            </a:r>
            <a:r>
              <a:rPr lang="en-GB" err="1"/>
              <a:t>pob</a:t>
            </a:r>
            <a:r>
              <a:rPr lang="en-GB"/>
              <a:t> </a:t>
            </a:r>
            <a:r>
              <a:rPr lang="en-GB" err="1"/>
              <a:t>plentyn</a:t>
            </a:r>
            <a:r>
              <a:rPr lang="en-GB"/>
              <a:t> a </a:t>
            </a:r>
            <a:r>
              <a:rPr lang="en-GB" err="1"/>
              <a:t>pherson</a:t>
            </a:r>
            <a:r>
              <a:rPr lang="en-GB"/>
              <a:t> </a:t>
            </a:r>
            <a:r>
              <a:rPr lang="en-GB" err="1"/>
              <a:t>ifanc</a:t>
            </a:r>
            <a:r>
              <a:rPr lang="en-GB"/>
              <a:t> </a:t>
            </a:r>
            <a:r>
              <a:rPr lang="en-GB" err="1"/>
              <a:t>hyd</a:t>
            </a:r>
            <a:r>
              <a:rPr lang="en-GB"/>
              <a:t> at 25 </a:t>
            </a:r>
            <a:r>
              <a:rPr lang="en-GB" err="1"/>
              <a:t>mlwydd</a:t>
            </a:r>
            <a:r>
              <a:rPr lang="en-GB"/>
              <a:t> </a:t>
            </a:r>
            <a:r>
              <a:rPr lang="en-GB" err="1"/>
              <a:t>oed</a:t>
            </a:r>
            <a:endParaRPr lang="en-GB"/>
          </a:p>
          <a:p>
            <a:r>
              <a:rPr lang="en-GB" err="1"/>
              <a:t>Pryderon</a:t>
            </a:r>
            <a:endParaRPr lang="en-GB"/>
          </a:p>
          <a:p>
            <a:pPr lvl="1"/>
            <a:r>
              <a:rPr lang="en-GB" err="1"/>
              <a:t>Angen</a:t>
            </a:r>
            <a:r>
              <a:rPr lang="en-GB"/>
              <a:t> </a:t>
            </a:r>
            <a:r>
              <a:rPr lang="en-GB" err="1"/>
              <a:t>cryfhau</a:t>
            </a:r>
            <a:r>
              <a:rPr lang="en-GB"/>
              <a:t> </a:t>
            </a:r>
            <a:r>
              <a:rPr lang="en-GB" err="1"/>
              <a:t>rôl</a:t>
            </a:r>
            <a:r>
              <a:rPr lang="en-GB"/>
              <a:t> y </a:t>
            </a:r>
            <a:r>
              <a:rPr lang="en-GB" err="1"/>
              <a:t>Tribiwnlys</a:t>
            </a:r>
            <a:r>
              <a:rPr lang="en-GB"/>
              <a:t> </a:t>
            </a:r>
            <a:r>
              <a:rPr lang="en-GB" err="1"/>
              <a:t>ymhellach</a:t>
            </a:r>
            <a:endParaRPr lang="en-US" err="1"/>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rmAutofit/>
          </a:bodyPr>
          <a:lstStyle/>
          <a:p>
            <a:r>
              <a:rPr lang="en-GB" i="1"/>
              <a:t>Intentions</a:t>
            </a:r>
          </a:p>
          <a:p>
            <a:pPr lvl="1"/>
            <a:r>
              <a:rPr lang="en-GB" i="1"/>
              <a:t>Current practical arrangements of SENTW to continue</a:t>
            </a:r>
          </a:p>
          <a:p>
            <a:pPr lvl="1"/>
            <a:r>
              <a:rPr lang="en-GB" i="1"/>
              <a:t>Right of appeal for all children and young people up to the age of 25</a:t>
            </a:r>
          </a:p>
          <a:p>
            <a:r>
              <a:rPr lang="en-GB" i="1"/>
              <a:t>Concerns</a:t>
            </a:r>
          </a:p>
          <a:p>
            <a:pPr lvl="1"/>
            <a:r>
              <a:rPr lang="en-GB" i="1"/>
              <a:t>Further strengthening of the role of the Tribunal required</a:t>
            </a:r>
          </a:p>
          <a:p>
            <a:pPr marL="0" indent="0" algn="r">
              <a:buNone/>
            </a:pPr>
            <a:endParaRPr lang="en-GB" sz="2400" i="1"/>
          </a:p>
          <a:p>
            <a:pPr marL="0" indent="0" algn="r">
              <a:buNone/>
            </a:pPr>
            <a:r>
              <a:rPr lang="en-GB" sz="2400" i="1" err="1"/>
              <a:t>Dauncey</a:t>
            </a:r>
            <a:r>
              <a:rPr lang="en-GB" sz="2400" i="1"/>
              <a:t>, 2016</a:t>
            </a:r>
            <a:endParaRPr lang="en-US" sz="2400" i="1"/>
          </a:p>
          <a:p>
            <a:pPr marL="0" indent="0" algn="r">
              <a:buNone/>
            </a:pPr>
            <a:endParaRPr lang="en-US" sz="3600"/>
          </a:p>
        </p:txBody>
      </p:sp>
      <p:pic>
        <p:nvPicPr>
          <p:cNvPr id="5" name="Picture 4" descr="Your early years news, features and guides round up: 12th ...">
            <a:extLst>
              <a:ext uri="{FF2B5EF4-FFF2-40B4-BE49-F238E27FC236}">
                <a16:creationId xmlns:a16="http://schemas.microsoft.com/office/drawing/2014/main" id="{7940BF33-30F8-42C8-BD35-67D059E3F93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7504" y="275845"/>
            <a:ext cx="2210172" cy="1105086"/>
          </a:xfrm>
          <a:prstGeom prst="rect">
            <a:avLst/>
          </a:prstGeom>
        </p:spPr>
      </p:pic>
    </p:spTree>
    <p:extLst>
      <p:ext uri="{BB962C8B-B14F-4D97-AF65-F5344CB8AC3E}">
        <p14:creationId xmlns:p14="http://schemas.microsoft.com/office/powerpoint/2010/main" val="386642666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275845"/>
            <a:ext cx="10515600" cy="1325563"/>
          </a:xfrm>
        </p:spPr>
        <p:txBody>
          <a:bodyPr/>
          <a:lstStyle/>
          <a:p>
            <a:pPr algn="ctr"/>
            <a:r>
              <a:rPr lang="en-GB" dirty="0" err="1"/>
              <a:t>Côd</a:t>
            </a:r>
            <a:r>
              <a:rPr lang="en-GB" dirty="0"/>
              <a:t> </a:t>
            </a:r>
            <a:r>
              <a:rPr lang="en-GB" dirty="0" err="1"/>
              <a:t>Ymarfer</a:t>
            </a:r>
            <a:r>
              <a:rPr lang="en-GB" dirty="0"/>
              <a:t> </a:t>
            </a:r>
            <a:r>
              <a:rPr lang="en-GB" dirty="0" err="1"/>
              <a:t>Gorfodol</a:t>
            </a:r>
            <a:br>
              <a:rPr lang="en-US" dirty="0"/>
            </a:br>
            <a:r>
              <a:rPr lang="en-GB" dirty="0"/>
              <a:t> A Mandatory Code of Practice</a:t>
            </a:r>
            <a:endParaRPr lang="en-US"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r>
              <a:rPr lang="en-GB" err="1"/>
              <a:t>Bwriadau</a:t>
            </a:r>
            <a:endParaRPr lang="en-GB"/>
          </a:p>
          <a:p>
            <a:pPr lvl="1"/>
            <a:r>
              <a:rPr lang="en-GB" err="1"/>
              <a:t>Mwy</a:t>
            </a:r>
            <a:r>
              <a:rPr lang="en-GB"/>
              <a:t> </a:t>
            </a:r>
            <a:r>
              <a:rPr lang="en-GB" err="1"/>
              <a:t>rhagnodol</a:t>
            </a:r>
            <a:r>
              <a:rPr lang="en-GB"/>
              <a:t> </a:t>
            </a:r>
            <a:r>
              <a:rPr lang="en-GB" err="1"/>
              <a:t>na’r</a:t>
            </a:r>
            <a:r>
              <a:rPr lang="en-GB"/>
              <a:t> </a:t>
            </a:r>
            <a:r>
              <a:rPr lang="en-GB" err="1"/>
              <a:t>Côd</a:t>
            </a:r>
            <a:r>
              <a:rPr lang="en-GB"/>
              <a:t> </a:t>
            </a:r>
            <a:r>
              <a:rPr lang="en-GB" err="1"/>
              <a:t>Ymarfer</a:t>
            </a:r>
            <a:r>
              <a:rPr lang="en-GB"/>
              <a:t> </a:t>
            </a:r>
            <a:r>
              <a:rPr lang="en-GB" err="1"/>
              <a:t>presennol</a:t>
            </a:r>
            <a:endParaRPr lang="en-GB"/>
          </a:p>
          <a:p>
            <a:pPr lvl="1"/>
            <a:r>
              <a:rPr lang="en-GB" err="1"/>
              <a:t>Rhai</a:t>
            </a:r>
            <a:r>
              <a:rPr lang="en-GB"/>
              <a:t> </a:t>
            </a:r>
            <a:r>
              <a:rPr lang="en-GB" err="1"/>
              <a:t>anghenion</a:t>
            </a:r>
            <a:r>
              <a:rPr lang="en-GB"/>
              <a:t> </a:t>
            </a:r>
            <a:r>
              <a:rPr lang="en-GB" err="1"/>
              <a:t>absoliwt</a:t>
            </a:r>
            <a:r>
              <a:rPr lang="en-GB"/>
              <a:t>  </a:t>
            </a:r>
            <a:r>
              <a:rPr lang="en-GB" err="1"/>
              <a:t>wedi</a:t>
            </a:r>
            <a:r>
              <a:rPr lang="en-GB"/>
              <a:t> </a:t>
            </a:r>
            <a:r>
              <a:rPr lang="en-GB" err="1"/>
              <a:t>eu</a:t>
            </a:r>
            <a:r>
              <a:rPr lang="en-GB"/>
              <a:t> </a:t>
            </a:r>
            <a:r>
              <a:rPr lang="en-GB" err="1"/>
              <a:t>gosod</a:t>
            </a:r>
          </a:p>
          <a:p>
            <a:r>
              <a:rPr lang="en-GB" err="1"/>
              <a:t>Pryderon</a:t>
            </a:r>
            <a:endParaRPr lang="en-GB"/>
          </a:p>
          <a:p>
            <a:pPr lvl="1"/>
            <a:r>
              <a:rPr lang="en-GB"/>
              <a:t>Dim </a:t>
            </a:r>
            <a:r>
              <a:rPr lang="en-GB" err="1"/>
              <a:t>pryderon</a:t>
            </a:r>
            <a:endParaRPr lang="en-US"/>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lstStyle/>
          <a:p>
            <a:r>
              <a:rPr lang="en-GB" i="1"/>
              <a:t>Intentions</a:t>
            </a:r>
          </a:p>
          <a:p>
            <a:pPr lvl="1"/>
            <a:r>
              <a:rPr lang="en-GB" i="1"/>
              <a:t>More prescriptive than current Code of Practice</a:t>
            </a:r>
          </a:p>
          <a:p>
            <a:pPr lvl="1"/>
            <a:r>
              <a:rPr lang="en-GB" i="1"/>
              <a:t>Some absolute requirements imposed</a:t>
            </a:r>
          </a:p>
          <a:p>
            <a:r>
              <a:rPr lang="en-GB" i="1"/>
              <a:t>Concerns</a:t>
            </a:r>
          </a:p>
          <a:p>
            <a:pPr lvl="1"/>
            <a:r>
              <a:rPr lang="en-GB" i="1"/>
              <a:t>No concerns</a:t>
            </a:r>
          </a:p>
          <a:p>
            <a:pPr lvl="1"/>
            <a:endParaRPr lang="en-GB" sz="1800" i="1"/>
          </a:p>
          <a:p>
            <a:pPr marL="0" indent="0" algn="r">
              <a:buNone/>
            </a:pPr>
            <a:r>
              <a:rPr lang="en-GB" sz="2400" i="1" err="1"/>
              <a:t>Dauncey</a:t>
            </a:r>
            <a:r>
              <a:rPr lang="en-GB" sz="2400" i="1"/>
              <a:t>, 2016</a:t>
            </a:r>
            <a:endParaRPr lang="en-US" sz="2400" i="1"/>
          </a:p>
          <a:p>
            <a:pPr marL="0" indent="0" algn="r">
              <a:buNone/>
            </a:pPr>
            <a:endParaRPr lang="en-US" sz="3600"/>
          </a:p>
          <a:p>
            <a:pPr marL="457200" lvl="1" indent="0" algn="r">
              <a:buNone/>
            </a:pPr>
            <a:endParaRPr lang="en-GB" sz="1800" i="1"/>
          </a:p>
        </p:txBody>
      </p:sp>
      <p:pic>
        <p:nvPicPr>
          <p:cNvPr id="5" name="Picture 4" descr="Your early years news, features and guides round up: 12th ...">
            <a:extLst>
              <a:ext uri="{FF2B5EF4-FFF2-40B4-BE49-F238E27FC236}">
                <a16:creationId xmlns:a16="http://schemas.microsoft.com/office/drawing/2014/main" id="{A99FDA44-C9D7-4611-8584-C6C6F05B191F}"/>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7504" y="275845"/>
            <a:ext cx="2303478" cy="1151739"/>
          </a:xfrm>
          <a:prstGeom prst="rect">
            <a:avLst/>
          </a:prstGeom>
        </p:spPr>
      </p:pic>
    </p:spTree>
    <p:extLst>
      <p:ext uri="{BB962C8B-B14F-4D97-AF65-F5344CB8AC3E}">
        <p14:creationId xmlns:p14="http://schemas.microsoft.com/office/powerpoint/2010/main" val="159815174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21767" y="275845"/>
            <a:ext cx="10515600" cy="1325563"/>
          </a:xfrm>
        </p:spPr>
        <p:txBody>
          <a:bodyPr>
            <a:normAutofit/>
          </a:bodyPr>
          <a:lstStyle/>
          <a:p>
            <a:pPr algn="ctr"/>
            <a:r>
              <a:rPr lang="en-GB" sz="3200" dirty="0" err="1"/>
              <a:t>Cyfranogaeth</a:t>
            </a:r>
            <a:r>
              <a:rPr lang="en-GB" sz="3200" dirty="0"/>
              <a:t> Plant a </a:t>
            </a:r>
            <a:r>
              <a:rPr lang="en-GB" sz="3200" dirty="0" err="1"/>
              <a:t>Phobl</a:t>
            </a:r>
            <a:r>
              <a:rPr lang="en-GB" sz="3200" dirty="0"/>
              <a:t> </a:t>
            </a:r>
            <a:r>
              <a:rPr lang="en-GB" sz="3200" dirty="0" err="1"/>
              <a:t>Ifanc</a:t>
            </a:r>
            <a:br>
              <a:rPr lang="en-GB" sz="3200" dirty="0"/>
            </a:br>
            <a:r>
              <a:rPr lang="en-GB" sz="3200" dirty="0"/>
              <a:t> Increased participation of children and young people</a:t>
            </a:r>
            <a:endParaRPr lang="en-US" sz="3200" dirty="0"/>
          </a:p>
        </p:txBody>
      </p:sp>
      <p:sp>
        <p:nvSpPr>
          <p:cNvPr id="3" name="Content Placeholder 2"/>
          <p:cNvSpPr>
            <a:spLocks noGrp="1"/>
          </p:cNvSpPr>
          <p:nvPr>
            <p:ph sz="half" idx="1"/>
          </p:nvPr>
        </p:nvSpPr>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r>
              <a:rPr lang="en-GB" sz="3200" err="1"/>
              <a:t>Bwriadau</a:t>
            </a:r>
            <a:r>
              <a:rPr lang="en-GB" sz="3200"/>
              <a:t> </a:t>
            </a:r>
          </a:p>
          <a:p>
            <a:pPr lvl="1"/>
            <a:r>
              <a:rPr lang="en-GB" sz="2800" err="1"/>
              <a:t>Ffocws</a:t>
            </a:r>
            <a:r>
              <a:rPr lang="en-GB" sz="2800"/>
              <a:t> person </a:t>
            </a:r>
            <a:r>
              <a:rPr lang="en-GB" sz="2800" err="1"/>
              <a:t>ganolog</a:t>
            </a:r>
            <a:endParaRPr lang="en-GB" sz="2800"/>
          </a:p>
          <a:p>
            <a:r>
              <a:rPr lang="en-GB" sz="3200" err="1"/>
              <a:t>Pryderon</a:t>
            </a:r>
            <a:endParaRPr lang="en-GB" sz="3200"/>
          </a:p>
          <a:p>
            <a:pPr lvl="1"/>
            <a:r>
              <a:rPr lang="en-GB" sz="2800" err="1"/>
              <a:t>Canlyniadau</a:t>
            </a:r>
            <a:r>
              <a:rPr lang="en-GB" sz="2800"/>
              <a:t> </a:t>
            </a:r>
            <a:r>
              <a:rPr lang="en-GB" sz="2800" err="1"/>
              <a:t>na</a:t>
            </a:r>
            <a:r>
              <a:rPr lang="en-GB" sz="2800"/>
              <a:t> </a:t>
            </a:r>
            <a:r>
              <a:rPr lang="en-GB" sz="2800" err="1"/>
              <a:t>fwriadwyd</a:t>
            </a:r>
            <a:r>
              <a:rPr lang="en-GB" sz="2800"/>
              <a:t> - </a:t>
            </a:r>
            <a:r>
              <a:rPr lang="en-GB" sz="2800" err="1"/>
              <a:t>ar</a:t>
            </a:r>
            <a:r>
              <a:rPr lang="en-GB" sz="2800"/>
              <a:t> </a:t>
            </a:r>
            <a:r>
              <a:rPr lang="en-GB" sz="2800" err="1"/>
              <a:t>hyn</a:t>
            </a:r>
            <a:r>
              <a:rPr lang="en-GB" sz="2800"/>
              <a:t> o </a:t>
            </a:r>
            <a:r>
              <a:rPr lang="en-GB" sz="2800" err="1"/>
              <a:t>bryd</a:t>
            </a:r>
            <a:r>
              <a:rPr lang="en-GB" sz="2800"/>
              <a:t> </a:t>
            </a:r>
            <a:r>
              <a:rPr lang="en-GB" sz="2800" err="1"/>
              <a:t>mae</a:t>
            </a:r>
            <a:r>
              <a:rPr lang="en-GB" sz="2800"/>
              <a:t> 12,000 o </a:t>
            </a:r>
            <a:r>
              <a:rPr lang="en-GB" sz="2800" err="1"/>
              <a:t>ddysgwyr</a:t>
            </a:r>
            <a:r>
              <a:rPr lang="en-GB" sz="2800"/>
              <a:t> â </a:t>
            </a:r>
            <a:r>
              <a:rPr lang="en-GB" sz="2800" err="1"/>
              <a:t>dogfennau</a:t>
            </a:r>
            <a:r>
              <a:rPr lang="en-GB" sz="2800"/>
              <a:t> </a:t>
            </a:r>
            <a:r>
              <a:rPr lang="en-GB" sz="2800" err="1"/>
              <a:t>cyfreithiol</a:t>
            </a:r>
            <a:r>
              <a:rPr lang="en-GB" sz="2800"/>
              <a:t> – </a:t>
            </a:r>
            <a:r>
              <a:rPr lang="en-GB" sz="2800" err="1"/>
              <a:t>bydd</a:t>
            </a:r>
            <a:r>
              <a:rPr lang="en-GB" sz="2800"/>
              <a:t> 105,000 </a:t>
            </a:r>
            <a:r>
              <a:rPr lang="en-GB" sz="2800" err="1"/>
              <a:t>dysgwr</a:t>
            </a:r>
            <a:r>
              <a:rPr lang="en-GB" sz="2800"/>
              <a:t> â </a:t>
            </a:r>
            <a:r>
              <a:rPr lang="en-GB" sz="2800" err="1"/>
              <a:t>Chynllun</a:t>
            </a:r>
            <a:r>
              <a:rPr lang="en-GB" sz="2800"/>
              <a:t> </a:t>
            </a:r>
            <a:r>
              <a:rPr lang="en-GB" sz="2800" err="1"/>
              <a:t>Datblygu</a:t>
            </a:r>
            <a:r>
              <a:rPr lang="en-GB" sz="2800"/>
              <a:t> </a:t>
            </a:r>
            <a:r>
              <a:rPr lang="en-GB" sz="2800" err="1"/>
              <a:t>Unigol</a:t>
            </a:r>
            <a:endParaRPr lang="en-US" sz="2800"/>
          </a:p>
        </p:txBody>
      </p:sp>
      <p:sp>
        <p:nvSpPr>
          <p:cNvPr id="4" name="Content Placeholder 3"/>
          <p:cNvSpPr>
            <a:spLocks noGrp="1"/>
          </p:cNvSpPr>
          <p:nvPr>
            <p:ph sz="half" idx="2"/>
          </p:nvPr>
        </p:nvSpPr>
        <p:spPr/>
        <p:style>
          <a:lnRef idx="2">
            <a:schemeClr val="accent2"/>
          </a:lnRef>
          <a:fillRef idx="1">
            <a:schemeClr val="lt1"/>
          </a:fillRef>
          <a:effectRef idx="0">
            <a:schemeClr val="accent2"/>
          </a:effectRef>
          <a:fontRef idx="minor">
            <a:schemeClr val="dk1"/>
          </a:fontRef>
        </p:style>
        <p:txBody>
          <a:bodyPr>
            <a:noAutofit/>
          </a:bodyPr>
          <a:lstStyle/>
          <a:p>
            <a:r>
              <a:rPr lang="en-GB" sz="3200" i="1"/>
              <a:t>Intentions</a:t>
            </a:r>
          </a:p>
          <a:p>
            <a:pPr lvl="1"/>
            <a:r>
              <a:rPr lang="en-GB" sz="2800" i="1"/>
              <a:t>A person centred approach</a:t>
            </a:r>
          </a:p>
          <a:p>
            <a:r>
              <a:rPr lang="en-GB" sz="3200" i="1"/>
              <a:t>Concerns</a:t>
            </a:r>
          </a:p>
          <a:p>
            <a:pPr lvl="1"/>
            <a:r>
              <a:rPr lang="en-GB" sz="2800" i="1"/>
              <a:t>Unintended consequences – currently 12,000 learners with legally backed documents to 105,000 learners with an IDP</a:t>
            </a:r>
          </a:p>
          <a:p>
            <a:pPr marL="457200" lvl="1" indent="0">
              <a:buNone/>
            </a:pPr>
            <a:endParaRPr lang="en-GB" sz="2800" i="1"/>
          </a:p>
          <a:p>
            <a:pPr marL="0" indent="0" algn="r">
              <a:buNone/>
            </a:pPr>
            <a:r>
              <a:rPr lang="en-GB" sz="2400" i="1" err="1"/>
              <a:t>Dauncey</a:t>
            </a:r>
            <a:r>
              <a:rPr lang="en-GB" sz="2400" i="1"/>
              <a:t>, 2016</a:t>
            </a:r>
            <a:endParaRPr lang="en-US" sz="2400" i="1"/>
          </a:p>
          <a:p>
            <a:pPr marL="0" indent="0" algn="r">
              <a:buNone/>
            </a:pPr>
            <a:endParaRPr lang="en-US" sz="4800"/>
          </a:p>
          <a:p>
            <a:pPr marL="457200" lvl="1" indent="0" algn="r">
              <a:buNone/>
            </a:pPr>
            <a:endParaRPr lang="en-US" sz="2800" i="1"/>
          </a:p>
        </p:txBody>
      </p:sp>
      <p:pic>
        <p:nvPicPr>
          <p:cNvPr id="5" name="Picture 4" descr="Your early years news, features and guides round up: 12th ...">
            <a:extLst>
              <a:ext uri="{FF2B5EF4-FFF2-40B4-BE49-F238E27FC236}">
                <a16:creationId xmlns:a16="http://schemas.microsoft.com/office/drawing/2014/main" id="{8F082B92-036D-4578-97E1-74C281B46059}"/>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350141" y="205176"/>
            <a:ext cx="2197860" cy="1098930"/>
          </a:xfrm>
          <a:prstGeom prst="rect">
            <a:avLst/>
          </a:prstGeom>
        </p:spPr>
      </p:pic>
    </p:spTree>
    <p:extLst>
      <p:ext uri="{BB962C8B-B14F-4D97-AF65-F5344CB8AC3E}">
        <p14:creationId xmlns:p14="http://schemas.microsoft.com/office/powerpoint/2010/main" val="72988697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76400" y="295331"/>
            <a:ext cx="10515600" cy="1325563"/>
          </a:xfrm>
        </p:spPr>
        <p:txBody>
          <a:bodyPr>
            <a:normAutofit/>
          </a:bodyPr>
          <a:lstStyle/>
          <a:p>
            <a:pPr algn="ctr"/>
            <a:r>
              <a:rPr lang="en-GB" dirty="0" err="1">
                <a:solidFill>
                  <a:schemeClr val="accent6">
                    <a:lumMod val="50000"/>
                  </a:schemeClr>
                </a:solidFill>
              </a:rPr>
              <a:t>Materion</a:t>
            </a:r>
            <a:r>
              <a:rPr lang="en-GB" dirty="0">
                <a:solidFill>
                  <a:schemeClr val="accent6">
                    <a:lumMod val="50000"/>
                  </a:schemeClr>
                </a:solidFill>
              </a:rPr>
              <a:t> </a:t>
            </a:r>
            <a:r>
              <a:rPr lang="en-GB" dirty="0" err="1">
                <a:solidFill>
                  <a:schemeClr val="accent6">
                    <a:lumMod val="50000"/>
                  </a:schemeClr>
                </a:solidFill>
              </a:rPr>
              <a:t>Eraill</a:t>
            </a:r>
            <a:r>
              <a:rPr lang="en-GB" dirty="0">
                <a:solidFill>
                  <a:schemeClr val="accent6">
                    <a:lumMod val="50000"/>
                  </a:schemeClr>
                </a:solidFill>
              </a:rPr>
              <a:t>: </a:t>
            </a:r>
            <a:r>
              <a:rPr lang="en-GB" dirty="0" err="1">
                <a:solidFill>
                  <a:schemeClr val="accent6">
                    <a:lumMod val="50000"/>
                  </a:schemeClr>
                </a:solidFill>
              </a:rPr>
              <a:t>Heriau</a:t>
            </a:r>
            <a:br>
              <a:rPr lang="en-GB" dirty="0"/>
            </a:br>
            <a:r>
              <a:rPr lang="en-GB" i="1" dirty="0"/>
              <a:t>Other Issues: Challenges</a:t>
            </a:r>
            <a:endParaRPr lang="en-US" i="1" dirty="0"/>
          </a:p>
        </p:txBody>
      </p:sp>
      <p:sp>
        <p:nvSpPr>
          <p:cNvPr id="3" name="Content Placeholder 2"/>
          <p:cNvSpPr>
            <a:spLocks noGrp="1"/>
          </p:cNvSpPr>
          <p:nvPr>
            <p:ph sz="half" idx="1"/>
          </p:nvPr>
        </p:nvSpPr>
        <p:spPr>
          <a:xfrm>
            <a:off x="838200" y="1993899"/>
            <a:ext cx="5181600" cy="4183063"/>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a:bodyPr>
          <a:lstStyle/>
          <a:p>
            <a:r>
              <a:rPr lang="en-GB" err="1"/>
              <a:t>Goblygiadau</a:t>
            </a:r>
            <a:r>
              <a:rPr lang="en-GB"/>
              <a:t> </a:t>
            </a:r>
            <a:r>
              <a:rPr lang="en-GB" err="1"/>
              <a:t>ariannol</a:t>
            </a:r>
            <a:endParaRPr lang="en-GB"/>
          </a:p>
          <a:p>
            <a:r>
              <a:rPr lang="en-GB" err="1"/>
              <a:t>Gallu</a:t>
            </a:r>
            <a:r>
              <a:rPr lang="en-GB"/>
              <a:t> </a:t>
            </a:r>
            <a:r>
              <a:rPr lang="en-GB" err="1"/>
              <a:t>cynhenid</a:t>
            </a:r>
            <a:r>
              <a:rPr lang="en-GB"/>
              <a:t> y </a:t>
            </a:r>
            <a:r>
              <a:rPr lang="en-GB" err="1"/>
              <a:t>gweithlu</a:t>
            </a:r>
            <a:r>
              <a:rPr lang="en-GB"/>
              <a:t> </a:t>
            </a:r>
            <a:r>
              <a:rPr lang="en-GB" err="1"/>
              <a:t>i</a:t>
            </a:r>
            <a:r>
              <a:rPr lang="en-GB"/>
              <a:t> </a:t>
            </a:r>
            <a:r>
              <a:rPr lang="en-GB" err="1"/>
              <a:t>weithredu’r</a:t>
            </a:r>
            <a:r>
              <a:rPr lang="en-GB"/>
              <a:t> </a:t>
            </a:r>
            <a:r>
              <a:rPr lang="en-GB" err="1"/>
              <a:t>newidiadau</a:t>
            </a:r>
            <a:endParaRPr lang="en-GB"/>
          </a:p>
          <a:p>
            <a:r>
              <a:rPr lang="en-GB" err="1"/>
              <a:t>Diffyg</a:t>
            </a:r>
            <a:r>
              <a:rPr lang="en-GB"/>
              <a:t> </a:t>
            </a:r>
            <a:r>
              <a:rPr lang="en-GB" err="1"/>
              <a:t>cyfeiriad</a:t>
            </a:r>
            <a:r>
              <a:rPr lang="en-GB"/>
              <a:t> at </a:t>
            </a:r>
            <a:r>
              <a:rPr lang="en-GB" err="1"/>
              <a:t>hawliau’r</a:t>
            </a:r>
            <a:r>
              <a:rPr lang="en-GB"/>
              <a:t> </a:t>
            </a:r>
            <a:r>
              <a:rPr lang="en-GB" err="1"/>
              <a:t>iaith</a:t>
            </a:r>
            <a:r>
              <a:rPr lang="en-GB"/>
              <a:t> </a:t>
            </a:r>
            <a:r>
              <a:rPr lang="en-GB" err="1"/>
              <a:t>Gymraeg</a:t>
            </a:r>
            <a:endParaRPr lang="en-GB"/>
          </a:p>
          <a:p>
            <a:r>
              <a:rPr lang="en-GB" err="1"/>
              <a:t>Rhaid</a:t>
            </a:r>
            <a:r>
              <a:rPr lang="en-GB"/>
              <a:t> </a:t>
            </a:r>
            <a:r>
              <a:rPr lang="en-GB" err="1"/>
              <a:t>i’r</a:t>
            </a:r>
            <a:r>
              <a:rPr lang="en-GB"/>
              <a:t> </a:t>
            </a:r>
            <a:r>
              <a:rPr lang="en-GB" err="1"/>
              <a:t>trefniadau</a:t>
            </a:r>
            <a:r>
              <a:rPr lang="en-GB"/>
              <a:t> </a:t>
            </a:r>
            <a:r>
              <a:rPr lang="en-GB" err="1"/>
              <a:t>newydd</a:t>
            </a:r>
            <a:r>
              <a:rPr lang="en-GB"/>
              <a:t> </a:t>
            </a:r>
            <a:r>
              <a:rPr lang="en-GB" err="1"/>
              <a:t>weithio’n</a:t>
            </a:r>
            <a:r>
              <a:rPr lang="en-GB"/>
              <a:t> </a:t>
            </a:r>
            <a:r>
              <a:rPr lang="en-GB" err="1"/>
              <a:t>effeithiol</a:t>
            </a:r>
            <a:r>
              <a:rPr lang="en-GB"/>
              <a:t> </a:t>
            </a:r>
            <a:r>
              <a:rPr lang="en-GB" err="1"/>
              <a:t>ar</a:t>
            </a:r>
            <a:r>
              <a:rPr lang="en-GB"/>
              <a:t> </a:t>
            </a:r>
            <a:r>
              <a:rPr lang="en-GB" err="1"/>
              <a:t>gyfer</a:t>
            </a:r>
            <a:r>
              <a:rPr lang="en-GB"/>
              <a:t> plant </a:t>
            </a:r>
            <a:r>
              <a:rPr lang="en-GB" err="1"/>
              <a:t>byddar</a:t>
            </a:r>
            <a:r>
              <a:rPr lang="en-GB"/>
              <a:t> a </a:t>
            </a:r>
            <a:r>
              <a:rPr lang="en-GB" err="1"/>
              <a:t>dall</a:t>
            </a:r>
            <a:r>
              <a:rPr lang="en-GB"/>
              <a:t> (</a:t>
            </a:r>
            <a:r>
              <a:rPr lang="en-GB" err="1"/>
              <a:t>nifer</a:t>
            </a:r>
            <a:r>
              <a:rPr lang="en-GB"/>
              <a:t> </a:t>
            </a:r>
            <a:r>
              <a:rPr lang="en-GB" err="1"/>
              <a:t>fach</a:t>
            </a:r>
            <a:r>
              <a:rPr lang="en-GB"/>
              <a:t>) </a:t>
            </a:r>
          </a:p>
          <a:p>
            <a:endParaRPr lang="en-US" sz="3600"/>
          </a:p>
        </p:txBody>
      </p:sp>
      <p:sp>
        <p:nvSpPr>
          <p:cNvPr id="4" name="Content Placeholder 3"/>
          <p:cNvSpPr>
            <a:spLocks noGrp="1"/>
          </p:cNvSpPr>
          <p:nvPr>
            <p:ph sz="half" idx="2"/>
          </p:nvPr>
        </p:nvSpPr>
        <p:spPr>
          <a:xfrm>
            <a:off x="6172200" y="1993899"/>
            <a:ext cx="5181600" cy="4183064"/>
          </a:xfrm>
        </p:spPr>
        <p:style>
          <a:lnRef idx="2">
            <a:schemeClr val="accent2"/>
          </a:lnRef>
          <a:fillRef idx="1">
            <a:schemeClr val="lt1"/>
          </a:fillRef>
          <a:effectRef idx="0">
            <a:schemeClr val="accent2"/>
          </a:effectRef>
          <a:fontRef idx="minor">
            <a:schemeClr val="dk1"/>
          </a:fontRef>
        </p:style>
        <p:txBody>
          <a:bodyPr>
            <a:noAutofit/>
          </a:bodyPr>
          <a:lstStyle/>
          <a:p>
            <a:r>
              <a:rPr lang="en-GB" i="1"/>
              <a:t>Financial implications</a:t>
            </a:r>
          </a:p>
          <a:p>
            <a:r>
              <a:rPr lang="en-GB" i="1"/>
              <a:t>Capacity of the workforce to implement the changes</a:t>
            </a:r>
          </a:p>
          <a:p>
            <a:r>
              <a:rPr lang="en-GB" i="1"/>
              <a:t>Lack of reference to Welsh language rights</a:t>
            </a:r>
          </a:p>
          <a:p>
            <a:r>
              <a:rPr lang="en-GB" i="1"/>
              <a:t>New arrangements must work effectively for deaf and blind children ( low incidence needs)</a:t>
            </a:r>
          </a:p>
          <a:p>
            <a:pPr marL="0" indent="0" algn="r">
              <a:buNone/>
            </a:pPr>
            <a:r>
              <a:rPr lang="en-GB" i="1" err="1"/>
              <a:t>Dauncey</a:t>
            </a:r>
            <a:r>
              <a:rPr lang="en-GB" i="1"/>
              <a:t>, 2016</a:t>
            </a:r>
            <a:endParaRPr lang="en-US" i="1"/>
          </a:p>
          <a:p>
            <a:pPr marL="0" indent="0" algn="r">
              <a:buNone/>
            </a:pPr>
            <a:endParaRPr lang="en-US" sz="4000"/>
          </a:p>
          <a:p>
            <a:pPr marL="0" indent="0" algn="r">
              <a:buNone/>
            </a:pPr>
            <a:endParaRPr lang="en-US" i="1"/>
          </a:p>
        </p:txBody>
      </p:sp>
      <p:pic>
        <p:nvPicPr>
          <p:cNvPr id="5" name="Picture 4" descr="Your early years news, features and guides round up: 12th ...">
            <a:extLst>
              <a:ext uri="{FF2B5EF4-FFF2-40B4-BE49-F238E27FC236}">
                <a16:creationId xmlns:a16="http://schemas.microsoft.com/office/drawing/2014/main" id="{AE0B76EB-946D-4A2D-BEDF-59E284C2A5A6}"/>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12778" y="481491"/>
            <a:ext cx="1906488" cy="953244"/>
          </a:xfrm>
          <a:prstGeom prst="rect">
            <a:avLst/>
          </a:prstGeom>
        </p:spPr>
      </p:pic>
    </p:spTree>
    <p:extLst>
      <p:ext uri="{BB962C8B-B14F-4D97-AF65-F5344CB8AC3E}">
        <p14:creationId xmlns:p14="http://schemas.microsoft.com/office/powerpoint/2010/main" val="6963215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err="1">
                <a:solidFill>
                  <a:schemeClr val="accent6">
                    <a:lumMod val="50000"/>
                  </a:schemeClr>
                </a:solidFill>
              </a:rPr>
              <a:t>Gweithgaredd</a:t>
            </a:r>
            <a:r>
              <a:rPr lang="en-GB" dirty="0">
                <a:solidFill>
                  <a:schemeClr val="accent6">
                    <a:lumMod val="50000"/>
                  </a:schemeClr>
                </a:solidFill>
              </a:rPr>
              <a:t> </a:t>
            </a:r>
            <a:r>
              <a:rPr lang="en-GB" dirty="0" err="1">
                <a:solidFill>
                  <a:schemeClr val="accent6">
                    <a:lumMod val="50000"/>
                  </a:schemeClr>
                </a:solidFill>
              </a:rPr>
              <a:t>Traethawd</a:t>
            </a:r>
            <a:r>
              <a:rPr lang="en-GB" dirty="0">
                <a:solidFill>
                  <a:schemeClr val="accent6">
                    <a:lumMod val="50000"/>
                  </a:schemeClr>
                </a:solidFill>
              </a:rPr>
              <a:t> </a:t>
            </a:r>
            <a:r>
              <a:rPr lang="en-GB">
                <a:solidFill>
                  <a:schemeClr val="accent6">
                    <a:lumMod val="50000"/>
                  </a:schemeClr>
                </a:solidFill>
              </a:rPr>
              <a:t>Byr</a:t>
            </a:r>
            <a:br>
              <a:rPr lang="en-GB" dirty="0">
                <a:solidFill>
                  <a:schemeClr val="accent6">
                    <a:lumMod val="50000"/>
                  </a:schemeClr>
                </a:solidFill>
              </a:rPr>
            </a:br>
            <a:r>
              <a:rPr lang="en-GB" i="1" dirty="0"/>
              <a:t>Mini-Essay Activity</a:t>
            </a:r>
          </a:p>
        </p:txBody>
      </p:sp>
      <p:sp>
        <p:nvSpPr>
          <p:cNvPr id="3" name="Content Placeholder 2"/>
          <p:cNvSpPr>
            <a:spLocks noGrp="1"/>
          </p:cNvSpPr>
          <p:nvPr>
            <p:ph sz="half" idx="1"/>
          </p:nvPr>
        </p:nvSpPr>
        <p:spPr>
          <a:xfrm>
            <a:off x="838200" y="1825625"/>
            <a:ext cx="5181600" cy="4867274"/>
          </a:xfrm>
        </p:spPr>
        <p:style>
          <a:lnRef idx="2">
            <a:schemeClr val="accent1"/>
          </a:lnRef>
          <a:fillRef idx="1">
            <a:schemeClr val="lt1"/>
          </a:fillRef>
          <a:effectRef idx="0">
            <a:schemeClr val="accent1"/>
          </a:effectRef>
          <a:fontRef idx="minor">
            <a:schemeClr val="dk1"/>
          </a:fontRef>
        </p:style>
        <p:txBody>
          <a:bodyPr vert="horz" lIns="91440" tIns="45720" rIns="91440" bIns="45720" rtlCol="0" anchor="t">
            <a:normAutofit fontScale="77500" lnSpcReduction="20000"/>
          </a:bodyPr>
          <a:lstStyle/>
          <a:p>
            <a:r>
              <a:rPr lang="en-GB" err="1"/>
              <a:t>Ysgrifennwch</a:t>
            </a:r>
            <a:r>
              <a:rPr lang="en-GB"/>
              <a:t> </a:t>
            </a:r>
            <a:r>
              <a:rPr lang="en-GB" err="1"/>
              <a:t>baragraff</a:t>
            </a:r>
            <a:r>
              <a:rPr lang="en-GB"/>
              <a:t> </a:t>
            </a:r>
            <a:r>
              <a:rPr lang="en-GB" err="1"/>
              <a:t>ar</a:t>
            </a:r>
            <a:r>
              <a:rPr lang="en-GB"/>
              <a:t> </a:t>
            </a:r>
            <a:r>
              <a:rPr lang="en-GB" err="1"/>
              <a:t>eich</a:t>
            </a:r>
            <a:r>
              <a:rPr lang="en-GB"/>
              <a:t> </a:t>
            </a:r>
            <a:r>
              <a:rPr lang="en-GB" err="1"/>
              <a:t>topig</a:t>
            </a:r>
            <a:r>
              <a:rPr lang="en-GB"/>
              <a:t>.</a:t>
            </a:r>
          </a:p>
          <a:p>
            <a:pPr lvl="1"/>
            <a:r>
              <a:rPr lang="en-GB" err="1"/>
              <a:t>Anelwch</a:t>
            </a:r>
            <a:r>
              <a:rPr lang="en-GB"/>
              <a:t> am 5-8 </a:t>
            </a:r>
            <a:r>
              <a:rPr lang="en-GB" err="1"/>
              <a:t>llinell</a:t>
            </a:r>
          </a:p>
          <a:p>
            <a:pPr lvl="1"/>
            <a:r>
              <a:rPr lang="en-GB" err="1"/>
              <a:t>Defnyddiwch</a:t>
            </a:r>
            <a:r>
              <a:rPr lang="en-GB"/>
              <a:t> </a:t>
            </a:r>
            <a:r>
              <a:rPr lang="en-GB" b="1"/>
              <a:t>o </a:t>
            </a:r>
            <a:r>
              <a:rPr lang="en-GB" b="1" err="1"/>
              <a:t>leiaf</a:t>
            </a:r>
            <a:r>
              <a:rPr lang="en-GB" b="1"/>
              <a:t> un</a:t>
            </a:r>
            <a:r>
              <a:rPr lang="en-GB"/>
              <a:t> </a:t>
            </a:r>
            <a:r>
              <a:rPr lang="en-GB" err="1"/>
              <a:t>cyfeirnod</a:t>
            </a:r>
            <a:r>
              <a:rPr lang="en-GB"/>
              <a:t> Harvard a/</a:t>
            </a:r>
            <a:r>
              <a:rPr lang="en-GB" err="1"/>
              <a:t>neu</a:t>
            </a:r>
            <a:r>
              <a:rPr lang="en-GB"/>
              <a:t> </a:t>
            </a:r>
            <a:r>
              <a:rPr lang="en-GB" err="1"/>
              <a:t>dyfyniad</a:t>
            </a:r>
            <a:r>
              <a:rPr lang="en-GB"/>
              <a:t> </a:t>
            </a:r>
            <a:r>
              <a:rPr lang="en-GB" err="1"/>
              <a:t>uniongyrchol</a:t>
            </a:r>
            <a:r>
              <a:rPr lang="en-GB"/>
              <a:t> I </a:t>
            </a:r>
            <a:r>
              <a:rPr lang="en-GB" err="1"/>
              <a:t>gefnogi</a:t>
            </a:r>
            <a:r>
              <a:rPr lang="en-GB"/>
              <a:t> </a:t>
            </a:r>
            <a:r>
              <a:rPr lang="en-GB" err="1"/>
              <a:t>eich</a:t>
            </a:r>
            <a:r>
              <a:rPr lang="en-GB"/>
              <a:t> </a:t>
            </a:r>
            <a:r>
              <a:rPr lang="en-GB" err="1"/>
              <a:t>pwynt</a:t>
            </a:r>
            <a:r>
              <a:rPr lang="en-GB"/>
              <a:t>.</a:t>
            </a:r>
          </a:p>
          <a:p>
            <a:endParaRPr lang="en-GB"/>
          </a:p>
          <a:p>
            <a:pPr marL="0" indent="0">
              <a:buNone/>
            </a:pPr>
            <a:r>
              <a:rPr lang="en-GB"/>
              <a:t>1.  Beth </a:t>
            </a:r>
            <a:r>
              <a:rPr lang="en-GB" err="1"/>
              <a:t>yw</a:t>
            </a:r>
            <a:r>
              <a:rPr lang="en-GB"/>
              <a:t> </a:t>
            </a:r>
            <a:r>
              <a:rPr lang="en-GB" err="1"/>
              <a:t>cynhwysiant</a:t>
            </a:r>
            <a:r>
              <a:rPr lang="en-GB"/>
              <a:t>? </a:t>
            </a:r>
            <a:r>
              <a:rPr lang="en-GB" err="1"/>
              <a:t>Cynhwyswch</a:t>
            </a:r>
            <a:r>
              <a:rPr lang="en-GB"/>
              <a:t>  </a:t>
            </a:r>
            <a:r>
              <a:rPr lang="en-GB" err="1"/>
              <a:t>ddiffiniad</a:t>
            </a:r>
            <a:r>
              <a:rPr lang="en-GB"/>
              <a:t> o </a:t>
            </a:r>
            <a:r>
              <a:rPr lang="en-GB" err="1"/>
              <a:t>gynhwysiant</a:t>
            </a:r>
            <a:r>
              <a:rPr lang="en-GB"/>
              <a:t>. </a:t>
            </a:r>
          </a:p>
          <a:p>
            <a:pPr marL="0" indent="0">
              <a:buNone/>
            </a:pPr>
            <a:r>
              <a:rPr lang="en-GB"/>
              <a:t>2.  </a:t>
            </a:r>
            <a:r>
              <a:rPr lang="en-GB" err="1"/>
              <a:t>Cymharwch</a:t>
            </a:r>
            <a:r>
              <a:rPr lang="en-GB"/>
              <a:t> </a:t>
            </a:r>
            <a:r>
              <a:rPr lang="en-GB" err="1"/>
              <a:t>dau</a:t>
            </a:r>
            <a:r>
              <a:rPr lang="en-GB"/>
              <a:t> </a:t>
            </a:r>
            <a:r>
              <a:rPr lang="en-GB" err="1"/>
              <a:t>ddiffiniad</a:t>
            </a:r>
            <a:r>
              <a:rPr lang="en-GB"/>
              <a:t> o </a:t>
            </a:r>
            <a:r>
              <a:rPr lang="en-GB" err="1"/>
              <a:t>gynhwysiant</a:t>
            </a:r>
            <a:r>
              <a:rPr lang="en-GB"/>
              <a:t>. </a:t>
            </a:r>
          </a:p>
          <a:p>
            <a:pPr marL="0" indent="0">
              <a:buNone/>
            </a:pPr>
            <a:r>
              <a:rPr lang="en-GB"/>
              <a:t>3.  </a:t>
            </a:r>
            <a:r>
              <a:rPr lang="en-GB" err="1"/>
              <a:t>Esboniwch</a:t>
            </a:r>
            <a:r>
              <a:rPr lang="en-GB"/>
              <a:t> y </a:t>
            </a:r>
            <a:r>
              <a:rPr lang="en-GB" err="1"/>
              <a:t>cysylltiad</a:t>
            </a:r>
            <a:r>
              <a:rPr lang="en-GB"/>
              <a:t> </a:t>
            </a:r>
            <a:r>
              <a:rPr lang="en-GB" err="1"/>
              <a:t>rhwng</a:t>
            </a:r>
            <a:r>
              <a:rPr lang="en-GB"/>
              <a:t> </a:t>
            </a:r>
            <a:r>
              <a:rPr lang="en-GB" err="1"/>
              <a:t>cynhwysiant</a:t>
            </a:r>
            <a:r>
              <a:rPr lang="en-GB"/>
              <a:t> ac </a:t>
            </a:r>
            <a:r>
              <a:rPr lang="en-GB" err="1"/>
              <a:t>anghenion</a:t>
            </a:r>
            <a:r>
              <a:rPr lang="en-GB"/>
              <a:t>. </a:t>
            </a:r>
            <a:r>
              <a:rPr lang="en-GB" err="1"/>
              <a:t>Cyfeiriwch</a:t>
            </a:r>
            <a:r>
              <a:rPr lang="en-GB"/>
              <a:t> at </a:t>
            </a:r>
            <a:r>
              <a:rPr lang="en-GB" err="1"/>
              <a:t>syniadau</a:t>
            </a:r>
            <a:r>
              <a:rPr lang="en-GB"/>
              <a:t> Thomas a Vaughan. </a:t>
            </a:r>
          </a:p>
          <a:p>
            <a:pPr marL="0" indent="0">
              <a:buNone/>
            </a:pPr>
            <a:r>
              <a:rPr lang="en-GB"/>
              <a:t>4.  </a:t>
            </a:r>
            <a:r>
              <a:rPr lang="en-GB" err="1"/>
              <a:t>Esboniwch</a:t>
            </a:r>
            <a:r>
              <a:rPr lang="en-GB"/>
              <a:t> y </a:t>
            </a:r>
            <a:r>
              <a:rPr lang="en-GB" err="1"/>
              <a:t>cyd-destun</a:t>
            </a:r>
            <a:r>
              <a:rPr lang="en-GB"/>
              <a:t> </a:t>
            </a:r>
            <a:r>
              <a:rPr lang="en-GB" err="1"/>
              <a:t>polisi</a:t>
            </a:r>
            <a:r>
              <a:rPr lang="en-GB"/>
              <a:t> </a:t>
            </a:r>
            <a:r>
              <a:rPr lang="en-GB" err="1"/>
              <a:t>presennol</a:t>
            </a:r>
            <a:r>
              <a:rPr lang="en-GB"/>
              <a:t> </a:t>
            </a:r>
            <a:r>
              <a:rPr lang="en-GB" err="1"/>
              <a:t>yng</a:t>
            </a:r>
            <a:r>
              <a:rPr lang="en-GB"/>
              <a:t> </a:t>
            </a:r>
            <a:r>
              <a:rPr lang="en-GB" err="1"/>
              <a:t>Nghymru</a:t>
            </a:r>
            <a:r>
              <a:rPr lang="en-GB"/>
              <a:t>. </a:t>
            </a:r>
            <a:r>
              <a:rPr lang="en-GB" err="1"/>
              <a:t>Cyfeiriwch</a:t>
            </a:r>
            <a:r>
              <a:rPr lang="en-GB"/>
              <a:t> at y </a:t>
            </a:r>
            <a:r>
              <a:rPr lang="en-GB" err="1"/>
              <a:t>ddeddfwriaeth</a:t>
            </a:r>
            <a:r>
              <a:rPr lang="en-GB"/>
              <a:t> </a:t>
            </a:r>
            <a:r>
              <a:rPr lang="en-GB" err="1"/>
              <a:t>newydd</a:t>
            </a:r>
            <a:r>
              <a:rPr lang="en-GB"/>
              <a:t>. </a:t>
            </a:r>
          </a:p>
          <a:p>
            <a:endParaRPr lang="en-GB"/>
          </a:p>
        </p:txBody>
      </p:sp>
      <p:sp>
        <p:nvSpPr>
          <p:cNvPr id="4" name="Content Placeholder 3"/>
          <p:cNvSpPr>
            <a:spLocks noGrp="1"/>
          </p:cNvSpPr>
          <p:nvPr>
            <p:ph sz="half" idx="2"/>
          </p:nvPr>
        </p:nvSpPr>
        <p:spPr>
          <a:xfrm>
            <a:off x="6172200" y="1825624"/>
            <a:ext cx="5181600" cy="4867275"/>
          </a:xfrm>
        </p:spPr>
        <p:style>
          <a:lnRef idx="2">
            <a:schemeClr val="accent2"/>
          </a:lnRef>
          <a:fillRef idx="1">
            <a:schemeClr val="lt1"/>
          </a:fillRef>
          <a:effectRef idx="0">
            <a:schemeClr val="accent2"/>
          </a:effectRef>
          <a:fontRef idx="minor">
            <a:schemeClr val="dk1"/>
          </a:fontRef>
        </p:style>
        <p:txBody>
          <a:bodyPr>
            <a:normAutofit fontScale="77500" lnSpcReduction="20000"/>
          </a:bodyPr>
          <a:lstStyle/>
          <a:p>
            <a:r>
              <a:rPr lang="en-GB" dirty="0"/>
              <a:t>Write a paragraph on your allocated topic.</a:t>
            </a:r>
          </a:p>
          <a:p>
            <a:pPr lvl="1"/>
            <a:r>
              <a:rPr lang="en-GB" dirty="0"/>
              <a:t>Aim for approximately 8-10 lines</a:t>
            </a:r>
          </a:p>
          <a:p>
            <a:pPr lvl="1"/>
            <a:r>
              <a:rPr lang="en-GB" dirty="0"/>
              <a:t>Include </a:t>
            </a:r>
            <a:r>
              <a:rPr lang="en-GB" b="1" dirty="0"/>
              <a:t>at least </a:t>
            </a:r>
            <a:r>
              <a:rPr lang="en-GB" dirty="0"/>
              <a:t>one Harvard reference and/or direct quote to support your point. </a:t>
            </a:r>
          </a:p>
          <a:p>
            <a:pPr marL="0" indent="0">
              <a:buNone/>
            </a:pPr>
            <a:endParaRPr lang="en-GB" dirty="0"/>
          </a:p>
          <a:p>
            <a:pPr marL="514350" indent="-514350">
              <a:buAutoNum type="arabicPeriod"/>
            </a:pPr>
            <a:r>
              <a:rPr lang="en-GB" dirty="0"/>
              <a:t>What is inclusion? Include a definition of Inclusion. </a:t>
            </a:r>
          </a:p>
          <a:p>
            <a:pPr marL="514350" indent="-514350">
              <a:buAutoNum type="arabicPeriod"/>
            </a:pPr>
            <a:r>
              <a:rPr lang="en-GB" dirty="0"/>
              <a:t>Compare two definitions of inclusion. </a:t>
            </a:r>
          </a:p>
          <a:p>
            <a:pPr marL="514350" indent="-514350">
              <a:buAutoNum type="arabicPeriod"/>
            </a:pPr>
            <a:r>
              <a:rPr lang="en-GB" dirty="0"/>
              <a:t>Explain the link between inclusion and needs. Make reference to the ideas of Thomas and Vaughan.</a:t>
            </a:r>
          </a:p>
          <a:p>
            <a:pPr marL="514350" indent="-514350">
              <a:buAutoNum type="arabicPeriod"/>
            </a:pPr>
            <a:r>
              <a:rPr lang="en-GB" dirty="0"/>
              <a:t>Explain the current Welsh policy context in relation to Inclusion and/or needs. Refer to the new ALN bill. </a:t>
            </a:r>
          </a:p>
        </p:txBody>
      </p:sp>
      <p:pic>
        <p:nvPicPr>
          <p:cNvPr id="5" name="Picture 4"/>
          <p:cNvPicPr>
            <a:picLocks noChangeAspect="1"/>
          </p:cNvPicPr>
          <p:nvPr/>
        </p:nvPicPr>
        <p:blipFill>
          <a:blip r:embed="rId3"/>
          <a:stretch>
            <a:fillRect/>
          </a:stretch>
        </p:blipFill>
        <p:spPr>
          <a:xfrm rot="1260571">
            <a:off x="647700" y="365125"/>
            <a:ext cx="1195387" cy="1128019"/>
          </a:xfrm>
          <a:prstGeom prst="rect">
            <a:avLst/>
          </a:prstGeom>
        </p:spPr>
      </p:pic>
      <p:pic>
        <p:nvPicPr>
          <p:cNvPr id="6" name="Picture 5"/>
          <p:cNvPicPr>
            <a:picLocks noChangeAspect="1"/>
          </p:cNvPicPr>
          <p:nvPr/>
        </p:nvPicPr>
        <p:blipFill>
          <a:blip r:embed="rId3"/>
          <a:stretch>
            <a:fillRect/>
          </a:stretch>
        </p:blipFill>
        <p:spPr>
          <a:xfrm rot="1260571">
            <a:off x="10348913" y="365125"/>
            <a:ext cx="1195387" cy="1128019"/>
          </a:xfrm>
          <a:prstGeom prst="rect">
            <a:avLst/>
          </a:prstGeom>
        </p:spPr>
      </p:pic>
    </p:spTree>
    <p:extLst>
      <p:ext uri="{BB962C8B-B14F-4D97-AF65-F5344CB8AC3E}">
        <p14:creationId xmlns:p14="http://schemas.microsoft.com/office/powerpoint/2010/main" val="2004139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err="1"/>
              <a:t>Llyfryddiaeth</a:t>
            </a:r>
            <a:br>
              <a:rPr lang="en-GB"/>
            </a:br>
            <a:r>
              <a:rPr lang="en-GB"/>
              <a:t>Bibliography </a:t>
            </a:r>
          </a:p>
        </p:txBody>
      </p:sp>
      <p:sp>
        <p:nvSpPr>
          <p:cNvPr id="5" name="Content Placeholder 4"/>
          <p:cNvSpPr>
            <a:spLocks noGrp="1"/>
          </p:cNvSpPr>
          <p:nvPr>
            <p:ph idx="1"/>
          </p:nvPr>
        </p:nvSpPr>
        <p:spPr/>
        <p:txBody>
          <a:bodyPr>
            <a:normAutofit fontScale="85000" lnSpcReduction="20000"/>
          </a:bodyPr>
          <a:lstStyle/>
          <a:p>
            <a:r>
              <a:rPr lang="en-GB" err="1"/>
              <a:t>Dauncey</a:t>
            </a:r>
            <a:r>
              <a:rPr lang="en-GB"/>
              <a:t>, M. ( 2016) </a:t>
            </a:r>
            <a:r>
              <a:rPr lang="en-US" i="1"/>
              <a:t>Research Briefing: </a:t>
            </a:r>
            <a:r>
              <a:rPr lang="en-US" b="1" i="1"/>
              <a:t>Additional Learning Needs (ALN) in Wales. </a:t>
            </a:r>
            <a:r>
              <a:rPr lang="en-US" b="1"/>
              <a:t>Cardiff: National Assembly for Wales. Available at </a:t>
            </a:r>
            <a:r>
              <a:rPr lang="en-US" b="1">
                <a:hlinkClick r:id="rId3"/>
              </a:rPr>
              <a:t>http://www.assembly.wales/research%20documents/16-059%20sen/16-059-web-%20english.pdf</a:t>
            </a:r>
            <a:r>
              <a:rPr lang="en-US" b="1"/>
              <a:t> ( Accessed 19.09.17)</a:t>
            </a:r>
          </a:p>
          <a:p>
            <a:r>
              <a:rPr lang="en-GB"/>
              <a:t>Thomas, G. and Vaughan, M. (eds.) (2004) </a:t>
            </a:r>
            <a:r>
              <a:rPr lang="en-GB" i="1"/>
              <a:t>Inclusive Education: readings and reflections, </a:t>
            </a:r>
            <a:r>
              <a:rPr lang="en-GB"/>
              <a:t>Berkshire: Open University Press. </a:t>
            </a:r>
          </a:p>
          <a:p>
            <a:r>
              <a:rPr lang="en-GB"/>
              <a:t>Wales: Department for Education and Skills ( 2015)</a:t>
            </a:r>
            <a:r>
              <a:rPr lang="en-GB" i="1"/>
              <a:t> Draft Additional Learning Needs and Education Tribunal ( Wales) Bill, </a:t>
            </a:r>
            <a:r>
              <a:rPr lang="en-GB"/>
              <a:t>Cardiff:  Welsh Government. Available at </a:t>
            </a:r>
            <a:r>
              <a:rPr lang="en-GB">
                <a:hlinkClick r:id="rId4"/>
              </a:rPr>
              <a:t>http://gov.wales/consultations/education/draft-aln-and-education-tribunal-wales-bill/?lang=en</a:t>
            </a:r>
            <a:r>
              <a:rPr lang="en-GB"/>
              <a:t> ( Accessed September 7 2015)</a:t>
            </a:r>
          </a:p>
          <a:p>
            <a:r>
              <a:rPr lang="en-GB"/>
              <a:t>Wales: Department for Education and Skills (2016) </a:t>
            </a:r>
            <a:r>
              <a:rPr lang="en-GB" i="1"/>
              <a:t>Inclusion and Pupil Support, </a:t>
            </a:r>
            <a:r>
              <a:rPr lang="en-GB"/>
              <a:t>Cardiff: Welsh Government. Available at: </a:t>
            </a:r>
            <a:r>
              <a:rPr lang="en-GB">
                <a:hlinkClick r:id="rId5"/>
              </a:rPr>
              <a:t>http://gov.wales/docs/dcells/publications/160318-inclusion-and-pupil-support-en.pdf</a:t>
            </a:r>
            <a:r>
              <a:rPr lang="en-GB"/>
              <a:t> (Accessed 18/9/17). </a:t>
            </a:r>
          </a:p>
          <a:p>
            <a:endParaRPr lang="en-US" b="1"/>
          </a:p>
          <a:p>
            <a:endParaRPr lang="en-US" b="1"/>
          </a:p>
          <a:p>
            <a:endParaRPr lang="en-GB"/>
          </a:p>
        </p:txBody>
      </p:sp>
    </p:spTree>
    <p:extLst>
      <p:ext uri="{BB962C8B-B14F-4D97-AF65-F5344CB8AC3E}">
        <p14:creationId xmlns:p14="http://schemas.microsoft.com/office/powerpoint/2010/main" val="18124234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TotalTime>
  <Words>2819</Words>
  <Application>Microsoft Office PowerPoint</Application>
  <PresentationFormat>Widescreen</PresentationFormat>
  <Paragraphs>352</Paragraphs>
  <Slides>30</Slides>
  <Notes>12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30</vt:i4>
      </vt:variant>
    </vt:vector>
  </HeadingPairs>
  <TitlesOfParts>
    <vt:vector size="35" baseType="lpstr">
      <vt:lpstr>arial</vt:lpstr>
      <vt:lpstr>arial</vt:lpstr>
      <vt:lpstr>Calibri</vt:lpstr>
      <vt:lpstr>Calibri Light</vt:lpstr>
      <vt:lpstr>Office Theme</vt:lpstr>
      <vt:lpstr>ECES5006/C  All Means All   Mae Pawb yn Golygu Pawb</vt:lpstr>
      <vt:lpstr>Sawl un wyt ti’n adnabod? How many can you identify?</vt:lpstr>
      <vt:lpstr>Deilliannau Dysgu  Learning Outcomes</vt:lpstr>
      <vt:lpstr>Deilliannau Dysgu  Learning Outcomes</vt:lpstr>
      <vt:lpstr>Deilliannau Dysgu  Learning Outcomes</vt:lpstr>
      <vt:lpstr>Beth yw cynhwysiant? What is inclusion?</vt:lpstr>
      <vt:lpstr>Archwiliad Beirniadol  A Critical Exploration </vt:lpstr>
      <vt:lpstr>Anghenion: Beth yw nhw?       What is a need?</vt:lpstr>
      <vt:lpstr>Diffiniad Deddfwriaethol</vt:lpstr>
      <vt:lpstr>Legislative Definition </vt:lpstr>
      <vt:lpstr>Natur Heriol Anghenion  The Troublesome Nature of Needs</vt:lpstr>
      <vt:lpstr>Pwy sy’n penderfynu? Who decides?</vt:lpstr>
      <vt:lpstr>Hawliau...Nid Anghenion  Rights…Not Needs</vt:lpstr>
      <vt:lpstr>Croeso i’r Iseldiroedd Welcome to Holland</vt:lpstr>
      <vt:lpstr>Welcome to Holland by Emily Pearl Kingsley </vt:lpstr>
      <vt:lpstr> Deddf Anghenion Dysgu Ychwanegol a’r Tribiwnlys Addysg (Cymru) (2018)  Additional Learning Needs and Education Tribunal (Wales) Act (2018)  </vt:lpstr>
      <vt:lpstr>This task is asking you to consider the ten core aims of the Additional Learning Needs and Education Tribunal (Wales) Act 2018 on slides 20 - 29. Can you explain your top 3 with regard to ensuring equity for all. Ensure clear reasoning for your choices. Research thoroughly to ensure good knowledge and understanding of the Bill.</vt:lpstr>
      <vt:lpstr>Y Term AAY The term ALN</vt:lpstr>
      <vt:lpstr>Ystod Oedran 0-25  0-25 age range</vt:lpstr>
      <vt:lpstr>Cynllun Unol  A Unified Plan</vt:lpstr>
      <vt:lpstr>Mwy o Gydweithredu Increased Collaboration</vt:lpstr>
      <vt:lpstr>Uchelgais Uwch a Gwell Deilliant High aspirations and Improved Outcome</vt:lpstr>
      <vt:lpstr>System Symlach  A Simpler, Less Adversarial System</vt:lpstr>
      <vt:lpstr>  Osgoi a Datrys Anghytunedebau Avoiding and Resolving Disagreements  </vt:lpstr>
      <vt:lpstr>Hawl Clir a Chyson i Apelio  Clear and Consistent Rights of Appeal</vt:lpstr>
      <vt:lpstr>Côd Ymarfer Gorfodol  A Mandatory Code of Practice</vt:lpstr>
      <vt:lpstr>Cyfranogaeth Plant a Phobl Ifanc  Increased participation of children and young people</vt:lpstr>
      <vt:lpstr>Materion Eraill: Heriau Other Issues: Challenges</vt:lpstr>
      <vt:lpstr>Gweithgaredd Traethawd Byr Mini-Essay Activity</vt:lpstr>
      <vt:lpstr>Llyfryddiaeth Bibliography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SJEU5002/C  All Means All: Inclusive Education   Pawb yn Golygu Pawb: Addysg Gynhwysol</dc:title>
  <dc:creator>Sarah Stewart</dc:creator>
  <cp:lastModifiedBy>Helen A Griffiths</cp:lastModifiedBy>
  <cp:revision>6</cp:revision>
  <dcterms:modified xsi:type="dcterms:W3CDTF">2024-10-11T16:36:15Z</dcterms:modified>
</cp:coreProperties>
</file>