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2"/>
  </p:notesMasterIdLst>
  <p:sldIdLst>
    <p:sldId id="257" r:id="rId2"/>
    <p:sldId id="264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7" r:id="rId11"/>
    <p:sldId id="269" r:id="rId12"/>
    <p:sldId id="270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2" r:id="rId24"/>
    <p:sldId id="283" r:id="rId25"/>
    <p:sldId id="286" r:id="rId26"/>
    <p:sldId id="287" r:id="rId27"/>
    <p:sldId id="288" r:id="rId28"/>
    <p:sldId id="289" r:id="rId29"/>
    <p:sldId id="290" r:id="rId30"/>
    <p:sldId id="291" r:id="rId31"/>
    <p:sldId id="292" r:id="rId32"/>
    <p:sldId id="293" r:id="rId33"/>
    <p:sldId id="294" r:id="rId34"/>
    <p:sldId id="295" r:id="rId35"/>
    <p:sldId id="296" r:id="rId36"/>
    <p:sldId id="297" r:id="rId37"/>
    <p:sldId id="299" r:id="rId38"/>
    <p:sldId id="300" r:id="rId39"/>
    <p:sldId id="301" r:id="rId40"/>
    <p:sldId id="302" r:id="rId4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3" autoAdjust="0"/>
    <p:restoredTop sz="94660"/>
  </p:normalViewPr>
  <p:slideViewPr>
    <p:cSldViewPr snapToGrid="0">
      <p:cViewPr varScale="1">
        <p:scale>
          <a:sx n="91" d="100"/>
          <a:sy n="91" d="100"/>
        </p:scale>
        <p:origin x="5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EA1E9F-0B33-4956-AED3-A05AF6E3C3C6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F57300-03A6-4CC1-9C42-24BDA010F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4923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BA53B35-67CF-404E-8545-3AAE23F6C9D3}" type="slidenum">
              <a:rPr lang="en-GB" altLang="en-US" smtClean="0"/>
              <a:pPr eaLnBrk="1" hangingPunct="1">
                <a:spcBef>
                  <a:spcPct val="0"/>
                </a:spcBef>
              </a:pPr>
              <a:t>16</a:t>
            </a:fld>
            <a:endParaRPr lang="en-GB" altLang="en-US" smtClean="0"/>
          </a:p>
        </p:txBody>
      </p:sp>
      <p:sp>
        <p:nvSpPr>
          <p:cNvPr id="57347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CC581EBE-CD47-4804-B599-C55D14FC1456}" type="slidenum">
              <a:rPr lang="en-US" altLang="en-US"/>
              <a:pPr algn="r" eaLnBrk="1" hangingPunct="1">
                <a:spcBef>
                  <a:spcPct val="0"/>
                </a:spcBef>
              </a:pPr>
              <a:t>16</a:t>
            </a:fld>
            <a:endParaRPr lang="en-US" altLang="en-US"/>
          </a:p>
        </p:txBody>
      </p:sp>
      <p:sp>
        <p:nvSpPr>
          <p:cNvPr id="5734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79413" y="684213"/>
            <a:ext cx="6100762" cy="3432175"/>
          </a:xfrm>
          <a:ln/>
        </p:spPr>
      </p:sp>
      <p:sp>
        <p:nvSpPr>
          <p:cNvPr id="5734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b="1" smtClean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1283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A053FFBD-E3B8-4061-89D4-BFAAE3F34675}" type="slidenum">
              <a:rPr lang="en-GB" altLang="en-US" smtClean="0"/>
              <a:pPr eaLnBrk="1" hangingPunct="1">
                <a:spcBef>
                  <a:spcPct val="0"/>
                </a:spcBef>
              </a:pPr>
              <a:t>20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0189705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03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150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085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992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087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34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307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256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130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019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661054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1491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516994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9029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0888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387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16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google.co.uk/imgres?imgurl=http://successbeginstoday.org/wordpress/wp-content/uploads/2009/05/children-in-classroom.jpg&amp;imgrefurl=http://successbeginstoday.org/wordpress/2009/05/how-not-to-praise-your-kids/&amp;usg=__myghda-3wcfn-QI3wBA2znslToc=&amp;h=285&amp;w=421&amp;sz=42&amp;hl=en&amp;start=1&amp;zoom=1&amp;um=1&amp;itbs=1&amp;tbnid=my4U6X0_IRLS6M:&amp;tbnh=85&amp;tbnw=125&amp;prev=/search?q%3Dchildren%2Bin%2Bclassroom%26um%3D1%26hl%3Den%26sa%3DN%26biw%3D1004%26bih%3D610%26tbm%3Disch&amp;ei=ea3oTYPIGMLX8gPn1ZWMAQ" TargetMode="Externa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imgres?imgurl=http://www.avondaleprimary.school.nz/Cache/Pictures/136369/6_room2's_christmas_photos_027.jpg&amp;imgrefurl=http://www.avondaleprimary.school.nz/Site/Home/Starting_School.ashx&amp;usg=__G8zcmJltHM07tjYUHuX3dlYLvRw=&amp;h=960&amp;w=1280&amp;sz=512&amp;hl=en&amp;start=43&amp;zoom=1&amp;um=1&amp;itbs=1&amp;tbnid=pGgEJ-FN_0i_SM:&amp;tbnh=113&amp;tbnw=150&amp;prev=/search?q%3Dchildren%2Bin%2Bclassroom%26start%3D40%26um%3D1%26hl%3Den%26sa%3DN%26biw%3D1004%26bih%3D610%26ndsp%3D20%26tbm%3Disch&amp;ei=vK3oTbzoBI2N-watg4S6Dw" TargetMode="External"/><Relationship Id="rId3" Type="http://schemas.openxmlformats.org/officeDocument/2006/relationships/hyperlink" Target="https://www.youtube.com/watch?v=OinqFgsIbh0" TargetMode="External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.uk/imgres?imgurl=http://www.compassion.com/NR/rdonlyres/eryxytkk2ae73rxoptwoiv47d3b3m54b4n2isdyu3hqetfvy4we6pjuu225oy32pmxvowy63u6ckhvepfxlreewqgvh/compassion-sponsor-a-child_HO241-education-360W.jpg&amp;imgrefurl=http://www.compassion.com/sponsordonor/projectslideshows/hondurasprojecturban.htm?Page%3D6&amp;usg=__dLc2KNWaT5d9SO7mWhfEat0Ts4s=&amp;h=270&amp;w=360&amp;sz=50&amp;hl=en&amp;start=35&amp;zoom=1&amp;um=1&amp;itbs=1&amp;tbnid=42rxVol7DviUvM:&amp;tbnh=91&amp;tbnw=121&amp;prev=/search?q%3Dchildren%2Bin%2Bclassroom%26start%3D20%26um%3D1%26hl%3Den%26sa%3DN%26biw%3D1004%26bih%3D610%26ndsp%3D20%26tbm%3Disch&amp;ei=o63oTZeTFoKx8gPRuviOAQ" TargetMode="External"/><Relationship Id="rId11" Type="http://schemas.openxmlformats.org/officeDocument/2006/relationships/image" Target="../media/image15.jpeg"/><Relationship Id="rId5" Type="http://schemas.openxmlformats.org/officeDocument/2006/relationships/image" Target="../media/image10.jpeg"/><Relationship Id="rId10" Type="http://schemas.openxmlformats.org/officeDocument/2006/relationships/hyperlink" Target="http://www.google.co.uk/imgres?imgurl=http://lsp.warrington.gov.uk/images/PLAY_01_tcm15-12494.JPG&amp;imgrefurl=http://lsp.warrington.gov.uk/childrenandyoungpeople/placestogo/directoryactivities/directory.aspx&amp;usg=__VYHxGHI7vepZpTt7y6nsRI7J4h8=&amp;h=275&amp;w=423&amp;sz=18&amp;hl=en&amp;start=7&amp;zoom=1&amp;um=1&amp;itbs=1&amp;tbnid=Ob7koaorBV9zaM:&amp;tbnh=82&amp;tbnw=126&amp;prev=/search?q%3Dchildren%2Bplaying%26um%3D1%26hl%3Den%26sa%3DX%26biw%3D1004%26bih%3D610%26tbm%3Disch&amp;ei=ra_oTc2BOou88gPti_2KAQ" TargetMode="External"/><Relationship Id="rId4" Type="http://schemas.openxmlformats.org/officeDocument/2006/relationships/hyperlink" Target="http://www.google.co.uk/imgres?imgurl=http://successbeginstoday.org/wordpress/wp-content/uploads/2009/05/children-in-classroom.jpg&amp;imgrefurl=http://successbeginstoday.org/wordpress/2009/05/how-not-to-praise-your-kids/&amp;usg=__myghda-3wcfn-QI3wBA2znslToc=&amp;h=285&amp;w=421&amp;sz=42&amp;hl=en&amp;start=1&amp;zoom=1&amp;um=1&amp;itbs=1&amp;tbnid=my4U6X0_IRLS6M:&amp;tbnh=85&amp;tbnw=125&amp;prev=/search?q%3Dchildren%2Bin%2Bclassroom%26um%3D1%26hl%3Den%26sa%3DN%26biw%3D1004%26bih%3D610%26tbm%3Disch&amp;ei=ea3oTYPIGMLX8gPn1ZWMAQ" TargetMode="External"/><Relationship Id="rId9" Type="http://schemas.openxmlformats.org/officeDocument/2006/relationships/image" Target="../media/image14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nArvcWaH6I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https://www.bing.com/videos/search?view=detail&amp;mid=DE4C63DBD8B2DAAE82FCDE4C63DBD8B2DAAE82FC&amp;q=concrete+operational+activity+youtube&amp;shtp=GetUrl&amp;shid=6f6f703c-399d-4341-9f99-8a21153279f2&amp;shtk=T2JzZXJ2YXRpb246IENvbmNyZXRlIE9wZXJhdGlvbmFsIFN0YWdl&amp;shdk=T2JzZXJ2YXRpb246IENvbmNyZXRlIE9wZXJhdGlvbmFsIFN0YWdl&amp;shhk=8MXyFPGjC9jAw%2BJ0MYN9kaixPZwsZdEIvzEpn2KanX8%3D&amp;form=VDSHOT&amp;shth=OSH.7nj4WwYN2nyBvwLhXxiOOg" TargetMode="Externa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www.google.co.uk/imgres?imgurl=http://www.avondaleprimary.school.nz/Cache/Pictures/136369/6_room2's_christmas_photos_027.jpg&amp;imgrefurl=http://www.avondaleprimary.school.nz/Site/Home/Starting_School.ashx&amp;usg=__G8zcmJltHM07tjYUHuX3dlYLvRw=&amp;h=960&amp;w=1280&amp;sz=512&amp;hl=en&amp;start=43&amp;zoom=1&amp;um=1&amp;itbs=1&amp;tbnid=pGgEJ-FN_0i_SM:&amp;tbnh=113&amp;tbnw=150&amp;prev=/search?q%3Dchildren%2Bin%2Bclassroom%26start%3D40%26um%3D1%26hl%3Den%26sa%3DN%26biw%3D1004%26bih%3D610%26ndsp%3D20%26tbm%3Disch&amp;ei=vK3oTbzoBI2N-watg4S6Dw" TargetMode="Externa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www.google.co.uk/imgres?imgurl=http://www.avondaleprimary.school.nz/Cache/Pictures/136369/6_room2's_christmas_photos_027.jpg&amp;imgrefurl=http://www.avondaleprimary.school.nz/Site/Home/Starting_School.ashx&amp;usg=__G8zcmJltHM07tjYUHuX3dlYLvRw=&amp;h=960&amp;w=1280&amp;sz=512&amp;hl=en&amp;start=43&amp;zoom=1&amp;um=1&amp;itbs=1&amp;tbnid=pGgEJ-FN_0i_SM:&amp;tbnh=113&amp;tbnw=150&amp;prev=/search?q%3Dchildren%2Bin%2Bclassroom%26start%3D40%26um%3D1%26hl%3Den%26sa%3DN%26biw%3D1004%26bih%3D610%26ndsp%3D20%26tbm%3Disch&amp;ei=vK3oTbzoBI2N-watg4S6Dw" TargetMode="Externa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www.google.co.uk/imgres?imgurl=http://www.compassion.com/NR/rdonlyres/eryxytkk2ae73rxoptwoiv47d3b3m54b4n2isdyu3hqetfvy4we6pjuu225oy32pmxvowy63u6ckhvepfxlreewqgvh/compassion-sponsor-a-child_HO241-education-360W.jpg&amp;imgrefurl=http://www.compassion.com/sponsordonor/projectslideshows/hondurasprojecturban.htm?Page%3D6&amp;usg=__dLc2KNWaT5d9SO7mWhfEat0Ts4s=&amp;h=270&amp;w=360&amp;sz=50&amp;hl=en&amp;start=35&amp;zoom=1&amp;um=1&amp;itbs=1&amp;tbnid=42rxVol7DviUvM:&amp;tbnh=91&amp;tbnw=121&amp;prev=/search?q%3Dchildren%2Bin%2Bclassroom%26start%3D20%26um%3D1%26hl%3Den%26sa%3DN%26biw%3D1004%26bih%3D610%26ndsp%3D20%26tbm%3Disch&amp;ei=o63oTZeTFoKx8gPRuviOAQ" TargetMode="Externa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www.google.co.uk/imgres?imgurl=http://lsp.warrington.gov.uk/images/PLAY_01_tcm15-12494.JPG&amp;imgrefurl=http://lsp.warrington.gov.uk/childrenandyoungpeople/placestogo/directoryactivities/directory.aspx&amp;usg=__VYHxGHI7vepZpTt7y6nsRI7J4h8=&amp;h=275&amp;w=423&amp;sz=18&amp;hl=en&amp;start=7&amp;zoom=1&amp;um=1&amp;itbs=1&amp;tbnid=Ob7koaorBV9zaM:&amp;tbnh=82&amp;tbnw=126&amp;prev=/search?q%3Dchildren%2Bplaying%26um%3D1%26hl%3Den%26sa%3DX%26biw%3D1004%26bih%3D610%26tbm%3Disch&amp;ei=ra_oTc2BOou88gPti_2KAQ" TargetMode="Externa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sy.cmu.edu/~siegler/siegler06hnbk.pdf" TargetMode="External"/><Relationship Id="rId2" Type="http://schemas.openxmlformats.org/officeDocument/2006/relationships/hyperlink" Target="http://webspace.ship.edu/cgboer/piaget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Dysgu yn yr 21ain </a:t>
            </a:r>
            <a:r>
              <a:rPr lang="cy-GB" dirty="0" smtClean="0"/>
              <a:t>Ganrif</a:t>
            </a:r>
            <a:r>
              <a:rPr lang="cy-GB" b="1" dirty="0" smtClean="0"/>
              <a:t/>
            </a:r>
            <a:br>
              <a:rPr lang="cy-GB" b="1" dirty="0" smtClean="0"/>
            </a:br>
            <a:r>
              <a:rPr lang="en-GB" dirty="0" smtClean="0"/>
              <a:t>21</a:t>
            </a:r>
            <a:r>
              <a:rPr lang="en-GB" baseline="30000" dirty="0" smtClean="0"/>
              <a:t>st</a:t>
            </a:r>
            <a:r>
              <a:rPr lang="en-GB" dirty="0" smtClean="0"/>
              <a:t> Century Learning</a:t>
            </a:r>
            <a:br>
              <a:rPr lang="en-GB" dirty="0" smtClean="0"/>
            </a:b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/>
              <a:t>ECES4002/C</a:t>
            </a:r>
          </a:p>
          <a:p>
            <a:r>
              <a:rPr lang="en-GB" sz="2400" b="1" dirty="0" smtClean="0"/>
              <a:t>Darlith 1b / Lecture 1b</a:t>
            </a:r>
            <a:endParaRPr lang="en-GB" sz="2400" dirty="0"/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13893" t="36298" r="49147" b="24313"/>
          <a:stretch/>
        </p:blipFill>
        <p:spPr bwMode="auto">
          <a:xfrm rot="20429937">
            <a:off x="1108365" y="3657600"/>
            <a:ext cx="3142210" cy="266007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6466787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 err="1">
                <a:latin typeface="+mn-lt"/>
                <a:cs typeface="Arial" panose="020B0604020202020204" pitchFamily="34" charset="0"/>
              </a:rPr>
              <a:t>Gorolwg</a:t>
            </a:r>
            <a:r>
              <a:rPr lang="en-GB" sz="4400" dirty="0">
                <a:latin typeface="+mn-lt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+mn-lt"/>
                <a:cs typeface="Arial" panose="020B0604020202020204" pitchFamily="34" charset="0"/>
              </a:rPr>
              <a:t>Sesiwn</a:t>
            </a:r>
            <a:r>
              <a:rPr lang="en-GB" sz="4400" dirty="0">
                <a:latin typeface="+mn-lt"/>
                <a:cs typeface="Arial" panose="020B0604020202020204" pitchFamily="34" charset="0"/>
              </a:rPr>
              <a:t> / </a:t>
            </a:r>
            <a:r>
              <a:rPr lang="en-GB" sz="4400" i="1" dirty="0">
                <a:latin typeface="+mn-lt"/>
                <a:cs typeface="Arial" panose="020B0604020202020204" pitchFamily="34" charset="0"/>
              </a:rPr>
              <a:t>Session Overview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981200" y="2057400"/>
            <a:ext cx="4038600" cy="443484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3200" dirty="0">
                <a:cs typeface="Arial" panose="020B0604020202020204" pitchFamily="34" charset="0"/>
              </a:rPr>
              <a:t>Piaget</a:t>
            </a:r>
          </a:p>
          <a:p>
            <a:r>
              <a:rPr lang="en-GB" sz="3200" dirty="0" err="1">
                <a:cs typeface="Arial" panose="020B0604020202020204" pitchFamily="34" charset="0"/>
              </a:rPr>
              <a:t>Deilliant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dysgu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perthnasol</a:t>
            </a:r>
            <a:endParaRPr lang="en-GB" sz="3200" dirty="0">
              <a:cs typeface="Arial" panose="020B0604020202020204" pitchFamily="34" charset="0"/>
            </a:endParaRPr>
          </a:p>
          <a:p>
            <a:r>
              <a:rPr lang="en-GB" sz="3200" dirty="0" err="1">
                <a:cs typeface="Arial" panose="020B0604020202020204" pitchFamily="34" charset="0"/>
              </a:rPr>
              <a:t>Perthnasedd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i’r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aseiniad</a:t>
            </a:r>
            <a:endParaRPr lang="en-GB" sz="3200" dirty="0"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920085"/>
            <a:ext cx="4038600" cy="443484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3200" i="1" dirty="0">
                <a:cs typeface="Arial" panose="020B0604020202020204" pitchFamily="34" charset="0"/>
              </a:rPr>
              <a:t>Piaget</a:t>
            </a:r>
          </a:p>
          <a:p>
            <a:r>
              <a:rPr lang="en-GB" sz="3200" i="1" dirty="0">
                <a:cs typeface="Arial" panose="020B0604020202020204" pitchFamily="34" charset="0"/>
              </a:rPr>
              <a:t>Relevant learning outcome</a:t>
            </a:r>
          </a:p>
          <a:p>
            <a:r>
              <a:rPr lang="en-GB" sz="3200" i="1" dirty="0">
                <a:cs typeface="Arial" panose="020B0604020202020204" pitchFamily="34" charset="0"/>
              </a:rPr>
              <a:t>Relevance to assignment</a:t>
            </a:r>
          </a:p>
        </p:txBody>
      </p:sp>
    </p:spTree>
    <p:extLst>
      <p:ext uri="{BB962C8B-B14F-4D97-AF65-F5344CB8AC3E}">
        <p14:creationId xmlns:p14="http://schemas.microsoft.com/office/powerpoint/2010/main" val="529464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Deilliannau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Learning Outcomes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cy-GB" sz="2400" dirty="0" smtClean="0"/>
              <a:t>Dangos </a:t>
            </a:r>
            <a:r>
              <a:rPr lang="cy-GB" sz="2400" dirty="0"/>
              <a:t>gwybodaeth o ystod o ddamcaniaethau dysgu a deall sut maent yn dylanwadu ar arfer cyfredol ym maes addysg.</a:t>
            </a:r>
            <a:endParaRPr lang="en-GB" sz="2400" dirty="0"/>
          </a:p>
          <a:p>
            <a:pPr marL="0" lv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/>
            <a:r>
              <a:rPr lang="en-GB" sz="2400" dirty="0" smtClean="0"/>
              <a:t>Demonstrate </a:t>
            </a:r>
            <a:r>
              <a:rPr lang="en-GB" sz="2400" dirty="0"/>
              <a:t>knowledge of a range of learning theories and understand how they influence current education practice.</a:t>
            </a:r>
          </a:p>
          <a:p>
            <a:pPr marL="0" lvl="0" indent="0">
              <a:buNone/>
            </a:pP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64306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y-GB" sz="2800" dirty="0"/>
              <a:t>Deall sut y gall yr awyr agored a chyfleoedd dysgu y tu allan i’r ysgol hwyluso datblygu a gwella gwybodaeth a sgiliau fel rhan o’r cwricwlwm a gynlluniwyd a gweithdrefnau </a:t>
            </a:r>
            <a:r>
              <a:rPr lang="cy-GB" sz="2800" dirty="0" smtClean="0"/>
              <a:t>asesu </a:t>
            </a:r>
            <a:endParaRPr lang="en-GB" sz="28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Understand how the outdoors and out of school learning opportunities can facilitate the development and enhancement of knowledge and skills as part of planned curriculum and assessment procedures</a:t>
            </a:r>
          </a:p>
        </p:txBody>
      </p:sp>
    </p:spTree>
    <p:extLst>
      <p:ext uri="{BB962C8B-B14F-4D97-AF65-F5344CB8AC3E}">
        <p14:creationId xmlns:p14="http://schemas.microsoft.com/office/powerpoint/2010/main" val="27301417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2800" dirty="0"/>
              <a:t>Trafod a gwerthuso cyd-destunau dysgu. </a:t>
            </a:r>
            <a:endParaRPr lang="en-GB" sz="28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Discuss and evaluate learning contexts</a:t>
            </a:r>
          </a:p>
        </p:txBody>
      </p:sp>
    </p:spTree>
    <p:extLst>
      <p:ext uri="{BB962C8B-B14F-4D97-AF65-F5344CB8AC3E}">
        <p14:creationId xmlns:p14="http://schemas.microsoft.com/office/powerpoint/2010/main" val="25896404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2400" dirty="0"/>
              <a:t>Trefnu eu gwybodaeth a’r hyn y maent wedi’i ddysgu drwy ddefnyddio amrywiaeth o ffynonellau gwybodaeth, gan gynnwys </a:t>
            </a:r>
            <a:r>
              <a:rPr lang="cy-GB" sz="2400" dirty="0" err="1"/>
              <a:t>TGCh</a:t>
            </a:r>
            <a:r>
              <a:rPr lang="cy-GB" sz="2400" dirty="0"/>
              <a:t>, a chyflwyno’u gwaith ar y lefel briodol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dirty="0"/>
              <a:t>Organise their knowledge and learning through the use of a range of information sources including ICT and present their work at the appropriate level.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74845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Aseiniad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smtClean="0"/>
              <a:t>Cyflwyniad grwp </a:t>
            </a:r>
            <a:r>
              <a:rPr lang="en-GB" sz="2400" dirty="0" err="1" smtClean="0"/>
              <a:t>trwy</a:t>
            </a:r>
            <a:r>
              <a:rPr lang="en-GB" sz="2400" dirty="0" smtClean="0"/>
              <a:t> Microsoft Teams </a:t>
            </a:r>
            <a:r>
              <a:rPr lang="en-GB" sz="2400" dirty="0" smtClean="0"/>
              <a:t>(</a:t>
            </a:r>
            <a:r>
              <a:rPr lang="en-GB" sz="2400" dirty="0" smtClean="0"/>
              <a:t>10</a:t>
            </a:r>
            <a:r>
              <a:rPr lang="en-GB" sz="2400" dirty="0" smtClean="0"/>
              <a:t> </a:t>
            </a:r>
            <a:r>
              <a:rPr lang="en-GB" sz="2400" dirty="0" err="1" smtClean="0"/>
              <a:t>munud</a:t>
            </a:r>
            <a:r>
              <a:rPr lang="en-GB" sz="2400" dirty="0" smtClean="0"/>
              <a:t> </a:t>
            </a:r>
            <a:r>
              <a:rPr lang="en-GB" sz="2400" dirty="0" err="1" smtClean="0"/>
              <a:t>yr</a:t>
            </a:r>
            <a:r>
              <a:rPr lang="en-GB" sz="2400" dirty="0" smtClean="0"/>
              <a:t> un)</a:t>
            </a:r>
          </a:p>
          <a:p>
            <a:r>
              <a:rPr lang="en-GB" sz="2400" dirty="0" smtClean="0">
                <a:solidFill>
                  <a:srgbClr val="FF0000"/>
                </a:solidFill>
              </a:rPr>
              <a:t>18/1/21</a:t>
            </a:r>
          </a:p>
          <a:p>
            <a:r>
              <a:rPr lang="cy-GB" sz="2400" dirty="0"/>
              <a:t>Dangoswch sut y gall </a:t>
            </a:r>
            <a:r>
              <a:rPr lang="cy-GB" sz="2400" dirty="0" smtClean="0"/>
              <a:t>cyd-destunau </a:t>
            </a:r>
            <a:r>
              <a:rPr lang="cy-GB" sz="2400" dirty="0"/>
              <a:t>y tu allan i’r dosbarth gefnogi dysgu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dirty="0" smtClean="0"/>
              <a:t>Group presentation via Microsoft Teams </a:t>
            </a:r>
            <a:r>
              <a:rPr lang="en-GB" sz="2400" dirty="0" smtClean="0"/>
              <a:t>(</a:t>
            </a:r>
            <a:r>
              <a:rPr lang="en-GB" sz="2400" dirty="0" smtClean="0"/>
              <a:t>10</a:t>
            </a:r>
            <a:r>
              <a:rPr lang="en-GB" sz="2400" dirty="0" smtClean="0"/>
              <a:t> </a:t>
            </a:r>
            <a:r>
              <a:rPr lang="en-GB" sz="2400" dirty="0" smtClean="0"/>
              <a:t>minutes each)</a:t>
            </a:r>
          </a:p>
          <a:p>
            <a:r>
              <a:rPr lang="en-GB" sz="2400" dirty="0" smtClean="0">
                <a:solidFill>
                  <a:srgbClr val="FF0000"/>
                </a:solidFill>
              </a:rPr>
              <a:t>18/1/21</a:t>
            </a:r>
          </a:p>
          <a:p>
            <a:r>
              <a:rPr lang="en-GB" sz="2400" dirty="0"/>
              <a:t>Demonstrate how </a:t>
            </a:r>
            <a:r>
              <a:rPr lang="en-GB" sz="2400" dirty="0" smtClean="0"/>
              <a:t>contexts outside the classroom can </a:t>
            </a:r>
            <a:r>
              <a:rPr lang="en-GB" sz="2400" dirty="0"/>
              <a:t>support </a:t>
            </a:r>
            <a:r>
              <a:rPr lang="en-GB" sz="2400" dirty="0" smtClean="0"/>
              <a:t>learning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64750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5076" y="88900"/>
            <a:ext cx="8305800" cy="1143000"/>
          </a:xfrm>
        </p:spPr>
        <p:txBody>
          <a:bodyPr>
            <a:noAutofit/>
          </a:bodyPr>
          <a:lstStyle/>
          <a:p>
            <a:r>
              <a:rPr lang="en-GB" i="1" dirty="0"/>
              <a:t/>
            </a:r>
            <a:br>
              <a:rPr lang="en-GB" i="1" dirty="0"/>
            </a:br>
            <a:r>
              <a:rPr lang="en-GB" sz="2800" dirty="0"/>
              <a:t>Un </a:t>
            </a:r>
            <a:r>
              <a:rPr lang="en-GB" sz="2800" dirty="0" smtClean="0"/>
              <a:t>damcaniaeth </a:t>
            </a:r>
            <a:r>
              <a:rPr lang="en-GB" sz="2800" dirty="0" err="1"/>
              <a:t>seicolegol</a:t>
            </a:r>
            <a:r>
              <a:rPr lang="en-GB" sz="2800" dirty="0"/>
              <a:t> </a:t>
            </a:r>
            <a:r>
              <a:rPr lang="en-GB" sz="2800" dirty="0" smtClean="0"/>
              <a:t>perthnasol</a:t>
            </a:r>
            <a:r>
              <a:rPr lang="en-GB" sz="2800" dirty="0"/>
              <a:t/>
            </a:r>
            <a:br>
              <a:rPr lang="en-GB" sz="2800" dirty="0"/>
            </a:br>
            <a:r>
              <a:rPr lang="en-GB" sz="2800" i="1" dirty="0"/>
              <a:t>One relevant psychological theory</a:t>
            </a:r>
            <a:endParaRPr lang="cy-GB" sz="2800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5076" y="2209800"/>
            <a:ext cx="3384376" cy="3744416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5943600" y="2209800"/>
            <a:ext cx="4038600" cy="443484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000" dirty="0" smtClean="0"/>
              <a:t>Jean Piaget</a:t>
            </a:r>
          </a:p>
          <a:p>
            <a:r>
              <a:rPr lang="en-GB" sz="2000" dirty="0" smtClean="0"/>
              <a:t>1896-1980</a:t>
            </a:r>
          </a:p>
          <a:p>
            <a:r>
              <a:rPr lang="en-GB" sz="2000" dirty="0" err="1" smtClean="0"/>
              <a:t>O’r</a:t>
            </a:r>
            <a:r>
              <a:rPr lang="en-GB" sz="2000" dirty="0" smtClean="0"/>
              <a:t> </a:t>
            </a:r>
            <a:r>
              <a:rPr lang="en-GB" sz="2000" dirty="0" err="1" smtClean="0"/>
              <a:t>Swisdir</a:t>
            </a:r>
            <a:r>
              <a:rPr lang="en-GB" sz="2000" dirty="0" smtClean="0"/>
              <a:t> / From Switzerland</a:t>
            </a:r>
          </a:p>
          <a:p>
            <a:r>
              <a:rPr lang="en-GB" sz="2000" dirty="0" smtClean="0"/>
              <a:t>1921- </a:t>
            </a:r>
            <a:r>
              <a:rPr lang="en-GB" sz="2000" dirty="0" err="1" smtClean="0"/>
              <a:t>cyhoeddi</a:t>
            </a:r>
            <a:r>
              <a:rPr lang="en-GB" sz="2000" dirty="0" smtClean="0"/>
              <a:t> </a:t>
            </a:r>
            <a:r>
              <a:rPr lang="en-GB" sz="2000" dirty="0" err="1" smtClean="0"/>
              <a:t>ei</a:t>
            </a:r>
            <a:r>
              <a:rPr lang="en-GB" sz="2000" dirty="0" smtClean="0"/>
              <a:t> </a:t>
            </a:r>
            <a:r>
              <a:rPr lang="en-GB" sz="2000" dirty="0" err="1" smtClean="0"/>
              <a:t>erthygl</a:t>
            </a:r>
            <a:r>
              <a:rPr lang="en-GB" sz="2000" dirty="0" smtClean="0"/>
              <a:t> </a:t>
            </a:r>
            <a:r>
              <a:rPr lang="en-GB" sz="2000" dirty="0" err="1" smtClean="0"/>
              <a:t>gyntaf</a:t>
            </a:r>
            <a:r>
              <a:rPr lang="en-GB" sz="2000" dirty="0" smtClean="0"/>
              <a:t> am </a:t>
            </a:r>
            <a:r>
              <a:rPr lang="en-GB" sz="2000" dirty="0" err="1" smtClean="0"/>
              <a:t>allu</a:t>
            </a:r>
            <a:endParaRPr lang="en-GB" sz="2000" dirty="0" smtClean="0"/>
          </a:p>
          <a:p>
            <a:r>
              <a:rPr lang="en-GB" sz="2000" dirty="0" smtClean="0"/>
              <a:t>1921- publication of his first article on intelligence </a:t>
            </a:r>
          </a:p>
          <a:p>
            <a:pPr marL="0" indent="0">
              <a:buNone/>
            </a:pPr>
            <a:r>
              <a:rPr lang="en-GB" sz="2000" dirty="0" smtClean="0"/>
              <a:t>                         (</a:t>
            </a:r>
            <a:r>
              <a:rPr lang="en-GB" sz="2000" dirty="0" err="1"/>
              <a:t>Boeree</a:t>
            </a:r>
            <a:r>
              <a:rPr lang="en-GB" sz="2000" dirty="0" smtClean="0"/>
              <a:t>, 2006</a:t>
            </a:r>
            <a:r>
              <a:rPr lang="en-GB" sz="2000" dirty="0"/>
              <a:t>)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9261538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3"/>
          <p:cNvSpPr>
            <a:spLocks noGrp="1"/>
          </p:cNvSpPr>
          <p:nvPr>
            <p:ph type="title"/>
          </p:nvPr>
        </p:nvSpPr>
        <p:spPr>
          <a:xfrm>
            <a:off x="2286000" y="381000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 err="1" smtClean="0"/>
              <a:t>Datblygiad</a:t>
            </a:r>
            <a:r>
              <a:rPr lang="en-GB" altLang="en-US" dirty="0" smtClean="0"/>
              <a:t>  </a:t>
            </a:r>
            <a:r>
              <a:rPr lang="en-GB" altLang="en-US" dirty="0" err="1" smtClean="0"/>
              <a:t>Gwybyddol</a:t>
            </a:r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altLang="en-US" dirty="0" smtClean="0"/>
              <a:t>Cognitive Development</a:t>
            </a:r>
          </a:p>
        </p:txBody>
      </p:sp>
      <p:sp>
        <p:nvSpPr>
          <p:cNvPr id="18435" name="Content Placeholder 4"/>
          <p:cNvSpPr>
            <a:spLocks noGrp="1"/>
          </p:cNvSpPr>
          <p:nvPr>
            <p:ph sz="half" idx="1"/>
          </p:nvPr>
        </p:nvSpPr>
        <p:spPr>
          <a:xfrm>
            <a:off x="377371" y="1871749"/>
            <a:ext cx="4618492" cy="443484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altLang="en-US" sz="2200" dirty="0" err="1" smtClean="0"/>
              <a:t>Canolbwyntio</a:t>
            </a:r>
            <a:r>
              <a:rPr lang="en-GB" altLang="en-US" sz="2200" dirty="0" smtClean="0"/>
              <a:t> </a:t>
            </a:r>
            <a:r>
              <a:rPr lang="en-GB" altLang="en-US" sz="2200" dirty="0" err="1" smtClean="0"/>
              <a:t>ar</a:t>
            </a:r>
            <a:r>
              <a:rPr lang="en-GB" altLang="en-US" sz="2200" dirty="0" smtClean="0"/>
              <a:t> y </a:t>
            </a:r>
            <a:r>
              <a:rPr lang="en-GB" altLang="en-US" sz="2200" dirty="0" err="1" smtClean="0"/>
              <a:t>prosesau</a:t>
            </a:r>
            <a:r>
              <a:rPr lang="en-GB" altLang="en-US" sz="2200" dirty="0" smtClean="0"/>
              <a:t> </a:t>
            </a:r>
            <a:r>
              <a:rPr lang="en-GB" altLang="en-US" sz="2200" dirty="0" err="1" smtClean="0"/>
              <a:t>gwaelodol</a:t>
            </a:r>
            <a:r>
              <a:rPr lang="en-GB" altLang="en-US" sz="2200" dirty="0" smtClean="0"/>
              <a:t> sydd yn </a:t>
            </a:r>
            <a:r>
              <a:rPr lang="en-GB" altLang="en-US" sz="2200" dirty="0" err="1" smtClean="0"/>
              <a:t>cyfrannu</a:t>
            </a:r>
            <a:r>
              <a:rPr lang="en-GB" altLang="en-US" sz="2200" dirty="0" smtClean="0"/>
              <a:t> at sut </a:t>
            </a:r>
            <a:r>
              <a:rPr lang="en-GB" altLang="en-US" sz="2200" dirty="0" err="1" smtClean="0"/>
              <a:t>mae</a:t>
            </a:r>
            <a:r>
              <a:rPr lang="en-GB" altLang="en-US" sz="2200" dirty="0" smtClean="0"/>
              <a:t> plant yn dechrau…</a:t>
            </a:r>
          </a:p>
          <a:p>
            <a:pPr marL="0" indent="0">
              <a:buNone/>
            </a:pPr>
            <a:endParaRPr lang="en-GB" altLang="en-US" sz="2200" dirty="0" smtClean="0"/>
          </a:p>
          <a:p>
            <a:r>
              <a:rPr lang="en-GB" altLang="en-US" sz="2200" dirty="0" err="1" smtClean="0"/>
              <a:t>Prosesu</a:t>
            </a:r>
            <a:r>
              <a:rPr lang="en-GB" altLang="en-US" sz="2200" dirty="0" smtClean="0"/>
              <a:t> gwybodaeth</a:t>
            </a:r>
          </a:p>
          <a:p>
            <a:pPr marL="0" indent="0">
              <a:buNone/>
            </a:pPr>
            <a:endParaRPr lang="en-GB" altLang="en-US" sz="2200" dirty="0" smtClean="0"/>
          </a:p>
          <a:p>
            <a:r>
              <a:rPr lang="en-GB" altLang="en-US" sz="2200" dirty="0" smtClean="0"/>
              <a:t>Datblygu dealltwriaeth </a:t>
            </a:r>
            <a:r>
              <a:rPr lang="en-GB" altLang="en-US" sz="2200" dirty="0" err="1" smtClean="0"/>
              <a:t>cysyniadol</a:t>
            </a:r>
            <a:endParaRPr lang="en-GB" altLang="en-US" sz="2200" dirty="0" smtClean="0"/>
          </a:p>
          <a:p>
            <a:pPr marL="0" indent="0">
              <a:buNone/>
            </a:pPr>
            <a:endParaRPr lang="en-GB" altLang="en-US" sz="2200" dirty="0" smtClean="0"/>
          </a:p>
          <a:p>
            <a:r>
              <a:rPr lang="en-GB" altLang="en-US" sz="2200" dirty="0" err="1" smtClean="0"/>
              <a:t>Rhesymu</a:t>
            </a:r>
            <a:r>
              <a:rPr lang="en-GB" altLang="en-US" sz="2200" dirty="0" smtClean="0"/>
              <a:t> a </a:t>
            </a:r>
            <a:r>
              <a:rPr lang="en-GB" altLang="en-US" sz="2200" dirty="0" err="1" smtClean="0"/>
              <a:t>datrys</a:t>
            </a:r>
            <a:r>
              <a:rPr lang="en-GB" altLang="en-US" sz="2200" dirty="0" smtClean="0"/>
              <a:t> </a:t>
            </a:r>
            <a:r>
              <a:rPr lang="en-GB" altLang="en-US" sz="2200" dirty="0" err="1" smtClean="0"/>
              <a:t>problemau</a:t>
            </a:r>
            <a:endParaRPr lang="en-GB" altLang="en-US" sz="2200" dirty="0" smtClean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684520" y="1925627"/>
            <a:ext cx="4038600" cy="443484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spcBef>
                <a:spcPct val="0"/>
              </a:spcBef>
              <a:defRPr/>
            </a:pPr>
            <a:r>
              <a:rPr lang="en-GB" altLang="en-US" sz="2200" kern="1200" dirty="0"/>
              <a:t>Focuses on underlying processes that contribute to how children begin to</a:t>
            </a:r>
            <a:r>
              <a:rPr lang="en-GB" altLang="en-US" sz="2200" kern="1200" dirty="0" smtClean="0"/>
              <a:t>…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en-GB" altLang="en-US" sz="2200" kern="1200" dirty="0"/>
          </a:p>
          <a:p>
            <a:pPr>
              <a:spcBef>
                <a:spcPct val="0"/>
              </a:spcBef>
              <a:defRPr/>
            </a:pPr>
            <a:r>
              <a:rPr lang="en-GB" altLang="en-US" sz="2200" kern="1200" dirty="0" smtClean="0"/>
              <a:t>Process information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en-GB" altLang="en-US" sz="2200" kern="1200" dirty="0"/>
          </a:p>
          <a:p>
            <a:pPr>
              <a:spcBef>
                <a:spcPct val="0"/>
              </a:spcBef>
              <a:defRPr/>
            </a:pPr>
            <a:r>
              <a:rPr lang="en-GB" altLang="en-US" sz="2200" kern="1200" dirty="0"/>
              <a:t>Develop conceptual </a:t>
            </a:r>
            <a:r>
              <a:rPr lang="en-GB" altLang="en-US" sz="2200" kern="1200" dirty="0" smtClean="0"/>
              <a:t>understanding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en-GB" altLang="en-US" sz="2200" kern="1200" dirty="0"/>
          </a:p>
          <a:p>
            <a:pPr>
              <a:spcBef>
                <a:spcPct val="0"/>
              </a:spcBef>
              <a:defRPr/>
            </a:pPr>
            <a:r>
              <a:rPr lang="en-GB" altLang="en-US" sz="2200" kern="1200" dirty="0"/>
              <a:t>Reason and problem solve</a:t>
            </a:r>
          </a:p>
          <a:p>
            <a:pPr marL="0" indent="0">
              <a:buNone/>
              <a:defRPr/>
            </a:pPr>
            <a:endParaRPr lang="en-GB" dirty="0"/>
          </a:p>
        </p:txBody>
      </p:sp>
      <p:pic>
        <p:nvPicPr>
          <p:cNvPr id="18437" name="Picture 7" descr="D:\temp\Temporary Internet Files\Content.IE5\SW33J78L\MM90031576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61789" y="513670"/>
            <a:ext cx="1873250" cy="120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9789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Content Placeholder 4"/>
          <p:cNvSpPr>
            <a:spLocks noGrp="1"/>
          </p:cNvSpPr>
          <p:nvPr>
            <p:ph sz="half" idx="1"/>
          </p:nvPr>
        </p:nvSpPr>
        <p:spPr>
          <a:xfrm>
            <a:off x="636694" y="1266613"/>
            <a:ext cx="4184035" cy="5208693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2000" dirty="0" err="1" smtClean="0"/>
              <a:t>Credai</a:t>
            </a:r>
            <a:r>
              <a:rPr lang="en-GB" altLang="en-US" sz="2000" dirty="0" smtClean="0"/>
              <a:t> Piaget bod </a:t>
            </a:r>
            <a:r>
              <a:rPr lang="en-GB" altLang="en-US" sz="2000" dirty="0" err="1" smtClean="0"/>
              <a:t>natur</a:t>
            </a:r>
            <a:r>
              <a:rPr lang="en-GB" altLang="en-US" sz="2000" dirty="0" smtClean="0"/>
              <a:t> a </a:t>
            </a:r>
            <a:r>
              <a:rPr lang="en-GB" altLang="en-US" sz="2000" dirty="0" err="1" smtClean="0"/>
              <a:t>magwraeth</a:t>
            </a:r>
            <a:r>
              <a:rPr lang="en-GB" altLang="en-US" sz="2000" dirty="0" smtClean="0"/>
              <a:t> yn </a:t>
            </a:r>
            <a:r>
              <a:rPr lang="en-GB" altLang="en-US" sz="2000" dirty="0" err="1" smtClean="0"/>
              <a:t>rhyngweithio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i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greu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datblygiad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gwybyddol</a:t>
            </a:r>
            <a:endParaRPr lang="en-GB" altLang="en-US" sz="2000" dirty="0" smtClean="0"/>
          </a:p>
          <a:p>
            <a:r>
              <a:rPr lang="en-GB" altLang="en-US" sz="2000" dirty="0" err="1" smtClean="0"/>
              <a:t>Caiff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plentyn</a:t>
            </a:r>
            <a:r>
              <a:rPr lang="en-GB" altLang="en-US" sz="2000" dirty="0" smtClean="0"/>
              <a:t> ei </a:t>
            </a:r>
            <a:r>
              <a:rPr lang="en-GB" altLang="en-US" sz="2000" dirty="0" err="1" smtClean="0"/>
              <a:t>eni</a:t>
            </a:r>
            <a:r>
              <a:rPr lang="en-GB" altLang="en-US" sz="2000" dirty="0" smtClean="0"/>
              <a:t> gyda </a:t>
            </a:r>
            <a:r>
              <a:rPr lang="en-GB" altLang="en-US" sz="2000" dirty="0" err="1" smtClean="0"/>
              <a:t>chynllun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cynhenid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ar</a:t>
            </a:r>
            <a:r>
              <a:rPr lang="en-GB" altLang="en-US" sz="2000" dirty="0" smtClean="0"/>
              <a:t> gyfer </a:t>
            </a:r>
            <a:r>
              <a:rPr lang="en-GB" altLang="en-US" sz="2000" dirty="0" err="1" smtClean="0"/>
              <a:t>datblygiad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gwybyddol</a:t>
            </a:r>
            <a:r>
              <a:rPr lang="en-GB" altLang="en-US" sz="2000" dirty="0" smtClean="0"/>
              <a:t> wrth i’r </a:t>
            </a:r>
            <a:r>
              <a:rPr lang="en-GB" altLang="en-US" sz="2000" dirty="0" err="1" smtClean="0"/>
              <a:t>plentyn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aeddfedu</a:t>
            </a:r>
            <a:endParaRPr lang="en-GB" altLang="en-US" sz="2000" dirty="0" smtClean="0"/>
          </a:p>
          <a:p>
            <a:r>
              <a:rPr lang="en-GB" altLang="en-US" sz="2000" dirty="0" smtClean="0"/>
              <a:t>Mae’r </a:t>
            </a:r>
            <a:r>
              <a:rPr lang="en-GB" altLang="en-US" sz="2000" dirty="0" err="1" smtClean="0"/>
              <a:t>amgylchedd</a:t>
            </a:r>
            <a:r>
              <a:rPr lang="en-GB" altLang="en-US" sz="2000" dirty="0" smtClean="0"/>
              <a:t> yn </a:t>
            </a:r>
            <a:r>
              <a:rPr lang="en-GB" altLang="en-US" sz="2000" dirty="0" err="1" smtClean="0"/>
              <a:t>angenrheidiol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i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ddarparu’r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ysgogiad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i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alluogi</a:t>
            </a:r>
            <a:r>
              <a:rPr lang="en-GB" altLang="en-US" sz="2000" dirty="0" smtClean="0"/>
              <a:t> sgiliau </a:t>
            </a:r>
            <a:r>
              <a:rPr lang="en-GB" altLang="en-US" sz="2000" dirty="0" err="1" smtClean="0"/>
              <a:t>i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ddatblygu</a:t>
            </a:r>
            <a:endParaRPr lang="en-GB" altLang="en-US" sz="2000" dirty="0" smtClean="0"/>
          </a:p>
          <a:p>
            <a:r>
              <a:rPr lang="en-GB" altLang="en-US" sz="2000" dirty="0" err="1"/>
              <a:t>Datblygiad</a:t>
            </a:r>
            <a:r>
              <a:rPr lang="en-GB" altLang="en-US" sz="2000" dirty="0"/>
              <a:t> </a:t>
            </a:r>
            <a:r>
              <a:rPr lang="en-GB" altLang="en-US" sz="2000" dirty="0" err="1"/>
              <a:t>gwybyddol</a:t>
            </a:r>
            <a:r>
              <a:rPr lang="en-GB" altLang="en-US" sz="2000" dirty="0"/>
              <a:t> yn </a:t>
            </a:r>
            <a:r>
              <a:rPr lang="en-GB" altLang="en-US" sz="2000" dirty="0" err="1"/>
              <a:t>digwydd</a:t>
            </a:r>
            <a:r>
              <a:rPr lang="en-GB" altLang="en-US" sz="2000" dirty="0"/>
              <a:t> drwy </a:t>
            </a:r>
            <a:r>
              <a:rPr lang="en-GB" altLang="en-US" sz="2000" dirty="0" err="1"/>
              <a:t>gyfres</a:t>
            </a:r>
            <a:r>
              <a:rPr lang="en-GB" altLang="en-US" sz="2000" dirty="0"/>
              <a:t> o </a:t>
            </a:r>
            <a:r>
              <a:rPr lang="en-GB" altLang="en-US" sz="2000" dirty="0" err="1"/>
              <a:t>gamau</a:t>
            </a:r>
            <a:r>
              <a:rPr lang="en-GB" altLang="en-US" sz="2000" dirty="0"/>
              <a:t> </a:t>
            </a:r>
            <a:r>
              <a:rPr lang="en-GB" altLang="en-US" sz="2000" dirty="0" err="1"/>
              <a:t>hierarchaidd</a:t>
            </a:r>
            <a:endParaRPr lang="en-GB" altLang="en-US" sz="2000" dirty="0"/>
          </a:p>
          <a:p>
            <a:r>
              <a:rPr lang="en-GB" altLang="en-US" sz="2000" dirty="0" smtClean="0"/>
              <a:t>Plant </a:t>
            </a:r>
            <a:r>
              <a:rPr lang="en-GB" altLang="en-US" sz="2000" dirty="0"/>
              <a:t>fel ‘</a:t>
            </a:r>
            <a:r>
              <a:rPr lang="en-GB" altLang="en-US" sz="2000" dirty="0" err="1"/>
              <a:t>dysgwyr</a:t>
            </a:r>
            <a:r>
              <a:rPr lang="en-GB" altLang="en-US" sz="2000" dirty="0"/>
              <a:t> </a:t>
            </a:r>
            <a:r>
              <a:rPr lang="en-GB" altLang="en-US" sz="2000" dirty="0" err="1"/>
              <a:t>gweithredol</a:t>
            </a:r>
            <a:r>
              <a:rPr lang="en-GB" altLang="en-US" sz="2000" dirty="0"/>
              <a:t>’ yn ymwneud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altLang="en-US" sz="2000" dirty="0"/>
              <a:t> ‘</a:t>
            </a:r>
            <a:r>
              <a:rPr lang="en-GB" altLang="en-US" sz="2000" dirty="0" err="1"/>
              <a:t>darganfod</a:t>
            </a:r>
            <a:r>
              <a:rPr lang="en-GB" altLang="en-US" sz="2000" dirty="0"/>
              <a:t> </a:t>
            </a:r>
            <a:r>
              <a:rPr lang="en-GB" altLang="en-US" sz="2000" dirty="0" err="1"/>
              <a:t>eu</a:t>
            </a:r>
            <a:r>
              <a:rPr lang="en-GB" altLang="en-US" sz="2000" dirty="0"/>
              <a:t> </a:t>
            </a:r>
            <a:r>
              <a:rPr lang="en-GB" altLang="en-US" sz="2000" dirty="0" err="1"/>
              <a:t>hunain</a:t>
            </a:r>
            <a:r>
              <a:rPr lang="en-GB" altLang="en-US" sz="2000" dirty="0"/>
              <a:t>’ </a:t>
            </a:r>
          </a:p>
          <a:p>
            <a:endParaRPr lang="en-GB" altLang="en-US" dirty="0"/>
          </a:p>
        </p:txBody>
      </p:sp>
      <p:sp>
        <p:nvSpPr>
          <p:cNvPr id="20484" name="Content Placeholder 5"/>
          <p:cNvSpPr>
            <a:spLocks noGrp="1"/>
          </p:cNvSpPr>
          <p:nvPr>
            <p:ph sz="half" idx="2"/>
          </p:nvPr>
        </p:nvSpPr>
        <p:spPr>
          <a:xfrm>
            <a:off x="5608613" y="1344505"/>
            <a:ext cx="4184034" cy="5052907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sz="2000" dirty="0" smtClean="0"/>
              <a:t>Piaget believed that nature and nurture interact to yield cognitive development</a:t>
            </a:r>
          </a:p>
          <a:p>
            <a:r>
              <a:rPr lang="en-US" altLang="en-US" sz="2000" dirty="0" smtClean="0"/>
              <a:t>Child is born with inborn plan for cognitive development which unfolds as the child matures</a:t>
            </a:r>
          </a:p>
          <a:p>
            <a:r>
              <a:rPr lang="en-US" altLang="en-US" sz="2000" dirty="0" smtClean="0"/>
              <a:t>The environment is necessary to provide stimulus to allow these skills to develop </a:t>
            </a:r>
          </a:p>
          <a:p>
            <a:r>
              <a:rPr lang="en-US" altLang="en-US" sz="2000" dirty="0"/>
              <a:t>Cognitive development occurs through series of universal hierarchical stages</a:t>
            </a:r>
          </a:p>
          <a:p>
            <a:r>
              <a:rPr lang="en-US" altLang="en-US" sz="2000" dirty="0" smtClean="0"/>
              <a:t>Children </a:t>
            </a:r>
            <a:r>
              <a:rPr lang="en-US" altLang="en-US" sz="2000" dirty="0"/>
              <a:t>as “active learners” engaging in “self-discovery”</a:t>
            </a:r>
          </a:p>
          <a:p>
            <a:endParaRPr lang="en-US" altLang="en-US" dirty="0" smtClean="0"/>
          </a:p>
          <a:p>
            <a:endParaRPr lang="en-GB" altLang="en-US" dirty="0"/>
          </a:p>
        </p:txBody>
      </p:sp>
      <p:pic>
        <p:nvPicPr>
          <p:cNvPr id="2048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4742" y="397425"/>
            <a:ext cx="1610360" cy="997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1258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636" y="995680"/>
            <a:ext cx="8596668" cy="1320800"/>
          </a:xfrm>
        </p:spPr>
        <p:txBody>
          <a:bodyPr/>
          <a:lstStyle/>
          <a:p>
            <a:r>
              <a:rPr lang="en-GB" dirty="0" err="1" smtClean="0"/>
              <a:t>Sgemau</a:t>
            </a:r>
            <a:r>
              <a:rPr lang="en-GB" dirty="0" smtClean="0"/>
              <a:t>                       Schemas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200" dirty="0" err="1" smtClean="0"/>
              <a:t>Gelwir</a:t>
            </a:r>
            <a:r>
              <a:rPr lang="en-GB" sz="2200" dirty="0" smtClean="0"/>
              <a:t> y dull o </a:t>
            </a:r>
            <a:r>
              <a:rPr lang="en-GB" sz="2200" dirty="0" err="1" smtClean="0"/>
              <a:t>drefnu</a:t>
            </a:r>
            <a:r>
              <a:rPr lang="en-GB" sz="2200" dirty="0" smtClean="0"/>
              <a:t> a </a:t>
            </a:r>
            <a:r>
              <a:rPr lang="en-GB" sz="2200" dirty="0" err="1" smtClean="0"/>
              <a:t>phrosesu</a:t>
            </a:r>
            <a:r>
              <a:rPr lang="en-GB" sz="2200" dirty="0" smtClean="0"/>
              <a:t> gwybodaeth yn </a:t>
            </a:r>
            <a:r>
              <a:rPr lang="en-GB" sz="2200" dirty="0" err="1" smtClean="0"/>
              <a:t>sgema</a:t>
            </a:r>
            <a:endParaRPr lang="en-GB" sz="2200" dirty="0" smtClean="0"/>
          </a:p>
          <a:p>
            <a:pPr marL="0" indent="0">
              <a:buNone/>
            </a:pPr>
            <a:endParaRPr lang="en-GB" sz="2200" dirty="0" smtClean="0"/>
          </a:p>
          <a:p>
            <a:r>
              <a:rPr lang="en-GB" sz="2200" dirty="0" err="1"/>
              <a:t>e</a:t>
            </a:r>
            <a:r>
              <a:rPr lang="en-GB" sz="2200" dirty="0" err="1" smtClean="0"/>
              <a:t>.e</a:t>
            </a:r>
            <a:r>
              <a:rPr lang="en-GB" sz="2200" dirty="0" smtClean="0"/>
              <a:t>. </a:t>
            </a:r>
            <a:r>
              <a:rPr lang="en-GB" sz="2200" dirty="0" err="1" smtClean="0"/>
              <a:t>mae</a:t>
            </a:r>
            <a:r>
              <a:rPr lang="en-GB" sz="2200" dirty="0" smtClean="0"/>
              <a:t> </a:t>
            </a:r>
            <a:r>
              <a:rPr lang="en-GB" sz="2200" dirty="0" err="1" smtClean="0"/>
              <a:t>babanod</a:t>
            </a:r>
            <a:r>
              <a:rPr lang="en-GB" sz="2200" dirty="0" smtClean="0"/>
              <a:t> yn </a:t>
            </a:r>
            <a:r>
              <a:rPr lang="en-GB" sz="2200" dirty="0" err="1" smtClean="0"/>
              <a:t>ymchwilio</a:t>
            </a:r>
            <a:r>
              <a:rPr lang="en-GB" sz="2200" dirty="0" smtClean="0"/>
              <a:t> </a:t>
            </a:r>
            <a:r>
              <a:rPr lang="en-GB" sz="2200" dirty="0" err="1" smtClean="0"/>
              <a:t>eu</a:t>
            </a:r>
            <a:r>
              <a:rPr lang="en-GB" sz="2200" dirty="0" smtClean="0"/>
              <a:t> </a:t>
            </a:r>
            <a:r>
              <a:rPr lang="en-GB" sz="2200" dirty="0" err="1" smtClean="0"/>
              <a:t>byd</a:t>
            </a:r>
            <a:r>
              <a:rPr lang="en-GB" sz="2200" dirty="0" smtClean="0"/>
              <a:t> </a:t>
            </a:r>
            <a:r>
              <a:rPr lang="en-GB" sz="2200" dirty="0" err="1" smtClean="0"/>
              <a:t>drwy’r</a:t>
            </a:r>
            <a:r>
              <a:rPr lang="en-GB" sz="2200" dirty="0" smtClean="0"/>
              <a:t> </a:t>
            </a:r>
            <a:r>
              <a:rPr lang="en-GB" sz="2200" dirty="0" err="1" smtClean="0"/>
              <a:t>sgema</a:t>
            </a:r>
            <a:r>
              <a:rPr lang="en-GB" sz="2200" dirty="0" smtClean="0"/>
              <a:t> o </a:t>
            </a:r>
            <a:r>
              <a:rPr lang="en-GB" sz="2200" dirty="0" err="1" smtClean="0"/>
              <a:t>guro</a:t>
            </a:r>
            <a:r>
              <a:rPr lang="en-GB" sz="2200" dirty="0" smtClean="0"/>
              <a:t> </a:t>
            </a:r>
            <a:r>
              <a:rPr lang="en-GB" sz="2200" dirty="0" err="1" smtClean="0"/>
              <a:t>pethau</a:t>
            </a:r>
            <a:endParaRPr lang="cy-GB" sz="2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200" dirty="0" smtClean="0"/>
              <a:t>Ways of organizing and processing information are called schemes</a:t>
            </a:r>
          </a:p>
          <a:p>
            <a:pPr marL="0" indent="0">
              <a:buNone/>
            </a:pPr>
            <a:endParaRPr lang="en-GB" sz="2200" dirty="0" smtClean="0"/>
          </a:p>
          <a:p>
            <a:r>
              <a:rPr lang="en-GB" sz="2200" dirty="0"/>
              <a:t>e</a:t>
            </a:r>
            <a:r>
              <a:rPr lang="en-GB" sz="2200" dirty="0" smtClean="0"/>
              <a:t>.g. banging is a favourite schema used by babies to explore their world</a:t>
            </a:r>
          </a:p>
          <a:p>
            <a:endParaRPr lang="en-GB" dirty="0" smtClean="0"/>
          </a:p>
        </p:txBody>
      </p:sp>
      <p:pic>
        <p:nvPicPr>
          <p:cNvPr id="9" name="Picture 3" descr="C:\Users\l.roberts\AppData\Local\Microsoft\Windows\Temporary Internet Files\Content.IE5\VGH11Z05\6104268618_ffa5d39726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5720" y="4725144"/>
            <a:ext cx="266429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3534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Asimileiddio</a:t>
            </a:r>
            <a:r>
              <a:rPr lang="en-GB" dirty="0" smtClean="0"/>
              <a:t> a </a:t>
            </a:r>
            <a:r>
              <a:rPr lang="en-GB" dirty="0" err="1" smtClean="0"/>
              <a:t>Chymhwyso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Assimilation and </a:t>
            </a:r>
            <a:r>
              <a:rPr lang="en-GB" dirty="0" err="1" smtClean="0"/>
              <a:t>Accomodation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 err="1" smtClean="0"/>
              <a:t>Asimileiddio</a:t>
            </a:r>
            <a:r>
              <a:rPr lang="en-GB" dirty="0" smtClean="0"/>
              <a:t> – </a:t>
            </a:r>
            <a:r>
              <a:rPr lang="en-GB" dirty="0" err="1" smtClean="0"/>
              <a:t>deall</a:t>
            </a:r>
            <a:r>
              <a:rPr lang="en-GB" dirty="0" smtClean="0"/>
              <a:t> </a:t>
            </a:r>
            <a:r>
              <a:rPr lang="en-GB" dirty="0" err="1" smtClean="0"/>
              <a:t>profiad</a:t>
            </a:r>
            <a:r>
              <a:rPr lang="en-GB" dirty="0" smtClean="0"/>
              <a:t> / </a:t>
            </a:r>
            <a:r>
              <a:rPr lang="en-GB" dirty="0" err="1" smtClean="0"/>
              <a:t>gwrthrych</a:t>
            </a:r>
            <a:r>
              <a:rPr lang="en-GB" dirty="0" smtClean="0"/>
              <a:t> newydd yn </a:t>
            </a:r>
            <a:r>
              <a:rPr lang="en-GB" dirty="0" err="1" smtClean="0"/>
              <a:t>nhermau</a:t>
            </a:r>
            <a:r>
              <a:rPr lang="en-GB" dirty="0" smtClean="0"/>
              <a:t> </a:t>
            </a:r>
            <a:r>
              <a:rPr lang="en-GB" dirty="0" err="1" smtClean="0"/>
              <a:t>sgema</a:t>
            </a:r>
            <a:r>
              <a:rPr lang="en-GB" dirty="0" smtClean="0"/>
              <a:t> </a:t>
            </a:r>
            <a:r>
              <a:rPr lang="en-GB" dirty="0" err="1" smtClean="0"/>
              <a:t>presennol</a:t>
            </a:r>
            <a:endParaRPr lang="en-GB" dirty="0" smtClean="0"/>
          </a:p>
          <a:p>
            <a:r>
              <a:rPr lang="en-GB" dirty="0" err="1" smtClean="0"/>
              <a:t>e.e</a:t>
            </a:r>
            <a:r>
              <a:rPr lang="en-GB" dirty="0" smtClean="0"/>
              <a:t>. pan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gwrthrychau</a:t>
            </a:r>
            <a:r>
              <a:rPr lang="en-GB" dirty="0" smtClean="0"/>
              <a:t> newydd yn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cyflwyno</a:t>
            </a:r>
            <a:endParaRPr lang="en-GB" dirty="0" smtClean="0"/>
          </a:p>
          <a:p>
            <a:r>
              <a:rPr lang="en-GB" b="1" dirty="0" err="1"/>
              <a:t>Cymhwyso</a:t>
            </a:r>
            <a:r>
              <a:rPr lang="en-GB" dirty="0"/>
              <a:t> - </a:t>
            </a:r>
            <a:r>
              <a:rPr lang="en-GB" dirty="0" err="1"/>
              <a:t>addasu</a:t>
            </a:r>
            <a:r>
              <a:rPr lang="en-GB" dirty="0"/>
              <a:t> </a:t>
            </a:r>
            <a:r>
              <a:rPr lang="en-GB" dirty="0" err="1"/>
              <a:t>sgema</a:t>
            </a:r>
            <a:r>
              <a:rPr lang="en-GB" dirty="0"/>
              <a:t> sydd </a:t>
            </a:r>
            <a:r>
              <a:rPr lang="en-GB" dirty="0" err="1"/>
              <a:t>eisoes</a:t>
            </a:r>
            <a:r>
              <a:rPr lang="en-GB" dirty="0"/>
              <a:t> yn </a:t>
            </a:r>
            <a:r>
              <a:rPr lang="en-GB" dirty="0" err="1"/>
              <a:t>bodoli</a:t>
            </a:r>
            <a:endParaRPr lang="en-GB" dirty="0"/>
          </a:p>
          <a:p>
            <a:endParaRPr lang="en-GB" dirty="0" smtClean="0"/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 smtClean="0"/>
              <a:t>Assimilation</a:t>
            </a:r>
            <a:r>
              <a:rPr lang="en-GB" dirty="0" smtClean="0"/>
              <a:t> - understanding a new experience/ object in terms of an existing schema</a:t>
            </a:r>
          </a:p>
          <a:p>
            <a:r>
              <a:rPr lang="en-GB" dirty="0" smtClean="0"/>
              <a:t>e.g. when new objects are incorporated</a:t>
            </a:r>
          </a:p>
          <a:p>
            <a:r>
              <a:rPr lang="en-GB" b="1" dirty="0" smtClean="0"/>
              <a:t>Accommodation </a:t>
            </a:r>
            <a:r>
              <a:rPr lang="en-GB" dirty="0" smtClean="0"/>
              <a:t>- </a:t>
            </a:r>
            <a:r>
              <a:rPr lang="en-GB" dirty="0"/>
              <a:t>modifying an existing scheme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cy-GB" dirty="0"/>
          </a:p>
        </p:txBody>
      </p:sp>
      <p:pic>
        <p:nvPicPr>
          <p:cNvPr id="2056" name="Picture 8" descr="C:\Users\l.roberts\AppData\Local\Microsoft\Windows\Temporary Internet Files\Content.IE5\FX8L93BW\soup-spoon-1259655659_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231" y="4768428"/>
            <a:ext cx="2917961" cy="1094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l.roberts\AppData\Local\Microsoft\Windows\Temporary Internet Files\Content.IE5\S9T0P2O1\dreamstimefree_466553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7766" y="4685319"/>
            <a:ext cx="2808312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5603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3600" y="685800"/>
            <a:ext cx="7024744" cy="1143000"/>
          </a:xfrm>
        </p:spPr>
        <p:txBody>
          <a:bodyPr>
            <a:normAutofit/>
          </a:bodyPr>
          <a:lstStyle/>
          <a:p>
            <a:r>
              <a:rPr lang="en-GB" dirty="0" err="1" smtClean="0"/>
              <a:t>Trafodaeth</a:t>
            </a:r>
            <a:r>
              <a:rPr lang="en-GB" dirty="0" smtClean="0"/>
              <a:t>               Discussion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05000" y="1828800"/>
            <a:ext cx="4038600" cy="443484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400" dirty="0" smtClean="0"/>
              <a:t>Mewn </a:t>
            </a:r>
            <a:r>
              <a:rPr lang="en-GB" sz="2400" dirty="0" err="1" smtClean="0"/>
              <a:t>grwpiau</a:t>
            </a:r>
            <a:r>
              <a:rPr lang="en-GB" sz="2400" dirty="0" smtClean="0"/>
              <a:t>, </a:t>
            </a:r>
            <a:r>
              <a:rPr lang="en-GB" sz="2400" dirty="0" err="1" smtClean="0"/>
              <a:t>trafodwch</a:t>
            </a:r>
            <a:r>
              <a:rPr lang="en-GB" sz="2400" dirty="0" smtClean="0"/>
              <a:t> eich </a:t>
            </a:r>
            <a:r>
              <a:rPr lang="en-GB" sz="2400" dirty="0" err="1" smtClean="0"/>
              <a:t>profiad</a:t>
            </a:r>
            <a:r>
              <a:rPr lang="en-GB" sz="2400" dirty="0" smtClean="0"/>
              <a:t> o </a:t>
            </a:r>
            <a:r>
              <a:rPr lang="en-GB" sz="2400" dirty="0" err="1" smtClean="0"/>
              <a:t>sgemau</a:t>
            </a:r>
            <a:endParaRPr lang="en-GB" sz="2400" dirty="0" smtClean="0"/>
          </a:p>
          <a:p>
            <a:r>
              <a:rPr lang="en-GB" sz="2400" dirty="0" err="1" smtClean="0"/>
              <a:t>Mewn</a:t>
            </a:r>
            <a:r>
              <a:rPr lang="en-GB" sz="2400" dirty="0" smtClean="0"/>
              <a:t> plant </a:t>
            </a:r>
          </a:p>
          <a:p>
            <a:r>
              <a:rPr lang="en-GB" sz="2400" dirty="0" err="1" smtClean="0"/>
              <a:t>Mewn</a:t>
            </a:r>
            <a:r>
              <a:rPr lang="en-GB" sz="2400" dirty="0" smtClean="0"/>
              <a:t> </a:t>
            </a:r>
            <a:r>
              <a:rPr lang="en-GB" sz="2400" dirty="0" err="1" smtClean="0"/>
              <a:t>oedolion</a:t>
            </a:r>
            <a:endParaRPr lang="cy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64932" y="1752600"/>
            <a:ext cx="4038600" cy="4434840"/>
          </a:xfrm>
          <a:prstGeom prst="rect">
            <a:avLst/>
          </a:prstGeom>
        </p:spPr>
        <p:txBody>
          <a:bodyPr/>
          <a:lstStyle/>
          <a:p>
            <a:r>
              <a:rPr lang="en-GB" sz="2400" dirty="0" smtClean="0"/>
              <a:t>In groups, discuss your own experience of schemas</a:t>
            </a:r>
          </a:p>
          <a:p>
            <a:r>
              <a:rPr lang="en-GB" sz="2400" dirty="0" smtClean="0"/>
              <a:t>In children</a:t>
            </a:r>
          </a:p>
          <a:p>
            <a:r>
              <a:rPr lang="en-GB" sz="2400" dirty="0" smtClean="0"/>
              <a:t>In adults</a:t>
            </a:r>
          </a:p>
          <a:p>
            <a:pPr marL="0" indent="0">
              <a:buNone/>
            </a:pPr>
            <a:endParaRPr lang="cy-GB" dirty="0"/>
          </a:p>
        </p:txBody>
      </p:sp>
      <p:pic>
        <p:nvPicPr>
          <p:cNvPr id="4098" name="Picture 2" descr="C:\Users\l.roberts\AppData\Local\Microsoft\Windows\Temporary Internet Files\Content.IE5\EEQLKL9O\icon_discuss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981" y="4409728"/>
            <a:ext cx="4320480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5979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3"/>
          <p:cNvSpPr>
            <a:spLocks noGrp="1"/>
          </p:cNvSpPr>
          <p:nvPr>
            <p:ph type="title"/>
          </p:nvPr>
        </p:nvSpPr>
        <p:spPr>
          <a:xfrm>
            <a:off x="1163078" y="424276"/>
            <a:ext cx="7986464" cy="1351415"/>
          </a:xfrm>
        </p:spPr>
        <p:txBody>
          <a:bodyPr>
            <a:normAutofit/>
          </a:bodyPr>
          <a:lstStyle/>
          <a:p>
            <a:r>
              <a:rPr lang="en-GB" altLang="en-US" dirty="0" err="1" smtClean="0"/>
              <a:t>Damcaniaeth</a:t>
            </a:r>
            <a:r>
              <a:rPr lang="en-GB" altLang="en-US" dirty="0" smtClean="0"/>
              <a:t> Piaget </a:t>
            </a:r>
            <a:br>
              <a:rPr lang="en-GB" altLang="en-US" dirty="0" smtClean="0"/>
            </a:br>
            <a:r>
              <a:rPr lang="en-GB" altLang="en-US" dirty="0" smtClean="0"/>
              <a:t>Piaget’s Theory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867400" y="1775691"/>
            <a:ext cx="4038600" cy="4353346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90000"/>
              </a:lnSpc>
              <a:buClr>
                <a:srgbClr val="000000"/>
              </a:buClr>
              <a:buNone/>
              <a:defRPr/>
            </a:pPr>
            <a:endParaRPr lang="en-US" altLang="en-US" sz="2000" dirty="0">
              <a:solidFill>
                <a:srgbClr val="333399"/>
              </a:solidFill>
            </a:endParaRPr>
          </a:p>
          <a:p>
            <a:pPr eaLnBrk="1" hangingPunct="1">
              <a:lnSpc>
                <a:spcPct val="90000"/>
              </a:lnSpc>
              <a:buClr>
                <a:srgbClr val="000000"/>
              </a:buClr>
              <a:buFont typeface="Wingdings" pitchFamily="2" charset="2"/>
              <a:buChar char="Ø"/>
              <a:defRPr/>
            </a:pPr>
            <a:r>
              <a:rPr lang="en-US" altLang="en-US" sz="2600" dirty="0"/>
              <a:t>Often labeled </a:t>
            </a:r>
            <a:r>
              <a:rPr lang="en-US" altLang="en-US" sz="2600" b="1" dirty="0"/>
              <a:t>constructivist </a:t>
            </a:r>
            <a:r>
              <a:rPr lang="en-US" altLang="en-US" sz="2600" dirty="0"/>
              <a:t>because it depicts children as constructing knowledge for themselves</a:t>
            </a:r>
          </a:p>
          <a:p>
            <a:pPr eaLnBrk="1" hangingPunct="1">
              <a:lnSpc>
                <a:spcPct val="90000"/>
              </a:lnSpc>
              <a:buClr>
                <a:srgbClr val="000000"/>
              </a:buClr>
              <a:buFont typeface="Wingdings" pitchFamily="2" charset="2"/>
              <a:buChar char="Ø"/>
              <a:defRPr/>
            </a:pPr>
            <a:endParaRPr lang="en-US" altLang="en-US" sz="2600" dirty="0"/>
          </a:p>
          <a:p>
            <a:pPr eaLnBrk="1" hangingPunct="1">
              <a:lnSpc>
                <a:spcPct val="90000"/>
              </a:lnSpc>
              <a:buClr>
                <a:srgbClr val="000000"/>
              </a:buClr>
              <a:buFont typeface="Wingdings" pitchFamily="2" charset="2"/>
              <a:buChar char="Ø"/>
              <a:defRPr/>
            </a:pPr>
            <a:r>
              <a:rPr lang="en-US" altLang="en-US" sz="2600" dirty="0"/>
              <a:t>Children are seen </a:t>
            </a:r>
            <a:r>
              <a:rPr lang="en-US" altLang="en-US" sz="2600" dirty="0" smtClean="0"/>
              <a:t>as:</a:t>
            </a:r>
            <a:endParaRPr lang="en-US" altLang="en-US" sz="2600" dirty="0"/>
          </a:p>
          <a:p>
            <a:pPr lvl="1" eaLnBrk="1" hangingPunct="1">
              <a:lnSpc>
                <a:spcPct val="90000"/>
              </a:lnSpc>
              <a:buClr>
                <a:srgbClr val="000000"/>
              </a:buClr>
              <a:buFont typeface="Wingdings" pitchFamily="2" charset="2"/>
              <a:buChar char="Ø"/>
              <a:defRPr/>
            </a:pPr>
            <a:r>
              <a:rPr lang="en-US" altLang="en-US" sz="2800" dirty="0"/>
              <a:t>Active </a:t>
            </a:r>
          </a:p>
          <a:p>
            <a:pPr lvl="1" eaLnBrk="1" hangingPunct="1">
              <a:lnSpc>
                <a:spcPct val="90000"/>
              </a:lnSpc>
              <a:buClr>
                <a:srgbClr val="000000"/>
              </a:buClr>
              <a:buFont typeface="Wingdings" pitchFamily="2" charset="2"/>
              <a:buChar char="Ø"/>
              <a:defRPr/>
            </a:pPr>
            <a:r>
              <a:rPr lang="en-US" altLang="en-US" sz="2800" dirty="0"/>
              <a:t>Learning many important lessons on their own</a:t>
            </a:r>
          </a:p>
          <a:p>
            <a:pPr lvl="1" eaLnBrk="1" hangingPunct="1">
              <a:lnSpc>
                <a:spcPct val="90000"/>
              </a:lnSpc>
              <a:buClr>
                <a:srgbClr val="000000"/>
              </a:buClr>
              <a:buFont typeface="Wingdings" pitchFamily="2" charset="2"/>
              <a:buChar char="Ø"/>
              <a:defRPr/>
            </a:pPr>
            <a:r>
              <a:rPr lang="en-US" altLang="en-US" sz="2800" dirty="0"/>
              <a:t>Intrinsically motivated to learn 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1946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6421" y="313969"/>
            <a:ext cx="2649425" cy="1572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ectangle 1"/>
          <p:cNvSpPr/>
          <p:nvPr/>
        </p:nvSpPr>
        <p:spPr>
          <a:xfrm>
            <a:off x="925343" y="2113280"/>
            <a:ext cx="4181749" cy="381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altLang="en-US" sz="2200" dirty="0"/>
              <a:t>Yn </a:t>
            </a:r>
            <a:r>
              <a:rPr lang="en-GB" altLang="en-US" sz="2200" dirty="0" err="1"/>
              <a:t>cael</a:t>
            </a:r>
            <a:r>
              <a:rPr lang="en-GB" altLang="en-US" sz="2200" dirty="0"/>
              <a:t> ei </a:t>
            </a:r>
            <a:r>
              <a:rPr lang="en-GB" altLang="en-US" sz="2200" dirty="0" err="1"/>
              <a:t>alw’n</a:t>
            </a:r>
            <a:r>
              <a:rPr lang="en-GB" altLang="en-US" sz="2200" dirty="0"/>
              <a:t> </a:t>
            </a:r>
            <a:r>
              <a:rPr lang="en-GB" altLang="en-US" sz="2200" b="1" dirty="0" err="1"/>
              <a:t>adeileddol</a:t>
            </a:r>
            <a:r>
              <a:rPr lang="en-GB" altLang="en-US" sz="2200" dirty="0"/>
              <a:t> </a:t>
            </a:r>
            <a:r>
              <a:rPr lang="en-GB" altLang="en-US" sz="2200" dirty="0" err="1"/>
              <a:t>oherwydd</a:t>
            </a:r>
            <a:r>
              <a:rPr lang="en-GB" altLang="en-US" sz="2200" dirty="0"/>
              <a:t> </a:t>
            </a:r>
            <a:r>
              <a:rPr lang="en-GB" altLang="en-US" sz="2200" dirty="0" smtClean="0"/>
              <a:t>mae’n </a:t>
            </a:r>
            <a:r>
              <a:rPr lang="en-GB" altLang="en-US" sz="2200" dirty="0" err="1" smtClean="0"/>
              <a:t>dangos</a:t>
            </a:r>
            <a:r>
              <a:rPr lang="en-GB" altLang="en-US" sz="2200" dirty="0" smtClean="0"/>
              <a:t> sut </a:t>
            </a:r>
            <a:r>
              <a:rPr lang="en-GB" altLang="en-US" sz="2200" dirty="0" err="1" smtClean="0"/>
              <a:t>mae</a:t>
            </a:r>
            <a:r>
              <a:rPr lang="en-GB" altLang="en-US" sz="2200" dirty="0" smtClean="0"/>
              <a:t> </a:t>
            </a:r>
            <a:r>
              <a:rPr lang="en-GB" altLang="en-US" sz="2200" dirty="0"/>
              <a:t>plant yn </a:t>
            </a:r>
            <a:r>
              <a:rPr lang="en-GB" altLang="en-US" sz="2200" dirty="0" err="1"/>
              <a:t>adeiladu</a:t>
            </a:r>
            <a:r>
              <a:rPr lang="en-GB" altLang="en-US" sz="2200" dirty="0"/>
              <a:t> gwybodaeth </a:t>
            </a:r>
            <a:r>
              <a:rPr lang="en-GB" altLang="en-US" sz="2200" dirty="0" smtClean="0"/>
              <a:t>dros </a:t>
            </a:r>
            <a:r>
              <a:rPr lang="en-GB" altLang="en-US" sz="2200" dirty="0" err="1" smtClean="0"/>
              <a:t>eu</a:t>
            </a:r>
            <a:r>
              <a:rPr lang="en-GB" altLang="en-US" sz="2200" dirty="0" smtClean="0"/>
              <a:t> </a:t>
            </a:r>
            <a:r>
              <a:rPr lang="en-GB" altLang="en-US" sz="2200" dirty="0" err="1" smtClean="0"/>
              <a:t>hunain</a:t>
            </a:r>
            <a:endParaRPr lang="en-GB" altLang="en-US" sz="2200" dirty="0" smtClean="0"/>
          </a:p>
          <a:p>
            <a:endParaRPr lang="en-GB" altLang="en-US" sz="2200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altLang="en-US" sz="2200" dirty="0"/>
              <a:t>Plant yn </a:t>
            </a:r>
            <a:r>
              <a:rPr lang="en-GB" altLang="en-US" sz="2200" dirty="0" err="1" smtClean="0"/>
              <a:t>cael</a:t>
            </a:r>
            <a:r>
              <a:rPr lang="en-GB" altLang="en-US" sz="2200" dirty="0" smtClean="0"/>
              <a:t> </a:t>
            </a:r>
            <a:r>
              <a:rPr lang="en-GB" altLang="en-US" sz="2200" dirty="0" err="1" smtClean="0"/>
              <a:t>eu</a:t>
            </a:r>
            <a:r>
              <a:rPr lang="en-GB" altLang="en-US" sz="2200" dirty="0" smtClean="0"/>
              <a:t> gweld yn:</a:t>
            </a:r>
            <a:endParaRPr lang="en-GB" altLang="en-US" sz="2200" dirty="0"/>
          </a:p>
          <a:p>
            <a:pPr marL="800100" lvl="1" indent="-342900">
              <a:buFont typeface="Wingdings" panose="05000000000000000000" pitchFamily="2" charset="2"/>
              <a:buChar char="v"/>
            </a:pPr>
            <a:r>
              <a:rPr lang="en-GB" altLang="en-US" sz="2200" dirty="0" err="1" smtClean="0"/>
              <a:t>weithredol</a:t>
            </a:r>
            <a:endParaRPr lang="en-GB" altLang="en-US" sz="2200" dirty="0"/>
          </a:p>
          <a:p>
            <a:pPr marL="800100" lvl="1" indent="-342900">
              <a:buFont typeface="Wingdings" panose="05000000000000000000" pitchFamily="2" charset="2"/>
              <a:buChar char="v"/>
            </a:pPr>
            <a:r>
              <a:rPr lang="en-GB" altLang="en-US" sz="2200" dirty="0" smtClean="0"/>
              <a:t>dysgu </a:t>
            </a:r>
            <a:r>
              <a:rPr lang="en-GB" altLang="en-US" sz="2200" dirty="0" err="1"/>
              <a:t>gwersi</a:t>
            </a:r>
            <a:r>
              <a:rPr lang="en-GB" altLang="en-US" sz="2200" dirty="0"/>
              <a:t> </a:t>
            </a:r>
            <a:r>
              <a:rPr lang="en-GB" altLang="en-US" sz="2200" dirty="0" smtClean="0"/>
              <a:t>pwysig </a:t>
            </a:r>
            <a:r>
              <a:rPr lang="en-GB" altLang="en-US" sz="2200" dirty="0" err="1" smtClean="0"/>
              <a:t>ar</a:t>
            </a:r>
            <a:r>
              <a:rPr lang="en-GB" altLang="en-US" sz="2200" dirty="0" smtClean="0"/>
              <a:t> </a:t>
            </a:r>
            <a:r>
              <a:rPr lang="en-GB" altLang="en-US" sz="2200" dirty="0" err="1" smtClean="0"/>
              <a:t>eu</a:t>
            </a:r>
            <a:r>
              <a:rPr lang="en-GB" altLang="en-US" sz="2200" dirty="0" smtClean="0"/>
              <a:t> </a:t>
            </a:r>
            <a:r>
              <a:rPr lang="en-GB" altLang="en-US" sz="2200" dirty="0" err="1" smtClean="0"/>
              <a:t>pennau</a:t>
            </a:r>
            <a:r>
              <a:rPr lang="en-GB" altLang="en-US" sz="2200" dirty="0" smtClean="0"/>
              <a:t> </a:t>
            </a:r>
            <a:r>
              <a:rPr lang="en-GB" altLang="en-US" sz="2200" dirty="0" err="1"/>
              <a:t>eu</a:t>
            </a:r>
            <a:r>
              <a:rPr lang="en-GB" altLang="en-US" sz="2200" dirty="0"/>
              <a:t> </a:t>
            </a:r>
            <a:r>
              <a:rPr lang="en-GB" altLang="en-US" sz="2200" dirty="0" err="1"/>
              <a:t>hunain</a:t>
            </a:r>
            <a:endParaRPr lang="en-GB" altLang="en-US" sz="2200" dirty="0"/>
          </a:p>
          <a:p>
            <a:pPr marL="800100" lvl="1" indent="-342900">
              <a:buFont typeface="Wingdings" panose="05000000000000000000" pitchFamily="2" charset="2"/>
              <a:buChar char="v"/>
            </a:pPr>
            <a:r>
              <a:rPr lang="en-GB" altLang="en-US" sz="2200" dirty="0" err="1" smtClean="0"/>
              <a:t>ysgogiad</a:t>
            </a:r>
            <a:r>
              <a:rPr lang="en-GB" altLang="en-US" sz="2200" dirty="0" smtClean="0"/>
              <a:t> </a:t>
            </a:r>
            <a:r>
              <a:rPr lang="en-GB" altLang="en-US" sz="2200" dirty="0" err="1"/>
              <a:t>c</a:t>
            </a:r>
            <a:r>
              <a:rPr lang="en-GB" altLang="en-US" sz="2200" dirty="0" err="1" smtClean="0"/>
              <a:t>ynhenid</a:t>
            </a:r>
            <a:r>
              <a:rPr lang="en-GB" altLang="en-US" sz="2200" dirty="0" smtClean="0"/>
              <a:t> </a:t>
            </a:r>
            <a:r>
              <a:rPr lang="en-GB" altLang="en-US" sz="2200" dirty="0" err="1"/>
              <a:t>i</a:t>
            </a:r>
            <a:r>
              <a:rPr lang="en-GB" altLang="en-US" sz="2200" dirty="0"/>
              <a:t> </a:t>
            </a:r>
            <a:r>
              <a:rPr lang="en-GB" altLang="en-US" sz="2200" dirty="0" err="1"/>
              <a:t>ddysgu</a:t>
            </a:r>
            <a:endParaRPr lang="en-GB" altLang="en-US" sz="2200" dirty="0"/>
          </a:p>
        </p:txBody>
      </p:sp>
    </p:spTree>
    <p:extLst>
      <p:ext uri="{BB962C8B-B14F-4D97-AF65-F5344CB8AC3E}">
        <p14:creationId xmlns:p14="http://schemas.microsoft.com/office/powerpoint/2010/main" val="3441583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 smtClean="0"/>
              <a:t>Camau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datblygiadol</a:t>
            </a:r>
            <a:r>
              <a:rPr lang="en-GB" altLang="en-US" dirty="0" smtClean="0"/>
              <a:t> Piaget</a:t>
            </a:r>
            <a:br>
              <a:rPr lang="en-GB" altLang="en-US" dirty="0" smtClean="0"/>
            </a:br>
            <a:r>
              <a:rPr lang="en-GB" altLang="en-US" dirty="0" smtClean="0"/>
              <a:t>Piaget’s developmental stages</a:t>
            </a:r>
            <a:endParaRPr lang="en-GB" altLang="en-US" dirty="0"/>
          </a:p>
        </p:txBody>
      </p:sp>
      <p:sp>
        <p:nvSpPr>
          <p:cNvPr id="21507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altLang="en-US" sz="2400" dirty="0" smtClean="0"/>
              <a:t>Piaget yn </a:t>
            </a:r>
            <a:r>
              <a:rPr lang="en-GB" altLang="en-US" sz="2400" dirty="0" err="1" smtClean="0"/>
              <a:t>honni</a:t>
            </a:r>
            <a:r>
              <a:rPr lang="en-GB" altLang="en-US" sz="2400" dirty="0" smtClean="0"/>
              <a:t> bod </a:t>
            </a:r>
            <a:r>
              <a:rPr lang="en-GB" altLang="en-US" sz="2400" dirty="0" err="1" smtClean="0"/>
              <a:t>datblygiad</a:t>
            </a:r>
            <a:r>
              <a:rPr lang="en-GB" altLang="en-US" sz="2400" dirty="0" smtClean="0"/>
              <a:t> yn </a:t>
            </a:r>
            <a:r>
              <a:rPr lang="en-GB" altLang="en-US" sz="2400" dirty="0" err="1" smtClean="0"/>
              <a:t>symud</a:t>
            </a:r>
            <a:r>
              <a:rPr lang="en-GB" altLang="en-US" sz="2400" dirty="0" smtClean="0"/>
              <a:t> drwy </a:t>
            </a:r>
            <a:r>
              <a:rPr lang="en-GB" altLang="en-US" sz="2400" dirty="0" err="1" smtClean="0"/>
              <a:t>gamau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hierarchaidd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penodol</a:t>
            </a:r>
            <a:endParaRPr lang="en-GB" altLang="en-US" sz="2400" dirty="0" smtClean="0"/>
          </a:p>
          <a:p>
            <a:r>
              <a:rPr lang="en-GB" altLang="en-US" sz="2400" dirty="0" err="1" smtClean="0"/>
              <a:t>Newidiadau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ansoddol</a:t>
            </a:r>
            <a:r>
              <a:rPr lang="en-GB" altLang="en-US" sz="2400" dirty="0" smtClean="0"/>
              <a:t> mewn </a:t>
            </a:r>
            <a:r>
              <a:rPr lang="en-GB" altLang="en-US" sz="2400" dirty="0" err="1" smtClean="0"/>
              <a:t>gwybyddiaeth</a:t>
            </a:r>
            <a:endParaRPr lang="en-GB" altLang="en-US" sz="2400" dirty="0" smtClean="0"/>
          </a:p>
          <a:p>
            <a:r>
              <a:rPr lang="en-GB" altLang="en-US" sz="2400" dirty="0" smtClean="0"/>
              <a:t>Plant yn datblygu </a:t>
            </a:r>
            <a:r>
              <a:rPr lang="en-GB" altLang="en-US" sz="2400" dirty="0" err="1" smtClean="0"/>
              <a:t>trwy</a:t>
            </a:r>
            <a:r>
              <a:rPr lang="en-GB" altLang="en-US" sz="2400" dirty="0" smtClean="0"/>
              <a:t> BEDWAR cam </a:t>
            </a:r>
            <a:r>
              <a:rPr lang="en-GB" altLang="en-US" sz="2400" dirty="0" err="1" smtClean="0"/>
              <a:t>gwybyddol</a:t>
            </a:r>
            <a:r>
              <a:rPr lang="en-GB" altLang="en-US" sz="2400" dirty="0" smtClean="0"/>
              <a:t>, </a:t>
            </a:r>
            <a:r>
              <a:rPr lang="en-GB" altLang="en-US" sz="2400" dirty="0" err="1" smtClean="0"/>
              <a:t>pob</a:t>
            </a:r>
            <a:r>
              <a:rPr lang="en-GB" altLang="en-US" sz="2400" dirty="0" smtClean="0"/>
              <a:t> un yn </a:t>
            </a:r>
            <a:r>
              <a:rPr lang="en-GB" altLang="en-US" sz="2400" dirty="0" err="1" smtClean="0"/>
              <a:t>adeiladu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ar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yr</a:t>
            </a:r>
            <a:r>
              <a:rPr lang="en-GB" altLang="en-US" sz="2400" dirty="0" smtClean="0"/>
              <a:t> un </a:t>
            </a:r>
            <a:r>
              <a:rPr lang="en-GB" altLang="en-US" sz="2400" dirty="0" err="1" smtClean="0"/>
              <a:t>cynt</a:t>
            </a:r>
            <a:endParaRPr lang="en-GB" altLang="en-US" sz="2400" dirty="0" smtClean="0"/>
          </a:p>
        </p:txBody>
      </p:sp>
      <p:sp>
        <p:nvSpPr>
          <p:cNvPr id="21508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US" altLang="en-US" sz="2400" dirty="0" smtClean="0"/>
              <a:t>Piaget claimed development proceeds in distinct hierarchical stages </a:t>
            </a:r>
          </a:p>
          <a:p>
            <a:r>
              <a:rPr lang="en-US" altLang="en-US" sz="2400" dirty="0" smtClean="0"/>
              <a:t>Qualitative changes in cognition</a:t>
            </a:r>
          </a:p>
          <a:p>
            <a:r>
              <a:rPr lang="en-US" altLang="en-US" sz="2400" dirty="0" smtClean="0"/>
              <a:t>Children progress through FOUR stages of cognitive development, each building on the previous one</a:t>
            </a:r>
          </a:p>
          <a:p>
            <a:endParaRPr lang="en-GB" altLang="en-US" dirty="0"/>
          </a:p>
        </p:txBody>
      </p:sp>
      <p:pic>
        <p:nvPicPr>
          <p:cNvPr id="21509" name="Picture 4" descr="ANd9GcSgQkrwockwDbPNKW7E25SoU9UMDF-ejmdDgSz5ZSJVwlQ28FvuYUFS-0s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2560" y="223060"/>
            <a:ext cx="2743200" cy="14873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0175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78186" y="229553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Damcaniaeth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Piaget</a:t>
            </a:r>
            <a:b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Piaget’s Theory </a:t>
            </a:r>
            <a:r>
              <a:rPr lang="en-US" altLang="en-US" dirty="0">
                <a:latin typeface="Palatino Linotype" pitchFamily="18" charset="0"/>
              </a:rPr>
              <a:t/>
            </a:r>
            <a:br>
              <a:rPr lang="en-US" altLang="en-US" dirty="0">
                <a:latin typeface="Palatino Linotype" pitchFamily="18" charset="0"/>
              </a:rPr>
            </a:b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2531" name="Picture 3" descr="12673_Myers_Psy_8e_Table"/>
          <p:cNvPicPr>
            <a:picLocks noGrp="1" noChangeAspect="1" noChangeArrowheads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79413" y="1347099"/>
            <a:ext cx="7772400" cy="4675188"/>
          </a:xfrm>
          <a:noFill/>
        </p:spPr>
      </p:pic>
      <p:sp>
        <p:nvSpPr>
          <p:cNvPr id="2" name="Left Brace 1"/>
          <p:cNvSpPr/>
          <p:nvPr/>
        </p:nvSpPr>
        <p:spPr>
          <a:xfrm>
            <a:off x="1666239" y="3528907"/>
            <a:ext cx="379307" cy="1703492"/>
          </a:xfrm>
          <a:prstGeom prst="leftBrace">
            <a:avLst>
              <a:gd name="adj1" fmla="val 8333"/>
              <a:gd name="adj2" fmla="val 5034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ounded Rectangle 2"/>
          <p:cNvSpPr/>
          <p:nvPr/>
        </p:nvSpPr>
        <p:spPr>
          <a:xfrm>
            <a:off x="182880" y="3596639"/>
            <a:ext cx="1395306" cy="112437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/>
              <a:t>o</a:t>
            </a:r>
            <a:r>
              <a:rPr lang="en-GB" sz="1400" dirty="0" err="1" smtClean="0"/>
              <a:t>ed</a:t>
            </a:r>
            <a:r>
              <a:rPr lang="en-GB" sz="1400" dirty="0" smtClean="0"/>
              <a:t> </a:t>
            </a:r>
            <a:r>
              <a:rPr lang="en-GB" sz="1400" dirty="0" err="1" smtClean="0"/>
              <a:t>cynradd</a:t>
            </a:r>
            <a:r>
              <a:rPr lang="en-GB" sz="1400" dirty="0" smtClean="0"/>
              <a:t>/ primary age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6650238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3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463040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Cyn-</a:t>
            </a:r>
            <a:r>
              <a:rPr lang="en-GB" altLang="en-US" dirty="0" err="1" smtClean="0"/>
              <a:t>weithredol</a:t>
            </a:r>
            <a:r>
              <a:rPr lang="en-GB" altLang="en-US" dirty="0" smtClean="0"/>
              <a:t> (2-7 </a:t>
            </a:r>
            <a:r>
              <a:rPr lang="en-GB" altLang="en-US" dirty="0" err="1" smtClean="0"/>
              <a:t>oed</a:t>
            </a:r>
            <a:r>
              <a:rPr lang="en-GB" altLang="en-US" dirty="0" smtClean="0"/>
              <a:t>)</a:t>
            </a: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 smtClean="0"/>
              <a:t>Pre-operational (2-7 years)</a:t>
            </a:r>
            <a:br>
              <a:rPr lang="en-GB" altLang="en-US" dirty="0" smtClean="0"/>
            </a:br>
            <a:endParaRPr lang="en-GB" altLang="en-US" dirty="0" smtClean="0"/>
          </a:p>
        </p:txBody>
      </p:sp>
      <p:sp>
        <p:nvSpPr>
          <p:cNvPr id="23555" name="Content Placeholder 4"/>
          <p:cNvSpPr>
            <a:spLocks noGrp="1"/>
          </p:cNvSpPr>
          <p:nvPr>
            <p:ph sz="half" idx="1"/>
          </p:nvPr>
        </p:nvSpPr>
        <p:spPr>
          <a:xfrm>
            <a:off x="568961" y="2709229"/>
            <a:ext cx="4184035" cy="3880772"/>
          </a:xfrm>
        </p:spPr>
        <p:txBody>
          <a:bodyPr>
            <a:normAutofit/>
          </a:bodyPr>
          <a:lstStyle/>
          <a:p>
            <a:r>
              <a:rPr lang="en-GB" altLang="en-US" sz="2400" dirty="0" smtClean="0"/>
              <a:t>Plant </a:t>
            </a:r>
            <a:r>
              <a:rPr lang="en-GB" altLang="en-US" sz="2400" dirty="0" err="1" smtClean="0"/>
              <a:t>heb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weithrediadau</a:t>
            </a:r>
            <a:r>
              <a:rPr lang="en-GB" altLang="en-US" sz="2400" dirty="0" smtClean="0"/>
              <a:t> – </a:t>
            </a:r>
            <a:r>
              <a:rPr lang="en-GB" altLang="en-US" sz="2400" dirty="0" err="1" smtClean="0"/>
              <a:t>rheolau</a:t>
            </a:r>
            <a:r>
              <a:rPr lang="en-GB" altLang="en-US" sz="2400" dirty="0" smtClean="0"/>
              <a:t> abstract yn </a:t>
            </a:r>
            <a:r>
              <a:rPr lang="en-GB" altLang="en-US" sz="2400" dirty="0" err="1" smtClean="0"/>
              <a:t>tanategu</a:t>
            </a:r>
            <a:r>
              <a:rPr lang="en-GB" altLang="en-US" sz="2400" dirty="0" smtClean="0"/>
              <a:t> meddwl </a:t>
            </a:r>
            <a:r>
              <a:rPr lang="en-GB" altLang="en-US" sz="2400" dirty="0" err="1" smtClean="0"/>
              <a:t>rhesymegol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oedolyn</a:t>
            </a:r>
            <a:endParaRPr lang="en-GB" altLang="en-US" sz="2400" dirty="0" smtClean="0"/>
          </a:p>
          <a:p>
            <a:r>
              <a:rPr lang="en-GB" altLang="en-US" sz="2400" dirty="0" smtClean="0"/>
              <a:t>O </a:t>
            </a:r>
            <a:r>
              <a:rPr lang="en-GB" altLang="en-US" sz="2400" dirty="0" err="1" smtClean="0"/>
              <a:t>ganlyniad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eu</a:t>
            </a:r>
            <a:r>
              <a:rPr lang="en-GB" altLang="en-US" sz="2400" dirty="0" smtClean="0"/>
              <a:t> meddwl yn </a:t>
            </a:r>
            <a:r>
              <a:rPr lang="en-GB" altLang="en-US" sz="2400" dirty="0" err="1" smtClean="0"/>
              <a:t>tueddu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i</a:t>
            </a:r>
            <a:r>
              <a:rPr lang="en-GB" altLang="en-US" sz="2400" dirty="0" smtClean="0"/>
              <a:t> fod yn </a:t>
            </a:r>
            <a:r>
              <a:rPr lang="en-GB" altLang="en-US" sz="2400" dirty="0" err="1" smtClean="0"/>
              <a:t>anghyson</a:t>
            </a:r>
            <a:r>
              <a:rPr lang="en-GB" altLang="en-US" sz="2400" dirty="0" smtClean="0"/>
              <a:t> ac yn </a:t>
            </a:r>
            <a:r>
              <a:rPr lang="en-GB" altLang="en-US" sz="2400" dirty="0" err="1" smtClean="0"/>
              <a:t>afresymol</a:t>
            </a:r>
            <a:r>
              <a:rPr lang="en-GB" altLang="en-US" sz="2400" dirty="0" smtClean="0"/>
              <a:t> o </a:t>
            </a:r>
            <a:r>
              <a:rPr lang="en-GB" altLang="en-US" sz="2400" dirty="0" err="1" smtClean="0"/>
              <a:t>safbwynt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oedolyn</a:t>
            </a:r>
            <a:endParaRPr lang="en-GB" altLang="en-US" sz="2400" dirty="0" smtClean="0"/>
          </a:p>
        </p:txBody>
      </p:sp>
      <p:sp>
        <p:nvSpPr>
          <p:cNvPr id="23556" name="Content Placeholder 5"/>
          <p:cNvSpPr>
            <a:spLocks noGrp="1"/>
          </p:cNvSpPr>
          <p:nvPr>
            <p:ph sz="half" idx="2"/>
          </p:nvPr>
        </p:nvSpPr>
        <p:spPr>
          <a:xfrm>
            <a:off x="5232210" y="2709228"/>
            <a:ext cx="4184034" cy="3880773"/>
          </a:xfrm>
        </p:spPr>
        <p:txBody>
          <a:bodyPr/>
          <a:lstStyle/>
          <a:p>
            <a:r>
              <a:rPr lang="en-GB" altLang="en-US" sz="2400" dirty="0" smtClean="0"/>
              <a:t>They lack operations – abstract rules that underpin adult logical thinking</a:t>
            </a:r>
          </a:p>
          <a:p>
            <a:r>
              <a:rPr lang="en-GB" altLang="en-US" sz="2400" dirty="0" smtClean="0"/>
              <a:t>As a result their thinking tends to be inconsistent and irrational from an adult’s perspective</a:t>
            </a:r>
          </a:p>
          <a:p>
            <a:endParaRPr lang="en-GB" altLang="en-US" dirty="0"/>
          </a:p>
        </p:txBody>
      </p:sp>
      <p:pic>
        <p:nvPicPr>
          <p:cNvPr id="2355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668" y="366078"/>
            <a:ext cx="2341563" cy="1706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627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altLang="en-US" sz="2000" dirty="0" err="1" smtClean="0"/>
              <a:t>Cyfyngiadau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ar</a:t>
            </a:r>
            <a:r>
              <a:rPr lang="en-GB" altLang="en-US" sz="2000" dirty="0" smtClean="0"/>
              <a:t> feddwl </a:t>
            </a:r>
            <a:r>
              <a:rPr lang="en-GB" altLang="en-US" sz="2000" dirty="0" err="1" smtClean="0"/>
              <a:t>plentyn</a:t>
            </a:r>
            <a:r>
              <a:rPr lang="en-GB" altLang="en-US" sz="2000" dirty="0" smtClean="0"/>
              <a:t> cyn-</a:t>
            </a:r>
            <a:r>
              <a:rPr lang="en-GB" altLang="en-US" sz="2000" dirty="0" err="1" smtClean="0"/>
              <a:t>weithredol</a:t>
            </a:r>
            <a:r>
              <a:rPr lang="en-GB" altLang="en-US" sz="2000" dirty="0" smtClean="0"/>
              <a:t> yn cynnwys </a:t>
            </a:r>
            <a:r>
              <a:rPr lang="en-GB" altLang="en-US" sz="2000" dirty="0" err="1" smtClean="0"/>
              <a:t>yr</a:t>
            </a:r>
            <a:r>
              <a:rPr lang="en-GB" altLang="en-US" sz="2000" dirty="0" smtClean="0"/>
              <a:t>:</a:t>
            </a:r>
          </a:p>
          <a:p>
            <a:pPr lvl="1"/>
            <a:r>
              <a:rPr lang="en-GB" altLang="en-US" sz="2000" dirty="0" err="1" smtClean="0"/>
              <a:t>Egosentrig</a:t>
            </a:r>
            <a:r>
              <a:rPr lang="en-GB" altLang="en-US" sz="2000" dirty="0" smtClean="0"/>
              <a:t> (</a:t>
            </a:r>
            <a:r>
              <a:rPr lang="en-GB" altLang="en-US" sz="2000" dirty="0" err="1" smtClean="0"/>
              <a:t>yr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hunan</a:t>
            </a:r>
            <a:r>
              <a:rPr lang="en-GB" altLang="en-US" sz="2000" dirty="0" smtClean="0"/>
              <a:t>)</a:t>
            </a:r>
          </a:p>
          <a:p>
            <a:pPr lvl="1"/>
            <a:r>
              <a:rPr lang="en-GB" altLang="en-US" sz="2000" dirty="0" err="1" smtClean="0"/>
              <a:t>Animistiaeth</a:t>
            </a:r>
            <a:r>
              <a:rPr lang="en-GB" altLang="en-US" sz="2000" dirty="0" smtClean="0"/>
              <a:t> (</a:t>
            </a:r>
            <a:r>
              <a:rPr lang="en-GB" altLang="en-US" sz="2000" dirty="0" err="1" smtClean="0"/>
              <a:t>personoli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gwrthrychau</a:t>
            </a:r>
            <a:r>
              <a:rPr lang="en-GB" altLang="en-US" sz="2000" dirty="0" smtClean="0"/>
              <a:t>)</a:t>
            </a:r>
          </a:p>
          <a:p>
            <a:pPr lvl="1"/>
            <a:r>
              <a:rPr lang="en-GB" altLang="en-US" sz="2000" dirty="0" err="1" smtClean="0"/>
              <a:t>Canoli</a:t>
            </a:r>
            <a:r>
              <a:rPr lang="en-GB" altLang="en-US" sz="2000" dirty="0" smtClean="0"/>
              <a:t> (</a:t>
            </a:r>
            <a:r>
              <a:rPr lang="en-GB" altLang="en-US" sz="2000" dirty="0" err="1" smtClean="0"/>
              <a:t>canolbwyntio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ar</a:t>
            </a:r>
            <a:r>
              <a:rPr lang="en-GB" altLang="en-US" sz="2000" dirty="0" smtClean="0"/>
              <a:t> un </a:t>
            </a:r>
            <a:r>
              <a:rPr lang="en-GB" altLang="en-US" sz="2000" dirty="0" err="1" smtClean="0"/>
              <a:t>peth</a:t>
            </a:r>
            <a:r>
              <a:rPr lang="en-GB" altLang="en-US" sz="2000" dirty="0" smtClean="0"/>
              <a:t>)</a:t>
            </a:r>
          </a:p>
          <a:p>
            <a:r>
              <a:rPr lang="en-GB" altLang="en-US" sz="2000" dirty="0" smtClean="0"/>
              <a:t>Plant yn </a:t>
            </a:r>
            <a:r>
              <a:rPr lang="en-GB" altLang="en-US" sz="2000" dirty="0" err="1" smtClean="0"/>
              <a:t>parhau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i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ddatblygu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eu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cynrychiolaeth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fewnol</a:t>
            </a:r>
            <a:r>
              <a:rPr lang="en-GB" altLang="en-US" sz="2000" dirty="0" smtClean="0"/>
              <a:t> o’r </a:t>
            </a:r>
            <a:r>
              <a:rPr lang="en-GB" altLang="en-US" sz="2000" dirty="0" err="1" smtClean="0"/>
              <a:t>byd</a:t>
            </a:r>
            <a:r>
              <a:rPr lang="en-GB" altLang="en-US" sz="2000" dirty="0" smtClean="0"/>
              <a:t> drwy </a:t>
            </a:r>
            <a:r>
              <a:rPr lang="en-GB" altLang="en-US" sz="2000" dirty="0" err="1" smtClean="0"/>
              <a:t>addasu</a:t>
            </a:r>
            <a:r>
              <a:rPr lang="en-GB" altLang="en-US" sz="2000" dirty="0" smtClean="0"/>
              <a:t> a </a:t>
            </a:r>
            <a:r>
              <a:rPr lang="en-GB" altLang="en-US" sz="2000" dirty="0" err="1" smtClean="0"/>
              <a:t>chymhwyso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profiadau</a:t>
            </a:r>
            <a:r>
              <a:rPr lang="en-GB" altLang="en-US" sz="2000" dirty="0" smtClean="0"/>
              <a:t> newydd</a:t>
            </a:r>
          </a:p>
        </p:txBody>
      </p:sp>
      <p:sp>
        <p:nvSpPr>
          <p:cNvPr id="24580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sz="2000" dirty="0" smtClean="0"/>
              <a:t>Limitations on a pre-operational child’s thinking include:</a:t>
            </a:r>
          </a:p>
          <a:p>
            <a:pPr lvl="1"/>
            <a:r>
              <a:rPr lang="en-GB" altLang="en-US" sz="2000" dirty="0" smtClean="0"/>
              <a:t>Egocentrism (the self)</a:t>
            </a:r>
          </a:p>
          <a:p>
            <a:pPr lvl="1"/>
            <a:r>
              <a:rPr lang="en-GB" altLang="en-US" sz="2000" dirty="0" smtClean="0"/>
              <a:t>Animism (attributes feelings to inanimate objects)</a:t>
            </a:r>
          </a:p>
          <a:p>
            <a:pPr lvl="1"/>
            <a:r>
              <a:rPr lang="en-GB" altLang="en-US" sz="2000" dirty="0" smtClean="0"/>
              <a:t>Centration (focus on one aspect)</a:t>
            </a:r>
          </a:p>
          <a:p>
            <a:r>
              <a:rPr lang="en-GB" altLang="en-US" sz="2000" dirty="0" smtClean="0"/>
              <a:t>Children continue to develop their internal representations of the world through adaptation and accommodation of new experiences</a:t>
            </a:r>
          </a:p>
          <a:p>
            <a:endParaRPr lang="en-GB" altLang="en-US" dirty="0" smtClean="0"/>
          </a:p>
        </p:txBody>
      </p:sp>
      <p:pic>
        <p:nvPicPr>
          <p:cNvPr id="2458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0847" y="558255"/>
            <a:ext cx="2067714" cy="12114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Cyn-</a:t>
            </a:r>
            <a:r>
              <a:rPr lang="en-GB" altLang="en-US" dirty="0" err="1" smtClean="0"/>
              <a:t>weithredol</a:t>
            </a:r>
            <a:r>
              <a:rPr lang="en-GB" altLang="en-US" dirty="0" smtClean="0"/>
              <a:t> (2-7 </a:t>
            </a:r>
            <a:r>
              <a:rPr lang="en-GB" altLang="en-US" dirty="0" err="1" smtClean="0"/>
              <a:t>oed</a:t>
            </a:r>
            <a:r>
              <a:rPr lang="en-GB" altLang="en-US" dirty="0" smtClean="0"/>
              <a:t>)</a:t>
            </a: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 smtClean="0"/>
              <a:t>Pre-operational (2-7 years)</a:t>
            </a:r>
            <a:br>
              <a:rPr lang="en-GB" altLang="en-US" dirty="0" smtClean="0"/>
            </a:b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546197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Yn </a:t>
            </a:r>
            <a:r>
              <a:rPr lang="en-GB" altLang="en-US" dirty="0" err="1" smtClean="0"/>
              <a:t>ôl</a:t>
            </a:r>
            <a:r>
              <a:rPr lang="en-GB" altLang="en-US" dirty="0" smtClean="0"/>
              <a:t> Piaget:</a:t>
            </a:r>
            <a:br>
              <a:rPr lang="en-GB" altLang="en-US" dirty="0" smtClean="0"/>
            </a:br>
            <a:r>
              <a:rPr lang="en-GB" altLang="en-US" dirty="0" smtClean="0"/>
              <a:t>According to Piaget:</a:t>
            </a:r>
          </a:p>
        </p:txBody>
      </p:sp>
      <p:sp>
        <p:nvSpPr>
          <p:cNvPr id="25603" name="Content Placeholder 4"/>
          <p:cNvSpPr>
            <a:spLocks noGrp="1"/>
          </p:cNvSpPr>
          <p:nvPr>
            <p:ph sz="half" idx="1"/>
          </p:nvPr>
        </p:nvSpPr>
        <p:spPr>
          <a:xfrm>
            <a:off x="657982" y="2107114"/>
            <a:ext cx="4184035" cy="3880772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2400" dirty="0" err="1" smtClean="0"/>
              <a:t>Dydy</a:t>
            </a:r>
            <a:r>
              <a:rPr lang="en-GB" altLang="en-US" sz="2400" dirty="0" smtClean="0"/>
              <a:t> plant </a:t>
            </a:r>
            <a:r>
              <a:rPr lang="en-GB" altLang="en-US" sz="2400" dirty="0" err="1" smtClean="0"/>
              <a:t>ifanc</a:t>
            </a:r>
            <a:r>
              <a:rPr lang="en-GB" altLang="en-US" sz="2400" dirty="0" smtClean="0"/>
              <a:t> ddim yn </a:t>
            </a:r>
            <a:r>
              <a:rPr lang="en-GB" altLang="en-US" sz="2400" dirty="0" err="1" smtClean="0"/>
              <a:t>deall</a:t>
            </a:r>
            <a:r>
              <a:rPr lang="en-GB" altLang="en-US" sz="2400" dirty="0" smtClean="0"/>
              <a:t> fod gan eraill </a:t>
            </a:r>
            <a:r>
              <a:rPr lang="en-GB" altLang="en-US" sz="2400" dirty="0" err="1" smtClean="0"/>
              <a:t>olwg</a:t>
            </a:r>
            <a:r>
              <a:rPr lang="en-GB" altLang="en-US" sz="2400" dirty="0" smtClean="0"/>
              <a:t> wahanol o’r </a:t>
            </a:r>
            <a:r>
              <a:rPr lang="en-GB" altLang="en-US" sz="2400" dirty="0" err="1" smtClean="0"/>
              <a:t>byd</a:t>
            </a:r>
            <a:r>
              <a:rPr lang="en-GB" altLang="en-US" sz="2400" dirty="0" smtClean="0"/>
              <a:t> i’w golwg nhw</a:t>
            </a:r>
          </a:p>
          <a:p>
            <a:r>
              <a:rPr lang="en-GB" altLang="en-US" sz="2400" dirty="0" err="1" smtClean="0"/>
              <a:t>Tybiant</a:t>
            </a:r>
            <a:r>
              <a:rPr lang="en-GB" altLang="en-US" sz="2400" dirty="0" smtClean="0"/>
              <a:t> fod </a:t>
            </a:r>
            <a:r>
              <a:rPr lang="en-GB" altLang="en-US" sz="2400" dirty="0" err="1" smtClean="0"/>
              <a:t>pawb</a:t>
            </a:r>
            <a:r>
              <a:rPr lang="en-GB" altLang="en-US" sz="2400" dirty="0" smtClean="0"/>
              <a:t> arall yn medru gweld </a:t>
            </a:r>
            <a:r>
              <a:rPr lang="en-GB" altLang="en-US" sz="2400" dirty="0" err="1" smtClean="0"/>
              <a:t>beth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fedran</a:t>
            </a:r>
            <a:r>
              <a:rPr lang="en-GB" altLang="en-US" sz="2400" dirty="0" smtClean="0"/>
              <a:t> nhw</a:t>
            </a:r>
          </a:p>
          <a:p>
            <a:r>
              <a:rPr lang="en-GB" altLang="en-US" sz="2400" dirty="0" err="1" smtClean="0"/>
              <a:t>Dydy’r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egosentriaeth</a:t>
            </a:r>
            <a:r>
              <a:rPr lang="en-GB" altLang="en-US" sz="2400" dirty="0" smtClean="0"/>
              <a:t> yma ddim yn </a:t>
            </a:r>
            <a:r>
              <a:rPr lang="en-GB" altLang="en-US" sz="2400" dirty="0" err="1" smtClean="0"/>
              <a:t>diflannu</a:t>
            </a:r>
            <a:r>
              <a:rPr lang="en-GB" altLang="en-US" sz="2400" dirty="0" smtClean="0"/>
              <a:t> yn </a:t>
            </a:r>
            <a:r>
              <a:rPr lang="en-GB" altLang="en-US" sz="2400" dirty="0" err="1" smtClean="0"/>
              <a:t>llwyr</a:t>
            </a:r>
            <a:r>
              <a:rPr lang="en-GB" altLang="en-US" sz="2400" dirty="0" smtClean="0"/>
              <a:t> tan fod y </a:t>
            </a:r>
            <a:r>
              <a:rPr lang="en-GB" altLang="en-US" sz="2400" dirty="0" err="1" smtClean="0"/>
              <a:t>plentyn</a:t>
            </a:r>
            <a:r>
              <a:rPr lang="en-GB" altLang="en-US" sz="2400" dirty="0" smtClean="0"/>
              <a:t> yn 7 neu 8 </a:t>
            </a:r>
            <a:r>
              <a:rPr lang="en-GB" altLang="en-US" sz="2400" dirty="0" err="1" smtClean="0"/>
              <a:t>oed</a:t>
            </a:r>
            <a:r>
              <a:rPr lang="en-GB" altLang="en-US" dirty="0" smtClean="0"/>
              <a:t>.</a:t>
            </a:r>
          </a:p>
        </p:txBody>
      </p:sp>
      <p:sp>
        <p:nvSpPr>
          <p:cNvPr id="25604" name="Content Placeholder 5"/>
          <p:cNvSpPr>
            <a:spLocks noGrp="1"/>
          </p:cNvSpPr>
          <p:nvPr>
            <p:ph sz="half" idx="2"/>
          </p:nvPr>
        </p:nvSpPr>
        <p:spPr>
          <a:xfrm>
            <a:off x="5708279" y="2107113"/>
            <a:ext cx="4184034" cy="3880773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2400" dirty="0" smtClean="0"/>
              <a:t>Young children do not understand that others have a different view of the world from theirs</a:t>
            </a:r>
          </a:p>
          <a:p>
            <a:r>
              <a:rPr lang="en-GB" altLang="en-US" sz="2400" dirty="0" smtClean="0"/>
              <a:t>They assume that anyone else can see what they can see</a:t>
            </a:r>
          </a:p>
          <a:p>
            <a:r>
              <a:rPr lang="en-GB" altLang="en-US" sz="2400" dirty="0" smtClean="0"/>
              <a:t>This egocentrism does not disappear fully until the child is 7 or 8 years old.</a:t>
            </a:r>
          </a:p>
          <a:p>
            <a:endParaRPr lang="en-GB" altLang="en-US" dirty="0" smtClean="0"/>
          </a:p>
        </p:txBody>
      </p:sp>
      <p:pic>
        <p:nvPicPr>
          <p:cNvPr id="2560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3973" y="432886"/>
            <a:ext cx="1243012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3163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3952876" y="274638"/>
            <a:ext cx="6257925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 err="1" smtClean="0"/>
              <a:t>Profi</a:t>
            </a:r>
            <a:r>
              <a:rPr lang="en-GB" altLang="en-US" sz="4000" dirty="0" smtClean="0"/>
              <a:t> </a:t>
            </a:r>
            <a:r>
              <a:rPr lang="en-GB" altLang="en-US" sz="4000" dirty="0" err="1" smtClean="0"/>
              <a:t>egosentriaeth</a:t>
            </a:r>
            <a:r>
              <a:rPr lang="en-GB" altLang="en-US" sz="4000" dirty="0" smtClean="0"/>
              <a:t/>
            </a:r>
            <a:br>
              <a:rPr lang="en-GB" altLang="en-US" sz="4000" dirty="0" smtClean="0"/>
            </a:br>
            <a:r>
              <a:rPr lang="en-GB" altLang="en-US" sz="4000" dirty="0" smtClean="0"/>
              <a:t>Tests </a:t>
            </a:r>
            <a:r>
              <a:rPr lang="en-GB" altLang="en-US" sz="4000" dirty="0"/>
              <a:t>of egocentrism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>
          <a:xfrm>
            <a:off x="4310064" y="1785938"/>
            <a:ext cx="5595937" cy="45259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800" dirty="0">
                <a:solidFill>
                  <a:srgbClr val="0355CD"/>
                </a:solidFill>
              </a:rPr>
              <a:t>1. Three mountains task (Piaget &amp; </a:t>
            </a:r>
            <a:r>
              <a:rPr lang="en-GB" altLang="en-US" sz="2800" dirty="0" err="1">
                <a:solidFill>
                  <a:srgbClr val="0355CD"/>
                </a:solidFill>
              </a:rPr>
              <a:t>Inhelder</a:t>
            </a:r>
            <a:r>
              <a:rPr lang="en-GB" altLang="en-US" sz="2800" dirty="0">
                <a:solidFill>
                  <a:srgbClr val="0355CD"/>
                </a:solidFill>
              </a:rPr>
              <a:t>, 1956)</a:t>
            </a:r>
          </a:p>
          <a:p>
            <a:pPr marL="0" indent="0">
              <a:buNone/>
            </a:pPr>
            <a:r>
              <a:rPr lang="en-GB" altLang="en-US" sz="2000" dirty="0">
                <a:solidFill>
                  <a:srgbClr val="0355CD"/>
                </a:solidFill>
                <a:hlinkClick r:id="rId3"/>
              </a:rPr>
              <a:t>https://www.youtube.com/watch?v=OinqFgsIbh0</a:t>
            </a:r>
            <a:endParaRPr lang="en-GB" altLang="en-US" sz="2000" dirty="0">
              <a:solidFill>
                <a:srgbClr val="0355CD"/>
              </a:solidFill>
            </a:endParaRPr>
          </a:p>
          <a:p>
            <a:pPr marL="0" indent="0">
              <a:buNone/>
            </a:pPr>
            <a:endParaRPr lang="en-GB" altLang="en-US" sz="2000" dirty="0">
              <a:solidFill>
                <a:srgbClr val="0355CD"/>
              </a:solidFill>
            </a:endParaRPr>
          </a:p>
          <a:p>
            <a:pPr marL="0" indent="0">
              <a:buNone/>
            </a:pPr>
            <a:r>
              <a:rPr lang="en-GB" altLang="en-US" sz="2800" dirty="0">
                <a:solidFill>
                  <a:srgbClr val="0355CD"/>
                </a:solidFill>
              </a:rPr>
              <a:t>2. Turntable task (Borke,1975)</a:t>
            </a:r>
          </a:p>
          <a:p>
            <a:endParaRPr lang="en-GB" altLang="en-US" sz="2000" dirty="0">
              <a:solidFill>
                <a:srgbClr val="0355CD"/>
              </a:solidFill>
            </a:endParaRPr>
          </a:p>
          <a:p>
            <a:pPr marL="0" indent="0">
              <a:buNone/>
            </a:pPr>
            <a:r>
              <a:rPr lang="en-GB" altLang="en-US" sz="2800" dirty="0">
                <a:solidFill>
                  <a:srgbClr val="0355CD"/>
                </a:solidFill>
              </a:rPr>
              <a:t>3. Boy and policemen task (Hughes, 1975</a:t>
            </a:r>
            <a:r>
              <a:rPr lang="en-GB" altLang="en-US" sz="2800" dirty="0" smtClean="0">
                <a:solidFill>
                  <a:srgbClr val="0355CD"/>
                </a:solidFill>
              </a:rPr>
              <a:t>)</a:t>
            </a:r>
            <a:endParaRPr lang="en-GB" altLang="en-US" sz="2800" dirty="0">
              <a:solidFill>
                <a:srgbClr val="0355CD"/>
              </a:solidFill>
            </a:endParaRPr>
          </a:p>
        </p:txBody>
      </p:sp>
      <p:pic>
        <p:nvPicPr>
          <p:cNvPr id="26628" name="Picture 3" descr="ANd9GcSgQkrwockwDbPNKW7E25SoU9UMDF-ejmdDgSz5ZSJVwlQ28FvuYUFS-0s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1"/>
            <a:ext cx="2339975" cy="1592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29" name="Picture 4" descr="ANd9GcRRMtaip55uY5bRoIWMmwwChv2txg6D3PuD8_o5o_sTomm3kgnVMagoqVM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1628776"/>
            <a:ext cx="2339975" cy="170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30" name="Picture 5" descr="ANd9GcT2XRzzY7ddQZnGa2ZUGbYhkQbkTz71RhldrRNah_BETXoFv-Y5Wcz7rkd3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3429001"/>
            <a:ext cx="2339975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31" name="Picture 6" descr="ANd9GcS7b6V5o53YenKBu-Oa8Xrk6HzY3AdkjeE7F9zA1kVvGMNb5ou5N4JWhnY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5084764"/>
            <a:ext cx="2339975" cy="1773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100153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err="1" smtClean="0"/>
              <a:t>Beirniadaeth</a:t>
            </a:r>
            <a:r>
              <a:rPr lang="en-GB" altLang="en-US" dirty="0" smtClean="0"/>
              <a:t> o’r dasg</a:t>
            </a:r>
            <a:br>
              <a:rPr lang="en-GB" altLang="en-US" dirty="0" smtClean="0"/>
            </a:br>
            <a:r>
              <a:rPr lang="en-GB" altLang="en-US" dirty="0" smtClean="0"/>
              <a:t>Criticisms of the task</a:t>
            </a:r>
            <a:br>
              <a:rPr lang="en-GB" altLang="en-US" dirty="0" smtClean="0"/>
            </a:br>
            <a:endParaRPr lang="en-GB" altLang="en-US" dirty="0" smtClean="0"/>
          </a:p>
        </p:txBody>
      </p:sp>
      <p:sp>
        <p:nvSpPr>
          <p:cNvPr id="29699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sz="2400" dirty="0" err="1" smtClean="0"/>
              <a:t>Modelau</a:t>
            </a:r>
            <a:r>
              <a:rPr lang="en-GB" altLang="en-US" sz="2400" dirty="0" smtClean="0"/>
              <a:t> Piaget â </a:t>
            </a:r>
            <a:r>
              <a:rPr lang="en-GB" altLang="en-US" sz="2400" dirty="0" err="1" smtClean="0"/>
              <a:t>diffyg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nodweddion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amlwg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i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alluogi</a:t>
            </a:r>
            <a:r>
              <a:rPr lang="en-GB" altLang="en-US" sz="2400" dirty="0" smtClean="0"/>
              <a:t> plant </a:t>
            </a:r>
            <a:r>
              <a:rPr lang="en-GB" altLang="en-US" sz="2400" dirty="0" err="1" smtClean="0"/>
              <a:t>i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wahaniaethu</a:t>
            </a:r>
            <a:r>
              <a:rPr lang="en-GB" altLang="en-US" sz="2400" dirty="0" smtClean="0"/>
              <a:t> un golwg o’r </a:t>
            </a:r>
            <a:r>
              <a:rPr lang="en-GB" altLang="en-US" sz="2400" dirty="0" err="1" smtClean="0"/>
              <a:t>nesaf</a:t>
            </a:r>
            <a:endParaRPr lang="en-GB" altLang="en-US" sz="2400" dirty="0" smtClean="0"/>
          </a:p>
          <a:p>
            <a:r>
              <a:rPr lang="en-GB" altLang="en-US" sz="2400" dirty="0" err="1" smtClean="0"/>
              <a:t>Gallai’r</a:t>
            </a:r>
            <a:r>
              <a:rPr lang="en-GB" altLang="en-US" sz="2400" dirty="0" smtClean="0"/>
              <a:t> dasg o ail-</a:t>
            </a:r>
            <a:r>
              <a:rPr lang="en-GB" altLang="en-US" sz="2400" dirty="0" err="1" smtClean="0"/>
              <a:t>adeiladu’r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arddangosfa</a:t>
            </a:r>
            <a:r>
              <a:rPr lang="en-GB" altLang="en-US" sz="2400" dirty="0" smtClean="0"/>
              <a:t>, neu </a:t>
            </a:r>
            <a:r>
              <a:rPr lang="en-GB" altLang="en-US" sz="2400" dirty="0" err="1" smtClean="0"/>
              <a:t>ddewis</a:t>
            </a:r>
            <a:r>
              <a:rPr lang="en-GB" altLang="en-US" sz="2400" dirty="0" smtClean="0"/>
              <a:t> y </a:t>
            </a:r>
            <a:r>
              <a:rPr lang="en-GB" altLang="en-US" sz="2400" dirty="0" err="1" smtClean="0"/>
              <a:t>lluniau</a:t>
            </a:r>
            <a:r>
              <a:rPr lang="en-GB" altLang="en-US" sz="2400" dirty="0" smtClean="0"/>
              <a:t> addas fod y </a:t>
            </a:r>
            <a:r>
              <a:rPr lang="en-GB" altLang="en-US" sz="2400" dirty="0" err="1" smtClean="0"/>
              <a:t>tu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hwnt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i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allu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plentyn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ifanc</a:t>
            </a:r>
            <a:endParaRPr lang="en-GB" altLang="en-US" sz="2400" dirty="0"/>
          </a:p>
        </p:txBody>
      </p:sp>
      <p:sp>
        <p:nvSpPr>
          <p:cNvPr id="29700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z="2400" dirty="0" smtClean="0"/>
              <a:t>Piaget’s models lacked salient characteristics that could allow children to differentiate one view from the next</a:t>
            </a:r>
          </a:p>
          <a:p>
            <a:r>
              <a:rPr lang="en-US" altLang="en-US" sz="2400" dirty="0" smtClean="0"/>
              <a:t>The task of reconstructing the display, or choosing the appropriate drawings may be beyond the ability of a young child</a:t>
            </a: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647196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677336" y="130629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Animeiddiaeth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Animism</a:t>
            </a:r>
            <a:endParaRPr lang="cy-GB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Y </a:t>
            </a:r>
            <a:r>
              <a:rPr lang="en-GB" sz="2400" dirty="0" err="1" smtClean="0"/>
              <a:t>plentyn</a:t>
            </a:r>
            <a:r>
              <a:rPr lang="en-GB" sz="2400" dirty="0" smtClean="0"/>
              <a:t> yn </a:t>
            </a:r>
            <a:r>
              <a:rPr lang="en-GB" sz="2400" dirty="0" err="1" smtClean="0"/>
              <a:t>credu</a:t>
            </a:r>
            <a:r>
              <a:rPr lang="en-GB" sz="2400" dirty="0" smtClean="0"/>
              <a:t> fod </a:t>
            </a:r>
            <a:r>
              <a:rPr lang="en-GB" sz="2400" dirty="0" err="1" smtClean="0"/>
              <a:t>popeth</a:t>
            </a:r>
            <a:r>
              <a:rPr lang="en-GB" sz="2400" dirty="0" smtClean="0"/>
              <a:t> yn </a:t>
            </a:r>
            <a:r>
              <a:rPr lang="en-GB" sz="2400" dirty="0" err="1" smtClean="0"/>
              <a:t>ymwybodol</a:t>
            </a:r>
            <a:r>
              <a:rPr lang="en-GB" sz="2400" dirty="0" smtClean="0"/>
              <a:t> </a:t>
            </a:r>
            <a:r>
              <a:rPr lang="en-GB" sz="2400" dirty="0" err="1" smtClean="0"/>
              <a:t>h.y</a:t>
            </a:r>
            <a:r>
              <a:rPr lang="en-GB" sz="2400" dirty="0" smtClean="0"/>
              <a:t>. </a:t>
            </a:r>
            <a:r>
              <a:rPr lang="en-GB" sz="2400" dirty="0" err="1" smtClean="0"/>
              <a:t>popeth</a:t>
            </a:r>
            <a:r>
              <a:rPr lang="en-GB" sz="2400" dirty="0" smtClean="0"/>
              <a:t> â </a:t>
            </a:r>
            <a:r>
              <a:rPr lang="en-GB" sz="2400" dirty="0" err="1" smtClean="0"/>
              <a:t>theimladau</a:t>
            </a:r>
            <a:endParaRPr lang="en-GB" sz="2400" dirty="0" smtClean="0"/>
          </a:p>
          <a:p>
            <a:r>
              <a:rPr lang="en-GB" sz="2400" dirty="0" err="1" smtClean="0"/>
              <a:t>e.e</a:t>
            </a:r>
            <a:r>
              <a:rPr lang="en-GB" sz="2400" dirty="0" smtClean="0"/>
              <a:t>. y car ddim yn dechrau gan ei fod wedi </a:t>
            </a:r>
            <a:r>
              <a:rPr lang="en-GB" sz="2400" dirty="0" err="1" smtClean="0"/>
              <a:t>blino</a:t>
            </a:r>
            <a:r>
              <a:rPr lang="en-GB" sz="2400" dirty="0" smtClean="0"/>
              <a:t> </a:t>
            </a:r>
            <a:r>
              <a:rPr lang="en-GB" sz="2400" dirty="0" err="1" smtClean="0"/>
              <a:t>neu’n</a:t>
            </a:r>
            <a:r>
              <a:rPr lang="en-GB" sz="2400" dirty="0" smtClean="0"/>
              <a:t> </a:t>
            </a:r>
            <a:r>
              <a:rPr lang="en-GB" sz="2400" dirty="0" err="1" smtClean="0"/>
              <a:t>sal</a:t>
            </a:r>
            <a:endParaRPr lang="cy-GB" sz="2400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The child believes that everything is conscious i.e. everything has feelings </a:t>
            </a:r>
            <a:endParaRPr lang="cy-GB" sz="2400" dirty="0" smtClean="0"/>
          </a:p>
          <a:p>
            <a:r>
              <a:rPr lang="en-GB" sz="2400" dirty="0" smtClean="0"/>
              <a:t>e.g. the car won’t start because it is sick or tired</a:t>
            </a:r>
          </a:p>
        </p:txBody>
      </p:sp>
      <p:pic>
        <p:nvPicPr>
          <p:cNvPr id="5123" name="Picture 3" descr="C:\Users\l.roberts\AppData\Local\Microsoft\Windows\Temporary Internet Files\Content.IE5\UU4Z21D1\orange_fun_car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664" y="5105400"/>
            <a:ext cx="619268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9912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Canoli</a:t>
            </a:r>
            <a:br>
              <a:rPr lang="en-GB" smtClean="0"/>
            </a:br>
            <a:r>
              <a:rPr lang="en-GB" smtClean="0"/>
              <a:t>Centration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err="1" smtClean="0"/>
              <a:t>Ffocysu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un </a:t>
            </a:r>
            <a:r>
              <a:rPr lang="en-GB" sz="2400" dirty="0" err="1" smtClean="0"/>
              <a:t>agwedd</a:t>
            </a:r>
            <a:r>
              <a:rPr lang="en-GB" sz="2400" dirty="0" smtClean="0"/>
              <a:t> o </a:t>
            </a:r>
            <a:r>
              <a:rPr lang="en-GB" sz="2400" dirty="0" err="1" smtClean="0"/>
              <a:t>gyd-destun</a:t>
            </a:r>
            <a:r>
              <a:rPr lang="en-GB" sz="2400" dirty="0" smtClean="0"/>
              <a:t> </a:t>
            </a:r>
            <a:r>
              <a:rPr lang="en-GB" sz="2400" dirty="0" err="1" smtClean="0"/>
              <a:t>tra’n</a:t>
            </a:r>
            <a:r>
              <a:rPr lang="en-GB" sz="2400" dirty="0" smtClean="0"/>
              <a:t> </a:t>
            </a:r>
            <a:r>
              <a:rPr lang="en-GB" sz="2400" dirty="0" err="1" smtClean="0"/>
              <a:t>anwybyddu’r</a:t>
            </a:r>
            <a:r>
              <a:rPr lang="en-GB" sz="2400" dirty="0" smtClean="0"/>
              <a:t> </a:t>
            </a:r>
            <a:r>
              <a:rPr lang="en-GB" sz="2400" dirty="0" err="1" smtClean="0"/>
              <a:t>lleill</a:t>
            </a:r>
            <a:r>
              <a:rPr lang="en-GB" sz="2400" dirty="0" smtClean="0"/>
              <a:t> – </a:t>
            </a:r>
            <a:r>
              <a:rPr lang="en-GB" sz="2400" dirty="0" err="1" smtClean="0"/>
              <a:t>dyma</a:t>
            </a:r>
            <a:r>
              <a:rPr lang="en-GB" sz="2400" dirty="0" smtClean="0"/>
              <a:t> lle mae’r </a:t>
            </a:r>
            <a:r>
              <a:rPr lang="en-GB" sz="2400" dirty="0" err="1" smtClean="0"/>
              <a:t>egwyddor</a:t>
            </a:r>
            <a:r>
              <a:rPr lang="en-GB" sz="2400" dirty="0" smtClean="0"/>
              <a:t> </a:t>
            </a:r>
            <a:r>
              <a:rPr lang="en-GB" sz="2400" dirty="0" err="1" smtClean="0"/>
              <a:t>gwybyddol</a:t>
            </a:r>
            <a:r>
              <a:rPr lang="en-GB" sz="2400" dirty="0" smtClean="0"/>
              <a:t> o </a:t>
            </a:r>
            <a:r>
              <a:rPr lang="en-GB" sz="2400" dirty="0" err="1" smtClean="0"/>
              <a:t>gadwraeth</a:t>
            </a:r>
            <a:r>
              <a:rPr lang="en-GB" sz="2400" dirty="0" smtClean="0"/>
              <a:t> yn </a:t>
            </a:r>
            <a:r>
              <a:rPr lang="en-GB" sz="2400" dirty="0" err="1" smtClean="0"/>
              <a:t>codi</a:t>
            </a:r>
            <a:endParaRPr lang="cy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This involves focusing on one aspect of a context whilst ignoring others</a:t>
            </a:r>
            <a:r>
              <a:rPr lang="cy-GB" sz="2400" dirty="0" smtClean="0"/>
              <a:t> – </a:t>
            </a:r>
            <a:r>
              <a:rPr lang="cy-GB" sz="2400" dirty="0" err="1" smtClean="0"/>
              <a:t>this</a:t>
            </a:r>
            <a:r>
              <a:rPr lang="cy-GB" sz="2400" dirty="0" smtClean="0"/>
              <a:t> is </a:t>
            </a:r>
            <a:r>
              <a:rPr lang="cy-GB" sz="2400" dirty="0" err="1" smtClean="0"/>
              <a:t>where</a:t>
            </a:r>
            <a:r>
              <a:rPr lang="cy-GB" sz="2400" dirty="0" smtClean="0"/>
              <a:t> the </a:t>
            </a:r>
            <a:r>
              <a:rPr lang="cy-GB" sz="2400" dirty="0" err="1" smtClean="0"/>
              <a:t>cognitive</a:t>
            </a:r>
            <a:r>
              <a:rPr lang="cy-GB" sz="2400" dirty="0" smtClean="0"/>
              <a:t> </a:t>
            </a:r>
            <a:r>
              <a:rPr lang="cy-GB" sz="2400" dirty="0" err="1" smtClean="0"/>
              <a:t>principle</a:t>
            </a:r>
            <a:r>
              <a:rPr lang="cy-GB" sz="2400" dirty="0" smtClean="0"/>
              <a:t> of </a:t>
            </a:r>
            <a:r>
              <a:rPr lang="cy-GB" sz="2400" dirty="0" err="1" smtClean="0"/>
              <a:t>conservation</a:t>
            </a:r>
            <a:r>
              <a:rPr lang="cy-GB" sz="2400" dirty="0" smtClean="0"/>
              <a:t> </a:t>
            </a:r>
            <a:r>
              <a:rPr lang="cy-GB" sz="2400" dirty="0" err="1" smtClean="0"/>
              <a:t>arises</a:t>
            </a:r>
            <a:r>
              <a:rPr lang="cy-GB" sz="2400" dirty="0" smtClean="0"/>
              <a:t> </a:t>
            </a:r>
            <a:endParaRPr lang="en-GB" sz="2400" dirty="0" smtClean="0"/>
          </a:p>
        </p:txBody>
      </p:sp>
      <p:pic>
        <p:nvPicPr>
          <p:cNvPr id="5" name="Picture 2" descr="C:\Documents and Settings\ittrobl\Local Settings\Temporary Internet Files\Content.IE5\A5QJOCWS\MP9003905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656608" y="4707884"/>
            <a:ext cx="3657600" cy="156366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45082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1271590" y="259152"/>
            <a:ext cx="7772400" cy="928688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 sz="3200" dirty="0" err="1" smtClean="0">
                <a:solidFill>
                  <a:schemeClr val="accent1">
                    <a:lumMod val="75000"/>
                  </a:schemeClr>
                </a:solidFill>
              </a:rPr>
              <a:t>Tasgau</a:t>
            </a:r>
            <a:r>
              <a:rPr lang="en-US" altLang="en-US" sz="32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altLang="en-US" sz="3200" dirty="0" err="1" smtClean="0">
                <a:solidFill>
                  <a:schemeClr val="accent1">
                    <a:lumMod val="75000"/>
                  </a:schemeClr>
                </a:solidFill>
              </a:rPr>
              <a:t>Cadwraeth</a:t>
            </a:r>
            <a:r>
              <a:rPr lang="en-US" altLang="en-US" sz="3200" dirty="0" smtClean="0">
                <a:solidFill>
                  <a:schemeClr val="accent1">
                    <a:lumMod val="75000"/>
                  </a:schemeClr>
                </a:solidFill>
              </a:rPr>
              <a:t> / Conservation </a:t>
            </a:r>
            <a:r>
              <a:rPr lang="en-US" altLang="en-US" sz="3200" dirty="0">
                <a:solidFill>
                  <a:schemeClr val="accent1">
                    <a:lumMod val="75000"/>
                  </a:schemeClr>
                </a:solidFill>
              </a:rPr>
              <a:t>Tasks </a:t>
            </a:r>
          </a:p>
        </p:txBody>
      </p:sp>
      <p:pic>
        <p:nvPicPr>
          <p:cNvPr id="31747" name="Picture 5" descr="Fig-07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41307" y="980687"/>
            <a:ext cx="8215313" cy="4857750"/>
          </a:xfrm>
          <a:noFill/>
        </p:spPr>
      </p:pic>
      <p:sp>
        <p:nvSpPr>
          <p:cNvPr id="6" name="Subtitle 2"/>
          <p:cNvSpPr txBox="1">
            <a:spLocks/>
          </p:cNvSpPr>
          <p:nvPr/>
        </p:nvSpPr>
        <p:spPr bwMode="auto">
          <a:xfrm>
            <a:off x="1514898" y="6035887"/>
            <a:ext cx="7772400" cy="87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  <a:defRPr/>
            </a:pPr>
            <a:r>
              <a:rPr lang="en-GB" sz="2400" kern="0" dirty="0">
                <a:hlinkClick r:id="rId3"/>
              </a:rPr>
              <a:t>http://www.youtube.com/watch?v=gnArvcWaH6I</a:t>
            </a:r>
            <a:r>
              <a:rPr lang="en-GB" sz="2400" kern="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68738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Tasg / 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Mewn </a:t>
            </a:r>
            <a:r>
              <a:rPr lang="en-GB" sz="2400" dirty="0" err="1" smtClean="0"/>
              <a:t>grwpiau</a:t>
            </a:r>
            <a:r>
              <a:rPr lang="en-GB" sz="2400" dirty="0" smtClean="0"/>
              <a:t>, </a:t>
            </a:r>
            <a:r>
              <a:rPr lang="en-GB" sz="2400" dirty="0" err="1" smtClean="0"/>
              <a:t>ystyriwch</a:t>
            </a:r>
            <a:r>
              <a:rPr lang="en-GB" sz="2400" dirty="0" smtClean="0"/>
              <a:t> </a:t>
            </a:r>
            <a:r>
              <a:rPr lang="en-GB" sz="2400" dirty="0" err="1" smtClean="0"/>
              <a:t>enghreifftiau</a:t>
            </a:r>
            <a:r>
              <a:rPr lang="en-GB" sz="2400" dirty="0" smtClean="0"/>
              <a:t> o </a:t>
            </a:r>
            <a:r>
              <a:rPr lang="en-GB" sz="2400" dirty="0" err="1" smtClean="0"/>
              <a:t>weithgareddau</a:t>
            </a:r>
            <a:r>
              <a:rPr lang="en-GB" sz="2400" dirty="0" smtClean="0"/>
              <a:t> yn y </a:t>
            </a:r>
            <a:r>
              <a:rPr lang="en-GB" sz="2400" dirty="0" err="1" smtClean="0"/>
              <a:t>Cyfnod</a:t>
            </a:r>
            <a:r>
              <a:rPr lang="en-GB" sz="2400" dirty="0" smtClean="0"/>
              <a:t> Sylfaen ac </a:t>
            </a:r>
            <a:r>
              <a:rPr lang="en-GB" sz="2400" dirty="0" err="1" smtClean="0"/>
              <a:t>esboniwch</a:t>
            </a:r>
            <a:r>
              <a:rPr lang="en-GB" sz="2400" dirty="0" smtClean="0"/>
              <a:t> pam fod rhain yn addas </a:t>
            </a:r>
            <a:r>
              <a:rPr lang="en-GB" sz="2400" dirty="0" err="1" smtClean="0"/>
              <a:t>ar</a:t>
            </a:r>
            <a:r>
              <a:rPr lang="en-GB" sz="2400" dirty="0" smtClean="0"/>
              <a:t> gyfer </a:t>
            </a:r>
            <a:r>
              <a:rPr lang="en-GB" sz="2400" dirty="0" err="1" smtClean="0"/>
              <a:t>plentyn</a:t>
            </a:r>
            <a:r>
              <a:rPr lang="en-GB" sz="2400" dirty="0" smtClean="0"/>
              <a:t> yn y </a:t>
            </a:r>
            <a:r>
              <a:rPr lang="en-GB" sz="2400" dirty="0" err="1" smtClean="0"/>
              <a:t>cyfnod</a:t>
            </a:r>
            <a:r>
              <a:rPr lang="en-GB" sz="2400" dirty="0" smtClean="0"/>
              <a:t> cyn-</a:t>
            </a:r>
            <a:r>
              <a:rPr lang="en-GB" sz="2400" dirty="0" err="1" smtClean="0"/>
              <a:t>weithredol</a:t>
            </a:r>
            <a:endParaRPr lang="cy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In groups, consider examples of activities in a Foundation Phase setting and explain why these are suitable for a pre-operational child</a:t>
            </a:r>
            <a:endParaRPr lang="cy-GB" sz="2400" dirty="0"/>
          </a:p>
        </p:txBody>
      </p:sp>
      <p:pic>
        <p:nvPicPr>
          <p:cNvPr id="6146" name="Picture 2" descr="C:\Users\l.roberts\AppData\Local\Microsoft\Windows\Temporary Internet Files\Content.IE5\5KQJEYQZ\NrIoG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8075" y="5074610"/>
            <a:ext cx="2883789" cy="1196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3436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y-GB" dirty="0" err="1" smtClean="0"/>
              <a:t>Goblygiadau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Addysgol</a:t>
            </a:r>
            <a:r>
              <a:rPr lang="en-GB" altLang="cy-GB" dirty="0" smtClean="0"/>
              <a:t> </a:t>
            </a:r>
            <a:br>
              <a:rPr lang="en-GB" altLang="cy-GB" dirty="0" smtClean="0"/>
            </a:br>
            <a:r>
              <a:rPr lang="en-GB" altLang="cy-GB" dirty="0" smtClean="0"/>
              <a:t>Educational Implications 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cy-GB" dirty="0" err="1" smtClean="0"/>
              <a:t>Defnyddio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adnoddau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concrit</a:t>
            </a:r>
            <a:r>
              <a:rPr lang="en-GB" altLang="cy-GB" dirty="0" smtClean="0"/>
              <a:t> a </a:t>
            </a:r>
            <a:r>
              <a:rPr lang="en-GB" altLang="cy-GB" dirty="0" err="1" smtClean="0"/>
              <a:t>deunyddiau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gweledol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lle’n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bosib</a:t>
            </a:r>
            <a:endParaRPr lang="en-GB" altLang="cy-GB" dirty="0" smtClean="0"/>
          </a:p>
          <a:p>
            <a:r>
              <a:rPr lang="en-GB" altLang="cy-GB" dirty="0" err="1" smtClean="0"/>
              <a:t>Cadw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cyfarwyddiadau’n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fyr</a:t>
            </a:r>
            <a:r>
              <a:rPr lang="en-GB" altLang="cy-GB" dirty="0"/>
              <a:t> </a:t>
            </a:r>
            <a:r>
              <a:rPr lang="en-GB" altLang="cy-GB" dirty="0" smtClean="0"/>
              <a:t>a </a:t>
            </a:r>
            <a:r>
              <a:rPr lang="en-GB" altLang="cy-GB" dirty="0" err="1" smtClean="0"/>
              <a:t>defnyddio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symudiadau</a:t>
            </a:r>
            <a:r>
              <a:rPr lang="en-GB" altLang="cy-GB" dirty="0" smtClean="0"/>
              <a:t> yn </a:t>
            </a:r>
            <a:r>
              <a:rPr lang="en-GB" altLang="cy-GB" dirty="0" err="1" smtClean="0"/>
              <a:t>ogystal</a:t>
            </a:r>
            <a:r>
              <a:rPr lang="en-GB" altLang="cy-GB" dirty="0" smtClean="0"/>
              <a:t> </a:t>
            </a:r>
            <a:r>
              <a:rPr lang="en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â </a:t>
            </a:r>
            <a:r>
              <a:rPr lang="en-GB" alt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endParaRPr lang="en-GB" altLang="cy-GB" dirty="0" smtClean="0"/>
          </a:p>
          <a:p>
            <a:r>
              <a:rPr lang="en-GB" altLang="cy-GB" dirty="0" err="1" smtClean="0"/>
              <a:t>Peidio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disgwyl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i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ddisgyblion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i</a:t>
            </a:r>
            <a:r>
              <a:rPr lang="en-GB" altLang="cy-GB" dirty="0" smtClean="0"/>
              <a:t> weld y </a:t>
            </a:r>
            <a:r>
              <a:rPr lang="en-GB" altLang="cy-GB" dirty="0" err="1" smtClean="0"/>
              <a:t>byd</a:t>
            </a:r>
            <a:r>
              <a:rPr lang="en-GB" altLang="cy-GB" dirty="0" smtClean="0"/>
              <a:t> o </a:t>
            </a:r>
            <a:r>
              <a:rPr lang="en-GB" altLang="cy-GB" dirty="0" err="1" smtClean="0"/>
              <a:t>safbwynt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pobl</a:t>
            </a:r>
            <a:r>
              <a:rPr lang="en-GB" altLang="cy-GB" dirty="0" smtClean="0"/>
              <a:t> eraill yn </a:t>
            </a:r>
            <a:r>
              <a:rPr lang="en-GB" altLang="cy-GB" dirty="0" err="1" smtClean="0"/>
              <a:t>gyson</a:t>
            </a:r>
            <a:endParaRPr lang="en-GB" altLang="cy-GB" dirty="0" smtClean="0"/>
          </a:p>
          <a:p>
            <a:r>
              <a:rPr lang="en-GB" altLang="cy-GB" dirty="0" smtClean="0"/>
              <a:t>Bod yn </a:t>
            </a:r>
            <a:r>
              <a:rPr lang="en-GB" altLang="cy-GB" dirty="0" err="1" smtClean="0"/>
              <a:t>ymwybodol</a:t>
            </a:r>
            <a:r>
              <a:rPr lang="en-GB" altLang="cy-GB" dirty="0" smtClean="0"/>
              <a:t> fod </a:t>
            </a:r>
            <a:r>
              <a:rPr lang="en-GB" altLang="cy-GB" dirty="0" err="1" smtClean="0"/>
              <a:t>geiriau</a:t>
            </a:r>
            <a:r>
              <a:rPr lang="en-GB" altLang="cy-GB" dirty="0" smtClean="0"/>
              <a:t> gwahanol gan </a:t>
            </a:r>
            <a:r>
              <a:rPr lang="en-GB" altLang="cy-GB" dirty="0" err="1" smtClean="0"/>
              <a:t>ddisgyblion</a:t>
            </a:r>
            <a:r>
              <a:rPr lang="en-GB" altLang="cy-GB" dirty="0" smtClean="0"/>
              <a:t> am </a:t>
            </a:r>
            <a:r>
              <a:rPr lang="en-GB" altLang="cy-GB" dirty="0" err="1" smtClean="0"/>
              <a:t>yr</a:t>
            </a:r>
            <a:r>
              <a:rPr lang="en-GB" altLang="cy-GB" dirty="0" smtClean="0"/>
              <a:t> un </a:t>
            </a:r>
            <a:r>
              <a:rPr lang="en-GB" altLang="cy-GB" dirty="0" err="1" smtClean="0"/>
              <a:t>peth</a:t>
            </a:r>
            <a:r>
              <a:rPr lang="en-GB" altLang="cy-GB" dirty="0" smtClean="0"/>
              <a:t> neu wahanol </a:t>
            </a:r>
            <a:r>
              <a:rPr lang="en-GB" altLang="cy-GB" dirty="0" err="1" smtClean="0"/>
              <a:t>eiriau</a:t>
            </a:r>
            <a:r>
              <a:rPr lang="en-GB" altLang="cy-GB" dirty="0" smtClean="0"/>
              <a:t> am </a:t>
            </a:r>
            <a:r>
              <a:rPr lang="en-GB" altLang="cy-GB" dirty="0" err="1" smtClean="0"/>
              <a:t>yr</a:t>
            </a:r>
            <a:r>
              <a:rPr lang="en-GB" altLang="cy-GB" dirty="0" smtClean="0"/>
              <a:t> un </a:t>
            </a:r>
            <a:r>
              <a:rPr lang="en-GB" altLang="cy-GB" dirty="0" err="1" smtClean="0"/>
              <a:t>ystyr</a:t>
            </a:r>
            <a:r>
              <a:rPr lang="en-GB" altLang="cy-GB" dirty="0" smtClean="0"/>
              <a:t>.</a:t>
            </a:r>
            <a:endParaRPr lang="en-GB" alt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mtClean="0"/>
              <a:t>Use concrete props and visual aids whenever possible.</a:t>
            </a:r>
          </a:p>
          <a:p>
            <a:r>
              <a:rPr lang="en-GB" smtClean="0"/>
              <a:t> Make instructions relatively short, using actions as well as words.</a:t>
            </a:r>
          </a:p>
          <a:p>
            <a:r>
              <a:rPr lang="en-GB" smtClean="0"/>
              <a:t> Do not expect the students to consistently see the world from someone else’s point of view.</a:t>
            </a:r>
          </a:p>
          <a:p>
            <a:r>
              <a:rPr lang="en-GB" smtClean="0"/>
              <a:t>Be sensitive to the possibility that students may have different meanings for the same word or different words for the same meaning. </a:t>
            </a:r>
            <a:endParaRPr lang="en-GB" dirty="0"/>
          </a:p>
        </p:txBody>
      </p:sp>
      <p:graphicFrame>
        <p:nvGraphicFramePr>
          <p:cNvPr id="66573" name="Group 13"/>
          <p:cNvGraphicFramePr>
            <a:graphicFrameLocks noGrp="1"/>
          </p:cNvGraphicFramePr>
          <p:nvPr/>
        </p:nvGraphicFramePr>
        <p:xfrm>
          <a:off x="1524000" y="0"/>
          <a:ext cx="208002" cy="518048"/>
        </p:xfrm>
        <a:graphic>
          <a:graphicData uri="http://schemas.openxmlformats.org/drawingml/2006/table">
            <a:tbl>
              <a:tblPr/>
              <a:tblGrid>
                <a:gridCol w="20800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marL="91301" marR="91301" marT="45664" marB="45664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66583" name="Group 23"/>
          <p:cNvGraphicFramePr>
            <a:graphicFrameLocks noGrp="1"/>
          </p:cNvGraphicFramePr>
          <p:nvPr/>
        </p:nvGraphicFramePr>
        <p:xfrm>
          <a:off x="1524000" y="0"/>
          <a:ext cx="208002" cy="518048"/>
        </p:xfrm>
        <a:graphic>
          <a:graphicData uri="http://schemas.openxmlformats.org/drawingml/2006/table">
            <a:tbl>
              <a:tblPr/>
              <a:tblGrid>
                <a:gridCol w="20800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marL="91301" marR="91301" marT="45664" marB="45664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2" name="Picture 1" descr="File:Nuon-N2000-Remote-Control.jpg - Wikimedia Commons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385392" y="5642186"/>
            <a:ext cx="951954" cy="92456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889570" y="6135859"/>
            <a:ext cx="64008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 smtClean="0">
                <a:solidFill>
                  <a:srgbClr val="FF0000"/>
                </a:solidFill>
              </a:rPr>
              <a:t>Beth </a:t>
            </a:r>
            <a:r>
              <a:rPr lang="en-GB" sz="2200" b="1" dirty="0" err="1" smtClean="0">
                <a:solidFill>
                  <a:srgbClr val="FF0000"/>
                </a:solidFill>
              </a:rPr>
              <a:t>yw</a:t>
            </a:r>
            <a:r>
              <a:rPr lang="en-GB" sz="2200" b="1" dirty="0" smtClean="0">
                <a:solidFill>
                  <a:srgbClr val="FF0000"/>
                </a:solidFill>
              </a:rPr>
              <a:t> hwn?                         What is this?</a:t>
            </a:r>
            <a:endParaRPr lang="en-GB" sz="2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9996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Rhoi llawer o </a:t>
            </a:r>
            <a:r>
              <a:rPr lang="en-GB" sz="2000" dirty="0" err="1" smtClean="0"/>
              <a:t>gyfleoedd</a:t>
            </a:r>
            <a:r>
              <a:rPr lang="en-GB" sz="2000" dirty="0" smtClean="0"/>
              <a:t> </a:t>
            </a:r>
            <a:r>
              <a:rPr lang="en-GB" sz="2000" dirty="0" err="1" smtClean="0"/>
              <a:t>i</a:t>
            </a:r>
            <a:r>
              <a:rPr lang="en-GB" sz="2000" dirty="0" smtClean="0"/>
              <a:t> </a:t>
            </a:r>
            <a:r>
              <a:rPr lang="en-GB" sz="2000" dirty="0" err="1" smtClean="0"/>
              <a:t>blant</a:t>
            </a:r>
            <a:r>
              <a:rPr lang="en-GB" sz="2000" dirty="0" smtClean="0"/>
              <a:t> ymarfer yn </a:t>
            </a:r>
            <a:r>
              <a:rPr lang="en-GB" sz="2000" dirty="0" err="1" smtClean="0"/>
              <a:t>ymarferol</a:t>
            </a:r>
            <a:r>
              <a:rPr lang="en-GB" sz="2000" dirty="0" smtClean="0"/>
              <a:t> sgiliau fydd yn </a:t>
            </a:r>
            <a:r>
              <a:rPr lang="en-GB" sz="2000" dirty="0" err="1" smtClean="0"/>
              <a:t>gosod</a:t>
            </a:r>
            <a:r>
              <a:rPr lang="en-GB" sz="2000" dirty="0" smtClean="0"/>
              <a:t> y </a:t>
            </a:r>
            <a:r>
              <a:rPr lang="en-GB" sz="2000" dirty="0" err="1" smtClean="0"/>
              <a:t>sylfaen</a:t>
            </a:r>
            <a:r>
              <a:rPr lang="en-GB" sz="2000" dirty="0" smtClean="0"/>
              <a:t> </a:t>
            </a:r>
            <a:r>
              <a:rPr lang="en-GB" sz="2000" dirty="0" err="1" smtClean="0"/>
              <a:t>ar</a:t>
            </a:r>
            <a:r>
              <a:rPr lang="en-GB" sz="2000" dirty="0" smtClean="0"/>
              <a:t> gyfer </a:t>
            </a:r>
            <a:r>
              <a:rPr lang="en-GB" sz="2000" dirty="0" err="1" smtClean="0"/>
              <a:t>tasgau</a:t>
            </a:r>
            <a:r>
              <a:rPr lang="en-GB" sz="2000" dirty="0" smtClean="0"/>
              <a:t> mwy </a:t>
            </a:r>
            <a:r>
              <a:rPr lang="en-GB" sz="2000" dirty="0" err="1" smtClean="0"/>
              <a:t>anodd</a:t>
            </a:r>
            <a:r>
              <a:rPr lang="en-GB" sz="2000" dirty="0" smtClean="0"/>
              <a:t> fel </a:t>
            </a:r>
            <a:r>
              <a:rPr lang="en-GB" sz="2000" dirty="0" err="1" smtClean="0"/>
              <a:t>darllen</a:t>
            </a:r>
            <a:r>
              <a:rPr lang="en-GB" sz="2000" dirty="0" smtClean="0"/>
              <a:t> a </a:t>
            </a:r>
            <a:r>
              <a:rPr lang="en-GB" sz="2000" dirty="0" err="1" smtClean="0"/>
              <a:t>deall</a:t>
            </a:r>
            <a:r>
              <a:rPr lang="en-GB" sz="2000" dirty="0" smtClean="0"/>
              <a:t>.</a:t>
            </a:r>
          </a:p>
          <a:p>
            <a:r>
              <a:rPr lang="en-GB" sz="2000" dirty="0" err="1" smtClean="0"/>
              <a:t>Darparu</a:t>
            </a:r>
            <a:r>
              <a:rPr lang="en-GB" sz="2000" dirty="0" smtClean="0"/>
              <a:t> </a:t>
            </a:r>
            <a:r>
              <a:rPr lang="en-GB" sz="2000" dirty="0" err="1" smtClean="0"/>
              <a:t>amrediad</a:t>
            </a:r>
            <a:r>
              <a:rPr lang="en-GB" sz="2000" dirty="0" smtClean="0"/>
              <a:t> eang o </a:t>
            </a:r>
            <a:r>
              <a:rPr lang="en-GB" sz="2000" dirty="0" err="1" smtClean="0"/>
              <a:t>brofiadau</a:t>
            </a:r>
            <a:r>
              <a:rPr lang="en-GB" sz="2000" dirty="0" smtClean="0"/>
              <a:t> </a:t>
            </a:r>
            <a:r>
              <a:rPr lang="en-GB" sz="2000" dirty="0" err="1" smtClean="0"/>
              <a:t>er</a:t>
            </a:r>
            <a:r>
              <a:rPr lang="en-GB" sz="2000" dirty="0" smtClean="0"/>
              <a:t> mwyn </a:t>
            </a:r>
            <a:r>
              <a:rPr lang="en-GB" sz="2000" dirty="0" err="1" smtClean="0"/>
              <a:t>adeiladu</a:t>
            </a:r>
            <a:r>
              <a:rPr lang="en-GB" sz="2000" dirty="0" smtClean="0"/>
              <a:t> </a:t>
            </a:r>
            <a:r>
              <a:rPr lang="en-GB" sz="2000" dirty="0" err="1" smtClean="0"/>
              <a:t>sylfaen</a:t>
            </a:r>
            <a:r>
              <a:rPr lang="en-GB" sz="2000" dirty="0" smtClean="0"/>
              <a:t> </a:t>
            </a:r>
            <a:r>
              <a:rPr lang="en-GB" sz="2000" dirty="0" err="1"/>
              <a:t>g</a:t>
            </a:r>
            <a:r>
              <a:rPr lang="en-GB" sz="2000" dirty="0" err="1" smtClean="0"/>
              <a:t>adarn</a:t>
            </a:r>
            <a:r>
              <a:rPr lang="en-GB" sz="2000" dirty="0" smtClean="0"/>
              <a:t> </a:t>
            </a:r>
            <a:r>
              <a:rPr lang="en-GB" sz="2000" dirty="0" err="1" smtClean="0"/>
              <a:t>i</a:t>
            </a:r>
            <a:r>
              <a:rPr lang="en-GB" sz="2000" dirty="0" smtClean="0"/>
              <a:t> </a:t>
            </a:r>
            <a:r>
              <a:rPr lang="en-GB" sz="2000" dirty="0" err="1" smtClean="0"/>
              <a:t>ddysgu</a:t>
            </a:r>
            <a:r>
              <a:rPr lang="en-GB" sz="2000" dirty="0" smtClean="0"/>
              <a:t> cysyniadau a iaith.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Give children a great deal of hands-on practice with the skills that serve as building blocks for more complex skills like reading comprehension.</a:t>
            </a:r>
          </a:p>
          <a:p>
            <a:r>
              <a:rPr lang="en-GB" dirty="0" smtClean="0"/>
              <a:t>Provide a wide range of experiences in order to build a foundation for concept learning and language.</a:t>
            </a:r>
          </a:p>
          <a:p>
            <a:r>
              <a:rPr lang="en-GB" dirty="0" smtClean="0"/>
              <a:t>(</a:t>
            </a:r>
            <a:r>
              <a:rPr lang="en-GB" dirty="0" err="1" smtClean="0"/>
              <a:t>McLendon</a:t>
            </a:r>
            <a:r>
              <a:rPr lang="en-GB" dirty="0" smtClean="0"/>
              <a:t>, 2011)</a:t>
            </a:r>
            <a:endParaRPr lang="en-GB" dirty="0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y-GB" dirty="0" err="1" smtClean="0"/>
              <a:t>Goblygiadau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Addysgol</a:t>
            </a:r>
            <a:r>
              <a:rPr lang="en-GB" altLang="cy-GB" dirty="0" smtClean="0"/>
              <a:t> </a:t>
            </a:r>
            <a:br>
              <a:rPr lang="en-GB" altLang="cy-GB" dirty="0" smtClean="0"/>
            </a:br>
            <a:r>
              <a:rPr lang="en-GB" altLang="cy-GB" dirty="0" smtClean="0"/>
              <a:t>Educational Implications </a:t>
            </a:r>
          </a:p>
        </p:txBody>
      </p:sp>
    </p:spTree>
    <p:extLst>
      <p:ext uri="{BB962C8B-B14F-4D97-AF65-F5344CB8AC3E}">
        <p14:creationId xmlns:p14="http://schemas.microsoft.com/office/powerpoint/2010/main" val="335361280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Concrit</a:t>
            </a:r>
            <a:r>
              <a:rPr lang="en-GB" dirty="0" smtClean="0"/>
              <a:t> </a:t>
            </a:r>
            <a:r>
              <a:rPr lang="en-GB" dirty="0" err="1" smtClean="0"/>
              <a:t>gweithredol</a:t>
            </a:r>
            <a:r>
              <a:rPr lang="en-GB" dirty="0" smtClean="0"/>
              <a:t> (7-11 </a:t>
            </a:r>
            <a:r>
              <a:rPr lang="en-GB" dirty="0" err="1" smtClean="0"/>
              <a:t>oed</a:t>
            </a:r>
            <a:r>
              <a:rPr lang="en-GB" dirty="0"/>
              <a:t>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Concrete operational (7-11 years)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8"/>
            <a:ext cx="4605866" cy="4138611"/>
          </a:xfrm>
        </p:spPr>
        <p:txBody>
          <a:bodyPr/>
          <a:lstStyle/>
          <a:p>
            <a:r>
              <a:rPr lang="en-GB" sz="2200" dirty="0" smtClean="0"/>
              <a:t>Dal wedi </a:t>
            </a:r>
            <a:r>
              <a:rPr lang="en-GB" sz="2200" dirty="0" err="1" smtClean="0"/>
              <a:t>gwreiddio</a:t>
            </a:r>
            <a:r>
              <a:rPr lang="en-GB" sz="2200" dirty="0" smtClean="0"/>
              <a:t> yn y </a:t>
            </a:r>
            <a:r>
              <a:rPr lang="en-GB" sz="2200" dirty="0" err="1" smtClean="0"/>
              <a:t>byd</a:t>
            </a:r>
            <a:r>
              <a:rPr lang="en-GB" sz="2200" dirty="0" smtClean="0"/>
              <a:t> </a:t>
            </a:r>
            <a:r>
              <a:rPr lang="en-GB" sz="2200" dirty="0" err="1" smtClean="0"/>
              <a:t>concrit</a:t>
            </a:r>
            <a:endParaRPr lang="en-GB" sz="2200" dirty="0" smtClean="0"/>
          </a:p>
          <a:p>
            <a:r>
              <a:rPr lang="en-GB" sz="2200" dirty="0" smtClean="0"/>
              <a:t>Yn </a:t>
            </a:r>
            <a:r>
              <a:rPr lang="en-GB" sz="2200" dirty="0" err="1" smtClean="0"/>
              <a:t>cael</a:t>
            </a:r>
            <a:r>
              <a:rPr lang="en-GB" sz="2200" dirty="0" smtClean="0"/>
              <a:t> </a:t>
            </a:r>
            <a:r>
              <a:rPr lang="en-GB" sz="2200" dirty="0" err="1" smtClean="0"/>
              <a:t>trafferth</a:t>
            </a:r>
            <a:r>
              <a:rPr lang="en-GB" sz="2200" dirty="0" smtClean="0"/>
              <a:t> gyda meddwl </a:t>
            </a:r>
            <a:r>
              <a:rPr lang="en-GB" sz="2200" dirty="0" err="1" smtClean="0"/>
              <a:t>haniaethol</a:t>
            </a:r>
            <a:endParaRPr lang="en-GB" sz="2200" dirty="0" smtClean="0"/>
          </a:p>
          <a:p>
            <a:r>
              <a:rPr lang="en-GB" sz="2200" dirty="0" smtClean="0"/>
              <a:t>‘An earthbound, concrete, practical-minded sort of problem-solving approach… ‘</a:t>
            </a:r>
          </a:p>
          <a:p>
            <a:pPr marL="0" indent="0">
              <a:buNone/>
            </a:pPr>
            <a:r>
              <a:rPr lang="en-GB" sz="2200" dirty="0" smtClean="0"/>
              <a:t>      </a:t>
            </a:r>
            <a:r>
              <a:rPr lang="en-GB" sz="2200" dirty="0" err="1" smtClean="0"/>
              <a:t>Flavell</a:t>
            </a:r>
            <a:r>
              <a:rPr lang="en-GB" sz="2200" dirty="0" smtClean="0"/>
              <a:t> </a:t>
            </a:r>
            <a:r>
              <a:rPr lang="en-GB" sz="2200" dirty="0"/>
              <a:t>(1986 yn </a:t>
            </a:r>
            <a:r>
              <a:rPr lang="en-GB" sz="2200" dirty="0" err="1"/>
              <a:t>Slavin</a:t>
            </a:r>
            <a:r>
              <a:rPr lang="en-GB" sz="2200" dirty="0"/>
              <a:t> </a:t>
            </a:r>
            <a:endParaRPr lang="en-GB" sz="2200" dirty="0" smtClean="0"/>
          </a:p>
          <a:p>
            <a:pPr marL="0" indent="0">
              <a:buNone/>
            </a:pPr>
            <a:r>
              <a:rPr lang="en-GB" sz="2200" dirty="0"/>
              <a:t> </a:t>
            </a:r>
            <a:r>
              <a:rPr lang="en-GB" sz="2200" dirty="0" smtClean="0"/>
              <a:t>     2009</a:t>
            </a:r>
            <a:r>
              <a:rPr lang="en-GB" sz="2200" dirty="0"/>
              <a:t>, t.37) 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54427" y="2160588"/>
            <a:ext cx="4576544" cy="3880773"/>
          </a:xfrm>
        </p:spPr>
        <p:txBody>
          <a:bodyPr/>
          <a:lstStyle/>
          <a:p>
            <a:r>
              <a:rPr lang="en-GB" sz="2200" dirty="0" smtClean="0"/>
              <a:t>Still very much rooted in the concrete world</a:t>
            </a:r>
          </a:p>
          <a:p>
            <a:r>
              <a:rPr lang="en-GB" sz="2200" dirty="0" smtClean="0"/>
              <a:t>Have difficulty with abstract thought</a:t>
            </a:r>
          </a:p>
          <a:p>
            <a:r>
              <a:rPr lang="en-GB" sz="2200" dirty="0" smtClean="0"/>
              <a:t>‘An earthbound, concrete, practical-minded sort of problem-solving approach… ‘</a:t>
            </a:r>
          </a:p>
          <a:p>
            <a:pPr marL="0" indent="0">
              <a:buNone/>
            </a:pPr>
            <a:r>
              <a:rPr lang="en-GB" sz="2200" dirty="0" smtClean="0"/>
              <a:t>   </a:t>
            </a:r>
            <a:r>
              <a:rPr lang="en-GB" sz="2200" dirty="0" err="1" smtClean="0"/>
              <a:t>Flavell</a:t>
            </a:r>
            <a:r>
              <a:rPr lang="en-GB" sz="2200" dirty="0" smtClean="0"/>
              <a:t> </a:t>
            </a:r>
            <a:r>
              <a:rPr lang="en-GB" sz="2200" dirty="0"/>
              <a:t>(1986 in </a:t>
            </a:r>
            <a:r>
              <a:rPr lang="en-GB" sz="2200" dirty="0" err="1"/>
              <a:t>Slavin</a:t>
            </a:r>
            <a:r>
              <a:rPr lang="en-GB" sz="2200" dirty="0"/>
              <a:t> 2009, </a:t>
            </a:r>
            <a:r>
              <a:rPr lang="en-GB" sz="2200" dirty="0" smtClean="0"/>
              <a:t>     	p.37</a:t>
            </a:r>
            <a:r>
              <a:rPr lang="en-GB" sz="2200" dirty="0"/>
              <a:t>) </a:t>
            </a:r>
          </a:p>
          <a:p>
            <a:endParaRPr lang="cy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4220" y="722558"/>
            <a:ext cx="2341563" cy="1207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2013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000" dirty="0" err="1" smtClean="0"/>
              <a:t>Cyfresiad</a:t>
            </a:r>
            <a:r>
              <a:rPr lang="en-GB" sz="2000" dirty="0" smtClean="0"/>
              <a:t> yn datblygu - y gallu </a:t>
            </a:r>
            <a:r>
              <a:rPr lang="en-GB" sz="2000" dirty="0" err="1" smtClean="0"/>
              <a:t>i</a:t>
            </a:r>
            <a:r>
              <a:rPr lang="en-GB" sz="2000" dirty="0" smtClean="0"/>
              <a:t> </a:t>
            </a:r>
            <a:r>
              <a:rPr lang="en-GB" sz="2000" dirty="0" err="1" smtClean="0"/>
              <a:t>drefnu</a:t>
            </a:r>
            <a:r>
              <a:rPr lang="en-GB" sz="2000" dirty="0" smtClean="0"/>
              <a:t> </a:t>
            </a:r>
            <a:r>
              <a:rPr lang="en-GB" sz="2000" dirty="0" err="1" smtClean="0"/>
              <a:t>pethau</a:t>
            </a:r>
            <a:r>
              <a:rPr lang="en-GB" sz="2000" dirty="0" smtClean="0"/>
              <a:t> yn </a:t>
            </a:r>
            <a:r>
              <a:rPr lang="en-GB" sz="2000" dirty="0" err="1" smtClean="0"/>
              <a:t>rhesymegol</a:t>
            </a:r>
            <a:r>
              <a:rPr lang="en-GB" sz="2000" dirty="0"/>
              <a:t> </a:t>
            </a:r>
            <a:r>
              <a:rPr lang="en-GB" sz="2000" dirty="0" err="1" smtClean="0"/>
              <a:t>e.e</a:t>
            </a:r>
            <a:r>
              <a:rPr lang="en-GB" sz="2000" dirty="0" smtClean="0"/>
              <a:t>. </a:t>
            </a:r>
            <a:r>
              <a:rPr lang="en-GB" sz="2000" dirty="0" err="1" smtClean="0"/>
              <a:t>lleiaf</a:t>
            </a:r>
            <a:r>
              <a:rPr lang="en-GB" sz="2000" dirty="0" smtClean="0"/>
              <a:t> </a:t>
            </a:r>
            <a:r>
              <a:rPr lang="en-GB" sz="2000" dirty="0" err="1" smtClean="0"/>
              <a:t>i</a:t>
            </a:r>
            <a:r>
              <a:rPr lang="en-GB" sz="2000" dirty="0" smtClean="0"/>
              <a:t> </a:t>
            </a:r>
            <a:r>
              <a:rPr lang="en-GB" sz="2000" dirty="0" err="1" smtClean="0"/>
              <a:t>fwyaf</a:t>
            </a:r>
            <a:endParaRPr lang="en-GB" sz="2000" dirty="0" smtClean="0"/>
          </a:p>
          <a:p>
            <a:r>
              <a:rPr lang="en-GB" sz="2000" dirty="0" err="1" smtClean="0"/>
              <a:t>Medr</a:t>
            </a:r>
            <a:r>
              <a:rPr lang="en-GB" sz="2000" dirty="0" smtClean="0"/>
              <a:t> </a:t>
            </a:r>
            <a:r>
              <a:rPr lang="en-GB" sz="2000" dirty="0" err="1" smtClean="0"/>
              <a:t>trosiad</a:t>
            </a:r>
            <a:r>
              <a:rPr lang="en-GB" sz="2000" dirty="0" smtClean="0"/>
              <a:t> wedyn </a:t>
            </a:r>
            <a:r>
              <a:rPr lang="en-GB" sz="2000" dirty="0" err="1" smtClean="0"/>
              <a:t>ddatblygu</a:t>
            </a:r>
            <a:r>
              <a:rPr lang="en-GB" sz="2000" dirty="0" smtClean="0"/>
              <a:t> </a:t>
            </a:r>
            <a:r>
              <a:rPr lang="en-GB" sz="2000" dirty="0" err="1" smtClean="0"/>
              <a:t>h.y</a:t>
            </a:r>
            <a:r>
              <a:rPr lang="en-GB" sz="2000" dirty="0" smtClean="0"/>
              <a:t>. </a:t>
            </a:r>
            <a:r>
              <a:rPr lang="en-GB" sz="2000" dirty="0" err="1" smtClean="0"/>
              <a:t>deall</a:t>
            </a:r>
            <a:r>
              <a:rPr lang="en-GB" sz="2000" dirty="0" smtClean="0"/>
              <a:t> </a:t>
            </a:r>
            <a:r>
              <a:rPr lang="en-GB" sz="2000" dirty="0" err="1" smtClean="0"/>
              <a:t>perthnasau</a:t>
            </a:r>
            <a:r>
              <a:rPr lang="en-GB" sz="2000" dirty="0" smtClean="0"/>
              <a:t> rhwng </a:t>
            </a:r>
            <a:r>
              <a:rPr lang="en-GB" sz="2000" dirty="0" err="1" smtClean="0"/>
              <a:t>dau</a:t>
            </a:r>
            <a:r>
              <a:rPr lang="en-GB" sz="2000" dirty="0" smtClean="0"/>
              <a:t> </a:t>
            </a:r>
            <a:r>
              <a:rPr lang="en-GB" sz="2000" dirty="0" err="1" smtClean="0"/>
              <a:t>wrthrych</a:t>
            </a:r>
            <a:r>
              <a:rPr lang="en-GB" sz="2000" dirty="0" smtClean="0"/>
              <a:t> yn seiliedig </a:t>
            </a:r>
            <a:r>
              <a:rPr lang="en-GB" sz="2000" dirty="0" err="1" smtClean="0"/>
              <a:t>ar</a:t>
            </a:r>
            <a:r>
              <a:rPr lang="en-GB" sz="2000" dirty="0" smtClean="0"/>
              <a:t> wybodaeth am y </a:t>
            </a:r>
            <a:r>
              <a:rPr lang="en-GB" sz="2000" dirty="0" err="1" smtClean="0"/>
              <a:t>trydydd</a:t>
            </a:r>
            <a:r>
              <a:rPr lang="en-GB" sz="2000" dirty="0" smtClean="0"/>
              <a:t> </a:t>
            </a:r>
            <a:r>
              <a:rPr lang="en-GB" sz="2000" dirty="0" err="1" smtClean="0"/>
              <a:t>e.e</a:t>
            </a:r>
            <a:r>
              <a:rPr lang="en-GB" sz="2000" dirty="0" smtClean="0"/>
              <a:t>. </a:t>
            </a:r>
            <a:r>
              <a:rPr lang="en-GB" sz="2000" dirty="0" err="1" smtClean="0"/>
              <a:t>mae</a:t>
            </a:r>
            <a:r>
              <a:rPr lang="en-GB" sz="2000" dirty="0" smtClean="0"/>
              <a:t> Tom yn </a:t>
            </a:r>
            <a:r>
              <a:rPr lang="en-GB" sz="2000" dirty="0" err="1" smtClean="0"/>
              <a:t>dalach</a:t>
            </a:r>
            <a:r>
              <a:rPr lang="en-GB" sz="2000" dirty="0" smtClean="0"/>
              <a:t> </a:t>
            </a:r>
            <a:r>
              <a:rPr lang="en-GB" sz="2000" dirty="0" err="1" smtClean="0"/>
              <a:t>na</a:t>
            </a:r>
            <a:r>
              <a:rPr lang="en-GB" sz="2000" dirty="0" smtClean="0"/>
              <a:t> Ben a Ben yn </a:t>
            </a:r>
            <a:r>
              <a:rPr lang="en-GB" sz="2000" dirty="0" err="1" smtClean="0"/>
              <a:t>dalach</a:t>
            </a:r>
            <a:r>
              <a:rPr lang="en-GB" sz="2000" dirty="0" smtClean="0"/>
              <a:t> </a:t>
            </a:r>
            <a:r>
              <a:rPr lang="en-GB" sz="2000" dirty="0" err="1" smtClean="0"/>
              <a:t>na</a:t>
            </a:r>
            <a:r>
              <a:rPr lang="en-GB" sz="2000" dirty="0" smtClean="0"/>
              <a:t> Sam felly </a:t>
            </a:r>
            <a:r>
              <a:rPr lang="en-GB" sz="2000" dirty="0" err="1" smtClean="0"/>
              <a:t>mae</a:t>
            </a:r>
            <a:r>
              <a:rPr lang="en-GB" sz="2000" dirty="0" smtClean="0"/>
              <a:t> Tom yn </a:t>
            </a:r>
            <a:r>
              <a:rPr lang="en-GB" sz="2000" dirty="0" err="1" smtClean="0"/>
              <a:t>dalach</a:t>
            </a:r>
            <a:r>
              <a:rPr lang="en-GB" sz="2000" dirty="0" smtClean="0"/>
              <a:t> </a:t>
            </a:r>
            <a:r>
              <a:rPr lang="en-GB" sz="2000" dirty="0" err="1" smtClean="0"/>
              <a:t>na</a:t>
            </a:r>
            <a:r>
              <a:rPr lang="en-GB" sz="2000" dirty="0" smtClean="0"/>
              <a:t> Sam</a:t>
            </a:r>
            <a:endParaRPr lang="cy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sz="2000" dirty="0" smtClean="0"/>
              <a:t>Seriation develops- the ability to arrange things in logical progression e.g. smallest to largest</a:t>
            </a:r>
          </a:p>
          <a:p>
            <a:r>
              <a:rPr lang="en-GB" sz="2000" dirty="0" smtClean="0"/>
              <a:t>Transitivity can then develop i.e. inferring relationships between two objects on the basis of knowledge of a third e.g.  Tom is taller than Ben and Ben is taller than Sam therefore Tom is taller than Sam </a:t>
            </a:r>
          </a:p>
          <a:p>
            <a:pPr marL="0" indent="0">
              <a:buNone/>
            </a:pPr>
            <a:r>
              <a:rPr lang="en-GB" dirty="0" smtClean="0"/>
              <a:t>                               (Slavin,2009)</a:t>
            </a:r>
            <a:endParaRPr lang="cy-GB" dirty="0"/>
          </a:p>
        </p:txBody>
      </p:sp>
      <p:pic>
        <p:nvPicPr>
          <p:cNvPr id="7171" name="Picture 3" descr="C:\Users\l.roberts\AppData\Local\Microsoft\Windows\Temporary Internet Files\Content.IE5\EME09GLO\20081214202128_three-kids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7700" y="609600"/>
            <a:ext cx="2514600" cy="1206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Concrit</a:t>
            </a:r>
            <a:r>
              <a:rPr lang="en-GB" dirty="0" smtClean="0"/>
              <a:t> </a:t>
            </a:r>
            <a:r>
              <a:rPr lang="en-GB" dirty="0" err="1" smtClean="0"/>
              <a:t>gweithredol</a:t>
            </a:r>
            <a:r>
              <a:rPr lang="en-GB" dirty="0" smtClean="0"/>
              <a:t> (7-11 </a:t>
            </a:r>
            <a:r>
              <a:rPr lang="en-GB" dirty="0" err="1" smtClean="0"/>
              <a:t>oed</a:t>
            </a:r>
            <a:r>
              <a:rPr lang="en-GB" dirty="0"/>
              <a:t>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Concrete operational (7-11 years)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096902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Plant yn </a:t>
            </a:r>
            <a:r>
              <a:rPr lang="en-GB" sz="2400" dirty="0" err="1" smtClean="0"/>
              <a:t>symud</a:t>
            </a:r>
            <a:r>
              <a:rPr lang="en-GB" sz="2400" dirty="0" smtClean="0"/>
              <a:t> o feddwl </a:t>
            </a:r>
            <a:r>
              <a:rPr lang="en-GB" sz="2400" dirty="0" err="1" smtClean="0"/>
              <a:t>egosentrig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feddwl </a:t>
            </a:r>
            <a:r>
              <a:rPr lang="en-GB" sz="2400" dirty="0" err="1" smtClean="0"/>
              <a:t>gwrthrychol</a:t>
            </a:r>
            <a:endParaRPr lang="en-GB" sz="2400" dirty="0" smtClean="0"/>
          </a:p>
          <a:p>
            <a:r>
              <a:rPr lang="en-GB" sz="2400" dirty="0" err="1" smtClean="0"/>
              <a:t>Medr</a:t>
            </a:r>
            <a:r>
              <a:rPr lang="en-GB" sz="2400" dirty="0" smtClean="0"/>
              <a:t> plant weld fod eraill yn medru </a:t>
            </a:r>
            <a:r>
              <a:rPr lang="en-GB" sz="2400" dirty="0" err="1" smtClean="0"/>
              <a:t>cael</a:t>
            </a:r>
            <a:r>
              <a:rPr lang="en-GB" sz="2400" dirty="0" smtClean="0"/>
              <a:t> </a:t>
            </a:r>
            <a:r>
              <a:rPr lang="en-GB" sz="2400" dirty="0" err="1" smtClean="0"/>
              <a:t>canfyddiadau</a:t>
            </a:r>
            <a:r>
              <a:rPr lang="en-GB" sz="2400" dirty="0" smtClean="0"/>
              <a:t> gwahanol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Children move from egocentric thought to decentred or objective thought</a:t>
            </a:r>
          </a:p>
          <a:p>
            <a:r>
              <a:rPr lang="en-GB" sz="2400" dirty="0" smtClean="0"/>
              <a:t>Allows children to see that others can have different perceptions</a:t>
            </a:r>
            <a:endParaRPr lang="cy-GB" sz="2400" dirty="0" smtClean="0"/>
          </a:p>
          <a:p>
            <a:r>
              <a:rPr lang="en-GB" sz="2400" dirty="0" smtClean="0"/>
              <a:t>(</a:t>
            </a:r>
            <a:r>
              <a:rPr lang="en-GB" sz="2400" dirty="0" err="1" smtClean="0"/>
              <a:t>Slavin</a:t>
            </a:r>
            <a:r>
              <a:rPr lang="en-GB" sz="2400" dirty="0" smtClean="0"/>
              <a:t>, 2009)</a:t>
            </a:r>
          </a:p>
        </p:txBody>
      </p:sp>
      <p:pic>
        <p:nvPicPr>
          <p:cNvPr id="8194" name="Picture 2" descr="C:\Users\l.roberts\AppData\Local\Microsoft\Windows\Temporary Internet Files\Content.IE5\VGH11Z05\3-kids-looking-dow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9004" y="609600"/>
            <a:ext cx="1963589" cy="132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Concrit</a:t>
            </a:r>
            <a:r>
              <a:rPr lang="en-GB" dirty="0" smtClean="0"/>
              <a:t> </a:t>
            </a:r>
            <a:r>
              <a:rPr lang="en-GB" dirty="0" err="1" smtClean="0"/>
              <a:t>gweithredol</a:t>
            </a:r>
            <a:r>
              <a:rPr lang="en-GB" dirty="0" smtClean="0"/>
              <a:t> (7-11 </a:t>
            </a:r>
            <a:r>
              <a:rPr lang="en-GB" dirty="0" err="1" smtClean="0"/>
              <a:t>oed</a:t>
            </a:r>
            <a:r>
              <a:rPr lang="en-GB" dirty="0"/>
              <a:t>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Concrete operational (7-11 years)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037949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Tasg / 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55320" y="1512889"/>
            <a:ext cx="4184035" cy="388077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Mewn </a:t>
            </a:r>
            <a:r>
              <a:rPr lang="en-GB" sz="2800" dirty="0" err="1" smtClean="0"/>
              <a:t>parau</a:t>
            </a:r>
            <a:r>
              <a:rPr lang="en-GB" sz="2800" dirty="0" smtClean="0"/>
              <a:t>, </a:t>
            </a:r>
            <a:r>
              <a:rPr lang="en-GB" sz="2800" dirty="0" err="1" smtClean="0"/>
              <a:t>ystyriwch</a:t>
            </a:r>
            <a:r>
              <a:rPr lang="en-GB" sz="2800" dirty="0" smtClean="0"/>
              <a:t> sut mae’r </a:t>
            </a:r>
            <a:r>
              <a:rPr lang="en-GB" sz="2800" dirty="0" err="1" smtClean="0">
                <a:hlinkClick r:id="rId2"/>
              </a:rPr>
              <a:t>weithgaredd</a:t>
            </a:r>
            <a:r>
              <a:rPr lang="en-GB" sz="2800" dirty="0" smtClean="0"/>
              <a:t> </a:t>
            </a:r>
            <a:r>
              <a:rPr lang="en-GB" sz="2800" dirty="0" err="1" smtClean="0"/>
              <a:t>ganlynol</a:t>
            </a:r>
            <a:r>
              <a:rPr lang="en-GB" sz="2800" dirty="0" smtClean="0"/>
              <a:t> yn addas </a:t>
            </a:r>
            <a:r>
              <a:rPr lang="en-GB" sz="2800" dirty="0" err="1" smtClean="0"/>
              <a:t>ar</a:t>
            </a:r>
            <a:r>
              <a:rPr lang="en-GB" sz="2800" dirty="0" smtClean="0"/>
              <a:t> gyfer </a:t>
            </a:r>
            <a:r>
              <a:rPr lang="en-GB" sz="2800" dirty="0" err="1" smtClean="0"/>
              <a:t>plentyn</a:t>
            </a:r>
            <a:r>
              <a:rPr lang="en-GB" sz="2800" dirty="0" smtClean="0"/>
              <a:t> yn y </a:t>
            </a:r>
            <a:r>
              <a:rPr lang="en-GB" sz="2800" dirty="0" err="1" smtClean="0"/>
              <a:t>cyfnod</a:t>
            </a:r>
            <a:r>
              <a:rPr lang="en-GB" sz="2800" dirty="0" smtClean="0"/>
              <a:t> </a:t>
            </a:r>
            <a:r>
              <a:rPr lang="en-GB" sz="2800" dirty="0" err="1" smtClean="0"/>
              <a:t>concrit</a:t>
            </a:r>
            <a:r>
              <a:rPr lang="en-GB" sz="2800" dirty="0" smtClean="0"/>
              <a:t> </a:t>
            </a:r>
            <a:r>
              <a:rPr lang="en-GB" sz="2800" dirty="0" err="1" smtClean="0"/>
              <a:t>gweithredol</a:t>
            </a:r>
            <a:endParaRPr lang="cy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8" y="1620465"/>
            <a:ext cx="4184034" cy="388077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In groups, consider how the following </a:t>
            </a:r>
            <a:r>
              <a:rPr lang="en-GB" sz="2800" dirty="0" smtClean="0">
                <a:hlinkClick r:id="rId2"/>
              </a:rPr>
              <a:t>activity</a:t>
            </a:r>
            <a:r>
              <a:rPr lang="en-GB" sz="2800" dirty="0" smtClean="0"/>
              <a:t> is suitable for a child in Piaget’s concrete operational stage                                                 </a:t>
            </a:r>
            <a:endParaRPr lang="cy-GB" sz="2800" dirty="0"/>
          </a:p>
        </p:txBody>
      </p:sp>
      <p:pic>
        <p:nvPicPr>
          <p:cNvPr id="9218" name="Picture 2" descr="C:\Users\l.roberts\AppData\Local\Microsoft\Windows\Temporary Internet Files\Content.IE5\FDGQFACQ\children_world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8221" y="221327"/>
            <a:ext cx="2980638" cy="1399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4823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y-GB" dirty="0" err="1" smtClean="0"/>
              <a:t>Goblygiadau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Addysgol</a:t>
            </a:r>
            <a:r>
              <a:rPr lang="en-GB" altLang="cy-GB" dirty="0" smtClean="0"/>
              <a:t>  </a:t>
            </a:r>
            <a:br>
              <a:rPr lang="en-GB" altLang="cy-GB" dirty="0" smtClean="0"/>
            </a:br>
            <a:r>
              <a:rPr lang="en-US" altLang="cy-GB" dirty="0" smtClean="0"/>
              <a:t>Educational implications </a:t>
            </a:r>
          </a:p>
        </p:txBody>
      </p:sp>
      <p:sp>
        <p:nvSpPr>
          <p:cNvPr id="35843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1"/>
            <a:r>
              <a:rPr lang="en-GB" altLang="cy-GB" sz="2200" dirty="0" err="1" smtClean="0"/>
              <a:t>Defnyddio</a:t>
            </a:r>
            <a:r>
              <a:rPr lang="en-GB" altLang="cy-GB" sz="2200" dirty="0" smtClean="0"/>
              <a:t> </a:t>
            </a:r>
            <a:r>
              <a:rPr lang="en-GB" altLang="cy-GB" sz="2200" dirty="0" err="1" smtClean="0"/>
              <a:t>cyfarpar</a:t>
            </a:r>
            <a:r>
              <a:rPr lang="en-GB" altLang="cy-GB" sz="2200" dirty="0" smtClean="0"/>
              <a:t> </a:t>
            </a:r>
            <a:r>
              <a:rPr lang="en-GB" altLang="cy-GB" sz="2200" dirty="0" err="1" smtClean="0"/>
              <a:t>gweledol</a:t>
            </a:r>
            <a:r>
              <a:rPr lang="en-GB" altLang="cy-GB" sz="2200" dirty="0" smtClean="0"/>
              <a:t> a </a:t>
            </a:r>
            <a:r>
              <a:rPr lang="en-GB" altLang="cy-GB" sz="2200" dirty="0" err="1" smtClean="0"/>
              <a:t>modelau</a:t>
            </a:r>
            <a:endParaRPr lang="en-GB" altLang="cy-GB" sz="2200" dirty="0" smtClean="0"/>
          </a:p>
          <a:p>
            <a:pPr lvl="1"/>
            <a:r>
              <a:rPr lang="en-GB" altLang="cy-GB" sz="2200" dirty="0" err="1" smtClean="0"/>
              <a:t>Darparu</a:t>
            </a:r>
            <a:r>
              <a:rPr lang="en-GB" altLang="cy-GB" sz="2200" dirty="0" smtClean="0"/>
              <a:t> </a:t>
            </a:r>
            <a:r>
              <a:rPr lang="en-GB" altLang="cy-GB" sz="2200" dirty="0" err="1" smtClean="0"/>
              <a:t>cyfleoedd</a:t>
            </a:r>
            <a:r>
              <a:rPr lang="en-GB" altLang="cy-GB" sz="2200" dirty="0" smtClean="0"/>
              <a:t> </a:t>
            </a:r>
            <a:r>
              <a:rPr lang="en-GB" altLang="cy-GB" sz="2200" dirty="0" err="1" smtClean="0"/>
              <a:t>i</a:t>
            </a:r>
            <a:r>
              <a:rPr lang="en-GB" altLang="cy-GB" sz="2200" dirty="0" smtClean="0"/>
              <a:t> </a:t>
            </a:r>
            <a:r>
              <a:rPr lang="en-GB" altLang="cy-GB" sz="2200" dirty="0" err="1" smtClean="0"/>
              <a:t>drafod</a:t>
            </a:r>
            <a:r>
              <a:rPr lang="en-GB" altLang="cy-GB" sz="2200" dirty="0" smtClean="0"/>
              <a:t> </a:t>
            </a:r>
            <a:r>
              <a:rPr lang="en-GB" altLang="cy-GB" sz="2200" dirty="0" err="1" smtClean="0"/>
              <a:t>materion</a:t>
            </a:r>
            <a:r>
              <a:rPr lang="en-GB" altLang="cy-GB" sz="2200" dirty="0" smtClean="0"/>
              <a:t> </a:t>
            </a:r>
            <a:r>
              <a:rPr lang="en-GB" altLang="cy-GB" sz="2200" dirty="0" err="1" smtClean="0"/>
              <a:t>cymdeithasol</a:t>
            </a:r>
            <a:r>
              <a:rPr lang="en-GB" altLang="cy-GB" sz="2200" dirty="0" smtClean="0"/>
              <a:t>, </a:t>
            </a:r>
            <a:r>
              <a:rPr lang="en-GB" altLang="cy-GB" sz="2200" dirty="0" err="1" smtClean="0"/>
              <a:t>gwleidyddol</a:t>
            </a:r>
            <a:r>
              <a:rPr lang="en-GB" altLang="cy-GB" sz="2200" dirty="0" smtClean="0"/>
              <a:t> a </a:t>
            </a:r>
            <a:r>
              <a:rPr lang="en-GB" altLang="cy-GB" sz="2200" dirty="0" err="1" smtClean="0"/>
              <a:t>diwylliannol</a:t>
            </a:r>
            <a:endParaRPr lang="en-GB" altLang="cy-GB" sz="2200" dirty="0" smtClean="0"/>
          </a:p>
          <a:p>
            <a:pPr lvl="1"/>
            <a:r>
              <a:rPr lang="en-GB" altLang="cy-GB" sz="2200" dirty="0" smtClean="0"/>
              <a:t>Dysgu cysyniadau eang yn hytrach </a:t>
            </a:r>
            <a:r>
              <a:rPr lang="en-GB" altLang="cy-GB" sz="2200" dirty="0" err="1" smtClean="0"/>
              <a:t>na</a:t>
            </a:r>
            <a:r>
              <a:rPr lang="en-GB" altLang="cy-GB" sz="2200" dirty="0" smtClean="0"/>
              <a:t> </a:t>
            </a:r>
            <a:r>
              <a:rPr lang="en-GB" altLang="cy-GB" sz="2200" dirty="0" err="1" smtClean="0"/>
              <a:t>ffeithiau</a:t>
            </a:r>
            <a:r>
              <a:rPr lang="en-GB" altLang="cy-GB" sz="2200" dirty="0" smtClean="0"/>
              <a:t> </a:t>
            </a:r>
            <a:r>
              <a:rPr lang="en-GB" altLang="cy-GB" sz="2200" dirty="0" err="1" smtClean="0"/>
              <a:t>a’u</a:t>
            </a:r>
            <a:r>
              <a:rPr lang="en-GB" altLang="cy-GB" sz="2200" dirty="0" smtClean="0"/>
              <a:t> rhoi o fewn </a:t>
            </a:r>
            <a:r>
              <a:rPr lang="en-GB" altLang="cy-GB" sz="2200" dirty="0" err="1" smtClean="0"/>
              <a:t>cyd-destun</a:t>
            </a:r>
            <a:r>
              <a:rPr lang="en-GB" altLang="cy-GB" sz="2200" dirty="0" smtClean="0"/>
              <a:t> perthnasol i’r </a:t>
            </a:r>
            <a:r>
              <a:rPr lang="en-GB" altLang="cy-GB" sz="2200" dirty="0" err="1" smtClean="0"/>
              <a:t>dysgwr</a:t>
            </a:r>
            <a:r>
              <a:rPr lang="en-GB" altLang="cy-GB" sz="2200" dirty="0" smtClean="0"/>
              <a:t>.</a:t>
            </a:r>
          </a:p>
          <a:p>
            <a:endParaRPr lang="en-GB" altLang="cy-GB" dirty="0"/>
          </a:p>
        </p:txBody>
      </p:sp>
      <p:sp>
        <p:nvSpPr>
          <p:cNvPr id="35844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lvl="1"/>
            <a:r>
              <a:rPr lang="en-GB" altLang="cy-GB" sz="2200" dirty="0" smtClean="0"/>
              <a:t>Use visual aids and models</a:t>
            </a:r>
          </a:p>
          <a:p>
            <a:pPr lvl="1"/>
            <a:r>
              <a:rPr lang="en-GB" altLang="cy-GB" sz="2200" dirty="0" smtClean="0"/>
              <a:t>Provide opportunities to discuss social, political, and cultural issues</a:t>
            </a:r>
          </a:p>
          <a:p>
            <a:pPr lvl="1"/>
            <a:r>
              <a:rPr lang="en-GB" altLang="cy-GB" sz="2200" dirty="0" smtClean="0"/>
              <a:t>Teach broad concepts rather than facts, and to situate these in a context meaningful and relevant to the learner</a:t>
            </a:r>
          </a:p>
          <a:p>
            <a:endParaRPr lang="en-GB" altLang="cy-GB" dirty="0"/>
          </a:p>
        </p:txBody>
      </p:sp>
    </p:spTree>
    <p:extLst>
      <p:ext uri="{BB962C8B-B14F-4D97-AF65-F5344CB8AC3E}">
        <p14:creationId xmlns:p14="http://schemas.microsoft.com/office/powerpoint/2010/main" val="1178093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y-GB" dirty="0" err="1" smtClean="0"/>
              <a:t>Goblygiadau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Addysgol</a:t>
            </a:r>
            <a:r>
              <a:rPr lang="en-GB" altLang="cy-GB" dirty="0" smtClean="0"/>
              <a:t> </a:t>
            </a:r>
            <a:br>
              <a:rPr lang="en-GB" altLang="cy-GB" dirty="0" smtClean="0"/>
            </a:br>
            <a:r>
              <a:rPr lang="en-US" altLang="cy-GB" dirty="0" smtClean="0"/>
              <a:t>Educational implications </a:t>
            </a:r>
            <a:endParaRPr lang="en-GB" altLang="cy-GB" dirty="0" smtClean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altLang="cy-GB" sz="2400" dirty="0" err="1" smtClean="0"/>
              <a:t>Darparu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cyfleoedd</a:t>
            </a:r>
            <a:r>
              <a:rPr lang="en-GB" altLang="cy-GB" sz="2400" dirty="0" smtClean="0"/>
              <a:t> i:</a:t>
            </a:r>
          </a:p>
          <a:p>
            <a:pPr lvl="1"/>
            <a:r>
              <a:rPr lang="en-GB" altLang="cy-GB" sz="2400" dirty="0" err="1"/>
              <a:t>d</a:t>
            </a:r>
            <a:r>
              <a:rPr lang="en-GB" altLang="cy-GB" sz="2400" dirty="0" err="1" smtClean="0"/>
              <a:t>dosbarthu</a:t>
            </a:r>
            <a:r>
              <a:rPr lang="en-GB" altLang="cy-GB" sz="2400" dirty="0" smtClean="0"/>
              <a:t> a </a:t>
            </a:r>
            <a:r>
              <a:rPr lang="en-GB" altLang="cy-GB" sz="2400" dirty="0" err="1" smtClean="0"/>
              <a:t>grwpio</a:t>
            </a:r>
            <a:r>
              <a:rPr lang="en-GB" altLang="cy-GB" sz="2400" dirty="0" smtClean="0"/>
              <a:t> gwybodaeth fwy </a:t>
            </a:r>
            <a:r>
              <a:rPr lang="en-GB" altLang="cy-GB" sz="2400" dirty="0" err="1" smtClean="0"/>
              <a:t>fwy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cymhleth</a:t>
            </a:r>
            <a:endParaRPr lang="en-GB" altLang="cy-GB" sz="2400" dirty="0" smtClean="0"/>
          </a:p>
          <a:p>
            <a:pPr lvl="1"/>
            <a:r>
              <a:rPr lang="en-GB" altLang="cy-GB" sz="2400" dirty="0" err="1"/>
              <a:t>d</a:t>
            </a:r>
            <a:r>
              <a:rPr lang="en-GB" altLang="cy-GB" sz="2400" dirty="0" err="1" smtClean="0"/>
              <a:t>efnyddio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amlinelliadau</a:t>
            </a:r>
            <a:r>
              <a:rPr lang="en-GB" altLang="cy-GB" sz="2400" dirty="0" smtClean="0"/>
              <a:t> a </a:t>
            </a:r>
            <a:r>
              <a:rPr lang="en-GB" altLang="cy-GB" sz="2400" dirty="0" err="1" smtClean="0"/>
              <a:t>hierarchaethau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i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hwyluso</a:t>
            </a:r>
            <a:r>
              <a:rPr lang="en-GB" altLang="cy-GB" sz="2400" dirty="0" smtClean="0"/>
              <a:t> </a:t>
            </a:r>
            <a:r>
              <a:rPr lang="en-GB" altLang="cy-GB" sz="2400" dirty="0" err="1" smtClean="0"/>
              <a:t>asimileiddio</a:t>
            </a:r>
            <a:r>
              <a:rPr lang="en-GB" altLang="cy-GB" sz="2400" dirty="0" smtClean="0"/>
              <a:t> gwybodaeth newydd gyda gwybodaeth </a:t>
            </a:r>
            <a:r>
              <a:rPr lang="en-GB" altLang="cy-GB" sz="2400" dirty="0" err="1" smtClean="0"/>
              <a:t>blaenorol</a:t>
            </a:r>
            <a:endParaRPr lang="en-GB" altLang="cy-GB" sz="2400" dirty="0" smtClean="0"/>
          </a:p>
          <a:p>
            <a:pPr lvl="1"/>
            <a:endParaRPr lang="en-GB" altLang="cy-GB" dirty="0"/>
          </a:p>
        </p:txBody>
      </p:sp>
      <p:sp>
        <p:nvSpPr>
          <p:cNvPr id="36868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altLang="cy-GB" sz="2600" dirty="0" smtClean="0"/>
              <a:t>Allow opportunities to: </a:t>
            </a:r>
          </a:p>
          <a:p>
            <a:pPr lvl="1"/>
            <a:r>
              <a:rPr lang="en-GB" altLang="cy-GB" sz="2600" dirty="0" smtClean="0"/>
              <a:t>classify and group information with increasing complexity</a:t>
            </a:r>
          </a:p>
          <a:p>
            <a:pPr lvl="1"/>
            <a:r>
              <a:rPr lang="en-GB" altLang="cy-GB" sz="2600" dirty="0" smtClean="0"/>
              <a:t>use outlines and hierarchies to facilitate assimilating new information with previous knowledge</a:t>
            </a:r>
          </a:p>
          <a:p>
            <a:endParaRPr lang="en-GB" altLang="cy-GB" dirty="0"/>
          </a:p>
        </p:txBody>
      </p:sp>
    </p:spTree>
    <p:extLst>
      <p:ext uri="{BB962C8B-B14F-4D97-AF65-F5344CB8AC3E}">
        <p14:creationId xmlns:p14="http://schemas.microsoft.com/office/powerpoint/2010/main" val="2549730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y-GB" dirty="0" err="1" smtClean="0"/>
              <a:t>Goblygiadau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Addysgol</a:t>
            </a:r>
            <a:r>
              <a:rPr lang="en-GB" altLang="cy-GB" dirty="0" smtClean="0"/>
              <a:t> </a:t>
            </a:r>
            <a:br>
              <a:rPr lang="en-GB" altLang="cy-GB" dirty="0" smtClean="0"/>
            </a:br>
            <a:r>
              <a:rPr lang="en-US" altLang="cy-GB" dirty="0" smtClean="0"/>
              <a:t>Educational implications 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412636" cy="3880772"/>
          </a:xfrm>
        </p:spPr>
        <p:txBody>
          <a:bodyPr>
            <a:normAutofit lnSpcReduction="10000"/>
          </a:bodyPr>
          <a:lstStyle/>
          <a:p>
            <a:pPr lvl="1"/>
            <a:r>
              <a:rPr lang="en-GB" altLang="cy-GB" sz="2000" dirty="0" smtClean="0"/>
              <a:t>Mae ‘dysgu drwy </a:t>
            </a:r>
            <a:r>
              <a:rPr lang="en-GB" altLang="cy-GB" sz="2000" dirty="0" err="1" smtClean="0"/>
              <a:t>ddarganfod</a:t>
            </a:r>
            <a:r>
              <a:rPr lang="en-GB" altLang="cy-GB" sz="2000" dirty="0" smtClean="0"/>
              <a:t>’ yn rhoi </a:t>
            </a:r>
            <a:r>
              <a:rPr lang="en-GB" altLang="cy-GB" sz="2000" dirty="0" err="1" smtClean="0"/>
              <a:t>cyfleoedd</a:t>
            </a:r>
            <a:r>
              <a:rPr lang="en-GB" altLang="cy-GB" sz="2000" dirty="0" smtClean="0"/>
              <a:t> </a:t>
            </a:r>
            <a:r>
              <a:rPr lang="en-GB" altLang="cy-GB" sz="2000" dirty="0" err="1" smtClean="0"/>
              <a:t>i</a:t>
            </a:r>
            <a:r>
              <a:rPr lang="en-GB" altLang="cy-GB" sz="2000" dirty="0" smtClean="0"/>
              <a:t> </a:t>
            </a:r>
            <a:r>
              <a:rPr lang="en-GB" altLang="cy-GB" sz="2000" dirty="0" err="1" smtClean="0"/>
              <a:t>ddysgwyr</a:t>
            </a:r>
            <a:r>
              <a:rPr lang="en-GB" altLang="cy-GB" sz="2000" dirty="0" smtClean="0"/>
              <a:t> </a:t>
            </a:r>
            <a:r>
              <a:rPr lang="en-GB" altLang="cy-GB" sz="2000" dirty="0" err="1" smtClean="0"/>
              <a:t>ymchwilio</a:t>
            </a:r>
            <a:r>
              <a:rPr lang="en-GB" altLang="cy-GB" sz="2000" dirty="0" smtClean="0"/>
              <a:t> ac </a:t>
            </a:r>
            <a:r>
              <a:rPr lang="en-GB" altLang="cy-GB" sz="2000" dirty="0" err="1" smtClean="0"/>
              <a:t>arbrofi</a:t>
            </a:r>
            <a:r>
              <a:rPr lang="en-GB" altLang="cy-GB" sz="2000" dirty="0" smtClean="0"/>
              <a:t>, ac felly yn </a:t>
            </a:r>
            <a:r>
              <a:rPr lang="en-GB" altLang="cy-GB" sz="2000" dirty="0" err="1" smtClean="0"/>
              <a:t>annog</a:t>
            </a:r>
            <a:r>
              <a:rPr lang="en-GB" altLang="cy-GB" sz="2000" dirty="0" smtClean="0"/>
              <a:t> dealltwriaeth newydd</a:t>
            </a:r>
          </a:p>
          <a:p>
            <a:pPr lvl="1"/>
            <a:r>
              <a:rPr lang="en-GB" altLang="cy-GB" sz="2000" dirty="0"/>
              <a:t>R</a:t>
            </a:r>
            <a:r>
              <a:rPr lang="en-GB" altLang="cy-GB" sz="2000" dirty="0" smtClean="0"/>
              <a:t>hoi </a:t>
            </a:r>
            <a:r>
              <a:rPr lang="en-GB" altLang="cy-GB" sz="2000" dirty="0" err="1" smtClean="0"/>
              <a:t>cyfleoedd</a:t>
            </a:r>
            <a:r>
              <a:rPr lang="en-GB" altLang="cy-GB" sz="2000" dirty="0" smtClean="0"/>
              <a:t> sy’n </a:t>
            </a:r>
            <a:r>
              <a:rPr lang="en-GB" altLang="cy-GB" sz="2000" dirty="0" err="1" smtClean="0"/>
              <a:t>galluogi</a:t>
            </a:r>
            <a:r>
              <a:rPr lang="en-GB" altLang="cy-GB" sz="2000" dirty="0" smtClean="0"/>
              <a:t> myfyrwyr o wahanol </a:t>
            </a:r>
            <a:r>
              <a:rPr lang="en-GB" altLang="cy-GB" sz="2000" dirty="0" err="1" smtClean="0"/>
              <a:t>lefelau</a:t>
            </a:r>
            <a:r>
              <a:rPr lang="en-GB" altLang="cy-GB" sz="2000" dirty="0" smtClean="0"/>
              <a:t> </a:t>
            </a:r>
            <a:r>
              <a:rPr lang="en-GB" altLang="cy-GB" sz="2000" dirty="0" err="1" smtClean="0"/>
              <a:t>gwybyddol</a:t>
            </a:r>
            <a:r>
              <a:rPr lang="en-GB" altLang="cy-GB" sz="2000" dirty="0" smtClean="0"/>
              <a:t> </a:t>
            </a:r>
            <a:r>
              <a:rPr lang="en-GB" altLang="cy-GB" sz="2000" dirty="0" err="1" smtClean="0"/>
              <a:t>i</a:t>
            </a:r>
            <a:r>
              <a:rPr lang="en-GB" altLang="cy-GB" sz="2000" dirty="0" smtClean="0"/>
              <a:t> </a:t>
            </a:r>
            <a:r>
              <a:rPr lang="en-GB" altLang="cy-GB" sz="2000" dirty="0" err="1" smtClean="0"/>
              <a:t>weithio</a:t>
            </a:r>
            <a:r>
              <a:rPr lang="en-GB" altLang="cy-GB" sz="2000" dirty="0" smtClean="0"/>
              <a:t> </a:t>
            </a:r>
            <a:r>
              <a:rPr lang="en-GB" altLang="cy-GB" sz="2000" dirty="0" err="1" smtClean="0"/>
              <a:t>gyda’i</a:t>
            </a:r>
            <a:r>
              <a:rPr lang="en-GB" altLang="cy-GB" sz="2000" dirty="0" smtClean="0"/>
              <a:t> gilydd yn </a:t>
            </a:r>
            <a:r>
              <a:rPr lang="en-GB" altLang="cy-GB" sz="2000" dirty="0" err="1" smtClean="0"/>
              <a:t>aml</a:t>
            </a:r>
            <a:r>
              <a:rPr lang="en-GB" altLang="cy-GB" sz="2000" dirty="0" smtClean="0"/>
              <a:t> yn </a:t>
            </a:r>
            <a:r>
              <a:rPr lang="en-GB" altLang="cy-GB" sz="2000" dirty="0" err="1" smtClean="0"/>
              <a:t>hybu</a:t>
            </a:r>
            <a:r>
              <a:rPr lang="en-GB" altLang="cy-GB" sz="2000" dirty="0" smtClean="0"/>
              <a:t> myfyrwyr </a:t>
            </a:r>
            <a:r>
              <a:rPr lang="en-GB" altLang="cy-GB" sz="2000" dirty="0" err="1" smtClean="0"/>
              <a:t>llai</a:t>
            </a:r>
            <a:r>
              <a:rPr lang="en-GB" altLang="cy-GB" sz="2000" dirty="0" smtClean="0"/>
              <a:t> </a:t>
            </a:r>
            <a:r>
              <a:rPr lang="en-GB" altLang="cy-GB" sz="2000" dirty="0" err="1" smtClean="0"/>
              <a:t>aeddfed</a:t>
            </a:r>
            <a:r>
              <a:rPr lang="en-GB" altLang="cy-GB" sz="2000" dirty="0" smtClean="0"/>
              <a:t> </a:t>
            </a:r>
            <a:r>
              <a:rPr lang="en-GB" altLang="cy-GB" sz="2000" dirty="0" err="1" smtClean="0"/>
              <a:t>i</a:t>
            </a:r>
            <a:r>
              <a:rPr lang="en-GB" altLang="cy-GB" sz="2000" dirty="0" smtClean="0"/>
              <a:t> </a:t>
            </a:r>
            <a:r>
              <a:rPr lang="en-GB" altLang="cy-GB" sz="2000" dirty="0" err="1" smtClean="0"/>
              <a:t>ddatblygu</a:t>
            </a:r>
            <a:r>
              <a:rPr lang="en-GB" altLang="cy-GB" sz="2000" dirty="0" smtClean="0"/>
              <a:t> </a:t>
            </a:r>
            <a:r>
              <a:rPr lang="en-GB" altLang="cy-GB" sz="2000" dirty="0" err="1" smtClean="0"/>
              <a:t>i</a:t>
            </a:r>
            <a:r>
              <a:rPr lang="en-GB" altLang="cy-GB" sz="2000" dirty="0" smtClean="0"/>
              <a:t> </a:t>
            </a:r>
            <a:r>
              <a:rPr lang="en-GB" altLang="cy-GB" sz="2000" dirty="0" err="1" smtClean="0"/>
              <a:t>lefel</a:t>
            </a:r>
            <a:r>
              <a:rPr lang="en-GB" altLang="cy-GB" sz="2000" dirty="0" smtClean="0"/>
              <a:t> mwy </a:t>
            </a:r>
            <a:r>
              <a:rPr lang="en-GB" altLang="cy-GB" sz="2000" dirty="0" err="1" smtClean="0"/>
              <a:t>aeddfed</a:t>
            </a:r>
            <a:r>
              <a:rPr lang="en-GB" altLang="cy-GB" sz="2000" dirty="0" smtClean="0"/>
              <a:t> o </a:t>
            </a:r>
            <a:r>
              <a:rPr lang="en-GB" altLang="cy-GB" sz="2000" dirty="0" err="1" smtClean="0"/>
              <a:t>ddealltwriaeth</a:t>
            </a:r>
            <a:endParaRPr lang="en-GB" altLang="cy-GB" sz="2000" dirty="0" smtClean="0"/>
          </a:p>
          <a:p>
            <a:endParaRPr lang="en-GB" altLang="cy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lvl="1"/>
            <a:r>
              <a:rPr lang="en-GB" sz="2000" dirty="0" smtClean="0"/>
              <a:t>‘Discovery learning’ provides opportunities for learners to explore and experiment, thereby encouraging new understandings</a:t>
            </a:r>
          </a:p>
          <a:p>
            <a:pPr lvl="1"/>
            <a:r>
              <a:rPr lang="en-GB" sz="2000" dirty="0" smtClean="0"/>
              <a:t>Opportunities that allow students of differing cognitive levels to work together often encourage less mature students to advance to a more mature understanding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5867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5059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sz="2200" dirty="0" smtClean="0"/>
              <a:t>Damcaniaeth Piaget yn bwysig iawn </a:t>
            </a:r>
            <a:r>
              <a:rPr lang="en-GB" altLang="en-US" sz="2200" dirty="0" err="1" smtClean="0"/>
              <a:t>i</a:t>
            </a:r>
            <a:r>
              <a:rPr lang="en-GB" altLang="en-US" sz="2200" dirty="0" smtClean="0"/>
              <a:t> </a:t>
            </a:r>
            <a:r>
              <a:rPr lang="en-GB" altLang="en-US" sz="2200" dirty="0" err="1" smtClean="0"/>
              <a:t>newid</a:t>
            </a:r>
            <a:r>
              <a:rPr lang="en-GB" altLang="en-US" sz="2200" dirty="0"/>
              <a:t> </a:t>
            </a:r>
            <a:r>
              <a:rPr lang="en-GB" altLang="en-US" sz="2200" dirty="0" smtClean="0"/>
              <a:t>y ffordd </a:t>
            </a:r>
            <a:r>
              <a:rPr lang="en-GB" altLang="en-US" sz="2200" dirty="0" err="1" smtClean="0"/>
              <a:t>roedd</a:t>
            </a:r>
            <a:r>
              <a:rPr lang="en-GB" altLang="en-US" sz="2200" dirty="0" smtClean="0"/>
              <a:t> </a:t>
            </a:r>
            <a:r>
              <a:rPr lang="en-GB" altLang="en-US" sz="2200" dirty="0" err="1" smtClean="0"/>
              <a:t>pobl</a:t>
            </a:r>
            <a:r>
              <a:rPr lang="en-GB" altLang="en-US" sz="2200" dirty="0" smtClean="0"/>
              <a:t> yn meddwl am </a:t>
            </a:r>
            <a:r>
              <a:rPr lang="en-GB" altLang="en-US" sz="2200" dirty="0" err="1" smtClean="0"/>
              <a:t>ddatblygiad</a:t>
            </a:r>
            <a:r>
              <a:rPr lang="en-GB" altLang="en-US" sz="2200" dirty="0" smtClean="0"/>
              <a:t> gallu </a:t>
            </a:r>
            <a:r>
              <a:rPr lang="en-GB" altLang="en-US" sz="2200" dirty="0" err="1" smtClean="0"/>
              <a:t>gwybyddol</a:t>
            </a:r>
            <a:r>
              <a:rPr lang="en-GB" altLang="en-US" sz="2200" dirty="0" smtClean="0"/>
              <a:t> plant</a:t>
            </a:r>
          </a:p>
          <a:p>
            <a:r>
              <a:rPr lang="en-GB" altLang="en-US" sz="2200" dirty="0" err="1" smtClean="0"/>
              <a:t>Datblygiad</a:t>
            </a:r>
            <a:r>
              <a:rPr lang="en-GB" altLang="en-US" sz="2200" dirty="0" smtClean="0"/>
              <a:t> </a:t>
            </a:r>
            <a:r>
              <a:rPr lang="en-GB" altLang="en-US" sz="2200" dirty="0" err="1" smtClean="0"/>
              <a:t>galluoedd</a:t>
            </a:r>
            <a:r>
              <a:rPr lang="en-GB" altLang="en-US" sz="2200" dirty="0" smtClean="0"/>
              <a:t> </a:t>
            </a:r>
            <a:r>
              <a:rPr lang="en-GB" altLang="en-US" sz="2200" dirty="0" err="1" smtClean="0"/>
              <a:t>gwybyddol</a:t>
            </a:r>
            <a:r>
              <a:rPr lang="en-GB" altLang="en-US" sz="2200" dirty="0" smtClean="0"/>
              <a:t> yn </a:t>
            </a:r>
            <a:r>
              <a:rPr lang="en-GB" altLang="en-US" sz="2200" dirty="0" err="1" smtClean="0"/>
              <a:t>esblydu</a:t>
            </a:r>
            <a:r>
              <a:rPr lang="en-GB" altLang="en-US" sz="2200" dirty="0" smtClean="0"/>
              <a:t> trwy’r </a:t>
            </a:r>
            <a:r>
              <a:rPr lang="en-GB" altLang="en-US" sz="2200" dirty="0" err="1" smtClean="0"/>
              <a:t>rhyngweithiad</a:t>
            </a:r>
            <a:r>
              <a:rPr lang="en-GB" altLang="en-US" sz="2200" dirty="0" smtClean="0"/>
              <a:t> rhwng </a:t>
            </a:r>
            <a:r>
              <a:rPr lang="en-GB" altLang="en-US" sz="2200" dirty="0" err="1" smtClean="0"/>
              <a:t>galluoedd</a:t>
            </a:r>
            <a:r>
              <a:rPr lang="en-GB" altLang="en-US" sz="2200" dirty="0" smtClean="0"/>
              <a:t> </a:t>
            </a:r>
            <a:r>
              <a:rPr lang="en-GB" altLang="en-US" sz="2200" dirty="0" err="1" smtClean="0"/>
              <a:t>cynhenid</a:t>
            </a:r>
            <a:r>
              <a:rPr lang="en-GB" altLang="en-US" sz="2200" dirty="0" smtClean="0"/>
              <a:t> a’r  </a:t>
            </a:r>
            <a:r>
              <a:rPr lang="en-GB" altLang="en-US" sz="2200" dirty="0" err="1" smtClean="0"/>
              <a:t>amgylchedd</a:t>
            </a:r>
            <a:endParaRPr lang="en-GB" altLang="en-US" sz="2200" dirty="0"/>
          </a:p>
        </p:txBody>
      </p:sp>
      <p:sp>
        <p:nvSpPr>
          <p:cNvPr id="45060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US" altLang="en-US" sz="2200" dirty="0" smtClean="0"/>
              <a:t>Piaget’s theory was hugely important in changing the way people thought about the development of cognitive abilities in children.</a:t>
            </a:r>
          </a:p>
          <a:p>
            <a:r>
              <a:rPr lang="en-US" altLang="en-US" sz="2200" dirty="0" smtClean="0"/>
              <a:t>Development of cognitive abilities evolves through interaction between innate capacities and the environment</a:t>
            </a:r>
            <a:endParaRPr lang="en-US" altLang="en-US" sz="2200" dirty="0"/>
          </a:p>
        </p:txBody>
      </p:sp>
      <p:pic>
        <p:nvPicPr>
          <p:cNvPr id="45061" name="Picture 6" descr="ANd9GcT2XRzzY7ddQZnGa2ZUGbYhkQbkTz71RhldrRNah_BETXoFv-Y5Wcz7rkd3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1723" y="379411"/>
            <a:ext cx="1732279" cy="11963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1549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 smtClean="0"/>
              <a:t>Beirniadaethau</a:t>
            </a:r>
            <a:r>
              <a:rPr lang="en-GB" altLang="en-US" dirty="0" smtClean="0"/>
              <a:t> o Piaget </a:t>
            </a:r>
            <a:br>
              <a:rPr lang="en-GB" altLang="en-US" dirty="0" smtClean="0"/>
            </a:br>
            <a:r>
              <a:rPr lang="en-GB" altLang="en-US" dirty="0" smtClean="0"/>
              <a:t>Criticisms of Piaget </a:t>
            </a:r>
            <a:endParaRPr lang="en-GB" altLang="en-US" dirty="0"/>
          </a:p>
        </p:txBody>
      </p:sp>
      <p:sp>
        <p:nvSpPr>
          <p:cNvPr id="47107" name="Content Placeholder 4"/>
          <p:cNvSpPr>
            <a:spLocks noGrp="1"/>
          </p:cNvSpPr>
          <p:nvPr>
            <p:ph sz="half" idx="1"/>
          </p:nvPr>
        </p:nvSpPr>
        <p:spPr>
          <a:xfrm>
            <a:off x="677334" y="1930400"/>
            <a:ext cx="4184035" cy="4110961"/>
          </a:xfrm>
        </p:spPr>
        <p:txBody>
          <a:bodyPr>
            <a:noAutofit/>
          </a:bodyPr>
          <a:lstStyle/>
          <a:p>
            <a:r>
              <a:rPr lang="en-GB" altLang="en-US" sz="2000" dirty="0" err="1" smtClean="0"/>
              <a:t>Er</a:t>
            </a:r>
            <a:r>
              <a:rPr lang="en-GB" altLang="en-US" sz="2000" dirty="0" smtClean="0"/>
              <a:t> fod damcaniaeth Piaget yn </a:t>
            </a:r>
            <a:r>
              <a:rPr lang="en-GB" altLang="en-US" sz="2000" dirty="0" err="1" smtClean="0"/>
              <a:t>parhau</a:t>
            </a:r>
            <a:r>
              <a:rPr lang="en-GB" altLang="en-US" sz="2000" dirty="0" smtClean="0"/>
              <a:t> yn </a:t>
            </a:r>
            <a:r>
              <a:rPr lang="en-GB" altLang="en-US" sz="2000" dirty="0" err="1" smtClean="0"/>
              <a:t>ddylanwadol</a:t>
            </a:r>
            <a:r>
              <a:rPr lang="en-GB" altLang="en-US" sz="2000" dirty="0" smtClean="0"/>
              <a:t> iawn, </a:t>
            </a:r>
            <a:r>
              <a:rPr lang="en-GB" altLang="en-US" sz="2000" dirty="0" err="1" smtClean="0"/>
              <a:t>mae</a:t>
            </a:r>
            <a:r>
              <a:rPr lang="en-GB" altLang="en-US" sz="2000" dirty="0" smtClean="0"/>
              <a:t> rhai </a:t>
            </a:r>
            <a:r>
              <a:rPr lang="en-GB" altLang="en-US" sz="2000" dirty="0" err="1" smtClean="0"/>
              <a:t>gwendidau</a:t>
            </a:r>
            <a:r>
              <a:rPr lang="en-GB" altLang="en-US" sz="2000" dirty="0" smtClean="0"/>
              <a:t> nawr yn </a:t>
            </a:r>
            <a:r>
              <a:rPr lang="en-GB" altLang="en-US" sz="2000" dirty="0" err="1" smtClean="0"/>
              <a:t>amlwg</a:t>
            </a:r>
            <a:endParaRPr lang="en-GB" altLang="en-US" sz="2000" dirty="0" smtClean="0"/>
          </a:p>
          <a:p>
            <a:r>
              <a:rPr lang="en-GB" altLang="en-US" sz="2000" dirty="0" smtClean="0"/>
              <a:t>Mae‘r model </a:t>
            </a:r>
            <a:r>
              <a:rPr lang="en-GB" altLang="en-US" sz="2000" dirty="0" err="1" smtClean="0"/>
              <a:t>camau</a:t>
            </a:r>
            <a:r>
              <a:rPr lang="en-GB" altLang="en-US" sz="2000" dirty="0" smtClean="0"/>
              <a:t> yn awgrymu fod meddwl plant yn fwy </a:t>
            </a:r>
            <a:r>
              <a:rPr lang="en-GB" altLang="en-US" sz="2000" dirty="0" err="1" smtClean="0"/>
              <a:t>cyson</a:t>
            </a:r>
            <a:r>
              <a:rPr lang="en-GB" altLang="en-US" sz="2000" dirty="0" smtClean="0"/>
              <a:t> nag </a:t>
            </a:r>
            <a:r>
              <a:rPr lang="en-GB" altLang="en-US" sz="2000" dirty="0" err="1" smtClean="0"/>
              <a:t>ydyw</a:t>
            </a:r>
            <a:r>
              <a:rPr lang="en-GB" altLang="en-US" sz="2000" dirty="0" smtClean="0"/>
              <a:t> (Seigler,2006)</a:t>
            </a:r>
          </a:p>
          <a:p>
            <a:pPr lvl="1"/>
            <a:r>
              <a:rPr lang="en-GB" altLang="en-US" sz="2000" dirty="0" smtClean="0"/>
              <a:t>Mae plant yn </a:t>
            </a:r>
            <a:r>
              <a:rPr lang="en-GB" altLang="en-US" sz="2000" dirty="0" err="1" smtClean="0"/>
              <a:t>aml</a:t>
            </a:r>
            <a:r>
              <a:rPr lang="en-GB" altLang="en-US" sz="2000" dirty="0" smtClean="0"/>
              <a:t> yn mynd yn </a:t>
            </a:r>
            <a:r>
              <a:rPr lang="en-GB" altLang="en-US" sz="2000" dirty="0" err="1" smtClean="0"/>
              <a:t>ôl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i</a:t>
            </a:r>
            <a:r>
              <a:rPr lang="en-GB" altLang="en-US" sz="2000" dirty="0" smtClean="0"/>
              <a:t> hen ffordd o feddwl/</a:t>
            </a:r>
            <a:r>
              <a:rPr lang="en-GB" altLang="en-US" sz="2000" dirty="0" err="1" smtClean="0"/>
              <a:t>actio</a:t>
            </a:r>
            <a:endParaRPr lang="en-GB" altLang="en-US" sz="2000" dirty="0" smtClean="0"/>
          </a:p>
          <a:p>
            <a:r>
              <a:rPr lang="en-GB" altLang="en-US" sz="2000" dirty="0" smtClean="0"/>
              <a:t>Mae </a:t>
            </a:r>
            <a:r>
              <a:rPr lang="en-GB" altLang="en-US" sz="2000" dirty="0" err="1" smtClean="0"/>
              <a:t>babanod</a:t>
            </a:r>
            <a:r>
              <a:rPr lang="en-GB" altLang="en-US" sz="2000" dirty="0" smtClean="0"/>
              <a:t> a </a:t>
            </a:r>
            <a:r>
              <a:rPr lang="en-GB" altLang="en-US" sz="2000" dirty="0" err="1" smtClean="0"/>
              <a:t>phlant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ifanc</a:t>
            </a:r>
            <a:r>
              <a:rPr lang="en-GB" altLang="en-US" sz="2000" dirty="0" smtClean="0"/>
              <a:t> yn </a:t>
            </a:r>
            <a:r>
              <a:rPr lang="en-GB" altLang="en-US" sz="2000" dirty="0"/>
              <a:t>f</a:t>
            </a:r>
            <a:r>
              <a:rPr lang="en-GB" altLang="en-US" sz="2000" dirty="0" smtClean="0"/>
              <a:t>wy </a:t>
            </a:r>
            <a:r>
              <a:rPr lang="en-GB" altLang="en-US" sz="2000" dirty="0" err="1" smtClean="0"/>
              <a:t>galluog</a:t>
            </a:r>
            <a:r>
              <a:rPr lang="en-GB" altLang="en-US" sz="2000" dirty="0" smtClean="0"/>
              <a:t> yn </a:t>
            </a:r>
            <a:r>
              <a:rPr lang="en-GB" altLang="en-US" sz="2000" dirty="0" err="1" smtClean="0"/>
              <a:t>wybyddol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na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gydnabyddwyd</a:t>
            </a:r>
            <a:r>
              <a:rPr lang="en-GB" altLang="en-US" sz="2000" dirty="0" smtClean="0"/>
              <a:t> gan Piaget</a:t>
            </a:r>
            <a:endParaRPr lang="en-GB" altLang="en-US" sz="2000" dirty="0"/>
          </a:p>
        </p:txBody>
      </p:sp>
      <p:sp>
        <p:nvSpPr>
          <p:cNvPr id="47108" name="Content Placeholder 5"/>
          <p:cNvSpPr>
            <a:spLocks noGrp="1"/>
          </p:cNvSpPr>
          <p:nvPr>
            <p:ph sz="half" idx="2"/>
          </p:nvPr>
        </p:nvSpPr>
        <p:spPr>
          <a:xfrm>
            <a:off x="5467341" y="1978025"/>
            <a:ext cx="4184034" cy="4596946"/>
          </a:xfrm>
        </p:spPr>
        <p:txBody>
          <a:bodyPr>
            <a:normAutofit lnSpcReduction="10000"/>
          </a:bodyPr>
          <a:lstStyle/>
          <a:p>
            <a:r>
              <a:rPr lang="en-US" altLang="en-US" sz="2000" dirty="0" smtClean="0"/>
              <a:t>Although Piaget’s theory remains highly influential, some weaknesses are now apparent</a:t>
            </a:r>
          </a:p>
          <a:p>
            <a:pPr lvl="1"/>
            <a:r>
              <a:rPr lang="en-US" altLang="en-US" sz="2000" dirty="0" smtClean="0"/>
              <a:t>The stage model depicts children’s thinking as being more consistent than it is (</a:t>
            </a:r>
            <a:r>
              <a:rPr lang="en-US" altLang="en-US" sz="2000" dirty="0" err="1" smtClean="0"/>
              <a:t>Seigler</a:t>
            </a:r>
            <a:r>
              <a:rPr lang="en-US" altLang="en-US" sz="2000" dirty="0" smtClean="0"/>
              <a:t>, 2006)</a:t>
            </a:r>
          </a:p>
          <a:p>
            <a:pPr lvl="2"/>
            <a:r>
              <a:rPr lang="en-US" altLang="en-US" sz="2000" dirty="0" smtClean="0"/>
              <a:t>Children often revert to old ways of thinking/acting</a:t>
            </a:r>
          </a:p>
          <a:p>
            <a:pPr lvl="1"/>
            <a:r>
              <a:rPr lang="en-US" altLang="en-US" sz="2000" dirty="0" smtClean="0"/>
              <a:t>Infants and young children are more cognitively competent than Piaget </a:t>
            </a:r>
            <a:r>
              <a:rPr lang="en-US" altLang="en-US" sz="2000" dirty="0" err="1" smtClean="0"/>
              <a:t>recognised</a:t>
            </a:r>
            <a:endParaRPr lang="en-US" altLang="en-US" sz="2000" dirty="0" smtClean="0"/>
          </a:p>
          <a:p>
            <a:endParaRPr lang="en-GB" altLang="en-US" dirty="0" smtClean="0"/>
          </a:p>
        </p:txBody>
      </p:sp>
      <p:pic>
        <p:nvPicPr>
          <p:cNvPr id="47109" name="Picture 6" descr="ANd9GcT2XRzzY7ddQZnGa2ZUGbYhkQbkTz71RhldrRNah_BETXoFv-Y5Wcz7rkd3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2648" y="249109"/>
            <a:ext cx="1169987" cy="136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03969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 smtClean="0"/>
              <a:t>Beirniadaethau</a:t>
            </a:r>
            <a:r>
              <a:rPr lang="en-GB" altLang="en-US" dirty="0" smtClean="0"/>
              <a:t> o Piaget </a:t>
            </a:r>
            <a:br>
              <a:rPr lang="en-GB" altLang="en-US" dirty="0" smtClean="0"/>
            </a:br>
            <a:r>
              <a:rPr lang="en-GB" altLang="en-US" dirty="0" smtClean="0"/>
              <a:t>Criticisms of Piaget </a:t>
            </a:r>
            <a:endParaRPr lang="en-US" altLang="cy-GB" dirty="0"/>
          </a:p>
        </p:txBody>
      </p:sp>
      <p:sp>
        <p:nvSpPr>
          <p:cNvPr id="45059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cy-GB" sz="2200" dirty="0" err="1" smtClean="0"/>
              <a:t>McGonigle</a:t>
            </a:r>
            <a:r>
              <a:rPr lang="en-US" altLang="cy-GB" sz="2200" dirty="0" smtClean="0"/>
              <a:t> (1987) </a:t>
            </a:r>
            <a:r>
              <a:rPr lang="en-US" altLang="cy-GB" sz="2200" dirty="0" err="1" smtClean="0"/>
              <a:t>wedi</a:t>
            </a:r>
            <a:r>
              <a:rPr lang="en-US" altLang="cy-GB" sz="2200" dirty="0" smtClean="0"/>
              <a:t> </a:t>
            </a:r>
            <a:r>
              <a:rPr lang="en-US" altLang="cy-GB" sz="2200" dirty="0" err="1" smtClean="0"/>
              <a:t>gweithio</a:t>
            </a:r>
            <a:r>
              <a:rPr lang="en-US" altLang="cy-GB" sz="2200" dirty="0" smtClean="0"/>
              <a:t> gyda </a:t>
            </a:r>
            <a:r>
              <a:rPr lang="en-US" altLang="cy-GB" sz="2200" dirty="0" err="1" smtClean="0"/>
              <a:t>mwncïod</a:t>
            </a:r>
            <a:endParaRPr lang="en-US" altLang="cy-GB" sz="2200" dirty="0" smtClean="0"/>
          </a:p>
          <a:p>
            <a:r>
              <a:rPr lang="en-US" altLang="cy-GB" sz="2200" dirty="0" err="1" smtClean="0"/>
              <a:t>Mwncïod</a:t>
            </a:r>
            <a:r>
              <a:rPr lang="en-US" altLang="cy-GB" sz="2200" dirty="0" smtClean="0"/>
              <a:t> </a:t>
            </a:r>
            <a:r>
              <a:rPr lang="en-US" altLang="cy-GB" sz="2200" dirty="0" err="1" smtClean="0"/>
              <a:t>wedi</a:t>
            </a:r>
            <a:r>
              <a:rPr lang="en-US" altLang="cy-GB" sz="2200" dirty="0" smtClean="0"/>
              <a:t> </a:t>
            </a:r>
            <a:r>
              <a:rPr lang="en-US" altLang="cy-GB" sz="2200" dirty="0" err="1" smtClean="0"/>
              <a:t>dysgu</a:t>
            </a:r>
            <a:r>
              <a:rPr lang="en-US" altLang="cy-GB" sz="2200" dirty="0" smtClean="0"/>
              <a:t> </a:t>
            </a:r>
            <a:r>
              <a:rPr lang="en-US" altLang="cy-GB" sz="2200" dirty="0" err="1" smtClean="0"/>
              <a:t>trefnu</a:t>
            </a:r>
            <a:r>
              <a:rPr lang="en-US" altLang="cy-GB" sz="2200" dirty="0" smtClean="0"/>
              <a:t> </a:t>
            </a:r>
            <a:r>
              <a:rPr lang="en-US" altLang="cy-GB" sz="2200" dirty="0" err="1" smtClean="0"/>
              <a:t>maint</a:t>
            </a:r>
            <a:r>
              <a:rPr lang="en-US" altLang="cy-GB" sz="2200" dirty="0" smtClean="0"/>
              <a:t> </a:t>
            </a:r>
            <a:r>
              <a:rPr lang="en-US" altLang="cy-GB" sz="2200" dirty="0" err="1" smtClean="0"/>
              <a:t>siap</a:t>
            </a:r>
            <a:r>
              <a:rPr lang="en-US" altLang="cy-GB" sz="2200" dirty="0" smtClean="0"/>
              <a:t> a </a:t>
            </a:r>
            <a:r>
              <a:rPr lang="en-US" altLang="cy-GB" sz="2200" dirty="0" err="1" smtClean="0"/>
              <a:t>lliw</a:t>
            </a:r>
            <a:r>
              <a:rPr lang="en-US" altLang="cy-GB" sz="2200" dirty="0" smtClean="0"/>
              <a:t> </a:t>
            </a:r>
            <a:r>
              <a:rPr lang="en-US" altLang="cy-GB" sz="2200" dirty="0" err="1" smtClean="0"/>
              <a:t>hyd</a:t>
            </a:r>
            <a:r>
              <a:rPr lang="en-US" altLang="cy-GB" sz="2200" dirty="0" smtClean="0"/>
              <a:t> at 12 </a:t>
            </a:r>
            <a:r>
              <a:rPr lang="en-US" altLang="cy-GB" sz="2200" dirty="0" err="1" smtClean="0"/>
              <a:t>gwrthrych</a:t>
            </a:r>
            <a:r>
              <a:rPr lang="en-US" altLang="cy-GB" sz="2200" dirty="0" smtClean="0"/>
              <a:t> </a:t>
            </a:r>
            <a:r>
              <a:rPr lang="en-US" altLang="cy-GB" sz="2200" dirty="0" err="1" smtClean="0"/>
              <a:t>ar</a:t>
            </a:r>
            <a:r>
              <a:rPr lang="en-US" altLang="cy-GB" sz="2200" dirty="0" smtClean="0"/>
              <a:t> </a:t>
            </a:r>
            <a:r>
              <a:rPr lang="en-US" altLang="cy-GB" sz="2200" dirty="0" err="1" smtClean="0"/>
              <a:t>sgrin</a:t>
            </a:r>
            <a:endParaRPr lang="en-US" altLang="cy-GB" sz="2200" dirty="0" smtClean="0"/>
          </a:p>
          <a:p>
            <a:r>
              <a:rPr lang="en-US" altLang="cy-GB" sz="2200" dirty="0" err="1" smtClean="0"/>
              <a:t>Yn</a:t>
            </a:r>
            <a:r>
              <a:rPr lang="en-US" altLang="cy-GB" sz="2200" dirty="0" smtClean="0"/>
              <a:t> </a:t>
            </a:r>
            <a:r>
              <a:rPr lang="en-US" altLang="cy-GB" sz="2200" dirty="0" err="1" smtClean="0"/>
              <a:t>cyfateb</a:t>
            </a:r>
            <a:r>
              <a:rPr lang="en-US" altLang="cy-GB" sz="2200" dirty="0" smtClean="0"/>
              <a:t> </a:t>
            </a:r>
            <a:r>
              <a:rPr lang="en-US" altLang="cy-GB" sz="2200" dirty="0" err="1" smtClean="0"/>
              <a:t>i</a:t>
            </a:r>
            <a:r>
              <a:rPr lang="en-US" altLang="cy-GB" sz="2200" dirty="0" smtClean="0"/>
              <a:t> </a:t>
            </a:r>
            <a:r>
              <a:rPr lang="en-US" altLang="cy-GB" sz="2200" dirty="0" err="1" smtClean="0"/>
              <a:t>lefel</a:t>
            </a:r>
            <a:r>
              <a:rPr lang="en-US" altLang="cy-GB" sz="2200" dirty="0" smtClean="0"/>
              <a:t> </a:t>
            </a:r>
            <a:r>
              <a:rPr lang="en-US" altLang="cy-GB" sz="2200" dirty="0" err="1" smtClean="0"/>
              <a:t>datblygiad</a:t>
            </a:r>
            <a:r>
              <a:rPr lang="en-US" altLang="cy-GB" sz="2200" dirty="0" smtClean="0"/>
              <a:t> </a:t>
            </a:r>
            <a:r>
              <a:rPr lang="en-US" altLang="cy-GB" sz="2200" dirty="0" err="1" smtClean="0"/>
              <a:t>plentyn</a:t>
            </a:r>
            <a:r>
              <a:rPr lang="en-US" altLang="cy-GB" sz="2200" dirty="0" smtClean="0"/>
              <a:t> 6-7 </a:t>
            </a:r>
            <a:r>
              <a:rPr lang="en-US" altLang="cy-GB" sz="2200" dirty="0" err="1" smtClean="0"/>
              <a:t>oed</a:t>
            </a:r>
            <a:endParaRPr lang="en-US" altLang="cy-GB" sz="2200" dirty="0" smtClean="0"/>
          </a:p>
          <a:p>
            <a:r>
              <a:rPr lang="en-US" altLang="cy-GB" sz="2200" dirty="0" smtClean="0"/>
              <a:t>Y </a:t>
            </a:r>
            <a:r>
              <a:rPr lang="en-US" altLang="cy-GB" sz="2200" dirty="0" err="1" smtClean="0"/>
              <a:t>tro</a:t>
            </a:r>
            <a:r>
              <a:rPr lang="en-US" altLang="cy-GB" sz="2200" dirty="0" smtClean="0"/>
              <a:t> </a:t>
            </a:r>
            <a:r>
              <a:rPr lang="en-US" altLang="cy-GB" sz="2200" dirty="0" err="1" smtClean="0"/>
              <a:t>cyntaf</a:t>
            </a:r>
            <a:r>
              <a:rPr lang="en-US" altLang="cy-GB" sz="2200" dirty="0" smtClean="0"/>
              <a:t> </a:t>
            </a:r>
            <a:r>
              <a:rPr lang="en-US" altLang="cy-GB" sz="2200" dirty="0" err="1" smtClean="0"/>
              <a:t>i</a:t>
            </a:r>
            <a:r>
              <a:rPr lang="en-US" altLang="cy-GB" sz="2200" dirty="0" smtClean="0"/>
              <a:t> </a:t>
            </a:r>
            <a:r>
              <a:rPr lang="en-US" altLang="cy-GB" sz="2200" dirty="0" err="1" smtClean="0"/>
              <a:t>hyn</a:t>
            </a:r>
            <a:r>
              <a:rPr lang="en-US" altLang="cy-GB" sz="2200" dirty="0" smtClean="0"/>
              <a:t> </a:t>
            </a:r>
            <a:r>
              <a:rPr lang="en-US" altLang="cy-GB" sz="2200" dirty="0" err="1" smtClean="0"/>
              <a:t>gael</a:t>
            </a:r>
            <a:r>
              <a:rPr lang="en-US" altLang="cy-GB" sz="2200" dirty="0" smtClean="0"/>
              <a:t> </a:t>
            </a:r>
            <a:r>
              <a:rPr lang="en-US" altLang="cy-GB" sz="2200" dirty="0" err="1" smtClean="0"/>
              <a:t>ei</a:t>
            </a:r>
            <a:r>
              <a:rPr lang="en-US" altLang="cy-GB" sz="2200" dirty="0" smtClean="0"/>
              <a:t> weld </a:t>
            </a:r>
            <a:r>
              <a:rPr lang="en-US" altLang="cy-GB" sz="2200" dirty="0" err="1" smtClean="0"/>
              <a:t>mewn</a:t>
            </a:r>
            <a:r>
              <a:rPr lang="en-US" altLang="cy-GB" sz="2200" dirty="0" smtClean="0"/>
              <a:t> </a:t>
            </a:r>
            <a:r>
              <a:rPr lang="en-US" altLang="cy-GB" sz="2200" dirty="0" err="1" smtClean="0"/>
              <a:t>anifail</a:t>
            </a:r>
            <a:endParaRPr lang="en-US" altLang="cy-GB" sz="2200" dirty="0" smtClean="0"/>
          </a:p>
          <a:p>
            <a:endParaRPr lang="en-US" altLang="cy-GB" dirty="0" smtClean="0"/>
          </a:p>
          <a:p>
            <a:endParaRPr lang="en-US" altLang="cy-GB" dirty="0" smtClean="0"/>
          </a:p>
        </p:txBody>
      </p:sp>
      <p:sp>
        <p:nvSpPr>
          <p:cNvPr id="45060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cy-GB" sz="2200" dirty="0" err="1" smtClean="0"/>
              <a:t>McGonigle</a:t>
            </a:r>
            <a:r>
              <a:rPr lang="en-GB" altLang="cy-GB" sz="2200" dirty="0" smtClean="0"/>
              <a:t> (1987) worked with monkeys</a:t>
            </a:r>
          </a:p>
          <a:p>
            <a:r>
              <a:rPr lang="en-GB" altLang="cy-GB" sz="2200" dirty="0"/>
              <a:t>L</a:t>
            </a:r>
            <a:r>
              <a:rPr lang="en-GB" altLang="cy-GB" sz="2200" dirty="0" smtClean="0"/>
              <a:t>earnt how to organise the size, shape and colour of up to 12 objects on screen</a:t>
            </a:r>
          </a:p>
          <a:p>
            <a:r>
              <a:rPr lang="en-GB" altLang="cy-GB" sz="2200" dirty="0" smtClean="0"/>
              <a:t>This reflects 6-7 year old child development</a:t>
            </a:r>
          </a:p>
          <a:p>
            <a:r>
              <a:rPr lang="en-GB" altLang="cy-GB" sz="2200" dirty="0" smtClean="0"/>
              <a:t>The first time this has been demonstrated in animals</a:t>
            </a:r>
          </a:p>
          <a:p>
            <a:endParaRPr lang="en-GB" altLang="cy-GB" dirty="0" smtClean="0"/>
          </a:p>
          <a:p>
            <a:endParaRPr lang="en-GB" altLang="cy-GB" dirty="0" smtClean="0"/>
          </a:p>
          <a:p>
            <a:endParaRPr lang="en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485426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Ffactorau cymdeithasol</a:t>
            </a:r>
            <a:br>
              <a:rPr lang="en-GB" altLang="en-US" smtClean="0"/>
            </a:br>
            <a:r>
              <a:rPr lang="en-GB" altLang="en-US" smtClean="0"/>
              <a:t>Social factors</a:t>
            </a:r>
            <a:endParaRPr lang="en-GB" altLang="en-US" dirty="0" smtClean="0"/>
          </a:p>
        </p:txBody>
      </p:sp>
      <p:sp>
        <p:nvSpPr>
          <p:cNvPr id="4915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altLang="en-US" sz="2200" dirty="0" smtClean="0"/>
              <a:t>Damcaniaeth Piaget yn </a:t>
            </a:r>
            <a:r>
              <a:rPr lang="en-GB" altLang="en-US" sz="2200" dirty="0" err="1" smtClean="0"/>
              <a:t>anwybyddu</a:t>
            </a:r>
            <a:r>
              <a:rPr lang="en-GB" altLang="en-US" sz="2200" dirty="0" smtClean="0"/>
              <a:t> </a:t>
            </a:r>
            <a:r>
              <a:rPr lang="en-GB" altLang="en-US" sz="2200" dirty="0" err="1" smtClean="0"/>
              <a:t>rôl</a:t>
            </a:r>
            <a:r>
              <a:rPr lang="en-GB" altLang="en-US" sz="2200" dirty="0" smtClean="0"/>
              <a:t> </a:t>
            </a:r>
            <a:r>
              <a:rPr lang="en-GB" altLang="en-US" sz="2200" dirty="0" err="1" smtClean="0"/>
              <a:t>ffactorau</a:t>
            </a:r>
            <a:r>
              <a:rPr lang="en-GB" altLang="en-US" sz="2200" dirty="0" smtClean="0"/>
              <a:t> </a:t>
            </a:r>
            <a:r>
              <a:rPr lang="en-GB" altLang="en-US" sz="2200" dirty="0" err="1" smtClean="0"/>
              <a:t>cymdeithasol</a:t>
            </a:r>
            <a:r>
              <a:rPr lang="en-GB" altLang="en-US" sz="2200" dirty="0" smtClean="0"/>
              <a:t> mewn dysgu a </a:t>
            </a:r>
            <a:r>
              <a:rPr lang="en-GB" altLang="en-US" sz="2200" dirty="0" err="1" smtClean="0"/>
              <a:t>datblygiad</a:t>
            </a:r>
            <a:r>
              <a:rPr lang="en-GB" altLang="en-US" sz="2200" dirty="0" smtClean="0"/>
              <a:t> </a:t>
            </a:r>
            <a:r>
              <a:rPr lang="en-GB" altLang="en-US" sz="2200" dirty="0" err="1" smtClean="0"/>
              <a:t>gwybyddol</a:t>
            </a:r>
            <a:endParaRPr lang="en-GB" altLang="en-US" sz="2200" dirty="0" smtClean="0"/>
          </a:p>
          <a:p>
            <a:r>
              <a:rPr lang="en-GB" altLang="en-US" sz="2200" dirty="0" smtClean="0"/>
              <a:t>Gweld y </a:t>
            </a:r>
            <a:r>
              <a:rPr lang="en-GB" altLang="en-US" sz="2200" dirty="0" err="1" smtClean="0"/>
              <a:t>plentyn</a:t>
            </a:r>
            <a:r>
              <a:rPr lang="en-GB" altLang="en-US" sz="2200" dirty="0" smtClean="0"/>
              <a:t> fel ‘</a:t>
            </a:r>
            <a:r>
              <a:rPr lang="en-GB" altLang="en-US" sz="2200" dirty="0" err="1" smtClean="0"/>
              <a:t>gwyddonydd</a:t>
            </a:r>
            <a:r>
              <a:rPr lang="en-GB" altLang="en-US" sz="2200" dirty="0" smtClean="0"/>
              <a:t>’ yn datblygu- yn </a:t>
            </a:r>
            <a:r>
              <a:rPr lang="en-GB" altLang="en-US" sz="2200" dirty="0" err="1" smtClean="0"/>
              <a:t>datblygu’n</a:t>
            </a:r>
            <a:r>
              <a:rPr lang="en-GB" altLang="en-US" sz="2200" dirty="0" smtClean="0"/>
              <a:t> </a:t>
            </a:r>
            <a:r>
              <a:rPr lang="en-GB" altLang="en-US" sz="2200" dirty="0" err="1" smtClean="0"/>
              <a:t>annibynnol</a:t>
            </a:r>
            <a:r>
              <a:rPr lang="en-GB" altLang="en-US" sz="2200" dirty="0" smtClean="0"/>
              <a:t> </a:t>
            </a:r>
            <a:r>
              <a:rPr lang="en-GB" altLang="en-US" sz="2200" dirty="0" err="1" smtClean="0"/>
              <a:t>o’i</a:t>
            </a:r>
            <a:r>
              <a:rPr lang="en-GB" altLang="en-US" sz="2200" dirty="0" smtClean="0"/>
              <a:t> </a:t>
            </a:r>
            <a:r>
              <a:rPr lang="en-GB" altLang="en-US" sz="2200" dirty="0" err="1" smtClean="0"/>
              <a:t>fyd</a:t>
            </a:r>
            <a:r>
              <a:rPr lang="en-GB" altLang="en-US" sz="2200" dirty="0" smtClean="0"/>
              <a:t> </a:t>
            </a:r>
            <a:r>
              <a:rPr lang="en-GB" altLang="en-US" sz="2200" dirty="0" err="1" smtClean="0"/>
              <a:t>cymdeithasol</a:t>
            </a:r>
            <a:endParaRPr lang="en-GB" altLang="en-US" sz="2200" dirty="0" smtClean="0"/>
          </a:p>
          <a:p>
            <a:r>
              <a:rPr lang="en-GB" altLang="en-US" sz="2200" dirty="0" smtClean="0"/>
              <a:t>Damcaniaeth Vygotsky i’r </a:t>
            </a:r>
            <a:r>
              <a:rPr lang="en-GB" altLang="en-US" sz="2200" dirty="0" err="1" smtClean="0"/>
              <a:t>gwrthwyneb</a:t>
            </a:r>
            <a:r>
              <a:rPr lang="en-GB" altLang="en-US" sz="2200" dirty="0" smtClean="0"/>
              <a:t> yn </a:t>
            </a:r>
            <a:r>
              <a:rPr lang="en-GB" altLang="en-US" sz="2200" dirty="0" err="1" smtClean="0"/>
              <a:t>canolbwyntio</a:t>
            </a:r>
            <a:r>
              <a:rPr lang="en-GB" altLang="en-US" sz="2200" dirty="0" smtClean="0"/>
              <a:t> </a:t>
            </a:r>
            <a:r>
              <a:rPr lang="en-GB" altLang="en-US" sz="2200" dirty="0" err="1" smtClean="0"/>
              <a:t>ar</a:t>
            </a:r>
            <a:r>
              <a:rPr lang="en-GB" altLang="en-US" sz="2200" dirty="0" smtClean="0"/>
              <a:t> </a:t>
            </a:r>
            <a:r>
              <a:rPr lang="en-GB" altLang="en-US" sz="2200" dirty="0" err="1" smtClean="0"/>
              <a:t>ddatblygiad</a:t>
            </a:r>
            <a:r>
              <a:rPr lang="en-GB" altLang="en-US" sz="2200" dirty="0" smtClean="0"/>
              <a:t> plant fel proses </a:t>
            </a:r>
            <a:r>
              <a:rPr lang="en-GB" altLang="en-US" sz="2200" dirty="0" err="1" smtClean="0"/>
              <a:t>cymdeithasol</a:t>
            </a:r>
            <a:endParaRPr lang="en-GB" altLang="en-US" sz="2200" dirty="0"/>
          </a:p>
        </p:txBody>
      </p:sp>
      <p:sp>
        <p:nvSpPr>
          <p:cNvPr id="4915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US" altLang="en-US" sz="2200" dirty="0" smtClean="0"/>
              <a:t>Piaget’s theory ignores the role of social factors in learning &amp; cognitive development</a:t>
            </a:r>
          </a:p>
          <a:p>
            <a:r>
              <a:rPr lang="en-US" altLang="en-US" sz="2200" dirty="0" smtClean="0"/>
              <a:t>Saw child as a developing “scientist” – developing independently from its social world</a:t>
            </a:r>
          </a:p>
          <a:p>
            <a:r>
              <a:rPr lang="en-US" altLang="en-US" sz="2200" dirty="0" smtClean="0"/>
              <a:t>Vygotsky’s theory in contrast focuses on child development as a social process</a:t>
            </a:r>
          </a:p>
          <a:p>
            <a:endParaRPr lang="en-GB" altLang="en-US" dirty="0"/>
          </a:p>
        </p:txBody>
      </p:sp>
      <p:pic>
        <p:nvPicPr>
          <p:cNvPr id="49157" name="Picture 5" descr="ANd9GcRRMtaip55uY5bRoIWMmwwChv2txg6D3PuD8_o5o_sTomm3kgnVMagoqVM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8193" y="453814"/>
            <a:ext cx="1799860" cy="1312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4334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dirty="0" err="1" smtClean="0"/>
              <a:t>Newidiadau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i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ddamcaniaeth</a:t>
            </a:r>
            <a:r>
              <a:rPr lang="en-US" altLang="en-US" dirty="0" smtClean="0"/>
              <a:t> Piaget</a:t>
            </a:r>
            <a:br>
              <a:rPr lang="en-US" altLang="en-US" dirty="0" smtClean="0"/>
            </a:br>
            <a:r>
              <a:rPr lang="en-US" altLang="en-US" dirty="0" smtClean="0"/>
              <a:t>Changes to Piaget’s theory</a:t>
            </a:r>
          </a:p>
        </p:txBody>
      </p:sp>
      <p:sp>
        <p:nvSpPr>
          <p:cNvPr id="60419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lvl="1"/>
            <a:r>
              <a:rPr lang="en-US" altLang="en-US" sz="2400" dirty="0" smtClean="0"/>
              <a:t>Y </a:t>
            </a:r>
            <a:r>
              <a:rPr lang="en-US" altLang="en-US" sz="2400" dirty="0" err="1" smtClean="0"/>
              <a:t>camau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oedran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wedi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eu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hadolygu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yn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sgil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ymchwil</a:t>
            </a:r>
            <a:r>
              <a:rPr lang="en-US" altLang="en-US" sz="2400" dirty="0" smtClean="0"/>
              <a:t> modern</a:t>
            </a:r>
          </a:p>
          <a:p>
            <a:pPr lvl="1"/>
            <a:r>
              <a:rPr lang="en-US" altLang="en-US" sz="2400" dirty="0" smtClean="0"/>
              <a:t>Y </a:t>
            </a:r>
            <a:r>
              <a:rPr lang="en-US" altLang="en-US" sz="2400" dirty="0" err="1" smtClean="0"/>
              <a:t>syniad</a:t>
            </a:r>
            <a:r>
              <a:rPr lang="en-US" altLang="en-US" sz="2400" dirty="0" smtClean="0"/>
              <a:t> o </a:t>
            </a:r>
            <a:r>
              <a:rPr lang="en-US" altLang="en-US" sz="2400" dirty="0" err="1" smtClean="0"/>
              <a:t>newid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yn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ôl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i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gamau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blaenorol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yn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debygol</a:t>
            </a:r>
            <a:endParaRPr lang="en-US" altLang="en-US" sz="2400" dirty="0" smtClean="0"/>
          </a:p>
          <a:p>
            <a:pPr lvl="1"/>
            <a:endParaRPr lang="en-US" altLang="en-US" sz="2400" dirty="0" smtClean="0"/>
          </a:p>
          <a:p>
            <a:r>
              <a:rPr lang="en-US" altLang="en-US" sz="2400" dirty="0" smtClean="0"/>
              <a:t>Dull Vygotsky </a:t>
            </a:r>
            <a:r>
              <a:rPr lang="en-US" altLang="en-US" sz="2400" dirty="0" err="1" smtClean="0"/>
              <a:t>yn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ystyried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rôl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pwerus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prosesau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cymdeithasol</a:t>
            </a:r>
            <a:endParaRPr lang="en-US" altLang="en-US" sz="2400" dirty="0" smtClean="0"/>
          </a:p>
        </p:txBody>
      </p:sp>
      <p:sp>
        <p:nvSpPr>
          <p:cNvPr id="60420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lvl="1"/>
            <a:r>
              <a:rPr lang="en-GB" altLang="en-US" sz="2400" dirty="0" smtClean="0"/>
              <a:t>The age bands have been reviewed in light of modern research</a:t>
            </a:r>
          </a:p>
          <a:p>
            <a:pPr lvl="1"/>
            <a:r>
              <a:rPr lang="en-GB" altLang="en-US" sz="2400" dirty="0" smtClean="0"/>
              <a:t>The idea of movement back to prior stages is likely </a:t>
            </a:r>
          </a:p>
          <a:p>
            <a:pPr lvl="1"/>
            <a:endParaRPr lang="en-GB" altLang="en-US" sz="2400" dirty="0" smtClean="0"/>
          </a:p>
          <a:p>
            <a:r>
              <a:rPr lang="en-GB" altLang="en-US" sz="2400" dirty="0" smtClean="0"/>
              <a:t>Vygotsky’s approach takes into account the powerful role of social processes </a:t>
            </a:r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  <p:pic>
        <p:nvPicPr>
          <p:cNvPr id="60421" name="Picture 6" descr="ANd9GcS7b6V5o53YenKBu-Oa8Xrk6HzY3AdkjeE7F9zA1kVvGMNb5ou5N4JWhnY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3092" y="379411"/>
            <a:ext cx="1757467" cy="1331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1198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Llyfryddiaeth  References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sz="1600" dirty="0" err="1"/>
              <a:t>Boeree</a:t>
            </a:r>
            <a:r>
              <a:rPr lang="cy-GB" sz="1600" dirty="0"/>
              <a:t>, C.G. ( 2006) </a:t>
            </a:r>
            <a:r>
              <a:rPr lang="cy-GB" sz="1600" i="1" dirty="0"/>
              <a:t>Jean </a:t>
            </a:r>
            <a:r>
              <a:rPr lang="cy-GB" sz="1600" i="1" dirty="0" err="1"/>
              <a:t>Piaget</a:t>
            </a:r>
            <a:r>
              <a:rPr lang="cy-GB" sz="1600" i="1" dirty="0"/>
              <a:t> 1896 - 1980 </a:t>
            </a:r>
            <a:r>
              <a:rPr lang="cy-GB" sz="1600" i="1" dirty="0" err="1"/>
              <a:t>Biography</a:t>
            </a:r>
            <a:r>
              <a:rPr lang="cy-GB" sz="1600" dirty="0"/>
              <a:t>. Available at </a:t>
            </a:r>
            <a:r>
              <a:rPr lang="cy-GB" sz="1600" dirty="0">
                <a:hlinkClick r:id="rId2"/>
              </a:rPr>
              <a:t>http://webspace.ship.edu/cgboer/piaget.html</a:t>
            </a:r>
            <a:r>
              <a:rPr lang="cy-GB" sz="1600" dirty="0"/>
              <a:t> [ Accessed </a:t>
            </a:r>
            <a:r>
              <a:rPr lang="en-GB" sz="1600" dirty="0"/>
              <a:t>23.6.17</a:t>
            </a:r>
            <a:r>
              <a:rPr lang="cy-GB" sz="1600" dirty="0"/>
              <a:t>]</a:t>
            </a:r>
          </a:p>
          <a:p>
            <a:r>
              <a:rPr lang="cy-GB" sz="1600" dirty="0"/>
              <a:t>Macblain, S. (2014) How Children Learn. Sage: London</a:t>
            </a:r>
            <a:endParaRPr lang="en-GB" sz="1600" dirty="0"/>
          </a:p>
          <a:p>
            <a:r>
              <a:rPr lang="en-US" altLang="cy-GB" sz="1600" dirty="0" err="1"/>
              <a:t>McGonigle</a:t>
            </a:r>
            <a:r>
              <a:rPr lang="en-US" altLang="cy-GB" sz="1600" dirty="0"/>
              <a:t>, Brendan O. (1987) Non-verbal thinking by animals? </a:t>
            </a:r>
            <a:r>
              <a:rPr lang="en-US" altLang="cy-GB" sz="1600" i="1" dirty="0"/>
              <a:t>Nature</a:t>
            </a:r>
            <a:r>
              <a:rPr lang="en-US" altLang="cy-GB" sz="1600" dirty="0"/>
              <a:t>. Vol 325(7000) Jan 1987, 110-112.</a:t>
            </a:r>
          </a:p>
          <a:p>
            <a:r>
              <a:rPr lang="en-US" altLang="cy-GB" sz="1600" dirty="0"/>
              <a:t>Mooney, C. (2013) Theories of Childhood. Minnesota: Red leaf Press </a:t>
            </a:r>
          </a:p>
          <a:p>
            <a:r>
              <a:rPr lang="en-US" altLang="cy-GB" sz="1600" dirty="0" err="1"/>
              <a:t>Seigler</a:t>
            </a:r>
            <a:r>
              <a:rPr lang="en-US" altLang="cy-GB" sz="1600" dirty="0"/>
              <a:t>, R.S ( 2006) Chapter 11 </a:t>
            </a:r>
            <a:r>
              <a:rPr lang="en-US" altLang="cy-GB" sz="1600" dirty="0" err="1"/>
              <a:t>Microgenetic</a:t>
            </a:r>
            <a:r>
              <a:rPr lang="en-US" altLang="cy-GB" sz="1600" dirty="0"/>
              <a:t> Analyses of Learning. Available at </a:t>
            </a:r>
            <a:r>
              <a:rPr lang="en-US" altLang="cy-GB" sz="1600" dirty="0">
                <a:hlinkClick r:id="rId3"/>
              </a:rPr>
              <a:t>http://www.psy.cmu.edu/~siegler/siegler06hnbk.pdf</a:t>
            </a:r>
            <a:r>
              <a:rPr lang="en-US" altLang="cy-GB" sz="1600" dirty="0"/>
              <a:t> [ Accessed </a:t>
            </a:r>
            <a:r>
              <a:rPr lang="en-GB" sz="1600" dirty="0"/>
              <a:t>23.6.17</a:t>
            </a:r>
            <a:r>
              <a:rPr lang="en-US" altLang="cy-GB" sz="1600" dirty="0"/>
              <a:t>]</a:t>
            </a:r>
          </a:p>
          <a:p>
            <a:r>
              <a:rPr lang="en-US" altLang="cy-GB" sz="1600" dirty="0" err="1"/>
              <a:t>Slavin</a:t>
            </a:r>
            <a:r>
              <a:rPr lang="en-US" altLang="cy-GB" sz="1600" dirty="0"/>
              <a:t>, R.E. ( 2009</a:t>
            </a:r>
            <a:r>
              <a:rPr lang="en-US" altLang="cy-GB" sz="1600" i="1" dirty="0"/>
              <a:t>) Educational Psychology. Theory and Practice. </a:t>
            </a:r>
            <a:r>
              <a:rPr lang="en-US" altLang="cy-GB" sz="1600" dirty="0"/>
              <a:t>New Jersey: Pearson.</a:t>
            </a:r>
          </a:p>
          <a:p>
            <a:r>
              <a:rPr lang="en-GB" sz="1600" dirty="0"/>
              <a:t>Image of Piaget ( 2006) Available at </a:t>
            </a:r>
            <a:r>
              <a:rPr lang="en-GB" sz="1600" dirty="0">
                <a:hlinkClick r:id="rId2"/>
              </a:rPr>
              <a:t>http://webspace.ship.edu/cgboer/piaget.html</a:t>
            </a:r>
            <a:r>
              <a:rPr lang="en-GB" sz="1600" dirty="0"/>
              <a:t> [ Accessed 23.6.17]</a:t>
            </a:r>
          </a:p>
          <a:p>
            <a:endParaRPr lang="cy-GB" sz="1600" dirty="0"/>
          </a:p>
        </p:txBody>
      </p:sp>
    </p:spTree>
    <p:extLst>
      <p:ext uri="{BB962C8B-B14F-4D97-AF65-F5344CB8AC3E}">
        <p14:creationId xmlns:p14="http://schemas.microsoft.com/office/powerpoint/2010/main" val="3061350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240</TotalTime>
  <Words>2600</Words>
  <Application>Microsoft Office PowerPoint</Application>
  <PresentationFormat>Widescreen</PresentationFormat>
  <Paragraphs>264</Paragraphs>
  <Slides>40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7" baseType="lpstr">
      <vt:lpstr>Arial</vt:lpstr>
      <vt:lpstr>Calibri</vt:lpstr>
      <vt:lpstr>Palatino Linotype</vt:lpstr>
      <vt:lpstr>Trebuchet MS</vt:lpstr>
      <vt:lpstr>Wingdings</vt:lpstr>
      <vt:lpstr>Wingdings 3</vt:lpstr>
      <vt:lpstr>Facet</vt:lpstr>
      <vt:lpstr>Dysgu yn yr 21ain Ganrif 21st Century Learning  </vt:lpstr>
      <vt:lpstr>Gorolwg Sesiwn / Session Overview</vt:lpstr>
      <vt:lpstr>Deilliannau Dysgu Learning Outcomes </vt:lpstr>
      <vt:lpstr>Deilliannau Dysgu Learning Outcomes</vt:lpstr>
      <vt:lpstr>Deilliannau Dysgu Learning Outcomes</vt:lpstr>
      <vt:lpstr>Deilliannau Dysgu Learning Outcomes</vt:lpstr>
      <vt:lpstr>Aseiniad  Assignment</vt:lpstr>
      <vt:lpstr> Un damcaniaeth seicolegol perthnasol One relevant psychological theory</vt:lpstr>
      <vt:lpstr>Datblygiad  Gwybyddol Cognitive Development</vt:lpstr>
      <vt:lpstr>PowerPoint Presentation</vt:lpstr>
      <vt:lpstr>Sgemau                       Schemas</vt:lpstr>
      <vt:lpstr>Asimileiddio a Chymhwyso Assimilation and Accomodation</vt:lpstr>
      <vt:lpstr>Trafodaeth               Discussion</vt:lpstr>
      <vt:lpstr>Damcaniaeth Piaget  Piaget’s Theory</vt:lpstr>
      <vt:lpstr>Camau datblygiadol Piaget Piaget’s developmental stages</vt:lpstr>
      <vt:lpstr>Damcaniaeth Piaget Piaget’s Theory  </vt:lpstr>
      <vt:lpstr>Cyn-weithredol (2-7 oed) Pre-operational (2-7 years) </vt:lpstr>
      <vt:lpstr>Cyn-weithredol (2-7 oed) Pre-operational (2-7 years) </vt:lpstr>
      <vt:lpstr>Yn ôl Piaget: According to Piaget:</vt:lpstr>
      <vt:lpstr>Profi egosentriaeth Tests of egocentrism</vt:lpstr>
      <vt:lpstr>Beirniadaeth o’r dasg Criticisms of the task </vt:lpstr>
      <vt:lpstr> Animeiddiaeth Animism</vt:lpstr>
      <vt:lpstr>Canoli Centration</vt:lpstr>
      <vt:lpstr>Tasgau Cadwraeth / Conservation Tasks </vt:lpstr>
      <vt:lpstr>Tasg / Task</vt:lpstr>
      <vt:lpstr>Goblygiadau Addysgol  Educational Implications </vt:lpstr>
      <vt:lpstr>Goblygiadau Addysgol  Educational Implications </vt:lpstr>
      <vt:lpstr>Concrit gweithredol (7-11 oed) Concrete operational (7-11 years)</vt:lpstr>
      <vt:lpstr>Concrit gweithredol (7-11 oed) Concrete operational (7-11 years)</vt:lpstr>
      <vt:lpstr>Concrit gweithredol (7-11 oed) Concrete operational (7-11 years)</vt:lpstr>
      <vt:lpstr>Tasg / Task</vt:lpstr>
      <vt:lpstr>Goblygiadau Addysgol   Educational implications </vt:lpstr>
      <vt:lpstr>Goblygiadau Addysgol  Educational implications </vt:lpstr>
      <vt:lpstr>Goblygiadau Addysgol  Educational implications </vt:lpstr>
      <vt:lpstr>PowerPoint Presentation</vt:lpstr>
      <vt:lpstr>Beirniadaethau o Piaget  Criticisms of Piaget </vt:lpstr>
      <vt:lpstr>Beirniadaethau o Piaget  Criticisms of Piaget </vt:lpstr>
      <vt:lpstr>Ffactorau cymdeithasol Social factors</vt:lpstr>
      <vt:lpstr>Newidiadau i ddamcaniaeth Piaget Changes to Piaget’s theory</vt:lpstr>
      <vt:lpstr>Llyfryddiaeth  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Baggott</dc:creator>
  <cp:lastModifiedBy>Helen A Griffiths</cp:lastModifiedBy>
  <cp:revision>24</cp:revision>
  <dcterms:created xsi:type="dcterms:W3CDTF">2019-07-09T09:55:30Z</dcterms:created>
  <dcterms:modified xsi:type="dcterms:W3CDTF">2020-12-01T10:40:37Z</dcterms:modified>
</cp:coreProperties>
</file>