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949" r:id="rId2"/>
  </p:sldMasterIdLst>
  <p:notesMasterIdLst>
    <p:notesMasterId r:id="rId24"/>
  </p:notesMasterIdLst>
  <p:handoutMasterIdLst>
    <p:handoutMasterId r:id="rId25"/>
  </p:handoutMasterIdLst>
  <p:sldIdLst>
    <p:sldId id="256" r:id="rId3"/>
    <p:sldId id="278" r:id="rId4"/>
    <p:sldId id="280" r:id="rId5"/>
    <p:sldId id="316" r:id="rId6"/>
    <p:sldId id="258" r:id="rId7"/>
    <p:sldId id="320" r:id="rId8"/>
    <p:sldId id="260" r:id="rId9"/>
    <p:sldId id="332" r:id="rId10"/>
    <p:sldId id="344" r:id="rId11"/>
    <p:sldId id="345" r:id="rId12"/>
    <p:sldId id="346" r:id="rId13"/>
    <p:sldId id="347" r:id="rId14"/>
    <p:sldId id="287" r:id="rId15"/>
    <p:sldId id="328" r:id="rId16"/>
    <p:sldId id="330" r:id="rId17"/>
    <p:sldId id="262" r:id="rId18"/>
    <p:sldId id="266" r:id="rId19"/>
    <p:sldId id="272" r:id="rId20"/>
    <p:sldId id="273" r:id="rId21"/>
    <p:sldId id="285" r:id="rId22"/>
    <p:sldId id="331" r:id="rId23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40" autoAdjust="0"/>
    <p:restoredTop sz="77425" autoAdjust="0"/>
  </p:normalViewPr>
  <p:slideViewPr>
    <p:cSldViewPr>
      <p:cViewPr varScale="1">
        <p:scale>
          <a:sx n="81" d="100"/>
          <a:sy n="81" d="100"/>
        </p:scale>
        <p:origin x="1408" y="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E2F9C7A6-B772-C2E3-7F38-E46FE5161C9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58C6C0F-3826-27CA-26F2-0FB538F4643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7A64A9B5-5BE9-DB4E-4705-AA01AEE9E10B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C894779A-EB79-9235-732B-7E03E99AE3D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E952F83-3DFC-46DF-8C7F-CB7BA87B74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112E598-BFBE-78D2-5A32-48E8EF0D95D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4B66EAD9-A7AF-27EA-8D42-2606A237F04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2" name="Rectangle 4">
            <a:extLst>
              <a:ext uri="{FF2B5EF4-FFF2-40B4-BE49-F238E27FC236}">
                <a16:creationId xmlns:a16="http://schemas.microsoft.com/office/drawing/2014/main" id="{9EBE0EB1-ED63-9B87-C733-805B928B51B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EE881A5-2D22-CD79-4B39-69D9082C37B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6B90490-D463-1488-57FB-4E5C00226AD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D253DA5C-A076-1AD8-7DA7-BEE6AB47A39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71769736-C589-4C25-A829-65147A2379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23101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6902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59164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73722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12269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44234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51325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63195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13311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7796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4428-E2D9-02B1-A2DA-88B3E0FF8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003BC9-A7C0-4A6C-90DA-BF7428C6818B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4F3BB-9633-DA0C-E805-0F3BC9539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A5DF-CC22-82A0-24CA-AD9E5FE6D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3616E-F5E3-4B59-8935-5C44884F58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160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876485-D3F9-4AC2-930F-6E3D8ED0A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B5B85-E6E5-4632-875C-0E6A3000B39E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F468A2-B67F-7117-AFBA-4C6C9C47C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E2467-5B5A-F30F-32CD-AAE0E3604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AD8D9-6827-4A0C-BF28-A51E33BD92A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59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17946-64D9-DC58-C9A9-02CD49C23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1D7AD-01A3-454B-95CC-D4D4EB9881E1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413012C-4F40-AB41-427E-9979102B4E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19A56-FD57-4C88-8607-08FDAE60C2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7920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35AB28F-5E20-146D-D1DA-BD2262447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A1715-DF3B-4658-B682-DCA863364E1F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431DF-86B9-A0F4-E9B2-2665956C50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8402B-94D1-4850-BDD1-39CB0FB47D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5813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33E1F70-5EAF-DE23-8D61-08C4E99AC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A36E0-0EBC-49A7-83AE-7B5524F6D403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88BBDB4-4DB4-B773-AA11-66BD46F549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B518C-BAA0-4673-AB95-72B7C66D7F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7339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9C75EE2-84EB-897A-150D-C3360D732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EAC23-F888-49A2-B007-5F0E5CA55513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7F57324-A1D3-1826-4AD0-23F2B34D50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72BC8-F192-4A9D-A624-45C65191F1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0108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064A730-A84D-95ED-E366-3CB067E59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AB163-E791-4554-BA81-44AB2343F472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906F15A-C578-F948-E769-8B084BF78E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B37F5-31BF-4625-B85A-CFB7595745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6975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7E51362-D2B3-DDF9-7068-F19EBBC6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376CD-E785-45CC-B413-C745EF1FA292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6D90F-1445-9DA0-71CE-96FEF981D0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A9DFF-67B6-47E2-A617-517793A02C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6235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48419FF-8CED-3CA4-47D4-1A8FEC643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A47DB-3605-4DA6-A56C-7923E56BED49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155DC-6394-7034-69A9-1D79F518C5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E213C3-687D-4505-8DFB-6C79E52C8F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6848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2D552-52D0-091C-66CD-B40ADA172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EC078-4FC9-4BF6-83CB-B7890C720420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C93CAE6-1A6E-9770-7C47-9635B6DB0C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1A650-E734-4596-84AB-532A9CE3924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4868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0B824B-B3AC-C27E-686A-AF9E0C47D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BF754-DE62-42FB-AEFD-AD6ED79B7222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9265F0E-CF0D-9640-CE96-AEFA8A8B97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EB4A8-4E58-4761-BCDB-6C94A2F258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5203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83679-5FA3-B682-6EC6-2CFA803C99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CD2DFE-40EB-456F-9C47-0D20BD1F6520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9EB61-6BE2-7F6E-7600-A543AFAE0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F9F1C-B1FD-99E7-55BE-814736B3B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56538-8718-473D-A5A6-F1CA98B46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1701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06F76-DB62-E2BF-6939-A25B2BCC5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C42B4-4545-4B0B-8922-C1BEB82246AC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DA47D-B240-2944-F3A8-C9D640D8E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28C08-7918-0025-049E-575CF6A1F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646EA-3FBA-4312-AF5F-311BA8B2DF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62937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B7363-22CD-21DF-30EB-6EED93018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6B17B7-FB5B-420C-BCB0-3396EB0F00DD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5150A44-31FC-9098-3961-C2FB7F43AA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7CF4C-773B-4ED9-8D0C-938F2C942B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0143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816C2BD-3ADA-C16C-2318-46C36F4E6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60D63-3B36-41E7-9D99-4DFD85FC7798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CD60A-556D-C549-286A-8D8DEC420C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EED64-39AA-44AE-9E3A-E838ECA743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59339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0D6982-F7E0-9336-3B03-2D1AE755D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F7EB-9131-484E-9C4E-C8B1878B54B0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A71A6CD1-B4D3-3F2E-EB02-70A8B215A0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F6AAE-FD38-4B58-9EC6-BAFB6C68C82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98730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F9C11FF-7DB8-B33B-4C36-99849B307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E5B52-DBD4-4A71-BEB2-FDF755445425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44FEA-E0CA-7E07-650C-D52C104AF9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59D60-A8C4-4280-9700-9728308782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24643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F874022-BA55-5290-A74C-BE181611F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B8B02-2768-47F7-A275-CE7D130BB173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D34F208-88F0-3122-CE79-6319DBB2EB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7F321-5880-4D39-80B8-2C178564A8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09957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D7F4217-B574-E68F-36EF-79D4EE591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3F60D-F5C4-488A-A3AD-F1FE4734946E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7F15C-2974-A11A-864C-530A75AD9D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E65B0-D589-4DA6-AEB4-B3169F24FC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09493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DBC8F02-1077-4D16-1C9E-485244928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55677-6D9C-4510-96D6-C8E562836543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2BD83-3E1B-63A5-3434-4725CB5578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8244D-A073-45DF-9A51-0FA8D518C0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98198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4E332-392D-3D35-25F0-4D1A39017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1BC63-647E-48B1-AD04-EDDCE6F9A939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36FEB1F-989B-E312-94BF-B9F841DCE88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1924A-B6DC-402E-BB3D-F294E258BC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99671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21DCC-FB94-48FC-B4B4-E54F253C8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8F72F-88D6-4483-9838-073098CAE908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47F055E-7AFD-3EC9-8E6E-02ADDF6BA6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A243C-2E83-4842-8CBB-5449C98E0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1166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D33912B-0473-C016-F1A9-77E6F652AD1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D0F7D93-53CC-0990-7463-2DF8D155085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56CA7-D6C5-9534-8D34-C7478FED28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812D25-4E7E-4D6E-8930-753C0F50F265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50CE1A-AF0F-9AD0-EB70-22F014C50C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AEA8000-0179-4503-815D-E425C895911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5" r:id="rId1"/>
    <p:sldLayoutId id="2147484036" r:id="rId2"/>
    <p:sldLayoutId id="2147484017" r:id="rId3"/>
    <p:sldLayoutId id="2147484018" r:id="rId4"/>
    <p:sldLayoutId id="2147484019" r:id="rId5"/>
    <p:sldLayoutId id="2147484020" r:id="rId6"/>
    <p:sldLayoutId id="2147484021" r:id="rId7"/>
    <p:sldLayoutId id="2147484022" r:id="rId8"/>
    <p:sldLayoutId id="2147484023" r:id="rId9"/>
    <p:sldLayoutId id="2147484024" r:id="rId10"/>
    <p:sldLayoutId id="214748402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403AA759-BDDE-2300-46A7-84A5E50BB0E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6C5A595-A8F0-2EA5-135B-72F5C2C5D25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A25FE-BAE6-BC61-8A47-CDBB2AE8A0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500E020-3009-47B0-82AB-906B00F1B66A}" type="datetime1">
              <a:rPr lang="en-GB" altLang="en-US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898D98-5971-DE80-ED79-AD9796156A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4BE25BB-2985-44D5-B199-95FDB39A8F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7" r:id="rId1"/>
    <p:sldLayoutId id="2147484038" r:id="rId2"/>
    <p:sldLayoutId id="2147484026" r:id="rId3"/>
    <p:sldLayoutId id="2147484027" r:id="rId4"/>
    <p:sldLayoutId id="2147484028" r:id="rId5"/>
    <p:sldLayoutId id="2147484029" r:id="rId6"/>
    <p:sldLayoutId id="2147484030" r:id="rId7"/>
    <p:sldLayoutId id="2147484031" r:id="rId8"/>
    <p:sldLayoutId id="2147484032" r:id="rId9"/>
    <p:sldLayoutId id="2147484033" r:id="rId10"/>
    <p:sldLayoutId id="214748403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pickerinstitute.org/about/picker-principles/" TargetMode="Externa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DDWvj_q-o8&amp;list=PL95B29FDF6B7A3B17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DDWvj_q-o8&amp;list=PL95B29FDF6B7A3B17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DDWvj_q-o8&amp;list=PL95B29FDF6B7A3B17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DDWvj_q-o8&amp;list=PL95B29FDF6B7A3B17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://www.youtube.com/watch?v=cDDWvj_q-o8&amp;list=PL95B29FDF6B7A3B17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guidance-providers/adult-social-care/person-centred-care" TargetMode="External"/><Relationship Id="rId2" Type="http://schemas.openxmlformats.org/officeDocument/2006/relationships/hyperlink" Target="https://www.cqc.org.uk/guidance-providers/regulations-enforcement/regulation-9-person-centred-care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onlinelibrary.wiley.com/doi/full/10.1111/hex.12640" TargetMode="External"/><Relationship Id="rId5" Type="http://schemas.openxmlformats.org/officeDocument/2006/relationships/hyperlink" Target="https://www.nationalvoices.org.uk/" TargetMode="External"/><Relationship Id="rId4" Type="http://schemas.openxmlformats.org/officeDocument/2006/relationships/hyperlink" Target="https://www.youtube.com/watch?v=cDDWvj_q-o8&amp;list=PL95B29FDF6B7A3B17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1112" y="1682724"/>
            <a:ext cx="7992888" cy="901942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Service Integration and Partnership Working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452505" y="4112412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35240" y="1958861"/>
            <a:ext cx="8759736" cy="3539430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Person Centred Care and Service Integration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LCHS7005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Week 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234672" y="5517232"/>
            <a:ext cx="26642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2400" b="1" dirty="0" err="1">
                <a:solidFill>
                  <a:prstClr val="white"/>
                </a:solidFill>
                <a:latin typeface="Myriad Pro"/>
                <a:cs typeface="Arial" panose="020B0604020202020204" pitchFamily="34" charset="0"/>
              </a:rPr>
              <a:t>Dr.</a:t>
            </a:r>
            <a:r>
              <a:rPr lang="en-GB" sz="2400" b="1" dirty="0">
                <a:solidFill>
                  <a:prstClr val="white"/>
                </a:solidFill>
                <a:latin typeface="Myriad Pro"/>
                <a:cs typeface="Arial" panose="020B0604020202020204" pitchFamily="34" charset="0"/>
              </a:rPr>
              <a:t> Diola Bijlhout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037E7B7B-8B74-CC63-4377-99CC7A4D7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549275"/>
            <a:ext cx="9036050" cy="763588"/>
          </a:xfrm>
        </p:spPr>
        <p:txBody>
          <a:bodyPr/>
          <a:lstStyle/>
          <a:p>
            <a:b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000" b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br>
              <a:rPr lang="en-GB" altLang="en-US" sz="3600" b="1">
                <a:cs typeface="Arial" panose="020B0604020202020204" pitchFamily="34" charset="0"/>
              </a:rPr>
            </a:br>
            <a:br>
              <a:rPr lang="en-GB" altLang="en-US" sz="3200"/>
            </a:br>
            <a:endParaRPr lang="en-GB" altLang="en-US" sz="320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4A44F31C-3681-B5D2-F9F7-A062E8EF2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163" y="1268413"/>
            <a:ext cx="7921625" cy="4105275"/>
          </a:xfrm>
        </p:spPr>
        <p:txBody>
          <a:bodyPr/>
          <a:lstStyle/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Apply a critical understanding of the core concepts of service integration and their relevance to practice.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Deal with complex issues both symmetrically and creatively in supporting an integrative health and social care workforce.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Comprehensively understand the key frameworks, theories, policies and practice elements of partnership working for a user centred approach.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Analyse the factors that promote, or hinder partnership working and make recommendations for their sphere of practice.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Myriad Pro"/>
              <a:buAutoNum type="arabicPeriod"/>
            </a:pPr>
            <a:endParaRPr lang="en-US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A9436496-8D08-D3B0-DF66-BBBE60BC3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Arial" panose="020B0604020202020204" pitchFamily="34" charset="0"/>
                <a:cs typeface="Arial" panose="020B0604020202020204" pitchFamily="34" charset="0"/>
              </a:rPr>
              <a:t>Session objectives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6AD72B7-0529-9D4E-443A-DC7AF8844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2700" dirty="0"/>
              <a:t>Discuss the concept of person-centred care in health and social care</a:t>
            </a:r>
          </a:p>
          <a:p>
            <a:r>
              <a:rPr lang="en-GB" altLang="en-US" sz="2700" dirty="0"/>
              <a:t>Understand the application of person-centred care in service integration in HSC.</a:t>
            </a:r>
          </a:p>
          <a:p>
            <a:r>
              <a:rPr lang="en-GB" altLang="en-US" sz="2700" dirty="0"/>
              <a:t>Critically discuss person-centred care in HSC service integration practice.</a:t>
            </a:r>
          </a:p>
          <a:p>
            <a:r>
              <a:rPr lang="en-GB" altLang="en-US" sz="2700" dirty="0"/>
              <a:t>Assignment 2 discussion.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9E4245-A200-C385-DC06-5DB578DCB9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0F4EA53-DAB4-4B12-893E-CC974D2B91F8}" type="datetime1">
              <a:rPr lang="en-GB" altLang="en-US" smtClean="0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5FC8370F-F6FD-DB74-1D87-947685330A9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58587A5-600D-4BBE-8FA9-84335EB8F6EA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3">
            <a:extLst>
              <a:ext uri="{FF2B5EF4-FFF2-40B4-BE49-F238E27FC236}">
                <a16:creationId xmlns:a16="http://schemas.microsoft.com/office/drawing/2014/main" id="{5820203F-1F0A-3108-5D91-999A8208DC63}"/>
              </a:ext>
            </a:extLst>
          </p:cNvPr>
          <p:cNvSpPr>
            <a:spLocks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GB" altLang="en-US" sz="2800" b="1">
              <a:latin typeface="Helvetica" panose="020B0604020202020204" pitchFamily="34" charset="0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5E77B07-6293-4A38-4A7D-AFA85C57F840}"/>
              </a:ext>
            </a:extLst>
          </p:cNvPr>
          <p:cNvSpPr/>
          <p:nvPr/>
        </p:nvSpPr>
        <p:spPr>
          <a:xfrm>
            <a:off x="1908175" y="2420938"/>
            <a:ext cx="5327650" cy="2376487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Person centred co-ordinated care</a:t>
            </a:r>
          </a:p>
          <a:p>
            <a:pPr algn="ctr">
              <a:defRPr/>
            </a:pPr>
            <a:endParaRPr lang="en-GB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en-GB" sz="2000" b="1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“My care is planned with people who work together to understand me and my carer(s), put me in control, co-ordinate and deliver services to achieve my best outcomes.” </a:t>
            </a:r>
            <a:endParaRPr lang="en-US" sz="2000" b="1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78" name="Rounded Rectangular Callout 4">
            <a:extLst>
              <a:ext uri="{FF2B5EF4-FFF2-40B4-BE49-F238E27FC236}">
                <a16:creationId xmlns:a16="http://schemas.microsoft.com/office/drawing/2014/main" id="{EB61E1BA-3BD0-3482-9E92-98D833E112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950" y="3068638"/>
            <a:ext cx="1655763" cy="792162"/>
          </a:xfrm>
          <a:prstGeom prst="wedgeRoundRectCallout">
            <a:avLst>
              <a:gd name="adj1" fmla="val 48713"/>
              <a:gd name="adj2" fmla="val -71870"/>
              <a:gd name="adj3" fmla="val 16667"/>
            </a:avLst>
          </a:prstGeom>
          <a:solidFill>
            <a:srgbClr val="E6E0EC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b="1">
                <a:latin typeface="Calibri" panose="020F0502020204030204" pitchFamily="34" charset="0"/>
              </a:rPr>
              <a:t>Emergencies </a:t>
            </a:r>
          </a:p>
        </p:txBody>
      </p:sp>
      <p:sp>
        <p:nvSpPr>
          <p:cNvPr id="3079" name="Rounded Rectangular Callout 7">
            <a:extLst>
              <a:ext uri="{FF2B5EF4-FFF2-40B4-BE49-F238E27FC236}">
                <a16:creationId xmlns:a16="http://schemas.microsoft.com/office/drawing/2014/main" id="{9DC1D598-5ECA-3A67-619A-868A4E254F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0288" y="3141663"/>
            <a:ext cx="1657350" cy="790575"/>
          </a:xfrm>
          <a:prstGeom prst="wedgeRoundRectCallout">
            <a:avLst>
              <a:gd name="adj1" fmla="val -49245"/>
              <a:gd name="adj2" fmla="val -79491"/>
              <a:gd name="adj3" fmla="val 16667"/>
            </a:avLst>
          </a:prstGeom>
          <a:solidFill>
            <a:srgbClr val="E6E0EC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b="1">
                <a:latin typeface="Calibri" panose="020F0502020204030204" pitchFamily="34" charset="0"/>
              </a:rPr>
              <a:t>Information </a:t>
            </a:r>
          </a:p>
        </p:txBody>
      </p:sp>
      <p:sp>
        <p:nvSpPr>
          <p:cNvPr id="3080" name="Rounded Rectangular Callout 4">
            <a:extLst>
              <a:ext uri="{FF2B5EF4-FFF2-40B4-BE49-F238E27FC236}">
                <a16:creationId xmlns:a16="http://schemas.microsoft.com/office/drawing/2014/main" id="{F7F4C944-53B9-C28A-F4E6-AA7ACAD6A9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9250" y="1341438"/>
            <a:ext cx="2160588" cy="719137"/>
          </a:xfrm>
          <a:prstGeom prst="wedgeRoundRectCallout">
            <a:avLst>
              <a:gd name="adj1" fmla="val 58671"/>
              <a:gd name="adj2" fmla="val 58014"/>
              <a:gd name="adj3" fmla="val 16667"/>
            </a:avLst>
          </a:prstGeom>
          <a:solidFill>
            <a:srgbClr val="E6E0EC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b="1">
                <a:latin typeface="Calibri" panose="020F0502020204030204" pitchFamily="34" charset="0"/>
              </a:rPr>
              <a:t>My goals/outcomes </a:t>
            </a:r>
          </a:p>
        </p:txBody>
      </p:sp>
      <p:sp>
        <p:nvSpPr>
          <p:cNvPr id="3081" name="Rounded Rectangular Callout 4">
            <a:extLst>
              <a:ext uri="{FF2B5EF4-FFF2-40B4-BE49-F238E27FC236}">
                <a16:creationId xmlns:a16="http://schemas.microsoft.com/office/drawing/2014/main" id="{595D126C-17CC-49F6-4E17-B89F3C840A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8263" y="1341438"/>
            <a:ext cx="2160587" cy="719137"/>
          </a:xfrm>
          <a:prstGeom prst="wedgeRoundRectCallout">
            <a:avLst>
              <a:gd name="adj1" fmla="val -61167"/>
              <a:gd name="adj2" fmla="val 59440"/>
              <a:gd name="adj3" fmla="val 16667"/>
            </a:avLst>
          </a:prstGeom>
          <a:solidFill>
            <a:srgbClr val="E6E0EC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b="1">
                <a:latin typeface="Calibri" panose="020F0502020204030204" pitchFamily="34" charset="0"/>
              </a:rPr>
              <a:t>Communication </a:t>
            </a:r>
          </a:p>
        </p:txBody>
      </p:sp>
      <p:sp>
        <p:nvSpPr>
          <p:cNvPr id="3082" name="Rounded Rectangular Callout 4">
            <a:extLst>
              <a:ext uri="{FF2B5EF4-FFF2-40B4-BE49-F238E27FC236}">
                <a16:creationId xmlns:a16="http://schemas.microsoft.com/office/drawing/2014/main" id="{C21E3FCD-E819-5E32-EC79-B69053362D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6325" y="5157788"/>
            <a:ext cx="2160588" cy="720725"/>
          </a:xfrm>
          <a:prstGeom prst="wedgeRoundRectCallout">
            <a:avLst>
              <a:gd name="adj1" fmla="val -49648"/>
              <a:gd name="adj2" fmla="val -79676"/>
              <a:gd name="adj3" fmla="val 16667"/>
            </a:avLst>
          </a:prstGeom>
          <a:solidFill>
            <a:srgbClr val="E6E0EC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b="1">
                <a:latin typeface="Calibri" panose="020F0502020204030204" pitchFamily="34" charset="0"/>
              </a:rPr>
              <a:t>Decision making </a:t>
            </a:r>
          </a:p>
        </p:txBody>
      </p:sp>
      <p:sp>
        <p:nvSpPr>
          <p:cNvPr id="3083" name="Rounded Rectangular Callout 4">
            <a:extLst>
              <a:ext uri="{FF2B5EF4-FFF2-40B4-BE49-F238E27FC236}">
                <a16:creationId xmlns:a16="http://schemas.microsoft.com/office/drawing/2014/main" id="{90B3D444-9471-0CBD-EDB6-1B3BF31ACE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3575" y="5229225"/>
            <a:ext cx="2160588" cy="649288"/>
          </a:xfrm>
          <a:prstGeom prst="wedgeRoundRectCallout">
            <a:avLst>
              <a:gd name="adj1" fmla="val -14903"/>
              <a:gd name="adj2" fmla="val -93051"/>
              <a:gd name="adj3" fmla="val 16667"/>
            </a:avLst>
          </a:prstGeom>
          <a:solidFill>
            <a:srgbClr val="E6E0EC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b="1">
                <a:latin typeface="Calibri" panose="020F0502020204030204" pitchFamily="34" charset="0"/>
              </a:rPr>
              <a:t>Care planning </a:t>
            </a:r>
          </a:p>
        </p:txBody>
      </p:sp>
      <p:sp>
        <p:nvSpPr>
          <p:cNvPr id="3084" name="Rounded Rectangular Callout 4">
            <a:extLst>
              <a:ext uri="{FF2B5EF4-FFF2-40B4-BE49-F238E27FC236}">
                <a16:creationId xmlns:a16="http://schemas.microsoft.com/office/drawing/2014/main" id="{3E4C4458-8015-FB34-18B4-0EA84C1D62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5229225"/>
            <a:ext cx="2160587" cy="649288"/>
          </a:xfrm>
          <a:prstGeom prst="wedgeRoundRectCallout">
            <a:avLst>
              <a:gd name="adj1" fmla="val 53412"/>
              <a:gd name="adj2" fmla="val -85014"/>
              <a:gd name="adj3" fmla="val 16667"/>
            </a:avLst>
          </a:prstGeom>
          <a:solidFill>
            <a:srgbClr val="E6E0EC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b="1">
                <a:latin typeface="Calibri" panose="020F0502020204030204" pitchFamily="34" charset="0"/>
              </a:rPr>
              <a:t>Transitions </a:t>
            </a:r>
          </a:p>
        </p:txBody>
      </p:sp>
      <p:sp>
        <p:nvSpPr>
          <p:cNvPr id="3085" name="Title 1">
            <a:extLst>
              <a:ext uri="{FF2B5EF4-FFF2-40B4-BE49-F238E27FC236}">
                <a16:creationId xmlns:a16="http://schemas.microsoft.com/office/drawing/2014/main" id="{170B6931-5DA3-DB57-08E7-CEC565D0DEBD}"/>
              </a:ext>
            </a:extLst>
          </p:cNvPr>
          <p:cNvSpPr>
            <a:spLocks/>
          </p:cNvSpPr>
          <p:nvPr/>
        </p:nvSpPr>
        <p:spPr bwMode="auto">
          <a:xfrm>
            <a:off x="457200" y="-157162"/>
            <a:ext cx="74993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800" dirty="0">
                <a:ea typeface="+mj-ea"/>
              </a:rPr>
              <a:t>Overview</a:t>
            </a:r>
            <a:r>
              <a:rPr lang="en-GB" altLang="en-US" sz="3800" b="1" dirty="0">
                <a:ea typeface="+mj-ea"/>
              </a:rPr>
              <a:t> </a:t>
            </a:r>
            <a:r>
              <a:rPr lang="en-GB" altLang="en-US" sz="2600" dirty="0">
                <a:ea typeface="+mj-ea"/>
              </a:rPr>
              <a:t>(National Voices UK (2012)</a:t>
            </a:r>
            <a:endParaRPr lang="en-US" altLang="en-US" sz="2600" dirty="0">
              <a:ea typeface="+mj-ea"/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8643F46B-D668-729F-E5E4-DB94DCFBD8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1C588910-1089-413B-B304-0ACCFD42B157}" type="slidenum">
              <a:rPr lang="en-GB" altLang="en-US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4</a:t>
            </a:fld>
            <a:endParaRPr lang="en-GB" altLang="en-US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22325" y="1341437"/>
            <a:ext cx="7715250" cy="4248150"/>
          </a:xfrm>
          <a:custGeom>
            <a:avLst/>
            <a:gdLst/>
            <a:ahLst/>
            <a:cxnLst/>
            <a:rect l="l" t="t" r="r" b="b"/>
            <a:pathLst>
              <a:path w="7715250" h="4248150">
                <a:moveTo>
                  <a:pt x="0" y="4248150"/>
                </a:moveTo>
                <a:lnTo>
                  <a:pt x="7715250" y="4248150"/>
                </a:lnTo>
                <a:lnTo>
                  <a:pt x="7715250" y="0"/>
                </a:lnTo>
                <a:lnTo>
                  <a:pt x="0" y="0"/>
                </a:lnTo>
                <a:lnTo>
                  <a:pt x="0" y="4248150"/>
                </a:lnTo>
                <a:close/>
              </a:path>
            </a:pathLst>
          </a:custGeom>
          <a:ln w="31750">
            <a:solidFill>
              <a:srgbClr val="0094A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913790" y="1510463"/>
            <a:ext cx="7450455" cy="39592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42900" indent="-342900">
              <a:lnSpc>
                <a:spcPct val="100000"/>
              </a:lnSpc>
              <a:spcBef>
                <a:spcPts val="105"/>
              </a:spcBef>
              <a:buClr>
                <a:srgbClr val="278EAA"/>
              </a:buClr>
              <a:buChar char="•"/>
              <a:tabLst>
                <a:tab pos="342900" algn="l"/>
              </a:tabLst>
            </a:pPr>
            <a:r>
              <a:rPr sz="2000" dirty="0">
                <a:latin typeface="Arial"/>
                <a:cs typeface="Arial"/>
              </a:rPr>
              <a:t>Respect</a:t>
            </a:r>
            <a:r>
              <a:rPr sz="2000" spc="-7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for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patients’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values,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preferences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expressed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needs</a:t>
            </a:r>
            <a:endParaRPr sz="2000" dirty="0">
              <a:latin typeface="Arial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1680"/>
              </a:spcBef>
              <a:buClr>
                <a:srgbClr val="278EAA"/>
              </a:buClr>
              <a:buChar char="•"/>
              <a:tabLst>
                <a:tab pos="342900" algn="l"/>
              </a:tabLst>
            </a:pPr>
            <a:r>
              <a:rPr sz="2000" dirty="0">
                <a:latin typeface="Arial"/>
                <a:cs typeface="Arial"/>
              </a:rPr>
              <a:t>Emotional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support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alleviation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fear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anxiety</a:t>
            </a:r>
            <a:endParaRPr sz="2000" dirty="0">
              <a:latin typeface="Arial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1680"/>
              </a:spcBef>
              <a:buClr>
                <a:srgbClr val="278EAA"/>
              </a:buClr>
              <a:buChar char="•"/>
              <a:tabLst>
                <a:tab pos="342900" algn="l"/>
              </a:tabLst>
            </a:pPr>
            <a:r>
              <a:rPr sz="2000" dirty="0">
                <a:latin typeface="Arial"/>
                <a:cs typeface="Arial"/>
              </a:rPr>
              <a:t>Physical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comfort</a:t>
            </a:r>
            <a:endParaRPr sz="2000" dirty="0">
              <a:latin typeface="Arial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1685"/>
              </a:spcBef>
              <a:buClr>
                <a:srgbClr val="278EAA"/>
              </a:buClr>
              <a:buChar char="•"/>
              <a:tabLst>
                <a:tab pos="342900" algn="l"/>
              </a:tabLst>
            </a:pPr>
            <a:r>
              <a:rPr sz="2000" dirty="0">
                <a:latin typeface="Arial"/>
                <a:cs typeface="Arial"/>
              </a:rPr>
              <a:t>Information,</a:t>
            </a:r>
            <a:r>
              <a:rPr sz="2000" spc="-8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communication</a:t>
            </a:r>
            <a:r>
              <a:rPr sz="2000" spc="-7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education</a:t>
            </a:r>
            <a:endParaRPr sz="2000" dirty="0">
              <a:latin typeface="Arial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1675"/>
              </a:spcBef>
              <a:buClr>
                <a:srgbClr val="278EAA"/>
              </a:buClr>
              <a:buChar char="•"/>
              <a:tabLst>
                <a:tab pos="342900" algn="l"/>
              </a:tabLst>
            </a:pPr>
            <a:r>
              <a:rPr sz="2000" dirty="0">
                <a:latin typeface="Arial"/>
                <a:cs typeface="Arial"/>
              </a:rPr>
              <a:t>Continuity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transition</a:t>
            </a:r>
            <a:endParaRPr sz="2000" dirty="0">
              <a:latin typeface="Arial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1685"/>
              </a:spcBef>
              <a:buClr>
                <a:srgbClr val="278EAA"/>
              </a:buClr>
              <a:buChar char="•"/>
              <a:tabLst>
                <a:tab pos="342900" algn="l"/>
              </a:tabLst>
            </a:pPr>
            <a:r>
              <a:rPr sz="2000" dirty="0">
                <a:latin typeface="Arial"/>
                <a:cs typeface="Arial"/>
              </a:rPr>
              <a:t>Coordination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integration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care</a:t>
            </a:r>
            <a:endParaRPr sz="2000" dirty="0">
              <a:latin typeface="Arial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1680"/>
              </a:spcBef>
              <a:buClr>
                <a:srgbClr val="278EAA"/>
              </a:buClr>
              <a:buChar char="•"/>
              <a:tabLst>
                <a:tab pos="342900" algn="l"/>
              </a:tabLst>
            </a:pPr>
            <a:r>
              <a:rPr sz="2000" dirty="0">
                <a:latin typeface="Arial"/>
                <a:cs typeface="Arial"/>
              </a:rPr>
              <a:t>Involvement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family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friends</a:t>
            </a:r>
            <a:endParaRPr sz="2000" dirty="0">
              <a:latin typeface="Arial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1680"/>
              </a:spcBef>
              <a:buClr>
                <a:srgbClr val="278EAA"/>
              </a:buClr>
              <a:buChar char="•"/>
              <a:tabLst>
                <a:tab pos="342900" algn="l"/>
              </a:tabLst>
            </a:pPr>
            <a:r>
              <a:rPr sz="2000" dirty="0">
                <a:latin typeface="Arial"/>
                <a:cs typeface="Arial"/>
              </a:rPr>
              <a:t>Access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care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5967" y="5697423"/>
            <a:ext cx="411861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Calibri"/>
                <a:cs typeface="Calibri"/>
              </a:rPr>
              <a:t>Picker</a:t>
            </a:r>
            <a:r>
              <a:rPr sz="1100" spc="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Institute,</a:t>
            </a:r>
            <a:r>
              <a:rPr sz="1100" spc="3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1987</a:t>
            </a:r>
            <a:r>
              <a:rPr sz="1100" spc="65" dirty="0">
                <a:latin typeface="Calibri"/>
                <a:cs typeface="Calibri"/>
              </a:rPr>
              <a:t> </a:t>
            </a:r>
            <a:r>
              <a:rPr sz="1100" u="sng" spc="-10" dirty="0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Calibri"/>
                <a:cs typeface="Calibri"/>
                <a:hlinkClick r:id="rId2"/>
              </a:rPr>
              <a:t>http://pickerinstitute.org/about/picker-principles/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-324544" y="0"/>
            <a:ext cx="9289032" cy="1198660"/>
          </a:xfrm>
          <a:prstGeom prst="rect">
            <a:avLst/>
          </a:prstGeom>
        </p:spPr>
        <p:txBody>
          <a:bodyPr vert="horz" wrap="square" lIns="0" tIns="242188" rIns="0" bIns="0" rtlCol="0">
            <a:spAutoFit/>
          </a:bodyPr>
          <a:lstStyle/>
          <a:p>
            <a:pPr marL="372745">
              <a:lnSpc>
                <a:spcPct val="100000"/>
              </a:lnSpc>
              <a:spcBef>
                <a:spcPts val="100"/>
              </a:spcBef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sz="3800" dirty="0" err="1">
                <a:latin typeface="Arial" panose="020B0604020202020204" pitchFamily="34" charset="0"/>
                <a:cs typeface="Arial" panose="020B0604020202020204" pitchFamily="34" charset="0"/>
              </a:rPr>
              <a:t>icker</a:t>
            </a:r>
            <a:r>
              <a:rPr sz="3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sz="3800" dirty="0" err="1">
                <a:latin typeface="Arial" panose="020B0604020202020204" pitchFamily="34" charset="0"/>
                <a:cs typeface="Arial" panose="020B0604020202020204" pitchFamily="34" charset="0"/>
              </a:rPr>
              <a:t>rinciples</a:t>
            </a:r>
            <a:r>
              <a:rPr sz="3800" dirty="0">
                <a:latin typeface="Arial" panose="020B0604020202020204" pitchFamily="34" charset="0"/>
                <a:cs typeface="Arial" panose="020B0604020202020204" pitchFamily="34" charset="0"/>
              </a:rPr>
              <a:t> of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person-c</a:t>
            </a:r>
            <a:r>
              <a:rPr sz="3800" dirty="0" err="1">
                <a:latin typeface="Arial" panose="020B0604020202020204" pitchFamily="34" charset="0"/>
                <a:cs typeface="Arial" panose="020B0604020202020204" pitchFamily="34" charset="0"/>
              </a:rPr>
              <a:t>entred</a:t>
            </a:r>
            <a:r>
              <a:rPr sz="3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sz="3800" dirty="0"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b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(Davis et al., 2005)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3">
            <a:extLst>
              <a:ext uri="{FF2B5EF4-FFF2-40B4-BE49-F238E27FC236}">
                <a16:creationId xmlns:a16="http://schemas.microsoft.com/office/drawing/2014/main" id="{AF748260-2CCF-A46D-4612-ED1CFBEA2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6064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800" dirty="0">
                <a:latin typeface="Arial" panose="020B0604020202020204" pitchFamily="34" charset="0"/>
                <a:cs typeface="Arial" panose="020B0604020202020204" pitchFamily="34" charset="0"/>
              </a:rPr>
              <a:t>Why the need for a narrative for</a:t>
            </a:r>
            <a:br>
              <a:rPr lang="en-GB" altLang="en-US" sz="3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3800" dirty="0">
                <a:latin typeface="Arial" panose="020B0604020202020204" pitchFamily="34" charset="0"/>
                <a:cs typeface="Arial" panose="020B0604020202020204" pitchFamily="34" charset="0"/>
              </a:rPr>
              <a:t>“integrated care” ?</a:t>
            </a:r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9975E3C2-DFF3-48EB-4BAA-F824BB0A1E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2" y="1340768"/>
            <a:ext cx="7775575" cy="433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endParaRPr lang="en-GB" altLang="en-US" sz="2000" dirty="0"/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2000" dirty="0"/>
              <a:t>	“</a:t>
            </a:r>
            <a:r>
              <a:rPr lang="en-US" altLang="en-US" sz="2000" b="1" i="1" dirty="0">
                <a:solidFill>
                  <a:srgbClr val="E46C0A"/>
                </a:solidFill>
              </a:rPr>
              <a:t>The most fundamental prerequisite to the development of integrated care at scale is the crafting of a powerful narrative</a:t>
            </a:r>
            <a:r>
              <a:rPr lang="en-US" altLang="en-US" sz="2000" b="1" i="1" dirty="0"/>
              <a:t>”. </a:t>
            </a:r>
            <a:r>
              <a:rPr lang="en-GB" altLang="en-US" sz="2000" dirty="0"/>
              <a:t> With 175 current definitions of ‘integration’, the lack  of a common understanding is a barrier to change;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GB" altLang="en-US" sz="2000" dirty="0"/>
          </a:p>
          <a:p>
            <a:pPr eaLnBrk="1" hangingPunct="1"/>
            <a:r>
              <a:rPr lang="en-GB" altLang="en-US" sz="2000" dirty="0"/>
              <a:t>and</a:t>
            </a:r>
          </a:p>
          <a:p>
            <a:pPr eaLnBrk="1" hangingPunct="1"/>
            <a:endParaRPr lang="en-GB" altLang="en-US" sz="2000" dirty="0"/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2000" dirty="0"/>
              <a:t> 	the patient (and service user) perspective should be the ‘organising principle’ of integrated care, to ensure it results in significantly improved outcomes and experience. </a:t>
            </a:r>
          </a:p>
          <a:p>
            <a:pPr eaLnBrk="1" hangingPunct="1"/>
            <a:endParaRPr lang="en-GB" altLang="en-US" sz="2000" b="1" dirty="0"/>
          </a:p>
          <a:p>
            <a:pPr eaLnBrk="1" hangingPunct="1">
              <a:buFont typeface="Arial" panose="020B0604020202020204" pitchFamily="34" charset="0"/>
              <a:buChar char="•"/>
            </a:pPr>
            <a:endParaRPr lang="en-GB" altLang="en-US" dirty="0">
              <a:latin typeface="Helvetica" panose="020B0604020202020204" pitchFamily="34" charset="0"/>
            </a:endParaRP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GB" altLang="en-US" dirty="0">
              <a:latin typeface="Helvetica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5BDD9-BF1C-1F40-DAC1-03E4066DA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87E4942C-750D-4C35-B0A8-FCEAD7704728}" type="slidenum">
              <a:rPr lang="en-GB" altLang="en-US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6</a:t>
            </a:fld>
            <a:endParaRPr lang="en-GB" altLang="en-US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6E1400-65AD-2434-8266-7398DD301061}"/>
              </a:ext>
            </a:extLst>
          </p:cNvPr>
          <p:cNvSpPr txBox="1"/>
          <p:nvPr/>
        </p:nvSpPr>
        <p:spPr>
          <a:xfrm>
            <a:off x="3635896" y="501317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altLang="en-US" sz="1800" dirty="0">
                <a:ea typeface="+mj-ea"/>
              </a:rPr>
              <a:t>(National Voices UK (2012)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Box 4">
            <a:extLst>
              <a:ext uri="{FF2B5EF4-FFF2-40B4-BE49-F238E27FC236}">
                <a16:creationId xmlns:a16="http://schemas.microsoft.com/office/drawing/2014/main" id="{021B1758-65F3-F333-B7B7-137B5F4FC5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113" y="2205038"/>
            <a:ext cx="17272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8197" name="Rectangle 7">
            <a:extLst>
              <a:ext uri="{FF2B5EF4-FFF2-40B4-BE49-F238E27FC236}">
                <a16:creationId xmlns:a16="http://schemas.microsoft.com/office/drawing/2014/main" id="{B5502B4F-F7CE-9B83-2273-F164024571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994" y="2259012"/>
            <a:ext cx="91440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182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82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82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82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82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82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82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82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82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 dirty="0">
                <a:latin typeface="Arial Black" panose="020B0A04020102020204" pitchFamily="34" charset="0"/>
              </a:rPr>
              <a:t>Person-centred</a:t>
            </a:r>
            <a:r>
              <a:rPr lang="en-GB" altLang="en-US" sz="4000" dirty="0">
                <a:latin typeface="Arial Black" panose="020B0A04020102020204" pitchFamily="34" charset="0"/>
              </a:rPr>
              <a:t> </a:t>
            </a:r>
            <a:br>
              <a:rPr lang="en-GB" altLang="en-US" sz="4000" dirty="0">
                <a:latin typeface="Arial Black" panose="020B0A04020102020204" pitchFamily="34" charset="0"/>
              </a:rPr>
            </a:br>
            <a:r>
              <a:rPr lang="en-GB" altLang="en-US" sz="4000" dirty="0">
                <a:latin typeface="Arial Black" panose="020B0A04020102020204" pitchFamily="34" charset="0"/>
              </a:rPr>
              <a:t>coordinated care</a:t>
            </a:r>
            <a:endParaRPr lang="en-GB" altLang="en-US" sz="4000" dirty="0">
              <a:latin typeface="Calibri" panose="020F0502020204030204" pitchFamily="34" charset="0"/>
            </a:endParaRPr>
          </a:p>
        </p:txBody>
      </p:sp>
      <p:sp>
        <p:nvSpPr>
          <p:cNvPr id="8198" name="TextBox 8">
            <a:extLst>
              <a:ext uri="{FF2B5EF4-FFF2-40B4-BE49-F238E27FC236}">
                <a16:creationId xmlns:a16="http://schemas.microsoft.com/office/drawing/2014/main" id="{684120A0-B383-6D26-FC9F-DE1854084E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7633" y="472282"/>
            <a:ext cx="9144000" cy="1846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800" dirty="0">
                <a:ea typeface="+mj-ea"/>
              </a:rPr>
              <a:t>‘Integrated  care’  means:</a:t>
            </a:r>
          </a:p>
          <a:p>
            <a:pPr algn="ctr" eaLnBrk="1" hangingPunct="1"/>
            <a:endParaRPr lang="en-GB" altLang="en-US" sz="2800" b="1" dirty="0">
              <a:latin typeface="Helvetica" panose="020B0604020202020204" pitchFamily="34" charset="0"/>
            </a:endParaRPr>
          </a:p>
          <a:p>
            <a:pPr algn="ctr" eaLnBrk="1" hangingPunct="1"/>
            <a:endParaRPr lang="en-GB" altLang="en-US" sz="2400" b="1" dirty="0">
              <a:latin typeface="Helvetica" panose="020B0604020202020204" pitchFamily="34" charset="0"/>
            </a:endParaRPr>
          </a:p>
          <a:p>
            <a:pPr algn="ctr" eaLnBrk="1" hangingPunct="1"/>
            <a:endParaRPr lang="en-GB" altLang="en-US" sz="2400" b="1" dirty="0">
              <a:latin typeface="Helvetica" panose="020B0604020202020204" pitchFamily="34" charset="0"/>
            </a:endParaRPr>
          </a:p>
        </p:txBody>
      </p:sp>
      <p:sp>
        <p:nvSpPr>
          <p:cNvPr id="8199" name="Rectangle 9">
            <a:extLst>
              <a:ext uri="{FF2B5EF4-FFF2-40B4-BE49-F238E27FC236}">
                <a16:creationId xmlns:a16="http://schemas.microsoft.com/office/drawing/2014/main" id="{6AB81BE5-E55A-C4E0-7FD9-161015CF99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6100" y="4594690"/>
            <a:ext cx="7775575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dirty="0"/>
              <a:t>Patients want coordination. Whether services are formally integrated is secondary </a:t>
            </a:r>
          </a:p>
          <a:p>
            <a:pPr algn="ctr" eaLnBrk="1" hangingPunct="1"/>
            <a:r>
              <a:rPr lang="en-GB" altLang="en-US" sz="2000" dirty="0">
                <a:ea typeface="+mj-ea"/>
              </a:rPr>
              <a:t>(National Voices UK (2012)</a:t>
            </a:r>
            <a:endParaRPr lang="en-GB" sz="1400" dirty="0"/>
          </a:p>
          <a:p>
            <a:pPr algn="ctr" eaLnBrk="1" hangingPunct="1"/>
            <a:endParaRPr lang="en-GB" altLang="en-US" sz="200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4893C96-2DDE-3F74-552F-D439C3819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45E1E49D-6731-4EAB-8FF4-1D475D77942A}" type="slidenum">
              <a:rPr lang="en-GB" altLang="en-US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</a:t>
            </a:fld>
            <a:endParaRPr lang="en-GB" altLang="en-US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BEDD3-8733-0259-5A55-F36ACF29B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143000"/>
          </a:xfrm>
        </p:spPr>
        <p:txBody>
          <a:bodyPr/>
          <a:lstStyle/>
          <a:p>
            <a:r>
              <a:rPr lang="en-GB" sz="3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Definition -service user  perspective</a:t>
            </a:r>
            <a:endParaRPr lang="en-GB" sz="3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D872CF-7C4D-48B8-B9D0-EC40649AF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6E72C1-38D6-D2D6-A413-43DB950C4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E8BA68-A8B1-0C89-40DF-020E14FC4A4A}"/>
              </a:ext>
            </a:extLst>
          </p:cNvPr>
          <p:cNvSpPr txBox="1">
            <a:spLocks/>
          </p:cNvSpPr>
          <p:nvPr/>
        </p:nvSpPr>
        <p:spPr bwMode="auto">
          <a:xfrm>
            <a:off x="740671" y="1377386"/>
            <a:ext cx="7772400" cy="309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My care is planned with people who work together to understand me and my carer(s), put me in control, co-ordinate and deliver services to achieve my best outcomes.</a:t>
            </a:r>
          </a:p>
        </p:txBody>
      </p:sp>
      <p:sp>
        <p:nvSpPr>
          <p:cNvPr id="9" name="TextBox 3">
            <a:extLst>
              <a:ext uri="{FF2B5EF4-FFF2-40B4-BE49-F238E27FC236}">
                <a16:creationId xmlns:a16="http://schemas.microsoft.com/office/drawing/2014/main" id="{3E254D38-FB27-0BDC-ADAD-A593E1B017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117" y="4420539"/>
            <a:ext cx="78486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dirty="0"/>
              <a:t>This is the headline definition of what co-ordinated care is.</a:t>
            </a:r>
          </a:p>
          <a:p>
            <a:pPr algn="ctr" eaLnBrk="1" hangingPunct="1"/>
            <a:r>
              <a:rPr lang="en-GB" altLang="en-US" sz="2000" dirty="0">
                <a:ea typeface="+mj-ea"/>
              </a:rPr>
              <a:t>(National Voices UK (2012)</a:t>
            </a:r>
            <a:endParaRPr lang="en-GB" sz="1400" dirty="0"/>
          </a:p>
          <a:p>
            <a:pPr algn="ctr" eaLnBrk="1" hangingPunct="1"/>
            <a:r>
              <a:rPr lang="en-GB" altLang="en-US" sz="2000" dirty="0"/>
              <a:t> </a:t>
            </a: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4022088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9495A-72ED-8CCA-E700-2F40478FA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800" dirty="0">
                <a:latin typeface="Arial" pitchFamily="34" charset="0"/>
                <a:cs typeface="Arial" pitchFamily="34" charset="0"/>
              </a:rPr>
              <a:t>Service organisation perspective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3155B5-0FEE-40F3-21C8-E6B60396F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4844E7-0B5D-F9C7-FF32-5AF758584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6" name="TextBox 4">
            <a:extLst>
              <a:ext uri="{FF2B5EF4-FFF2-40B4-BE49-F238E27FC236}">
                <a16:creationId xmlns:a16="http://schemas.microsoft.com/office/drawing/2014/main" id="{608A646B-56B5-C91E-B45A-464A63A6E8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3028" y="4149080"/>
            <a:ext cx="8208963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dirty="0"/>
              <a:t>This statement provides an overarching </a:t>
            </a:r>
            <a:r>
              <a:rPr lang="en-GB" altLang="en-US" sz="2000" b="1" dirty="0"/>
              <a:t>organisational </a:t>
            </a:r>
            <a:r>
              <a:rPr lang="en-GB" altLang="en-US" sz="2000" dirty="0"/>
              <a:t>perspective. This is for commissioners and service providers to use,  in order to drive the way they organise services to achieve the </a:t>
            </a:r>
            <a:r>
              <a:rPr lang="en-GB" altLang="en-US" sz="2000" b="1" dirty="0"/>
              <a:t>user </a:t>
            </a:r>
            <a:r>
              <a:rPr lang="en-GB" altLang="en-US" sz="2000" dirty="0"/>
              <a:t>definition.</a:t>
            </a:r>
            <a:endParaRPr lang="en-US" altLang="en-US" sz="200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A7CFE1C-056B-BA2D-E0BC-FA8C0D3C7C73}"/>
              </a:ext>
            </a:extLst>
          </p:cNvPr>
          <p:cNvSpPr txBox="1">
            <a:spLocks/>
          </p:cNvSpPr>
          <p:nvPr/>
        </p:nvSpPr>
        <p:spPr bwMode="auto">
          <a:xfrm>
            <a:off x="174840" y="1402131"/>
            <a:ext cx="7772400" cy="237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marL="898525" eaLnBrk="1" hangingPunct="1"/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Co-ordinated care means... partnering with the person to plan, pick and pull together care, support and treatment.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B28827-5B6B-7323-31B2-3D3B206AE486}"/>
              </a:ext>
            </a:extLst>
          </p:cNvPr>
          <p:cNvSpPr txBox="1"/>
          <p:nvPr/>
        </p:nvSpPr>
        <p:spPr>
          <a:xfrm>
            <a:off x="5220072" y="521924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800" dirty="0">
                <a:ea typeface="+mj-ea"/>
              </a:rPr>
              <a:t>(National Voices UK (2012)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1770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3B798-B2AB-0BC3-B091-43DE828C2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247" y="136525"/>
            <a:ext cx="8229600" cy="1143000"/>
          </a:xfrm>
        </p:spPr>
        <p:txBody>
          <a:bodyPr/>
          <a:lstStyle/>
          <a:p>
            <a:r>
              <a:rPr lang="en-GB" sz="3800" dirty="0">
                <a:latin typeface="Arial" pitchFamily="34" charset="0"/>
                <a:cs typeface="Arial" pitchFamily="34" charset="0"/>
              </a:rPr>
              <a:t>Short activity</a:t>
            </a:r>
            <a:br>
              <a:rPr lang="en-GB" dirty="0"/>
            </a:br>
            <a:r>
              <a:rPr lang="en-GB" sz="2700" dirty="0"/>
              <a:t>O</a:t>
            </a:r>
            <a:r>
              <a:rPr lang="en-GB" sz="2700" dirty="0">
                <a:latin typeface="Arial" pitchFamily="34" charset="0"/>
                <a:cs typeface="Arial" pitchFamily="34" charset="0"/>
              </a:rPr>
              <a:t>rganisation perceptions</a:t>
            </a:r>
            <a:endParaRPr lang="en-GB" sz="2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4208C-8950-D095-AE1F-A7173CF25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eaLnBrk="1" hangingPunct="1"/>
            <a:r>
              <a:rPr lang="en-GB" altLang="en-US" dirty="0"/>
              <a:t>Integrated services must adopt the definition of person-centred coordinated care.</a:t>
            </a:r>
          </a:p>
          <a:p>
            <a:pPr eaLnBrk="1" hangingPunct="1"/>
            <a:r>
              <a:rPr lang="en-GB" altLang="en-US" dirty="0"/>
              <a:t>How can integrated services work together to </a:t>
            </a:r>
            <a:r>
              <a:rPr lang="en-GB" altLang="en-US" u="sng" dirty="0"/>
              <a:t>achieve</a:t>
            </a:r>
            <a:r>
              <a:rPr lang="en-GB" altLang="en-US" dirty="0"/>
              <a:t> person centred coordinated care by</a:t>
            </a:r>
            <a:r>
              <a:rPr lang="en-GB" altLang="en-US" sz="2400" dirty="0"/>
              <a:t>:</a:t>
            </a:r>
          </a:p>
          <a:p>
            <a:pPr lvl="1" eaLnBrk="1" hangingPunct="1"/>
            <a:r>
              <a:rPr lang="en-GB" dirty="0"/>
              <a:t> </a:t>
            </a:r>
          </a:p>
          <a:p>
            <a:pPr lvl="1" eaLnBrk="1" hangingPunct="1"/>
            <a:r>
              <a:rPr lang="en-GB" dirty="0"/>
              <a:t> </a:t>
            </a:r>
          </a:p>
          <a:p>
            <a:pPr lvl="1" eaLnBrk="1" hangingPunct="1"/>
            <a:endParaRPr lang="en-GB" dirty="0"/>
          </a:p>
          <a:p>
            <a:pPr lvl="1" eaLnBrk="1" hangingPunct="1"/>
            <a:endParaRPr lang="en-GB" dirty="0"/>
          </a:p>
          <a:p>
            <a:pPr lvl="1" eaLnBrk="1" hangingPunct="1"/>
            <a:endParaRPr lang="en-GB" dirty="0"/>
          </a:p>
          <a:p>
            <a:pPr lvl="1" eaLnBrk="1" hangingPunct="1"/>
            <a:endParaRPr lang="en-GB" dirty="0"/>
          </a:p>
          <a:p>
            <a:pPr lvl="1" eaLnBrk="1" hangingPunct="1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582C5F-72F0-C680-A04E-7B2899549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979315-13C3-A394-6140-6ECDBFF57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41306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F792-99D9-C61C-AB96-328B1B653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9819"/>
            <a:ext cx="8229600" cy="1143000"/>
          </a:xfrm>
        </p:spPr>
        <p:txBody>
          <a:bodyPr/>
          <a:lstStyle/>
          <a:p>
            <a:r>
              <a:rPr lang="en-GB" dirty="0"/>
              <a:t>Local authorities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90363-9BB5-E9F2-2CE9-BC3CC4CD6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32" y="1340768"/>
            <a:ext cx="8229600" cy="3917032"/>
          </a:xfrm>
        </p:spPr>
        <p:txBody>
          <a:bodyPr/>
          <a:lstStyle/>
          <a:p>
            <a:pPr eaLnBrk="1" hangingPunct="1"/>
            <a:r>
              <a:rPr lang="en-GB" altLang="en-US" sz="3000" dirty="0"/>
              <a:t>The Local Government Association, and the Department of Health also support adoption of the person-centred narrative.</a:t>
            </a:r>
          </a:p>
          <a:p>
            <a:pPr eaLnBrk="1" hangingPunct="1"/>
            <a:r>
              <a:rPr lang="en-GB" altLang="en-US" sz="3000" dirty="0"/>
              <a:t>All local system leaders (</a:t>
            </a:r>
            <a:r>
              <a:rPr lang="en-GB" altLang="en-US" sz="3000" dirty="0" err="1"/>
              <a:t>eg</a:t>
            </a:r>
            <a:r>
              <a:rPr lang="en-GB" altLang="en-US" sz="3000" dirty="0"/>
              <a:t> Health and Wellbeing Boards, ICB and service providers) and key stakeholders must adopt the person-centred narrative and make their own statements of intent to support it.</a:t>
            </a:r>
          </a:p>
          <a:p>
            <a:endParaRPr lang="en-GB" sz="3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CF6773-0F1C-D13A-6DB0-A5696B550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684546-685B-9D7E-64D6-E67772ECC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9400CF-D30A-C9F6-BA08-17CE3FAE2FDC}"/>
              </a:ext>
            </a:extLst>
          </p:cNvPr>
          <p:cNvSpPr txBox="1"/>
          <p:nvPr/>
        </p:nvSpPr>
        <p:spPr>
          <a:xfrm>
            <a:off x="5868144" y="514790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800" dirty="0">
                <a:ea typeface="+mj-ea"/>
              </a:rPr>
              <a:t>(National Voices UK (2012)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1248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D2AA5-CE70-85EA-AFEB-2A29FA22C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317445"/>
            <a:ext cx="6264696" cy="1010444"/>
          </a:xfrm>
        </p:spPr>
        <p:txBody>
          <a:bodyPr/>
          <a:lstStyle/>
          <a:p>
            <a:pPr algn="l"/>
            <a:r>
              <a:rPr lang="en-GB" dirty="0"/>
              <a:t>Person-centred care</a:t>
            </a:r>
            <a:br>
              <a:rPr lang="en-GB" dirty="0"/>
            </a:br>
            <a:r>
              <a:rPr lang="en-GB" dirty="0"/>
              <a:t> Framework </a:t>
            </a:r>
            <a:r>
              <a:rPr lang="en-GB" sz="2500" dirty="0"/>
              <a:t>(Santana et al., 2017)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D84F1-27B0-DEA1-312D-0D63788F5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1"/>
            <a:ext cx="8856984" cy="3917032"/>
          </a:xfrm>
        </p:spPr>
        <p:txBody>
          <a:bodyPr/>
          <a:lstStyle/>
          <a:p>
            <a:endParaRPr lang="en-GB" sz="4000" dirty="0"/>
          </a:p>
          <a:p>
            <a:r>
              <a:rPr lang="en-GB" sz="4000" dirty="0"/>
              <a:t>Structural domains </a:t>
            </a:r>
            <a:r>
              <a:rPr lang="en-GB" sz="2800" dirty="0"/>
              <a:t>(integration of structures)</a:t>
            </a:r>
          </a:p>
          <a:p>
            <a:r>
              <a:rPr lang="en-GB" sz="4000" dirty="0"/>
              <a:t>Process domains </a:t>
            </a:r>
            <a:r>
              <a:rPr lang="en-GB" sz="2800" dirty="0"/>
              <a:t>(incl. service integration)</a:t>
            </a:r>
            <a:r>
              <a:rPr lang="en-GB" sz="4000" dirty="0"/>
              <a:t> </a:t>
            </a:r>
          </a:p>
          <a:p>
            <a:r>
              <a:rPr lang="en-GB" sz="4000" dirty="0"/>
              <a:t>Outcome domains </a:t>
            </a:r>
            <a:r>
              <a:rPr lang="en-GB" sz="2800" dirty="0"/>
              <a:t>(patient reported outcomes)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1B6ECF-38DA-5F77-7A6A-484ABFDB8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721687-6E2B-7C2F-8936-21818DF32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0BDD17-00EC-3A27-4FE1-5DD55A7A3D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075" t="22831" r="24801" b="7475"/>
          <a:stretch/>
        </p:blipFill>
        <p:spPr>
          <a:xfrm>
            <a:off x="6372200" y="45132"/>
            <a:ext cx="2664296" cy="2245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2680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CA00D-5ED2-8DC9-E0DD-B5BA260A9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SESSION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CFC0C-20FD-2F9F-D6A7-6606B9F71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7782D8-F988-82B6-09E0-F267F9756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1026" name="Picture 2" descr="Seminar meeting stock vector. Illustration of bubbles - 50293088">
            <a:extLst>
              <a:ext uri="{FF2B5EF4-FFF2-40B4-BE49-F238E27FC236}">
                <a16:creationId xmlns:a16="http://schemas.microsoft.com/office/drawing/2014/main" id="{5E643A9D-A2F0-27D7-C42D-C25B6C5B50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178" y="2132856"/>
            <a:ext cx="3205644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7107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11867-B645-8AD8-783A-76E71EE27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372" y="-171400"/>
            <a:ext cx="8435975" cy="114300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Answer the following questions for each stimulus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61D44-7499-0C51-1ACA-A525AF75B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559" y="764704"/>
            <a:ext cx="8229600" cy="3917032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200" b="1" dirty="0">
                <a:solidFill>
                  <a:srgbClr val="0094AE"/>
                </a:solidFill>
                <a:latin typeface="Arial"/>
                <a:cs typeface="Arial"/>
              </a:rPr>
              <a:t>Walk</a:t>
            </a:r>
            <a:r>
              <a:rPr lang="en-GB" sz="2200" b="1" spc="-60" dirty="0">
                <a:solidFill>
                  <a:srgbClr val="0094AE"/>
                </a:solidFill>
                <a:latin typeface="Arial"/>
                <a:cs typeface="Arial"/>
              </a:rPr>
              <a:t> </a:t>
            </a:r>
            <a:r>
              <a:rPr lang="en-GB" sz="2200" b="1" dirty="0">
                <a:solidFill>
                  <a:srgbClr val="0094AE"/>
                </a:solidFill>
                <a:latin typeface="Arial"/>
                <a:cs typeface="Arial"/>
              </a:rPr>
              <a:t>in</a:t>
            </a:r>
            <a:r>
              <a:rPr lang="en-GB" sz="2200" b="1" spc="-35" dirty="0">
                <a:solidFill>
                  <a:srgbClr val="0094AE"/>
                </a:solidFill>
                <a:latin typeface="Arial"/>
                <a:cs typeface="Arial"/>
              </a:rPr>
              <a:t> </a:t>
            </a:r>
            <a:r>
              <a:rPr lang="en-GB" sz="2200" b="1" dirty="0">
                <a:solidFill>
                  <a:srgbClr val="0094AE"/>
                </a:solidFill>
                <a:latin typeface="Arial"/>
                <a:cs typeface="Arial"/>
              </a:rPr>
              <a:t>the</a:t>
            </a:r>
            <a:r>
              <a:rPr lang="en-GB" sz="2200" b="1" spc="-40" dirty="0">
                <a:solidFill>
                  <a:srgbClr val="0094AE"/>
                </a:solidFill>
                <a:latin typeface="Arial"/>
                <a:cs typeface="Arial"/>
              </a:rPr>
              <a:t> </a:t>
            </a:r>
            <a:r>
              <a:rPr lang="en-GB" sz="2200" b="1" dirty="0">
                <a:solidFill>
                  <a:srgbClr val="0094AE"/>
                </a:solidFill>
                <a:latin typeface="Arial"/>
                <a:cs typeface="Arial"/>
              </a:rPr>
              <a:t>person’s</a:t>
            </a:r>
            <a:r>
              <a:rPr lang="en-GB" sz="2200" b="1" spc="-30" dirty="0">
                <a:solidFill>
                  <a:srgbClr val="0094AE"/>
                </a:solidFill>
                <a:latin typeface="Arial"/>
                <a:cs typeface="Arial"/>
              </a:rPr>
              <a:t> </a:t>
            </a:r>
            <a:r>
              <a:rPr lang="en-GB" sz="2200" b="1" spc="-10" dirty="0">
                <a:solidFill>
                  <a:srgbClr val="0094AE"/>
                </a:solidFill>
                <a:latin typeface="Arial"/>
                <a:cs typeface="Arial"/>
              </a:rPr>
              <a:t>shoes</a:t>
            </a:r>
            <a:endParaRPr lang="en-GB" sz="2200" dirty="0">
              <a:latin typeface="Arial"/>
              <a:cs typeface="Arial"/>
            </a:endParaRPr>
          </a:p>
          <a:p>
            <a:pPr marL="12700" marR="142875">
              <a:lnSpc>
                <a:spcPct val="80000"/>
              </a:lnSpc>
              <a:spcBef>
                <a:spcPts val="2130"/>
              </a:spcBef>
            </a:pPr>
            <a:r>
              <a:rPr lang="en-GB" sz="1800" i="1" dirty="0">
                <a:latin typeface="Arial"/>
                <a:cs typeface="Arial"/>
              </a:rPr>
              <a:t>Bringing</a:t>
            </a:r>
            <a:r>
              <a:rPr lang="en-GB" sz="1800" i="1" spc="-15" dirty="0">
                <a:latin typeface="Arial"/>
                <a:cs typeface="Arial"/>
              </a:rPr>
              <a:t> </a:t>
            </a:r>
            <a:r>
              <a:rPr lang="en-GB" sz="1800" i="1" dirty="0">
                <a:latin typeface="Arial"/>
                <a:cs typeface="Arial"/>
              </a:rPr>
              <a:t>to</a:t>
            </a:r>
            <a:r>
              <a:rPr lang="en-GB" sz="1800" i="1" spc="-25" dirty="0">
                <a:latin typeface="Arial"/>
                <a:cs typeface="Arial"/>
              </a:rPr>
              <a:t> </a:t>
            </a:r>
            <a:r>
              <a:rPr lang="en-GB" sz="1800" i="1" dirty="0">
                <a:latin typeface="Arial"/>
                <a:cs typeface="Arial"/>
              </a:rPr>
              <a:t>mind</a:t>
            </a:r>
            <a:r>
              <a:rPr lang="en-GB" sz="1800" i="1" spc="5" dirty="0">
                <a:latin typeface="Arial"/>
                <a:cs typeface="Arial"/>
              </a:rPr>
              <a:t> </a:t>
            </a:r>
            <a:r>
              <a:rPr lang="en-GB" sz="1800" i="1" dirty="0">
                <a:latin typeface="Arial"/>
                <a:cs typeface="Arial"/>
              </a:rPr>
              <a:t>your</a:t>
            </a:r>
            <a:r>
              <a:rPr lang="en-GB" sz="1800" i="1" spc="-15" dirty="0">
                <a:latin typeface="Arial"/>
                <a:cs typeface="Arial"/>
              </a:rPr>
              <a:t> </a:t>
            </a:r>
            <a:r>
              <a:rPr lang="en-GB" sz="1800" i="1" dirty="0">
                <a:latin typeface="Arial"/>
                <a:cs typeface="Arial"/>
              </a:rPr>
              <a:t>assumptions</a:t>
            </a:r>
            <a:r>
              <a:rPr lang="en-GB" sz="1800" i="1" spc="15" dirty="0">
                <a:latin typeface="Arial"/>
                <a:cs typeface="Arial"/>
              </a:rPr>
              <a:t> </a:t>
            </a:r>
            <a:r>
              <a:rPr lang="en-GB" sz="1800" i="1" dirty="0">
                <a:latin typeface="Arial"/>
                <a:cs typeface="Arial"/>
              </a:rPr>
              <a:t>and</a:t>
            </a:r>
            <a:r>
              <a:rPr lang="en-GB" sz="1800" i="1" spc="-20" dirty="0">
                <a:latin typeface="Arial"/>
                <a:cs typeface="Arial"/>
              </a:rPr>
              <a:t> </a:t>
            </a:r>
            <a:r>
              <a:rPr lang="en-GB" sz="1800" i="1" dirty="0">
                <a:latin typeface="Arial"/>
                <a:cs typeface="Arial"/>
              </a:rPr>
              <a:t>beliefs about what</a:t>
            </a:r>
            <a:r>
              <a:rPr lang="en-GB" sz="1800" i="1" spc="-15" dirty="0">
                <a:latin typeface="Arial"/>
                <a:cs typeface="Arial"/>
              </a:rPr>
              <a:t> </a:t>
            </a:r>
            <a:r>
              <a:rPr lang="en-GB" sz="1800" i="1" dirty="0">
                <a:latin typeface="Arial"/>
                <a:cs typeface="Arial"/>
              </a:rPr>
              <a:t>this</a:t>
            </a:r>
            <a:r>
              <a:rPr lang="en-GB" sz="1800" i="1" spc="-15" dirty="0">
                <a:latin typeface="Arial"/>
                <a:cs typeface="Arial"/>
              </a:rPr>
              <a:t> </a:t>
            </a:r>
            <a:r>
              <a:rPr lang="en-GB" sz="1800" i="1" dirty="0">
                <a:latin typeface="Arial"/>
                <a:cs typeface="Arial"/>
              </a:rPr>
              <a:t>person</a:t>
            </a:r>
            <a:r>
              <a:rPr lang="en-GB" sz="1800" i="1" spc="-10" dirty="0">
                <a:latin typeface="Arial"/>
                <a:cs typeface="Arial"/>
              </a:rPr>
              <a:t> </a:t>
            </a:r>
            <a:r>
              <a:rPr lang="en-GB" sz="1800" i="1" dirty="0">
                <a:latin typeface="Arial"/>
                <a:cs typeface="Arial"/>
              </a:rPr>
              <a:t>may</a:t>
            </a:r>
            <a:r>
              <a:rPr lang="en-GB" sz="1800" i="1" spc="-10" dirty="0">
                <a:latin typeface="Arial"/>
                <a:cs typeface="Arial"/>
              </a:rPr>
              <a:t> </a:t>
            </a:r>
            <a:r>
              <a:rPr lang="en-GB" sz="1800" i="1" spc="-25" dirty="0">
                <a:latin typeface="Arial"/>
                <a:cs typeface="Arial"/>
              </a:rPr>
              <a:t>be </a:t>
            </a:r>
            <a:r>
              <a:rPr lang="en-GB" sz="1800" i="1" spc="-10" dirty="0">
                <a:latin typeface="Arial"/>
                <a:cs typeface="Arial"/>
              </a:rPr>
              <a:t>experiencing….</a:t>
            </a:r>
            <a:endParaRPr lang="en-GB"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lang="en-GB" sz="1800" dirty="0">
              <a:latin typeface="Arial"/>
              <a:cs typeface="Arial"/>
            </a:endParaRPr>
          </a:p>
          <a:p>
            <a:pPr marL="266700" indent="-254000">
              <a:lnSpc>
                <a:spcPct val="100000"/>
              </a:lnSpc>
              <a:buAutoNum type="arabicPeriod"/>
              <a:tabLst>
                <a:tab pos="266700" algn="l"/>
              </a:tabLst>
            </a:pPr>
            <a:r>
              <a:rPr lang="en-GB" sz="1800" dirty="0">
                <a:latin typeface="Arial"/>
                <a:cs typeface="Arial"/>
              </a:rPr>
              <a:t>What</a:t>
            </a:r>
            <a:r>
              <a:rPr lang="en-GB" sz="1800" spc="-1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do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you</a:t>
            </a:r>
            <a:r>
              <a:rPr lang="en-GB" sz="1800" spc="-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see</a:t>
            </a:r>
            <a:r>
              <a:rPr lang="en-GB" sz="1800" spc="-2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and</a:t>
            </a:r>
            <a:r>
              <a:rPr lang="en-GB" sz="1800" spc="-10" dirty="0">
                <a:latin typeface="Arial"/>
                <a:cs typeface="Arial"/>
              </a:rPr>
              <a:t> hear?</a:t>
            </a:r>
            <a:endParaRPr lang="en-GB" sz="1800" dirty="0">
              <a:latin typeface="Arial"/>
              <a:cs typeface="Arial"/>
            </a:endParaRPr>
          </a:p>
          <a:p>
            <a:pPr marL="266700" indent="-254000">
              <a:lnSpc>
                <a:spcPct val="100000"/>
              </a:lnSpc>
              <a:spcBef>
                <a:spcPts val="434"/>
              </a:spcBef>
              <a:buAutoNum type="arabicPeriod"/>
              <a:tabLst>
                <a:tab pos="266700" algn="l"/>
              </a:tabLst>
            </a:pPr>
            <a:r>
              <a:rPr lang="en-GB" sz="1800" dirty="0">
                <a:latin typeface="Arial"/>
                <a:cs typeface="Arial"/>
              </a:rPr>
              <a:t>Describe</a:t>
            </a:r>
            <a:r>
              <a:rPr lang="en-GB" sz="1800" spc="-2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how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they</a:t>
            </a:r>
            <a:r>
              <a:rPr lang="en-GB" sz="1800" spc="-2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may</a:t>
            </a:r>
            <a:r>
              <a:rPr lang="en-GB" sz="1800" spc="-2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be</a:t>
            </a:r>
            <a:r>
              <a:rPr lang="en-GB" sz="1800" spc="-30" dirty="0">
                <a:latin typeface="Arial"/>
                <a:cs typeface="Arial"/>
              </a:rPr>
              <a:t> </a:t>
            </a:r>
            <a:r>
              <a:rPr lang="en-GB" sz="1800" spc="-10" dirty="0">
                <a:latin typeface="Arial"/>
                <a:cs typeface="Arial"/>
              </a:rPr>
              <a:t>feeling.</a:t>
            </a:r>
            <a:endParaRPr lang="en-GB" sz="1800" dirty="0">
              <a:latin typeface="Arial"/>
              <a:cs typeface="Arial"/>
            </a:endParaRPr>
          </a:p>
          <a:p>
            <a:pPr marL="266700" indent="-254000">
              <a:lnSpc>
                <a:spcPct val="100000"/>
              </a:lnSpc>
              <a:spcBef>
                <a:spcPts val="430"/>
              </a:spcBef>
              <a:buAutoNum type="arabicPeriod"/>
              <a:tabLst>
                <a:tab pos="266700" algn="l"/>
              </a:tabLst>
            </a:pPr>
            <a:r>
              <a:rPr lang="en-GB" sz="1800" dirty="0">
                <a:latin typeface="Arial"/>
                <a:cs typeface="Arial"/>
              </a:rPr>
              <a:t>What</a:t>
            </a:r>
            <a:r>
              <a:rPr lang="en-GB" sz="1800" spc="-2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do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you</a:t>
            </a:r>
            <a:r>
              <a:rPr lang="en-GB" sz="1800" spc="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think</a:t>
            </a:r>
            <a:r>
              <a:rPr lang="en-GB" sz="1800" spc="-1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they</a:t>
            </a:r>
            <a:r>
              <a:rPr lang="en-GB" sz="1800" spc="-1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may</a:t>
            </a:r>
            <a:r>
              <a:rPr lang="en-GB" sz="1800" spc="-2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be</a:t>
            </a:r>
            <a:r>
              <a:rPr lang="en-GB" sz="1800" spc="-5" dirty="0">
                <a:latin typeface="Arial"/>
                <a:cs typeface="Arial"/>
              </a:rPr>
              <a:t> </a:t>
            </a:r>
            <a:r>
              <a:rPr lang="en-GB" sz="1800" spc="-10" dirty="0">
                <a:latin typeface="Arial"/>
                <a:cs typeface="Arial"/>
              </a:rPr>
              <a:t>thinking?</a:t>
            </a:r>
            <a:endParaRPr lang="en-GB" sz="1800" dirty="0">
              <a:latin typeface="Arial"/>
              <a:cs typeface="Arial"/>
            </a:endParaRPr>
          </a:p>
          <a:p>
            <a:pPr marL="265430" indent="-252729">
              <a:lnSpc>
                <a:spcPct val="100000"/>
              </a:lnSpc>
              <a:spcBef>
                <a:spcPts val="434"/>
              </a:spcBef>
              <a:buAutoNum type="arabicPeriod"/>
              <a:tabLst>
                <a:tab pos="265430" algn="l"/>
              </a:tabLst>
            </a:pPr>
            <a:r>
              <a:rPr lang="en-GB" sz="1800" dirty="0">
                <a:latin typeface="Arial"/>
                <a:cs typeface="Arial"/>
              </a:rPr>
              <a:t>What</a:t>
            </a:r>
            <a:r>
              <a:rPr lang="en-GB" sz="1800" spc="-2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could</a:t>
            </a:r>
            <a:r>
              <a:rPr lang="en-GB" sz="1800" spc="-2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have</a:t>
            </a:r>
            <a:r>
              <a:rPr lang="en-GB" sz="1800" spc="-2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led</a:t>
            </a:r>
            <a:r>
              <a:rPr lang="en-GB" sz="1800" spc="-1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to</a:t>
            </a:r>
            <a:r>
              <a:rPr lang="en-GB" sz="1800" spc="-3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this</a:t>
            </a:r>
            <a:r>
              <a:rPr lang="en-GB" sz="1800" spc="-20" dirty="0">
                <a:latin typeface="Arial"/>
                <a:cs typeface="Arial"/>
              </a:rPr>
              <a:t> </a:t>
            </a:r>
            <a:r>
              <a:rPr lang="en-GB" sz="1800" spc="-10" dirty="0">
                <a:latin typeface="Arial"/>
                <a:cs typeface="Arial"/>
              </a:rPr>
              <a:t>moment?</a:t>
            </a:r>
            <a:endParaRPr lang="en-GB" sz="1800" dirty="0">
              <a:latin typeface="Arial"/>
              <a:cs typeface="Arial"/>
            </a:endParaRPr>
          </a:p>
          <a:p>
            <a:pPr marL="266700" indent="-254000">
              <a:lnSpc>
                <a:spcPct val="100000"/>
              </a:lnSpc>
              <a:spcBef>
                <a:spcPts val="434"/>
              </a:spcBef>
              <a:buAutoNum type="arabicPeriod"/>
              <a:tabLst>
                <a:tab pos="266700" algn="l"/>
              </a:tabLst>
            </a:pPr>
            <a:r>
              <a:rPr lang="en-GB" sz="1800" dirty="0">
                <a:latin typeface="Arial"/>
                <a:cs typeface="Arial"/>
              </a:rPr>
              <a:t>What</a:t>
            </a:r>
            <a:r>
              <a:rPr lang="en-GB" sz="1800" spc="-3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behaviours may</a:t>
            </a:r>
            <a:r>
              <a:rPr lang="en-GB" sz="1800" spc="-2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result</a:t>
            </a:r>
            <a:r>
              <a:rPr lang="en-GB" sz="1800" spc="-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from</a:t>
            </a:r>
            <a:r>
              <a:rPr lang="en-GB" sz="1800" spc="-25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these</a:t>
            </a:r>
            <a:r>
              <a:rPr lang="en-GB" sz="1800" spc="-15" dirty="0">
                <a:latin typeface="Arial"/>
                <a:cs typeface="Arial"/>
              </a:rPr>
              <a:t> </a:t>
            </a:r>
            <a:r>
              <a:rPr lang="en-GB" sz="1800" spc="-10" dirty="0">
                <a:latin typeface="Arial"/>
                <a:cs typeface="Arial"/>
              </a:rPr>
              <a:t>feelings?</a:t>
            </a:r>
            <a:endParaRPr lang="en-GB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endParaRPr lang="en-GB" sz="2200" b="1" dirty="0">
              <a:solidFill>
                <a:srgbClr val="0094AE"/>
              </a:solidFill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GB" sz="2200" b="1" dirty="0">
                <a:solidFill>
                  <a:srgbClr val="0094AE"/>
                </a:solidFill>
                <a:latin typeface="Arial"/>
                <a:cs typeface="Arial"/>
              </a:rPr>
              <a:t>Plan</a:t>
            </a:r>
            <a:r>
              <a:rPr lang="en-GB" sz="2200" b="1" spc="-15" dirty="0">
                <a:solidFill>
                  <a:srgbClr val="0094AE"/>
                </a:solidFill>
                <a:latin typeface="Arial"/>
                <a:cs typeface="Arial"/>
              </a:rPr>
              <a:t> </a:t>
            </a:r>
            <a:r>
              <a:rPr lang="en-GB" sz="2200" b="1" dirty="0">
                <a:solidFill>
                  <a:srgbClr val="0094AE"/>
                </a:solidFill>
                <a:latin typeface="Arial"/>
                <a:cs typeface="Arial"/>
              </a:rPr>
              <a:t>for</a:t>
            </a:r>
            <a:r>
              <a:rPr lang="en-GB" sz="2200" b="1" spc="-15" dirty="0">
                <a:solidFill>
                  <a:srgbClr val="0094AE"/>
                </a:solidFill>
                <a:latin typeface="Arial"/>
                <a:cs typeface="Arial"/>
              </a:rPr>
              <a:t> </a:t>
            </a:r>
            <a:r>
              <a:rPr lang="en-GB" sz="2200" b="1" dirty="0">
                <a:solidFill>
                  <a:srgbClr val="0094AE"/>
                </a:solidFill>
                <a:latin typeface="Arial"/>
                <a:cs typeface="Arial"/>
              </a:rPr>
              <a:t>action</a:t>
            </a:r>
            <a:r>
              <a:rPr lang="en-GB" sz="2200" b="1" spc="-40" dirty="0">
                <a:solidFill>
                  <a:srgbClr val="0094AE"/>
                </a:solidFill>
                <a:latin typeface="Arial"/>
                <a:cs typeface="Arial"/>
              </a:rPr>
              <a:t> </a:t>
            </a:r>
            <a:r>
              <a:rPr lang="en-GB" sz="2200" b="1" dirty="0">
                <a:solidFill>
                  <a:srgbClr val="0094AE"/>
                </a:solidFill>
                <a:latin typeface="Arial"/>
                <a:cs typeface="Arial"/>
              </a:rPr>
              <a:t>around the</a:t>
            </a:r>
            <a:r>
              <a:rPr lang="en-GB" sz="2200" b="1" spc="-35" dirty="0">
                <a:solidFill>
                  <a:srgbClr val="0094AE"/>
                </a:solidFill>
                <a:latin typeface="Arial"/>
                <a:cs typeface="Arial"/>
              </a:rPr>
              <a:t> </a:t>
            </a:r>
            <a:r>
              <a:rPr lang="en-GB" sz="2200" b="1" dirty="0">
                <a:solidFill>
                  <a:srgbClr val="0094AE"/>
                </a:solidFill>
                <a:latin typeface="Arial"/>
                <a:cs typeface="Arial"/>
              </a:rPr>
              <a:t>8 dimensions</a:t>
            </a:r>
            <a:r>
              <a:rPr lang="en-GB" sz="2200" b="1" spc="-20" dirty="0">
                <a:solidFill>
                  <a:srgbClr val="0094AE"/>
                </a:solidFill>
                <a:latin typeface="Arial"/>
                <a:cs typeface="Arial"/>
              </a:rPr>
              <a:t> </a:t>
            </a:r>
            <a:r>
              <a:rPr lang="en-GB" sz="2200" b="1" dirty="0">
                <a:solidFill>
                  <a:srgbClr val="0094AE"/>
                </a:solidFill>
                <a:latin typeface="Arial"/>
                <a:cs typeface="Arial"/>
              </a:rPr>
              <a:t>of</a:t>
            </a:r>
            <a:r>
              <a:rPr lang="en-GB" sz="2200" b="1" spc="-15" dirty="0">
                <a:solidFill>
                  <a:srgbClr val="0094AE"/>
                </a:solidFill>
                <a:latin typeface="Arial"/>
                <a:cs typeface="Arial"/>
              </a:rPr>
              <a:t> </a:t>
            </a:r>
            <a:r>
              <a:rPr lang="en-GB" sz="2200" b="1" dirty="0">
                <a:solidFill>
                  <a:srgbClr val="0094AE"/>
                </a:solidFill>
                <a:latin typeface="Arial"/>
                <a:cs typeface="Arial"/>
              </a:rPr>
              <a:t>person-centred</a:t>
            </a:r>
            <a:r>
              <a:rPr lang="en-GB" sz="2200" b="1" spc="-45" dirty="0">
                <a:solidFill>
                  <a:srgbClr val="0094AE"/>
                </a:solidFill>
                <a:latin typeface="Arial"/>
                <a:cs typeface="Arial"/>
              </a:rPr>
              <a:t> </a:t>
            </a:r>
            <a:r>
              <a:rPr lang="en-GB" sz="2200" b="1" spc="-20" dirty="0">
                <a:solidFill>
                  <a:srgbClr val="0094AE"/>
                </a:solidFill>
                <a:latin typeface="Arial"/>
                <a:cs typeface="Arial"/>
              </a:rPr>
              <a:t>care</a:t>
            </a:r>
            <a:endParaRPr lang="en-GB" sz="2200" dirty="0">
              <a:latin typeface="Arial"/>
              <a:cs typeface="Arial"/>
            </a:endParaRPr>
          </a:p>
          <a:p>
            <a:pPr marL="12065" marR="297815" indent="0">
              <a:spcBef>
                <a:spcPts val="434"/>
              </a:spcBef>
              <a:buNone/>
              <a:tabLst>
                <a:tab pos="266700" algn="l"/>
              </a:tabLst>
            </a:pPr>
            <a:r>
              <a:rPr lang="en-GB" sz="1800" dirty="0">
                <a:latin typeface="Arial"/>
                <a:cs typeface="Arial"/>
              </a:rPr>
              <a:t>6. How could your integrated service </a:t>
            </a:r>
            <a:r>
              <a:rPr lang="en-GB" sz="1800" dirty="0" err="1">
                <a:latin typeface="Arial"/>
                <a:cs typeface="Arial"/>
              </a:rPr>
              <a:t>partnershipp</a:t>
            </a:r>
            <a:r>
              <a:rPr lang="en-GB" sz="1800" dirty="0">
                <a:latin typeface="Arial"/>
                <a:cs typeface="Arial"/>
              </a:rPr>
              <a:t> create an environment that facilitates Person-Centred Care?</a:t>
            </a:r>
          </a:p>
          <a:p>
            <a:pPr marL="0" indent="0">
              <a:buNone/>
            </a:pPr>
            <a:endParaRPr lang="en-GB" sz="2200" dirty="0"/>
          </a:p>
          <a:p>
            <a:pPr marL="514350" indent="-514350">
              <a:buFont typeface="+mj-lt"/>
              <a:buAutoNum type="arabicPeriod"/>
            </a:pPr>
            <a:endParaRPr lang="en-GB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0ECFC-729F-F352-34B5-EECA2B1CB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05A1DD-469A-B1BB-0060-BD8A1A23A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267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B43CD1A-D52C-7D46-D60B-C14E9CD29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6D82F73-7141-8996-5125-38E89B3FEA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object 2">
            <a:extLst>
              <a:ext uri="{FF2B5EF4-FFF2-40B4-BE49-F238E27FC236}">
                <a16:creationId xmlns:a16="http://schemas.microsoft.com/office/drawing/2014/main" id="{42BBEB1D-3524-0910-61A1-8BB4FDE00E32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0823"/>
            <a:ext cx="9144000" cy="5143500"/>
          </a:xfrm>
          <a:prstGeom prst="rect">
            <a:avLst/>
          </a:prstGeom>
        </p:spPr>
      </p:pic>
      <p:sp>
        <p:nvSpPr>
          <p:cNvPr id="9" name="object 3">
            <a:extLst>
              <a:ext uri="{FF2B5EF4-FFF2-40B4-BE49-F238E27FC236}">
                <a16:creationId xmlns:a16="http://schemas.microsoft.com/office/drawing/2014/main" id="{6FD5AD95-DF6D-1A30-0A9C-D4F173E338C7}"/>
              </a:ext>
            </a:extLst>
          </p:cNvPr>
          <p:cNvSpPr txBox="1"/>
          <p:nvPr/>
        </p:nvSpPr>
        <p:spPr>
          <a:xfrm>
            <a:off x="179512" y="5265738"/>
            <a:ext cx="8848090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z="1000" dirty="0">
                <a:latin typeface="Calibri"/>
                <a:cs typeface="Calibri"/>
              </a:rPr>
              <a:t>Source: Cleveland</a:t>
            </a:r>
            <a:r>
              <a:rPr sz="1000" spc="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Clinic -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Empathy: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</a:t>
            </a:r>
            <a:r>
              <a:rPr sz="1000" i="1" spc="-1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human</a:t>
            </a:r>
            <a:r>
              <a:rPr sz="1000" i="1" spc="-1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connection</a:t>
            </a:r>
            <a:r>
              <a:rPr sz="1000" i="1" spc="-4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to</a:t>
            </a:r>
            <a:r>
              <a:rPr sz="1000" i="1" spc="-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patient</a:t>
            </a:r>
            <a:r>
              <a:rPr sz="1000" i="1" spc="-2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care</a:t>
            </a:r>
            <a:r>
              <a:rPr sz="1000" i="1" spc="24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-</a:t>
            </a:r>
            <a:r>
              <a:rPr sz="1000" spc="-20" dirty="0">
                <a:latin typeface="Calibri"/>
                <a:cs typeface="Calibri"/>
              </a:rPr>
              <a:t> </a:t>
            </a:r>
            <a:r>
              <a:rPr sz="1000" u="sng" spc="-10" dirty="0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Calibri"/>
                <a:cs typeface="Calibri"/>
                <a:hlinkClick r:id="rId3"/>
              </a:rPr>
              <a:t>http://www.youtube.com/watch?v=cDDWvj_q-</a:t>
            </a:r>
            <a:r>
              <a:rPr sz="1000" u="sng" dirty="0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Calibri"/>
                <a:cs typeface="Calibri"/>
                <a:hlinkClick r:id="rId3"/>
              </a:rPr>
              <a:t>o8&amp;list=PL95B29FDF6B7A3B17</a:t>
            </a:r>
            <a:r>
              <a:rPr sz="1000" dirty="0">
                <a:latin typeface="Calibri"/>
                <a:cs typeface="Calibri"/>
              </a:rPr>
              <a:t>.</a:t>
            </a:r>
            <a:r>
              <a:rPr sz="1000" spc="5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Cleveland</a:t>
            </a:r>
            <a:r>
              <a:rPr sz="1000" i="1" spc="-2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Clinic</a:t>
            </a:r>
            <a:endParaRPr sz="1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000" i="1" dirty="0">
                <a:latin typeface="Calibri"/>
                <a:cs typeface="Calibri"/>
              </a:rPr>
              <a:t>has</a:t>
            </a:r>
            <a:r>
              <a:rPr sz="1000" i="1" spc="-3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provided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these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images</a:t>
            </a:r>
            <a:r>
              <a:rPr sz="1000" i="1" spc="-4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to</a:t>
            </a:r>
            <a:r>
              <a:rPr sz="1000" i="1" spc="-2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Metro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South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Health</a:t>
            </a:r>
            <a:r>
              <a:rPr sz="1000" i="1" spc="-4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for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use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in</a:t>
            </a:r>
            <a:r>
              <a:rPr sz="1000" i="1" spc="-2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staff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training.</a:t>
            </a:r>
            <a:r>
              <a:rPr sz="1000" i="1" spc="-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These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images</a:t>
            </a:r>
            <a:r>
              <a:rPr sz="1000" b="1" i="1" spc="-1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must</a:t>
            </a:r>
            <a:r>
              <a:rPr sz="1000" b="1" i="1" spc="-2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not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be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spc="-10" dirty="0">
                <a:latin typeface="Calibri"/>
                <a:cs typeface="Calibri"/>
              </a:rPr>
              <a:t>modified</a:t>
            </a:r>
            <a:r>
              <a:rPr sz="1000" b="1" i="1" spc="-2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in</a:t>
            </a:r>
            <a:r>
              <a:rPr sz="1000" b="1" i="1" spc="-1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any</a:t>
            </a:r>
            <a:r>
              <a:rPr sz="1000" b="1" i="1" spc="-25" dirty="0">
                <a:latin typeface="Calibri"/>
                <a:cs typeface="Calibri"/>
              </a:rPr>
              <a:t> </a:t>
            </a:r>
            <a:r>
              <a:rPr sz="1000" b="1" i="1" spc="-20" dirty="0">
                <a:latin typeface="Calibri"/>
                <a:cs typeface="Calibri"/>
              </a:rPr>
              <a:t>way.</a:t>
            </a:r>
            <a:endParaRPr sz="10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585487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0" y="5301208"/>
            <a:ext cx="8848090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z="1000" dirty="0">
                <a:latin typeface="Calibri"/>
                <a:cs typeface="Calibri"/>
              </a:rPr>
              <a:t>Source: Cleveland</a:t>
            </a:r>
            <a:r>
              <a:rPr sz="1000" spc="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Clinic -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Empathy: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</a:t>
            </a:r>
            <a:r>
              <a:rPr sz="1000" i="1" spc="-1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human</a:t>
            </a:r>
            <a:r>
              <a:rPr sz="1000" i="1" spc="-1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connection</a:t>
            </a:r>
            <a:r>
              <a:rPr sz="1000" i="1" spc="-4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to</a:t>
            </a:r>
            <a:r>
              <a:rPr sz="1000" i="1" spc="-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patient</a:t>
            </a:r>
            <a:r>
              <a:rPr sz="1000" i="1" spc="-2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care</a:t>
            </a:r>
            <a:r>
              <a:rPr sz="1000" i="1" spc="24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-</a:t>
            </a:r>
            <a:r>
              <a:rPr sz="1000" spc="-20" dirty="0">
                <a:latin typeface="Calibri"/>
                <a:cs typeface="Calibri"/>
              </a:rPr>
              <a:t> </a:t>
            </a:r>
            <a:r>
              <a:rPr sz="1000" u="sng" spc="-10" dirty="0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Calibri"/>
                <a:cs typeface="Calibri"/>
                <a:hlinkClick r:id="rId3"/>
              </a:rPr>
              <a:t>http://www.youtube.com/watch?v=cDDWvj_q-</a:t>
            </a:r>
            <a:r>
              <a:rPr sz="1000" u="sng" dirty="0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Calibri"/>
                <a:cs typeface="Calibri"/>
                <a:hlinkClick r:id="rId3"/>
              </a:rPr>
              <a:t>o8&amp;list=PL95B29FDF6B7A3B17</a:t>
            </a:r>
            <a:r>
              <a:rPr sz="1000" dirty="0">
                <a:latin typeface="Calibri"/>
                <a:cs typeface="Calibri"/>
              </a:rPr>
              <a:t>.</a:t>
            </a:r>
            <a:r>
              <a:rPr sz="1000" spc="5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Cleveland</a:t>
            </a:r>
            <a:r>
              <a:rPr sz="1000" i="1" spc="-2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Clinic</a:t>
            </a:r>
            <a:endParaRPr sz="1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000" i="1" dirty="0">
                <a:latin typeface="Calibri"/>
                <a:cs typeface="Calibri"/>
              </a:rPr>
              <a:t>has</a:t>
            </a:r>
            <a:r>
              <a:rPr sz="1000" i="1" spc="-3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provided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these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images</a:t>
            </a:r>
            <a:r>
              <a:rPr sz="1000" i="1" spc="-4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to</a:t>
            </a:r>
            <a:r>
              <a:rPr sz="1000" i="1" spc="-2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Metro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South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Health</a:t>
            </a:r>
            <a:r>
              <a:rPr sz="1000" i="1" spc="-4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for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use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in</a:t>
            </a:r>
            <a:r>
              <a:rPr sz="1000" i="1" spc="-2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staff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training.</a:t>
            </a:r>
            <a:r>
              <a:rPr sz="1000" i="1" spc="-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These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images</a:t>
            </a:r>
            <a:r>
              <a:rPr sz="1000" b="1" i="1" spc="-1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must</a:t>
            </a:r>
            <a:r>
              <a:rPr sz="1000" b="1" i="1" spc="-2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not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be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spc="-10" dirty="0">
                <a:latin typeface="Calibri"/>
                <a:cs typeface="Calibri"/>
              </a:rPr>
              <a:t>modified</a:t>
            </a:r>
            <a:r>
              <a:rPr sz="1000" b="1" i="1" spc="-2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in</a:t>
            </a:r>
            <a:r>
              <a:rPr sz="1000" b="1" i="1" spc="-1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any</a:t>
            </a:r>
            <a:r>
              <a:rPr sz="1000" b="1" i="1" spc="-25" dirty="0">
                <a:latin typeface="Calibri"/>
                <a:cs typeface="Calibri"/>
              </a:rPr>
              <a:t> </a:t>
            </a:r>
            <a:r>
              <a:rPr sz="1000" b="1" i="1" spc="-20" dirty="0">
                <a:latin typeface="Calibri"/>
                <a:cs typeface="Calibri"/>
              </a:rPr>
              <a:t>way.</a:t>
            </a:r>
            <a:endParaRPr sz="1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466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7466" y="5301208"/>
            <a:ext cx="8848090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z="1000" dirty="0">
                <a:latin typeface="Calibri"/>
                <a:cs typeface="Calibri"/>
              </a:rPr>
              <a:t>Source: Cleveland</a:t>
            </a:r>
            <a:r>
              <a:rPr sz="1000" spc="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Clinic -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Empathy: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</a:t>
            </a:r>
            <a:r>
              <a:rPr sz="1000" i="1" spc="-1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human</a:t>
            </a:r>
            <a:r>
              <a:rPr sz="1000" i="1" spc="-1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connection</a:t>
            </a:r>
            <a:r>
              <a:rPr sz="1000" i="1" spc="-4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to</a:t>
            </a:r>
            <a:r>
              <a:rPr sz="1000" i="1" spc="-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patient</a:t>
            </a:r>
            <a:r>
              <a:rPr sz="1000" i="1" spc="-2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care</a:t>
            </a:r>
            <a:r>
              <a:rPr sz="1000" i="1" spc="24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-</a:t>
            </a:r>
            <a:r>
              <a:rPr sz="1000" spc="-20" dirty="0">
                <a:latin typeface="Calibri"/>
                <a:cs typeface="Calibri"/>
              </a:rPr>
              <a:t> </a:t>
            </a:r>
            <a:r>
              <a:rPr sz="1000" u="sng" spc="-10" dirty="0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Calibri"/>
                <a:cs typeface="Calibri"/>
                <a:hlinkClick r:id="rId3"/>
              </a:rPr>
              <a:t>http://www.youtube.com/watch?v=cDDWvj_q-</a:t>
            </a:r>
            <a:r>
              <a:rPr sz="1000" u="sng" dirty="0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Calibri"/>
                <a:cs typeface="Calibri"/>
                <a:hlinkClick r:id="rId3"/>
              </a:rPr>
              <a:t>o8&amp;list=PL95B29FDF6B7A3B17</a:t>
            </a:r>
            <a:r>
              <a:rPr sz="1000" dirty="0">
                <a:latin typeface="Calibri"/>
                <a:cs typeface="Calibri"/>
              </a:rPr>
              <a:t>.</a:t>
            </a:r>
            <a:r>
              <a:rPr sz="1000" spc="5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Cleveland</a:t>
            </a:r>
            <a:r>
              <a:rPr sz="1000" i="1" spc="-2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Clinic</a:t>
            </a: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000" i="1" dirty="0">
                <a:latin typeface="Calibri"/>
                <a:cs typeface="Calibri"/>
              </a:rPr>
              <a:t>has</a:t>
            </a:r>
            <a:r>
              <a:rPr sz="1000" i="1" spc="-3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provided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these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images</a:t>
            </a:r>
            <a:r>
              <a:rPr sz="1000" i="1" spc="-4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to</a:t>
            </a:r>
            <a:r>
              <a:rPr sz="1000" i="1" spc="-2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Metro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South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Health</a:t>
            </a:r>
            <a:r>
              <a:rPr sz="1000" i="1" spc="-4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for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use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in</a:t>
            </a:r>
            <a:r>
              <a:rPr sz="1000" i="1" spc="-2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staff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training.</a:t>
            </a:r>
            <a:r>
              <a:rPr sz="1000" i="1" spc="-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These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images</a:t>
            </a:r>
            <a:r>
              <a:rPr sz="1000" b="1" i="1" spc="-1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must</a:t>
            </a:r>
            <a:r>
              <a:rPr sz="1000" b="1" i="1" spc="-2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not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be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spc="-10" dirty="0">
                <a:latin typeface="Calibri"/>
                <a:cs typeface="Calibri"/>
              </a:rPr>
              <a:t>modified</a:t>
            </a:r>
            <a:r>
              <a:rPr sz="1000" b="1" i="1" spc="-2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in</a:t>
            </a:r>
            <a:r>
              <a:rPr sz="1000" b="1" i="1" spc="-1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any</a:t>
            </a:r>
            <a:r>
              <a:rPr sz="1000" b="1" i="1" spc="-25" dirty="0">
                <a:latin typeface="Calibri"/>
                <a:cs typeface="Calibri"/>
              </a:rPr>
              <a:t> </a:t>
            </a:r>
            <a:r>
              <a:rPr sz="1000" b="1" i="1" spc="-20" dirty="0">
                <a:latin typeface="Calibri"/>
                <a:cs typeface="Calibri"/>
              </a:rPr>
              <a:t>way.</a:t>
            </a:r>
            <a:endParaRPr sz="1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0" y="5301208"/>
            <a:ext cx="8848090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z="1000" dirty="0">
                <a:latin typeface="Calibri"/>
                <a:cs typeface="Calibri"/>
              </a:rPr>
              <a:t>Source: Cleveland</a:t>
            </a:r>
            <a:r>
              <a:rPr sz="1000" spc="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Clinic -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Empathy: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</a:t>
            </a:r>
            <a:r>
              <a:rPr sz="1000" i="1" spc="-1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human</a:t>
            </a:r>
            <a:r>
              <a:rPr sz="1000" i="1" spc="-1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connection</a:t>
            </a:r>
            <a:r>
              <a:rPr sz="1000" i="1" spc="-4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to</a:t>
            </a:r>
            <a:r>
              <a:rPr sz="1000" i="1" spc="-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patient</a:t>
            </a:r>
            <a:r>
              <a:rPr sz="1000" i="1" spc="-2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care</a:t>
            </a:r>
            <a:r>
              <a:rPr sz="1000" i="1" spc="24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-</a:t>
            </a:r>
            <a:r>
              <a:rPr sz="1000" spc="-20" dirty="0">
                <a:latin typeface="Calibri"/>
                <a:cs typeface="Calibri"/>
              </a:rPr>
              <a:t> </a:t>
            </a:r>
            <a:r>
              <a:rPr sz="1000" u="sng" spc="-10" dirty="0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Calibri"/>
                <a:cs typeface="Calibri"/>
                <a:hlinkClick r:id="rId3"/>
              </a:rPr>
              <a:t>http://www.youtube.com/watch?v=cDDWvj_q-</a:t>
            </a:r>
            <a:r>
              <a:rPr sz="1000" u="sng" dirty="0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Calibri"/>
                <a:cs typeface="Calibri"/>
                <a:hlinkClick r:id="rId3"/>
              </a:rPr>
              <a:t>o8&amp;list=PL95B29FDF6B7A3B17</a:t>
            </a:r>
            <a:r>
              <a:rPr sz="1000" dirty="0">
                <a:latin typeface="Calibri"/>
                <a:cs typeface="Calibri"/>
              </a:rPr>
              <a:t>.</a:t>
            </a:r>
            <a:r>
              <a:rPr sz="1000" spc="5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Cleveland</a:t>
            </a:r>
            <a:r>
              <a:rPr sz="1000" i="1" spc="-2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Clinic</a:t>
            </a:r>
            <a:endParaRPr sz="1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000" i="1" dirty="0">
                <a:latin typeface="Calibri"/>
                <a:cs typeface="Calibri"/>
              </a:rPr>
              <a:t>has</a:t>
            </a:r>
            <a:r>
              <a:rPr sz="1000" i="1" spc="-3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provided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these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images</a:t>
            </a:r>
            <a:r>
              <a:rPr sz="1000" i="1" spc="-4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to</a:t>
            </a:r>
            <a:r>
              <a:rPr sz="1000" i="1" spc="-2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Metro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South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Health</a:t>
            </a:r>
            <a:r>
              <a:rPr sz="1000" i="1" spc="-4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for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use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in</a:t>
            </a:r>
            <a:r>
              <a:rPr sz="1000" i="1" spc="-2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staff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training.</a:t>
            </a:r>
            <a:r>
              <a:rPr sz="1000" i="1" spc="-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These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images</a:t>
            </a:r>
            <a:r>
              <a:rPr sz="1000" b="1" i="1" spc="-1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must</a:t>
            </a:r>
            <a:r>
              <a:rPr sz="1000" b="1" i="1" spc="-2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not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be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spc="-10" dirty="0">
                <a:latin typeface="Calibri"/>
                <a:cs typeface="Calibri"/>
              </a:rPr>
              <a:t>modified</a:t>
            </a:r>
            <a:r>
              <a:rPr sz="1000" b="1" i="1" spc="-2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in</a:t>
            </a:r>
            <a:r>
              <a:rPr sz="1000" b="1" i="1" spc="-1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any</a:t>
            </a:r>
            <a:r>
              <a:rPr sz="1000" b="1" i="1" spc="-25" dirty="0">
                <a:latin typeface="Calibri"/>
                <a:cs typeface="Calibri"/>
              </a:rPr>
              <a:t> </a:t>
            </a:r>
            <a:r>
              <a:rPr sz="1000" b="1" i="1" spc="-20" dirty="0">
                <a:latin typeface="Calibri"/>
                <a:cs typeface="Calibri"/>
              </a:rPr>
              <a:t>way.</a:t>
            </a:r>
            <a:endParaRPr sz="1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61" y="6197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47955" y="5229200"/>
            <a:ext cx="8848090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z="1000" dirty="0">
                <a:latin typeface="Calibri"/>
                <a:cs typeface="Calibri"/>
              </a:rPr>
              <a:t>Source: Cleveland</a:t>
            </a:r>
            <a:r>
              <a:rPr sz="1000" spc="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Clinic -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Empathy: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</a:t>
            </a:r>
            <a:r>
              <a:rPr sz="1000" i="1" spc="-1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human</a:t>
            </a:r>
            <a:r>
              <a:rPr sz="1000" i="1" spc="-1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connection</a:t>
            </a:r>
            <a:r>
              <a:rPr sz="1000" i="1" spc="-4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to</a:t>
            </a:r>
            <a:r>
              <a:rPr sz="1000" i="1" spc="-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patient</a:t>
            </a:r>
            <a:r>
              <a:rPr sz="1000" i="1" spc="-2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care</a:t>
            </a:r>
            <a:r>
              <a:rPr sz="1000" i="1" spc="24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-</a:t>
            </a:r>
            <a:r>
              <a:rPr sz="1000" spc="-20" dirty="0">
                <a:latin typeface="Calibri"/>
                <a:cs typeface="Calibri"/>
              </a:rPr>
              <a:t> </a:t>
            </a:r>
            <a:r>
              <a:rPr sz="1000" u="sng" spc="-10" dirty="0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Calibri"/>
                <a:cs typeface="Calibri"/>
                <a:hlinkClick r:id="rId4"/>
              </a:rPr>
              <a:t>http://www.youtube.com/watch?v=cDDWvj_q-</a:t>
            </a:r>
            <a:r>
              <a:rPr sz="1000" u="sng" dirty="0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Calibri"/>
                <a:cs typeface="Calibri"/>
                <a:hlinkClick r:id="rId4"/>
              </a:rPr>
              <a:t>o8&amp;list=PL95B29FDF6B7A3B17</a:t>
            </a:r>
            <a:r>
              <a:rPr sz="1000" dirty="0">
                <a:latin typeface="Calibri"/>
                <a:cs typeface="Calibri"/>
              </a:rPr>
              <a:t>.</a:t>
            </a:r>
            <a:r>
              <a:rPr sz="1000" spc="5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Cleveland</a:t>
            </a:r>
            <a:r>
              <a:rPr sz="1000" i="1" spc="-25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Clinic</a:t>
            </a:r>
            <a:endParaRPr sz="1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000" i="1" dirty="0">
                <a:latin typeface="Calibri"/>
                <a:cs typeface="Calibri"/>
              </a:rPr>
              <a:t>has</a:t>
            </a:r>
            <a:r>
              <a:rPr sz="1000" i="1" spc="-3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provided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these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images</a:t>
            </a:r>
            <a:r>
              <a:rPr sz="1000" i="1" spc="-45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to</a:t>
            </a:r>
            <a:r>
              <a:rPr sz="1000" i="1" spc="-2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Metro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South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spc="-10" dirty="0">
                <a:latin typeface="Calibri"/>
                <a:cs typeface="Calibri"/>
              </a:rPr>
              <a:t>Health</a:t>
            </a:r>
            <a:r>
              <a:rPr sz="1000" i="1" spc="-4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for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the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use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in</a:t>
            </a:r>
            <a:r>
              <a:rPr sz="1000" i="1" spc="-2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staff</a:t>
            </a:r>
            <a:r>
              <a:rPr sz="1000" i="1" spc="-30" dirty="0">
                <a:latin typeface="Calibri"/>
                <a:cs typeface="Calibri"/>
              </a:rPr>
              <a:t> </a:t>
            </a:r>
            <a:r>
              <a:rPr sz="1000" i="1" dirty="0">
                <a:latin typeface="Calibri"/>
                <a:cs typeface="Calibri"/>
              </a:rPr>
              <a:t>training.</a:t>
            </a:r>
            <a:r>
              <a:rPr sz="1000" i="1" spc="-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These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images</a:t>
            </a:r>
            <a:r>
              <a:rPr sz="1000" b="1" i="1" spc="-1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must</a:t>
            </a:r>
            <a:r>
              <a:rPr sz="1000" b="1" i="1" spc="-2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not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be</a:t>
            </a:r>
            <a:r>
              <a:rPr sz="1000" b="1" i="1" spc="-30" dirty="0">
                <a:latin typeface="Calibri"/>
                <a:cs typeface="Calibri"/>
              </a:rPr>
              <a:t> </a:t>
            </a:r>
            <a:r>
              <a:rPr sz="1000" b="1" i="1" spc="-10" dirty="0">
                <a:latin typeface="Calibri"/>
                <a:cs typeface="Calibri"/>
              </a:rPr>
              <a:t>modified</a:t>
            </a:r>
            <a:r>
              <a:rPr sz="1000" b="1" i="1" spc="-25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in</a:t>
            </a:r>
            <a:r>
              <a:rPr sz="1000" b="1" i="1" spc="-10" dirty="0">
                <a:latin typeface="Calibri"/>
                <a:cs typeface="Calibri"/>
              </a:rPr>
              <a:t> </a:t>
            </a:r>
            <a:r>
              <a:rPr sz="1000" b="1" i="1" dirty="0">
                <a:latin typeface="Calibri"/>
                <a:cs typeface="Calibri"/>
              </a:rPr>
              <a:t>any</a:t>
            </a:r>
            <a:r>
              <a:rPr sz="1000" b="1" i="1" spc="-25" dirty="0">
                <a:latin typeface="Calibri"/>
                <a:cs typeface="Calibri"/>
              </a:rPr>
              <a:t> </a:t>
            </a:r>
            <a:r>
              <a:rPr sz="1000" b="1" i="1" spc="-20" dirty="0">
                <a:latin typeface="Calibri"/>
                <a:cs typeface="Calibri"/>
              </a:rPr>
              <a:t>way.</a:t>
            </a:r>
            <a:endParaRPr sz="1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896E7E36-AFCE-1F46-4D3E-2DE71D34A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180" y="-171400"/>
            <a:ext cx="8229600" cy="1143000"/>
          </a:xfrm>
        </p:spPr>
        <p:txBody>
          <a:bodyPr/>
          <a:lstStyle/>
          <a:p>
            <a:r>
              <a:rPr lang="en-GB" altLang="en-US" dirty="0"/>
              <a:t>References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E49DD31A-0D8E-B61A-DBB0-B61BE16445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6752"/>
            <a:ext cx="8713820" cy="3916363"/>
          </a:xfrm>
        </p:spPr>
        <p:txBody>
          <a:bodyPr/>
          <a:lstStyle/>
          <a:p>
            <a:r>
              <a:rPr lang="en-GB" altLang="en-US" sz="1700" dirty="0"/>
              <a:t>Care Quality Commission (2023). Regulation 9: Person-centred care. </a:t>
            </a:r>
            <a:r>
              <a:rPr lang="en-GB" altLang="en-US" sz="1700" dirty="0">
                <a:hlinkClick r:id="rId2"/>
              </a:rPr>
              <a:t>https://www.cqc.org.uk/guidance-providers/regulations-enforcement/regulation-9-person-centred-care</a:t>
            </a:r>
            <a:r>
              <a:rPr lang="en-GB" altLang="en-US" sz="1700" dirty="0"/>
              <a:t>.  </a:t>
            </a:r>
          </a:p>
          <a:p>
            <a:r>
              <a:rPr lang="en-GB" altLang="en-US" sz="1700" dirty="0"/>
              <a:t>Care Quality Commission (2023). Person-centred </a:t>
            </a:r>
            <a:r>
              <a:rPr lang="en-GB" altLang="en-US" sz="1700" dirty="0" err="1"/>
              <a:t>car.e</a:t>
            </a:r>
            <a:r>
              <a:rPr lang="en-GB" altLang="en-US" sz="1700" dirty="0"/>
              <a:t> </a:t>
            </a:r>
            <a:r>
              <a:rPr lang="en-GB" altLang="en-US" sz="1700" dirty="0">
                <a:hlinkClick r:id="rId3"/>
              </a:rPr>
              <a:t>https://www.cqc.org.uk/guidance-providers/adult-social-care/person-centred-care</a:t>
            </a:r>
            <a:r>
              <a:rPr lang="en-GB" altLang="en-US" sz="1700" dirty="0"/>
              <a:t>.</a:t>
            </a:r>
          </a:p>
          <a:p>
            <a:r>
              <a:rPr lang="en-GB" altLang="en-US" sz="1700" dirty="0"/>
              <a:t>Davis, K., </a:t>
            </a:r>
            <a:r>
              <a:rPr lang="en-GB" altLang="en-US" sz="1700" dirty="0" err="1"/>
              <a:t>Schoenbaum</a:t>
            </a:r>
            <a:r>
              <a:rPr lang="en-GB" altLang="en-US" sz="1700" dirty="0"/>
              <a:t>, S. C., </a:t>
            </a:r>
            <a:r>
              <a:rPr lang="en-GB" altLang="en-US" sz="1700" dirty="0" err="1"/>
              <a:t>Audet</a:t>
            </a:r>
            <a:r>
              <a:rPr lang="en-GB" altLang="en-US" sz="1700" dirty="0"/>
              <a:t>, A. (2005). A 2020 Vision of Patient-</a:t>
            </a:r>
            <a:r>
              <a:rPr lang="en-GB" altLang="en-US" sz="1700" dirty="0" err="1"/>
              <a:t>Centered</a:t>
            </a:r>
            <a:r>
              <a:rPr lang="en-GB" altLang="en-US" sz="1700" dirty="0"/>
              <a:t> Primary Care. Health Policy. JGIM. </a:t>
            </a:r>
          </a:p>
          <a:p>
            <a:r>
              <a:rPr lang="en-GB" altLang="en-US" sz="1700" dirty="0"/>
              <a:t>Metro South Health (2015). Person Centred Care Module 2. Applying the 8 Dimensions of Person-Centred Care. </a:t>
            </a:r>
            <a:r>
              <a:rPr lang="en-GB" altLang="en-US" sz="1700" dirty="0">
                <a:hlinkClick r:id="rId4"/>
              </a:rPr>
              <a:t>https://www.youtube.com/watch?v=cDDWvj_q-o8&amp;list=PL95B29FDF6B7A3B17</a:t>
            </a:r>
            <a:endParaRPr lang="en-GB" altLang="en-US" sz="1700" dirty="0"/>
          </a:p>
          <a:p>
            <a:r>
              <a:rPr lang="en-GB" altLang="en-US" sz="1700" dirty="0"/>
              <a:t>National Voices UK (2012). A narrative for person-centred coordinated care. </a:t>
            </a:r>
            <a:r>
              <a:rPr lang="en-GB" altLang="en-US" sz="1700" dirty="0">
                <a:hlinkClick r:id="rId5"/>
              </a:rPr>
              <a:t>https://www.nationalvoices.org.uk/</a:t>
            </a:r>
            <a:endParaRPr lang="en-GB" altLang="en-US" sz="1700" dirty="0"/>
          </a:p>
          <a:p>
            <a:r>
              <a:rPr lang="en-GB" altLang="en-US" sz="1700" dirty="0"/>
              <a:t>Santana, M. J., </a:t>
            </a:r>
            <a:r>
              <a:rPr lang="en-GB" altLang="en-US" sz="1700" dirty="0" err="1"/>
              <a:t>Manalili</a:t>
            </a:r>
            <a:r>
              <a:rPr lang="en-GB" altLang="en-US" sz="1700" dirty="0"/>
              <a:t>, K., Jolley R. J., </a:t>
            </a:r>
            <a:r>
              <a:rPr lang="en-GB" altLang="en-US" sz="1700" dirty="0" err="1"/>
              <a:t>Zelinsky</a:t>
            </a:r>
            <a:r>
              <a:rPr lang="en-GB" altLang="en-US" sz="1700" dirty="0"/>
              <a:t>, S., Quan, H., </a:t>
            </a:r>
            <a:r>
              <a:rPr lang="en-GB" altLang="en-US" sz="1700" dirty="0" err="1"/>
              <a:t>Mingshan</a:t>
            </a:r>
            <a:r>
              <a:rPr lang="en-GB" altLang="en-US" sz="1700" dirty="0"/>
              <a:t>, L (2017). How to practice person-centred care: A conceptual framework. Health Expectations. 2018;21:429–440. </a:t>
            </a:r>
            <a:r>
              <a:rPr lang="en-GB" altLang="en-US" sz="1700" dirty="0">
                <a:hlinkClick r:id="rId6"/>
              </a:rPr>
              <a:t>https://onlinelibrary.wiley.com/doi/full/10.1111/hex.12640</a:t>
            </a:r>
            <a:endParaRPr lang="en-GB" altLang="en-US" sz="1700" dirty="0"/>
          </a:p>
          <a:p>
            <a:endParaRPr lang="en-GB" altLang="en-US" sz="1700" dirty="0"/>
          </a:p>
          <a:p>
            <a:endParaRPr lang="en-GB" altLang="en-US" sz="1700" dirty="0"/>
          </a:p>
          <a:p>
            <a:endParaRPr lang="en-GB" altLang="en-US" sz="17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B40B46-E9FF-286D-CFA3-C6940C813E1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0F4EA53-DAB4-4B12-893E-CC974D2B91F8}" type="datetime1">
              <a:rPr lang="en-GB" altLang="en-US" smtClean="0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32773" name="Slide Number Placeholder 4">
            <a:extLst>
              <a:ext uri="{FF2B5EF4-FFF2-40B4-BE49-F238E27FC236}">
                <a16:creationId xmlns:a16="http://schemas.microsoft.com/office/drawing/2014/main" id="{DE8E56BE-3359-5707-00C4-913379B9A54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ADCD58C-2B66-46D1-A54E-860594CAFB7D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20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55F1C-8A61-1145-9C52-07A7AF1E1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you learn today?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C54A1-6FE5-A596-E102-F413FAE59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20/07/2023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0E1B98-105B-658D-1B97-3CDBFE6CB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pic>
        <p:nvPicPr>
          <p:cNvPr id="1028" name="Picture 4" descr="What Should I Learn Today? - Quiz - Quizony.com">
            <a:extLst>
              <a:ext uri="{FF2B5EF4-FFF2-40B4-BE49-F238E27FC236}">
                <a16:creationId xmlns:a16="http://schemas.microsoft.com/office/drawing/2014/main" id="{695FA968-4081-6577-03E1-11969FF800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68960"/>
            <a:ext cx="5097781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ree mindset things wot I learnt this week…">
            <a:extLst>
              <a:ext uri="{FF2B5EF4-FFF2-40B4-BE49-F238E27FC236}">
                <a16:creationId xmlns:a16="http://schemas.microsoft.com/office/drawing/2014/main" id="{C2600229-D74F-1A65-9775-403D692594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68760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27763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1293</Words>
  <Application>Microsoft Office PowerPoint</Application>
  <PresentationFormat>On-screen Show (4:3)</PresentationFormat>
  <Paragraphs>144</Paragraphs>
  <Slides>21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32" baseType="lpstr">
      <vt:lpstr>Myriad Pro</vt:lpstr>
      <vt:lpstr>Arial</vt:lpstr>
      <vt:lpstr>Arial Black</vt:lpstr>
      <vt:lpstr>Calibri</vt:lpstr>
      <vt:lpstr>Helvetica</vt:lpstr>
      <vt:lpstr>Symbol</vt:lpstr>
      <vt:lpstr>Times New Roman</vt:lpstr>
      <vt:lpstr>Verdana</vt:lpstr>
      <vt:lpstr>Wingdings</vt:lpstr>
      <vt:lpstr>20140311PresentationUWTSDTemplate</vt:lpstr>
      <vt:lpstr>1_20140311PresentationUWTSDTemplate</vt:lpstr>
      <vt:lpstr>  Service Integration and Partnership Working      </vt:lpstr>
      <vt:lpstr> Learning Outcomes  </vt:lpstr>
      <vt:lpstr>Session objectives</vt:lpstr>
      <vt:lpstr>PowerPoint Presentation</vt:lpstr>
      <vt:lpstr>Picker principles of person-centred care (Davis et al., 2005)</vt:lpstr>
      <vt:lpstr>Why the need for a narrative for “integrated care” ?</vt:lpstr>
      <vt:lpstr>PowerPoint Presentation</vt:lpstr>
      <vt:lpstr>Definition -service user  perspective</vt:lpstr>
      <vt:lpstr>Service organisation perspective</vt:lpstr>
      <vt:lpstr>Short activity Organisation perceptions</vt:lpstr>
      <vt:lpstr>Local authorities</vt:lpstr>
      <vt:lpstr>Person-centred care  Framework (Santana et al., 2017)</vt:lpstr>
      <vt:lpstr>SEMINAR SESSION</vt:lpstr>
      <vt:lpstr>Answer the following questions for each stimulus photo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What did you learn today?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Diola Bijlhout</cp:lastModifiedBy>
  <cp:revision>284</cp:revision>
  <cp:lastPrinted>1601-01-01T00:00:00Z</cp:lastPrinted>
  <dcterms:created xsi:type="dcterms:W3CDTF">2002-10-07T19:43:58Z</dcterms:created>
  <dcterms:modified xsi:type="dcterms:W3CDTF">2023-07-20T21:34:09Z</dcterms:modified>
</cp:coreProperties>
</file>